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84" r:id="rId5"/>
    <p:sldId id="306" r:id="rId6"/>
    <p:sldId id="265" r:id="rId7"/>
    <p:sldId id="264" r:id="rId8"/>
    <p:sldId id="258" r:id="rId9"/>
    <p:sldId id="259" r:id="rId10"/>
    <p:sldId id="260" r:id="rId11"/>
    <p:sldId id="261" r:id="rId12"/>
    <p:sldId id="262" r:id="rId13"/>
    <p:sldId id="267" r:id="rId14"/>
    <p:sldId id="279" r:id="rId15"/>
    <p:sldId id="280" r:id="rId16"/>
    <p:sldId id="281" r:id="rId17"/>
    <p:sldId id="282" r:id="rId18"/>
    <p:sldId id="297" r:id="rId19"/>
    <p:sldId id="298" r:id="rId20"/>
    <p:sldId id="305" r:id="rId21"/>
    <p:sldId id="271" r:id="rId22"/>
    <p:sldId id="307" r:id="rId23"/>
    <p:sldId id="272" r:id="rId24"/>
    <p:sldId id="273" r:id="rId25"/>
    <p:sldId id="274" r:id="rId26"/>
    <p:sldId id="275" r:id="rId27"/>
    <p:sldId id="276" r:id="rId28"/>
    <p:sldId id="277" r:id="rId29"/>
    <p:sldId id="295" r:id="rId30"/>
    <p:sldId id="296" r:id="rId31"/>
    <p:sldId id="300" r:id="rId32"/>
    <p:sldId id="302" r:id="rId33"/>
    <p:sldId id="303" r:id="rId34"/>
    <p:sldId id="287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5A"/>
    <a:srgbClr val="00359E"/>
    <a:srgbClr val="FFFFC6"/>
    <a:srgbClr val="989A99"/>
    <a:srgbClr val="FDD063"/>
    <a:srgbClr val="FEFEC2"/>
    <a:srgbClr val="FDDE6C"/>
    <a:srgbClr val="ECDEAB"/>
    <a:srgbClr val="FEF376"/>
    <a:srgbClr val="E9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1655" autoAdjust="0"/>
  </p:normalViewPr>
  <p:slideViewPr>
    <p:cSldViewPr snapToGrid="0">
      <p:cViewPr>
        <p:scale>
          <a:sx n="81" d="100"/>
          <a:sy n="81" d="100"/>
        </p:scale>
        <p:origin x="-78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55A0C-DF15-4AEC-B58A-438232C2C1C1}" type="datetimeFigureOut">
              <a:rPr lang="en-US" smtClean="0"/>
              <a:t>7/2/2014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BD76F-E0D0-487A-8BA7-667ADE844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BD76F-E0D0-487A-8BA7-667ADE844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BD76F-E0D0-487A-8BA7-667ADE844B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4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with a better question</a:t>
            </a:r>
            <a:r>
              <a:rPr lang="en-US" baseline="0" dirty="0" smtClean="0"/>
              <a:t> and answer.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BD76F-E0D0-487A-8BA7-667ADE844B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97699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0253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8530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657"/>
            <a:ext cx="5925337" cy="20793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7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C220-98B9-4C63-A8FF-D51F720C8E0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59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C220-98B9-4C63-A8FF-D51F720C8E0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15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6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C220-98B9-4C63-A8FF-D51F720C8E04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21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C220-98B9-4C63-A8FF-D51F720C8E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5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544DC220-98B9-4C63-A8FF-D51F720C8E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5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85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326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02060"/>
                </a:solidFill>
              </a:defRPr>
            </a:lvl1pPr>
            <a:lvl2pPr>
              <a:defRPr sz="2800">
                <a:solidFill>
                  <a:srgbClr val="002060"/>
                </a:solidFill>
              </a:defRPr>
            </a:lvl2pPr>
            <a:lvl3pPr>
              <a:defRPr sz="2400">
                <a:solidFill>
                  <a:srgbClr val="002060"/>
                </a:solidFill>
              </a:defRPr>
            </a:lvl3pPr>
            <a:lvl4pPr>
              <a:defRPr sz="2000">
                <a:solidFill>
                  <a:srgbClr val="002060"/>
                </a:solidFill>
              </a:defRPr>
            </a:lvl4pPr>
            <a:lvl5pPr>
              <a:defRPr sz="2000">
                <a:solidFill>
                  <a:srgbClr val="00206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6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46257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544DC220-98B9-4C63-A8FF-D51F720C8E04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79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00206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206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544DC220-98B9-4C63-A8FF-D51F720C8E04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18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67930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36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hyperlink" Target="mailto:CPTraining.VBACO@va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/>
          <p:nvPr/>
        </p:nvSpPr>
        <p:spPr>
          <a:xfrm>
            <a:off x="449729" y="154166"/>
            <a:ext cx="4572000" cy="4572000"/>
          </a:xfrm>
          <a:prstGeom prst="ellipse">
            <a:avLst/>
          </a:prstGeom>
          <a:solidFill>
            <a:schemeClr val="accent2">
              <a:lumMod val="20000"/>
              <a:lumOff val="80000"/>
              <a:alpha val="7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smtClean="0">
                <a:solidFill>
                  <a:srgbClr val="00359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Pre-Discharge Claim Development</a:t>
            </a:r>
            <a:endParaRPr lang="en-US" sz="4400" dirty="0">
              <a:solidFill>
                <a:srgbClr val="00359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Intended"/>
          <p:cNvSpPr/>
          <p:nvPr/>
        </p:nvSpPr>
        <p:spPr>
          <a:xfrm>
            <a:off x="449729" y="4941631"/>
            <a:ext cx="11255188" cy="89654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359E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Intended for all personnel assigned to Pre-Discharge Claims</a:t>
            </a:r>
            <a:endParaRPr lang="en-US" sz="3600" dirty="0">
              <a:solidFill>
                <a:srgbClr val="00359E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Get Started"/>
          <p:cNvSpPr/>
          <p:nvPr/>
        </p:nvSpPr>
        <p:spPr>
          <a:xfrm>
            <a:off x="7657169" y="6053645"/>
            <a:ext cx="4440701" cy="735375"/>
          </a:xfrm>
          <a:prstGeom prst="roundRect">
            <a:avLst>
              <a:gd name="adj" fmla="val 50000"/>
            </a:avLst>
          </a:prstGeom>
          <a:solidFill>
            <a:srgbClr val="10253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Get Started</a:t>
            </a:r>
            <a:endParaRPr lang="en-US" sz="4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6" name="Arrow"/>
          <p:cNvGrpSpPr/>
          <p:nvPr/>
        </p:nvGrpSpPr>
        <p:grpSpPr>
          <a:xfrm>
            <a:off x="11414866" y="6109921"/>
            <a:ext cx="612058" cy="612058"/>
            <a:chOff x="11201407" y="5909737"/>
            <a:chExt cx="719667" cy="719667"/>
          </a:xfrm>
          <a:noFill/>
        </p:grpSpPr>
        <p:sp>
          <p:nvSpPr>
            <p:cNvPr id="7" name="Oval 6"/>
            <p:cNvSpPr/>
            <p:nvPr/>
          </p:nvSpPr>
          <p:spPr>
            <a:xfrm>
              <a:off x="11201407" y="5909737"/>
              <a:ext cx="719667" cy="719667"/>
            </a:xfrm>
            <a:prstGeom prst="ellips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28575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1374892" y="6269567"/>
              <a:ext cx="424089" cy="0"/>
            </a:xfrm>
            <a:prstGeom prst="straightConnector1">
              <a:avLst/>
            </a:prstGeom>
            <a:grpFill/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Next Action Button: Custom 9">
            <a:hlinkClick r:id="" action="ppaction://hlinkshowjump?jump=nextslide" highlightClick="1"/>
          </p:cNvPr>
          <p:cNvSpPr/>
          <p:nvPr/>
        </p:nvSpPr>
        <p:spPr>
          <a:xfrm>
            <a:off x="7751297" y="5936566"/>
            <a:ext cx="4440703" cy="92143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4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71" y="116112"/>
            <a:ext cx="10969172" cy="136434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Program Exclusions are Processed at Regional Offices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2306" y="1979696"/>
            <a:ext cx="5181600" cy="4188873"/>
          </a:xfrm>
          <a:solidFill>
            <a:srgbClr val="002060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extrusionH="12700">
            <a:bevelT/>
          </a:sp3d>
        </p:spPr>
        <p:txBody>
          <a:bodyPr tIns="91440">
            <a:normAutofit/>
          </a:bodyPr>
          <a:lstStyle/>
          <a:p>
            <a:pPr marL="508000" indent="-392113"/>
            <a:r>
              <a:rPr lang="en-US" sz="3200" b="1" dirty="0">
                <a:solidFill>
                  <a:schemeClr val="bg1"/>
                </a:solidFill>
              </a:rPr>
              <a:t>Terminally ill and hospitalized Service member </a:t>
            </a:r>
          </a:p>
          <a:p>
            <a:pPr marL="508000" indent="-392113"/>
            <a:r>
              <a:rPr lang="en-US" sz="3200" b="1" dirty="0">
                <a:solidFill>
                  <a:schemeClr val="bg1"/>
                </a:solidFill>
              </a:rPr>
              <a:t>Gulf War Undiagnosed Illness </a:t>
            </a:r>
          </a:p>
          <a:p>
            <a:pPr marL="508000" indent="-392113"/>
            <a:r>
              <a:rPr lang="en-US" sz="3200" b="1" dirty="0">
                <a:solidFill>
                  <a:schemeClr val="bg1"/>
                </a:solidFill>
              </a:rPr>
              <a:t>Mustard Gas claims</a:t>
            </a:r>
          </a:p>
          <a:p>
            <a:pPr marL="508000" indent="-392113"/>
            <a:r>
              <a:rPr lang="en-US" sz="3200" b="1" dirty="0">
                <a:solidFill>
                  <a:schemeClr val="bg1"/>
                </a:solidFill>
              </a:rPr>
              <a:t>Radiation claims</a:t>
            </a:r>
          </a:p>
          <a:p>
            <a:pPr marL="508000" indent="-392113"/>
            <a:r>
              <a:rPr lang="en-US" sz="3200" b="1" dirty="0">
                <a:solidFill>
                  <a:schemeClr val="bg1"/>
                </a:solidFill>
              </a:rPr>
              <a:t>Camp Lejeune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445" y="1979696"/>
            <a:ext cx="5181600" cy="4188873"/>
          </a:xfrm>
          <a:solidFill>
            <a:srgbClr val="002060"/>
          </a:solidFill>
          <a:ln w="57150">
            <a:solidFill>
              <a:schemeClr val="bg1"/>
            </a:solidFill>
          </a:ln>
          <a:effectLst/>
          <a:scene3d>
            <a:camera prst="orthographicFront"/>
            <a:lightRig rig="balanced" dir="t"/>
          </a:scene3d>
          <a:sp3d extrusionH="12700">
            <a:bevelT/>
          </a:sp3d>
        </p:spPr>
        <p:txBody>
          <a:bodyPr tIns="91440">
            <a:normAutofit/>
          </a:bodyPr>
          <a:lstStyle/>
          <a:p>
            <a:pPr marL="508000" indent="-333375"/>
            <a:r>
              <a:rPr lang="en-US" altLang="en-US" sz="3200" b="1" dirty="0">
                <a:solidFill>
                  <a:schemeClr val="bg1"/>
                </a:solidFill>
                <a:cs typeface="Georgia" pitchFamily="18" charset="0"/>
              </a:rPr>
              <a:t>Seriously Injured/Very Seriously Injured</a:t>
            </a:r>
          </a:p>
          <a:p>
            <a:pPr marL="508000" indent="-333375"/>
            <a:r>
              <a:rPr lang="en-US" altLang="en-US" sz="3200" b="1" dirty="0">
                <a:solidFill>
                  <a:schemeClr val="bg1"/>
                </a:solidFill>
                <a:cs typeface="Georgia" pitchFamily="18" charset="0"/>
              </a:rPr>
              <a:t>Pension</a:t>
            </a:r>
          </a:p>
          <a:p>
            <a:pPr marL="508000" indent="-333375"/>
            <a:r>
              <a:rPr lang="en-US" sz="3200" b="1" dirty="0">
                <a:solidFill>
                  <a:schemeClr val="bg1"/>
                </a:solidFill>
              </a:rPr>
              <a:t>Restricted Access claims (RACC), witness protection and</a:t>
            </a:r>
          </a:p>
          <a:p>
            <a:pPr marL="508000" indent="-333375"/>
            <a:r>
              <a:rPr lang="en-US" sz="3200" b="1" dirty="0">
                <a:solidFill>
                  <a:schemeClr val="bg1"/>
                </a:solidFill>
              </a:rPr>
              <a:t>Foreign </a:t>
            </a:r>
            <a:r>
              <a:rPr lang="en-US" sz="3200" b="1" dirty="0" smtClean="0">
                <a:solidFill>
                  <a:schemeClr val="bg1"/>
                </a:solidFill>
              </a:rPr>
              <a:t>claims</a:t>
            </a:r>
            <a:endParaRPr lang="en-US" altLang="en-US" sz="3200" b="1" dirty="0">
              <a:solidFill>
                <a:schemeClr val="bg1"/>
              </a:solidFill>
              <a:cs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320" y="1387497"/>
            <a:ext cx="1096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*Refer to the appropriate manual reference when processing these claims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7" name="Oval 6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Action Button: Custom 8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0" y="6515558"/>
            <a:ext cx="380010" cy="365125"/>
          </a:xfrm>
        </p:spPr>
        <p:txBody>
          <a:bodyPr/>
          <a:lstStyle/>
          <a:p>
            <a:fld id="{544DC220-98B9-4C63-A8FF-D51F720C8E04}" type="slidenum">
              <a:rPr lang="en-US" sz="1400" smtClean="0"/>
              <a:t>10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5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57200" y="685800"/>
            <a:ext cx="11277600" cy="5486400"/>
          </a:xfrm>
          <a:prstGeom prst="roundRect">
            <a:avLst/>
          </a:prstGeom>
          <a:solidFill>
            <a:srgbClr val="002060">
              <a:alpha val="95000"/>
            </a:srgbClr>
          </a:solidFill>
          <a:ln w="76200" cap="flat" cmpd="sng">
            <a:solidFill>
              <a:schemeClr val="bg1"/>
            </a:solidFill>
            <a:bevel/>
          </a:ln>
          <a:effectLst/>
          <a:scene3d>
            <a:camera prst="orthographicFront"/>
            <a:lightRig rig="flat" dir="t"/>
          </a:scene3d>
          <a:sp3d extrusionH="76200" contourW="12700" prstMaterial="metal">
            <a:bevelT prst="angle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Practical Exercise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Service member files a Pre-Discharge claim on January 16, 2014. The date of discharge is March 18, 2014.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Select the correct Pre-Discharge Program?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hlinkClick r:id="" action="ppaction://hlinkshowjump?jump=nextslide"/>
          </p:cNvPr>
          <p:cNvSpPr/>
          <p:nvPr/>
        </p:nvSpPr>
        <p:spPr>
          <a:xfrm>
            <a:off x="1222563" y="3660438"/>
            <a:ext cx="1005840" cy="8229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flat" dir="t"/>
          </a:scene3d>
          <a:sp3d contourW="12700" prstMaterial="dkEdge">
            <a:bevelT w="165100" prst="coolSlant"/>
            <a:bevelB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4" name="Rounded Rectangle 3">
            <a:hlinkClick r:id="" action="ppaction://hlinkshowjump?jump=nextslide"/>
          </p:cNvPr>
          <p:cNvSpPr/>
          <p:nvPr/>
        </p:nvSpPr>
        <p:spPr>
          <a:xfrm>
            <a:off x="1222563" y="4838214"/>
            <a:ext cx="1005840" cy="8229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flat" dir="t"/>
          </a:scene3d>
          <a:sp3d contourW="12700" prstMaterial="dkEdge">
            <a:bevelT w="165100" prst="coolSlant"/>
            <a:bevelB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032570" y="3660438"/>
            <a:ext cx="1005840" cy="8229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flat" dir="t"/>
          </a:scene3d>
          <a:sp3d contourW="12700" prstMaterial="dkEdge">
            <a:bevelT w="165100" prst="coolSlant"/>
            <a:bevelB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6" name="Rounded Rectangle 5">
            <a:hlinkClick r:id="" action="ppaction://hlinkshowjump?jump=nextslide"/>
          </p:cNvPr>
          <p:cNvSpPr/>
          <p:nvPr/>
        </p:nvSpPr>
        <p:spPr>
          <a:xfrm>
            <a:off x="6032570" y="4838214"/>
            <a:ext cx="1005840" cy="8229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bg1"/>
            </a:solidFill>
          </a:ln>
          <a:scene3d>
            <a:camera prst="orthographicFront"/>
            <a:lightRig rig="flat" dir="t"/>
          </a:scene3d>
          <a:sp3d contourW="12700" prstMaterial="dkEdge">
            <a:bevelT w="165100" prst="coolSlant"/>
            <a:bevelB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7023" y="3792262"/>
            <a:ext cx="232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Quick Start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7023" y="4962060"/>
            <a:ext cx="194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IDES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8494" y="3792262"/>
            <a:ext cx="194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BDD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8494" y="4962059"/>
            <a:ext cx="194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Excluded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11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3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85032" y="549533"/>
            <a:ext cx="8174736" cy="5715000"/>
          </a:xfrm>
          <a:prstGeom prst="roundRect">
            <a:avLst/>
          </a:prstGeom>
          <a:solidFill>
            <a:srgbClr val="002060">
              <a:alpha val="95000"/>
            </a:srgbClr>
          </a:solidFill>
          <a:ln w="76200"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dkEdg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Practical Exercise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41566" y="911748"/>
            <a:ext cx="228601" cy="1371600"/>
            <a:chOff x="2285999" y="2514600"/>
            <a:chExt cx="228601" cy="1371600"/>
          </a:xfrm>
          <a:solidFill>
            <a:srgbClr val="CD050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/>
            <p:cNvSpPr/>
            <p:nvPr/>
          </p:nvSpPr>
          <p:spPr>
            <a:xfrm rot="1980000">
              <a:off x="2286000" y="2514600"/>
              <a:ext cx="2286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1338B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-1980000">
              <a:off x="2285999" y="2514600"/>
              <a:ext cx="2286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1338B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96000" y="1452051"/>
            <a:ext cx="3352800" cy="584775"/>
          </a:xfrm>
          <a:prstGeom prst="rect">
            <a:avLst/>
          </a:prstGeom>
          <a:noFill/>
          <a:ln w="57150">
            <a:solidFill>
              <a:srgbClr val="CD050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Incorrect Answer</a:t>
            </a:r>
          </a:p>
        </p:txBody>
      </p:sp>
      <p:sp>
        <p:nvSpPr>
          <p:cNvPr id="15" name="Action Button: Custom 14">
            <a:hlinkClick r:id="" action="ppaction://hlinkshowjump?jump=previousslide" highlightClick="1"/>
          </p:cNvPr>
          <p:cNvSpPr/>
          <p:nvPr/>
        </p:nvSpPr>
        <p:spPr>
          <a:xfrm>
            <a:off x="6629400" y="5568842"/>
            <a:ext cx="2286000" cy="990600"/>
          </a:xfrm>
          <a:prstGeom prst="actionButtonBlank">
            <a:avLst/>
          </a:prstGeom>
          <a:solidFill>
            <a:srgbClr val="C00000"/>
          </a:solidFill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Try Again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595" y="2645563"/>
            <a:ext cx="7941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Try using an on-line date calculator to count the days between the claim submission and date of discharge dates.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Nick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8" y="549533"/>
            <a:ext cx="2965917" cy="628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12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2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809888" y="443496"/>
            <a:ext cx="8171543" cy="5715000"/>
          </a:xfrm>
          <a:prstGeom prst="roundRect">
            <a:avLst/>
          </a:prstGeom>
          <a:solidFill>
            <a:srgbClr val="002060">
              <a:alpha val="95000"/>
            </a:srgbClr>
          </a:solidFill>
          <a:ln w="57150">
            <a:solidFill>
              <a:schemeClr val="bg1"/>
            </a:solidFill>
          </a:ln>
          <a:scene3d>
            <a:camera prst="orthographicFront"/>
            <a:lightRig rig="fla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Sample Scenario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19259" y="1354079"/>
            <a:ext cx="3352800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Correct Answer</a:t>
            </a:r>
          </a:p>
        </p:txBody>
      </p:sp>
      <p:sp>
        <p:nvSpPr>
          <p:cNvPr id="9" name="Action Button: Custom 8">
            <a:hlinkClick r:id="" action="ppaction://hlinkshowjump?jump=nextslide" highlightClick="1"/>
          </p:cNvPr>
          <p:cNvSpPr/>
          <p:nvPr/>
        </p:nvSpPr>
        <p:spPr>
          <a:xfrm>
            <a:off x="6752659" y="5573664"/>
            <a:ext cx="2286000" cy="990600"/>
          </a:xfrm>
          <a:prstGeom prst="actionButtonBlank">
            <a:avLst/>
          </a:prstGeom>
          <a:solidFill>
            <a:srgbClr val="00B050"/>
          </a:solidFill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100063" y="764601"/>
            <a:ext cx="1175391" cy="1359568"/>
            <a:chOff x="1538159" y="2480282"/>
            <a:chExt cx="1360786" cy="15740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/>
            <p:cNvSpPr/>
            <p:nvPr/>
          </p:nvSpPr>
          <p:spPr>
            <a:xfrm rot="18600000">
              <a:off x="1894133" y="3017520"/>
              <a:ext cx="293891" cy="100584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1338B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400000">
              <a:off x="2578905" y="2480282"/>
              <a:ext cx="320040" cy="157401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1338B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00063" y="2445273"/>
            <a:ext cx="7591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BDD is the correct answer. The Service member filed the claim 61 days prior to the discharge date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5" name="Nick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6" y="122522"/>
            <a:ext cx="2087588" cy="6618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13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0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26" name="Oval 25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"/>
          <p:cNvSpPr/>
          <p:nvPr/>
        </p:nvSpPr>
        <p:spPr>
          <a:xfrm>
            <a:off x="1409700" y="97494"/>
            <a:ext cx="9372599" cy="779929"/>
          </a:xfrm>
          <a:prstGeom prst="roundRect">
            <a:avLst/>
          </a:prstGeom>
          <a:solidFill>
            <a:srgbClr val="002060">
              <a:alpha val="95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Match the Claim type with the correct EP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Match Answers"/>
          <p:cNvSpPr/>
          <p:nvPr/>
        </p:nvSpPr>
        <p:spPr>
          <a:xfrm>
            <a:off x="1409700" y="3524641"/>
            <a:ext cx="9372600" cy="2958351"/>
          </a:xfrm>
          <a:prstGeom prst="roundRect">
            <a:avLst>
              <a:gd name="adj" fmla="val 11883"/>
            </a:avLst>
          </a:prstGeom>
          <a:solidFill>
            <a:srgbClr val="002060">
              <a:alpha val="95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400" dirty="0" smtClean="0">
                <a:solidFill>
                  <a:schemeClr val="bg1"/>
                </a:solidFill>
              </a:rPr>
              <a:t>290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111,011, 021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689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117, 017, 027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Match Terms"/>
          <p:cNvSpPr/>
          <p:nvPr/>
        </p:nvSpPr>
        <p:spPr>
          <a:xfrm>
            <a:off x="1409700" y="1028555"/>
            <a:ext cx="9372600" cy="2336413"/>
          </a:xfrm>
          <a:prstGeom prst="roundRect">
            <a:avLst>
              <a:gd name="adj" fmla="val 11542"/>
            </a:avLst>
          </a:prstGeom>
          <a:solidFill>
            <a:srgbClr val="002060">
              <a:alpha val="95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dirty="0" smtClean="0">
                <a:solidFill>
                  <a:schemeClr val="bg1"/>
                </a:solidFill>
              </a:rPr>
              <a:t>1. BDD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2. Quick Start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3. Claim for reinstatement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4. IDES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1.1"/>
          <p:cNvSpPr/>
          <p:nvPr/>
        </p:nvSpPr>
        <p:spPr>
          <a:xfrm>
            <a:off x="5256710" y="3715045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1.2"/>
          <p:cNvSpPr/>
          <p:nvPr/>
        </p:nvSpPr>
        <p:spPr>
          <a:xfrm>
            <a:off x="5994057" y="3715045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1.3"/>
          <p:cNvSpPr/>
          <p:nvPr/>
        </p:nvSpPr>
        <p:spPr>
          <a:xfrm>
            <a:off x="6731404" y="3715045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1.4"/>
          <p:cNvSpPr/>
          <p:nvPr/>
        </p:nvSpPr>
        <p:spPr>
          <a:xfrm>
            <a:off x="7468751" y="3715045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2.1"/>
          <p:cNvSpPr/>
          <p:nvPr/>
        </p:nvSpPr>
        <p:spPr>
          <a:xfrm>
            <a:off x="5256710" y="4373949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2.2"/>
          <p:cNvSpPr/>
          <p:nvPr/>
        </p:nvSpPr>
        <p:spPr>
          <a:xfrm>
            <a:off x="5994057" y="4373949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2.3"/>
          <p:cNvSpPr/>
          <p:nvPr/>
        </p:nvSpPr>
        <p:spPr>
          <a:xfrm>
            <a:off x="6731404" y="4373949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2.4"/>
          <p:cNvSpPr/>
          <p:nvPr/>
        </p:nvSpPr>
        <p:spPr>
          <a:xfrm>
            <a:off x="7468751" y="4373949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3.1"/>
          <p:cNvSpPr/>
          <p:nvPr/>
        </p:nvSpPr>
        <p:spPr>
          <a:xfrm>
            <a:off x="5256710" y="5032853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3.2"/>
          <p:cNvSpPr/>
          <p:nvPr/>
        </p:nvSpPr>
        <p:spPr>
          <a:xfrm>
            <a:off x="5994057" y="5032853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3.3"/>
          <p:cNvSpPr/>
          <p:nvPr/>
        </p:nvSpPr>
        <p:spPr>
          <a:xfrm>
            <a:off x="6731404" y="5032853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3.4"/>
          <p:cNvSpPr/>
          <p:nvPr/>
        </p:nvSpPr>
        <p:spPr>
          <a:xfrm>
            <a:off x="7468751" y="5032853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4.1"/>
          <p:cNvSpPr/>
          <p:nvPr/>
        </p:nvSpPr>
        <p:spPr>
          <a:xfrm>
            <a:off x="5256710" y="5691757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4.2"/>
          <p:cNvSpPr/>
          <p:nvPr/>
        </p:nvSpPr>
        <p:spPr>
          <a:xfrm>
            <a:off x="5994057" y="5691757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4.3"/>
          <p:cNvSpPr/>
          <p:nvPr/>
        </p:nvSpPr>
        <p:spPr>
          <a:xfrm>
            <a:off x="6731404" y="5691757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4.4"/>
          <p:cNvSpPr/>
          <p:nvPr/>
        </p:nvSpPr>
        <p:spPr>
          <a:xfrm>
            <a:off x="7468751" y="5691757"/>
            <a:ext cx="421568" cy="443746"/>
          </a:xfrm>
          <a:prstGeom prst="ellips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Incorrect box 1"/>
          <p:cNvSpPr/>
          <p:nvPr/>
        </p:nvSpPr>
        <p:spPr>
          <a:xfrm>
            <a:off x="8295735" y="3686017"/>
            <a:ext cx="2191870" cy="4437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Incorrect box 2"/>
          <p:cNvSpPr/>
          <p:nvPr/>
        </p:nvSpPr>
        <p:spPr>
          <a:xfrm>
            <a:off x="8282840" y="4344921"/>
            <a:ext cx="2191870" cy="4437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1" name="Incorrect box 3"/>
          <p:cNvSpPr/>
          <p:nvPr/>
        </p:nvSpPr>
        <p:spPr>
          <a:xfrm>
            <a:off x="8269945" y="5003825"/>
            <a:ext cx="2191870" cy="4437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Incorrect box 4"/>
          <p:cNvSpPr/>
          <p:nvPr/>
        </p:nvSpPr>
        <p:spPr>
          <a:xfrm>
            <a:off x="8257050" y="5662729"/>
            <a:ext cx="2191870" cy="4437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Correct box 1"/>
          <p:cNvSpPr/>
          <p:nvPr/>
        </p:nvSpPr>
        <p:spPr>
          <a:xfrm>
            <a:off x="8236887" y="3686017"/>
            <a:ext cx="2286000" cy="54864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 is 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Correct box 2"/>
          <p:cNvSpPr/>
          <p:nvPr/>
        </p:nvSpPr>
        <p:spPr>
          <a:xfrm>
            <a:off x="8236887" y="4344921"/>
            <a:ext cx="2286000" cy="54864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 is 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3" name="Correct box 3"/>
          <p:cNvSpPr/>
          <p:nvPr/>
        </p:nvSpPr>
        <p:spPr>
          <a:xfrm>
            <a:off x="8236887" y="5003825"/>
            <a:ext cx="2286000" cy="54864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4 is 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4" name="Correct box 4"/>
          <p:cNvSpPr/>
          <p:nvPr/>
        </p:nvSpPr>
        <p:spPr>
          <a:xfrm>
            <a:off x="8236887" y="5662729"/>
            <a:ext cx="2286000" cy="54864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2 is Correct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3" name="Action Button: Custom 32">
            <a:hlinkClick r:id="" action="ppaction://hlinkshowjump?jump=nextslide" highlightClick="1"/>
          </p:cNvPr>
          <p:cNvSpPr/>
          <p:nvPr/>
        </p:nvSpPr>
        <p:spPr>
          <a:xfrm>
            <a:off x="11368585" y="5943600"/>
            <a:ext cx="823415" cy="914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14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9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21" grpId="0" animBg="1"/>
      <p:bldP spid="22" grpId="0" animBg="1"/>
      <p:bldP spid="23" grpId="0" animBg="1"/>
      <p:bldP spid="24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714203" y="5312485"/>
            <a:ext cx="2286000" cy="1005840"/>
          </a:xfrm>
          <a:prstGeom prst="roundRect">
            <a:avLst/>
          </a:prstGeom>
          <a:solidFill>
            <a:srgbClr val="002060">
              <a:alpha val="83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Diabetes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98378" y="4191000"/>
            <a:ext cx="2286000" cy="1005840"/>
          </a:xfrm>
          <a:prstGeom prst="roundRect">
            <a:avLst/>
          </a:prstGeom>
          <a:solidFill>
            <a:srgbClr val="002060">
              <a:alpha val="83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PTSD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86200" y="5337586"/>
            <a:ext cx="2286000" cy="1005840"/>
          </a:xfrm>
          <a:prstGeom prst="roundRect">
            <a:avLst/>
          </a:prstGeom>
          <a:solidFill>
            <a:srgbClr val="002060">
              <a:alpha val="83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Traumatic Brain Injury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66464" y="5276813"/>
            <a:ext cx="2377440" cy="109728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Incorrect Try Again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6435" y="4137212"/>
            <a:ext cx="2377440" cy="109728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Incorrect Try Again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43420" y="5278419"/>
            <a:ext cx="2377440" cy="109728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Incorrect Try Again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05000" y="72571"/>
            <a:ext cx="8458200" cy="1063026"/>
          </a:xfrm>
          <a:prstGeom prst="roundRect">
            <a:avLst>
              <a:gd name="adj" fmla="val 50000"/>
            </a:avLst>
          </a:prstGeom>
          <a:solidFill>
            <a:srgbClr val="002060">
              <a:alpha val="95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Select the </a:t>
            </a:r>
            <a:r>
              <a:rPr lang="en-US" sz="3600" dirty="0" smtClean="0">
                <a:solidFill>
                  <a:schemeClr val="bg1"/>
                </a:solidFill>
              </a:rPr>
              <a:t>claims excluded from BDD and Quick Start.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43000" y="1242414"/>
            <a:ext cx="9906000" cy="2719985"/>
          </a:xfrm>
          <a:prstGeom prst="rect">
            <a:avLst/>
          </a:prstGeom>
          <a:solidFill>
            <a:srgbClr val="002060">
              <a:alpha val="95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Click on 5 correct answers to move into this box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73689" y="4191000"/>
            <a:ext cx="2286000" cy="100584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Camp Lejeune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47800" y="5350511"/>
            <a:ext cx="2286000" cy="100584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Radiation Exposure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00619" y="5337586"/>
            <a:ext cx="2286000" cy="100584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Mustard Gas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47800" y="4194529"/>
            <a:ext cx="2286000" cy="100584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Gulf War </a:t>
            </a:r>
            <a:r>
              <a:rPr lang="en-US" sz="2800" dirty="0" err="1">
                <a:solidFill>
                  <a:schemeClr val="bg1"/>
                </a:solidFill>
              </a:rPr>
              <a:t>U</a:t>
            </a:r>
            <a:r>
              <a:rPr lang="en-US" sz="2800" dirty="0" err="1" smtClean="0">
                <a:solidFill>
                  <a:schemeClr val="bg1"/>
                </a:solidFill>
              </a:rPr>
              <a:t>ndiag</a:t>
            </a:r>
            <a:r>
              <a:rPr lang="en-US" sz="2800" dirty="0" smtClean="0">
                <a:solidFill>
                  <a:schemeClr val="bg1"/>
                </a:solidFill>
              </a:rPr>
              <a:t> Illness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33756" y="4194529"/>
            <a:ext cx="2286000" cy="1005840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Terminally Ill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Action Button: Custom 21">
            <a:hlinkClick r:id="" action="ppaction://hlinkshowjump?jump=nextslide" highlightClick="1"/>
          </p:cNvPr>
          <p:cNvSpPr/>
          <p:nvPr/>
        </p:nvSpPr>
        <p:spPr>
          <a:xfrm>
            <a:off x="5029200" y="6400800"/>
            <a:ext cx="2133600" cy="457200"/>
          </a:xfrm>
          <a:prstGeom prst="actionButtonBlank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23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15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66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6 L 0.00625 -0.41828 " pathEditMode="fixed" rAng="0" ptsTypes="AA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00625 -0.42014 " pathEditMode="fixed" rAng="0" ptsTypes="AA">
                                      <p:cBhvr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10039 -0.41829 " pathEditMode="fixed" rAng="0" ptsTypes="AA">
                                      <p:cBhvr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-0.04896 -0.34005 " pathEditMode="fixed" rAng="0" ptsTypes="AA">
                                      <p:cBhvr>
                                        <p:cTn id="2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1701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10091 -0.41828 " pathEditMode="fixed" rAng="0" ptsTypes="AA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5" name="Oval 4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ction Button: Custom 6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5262" y="338670"/>
            <a:ext cx="4348662" cy="259368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359E"/>
                </a:solidFill>
              </a:rPr>
              <a:t>Introduction to Development Actions</a:t>
            </a:r>
            <a:endParaRPr lang="en-US" sz="4400" b="1" dirty="0">
              <a:solidFill>
                <a:srgbClr val="00359E"/>
              </a:solidFill>
            </a:endParaRPr>
          </a:p>
        </p:txBody>
      </p:sp>
      <p:pic>
        <p:nvPicPr>
          <p:cNvPr id="10" name="Brian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34" y="1635513"/>
            <a:ext cx="5589817" cy="5222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5345373" y="1233678"/>
            <a:ext cx="3931920" cy="3840480"/>
          </a:xfrm>
          <a:prstGeom prst="ellipse">
            <a:avLst/>
          </a:prstGeom>
          <a:solidFill>
            <a:schemeClr val="bg1">
              <a:alpha val="99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359E"/>
                </a:solidFill>
              </a:rPr>
              <a:t>Training Aid:</a:t>
            </a:r>
          </a:p>
          <a:p>
            <a:pPr algn="ctr"/>
            <a:r>
              <a:rPr lang="en-US" sz="3600" b="1" dirty="0" smtClean="0">
                <a:solidFill>
                  <a:srgbClr val="00359E"/>
                </a:solidFill>
              </a:rPr>
              <a:t>Development Checklist</a:t>
            </a:r>
            <a:endParaRPr lang="en-US" sz="3600" b="1" dirty="0">
              <a:solidFill>
                <a:srgbClr val="00359E"/>
              </a:solidFill>
            </a:endParaRPr>
          </a:p>
        </p:txBody>
      </p:sp>
      <p:sp>
        <p:nvSpPr>
          <p:cNvPr id="9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16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0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5" name="Oval 4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ction Button: Custom 6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163537" y="1866905"/>
            <a:ext cx="5215663" cy="2900552"/>
          </a:xfrm>
          <a:prstGeom prst="roundRect">
            <a:avLst/>
          </a:prstGeom>
          <a:solidFill>
            <a:srgbClr val="00359E">
              <a:alpha val="90000"/>
            </a:srgbClr>
          </a:solidFill>
          <a:ln w="762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3" algn="ctr"/>
            <a:r>
              <a:rPr lang="en-US" sz="3600" b="1" dirty="0" smtClean="0">
                <a:solidFill>
                  <a:schemeClr val="bg1"/>
                </a:solidFill>
              </a:rPr>
              <a:t>Use the development checklist to follow along during this section of training.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</p:grpSpPr>
        <p:grpSp>
          <p:nvGrpSpPr>
            <p:cNvPr id="28" name="Group 27"/>
            <p:cNvGrpSpPr/>
            <p:nvPr/>
          </p:nvGrpSpPr>
          <p:grpSpPr>
            <a:xfrm>
              <a:off x="259717" y="184281"/>
              <a:ext cx="5226187" cy="6630663"/>
              <a:chOff x="259717" y="184281"/>
              <a:chExt cx="5226187" cy="663066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" descr="http://www.clker.com/cliparts/C/0/k/M/p/l/clipboard-m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0000">
                <a:off x="259717" y="184281"/>
                <a:ext cx="5226187" cy="66306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609600" y="15240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09600" y="22098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09600" y="28956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09600" y="35814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09600" y="42672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09600" y="49530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09600" y="5638800"/>
                <a:ext cx="457200" cy="45720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066800" y="1524000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Claim Review</a:t>
              </a:r>
              <a:endParaRPr lang="en-US" sz="2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2156070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Claim Establishment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2862590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Initial Development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66800" y="3546987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Exams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66800" y="4248590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Special Circumstances</a:t>
              </a:r>
              <a:endParaRPr lang="en-US" sz="28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6799" y="4919990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Claim Transfer</a:t>
              </a:r>
              <a:endParaRPr lang="en-US" sz="2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6798" y="5591390"/>
              <a:ext cx="3685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Quick Start Actions</a:t>
              </a:r>
              <a:endParaRPr lang="en-US" sz="2800" dirty="0"/>
            </a:p>
          </p:txBody>
        </p:sp>
      </p:grpSp>
      <p:sp>
        <p:nvSpPr>
          <p:cNvPr id="24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17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3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25" name="Oval 24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eft Arrow 13"/>
          <p:cNvSpPr/>
          <p:nvPr/>
        </p:nvSpPr>
        <p:spPr>
          <a:xfrm>
            <a:off x="6130052" y="1524000"/>
            <a:ext cx="3121524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Freeform 26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Claim review BDD, Quick Start or Excluded</a:t>
              </a:r>
            </a:p>
            <a:p>
              <a:pPr marL="119063"/>
              <a:r>
                <a:rPr lang="en-US" sz="2800" dirty="0" smtClean="0">
                  <a:solidFill>
                    <a:schemeClr val="tx1"/>
                  </a:solidFill>
                </a:rPr>
                <a:t>Determine the appropriate Pre-Discharge Program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lvl="1"/>
              <a:r>
                <a:rPr lang="en-US" sz="2800" dirty="0" smtClean="0">
                  <a:solidFill>
                    <a:schemeClr val="tx1"/>
                  </a:solidFill>
                </a:rPr>
                <a:t>1. </a:t>
              </a:r>
              <a:r>
                <a:rPr lang="en-US" sz="2800" dirty="0">
                  <a:solidFill>
                    <a:schemeClr val="tx1"/>
                  </a:solidFill>
                </a:rPr>
                <a:t>Determine days until discharge </a:t>
              </a:r>
              <a:r>
                <a:rPr lang="en-US" sz="2800" dirty="0" smtClean="0">
                  <a:solidFill>
                    <a:schemeClr val="tx1"/>
                  </a:solidFill>
                </a:rPr>
                <a:t>2. Service member staying in the area to attend exams</a:t>
              </a:r>
            </a:p>
            <a:p>
              <a:pPr lvl="1"/>
              <a:r>
                <a:rPr lang="en-US" sz="2800" dirty="0" smtClean="0">
                  <a:solidFill>
                    <a:schemeClr val="tx1"/>
                  </a:solidFill>
                </a:rPr>
                <a:t>3. Exclusion reasons</a:t>
              </a:r>
            </a:p>
          </p:txBody>
        </p:sp>
        <p:sp>
          <p:nvSpPr>
            <p:cNvPr id="28" name="Freeform 27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Action Button: Custom 29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sp>
        <p:nvSpPr>
          <p:cNvPr id="32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18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8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23008 0.003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Left Arrow 13"/>
          <p:cNvSpPr/>
          <p:nvPr/>
        </p:nvSpPr>
        <p:spPr>
          <a:xfrm>
            <a:off x="6790764" y="1524000"/>
            <a:ext cx="2460811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25" name="Oval 24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Freeform 26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Claim review continued</a:t>
              </a:r>
            </a:p>
            <a:p>
              <a:pPr marL="457200" indent="-282575"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Date Stamp</a:t>
              </a:r>
            </a:p>
            <a:p>
              <a:pPr marL="457200" indent="-282575"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VA Form 21-526 is complete: Full name, SSN, address, email, and a known date of discharge</a:t>
              </a:r>
            </a:p>
            <a:p>
              <a:pPr marL="457200" indent="-282575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STRs for current period of service</a:t>
              </a:r>
            </a:p>
            <a:p>
              <a:pPr marL="457200" indent="-282575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Signed 5103 Notice Response</a:t>
              </a:r>
            </a:p>
            <a:p>
              <a:pPr marL="457200" indent="-282575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POA VA Form 21-22</a:t>
              </a:r>
            </a:p>
            <a:p>
              <a:endParaRPr lang="en-US" sz="2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Action Button: Custom 29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 continued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32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19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5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018E-6 4.44444E-6 L -0.17064 0.0011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3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23" y="111490"/>
            <a:ext cx="6700691" cy="2093828"/>
          </a:xfrm>
          <a:prstGeom prst="doubleWave">
            <a:avLst>
              <a:gd name="adj1" fmla="val 6250"/>
              <a:gd name="adj2" fmla="val -3477"/>
            </a:avLst>
          </a:prstGeom>
          <a:solidFill>
            <a:srgbClr val="002060">
              <a:alpha val="86000"/>
            </a:srgbClr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Prerequisite Course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Introduction to Pre-Discharge </a:t>
            </a:r>
            <a:r>
              <a:rPr lang="en-US" sz="4000" dirty="0" smtClean="0">
                <a:solidFill>
                  <a:schemeClr val="bg1"/>
                </a:solidFill>
              </a:rPr>
              <a:t>Claims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173" y="2352065"/>
            <a:ext cx="5940827" cy="3824898"/>
          </a:xfrm>
          <a:solidFill>
            <a:srgbClr val="002060">
              <a:alpha val="86000"/>
            </a:srgbClr>
          </a:solidFill>
          <a:ln w="57150">
            <a:solidFill>
              <a:schemeClr val="accent3">
                <a:lumMod val="75000"/>
              </a:schemeClr>
            </a:solidFill>
          </a:ln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marL="623888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You should have previous knowledge about:</a:t>
            </a:r>
          </a:p>
          <a:p>
            <a:pPr marL="1030288" indent="-406400"/>
            <a:r>
              <a:rPr lang="en-US" dirty="0" smtClean="0">
                <a:solidFill>
                  <a:schemeClr val="bg1"/>
                </a:solidFill>
              </a:rPr>
              <a:t>Pre-Discharge claim submission timelines</a:t>
            </a:r>
          </a:p>
          <a:p>
            <a:pPr marL="1030288" indent="-406400"/>
            <a:r>
              <a:rPr lang="en-US" dirty="0" smtClean="0">
                <a:solidFill>
                  <a:schemeClr val="bg1"/>
                </a:solidFill>
              </a:rPr>
              <a:t>Pre-Discharge claim requirements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Brian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10" y="574799"/>
            <a:ext cx="5456875" cy="6283201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6" name="Oval 5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ction Button: Custom 7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83015" y="1670401"/>
            <a:ext cx="152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TMS 3880318</a:t>
            </a: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4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1" y="1925868"/>
            <a:ext cx="781029" cy="7240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29" name="Oval 28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Action Button: Custom 30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3" name="Left Arrow 22"/>
          <p:cNvSpPr/>
          <p:nvPr/>
        </p:nvSpPr>
        <p:spPr>
          <a:xfrm>
            <a:off x="6130052" y="2199737"/>
            <a:ext cx="2260913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5" name="Freeform 24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Claim Establishment Review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Paper claims: establish the claim in VBMS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Electronic Submissions in VBMS</a:t>
              </a:r>
            </a:p>
            <a:p>
              <a:pPr marL="403225" lvl="1" indent="-555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Correct EP</a:t>
              </a:r>
            </a:p>
            <a:p>
              <a:pPr marL="403225" lvl="1" indent="-555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Correct Diary Date: RAD+1</a:t>
              </a:r>
            </a:p>
            <a:p>
              <a:pPr marL="403225" lvl="1" indent="-555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Claim Labels</a:t>
              </a:r>
            </a:p>
            <a:p>
              <a:pPr marL="403225" lvl="1" indent="-555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Corporate Flashes</a:t>
              </a:r>
            </a:p>
            <a:p>
              <a:pPr marL="403225" lvl="1" indent="-555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POA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Assign to work queue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Assign COVERS location</a:t>
              </a:r>
            </a:p>
            <a:p>
              <a:endParaRPr lang="en-US" sz="28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sp>
        <p:nvSpPr>
          <p:cNvPr id="4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20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15755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4343"/>
            <a:ext cx="781029" cy="7240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1" y="1925868"/>
            <a:ext cx="781029" cy="7240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28" name="Oval 27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unded Rectangle 32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4" name="Left Arrow 23"/>
          <p:cNvSpPr/>
          <p:nvPr/>
        </p:nvSpPr>
        <p:spPr>
          <a:xfrm>
            <a:off x="6197287" y="2902368"/>
            <a:ext cx="3121524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5" name="Freeform 24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Initial Development Actions</a:t>
              </a:r>
            </a:p>
            <a:p>
              <a:pPr marL="576263" indent="-3476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Prior periods of service: </a:t>
              </a:r>
            </a:p>
            <a:p>
              <a:pPr marL="739775" lvl="1" indent="-16351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Request STRs if not of record.</a:t>
              </a:r>
            </a:p>
            <a:p>
              <a:pPr marL="739775" lvl="1" indent="-16351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Verify prior periods of service.</a:t>
              </a:r>
            </a:p>
            <a:p>
              <a:pPr marL="576263" indent="-293688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Process additional development:</a:t>
              </a:r>
            </a:p>
            <a:p>
              <a:pPr marL="860425" lvl="1" indent="-2841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VA Form 21-4142</a:t>
              </a:r>
            </a:p>
            <a:p>
              <a:pPr marL="860425" lvl="1" indent="-2841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Previously denied issues need additional 5103 notice</a:t>
              </a:r>
            </a:p>
            <a:p>
              <a:pPr marL="860425" lvl="1" indent="-284163">
                <a:buFont typeface="+mj-lt"/>
                <a:buAutoNum type="alphaLcParenR"/>
              </a:pPr>
              <a:r>
                <a:rPr lang="en-US" sz="2800" dirty="0" smtClean="0">
                  <a:solidFill>
                    <a:schemeClr val="tx1"/>
                  </a:solidFill>
                </a:rPr>
                <a:t>Additional development if needed.</a:t>
              </a:r>
            </a:p>
            <a:p>
              <a:pPr marL="514350" indent="-514350">
                <a:buFont typeface="+mj-lt"/>
                <a:buAutoNum type="arabicPeriod"/>
              </a:pPr>
              <a:endParaRPr lang="en-US" sz="2800" dirty="0" smtClean="0">
                <a:solidFill>
                  <a:schemeClr val="tx1"/>
                </a:solidFill>
              </a:endParaRPr>
            </a:p>
            <a:p>
              <a:pPr marL="514350" indent="-514350">
                <a:buFont typeface="+mj-lt"/>
                <a:buAutoNum type="arabicPeriod"/>
              </a:pP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Action Button: Custom 31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sp>
        <p:nvSpPr>
          <p:cNvPr id="41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21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4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-0.16836 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98221"/>
            <a:ext cx="781029" cy="7240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1" y="1925868"/>
            <a:ext cx="781029" cy="7240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4343"/>
            <a:ext cx="781029" cy="724044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5" name="Left Arrow 24"/>
          <p:cNvSpPr/>
          <p:nvPr/>
        </p:nvSpPr>
        <p:spPr>
          <a:xfrm>
            <a:off x="6130052" y="3591552"/>
            <a:ext cx="4304866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Freeform 23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Request exams within five days of receipt of the claim</a:t>
              </a:r>
            </a:p>
            <a:p>
              <a:pPr marL="514350" indent="-395288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Request the Gen Med DBQ</a:t>
              </a:r>
            </a:p>
            <a:p>
              <a:pPr marL="514350" indent="-395288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Request additional DBQs for specialty exams.</a:t>
              </a:r>
            </a:p>
            <a:p>
              <a:pPr marL="514350" indent="-395288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Add comment: “BDD</a:t>
              </a:r>
              <a:r>
                <a:rPr lang="en-US" sz="2800" dirty="0">
                  <a:solidFill>
                    <a:schemeClr val="tx1"/>
                  </a:solidFill>
                </a:rPr>
                <a:t>” &lt;or&gt; “Quick </a:t>
              </a:r>
              <a:r>
                <a:rPr lang="en-US" sz="2800" dirty="0" smtClean="0">
                  <a:solidFill>
                    <a:schemeClr val="tx1"/>
                  </a:solidFill>
                </a:rPr>
                <a:t>Start” claim </a:t>
              </a:r>
              <a:r>
                <a:rPr lang="en-US" sz="2800" dirty="0">
                  <a:solidFill>
                    <a:schemeClr val="tx1"/>
                  </a:solidFill>
                </a:rPr>
                <a:t>is pending. Separation Health Assessment DBQ is requested</a:t>
              </a:r>
              <a:r>
                <a:rPr lang="en-US" sz="2800" dirty="0" smtClean="0">
                  <a:solidFill>
                    <a:schemeClr val="tx1"/>
                  </a:solidFill>
                </a:rPr>
                <a:t>.”</a:t>
              </a:r>
            </a:p>
            <a:p>
              <a:pPr marL="514350" indent="-395288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Temporarily Transfer claim for specialty exams.</a:t>
              </a:r>
            </a:p>
            <a:p>
              <a:pPr marL="119062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28" name="Oval 27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Action Button: Custom 29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22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8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31537 0.001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8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4642"/>
            <a:ext cx="781029" cy="724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1" y="1925868"/>
            <a:ext cx="781029" cy="7240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4343"/>
            <a:ext cx="781029" cy="7240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98221"/>
            <a:ext cx="781029" cy="72404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32" name="Oval 31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Action Button: Custom 33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6" name="Left Arrow 25"/>
          <p:cNvSpPr/>
          <p:nvPr/>
        </p:nvSpPr>
        <p:spPr>
          <a:xfrm>
            <a:off x="6143499" y="4280736"/>
            <a:ext cx="2664324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Freeform 23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Special Circumstances Additional Issues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Dependents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Individual Unemployability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Specially Adaptive Housing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Auto Allowance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Aid and Attendance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Loan </a:t>
              </a:r>
              <a:r>
                <a:rPr lang="en-US" sz="2800" dirty="0">
                  <a:solidFill>
                    <a:schemeClr val="tx1"/>
                  </a:solidFill>
                </a:rPr>
                <a:t>Guaranty </a:t>
              </a:r>
              <a:r>
                <a:rPr lang="en-US" sz="2800" dirty="0" smtClean="0">
                  <a:solidFill>
                    <a:schemeClr val="tx1"/>
                  </a:solidFill>
                </a:rPr>
                <a:t>Funding Fee Waiver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Vocational Rehabilitation and Employment Memo Rating</a:t>
              </a:r>
            </a:p>
            <a:p>
              <a:pPr marL="349250" indent="-349250">
                <a:buFont typeface="+mj-lt"/>
                <a:buAutoNum type="arabicPeriod"/>
              </a:pP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sp>
        <p:nvSpPr>
          <p:cNvPr id="43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23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62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0.14101 -0.002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38388"/>
            <a:ext cx="781029" cy="7240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1" y="1925868"/>
            <a:ext cx="781029" cy="7240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4343"/>
            <a:ext cx="781029" cy="7240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98221"/>
            <a:ext cx="781029" cy="7240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4642"/>
            <a:ext cx="781029" cy="72404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33" name="Oval 32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35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7" name="Left Arrow 26"/>
          <p:cNvSpPr/>
          <p:nvPr/>
        </p:nvSpPr>
        <p:spPr>
          <a:xfrm>
            <a:off x="6130052" y="4969920"/>
            <a:ext cx="3694890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Freeform 23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Transfer Claim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Review all actions taken prior to transferring claim.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Follow guidance for transferring paper claims to scanning facility</a:t>
              </a:r>
            </a:p>
            <a:p>
              <a:pPr marL="403225" indent="-284163">
                <a:buFont typeface="+mj-lt"/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Transfer electronic claims to RAS or CPS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5" name="Action Button: Custom 34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sp>
        <p:nvSpPr>
          <p:cNvPr id="44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24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9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22696 0.002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9717" y="184281"/>
            <a:ext cx="5226187" cy="6630663"/>
            <a:chOff x="259717" y="184281"/>
            <a:chExt cx="5226187" cy="663066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ttp://www.clker.com/cliparts/C/0/k/M/p/l/clipboard-m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59717" y="184281"/>
              <a:ext cx="5226187" cy="6630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09600" y="1524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600" y="2209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9600" y="28956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9600" y="35814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9600" y="42672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9600" y="49530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" y="5638800"/>
              <a:ext cx="457200" cy="4572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3" y="5392841"/>
            <a:ext cx="781029" cy="7240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66798" y="55913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Quick Start Actions</a:t>
            </a:r>
            <a:endParaRPr lang="en-US" sz="28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56"/>
            <a:ext cx="781029" cy="724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4343"/>
            <a:ext cx="781029" cy="7240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1" y="1925868"/>
            <a:ext cx="781029" cy="7240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98221"/>
            <a:ext cx="781029" cy="7240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94642"/>
            <a:ext cx="781029" cy="7240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38388"/>
            <a:ext cx="781029" cy="72404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34" name="Oval 33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ction Button: Custom 35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5543367" y="139181"/>
            <a:ext cx="6423212" cy="519725"/>
          </a:xfrm>
          <a:prstGeom prst="roundRect">
            <a:avLst/>
          </a:prstGeom>
          <a:solidFill>
            <a:srgbClr val="4C4C4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Pre-Discharge Development Checklist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66800" y="152400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Review</a:t>
            </a:r>
            <a:endParaRPr lang="en-US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1066800" y="215607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Claim Establishment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6800" y="2862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Initial Development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66800" y="3546987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66800" y="42485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Special Circumstances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1066799" y="4919990"/>
            <a:ext cx="3685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Claim Transfer</a:t>
            </a:r>
            <a:endParaRPr lang="en-US" sz="2800" dirty="0"/>
          </a:p>
        </p:txBody>
      </p:sp>
      <p:sp>
        <p:nvSpPr>
          <p:cNvPr id="28" name="Left Arrow 27"/>
          <p:cNvSpPr/>
          <p:nvPr/>
        </p:nvSpPr>
        <p:spPr>
          <a:xfrm>
            <a:off x="6130052" y="5659104"/>
            <a:ext cx="2802374" cy="4572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sx="106000" sy="106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30052" y="914400"/>
            <a:ext cx="5621220" cy="5574938"/>
            <a:chOff x="6130052" y="914400"/>
            <a:chExt cx="5621220" cy="5574938"/>
          </a:xfr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Freeform 23"/>
            <p:cNvSpPr/>
            <p:nvPr/>
          </p:nvSpPr>
          <p:spPr>
            <a:xfrm>
              <a:off x="6130052" y="914400"/>
              <a:ext cx="5604748" cy="5562600"/>
            </a:xfrm>
            <a:custGeom>
              <a:avLst/>
              <a:gdLst>
                <a:gd name="connsiteX0" fmla="*/ 0 w 5604748"/>
                <a:gd name="connsiteY0" fmla="*/ 0 h 5562600"/>
                <a:gd name="connsiteX1" fmla="*/ 5604748 w 5604748"/>
                <a:gd name="connsiteY1" fmla="*/ 0 h 5562600"/>
                <a:gd name="connsiteX2" fmla="*/ 5604748 w 5604748"/>
                <a:gd name="connsiteY2" fmla="*/ 5562600 h 5562600"/>
                <a:gd name="connsiteX3" fmla="*/ 5604747 w 5604748"/>
                <a:gd name="connsiteY3" fmla="*/ 5562600 h 5562600"/>
                <a:gd name="connsiteX4" fmla="*/ 5604747 w 5604748"/>
                <a:gd name="connsiteY4" fmla="*/ 4437529 h 5562600"/>
                <a:gd name="connsiteX5" fmla="*/ 4479676 w 5604748"/>
                <a:gd name="connsiteY5" fmla="*/ 5562600 h 5562600"/>
                <a:gd name="connsiteX6" fmla="*/ 0 w 5604748"/>
                <a:gd name="connsiteY6" fmla="*/ 5562600 h 5562600"/>
                <a:gd name="connsiteX7" fmla="*/ 0 w 5604748"/>
                <a:gd name="connsiteY7" fmla="*/ 0 h 556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4748" h="5562600">
                  <a:moveTo>
                    <a:pt x="0" y="0"/>
                  </a:moveTo>
                  <a:lnTo>
                    <a:pt x="5604748" y="0"/>
                  </a:lnTo>
                  <a:lnTo>
                    <a:pt x="5604748" y="5562600"/>
                  </a:lnTo>
                  <a:lnTo>
                    <a:pt x="5604747" y="5562600"/>
                  </a:lnTo>
                  <a:lnTo>
                    <a:pt x="5604747" y="4437529"/>
                  </a:lnTo>
                  <a:lnTo>
                    <a:pt x="4479676" y="5562600"/>
                  </a:lnTo>
                  <a:lnTo>
                    <a:pt x="0" y="5562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Quick Start specific actions</a:t>
              </a:r>
            </a:p>
            <a:p>
              <a:pPr marL="514350" indent="-395288"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Intake sites request exams for claimants remaining in the area before transferring the file to CPS.</a:t>
              </a:r>
            </a:p>
            <a:p>
              <a:pPr marL="514350" indent="-395288">
                <a:buAutoNum type="arabicPeriod"/>
              </a:pPr>
              <a:r>
                <a:rPr lang="en-US" sz="2800" dirty="0" smtClean="0">
                  <a:solidFill>
                    <a:schemeClr val="tx1"/>
                  </a:solidFill>
                </a:rPr>
                <a:t>Demobilizing National Guard and Reserves are not required to submit STRs. The CPS develops for STRs.</a:t>
              </a:r>
            </a:p>
          </p:txBody>
        </p:sp>
        <p:sp>
          <p:nvSpPr>
            <p:cNvPr id="25" name="Freeform 24"/>
            <p:cNvSpPr/>
            <p:nvPr/>
          </p:nvSpPr>
          <p:spPr>
            <a:xfrm rot="10800000">
              <a:off x="10615529" y="5353595"/>
              <a:ext cx="1135743" cy="1135743"/>
            </a:xfrm>
            <a:custGeom>
              <a:avLst/>
              <a:gdLst>
                <a:gd name="connsiteX0" fmla="*/ 1125071 w 1125071"/>
                <a:gd name="connsiteY0" fmla="*/ 0 h 1125071"/>
                <a:gd name="connsiteX1" fmla="*/ 1125071 w 1125071"/>
                <a:gd name="connsiteY1" fmla="*/ 1125071 h 1125071"/>
                <a:gd name="connsiteX2" fmla="*/ 0 w 1125071"/>
                <a:gd name="connsiteY2" fmla="*/ 1125071 h 112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71" h="1125071">
                  <a:moveTo>
                    <a:pt x="1125071" y="0"/>
                  </a:moveTo>
                  <a:lnTo>
                    <a:pt x="1125071" y="1125071"/>
                  </a:lnTo>
                  <a:lnTo>
                    <a:pt x="0" y="1125071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65000"/>
                  </a:schemeClr>
                </a:gs>
                <a:gs pos="100000">
                  <a:schemeClr val="accent3">
                    <a:lumMod val="0"/>
                    <a:lumOff val="100000"/>
                  </a:schemeClr>
                </a:gs>
                <a:gs pos="0">
                  <a:schemeClr val="tx1"/>
                </a:gs>
              </a:gsLst>
              <a:lin ang="2700000" scaled="1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extrusionH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25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9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0057E-7 -5.82794E-7 L -0.17429 -0.000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4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4436" y="275771"/>
            <a:ext cx="11066929" cy="3276782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 smtClean="0">
                <a:solidFill>
                  <a:srgbClr val="00359E"/>
                </a:solidFill>
              </a:rPr>
              <a:t>Which exams are requested for Pre-Discharge claims?</a:t>
            </a:r>
          </a:p>
          <a:p>
            <a:r>
              <a:rPr lang="en-US" sz="3200" b="1" dirty="0" smtClean="0">
                <a:solidFill>
                  <a:srgbClr val="00359E"/>
                </a:solidFill>
              </a:rPr>
              <a:t>1. Nexus exams</a:t>
            </a:r>
          </a:p>
          <a:p>
            <a:r>
              <a:rPr lang="en-US" sz="3200" b="1" dirty="0" smtClean="0">
                <a:solidFill>
                  <a:srgbClr val="00359E"/>
                </a:solidFill>
              </a:rPr>
              <a:t>2. Specialty Exams only</a:t>
            </a:r>
          </a:p>
          <a:p>
            <a:r>
              <a:rPr lang="en-US" sz="3200" b="1" dirty="0" smtClean="0">
                <a:solidFill>
                  <a:srgbClr val="00359E"/>
                </a:solidFill>
              </a:rPr>
              <a:t>3. Gen med, specialty exams and SAH requested</a:t>
            </a:r>
          </a:p>
          <a:p>
            <a:r>
              <a:rPr lang="en-US" sz="3200" b="1" dirty="0" smtClean="0">
                <a:solidFill>
                  <a:srgbClr val="00359E"/>
                </a:solidFill>
              </a:rPr>
              <a:t>4. Separation exam</a:t>
            </a:r>
          </a:p>
          <a:p>
            <a:r>
              <a:rPr lang="en-US" sz="3200" b="1" dirty="0" smtClean="0">
                <a:solidFill>
                  <a:srgbClr val="00359E"/>
                </a:solidFill>
              </a:rPr>
              <a:t>(click the arrow for the correct answer)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1210" y="5617679"/>
            <a:ext cx="1936376" cy="93289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905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95250"/>
          </a:bodyPr>
          <a:lstStyle/>
          <a:p>
            <a:pPr algn="ctr"/>
            <a:r>
              <a:rPr lang="en-US" sz="3200" b="1" dirty="0" smtClean="0">
                <a:solidFill>
                  <a:srgbClr val="00359E"/>
                </a:solidFill>
                <a:effectLst/>
              </a:rPr>
              <a:t>Incorrect Try Again</a:t>
            </a:r>
            <a:endParaRPr lang="en-US" sz="3200" b="1" dirty="0">
              <a:solidFill>
                <a:srgbClr val="00359E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8654" y="5602331"/>
            <a:ext cx="3241487" cy="124250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prstMaterial="matte"/>
          </a:bodyPr>
          <a:lstStyle/>
          <a:p>
            <a:pPr algn="ctr"/>
            <a:r>
              <a:rPr lang="en-US" sz="3200" b="1" dirty="0" smtClean="0">
                <a:solidFill>
                  <a:srgbClr val="00359E"/>
                </a:solidFill>
              </a:rPr>
              <a:t>Bull’s Eye </a:t>
            </a:r>
          </a:p>
          <a:p>
            <a:pPr algn="ctr"/>
            <a:r>
              <a:rPr lang="en-US" sz="3200" b="1" dirty="0" smtClean="0">
                <a:solidFill>
                  <a:srgbClr val="00359E"/>
                </a:solidFill>
              </a:rPr>
              <a:t>Arrow 3 is Correct</a:t>
            </a:r>
            <a:endParaRPr lang="en-US" sz="3200" b="1" dirty="0">
              <a:solidFill>
                <a:srgbClr val="00359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065" y="3513644"/>
            <a:ext cx="37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064" y="4209873"/>
            <a:ext cx="37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063" y="4906102"/>
            <a:ext cx="37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570"/>
                </a:solidFill>
              </a:rPr>
              <a:t>3</a:t>
            </a:r>
            <a:endParaRPr lang="en-US" sz="3200" b="1" dirty="0">
              <a:solidFill>
                <a:srgbClr val="00257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062" y="5602331"/>
            <a:ext cx="37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359E"/>
                </a:solidFill>
              </a:rPr>
              <a:t>4</a:t>
            </a:r>
            <a:endParaRPr lang="en-US" sz="3200" b="1" dirty="0">
              <a:solidFill>
                <a:srgbClr val="00359E"/>
              </a:solidFill>
            </a:endParaRPr>
          </a:p>
        </p:txBody>
      </p:sp>
      <p:pic>
        <p:nvPicPr>
          <p:cNvPr id="9" name="Picture 8" descr="http://www.personal.psu.edu/bxb11/Objectives/Targe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2630599"/>
            <a:ext cx="19145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rrow 1" descr="http://www.wpclipart.com/world_history/warfare/bow_arrow/Arrow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436" y="3664007"/>
            <a:ext cx="2840504" cy="28405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rrow 2" descr="http://www.wpclipart.com/world_history/warfare/bow_arrow/Arrow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436" y="4360236"/>
            <a:ext cx="2840504" cy="28405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rrow 3" descr="http://www.wpclipart.com/world_history/warfare/bow_arrow/Arrow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436" y="5056465"/>
            <a:ext cx="2840504" cy="28405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rrow 4" descr="http://www.wpclipart.com/world_history/warfare/bow_arrow/Arrow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436" y="5752694"/>
            <a:ext cx="2840504" cy="28405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15" name="Oval 14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Action Button: Custom 16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26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3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63346 -0.04514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68346 -0.12222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61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6457 -0.1048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5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65117 -0.03588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2" y="-18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4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52600" y="381000"/>
            <a:ext cx="9372600" cy="4114800"/>
          </a:xfrm>
          <a:prstGeom prst="rect">
            <a:avLst/>
          </a:prstGeom>
          <a:solidFill>
            <a:srgbClr val="002060">
              <a:alpha val="95000"/>
            </a:srgbClr>
          </a:solidFill>
          <a:ln w="57150">
            <a:solidFill>
              <a:schemeClr val="bg1"/>
            </a:solidFill>
          </a:ln>
          <a:scene3d>
            <a:camera prst="orthographicFront"/>
            <a:lightRig rig="balanced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Select the claim form which </a:t>
            </a:r>
            <a:r>
              <a:rPr lang="en-US" sz="3600" b="1" u="sng" dirty="0" smtClean="0">
                <a:solidFill>
                  <a:schemeClr val="bg1"/>
                </a:solidFill>
              </a:rPr>
              <a:t>requires</a:t>
            </a:r>
            <a:r>
              <a:rPr lang="en-US" sz="3600" b="1" dirty="0" smtClean="0">
                <a:solidFill>
                  <a:schemeClr val="bg1"/>
                </a:solidFill>
              </a:rPr>
              <a:t> additional development for BDD Claims.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3600" b="1" dirty="0" smtClean="0">
                <a:solidFill>
                  <a:schemeClr val="bg1"/>
                </a:solidFill>
              </a:rPr>
              <a:t>. VA Form 21-22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B</a:t>
            </a:r>
            <a:r>
              <a:rPr lang="en-US" sz="3600" b="1" dirty="0" smtClean="0">
                <a:solidFill>
                  <a:schemeClr val="bg1"/>
                </a:solidFill>
              </a:rPr>
              <a:t>. VA Form 21-526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</a:rPr>
              <a:t>. VA Form 10-10</a:t>
            </a:r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D. VA Form 21-4142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52600" y="4648200"/>
            <a:ext cx="1097280" cy="914400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47820" y="4648200"/>
            <a:ext cx="1097280" cy="914400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52600" y="5753100"/>
            <a:ext cx="1097280" cy="914400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147820" y="5753100"/>
            <a:ext cx="1097280" cy="914400"/>
          </a:xfrm>
          <a:prstGeom prst="round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h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90000" y="4895850"/>
            <a:ext cx="3200400" cy="6858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359E"/>
                </a:solidFill>
              </a:rPr>
              <a:t>Incorrect</a:t>
            </a:r>
          </a:p>
        </p:txBody>
      </p:sp>
      <p:sp>
        <p:nvSpPr>
          <p:cNvPr id="18" name="Action Button: Custom 17">
            <a:hlinkClick r:id="" action="ppaction://hlinkshowjump?jump=nextslide" highlightClick="1"/>
          </p:cNvPr>
          <p:cNvSpPr/>
          <p:nvPr/>
        </p:nvSpPr>
        <p:spPr>
          <a:xfrm>
            <a:off x="9884229" y="6210300"/>
            <a:ext cx="1469568" cy="555626"/>
          </a:xfrm>
          <a:prstGeom prst="actionButtonBlank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86800" y="4762500"/>
            <a:ext cx="3505200" cy="1181100"/>
          </a:xfrm>
          <a:prstGeom prst="rect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D is the Correct Answer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27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65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hond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0" y="121194"/>
            <a:ext cx="2560985" cy="6492240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/>
        </p:nvSpPr>
        <p:spPr>
          <a:xfrm>
            <a:off x="3227295" y="261257"/>
            <a:ext cx="8369620" cy="3106057"/>
          </a:xfrm>
          <a:prstGeom prst="rect">
            <a:avLst/>
          </a:prstGeom>
          <a:solidFill>
            <a:srgbClr val="001430">
              <a:alpha val="92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20650"/>
            <a:r>
              <a:rPr lang="en-US" sz="3600" dirty="0" smtClean="0"/>
              <a:t>Which development action is required if the evidence is not of record for previous periods of service?</a:t>
            </a:r>
            <a:endParaRPr lang="en-US" sz="3600" dirty="0"/>
          </a:p>
        </p:txBody>
      </p: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3227295" y="3756024"/>
            <a:ext cx="928915" cy="653143"/>
          </a:xfrm>
          <a:prstGeom prst="roundRect">
            <a:avLst/>
          </a:prstGeom>
          <a:solidFill>
            <a:srgbClr val="001430">
              <a:alpha val="92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27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</a:p>
        </p:txBody>
      </p:sp>
      <p:sp>
        <p:nvSpPr>
          <p:cNvPr id="12" name="Rounded Rectangle 11">
            <a:hlinkClick r:id="rId8" action="ppaction://hlinksldjump"/>
          </p:cNvPr>
          <p:cNvSpPr/>
          <p:nvPr/>
        </p:nvSpPr>
        <p:spPr>
          <a:xfrm>
            <a:off x="3227295" y="4742995"/>
            <a:ext cx="928915" cy="653143"/>
          </a:xfrm>
          <a:prstGeom prst="roundRect">
            <a:avLst/>
          </a:prstGeom>
          <a:solidFill>
            <a:srgbClr val="001430">
              <a:alpha val="92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27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</a:t>
            </a:r>
            <a:endParaRPr lang="en-US" sz="2400" b="1" dirty="0"/>
          </a:p>
        </p:txBody>
      </p:sp>
      <p:sp>
        <p:nvSpPr>
          <p:cNvPr id="13" name="Rounded Rectangle 12">
            <a:hlinkClick r:id="rId8" action="ppaction://hlinksldjump"/>
          </p:cNvPr>
          <p:cNvSpPr/>
          <p:nvPr/>
        </p:nvSpPr>
        <p:spPr>
          <a:xfrm>
            <a:off x="3227295" y="5796642"/>
            <a:ext cx="928915" cy="653143"/>
          </a:xfrm>
          <a:prstGeom prst="roundRect">
            <a:avLst/>
          </a:prstGeom>
          <a:solidFill>
            <a:srgbClr val="001430">
              <a:alpha val="92000"/>
            </a:srgbClr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27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4330383" y="3756024"/>
            <a:ext cx="7266532" cy="653143"/>
          </a:xfrm>
          <a:prstGeom prst="rect">
            <a:avLst/>
          </a:prstGeom>
          <a:solidFill>
            <a:srgbClr val="001430">
              <a:alpha val="92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Verify all periods of service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4330382" y="4742994"/>
            <a:ext cx="7266532" cy="653143"/>
          </a:xfrm>
          <a:prstGeom prst="rect">
            <a:avLst/>
          </a:prstGeom>
          <a:solidFill>
            <a:srgbClr val="001430">
              <a:alpha val="92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Verify combat stressors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330381" y="5796641"/>
            <a:ext cx="7266532" cy="653143"/>
          </a:xfrm>
          <a:prstGeom prst="rect">
            <a:avLst/>
          </a:prstGeom>
          <a:solidFill>
            <a:srgbClr val="001430">
              <a:alpha val="92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Verify date of current discharge</a:t>
            </a:r>
            <a:endParaRPr lang="en-US" sz="2800" dirty="0"/>
          </a:p>
        </p:txBody>
      </p:sp>
      <p:sp>
        <p:nvSpPr>
          <p:cNvPr id="17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28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12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hond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718"/>
            <a:ext cx="1828801" cy="6493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352800" y="516161"/>
            <a:ext cx="8199121" cy="5642592"/>
          </a:xfrm>
          <a:prstGeom prst="rect">
            <a:avLst/>
          </a:prstGeom>
          <a:solidFill>
            <a:srgbClr val="001430">
              <a:alpha val="95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ctr"/>
            <a:r>
              <a:rPr lang="en-US" sz="3600" b="1" dirty="0" smtClean="0"/>
              <a:t>Think about which action is </a:t>
            </a:r>
            <a:r>
              <a:rPr lang="en-US" sz="3600" b="1" u="sng" dirty="0" smtClean="0"/>
              <a:t>Required</a:t>
            </a:r>
            <a:r>
              <a:rPr lang="en-US" sz="3600" b="1" dirty="0" smtClean="0"/>
              <a:t> for a previous period of service.</a:t>
            </a:r>
            <a:endParaRPr lang="en-US" sz="3600" b="1" dirty="0"/>
          </a:p>
        </p:txBody>
      </p:sp>
      <p:sp>
        <p:nvSpPr>
          <p:cNvPr id="11" name="Rectangle 10">
            <a:hlinkClick r:id="" action="ppaction://hlinkshowjump?jump=previousslide"/>
          </p:cNvPr>
          <p:cNvSpPr/>
          <p:nvPr/>
        </p:nvSpPr>
        <p:spPr>
          <a:xfrm>
            <a:off x="6394898" y="5838713"/>
            <a:ext cx="2286000" cy="640080"/>
          </a:xfrm>
          <a:prstGeom prst="rect">
            <a:avLst/>
          </a:prstGeom>
          <a:solidFill>
            <a:srgbClr val="FF0000"/>
          </a:solidFill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 extrusionH="127000"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Try Again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17160" y="989198"/>
            <a:ext cx="4470400" cy="5847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Incorrect Answer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29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53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630" y="2013636"/>
            <a:ext cx="5088046" cy="3275850"/>
          </a:xfrm>
          <a:solidFill>
            <a:srgbClr val="002060">
              <a:alpha val="86000"/>
            </a:srgbClr>
          </a:solidFill>
          <a:ln w="57150">
            <a:solidFill>
              <a:schemeClr val="accent3">
                <a:lumMod val="75000"/>
              </a:schemeClr>
            </a:solidFill>
          </a:ln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tIns="0" bIns="365760"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Use your       to navigate </a:t>
            </a:r>
            <a:r>
              <a:rPr lang="en-US" sz="4000" dirty="0">
                <a:solidFill>
                  <a:schemeClr val="bg1"/>
                </a:solidFill>
              </a:rPr>
              <a:t>through the course by selecting the </a:t>
            </a:r>
            <a:r>
              <a:rPr lang="en-US" sz="4000" dirty="0" smtClean="0">
                <a:solidFill>
                  <a:schemeClr val="bg1"/>
                </a:solidFill>
              </a:rPr>
              <a:t>          on </a:t>
            </a:r>
            <a:r>
              <a:rPr lang="en-US" sz="4000" dirty="0">
                <a:solidFill>
                  <a:schemeClr val="bg1"/>
                </a:solidFill>
              </a:rPr>
              <a:t>each slide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6" name="Oval 5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Action Button: Custom 7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0446" y="2024522"/>
            <a:ext cx="5088046" cy="3275850"/>
          </a:xfrm>
          <a:prstGeom prst="rect">
            <a:avLst/>
          </a:prstGeom>
          <a:solidFill>
            <a:srgbClr val="002060">
              <a:alpha val="86000"/>
            </a:srgbClr>
          </a:solidFill>
          <a:ln w="57150">
            <a:solidFill>
              <a:schemeClr val="accent3">
                <a:lumMod val="75000"/>
              </a:schemeClr>
            </a:solidFill>
          </a:ln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vert="horz" lIns="91440" tIns="0" rIns="91440" bIns="36576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3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Practical Exercise slides will require </a:t>
            </a:r>
            <a:r>
              <a:rPr lang="en-US" sz="4000" dirty="0" smtClean="0">
                <a:solidFill>
                  <a:schemeClr val="bg1"/>
                </a:solidFill>
              </a:rPr>
              <a:t>additional selections </a:t>
            </a:r>
            <a:r>
              <a:rPr lang="en-US" sz="4000" dirty="0">
                <a:solidFill>
                  <a:schemeClr val="bg1"/>
                </a:solidFill>
              </a:rPr>
              <a:t>before the next arrow appears</a:t>
            </a:r>
          </a:p>
        </p:txBody>
      </p:sp>
      <p:pic>
        <p:nvPicPr>
          <p:cNvPr id="9" name="Picture 2" descr="https://www.cromwell.co.uk/images/product/QUE/804/QUE8040010K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33" y="2304540"/>
            <a:ext cx="511128" cy="65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05400" y="4043557"/>
            <a:ext cx="567815" cy="567815"/>
            <a:chOff x="3387775" y="5417696"/>
            <a:chExt cx="567815" cy="567815"/>
          </a:xfrm>
        </p:grpSpPr>
        <p:sp>
          <p:nvSpPr>
            <p:cNvPr id="11" name="Oval 10"/>
            <p:cNvSpPr/>
            <p:nvPr/>
          </p:nvSpPr>
          <p:spPr>
            <a:xfrm>
              <a:off x="3387775" y="5417696"/>
              <a:ext cx="567815" cy="567815"/>
            </a:xfrm>
            <a:prstGeom prst="ellipse">
              <a:avLst/>
            </a:prstGeom>
            <a:noFill/>
            <a:ln w="76200">
              <a:solidFill>
                <a:srgbClr val="A378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524659" y="5701603"/>
              <a:ext cx="334605" cy="0"/>
            </a:xfrm>
            <a:prstGeom prst="straightConnector1">
              <a:avLst/>
            </a:prstGeom>
            <a:ln w="76200">
              <a:solidFill>
                <a:srgbClr val="A378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178840" y="236181"/>
            <a:ext cx="7834321" cy="983020"/>
          </a:xfrm>
          <a:prstGeom prst="roundRect">
            <a:avLst/>
          </a:prstGeom>
          <a:solidFill>
            <a:srgbClr val="34345A">
              <a:alpha val="77000"/>
            </a:srgb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3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0" algn="ctr">
              <a:buFont typeface="Wingdings" panose="05000000000000000000" pitchFamily="2" charset="2"/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This lesson is a self-study course.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3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60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52800" y="516161"/>
            <a:ext cx="8199121" cy="5642592"/>
          </a:xfrm>
          <a:prstGeom prst="rect">
            <a:avLst/>
          </a:prstGeom>
          <a:solidFill>
            <a:srgbClr val="001430">
              <a:alpha val="95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marL="174625"/>
            <a:r>
              <a:rPr lang="en-US" sz="3600" b="1" dirty="0" smtClean="0"/>
              <a:t>Verify all periods of service is the correct answer. </a:t>
            </a:r>
          </a:p>
          <a:p>
            <a:pPr marL="746125" indent="-571500">
              <a:buFont typeface="Wingdings" panose="05000000000000000000" pitchFamily="2" charset="2"/>
              <a:buChar char="Ø"/>
            </a:pPr>
            <a:r>
              <a:rPr lang="en-US" sz="3600" b="1" dirty="0" smtClean="0"/>
              <a:t>Development is also required for all Service Treatment Records.</a:t>
            </a:r>
          </a:p>
          <a:p>
            <a:pPr marL="746125" indent="-571500">
              <a:buFont typeface="Wingdings" panose="05000000000000000000" pitchFamily="2" charset="2"/>
              <a:buChar char="Ø"/>
            </a:pPr>
            <a:r>
              <a:rPr lang="en-US" sz="3600" b="1" dirty="0" smtClean="0"/>
              <a:t>And, don’t forget to review the file for previous rating decisions.</a:t>
            </a:r>
            <a:endParaRPr lang="en-US" sz="3600" b="1" dirty="0"/>
          </a:p>
        </p:txBody>
      </p:sp>
      <p:pic>
        <p:nvPicPr>
          <p:cNvPr id="10" name="Rhond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91440"/>
            <a:ext cx="2377440" cy="6492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hlinkClick r:id="" action="ppaction://hlinkshowjump?jump=nextslide"/>
          </p:cNvPr>
          <p:cNvSpPr/>
          <p:nvPr/>
        </p:nvSpPr>
        <p:spPr>
          <a:xfrm>
            <a:off x="6394898" y="5838713"/>
            <a:ext cx="2286000" cy="64008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extrusionH="127000"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Next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02698" y="857746"/>
            <a:ext cx="4470400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Correct Answer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30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83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653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You have now completed the Pre-Discharge Claim Development Course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4847127"/>
            <a:ext cx="6096000" cy="200489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43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Resources: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chemeClr val="bg1"/>
                </a:solidFill>
              </a:rPr>
              <a:t>Pre-Discharge Reference Guide and Development Checklist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096000" y="4847127"/>
            <a:ext cx="6096000" cy="200489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43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Course completions:</a:t>
            </a:r>
          </a:p>
          <a:p>
            <a:pPr marL="174625"/>
            <a:r>
              <a:rPr lang="en-US" sz="3200" b="1" dirty="0" smtClean="0">
                <a:solidFill>
                  <a:schemeClr val="bg1"/>
                </a:solidFill>
              </a:rPr>
              <a:t>Complete the evaluations in TMS to receive credit for this course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1428" y="1388510"/>
            <a:ext cx="97826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</a:rPr>
              <a:t>Thank You</a:t>
            </a:r>
            <a:endParaRPr lang="en-US" sz="115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64800" y="3811753"/>
            <a:ext cx="1538514" cy="827314"/>
          </a:xfrm>
          <a:prstGeom prst="rect">
            <a:avLst/>
          </a:prstGeom>
          <a:solidFill>
            <a:srgbClr val="34345A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Exit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31</a:t>
            </a:fld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90004" y="4263235"/>
            <a:ext cx="874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Questions: </a:t>
            </a:r>
            <a:r>
              <a:rPr lang="en-US" sz="2400" dirty="0" smtClean="0">
                <a:solidFill>
                  <a:schemeClr val="bg1"/>
                </a:solidFill>
                <a:hlinkClick r:id="rId4"/>
              </a:rPr>
              <a:t>Compensation Service Training Mailbox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94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Objective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86482" cy="154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Identify Pre-Discharge Claim Development Procedures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18492" y="6176963"/>
            <a:ext cx="612058" cy="612058"/>
            <a:chOff x="11201400" y="5909733"/>
            <a:chExt cx="719667" cy="719667"/>
          </a:xfrm>
          <a:noFill/>
        </p:grpSpPr>
        <p:sp>
          <p:nvSpPr>
            <p:cNvPr id="5" name="Oval 4"/>
            <p:cNvSpPr/>
            <p:nvPr/>
          </p:nvSpPr>
          <p:spPr>
            <a:xfrm>
              <a:off x="11201400" y="5909733"/>
              <a:ext cx="719667" cy="719667"/>
            </a:xfrm>
            <a:prstGeom prst="ellips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1374891" y="6269566"/>
              <a:ext cx="424089" cy="0"/>
            </a:xfrm>
            <a:prstGeom prst="straightConnector1">
              <a:avLst/>
            </a:prstGeom>
            <a:grpFill/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ction Button: Custom 6">
            <a:hlinkClick r:id="" action="ppaction://hlinkshowjump?jump=nextslide" highlightClick="1"/>
          </p:cNvPr>
          <p:cNvSpPr/>
          <p:nvPr/>
        </p:nvSpPr>
        <p:spPr>
          <a:xfrm>
            <a:off x="11379200" y="6037943"/>
            <a:ext cx="812800" cy="82005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Dav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46" y="273683"/>
            <a:ext cx="4411905" cy="6584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537882" y="3510149"/>
            <a:ext cx="6263115" cy="2218298"/>
          </a:xfrm>
          <a:prstGeom prst="roundRect">
            <a:avLst>
              <a:gd name="adj" fmla="val 50000"/>
            </a:avLst>
          </a:prstGeom>
          <a:solidFill>
            <a:schemeClr val="bg1">
              <a:alpha val="76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359E"/>
                </a:solidFill>
              </a:rPr>
              <a:t>Use the Training Aid downloaded from TMS to follow along during this presentation</a:t>
            </a: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4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8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1778" y="148838"/>
            <a:ext cx="8381999" cy="625642"/>
          </a:xfrm>
          <a:custGeom>
            <a:avLst/>
            <a:gdLst>
              <a:gd name="connsiteX0" fmla="*/ 0 w 6031832"/>
              <a:gd name="connsiteY0" fmla="*/ 0 h 625642"/>
              <a:gd name="connsiteX1" fmla="*/ 6031832 w 6031832"/>
              <a:gd name="connsiteY1" fmla="*/ 0 h 625642"/>
              <a:gd name="connsiteX2" fmla="*/ 6031832 w 6031832"/>
              <a:gd name="connsiteY2" fmla="*/ 625642 h 625642"/>
              <a:gd name="connsiteX3" fmla="*/ 0 w 6031832"/>
              <a:gd name="connsiteY3" fmla="*/ 625642 h 625642"/>
              <a:gd name="connsiteX4" fmla="*/ 0 w 6031832"/>
              <a:gd name="connsiteY4" fmla="*/ 0 h 625642"/>
              <a:gd name="connsiteX0" fmla="*/ 0 w 7347284"/>
              <a:gd name="connsiteY0" fmla="*/ 0 h 625642"/>
              <a:gd name="connsiteX1" fmla="*/ 6031832 w 7347284"/>
              <a:gd name="connsiteY1" fmla="*/ 0 h 625642"/>
              <a:gd name="connsiteX2" fmla="*/ 7347284 w 7347284"/>
              <a:gd name="connsiteY2" fmla="*/ 625642 h 625642"/>
              <a:gd name="connsiteX3" fmla="*/ 0 w 7347284"/>
              <a:gd name="connsiteY3" fmla="*/ 625642 h 625642"/>
              <a:gd name="connsiteX4" fmla="*/ 0 w 7347284"/>
              <a:gd name="connsiteY4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284" h="625642">
                <a:moveTo>
                  <a:pt x="0" y="0"/>
                </a:moveTo>
                <a:lnTo>
                  <a:pt x="6031832" y="0"/>
                </a:lnTo>
                <a:lnTo>
                  <a:pt x="7347284" y="625642"/>
                </a:lnTo>
                <a:lnTo>
                  <a:pt x="0" y="62564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Pre-Discharge Claims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551778" y="1457489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Types of Claims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551778" y="2687442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End Products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556260" y="3917395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Diary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>
            <a:hlinkClick r:id="rId7" action="ppaction://hlinksldjump"/>
          </p:cNvPr>
          <p:cNvSpPr/>
          <p:nvPr/>
        </p:nvSpPr>
        <p:spPr>
          <a:xfrm>
            <a:off x="556260" y="5147347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Flashes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4220" y="1001066"/>
            <a:ext cx="8780130" cy="5378628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sx="103000" sy="103000" algn="ctr" rotWithShape="0">
              <a:srgbClr val="355D77"/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34345A"/>
            </a:extrusionClr>
            <a:contourClr>
              <a:srgbClr val="00359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600" b="1" dirty="0">
              <a:solidFill>
                <a:srgbClr val="11338B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12443" y="1130668"/>
            <a:ext cx="7124130" cy="953198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Pre-Discharge Claims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5199" y="2166547"/>
            <a:ext cx="8181975" cy="399511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Follow the Quick Reference Guide in this section.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Select the tabs on the left to continue.</a:t>
            </a:r>
          </a:p>
        </p:txBody>
      </p:sp>
      <p:sp>
        <p:nvSpPr>
          <p:cNvPr id="12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5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1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551778" y="148838"/>
            <a:ext cx="8381999" cy="625642"/>
          </a:xfrm>
          <a:custGeom>
            <a:avLst/>
            <a:gdLst>
              <a:gd name="connsiteX0" fmla="*/ 0 w 6031832"/>
              <a:gd name="connsiteY0" fmla="*/ 0 h 625642"/>
              <a:gd name="connsiteX1" fmla="*/ 6031832 w 6031832"/>
              <a:gd name="connsiteY1" fmla="*/ 0 h 625642"/>
              <a:gd name="connsiteX2" fmla="*/ 6031832 w 6031832"/>
              <a:gd name="connsiteY2" fmla="*/ 625642 h 625642"/>
              <a:gd name="connsiteX3" fmla="*/ 0 w 6031832"/>
              <a:gd name="connsiteY3" fmla="*/ 625642 h 625642"/>
              <a:gd name="connsiteX4" fmla="*/ 0 w 6031832"/>
              <a:gd name="connsiteY4" fmla="*/ 0 h 625642"/>
              <a:gd name="connsiteX0" fmla="*/ 0 w 7347284"/>
              <a:gd name="connsiteY0" fmla="*/ 0 h 625642"/>
              <a:gd name="connsiteX1" fmla="*/ 6031832 w 7347284"/>
              <a:gd name="connsiteY1" fmla="*/ 0 h 625642"/>
              <a:gd name="connsiteX2" fmla="*/ 7347284 w 7347284"/>
              <a:gd name="connsiteY2" fmla="*/ 625642 h 625642"/>
              <a:gd name="connsiteX3" fmla="*/ 0 w 7347284"/>
              <a:gd name="connsiteY3" fmla="*/ 625642 h 625642"/>
              <a:gd name="connsiteX4" fmla="*/ 0 w 7347284"/>
              <a:gd name="connsiteY4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284" h="625642">
                <a:moveTo>
                  <a:pt x="0" y="0"/>
                </a:moveTo>
                <a:lnTo>
                  <a:pt x="6031832" y="0"/>
                </a:lnTo>
                <a:lnTo>
                  <a:pt x="7347284" y="625642"/>
                </a:lnTo>
                <a:lnTo>
                  <a:pt x="0" y="62564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Pre-Discharge Claims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551778" y="2687442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End Products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556260" y="3917395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Diary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556260" y="5147347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Flashes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4220" y="1001066"/>
            <a:ext cx="8780130" cy="5378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  <a:outerShdw sx="103000" sy="103000" algn="ctr" rotWithShape="0">
              <a:srgbClr val="355D7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600" b="1" dirty="0">
              <a:solidFill>
                <a:srgbClr val="11338B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2443" y="1130668"/>
            <a:ext cx="7124130" cy="953198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Types of Pre-Discharge Claims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5199" y="2166547"/>
            <a:ext cx="8181975" cy="399511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Multiple periods of service are </a:t>
            </a:r>
            <a:r>
              <a:rPr lang="en-US" sz="3600" b="1" dirty="0" smtClean="0">
                <a:solidFill>
                  <a:schemeClr val="bg1"/>
                </a:solidFill>
              </a:rPr>
              <a:t>common</a:t>
            </a:r>
          </a:p>
          <a:p>
            <a:pPr marL="403225" indent="-403225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bg1"/>
                </a:solidFill>
              </a:rPr>
              <a:t>Original Claims</a:t>
            </a:r>
          </a:p>
          <a:p>
            <a:pPr marL="403225" indent="-403225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bg1"/>
                </a:solidFill>
              </a:rPr>
              <a:t>Claims for Increase</a:t>
            </a:r>
          </a:p>
          <a:p>
            <a:pPr marL="403225" indent="-403225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bg1"/>
                </a:solidFill>
              </a:rPr>
              <a:t>New Claims</a:t>
            </a:r>
          </a:p>
          <a:p>
            <a:pPr marL="403225" indent="-403225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bg1"/>
                </a:solidFill>
              </a:rPr>
              <a:t>Reopen claims or reopen previously denied</a:t>
            </a:r>
          </a:p>
          <a:p>
            <a:pPr marL="403225" indent="-403225">
              <a:buFont typeface="Wingdings" panose="05000000000000000000" pitchFamily="2" charset="2"/>
              <a:buChar char="Ø"/>
            </a:pPr>
            <a:r>
              <a:rPr lang="en-US" sz="3600" b="1" dirty="0" smtClean="0">
                <a:solidFill>
                  <a:schemeClr val="bg1"/>
                </a:solidFill>
              </a:rPr>
              <a:t>Claims for reinstatement of benefits</a:t>
            </a:r>
          </a:p>
        </p:txBody>
      </p:sp>
      <p:sp>
        <p:nvSpPr>
          <p:cNvPr id="3" name="Rounded Rectangle 2">
            <a:hlinkClick r:id="rId7" action="ppaction://hlinksldjump"/>
          </p:cNvPr>
          <p:cNvSpPr/>
          <p:nvPr/>
        </p:nvSpPr>
        <p:spPr>
          <a:xfrm>
            <a:off x="551778" y="1457489"/>
            <a:ext cx="272034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11338B"/>
                </a:solidFill>
              </a:rPr>
              <a:t>Types of Claims</a:t>
            </a:r>
            <a:endParaRPr lang="en-US" sz="3200" b="1" dirty="0">
              <a:solidFill>
                <a:srgbClr val="11338B"/>
              </a:solidFill>
            </a:endParaRP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6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551778" y="148838"/>
            <a:ext cx="8381999" cy="625642"/>
          </a:xfrm>
          <a:custGeom>
            <a:avLst/>
            <a:gdLst>
              <a:gd name="connsiteX0" fmla="*/ 0 w 6031832"/>
              <a:gd name="connsiteY0" fmla="*/ 0 h 625642"/>
              <a:gd name="connsiteX1" fmla="*/ 6031832 w 6031832"/>
              <a:gd name="connsiteY1" fmla="*/ 0 h 625642"/>
              <a:gd name="connsiteX2" fmla="*/ 6031832 w 6031832"/>
              <a:gd name="connsiteY2" fmla="*/ 625642 h 625642"/>
              <a:gd name="connsiteX3" fmla="*/ 0 w 6031832"/>
              <a:gd name="connsiteY3" fmla="*/ 625642 h 625642"/>
              <a:gd name="connsiteX4" fmla="*/ 0 w 6031832"/>
              <a:gd name="connsiteY4" fmla="*/ 0 h 625642"/>
              <a:gd name="connsiteX0" fmla="*/ 0 w 7347284"/>
              <a:gd name="connsiteY0" fmla="*/ 0 h 625642"/>
              <a:gd name="connsiteX1" fmla="*/ 6031832 w 7347284"/>
              <a:gd name="connsiteY1" fmla="*/ 0 h 625642"/>
              <a:gd name="connsiteX2" fmla="*/ 7347284 w 7347284"/>
              <a:gd name="connsiteY2" fmla="*/ 625642 h 625642"/>
              <a:gd name="connsiteX3" fmla="*/ 0 w 7347284"/>
              <a:gd name="connsiteY3" fmla="*/ 625642 h 625642"/>
              <a:gd name="connsiteX4" fmla="*/ 0 w 7347284"/>
              <a:gd name="connsiteY4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284" h="625642">
                <a:moveTo>
                  <a:pt x="0" y="0"/>
                </a:moveTo>
                <a:lnTo>
                  <a:pt x="6031832" y="0"/>
                </a:lnTo>
                <a:lnTo>
                  <a:pt x="7347284" y="625642"/>
                </a:lnTo>
                <a:lnTo>
                  <a:pt x="0" y="62564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Pre-Discharge Claims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551778" y="1457489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Types of Claims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556260" y="3917395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Diary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556260" y="5147347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Flashes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4220" y="1001066"/>
            <a:ext cx="8780130" cy="5378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  <a:outerShdw sx="103000" sy="103000" algn="ctr" rotWithShape="0">
              <a:srgbClr val="355D7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600" b="1" dirty="0">
              <a:solidFill>
                <a:srgbClr val="11338B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2443" y="1130668"/>
            <a:ext cx="7124130" cy="953198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Pre-Discharge Claim End Products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5199" y="4780812"/>
            <a:ext cx="8181975" cy="150123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IDES Claim EP is 689. However, IDES development is covered in a separate lesson and is processed differently than other Pre-Discharge Claims.</a:t>
            </a:r>
          </a:p>
        </p:txBody>
      </p:sp>
      <p:sp>
        <p:nvSpPr>
          <p:cNvPr id="4" name="Rounded Rectangle 3">
            <a:hlinkClick r:id="rId7" action="ppaction://hlinksldjump"/>
          </p:cNvPr>
          <p:cNvSpPr/>
          <p:nvPr/>
        </p:nvSpPr>
        <p:spPr>
          <a:xfrm>
            <a:off x="551778" y="2687442"/>
            <a:ext cx="272034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11338B"/>
                </a:solidFill>
              </a:rPr>
              <a:t>End Products</a:t>
            </a:r>
            <a:endParaRPr lang="en-US" sz="3200" b="1" dirty="0">
              <a:solidFill>
                <a:srgbClr val="11338B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782428"/>
              </p:ext>
            </p:extLst>
          </p:nvPr>
        </p:nvGraphicFramePr>
        <p:xfrm>
          <a:off x="3505199" y="2206888"/>
          <a:ext cx="8181975" cy="2499360"/>
        </p:xfrm>
        <a:graphic>
          <a:graphicData uri="http://schemas.openxmlformats.org/drawingml/2006/table">
            <a:tbl>
              <a:tblPr firstRow="1" firstCol="1">
                <a:tableStyleId>{C083E6E3-FA7D-4D7B-A595-EF9225AFEA82}</a:tableStyleId>
              </a:tblPr>
              <a:tblGrid>
                <a:gridCol w="4159986"/>
                <a:gridCol w="1813872"/>
                <a:gridCol w="22081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Claim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Type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BDD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Quick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Start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Original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011, 111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017, 117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Claim for Increase, reopen, new claim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021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027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Claim for reinstatement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290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290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sp>
        <p:nvSpPr>
          <p:cNvPr id="12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7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7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551778" y="148838"/>
            <a:ext cx="8381999" cy="625642"/>
          </a:xfrm>
          <a:custGeom>
            <a:avLst/>
            <a:gdLst>
              <a:gd name="connsiteX0" fmla="*/ 0 w 6031832"/>
              <a:gd name="connsiteY0" fmla="*/ 0 h 625642"/>
              <a:gd name="connsiteX1" fmla="*/ 6031832 w 6031832"/>
              <a:gd name="connsiteY1" fmla="*/ 0 h 625642"/>
              <a:gd name="connsiteX2" fmla="*/ 6031832 w 6031832"/>
              <a:gd name="connsiteY2" fmla="*/ 625642 h 625642"/>
              <a:gd name="connsiteX3" fmla="*/ 0 w 6031832"/>
              <a:gd name="connsiteY3" fmla="*/ 625642 h 625642"/>
              <a:gd name="connsiteX4" fmla="*/ 0 w 6031832"/>
              <a:gd name="connsiteY4" fmla="*/ 0 h 625642"/>
              <a:gd name="connsiteX0" fmla="*/ 0 w 7347284"/>
              <a:gd name="connsiteY0" fmla="*/ 0 h 625642"/>
              <a:gd name="connsiteX1" fmla="*/ 6031832 w 7347284"/>
              <a:gd name="connsiteY1" fmla="*/ 0 h 625642"/>
              <a:gd name="connsiteX2" fmla="*/ 7347284 w 7347284"/>
              <a:gd name="connsiteY2" fmla="*/ 625642 h 625642"/>
              <a:gd name="connsiteX3" fmla="*/ 0 w 7347284"/>
              <a:gd name="connsiteY3" fmla="*/ 625642 h 625642"/>
              <a:gd name="connsiteX4" fmla="*/ 0 w 7347284"/>
              <a:gd name="connsiteY4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284" h="625642">
                <a:moveTo>
                  <a:pt x="0" y="0"/>
                </a:moveTo>
                <a:lnTo>
                  <a:pt x="6031832" y="0"/>
                </a:lnTo>
                <a:lnTo>
                  <a:pt x="7347284" y="625642"/>
                </a:lnTo>
                <a:lnTo>
                  <a:pt x="0" y="62564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Pre-Discharge Claims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551778" y="1457489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Types of Claims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551778" y="2687442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End Products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556260" y="5147347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Flashes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4220" y="1001066"/>
            <a:ext cx="8780130" cy="5378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  <a:outerShdw sx="103000" sy="103000" algn="ctr" rotWithShape="0">
              <a:srgbClr val="355D7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600" b="1" dirty="0">
              <a:solidFill>
                <a:srgbClr val="11338B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2443" y="1130668"/>
            <a:ext cx="7124130" cy="953198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Pre-Discharge Claim Diary Dates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5199" y="2166547"/>
            <a:ext cx="8181975" cy="399511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dirty="0"/>
              <a:t>Pre-Discharge claims are established as diary end products, without a date of claim entered and a suspense date equal to the date after separation.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hlinkClick r:id="rId7" action="ppaction://hlinksldjump"/>
          </p:cNvPr>
          <p:cNvSpPr/>
          <p:nvPr/>
        </p:nvSpPr>
        <p:spPr>
          <a:xfrm>
            <a:off x="556260" y="3917395"/>
            <a:ext cx="272034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11338B"/>
                </a:solidFill>
              </a:rPr>
              <a:t>Diary</a:t>
            </a:r>
            <a:endParaRPr lang="en-US" sz="3200" b="1" dirty="0">
              <a:solidFill>
                <a:srgbClr val="11338B"/>
              </a:solidFill>
            </a:endParaRPr>
          </a:p>
        </p:txBody>
      </p:sp>
      <p:sp>
        <p:nvSpPr>
          <p:cNvPr id="10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8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1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551778" y="148838"/>
            <a:ext cx="8381999" cy="625642"/>
          </a:xfrm>
          <a:custGeom>
            <a:avLst/>
            <a:gdLst>
              <a:gd name="connsiteX0" fmla="*/ 0 w 6031832"/>
              <a:gd name="connsiteY0" fmla="*/ 0 h 625642"/>
              <a:gd name="connsiteX1" fmla="*/ 6031832 w 6031832"/>
              <a:gd name="connsiteY1" fmla="*/ 0 h 625642"/>
              <a:gd name="connsiteX2" fmla="*/ 6031832 w 6031832"/>
              <a:gd name="connsiteY2" fmla="*/ 625642 h 625642"/>
              <a:gd name="connsiteX3" fmla="*/ 0 w 6031832"/>
              <a:gd name="connsiteY3" fmla="*/ 625642 h 625642"/>
              <a:gd name="connsiteX4" fmla="*/ 0 w 6031832"/>
              <a:gd name="connsiteY4" fmla="*/ 0 h 625642"/>
              <a:gd name="connsiteX0" fmla="*/ 0 w 7347284"/>
              <a:gd name="connsiteY0" fmla="*/ 0 h 625642"/>
              <a:gd name="connsiteX1" fmla="*/ 6031832 w 7347284"/>
              <a:gd name="connsiteY1" fmla="*/ 0 h 625642"/>
              <a:gd name="connsiteX2" fmla="*/ 7347284 w 7347284"/>
              <a:gd name="connsiteY2" fmla="*/ 625642 h 625642"/>
              <a:gd name="connsiteX3" fmla="*/ 0 w 7347284"/>
              <a:gd name="connsiteY3" fmla="*/ 625642 h 625642"/>
              <a:gd name="connsiteX4" fmla="*/ 0 w 7347284"/>
              <a:gd name="connsiteY4" fmla="*/ 0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7284" h="625642">
                <a:moveTo>
                  <a:pt x="0" y="0"/>
                </a:moveTo>
                <a:lnTo>
                  <a:pt x="6031832" y="0"/>
                </a:lnTo>
                <a:lnTo>
                  <a:pt x="7347284" y="625642"/>
                </a:lnTo>
                <a:lnTo>
                  <a:pt x="0" y="62564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28575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Pre-Discharge Claims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551778" y="1457489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Types of Claims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551778" y="2687442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End Products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>
            <a:hlinkClick r:id="rId6" action="ppaction://hlinksldjump"/>
          </p:cNvPr>
          <p:cNvSpPr/>
          <p:nvPr/>
        </p:nvSpPr>
        <p:spPr>
          <a:xfrm>
            <a:off x="556260" y="3917395"/>
            <a:ext cx="2720340" cy="914400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Diary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4220" y="1001066"/>
            <a:ext cx="8780130" cy="5378628"/>
          </a:xfrm>
          <a:prstGeom prst="rect">
            <a:avLst/>
          </a:prstGeom>
          <a:solidFill>
            <a:schemeClr val="bg1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  <a:outerShdw sx="103000" sy="103000" algn="ctr" rotWithShape="0">
              <a:srgbClr val="355D7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3600" b="1" dirty="0">
              <a:solidFill>
                <a:srgbClr val="11338B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2443" y="1130668"/>
            <a:ext cx="7124130" cy="953198"/>
          </a:xfrm>
          <a:prstGeom prst="roundRect">
            <a:avLst/>
          </a:prstGeom>
          <a:solidFill>
            <a:srgbClr val="002060"/>
          </a:solidFill>
          <a:ln w="28575">
            <a:solidFill>
              <a:srgbClr val="FFFFFF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Pre-Discharge Claim Flashes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05199" y="2166547"/>
            <a:ext cx="8181975" cy="399511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dirty="0" smtClean="0">
                <a:solidFill>
                  <a:schemeClr val="bg1"/>
                </a:solidFill>
              </a:rPr>
              <a:t>Apply all pertinent flashes in Veterans Business Management System (VBMS).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Some examples if applicable: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/>
              <a:t>GWOT Active Duty </a:t>
            </a:r>
            <a:r>
              <a:rPr lang="en-US" sz="3600" dirty="0" smtClean="0"/>
              <a:t>Provided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</a:rPr>
              <a:t>National </a:t>
            </a:r>
            <a:r>
              <a:rPr lang="en-US" sz="3600" dirty="0" smtClean="0">
                <a:solidFill>
                  <a:schemeClr val="bg1"/>
                </a:solidFill>
              </a:rPr>
              <a:t>Guard/Reserve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</a:rPr>
              <a:t>VBMS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hlinkClick r:id="rId7" action="ppaction://hlinksldjump"/>
          </p:cNvPr>
          <p:cNvSpPr/>
          <p:nvPr/>
        </p:nvSpPr>
        <p:spPr>
          <a:xfrm>
            <a:off x="556260" y="5147347"/>
            <a:ext cx="2720340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11338B"/>
                </a:solidFill>
              </a:rPr>
              <a:t>Flashes</a:t>
            </a:r>
            <a:endParaRPr lang="en-US" sz="3200" b="1" dirty="0">
              <a:solidFill>
                <a:srgbClr val="11338B"/>
              </a:solidFill>
            </a:endParaRPr>
          </a:p>
        </p:txBody>
      </p:sp>
      <p:sp>
        <p:nvSpPr>
          <p:cNvPr id="10" name="Action Button: Custom 9">
            <a:hlinkClick r:id="" action="ppaction://hlinkshowjump?jump=nextslide" highlightClick="1"/>
          </p:cNvPr>
          <p:cNvSpPr/>
          <p:nvPr/>
        </p:nvSpPr>
        <p:spPr>
          <a:xfrm>
            <a:off x="6545943" y="6161666"/>
            <a:ext cx="2249714" cy="587477"/>
          </a:xfrm>
          <a:prstGeom prst="actionButtonBlank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Next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9"/>
          <p:cNvSpPr txBox="1">
            <a:spLocks/>
          </p:cNvSpPr>
          <p:nvPr/>
        </p:nvSpPr>
        <p:spPr>
          <a:xfrm>
            <a:off x="0" y="6515558"/>
            <a:ext cx="38001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DC220-98B9-4C63-A8FF-D51F720C8E04}" type="slidenum">
              <a:rPr lang="en-US" sz="1400" smtClean="0"/>
              <a:pPr/>
              <a:t>9</a:t>
            </a:fld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42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1"/>
  <p:tag name="TAG_BACKING_FORM_KEY" val="10881192-c:\users\lynne\documents\predischarge\lesson 2 claim recognition\pre-discharge claim recognition.pptx"/>
  <p:tag name="ARTICULATE_PRESENTER_VERSION" val="7"/>
  <p:tag name="ARTICULATE_SLIDE_COUNT" val="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d1697fd3-f6b3-46b0-a9d4-27906ec607bc.png"/>
  <p:tag name="ARTICULATE_CHARACTER_TYPE" val="photographic"/>
  <p:tag name="ARTICULATE_CHARACTER_ID" val="Brian"/>
  <p:tag name="ARTICULATE_CHARACTER_CROP" val="_E5D6476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9fed713d-8f08-4753-ac1f-4a6c10b009cb.png"/>
  <p:tag name="ARTICULATE_CHARACTER_TYPE" val="photographic"/>
  <p:tag name="ARTICULATE_CHARACTER_ID" val="Dave"/>
  <p:tag name="ARTICULATE_CHARACTER_CROP" val="_E5D6061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dcf31de8-c63a-45fa-8e92-a23f3dd0511b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UDIO_ID" val="304"/>
  <p:tag name="ARTICULATE_USED_LAYOUT" val="2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8dd37a2e-62cb-4df3-b867-2ff1cd28a753.png"/>
  <p:tag name="ARTICULATE_CHARACTER_TYPE" val="photographic"/>
  <p:tag name="ARTICULATE_CHARACTER_ID" val="Nicky"/>
  <p:tag name="ARTICULATE_CHARACTER_CROP" val="_E5D6731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b53fa3dc-f64a-43ec-bd0e-8badc4320f58.png"/>
  <p:tag name="ARTICULATE_CHARACTER_TYPE" val="photographic"/>
  <p:tag name="ARTICULATE_CHARACTER_ID" val="Nicky"/>
  <p:tag name="ARTICULATE_CHARACTER_CROP" val="_E5D6632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3a434ca6-d3b8-414e-bed1-344c19836197.png"/>
  <p:tag name="ARTICULATE_CHARACTER_TYPE" val="photographic"/>
  <p:tag name="ARTICULATE_CHARACTER_ID" val="Brian"/>
  <p:tag name="ARTICULATE_CHARACTER_CROP" val="_E5D6347b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11cc110e-9bee-4607-8c28-e31cf5edd942.png"/>
  <p:tag name="ARTICULATE_CHARACTER_TYPE" val="photographic"/>
  <p:tag name="ARTICULATE_CHARACTER_ID" val="Rhonda"/>
  <p:tag name="ARTICULATE_CHARACTER_CROP" val="_E5D5664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0ca04a8c-9593-40c2-b3e6-c2a1b59d6bea.png"/>
  <p:tag name="ARTICULATE_CHARACTER_TYPE" val="photographic"/>
  <p:tag name="ARTICULATE_CHARACTER_ID" val="Rhonda"/>
  <p:tag name="ARTICULATE_CHARACTER_CROP" val="_E5D5591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ad48cdcb-e932-48db-a551-dfe03b5fc059.png"/>
  <p:tag name="ARTICULATE_CHARACTER_TYPE" val="photographic"/>
  <p:tag name="ARTICULATE_CHARACTER_ID" val="Rhonda"/>
  <p:tag name="ARTICULATE_CHARACTER_CROP" val="_E5D5546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B869E3E810774AA7B17315F3F50FE5" ma:contentTypeVersion="2" ma:contentTypeDescription="Create a new document." ma:contentTypeScope="" ma:versionID="6c365028c923d9ffa664fde6e73f74f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D6829D4-C243-4AE9-B259-23C9FD2D76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056C21-3E3B-4420-B3FD-9E0599432F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958F4320-0210-409A-B9D1-DCB34CE234D2}">
  <ds:schemaRefs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1280</Words>
  <Application>Microsoft Office PowerPoint</Application>
  <PresentationFormat>Custom</PresentationFormat>
  <Paragraphs>364</Paragraphs>
  <Slides>31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Prerequisite Course Introduction to Pre-Discharge Claims</vt:lpstr>
      <vt:lpstr>PowerPoint Presentation</vt:lpstr>
      <vt:lpstr>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Exclusions are Processed at Regional Offices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Veterans Benefits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Pre-Discharge Claim Development PowerPoint Presentation</dc:title>
  <dc:creator>Department of Veterans Affairs, Veterans Benefits Administration, Compensation Service, STAFF</dc:creator>
  <cp:keywords>Pre-Discharge, claim, development, </cp:keywords>
  <dc:description>This lesson is intended to enable the user to indentify Pre-Discharge Claim development procedures.</dc:description>
  <cp:lastModifiedBy>Sochar, Lisa</cp:lastModifiedBy>
  <cp:revision>259</cp:revision>
  <dcterms:created xsi:type="dcterms:W3CDTF">2014-05-31T19:26:26Z</dcterms:created>
  <dcterms:modified xsi:type="dcterms:W3CDTF">2014-07-02T19:06:46Z</dcterms:modified>
  <cp:category>NTC Curriculum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Pre-Discharge Claim Recognition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7</vt:lpwstr>
  </property>
  <property fmtid="{D5CDD505-2E9C-101B-9397-08002B2CF9AE}" pid="5" name="ArticulateGUID">
    <vt:lpwstr>1037EFC8-20C4-4FD0-8F88-5E207B60325D</vt:lpwstr>
  </property>
  <property fmtid="{D5CDD505-2E9C-101B-9397-08002B2CF9AE}" pid="6" name="ArticulateProjectFull">
    <vt:lpwstr>C:\Users\Lynne\Documents\PreDischarge\Lesson 2 Claim Recognition\Pre-Discharge Claim Recognition.ppta</vt:lpwstr>
  </property>
  <property fmtid="{D5CDD505-2E9C-101B-9397-08002B2CF9AE}" pid="7" name="ContentTypeId">
    <vt:lpwstr>0x0101003DB869E3E810774AA7B17315F3F50FE5</vt:lpwstr>
  </property>
  <property fmtid="{D5CDD505-2E9C-101B-9397-08002B2CF9AE}" pid="8" name="Language">
    <vt:lpwstr>en</vt:lpwstr>
  </property>
  <property fmtid="{D5CDD505-2E9C-101B-9397-08002B2CF9AE}" pid="9" name="Reference">
    <vt:lpwstr>Visual</vt:lpwstr>
  </property>
</Properties>
</file>