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5" r:id="rId3"/>
    <p:sldId id="259" r:id="rId4"/>
    <p:sldId id="288" r:id="rId5"/>
    <p:sldId id="291" r:id="rId6"/>
    <p:sldId id="334" r:id="rId7"/>
    <p:sldId id="266" r:id="rId8"/>
    <p:sldId id="304" r:id="rId9"/>
    <p:sldId id="316" r:id="rId10"/>
    <p:sldId id="315" r:id="rId11"/>
    <p:sldId id="314" r:id="rId12"/>
    <p:sldId id="313" r:id="rId13"/>
    <p:sldId id="264" r:id="rId14"/>
    <p:sldId id="335" r:id="rId15"/>
    <p:sldId id="297" r:id="rId16"/>
    <p:sldId id="332" r:id="rId17"/>
    <p:sldId id="328" r:id="rId18"/>
    <p:sldId id="329" r:id="rId19"/>
    <p:sldId id="292" r:id="rId20"/>
    <p:sldId id="305" r:id="rId21"/>
    <p:sldId id="271" r:id="rId22"/>
    <p:sldId id="272" r:id="rId23"/>
    <p:sldId id="303" r:id="rId24"/>
    <p:sldId id="267" r:id="rId25"/>
    <p:sldId id="269" r:id="rId26"/>
    <p:sldId id="290" r:id="rId27"/>
    <p:sldId id="273" r:id="rId28"/>
    <p:sldId id="275" r:id="rId29"/>
    <p:sldId id="285" r:id="rId30"/>
    <p:sldId id="276" r:id="rId31"/>
    <p:sldId id="286" r:id="rId32"/>
    <p:sldId id="317" r:id="rId33"/>
    <p:sldId id="300" r:id="rId34"/>
    <p:sldId id="302" r:id="rId35"/>
    <p:sldId id="270" r:id="rId36"/>
    <p:sldId id="307" r:id="rId37"/>
    <p:sldId id="318" r:id="rId38"/>
    <p:sldId id="308" r:id="rId39"/>
    <p:sldId id="319" r:id="rId40"/>
    <p:sldId id="277" r:id="rId41"/>
    <p:sldId id="320" r:id="rId42"/>
    <p:sldId id="330"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079" autoAdjust="0"/>
  </p:normalViewPr>
  <p:slideViewPr>
    <p:cSldViewPr snapToGrid="0">
      <p:cViewPr varScale="1">
        <p:scale>
          <a:sx n="81" d="100"/>
          <a:sy n="81" d="100"/>
        </p:scale>
        <p:origin x="-78"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6/9/2014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107557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806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385418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385418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a:t>
            </a:r>
            <a:endParaRPr lang="en-US" dirty="0"/>
          </a:p>
        </p:txBody>
      </p:sp>
    </p:spTree>
    <p:extLst>
      <p:ext uri="{BB962C8B-B14F-4D97-AF65-F5344CB8AC3E}">
        <p14:creationId xmlns:p14="http://schemas.microsoft.com/office/powerpoint/2010/main" val="106861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a:t>
            </a:r>
            <a:endParaRPr lang="en-US" dirty="0"/>
          </a:p>
        </p:txBody>
      </p:sp>
    </p:spTree>
    <p:extLst>
      <p:ext uri="{BB962C8B-B14F-4D97-AF65-F5344CB8AC3E}">
        <p14:creationId xmlns:p14="http://schemas.microsoft.com/office/powerpoint/2010/main" val="53553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a:t>
            </a:r>
            <a:endParaRPr lang="en-US" dirty="0"/>
          </a:p>
        </p:txBody>
      </p:sp>
    </p:spTree>
    <p:extLst>
      <p:ext uri="{BB962C8B-B14F-4D97-AF65-F5344CB8AC3E}">
        <p14:creationId xmlns:p14="http://schemas.microsoft.com/office/powerpoint/2010/main" val="261818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FE90C-D9DD-4A4C-B31C-3B67E3EEC3CB}"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7210608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FE90C-D9DD-4A4C-B31C-3B67E3EEC3CB}"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150097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FE90C-D9DD-4A4C-B31C-3B67E3EEC3CB}"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62468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FE90C-D9DD-4A4C-B31C-3B67E3EEC3CB}"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215061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FE90C-D9DD-4A4C-B31C-3B67E3EEC3CB}"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24611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FE90C-D9DD-4A4C-B31C-3B67E3EEC3CB}"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342968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FE90C-D9DD-4A4C-B31C-3B67E3EEC3CB}" type="datetimeFigureOut">
              <a:rPr lang="en-US" smtClean="0"/>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268496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FE90C-D9DD-4A4C-B31C-3B67E3EEC3CB}" type="datetimeFigureOut">
              <a:rPr lang="en-US" smtClean="0"/>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202987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FE90C-D9DD-4A4C-B31C-3B67E3EEC3CB}" type="datetimeFigureOut">
              <a:rPr lang="en-US" smtClean="0"/>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109796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FE90C-D9DD-4A4C-B31C-3B67E3EEC3CB}"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92907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FE90C-D9DD-4A4C-B31C-3B67E3EEC3CB}"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107438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FE90C-D9DD-4A4C-B31C-3B67E3EEC3CB}" type="datetimeFigureOut">
              <a:rPr lang="en-US" smtClean="0"/>
              <a:t>6/9/2014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008449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tm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hyperlink" Target="https://www.google.com/url?sa=i&amp;rct=j&amp;q=&amp;esrc=s&amp;frm=1&amp;source=images&amp;cd=&amp;cad=rja&amp;uact=8&amp;docid=7hjioHUopBnciM&amp;tbnid=nI3cri7WzXmijM:&amp;ved=0CAUQjRw&amp;url=https://www.cromwell.co.uk/shop/210513/computer-mouse-or-track-balls&amp;ei=FleQU8CZKYGuyATwqIDICw&amp;bvm=bv.68235269,d.aWw&amp;psig=AFQjCNEP92mmBEPeF4o_JGmksV4kPVrYZw&amp;ust=1402054753235702" TargetMode="Externa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tags" Target="../tags/tag35.xml"/><Relationship Id="rId7" Type="http://schemas.openxmlformats.org/officeDocument/2006/relationships/image" Target="../media/image17.jpeg"/><Relationship Id="rId12" Type="http://schemas.openxmlformats.org/officeDocument/2006/relationships/image" Target="../media/image22.tmp"/><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37.xml"/><Relationship Id="rId10" Type="http://schemas.openxmlformats.org/officeDocument/2006/relationships/image" Target="../media/image20.tmp"/><Relationship Id="rId4" Type="http://schemas.openxmlformats.org/officeDocument/2006/relationships/tags" Target="../tags/tag36.xml"/><Relationship Id="rId9" Type="http://schemas.openxmlformats.org/officeDocument/2006/relationships/image" Target="../media/image19.gi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2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www.ecfr.gov/cgi-bin/text-idx?SID=38678ef10f42123c75f056def3467b0b&amp;node=38:1.0.1.1.4.1.60.68&amp;rgn=div8" TargetMode="External"/><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kppa5jD-9uEPYM&amp;tbnid=x7bUlzB5lF62BM:&amp;ved=0CAUQjRw&amp;url=http://winnipegskeptics.com/2011/09/&amp;ei=cZeQU9eRCcmPyASDzoGoBg&amp;bvm=bv.68235269,d.aWw&amp;psig=AFQjCNGAZZjgRFXz8j3L7NPTTwz4OXmZqg&amp;ust=1402071260956266"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 y="116115"/>
            <a:ext cx="1766156" cy="1766156"/>
          </a:xfrm>
          <a:prstGeom prst="rect">
            <a:avLst/>
          </a:prstGeom>
        </p:spPr>
      </p:pic>
      <p:sp>
        <p:nvSpPr>
          <p:cNvPr id="2" name="Title 1"/>
          <p:cNvSpPr>
            <a:spLocks noGrp="1"/>
          </p:cNvSpPr>
          <p:nvPr>
            <p:ph type="ctrTitle"/>
          </p:nvPr>
        </p:nvSpPr>
        <p:spPr>
          <a:xfrm>
            <a:off x="1838727" y="196614"/>
            <a:ext cx="9144000" cy="1478248"/>
          </a:xfrm>
        </p:spPr>
        <p:txBody>
          <a:bodyPr anchor="ctr">
            <a:normAutofit/>
          </a:bodyPr>
          <a:lstStyle/>
          <a:p>
            <a:r>
              <a:rPr lang="en-US" b="1" dirty="0" smtClean="0">
                <a:solidFill>
                  <a:srgbClr val="6A5B3F"/>
                </a:solidFill>
              </a:rPr>
              <a:t>Evaluating Lay Evidence</a:t>
            </a:r>
            <a:endParaRPr lang="en-US" sz="5400" b="1" dirty="0">
              <a:solidFill>
                <a:srgbClr val="6A5B3F"/>
              </a:solidFill>
            </a:endParaRPr>
          </a:p>
        </p:txBody>
      </p:sp>
      <p:sp>
        <p:nvSpPr>
          <p:cNvPr id="3" name="Subtitle 2"/>
          <p:cNvSpPr>
            <a:spLocks noGrp="1"/>
          </p:cNvSpPr>
          <p:nvPr>
            <p:ph type="subTitle" idx="1"/>
          </p:nvPr>
        </p:nvSpPr>
        <p:spPr>
          <a:xfrm>
            <a:off x="1524000" y="5183139"/>
            <a:ext cx="9144000" cy="808000"/>
          </a:xfrm>
        </p:spPr>
        <p:txBody>
          <a:bodyPr>
            <a:normAutofit/>
          </a:bodyPr>
          <a:lstStyle/>
          <a:p>
            <a:r>
              <a:rPr lang="en-US" sz="4000" b="1" dirty="0" smtClean="0">
                <a:solidFill>
                  <a:srgbClr val="6A5B3F"/>
                </a:solidFill>
              </a:rPr>
              <a:t>Compensation Service Training Staff</a:t>
            </a:r>
            <a:endParaRPr lang="en-US" sz="4000" b="1" dirty="0">
              <a:solidFill>
                <a:srgbClr val="6A5B3F"/>
              </a:solidFill>
            </a:endParaRPr>
          </a:p>
        </p:txBody>
      </p:sp>
      <p:pic>
        <p:nvPicPr>
          <p:cNvPr id="4" name="Picture 3" descr="Soldier upper torso image. Text &quot;Veterans Benefits&quot;." title="Image no learning valu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601" y="2000051"/>
            <a:ext cx="6477904" cy="2857899"/>
          </a:xfrm>
          <a:prstGeom prst="rect">
            <a:avLst/>
          </a:prstGeom>
          <a:effectLst>
            <a:outerShdw blurRad="50800" dist="38100" dir="2700000" algn="tl" rotWithShape="0">
              <a:prstClr val="black">
                <a:alpha val="40000"/>
              </a:prstClr>
            </a:outerShdw>
            <a:softEdge rad="38100"/>
          </a:effectLst>
          <a:scene3d>
            <a:camera prst="orthographicFront"/>
            <a:lightRig rig="threePt" dir="t"/>
          </a:scene3d>
          <a:sp3d>
            <a:bevelT/>
          </a:sp3d>
        </p:spPr>
      </p:pic>
      <p:sp>
        <p:nvSpPr>
          <p:cNvPr id="5" name="TextBox 4"/>
          <p:cNvSpPr txBox="1"/>
          <p:nvPr/>
        </p:nvSpPr>
        <p:spPr>
          <a:xfrm>
            <a:off x="338276" y="6173841"/>
            <a:ext cx="2200759" cy="461665"/>
          </a:xfrm>
          <a:prstGeom prst="rect">
            <a:avLst/>
          </a:prstGeom>
          <a:noFill/>
        </p:spPr>
        <p:txBody>
          <a:bodyPr wrap="square" rtlCol="0">
            <a:spAutoFit/>
          </a:bodyPr>
          <a:lstStyle/>
          <a:p>
            <a:pPr algn="ctr"/>
            <a:r>
              <a:rPr lang="en-US" sz="2400" b="1" dirty="0" smtClean="0">
                <a:solidFill>
                  <a:srgbClr val="6A5B3F"/>
                </a:solidFill>
              </a:rPr>
              <a:t>June 2014</a:t>
            </a:r>
            <a:endParaRPr lang="en-US" sz="2400" b="1" dirty="0">
              <a:solidFill>
                <a:srgbClr val="6A5B3F"/>
              </a:solidFill>
            </a:endParaRPr>
          </a:p>
        </p:txBody>
      </p:sp>
      <p:sp>
        <p:nvSpPr>
          <p:cNvPr id="11" name="Start here text"/>
          <p:cNvSpPr/>
          <p:nvPr/>
        </p:nvSpPr>
        <p:spPr>
          <a:xfrm>
            <a:off x="9294611" y="6035991"/>
            <a:ext cx="2857048" cy="786384"/>
          </a:xfrm>
          <a:prstGeom prst="roundRect">
            <a:avLst>
              <a:gd name="adj" fmla="val 50000"/>
            </a:avLst>
          </a:prstGeom>
          <a:solidFill>
            <a:srgbClr val="C6A156"/>
          </a:solidFill>
          <a:ln>
            <a:solidFill>
              <a:srgbClr val="AB8C4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7C5F1E"/>
                </a:solidFill>
              </a:rPr>
              <a:t>Start here</a:t>
            </a:r>
            <a:endParaRPr lang="en-US" sz="3600" b="1" dirty="0">
              <a:solidFill>
                <a:srgbClr val="7C5F1E"/>
              </a:solidFill>
            </a:endParaRPr>
          </a:p>
        </p:txBody>
      </p:sp>
      <p:grpSp>
        <p:nvGrpSpPr>
          <p:cNvPr id="8" name="Group 7"/>
          <p:cNvGrpSpPr/>
          <p:nvPr/>
        </p:nvGrpSpPr>
        <p:grpSpPr>
          <a:xfrm>
            <a:off x="11505045" y="6154785"/>
            <a:ext cx="548640" cy="548640"/>
            <a:chOff x="11201400" y="5909733"/>
            <a:chExt cx="719667" cy="719667"/>
          </a:xfrm>
          <a:noFill/>
        </p:grpSpPr>
        <p:sp>
          <p:nvSpPr>
            <p:cNvPr id="9" name="Oval 8"/>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Next Slide Action Button">
            <a:hlinkClick r:id="" action="ppaction://hlinkshowjump?jump=nextslide" highlightClick="1"/>
          </p:cNvPr>
          <p:cNvSpPr/>
          <p:nvPr/>
        </p:nvSpPr>
        <p:spPr>
          <a:xfrm>
            <a:off x="9334952" y="6071616"/>
            <a:ext cx="2857048" cy="786384"/>
          </a:xfrm>
          <a:prstGeom prst="actionButtonBlank">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hlinkClick r:id="rId3" action="ppaction://hlinksldjump"/>
          </p:cNvPr>
          <p:cNvSpPr/>
          <p:nvPr/>
        </p:nvSpPr>
        <p:spPr>
          <a:xfrm>
            <a:off x="449600" y="1315573"/>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Competent</a:t>
            </a:r>
            <a:endParaRPr lang="en-US" sz="3200" dirty="0">
              <a:solidFill>
                <a:srgbClr val="987734"/>
              </a:solidFill>
            </a:endParaRPr>
          </a:p>
        </p:txBody>
      </p:sp>
      <p:sp>
        <p:nvSpPr>
          <p:cNvPr id="15" name="Rounded Rectangle 14">
            <a:hlinkClick r:id="rId4" action="ppaction://hlinksldjump"/>
          </p:cNvPr>
          <p:cNvSpPr/>
          <p:nvPr/>
        </p:nvSpPr>
        <p:spPr>
          <a:xfrm>
            <a:off x="449600" y="5206339"/>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987734"/>
                </a:solidFill>
              </a:rPr>
              <a:t>Circumstances of Service</a:t>
            </a:r>
          </a:p>
        </p:txBody>
      </p:sp>
      <p:sp>
        <p:nvSpPr>
          <p:cNvPr id="16" name="Rounded Rectangle 15">
            <a:hlinkClick r:id="rId5" action="ppaction://hlinksldjump"/>
          </p:cNvPr>
          <p:cNvSpPr/>
          <p:nvPr/>
        </p:nvSpPr>
        <p:spPr>
          <a:xfrm>
            <a:off x="449600" y="3850801"/>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Consistent</a:t>
            </a:r>
            <a:endParaRPr lang="en-US" sz="3200" dirty="0">
              <a:solidFill>
                <a:srgbClr val="987734"/>
              </a:solidFill>
            </a:endParaRPr>
          </a:p>
        </p:txBody>
      </p:sp>
      <p:sp>
        <p:nvSpPr>
          <p:cNvPr id="17" name="Rectangle 16"/>
          <p:cNvSpPr/>
          <p:nvPr/>
        </p:nvSpPr>
        <p:spPr>
          <a:xfrm>
            <a:off x="3584831" y="1001066"/>
            <a:ext cx="8157570" cy="5378628"/>
          </a:xfrm>
          <a:prstGeom prst="rect">
            <a:avLst/>
          </a:prstGeom>
          <a:solidFill>
            <a:schemeClr val="bg1"/>
          </a:solidFill>
          <a:ln w="28575">
            <a:solidFill>
              <a:srgbClr val="FFFFFF"/>
            </a:solidFill>
          </a:ln>
          <a:effectLst>
            <a:glow rad="101600">
              <a:schemeClr val="bg1">
                <a:alpha val="40000"/>
              </a:schemeClr>
            </a:glow>
            <a:outerShdw blurRad="254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600" b="1" dirty="0">
              <a:solidFill>
                <a:srgbClr val="987734"/>
              </a:solidFill>
            </a:endParaRPr>
          </a:p>
        </p:txBody>
      </p:sp>
      <p:sp>
        <p:nvSpPr>
          <p:cNvPr id="18" name="Rounded Rectangle 17"/>
          <p:cNvSpPr/>
          <p:nvPr/>
        </p:nvSpPr>
        <p:spPr>
          <a:xfrm>
            <a:off x="4078204" y="2166545"/>
            <a:ext cx="7170822" cy="3995119"/>
          </a:xfrm>
          <a:prstGeom prst="roundRect">
            <a:avLst/>
          </a:prstGeom>
          <a:solidFill>
            <a:srgbClr val="E8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987734"/>
                </a:solidFill>
              </a:rPr>
              <a:t>Are the veteran’s statements regarding in-service manifestations of injury, disease, or of an event reasonable or otherwise </a:t>
            </a:r>
            <a:r>
              <a:rPr lang="en-US" sz="3600" dirty="0" smtClean="0">
                <a:solidFill>
                  <a:srgbClr val="987734"/>
                </a:solidFill>
              </a:rPr>
              <a:t>capable </a:t>
            </a:r>
            <a:r>
              <a:rPr lang="en-US" sz="3600" dirty="0">
                <a:solidFill>
                  <a:srgbClr val="987734"/>
                </a:solidFill>
              </a:rPr>
              <a:t>of being true?</a:t>
            </a:r>
          </a:p>
        </p:txBody>
      </p:sp>
      <p:sp>
        <p:nvSpPr>
          <p:cNvPr id="19" name="Rounded Rectangle 18"/>
          <p:cNvSpPr/>
          <p:nvPr/>
        </p:nvSpPr>
        <p:spPr>
          <a:xfrm>
            <a:off x="5592421" y="1130668"/>
            <a:ext cx="4142387" cy="953198"/>
          </a:xfrm>
          <a:prstGeom prst="roundRect">
            <a:avLst/>
          </a:prstGeom>
          <a:solidFill>
            <a:srgbClr val="D6BB86"/>
          </a:solidFill>
          <a:ln w="28575">
            <a:solidFill>
              <a:srgbClr val="FFFFFF"/>
            </a:solidFill>
          </a:ln>
          <a:effectLst>
            <a:glow rad="1016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87734"/>
                </a:solidFill>
              </a:rPr>
              <a:t>Plausible</a:t>
            </a:r>
            <a:endParaRPr lang="en-US" sz="3600" b="1" dirty="0">
              <a:solidFill>
                <a:srgbClr val="987734"/>
              </a:solidFill>
            </a:endParaRPr>
          </a:p>
        </p:txBody>
      </p:sp>
      <p:sp>
        <p:nvSpPr>
          <p:cNvPr id="20" name="Rectangle 12"/>
          <p:cNvSpPr/>
          <p:nvPr/>
        </p:nvSpPr>
        <p:spPr>
          <a:xfrm>
            <a:off x="160421" y="75477"/>
            <a:ext cx="7347284" cy="625642"/>
          </a:xfrm>
          <a:custGeom>
            <a:avLst/>
            <a:gdLst>
              <a:gd name="connsiteX0" fmla="*/ 0 w 6031832"/>
              <a:gd name="connsiteY0" fmla="*/ 0 h 625642"/>
              <a:gd name="connsiteX1" fmla="*/ 6031832 w 6031832"/>
              <a:gd name="connsiteY1" fmla="*/ 0 h 625642"/>
              <a:gd name="connsiteX2" fmla="*/ 6031832 w 6031832"/>
              <a:gd name="connsiteY2" fmla="*/ 625642 h 625642"/>
              <a:gd name="connsiteX3" fmla="*/ 0 w 6031832"/>
              <a:gd name="connsiteY3" fmla="*/ 625642 h 625642"/>
              <a:gd name="connsiteX4" fmla="*/ 0 w 6031832"/>
              <a:gd name="connsiteY4" fmla="*/ 0 h 625642"/>
              <a:gd name="connsiteX0" fmla="*/ 0 w 7347284"/>
              <a:gd name="connsiteY0" fmla="*/ 0 h 625642"/>
              <a:gd name="connsiteX1" fmla="*/ 6031832 w 7347284"/>
              <a:gd name="connsiteY1" fmla="*/ 0 h 625642"/>
              <a:gd name="connsiteX2" fmla="*/ 7347284 w 7347284"/>
              <a:gd name="connsiteY2" fmla="*/ 625642 h 625642"/>
              <a:gd name="connsiteX3" fmla="*/ 0 w 7347284"/>
              <a:gd name="connsiteY3" fmla="*/ 625642 h 625642"/>
              <a:gd name="connsiteX4" fmla="*/ 0 w 7347284"/>
              <a:gd name="connsiteY4" fmla="*/ 0 h 62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284" h="625642">
                <a:moveTo>
                  <a:pt x="0" y="0"/>
                </a:moveTo>
                <a:lnTo>
                  <a:pt x="6031832" y="0"/>
                </a:lnTo>
                <a:lnTo>
                  <a:pt x="7347284" y="625642"/>
                </a:lnTo>
                <a:lnTo>
                  <a:pt x="0" y="625642"/>
                </a:lnTo>
                <a:lnTo>
                  <a:pt x="0" y="0"/>
                </a:lnTo>
                <a:close/>
              </a:path>
            </a:pathLst>
          </a:custGeom>
          <a:solidFill>
            <a:srgbClr val="D6BB86"/>
          </a:solidFill>
          <a:ln w="28575">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Credibility Determinations</a:t>
            </a:r>
            <a:endParaRPr lang="en-US" sz="3600" b="1" dirty="0"/>
          </a:p>
        </p:txBody>
      </p:sp>
      <p:sp>
        <p:nvSpPr>
          <p:cNvPr id="14" name="Rounded Rectangle 13">
            <a:hlinkClick r:id="rId6" action="ppaction://hlinksldjump"/>
          </p:cNvPr>
          <p:cNvSpPr/>
          <p:nvPr/>
        </p:nvSpPr>
        <p:spPr>
          <a:xfrm>
            <a:off x="449600" y="2583187"/>
            <a:ext cx="3474720" cy="914400"/>
          </a:xfrm>
          <a:prstGeom prst="roundRect">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Plausible</a:t>
            </a:r>
            <a:endParaRPr lang="en-US" sz="3200" dirty="0">
              <a:solidFill>
                <a:srgbClr val="987734"/>
              </a:solidFill>
            </a:endParaRPr>
          </a:p>
        </p:txBody>
      </p:sp>
    </p:spTree>
    <p:custDataLst>
      <p:tags r:id="rId1"/>
    </p:custDataLst>
    <p:extLst>
      <p:ext uri="{BB962C8B-B14F-4D97-AF65-F5344CB8AC3E}">
        <p14:creationId xmlns:p14="http://schemas.microsoft.com/office/powerpoint/2010/main" val="4045258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hlinkClick r:id="rId3" action="ppaction://hlinksldjump"/>
          </p:cNvPr>
          <p:cNvSpPr/>
          <p:nvPr/>
        </p:nvSpPr>
        <p:spPr>
          <a:xfrm>
            <a:off x="449600" y="1315573"/>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Competent</a:t>
            </a:r>
            <a:endParaRPr lang="en-US" sz="3200" dirty="0">
              <a:solidFill>
                <a:srgbClr val="987734"/>
              </a:solidFill>
            </a:endParaRPr>
          </a:p>
        </p:txBody>
      </p:sp>
      <p:sp>
        <p:nvSpPr>
          <p:cNvPr id="14" name="Rounded Rectangle 13">
            <a:hlinkClick r:id="rId4" action="ppaction://hlinksldjump"/>
          </p:cNvPr>
          <p:cNvSpPr/>
          <p:nvPr/>
        </p:nvSpPr>
        <p:spPr>
          <a:xfrm>
            <a:off x="449600" y="2583187"/>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Plausible</a:t>
            </a:r>
            <a:endParaRPr lang="en-US" sz="3200" dirty="0">
              <a:solidFill>
                <a:srgbClr val="987734"/>
              </a:solidFill>
            </a:endParaRPr>
          </a:p>
        </p:txBody>
      </p:sp>
      <p:sp>
        <p:nvSpPr>
          <p:cNvPr id="15" name="Rounded Rectangle 14">
            <a:hlinkClick r:id="rId5" action="ppaction://hlinksldjump"/>
          </p:cNvPr>
          <p:cNvSpPr/>
          <p:nvPr/>
        </p:nvSpPr>
        <p:spPr>
          <a:xfrm>
            <a:off x="449600" y="5206339"/>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987734"/>
                </a:solidFill>
              </a:rPr>
              <a:t>Circumstances of Service</a:t>
            </a:r>
          </a:p>
        </p:txBody>
      </p:sp>
      <p:sp>
        <p:nvSpPr>
          <p:cNvPr id="17" name="Rectangle 16"/>
          <p:cNvSpPr/>
          <p:nvPr/>
        </p:nvSpPr>
        <p:spPr>
          <a:xfrm>
            <a:off x="3584831" y="1001066"/>
            <a:ext cx="8157570" cy="5378628"/>
          </a:xfrm>
          <a:prstGeom prst="rect">
            <a:avLst/>
          </a:prstGeom>
          <a:solidFill>
            <a:schemeClr val="bg1"/>
          </a:solidFill>
          <a:ln w="28575">
            <a:solidFill>
              <a:srgbClr val="FFFFFF"/>
            </a:solidFill>
          </a:ln>
          <a:effectLst>
            <a:glow rad="101600">
              <a:schemeClr val="bg1">
                <a:alpha val="40000"/>
              </a:schemeClr>
            </a:glow>
            <a:outerShdw blurRad="254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600" b="1" dirty="0">
              <a:solidFill>
                <a:srgbClr val="987734"/>
              </a:solidFill>
              <a:latin typeface="Articulate" panose="02000503040000020004" pitchFamily="2" charset="0"/>
            </a:endParaRPr>
          </a:p>
        </p:txBody>
      </p:sp>
      <p:sp>
        <p:nvSpPr>
          <p:cNvPr id="18" name="Rounded Rectangle 17"/>
          <p:cNvSpPr/>
          <p:nvPr/>
        </p:nvSpPr>
        <p:spPr>
          <a:xfrm>
            <a:off x="4078204" y="2166545"/>
            <a:ext cx="7170822" cy="3995119"/>
          </a:xfrm>
          <a:prstGeom prst="roundRect">
            <a:avLst/>
          </a:prstGeom>
          <a:solidFill>
            <a:srgbClr val="E8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987734"/>
                </a:solidFill>
              </a:rPr>
              <a:t>Is the Veteran consistent with their statement? Are there conflicting statements of record?</a:t>
            </a:r>
            <a:endParaRPr lang="en-US" sz="3600" dirty="0">
              <a:solidFill>
                <a:srgbClr val="987734"/>
              </a:solidFill>
            </a:endParaRPr>
          </a:p>
        </p:txBody>
      </p:sp>
      <p:sp>
        <p:nvSpPr>
          <p:cNvPr id="19" name="Rounded Rectangle 18"/>
          <p:cNvSpPr/>
          <p:nvPr/>
        </p:nvSpPr>
        <p:spPr>
          <a:xfrm>
            <a:off x="5592421" y="1130668"/>
            <a:ext cx="4142387" cy="953198"/>
          </a:xfrm>
          <a:prstGeom prst="roundRect">
            <a:avLst/>
          </a:prstGeom>
          <a:solidFill>
            <a:srgbClr val="D6BB86"/>
          </a:solidFill>
          <a:ln w="28575">
            <a:solidFill>
              <a:srgbClr val="FFFFFF"/>
            </a:solidFill>
          </a:ln>
          <a:effectLst>
            <a:glow rad="1016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87734"/>
                </a:solidFill>
              </a:rPr>
              <a:t>Consistent</a:t>
            </a:r>
            <a:endParaRPr lang="en-US" sz="3600" b="1" dirty="0">
              <a:solidFill>
                <a:srgbClr val="987734"/>
              </a:solidFill>
            </a:endParaRPr>
          </a:p>
        </p:txBody>
      </p:sp>
      <p:sp>
        <p:nvSpPr>
          <p:cNvPr id="20" name="Rectangle 12"/>
          <p:cNvSpPr/>
          <p:nvPr/>
        </p:nvSpPr>
        <p:spPr>
          <a:xfrm>
            <a:off x="160421" y="75477"/>
            <a:ext cx="7347284" cy="625642"/>
          </a:xfrm>
          <a:custGeom>
            <a:avLst/>
            <a:gdLst>
              <a:gd name="connsiteX0" fmla="*/ 0 w 6031832"/>
              <a:gd name="connsiteY0" fmla="*/ 0 h 625642"/>
              <a:gd name="connsiteX1" fmla="*/ 6031832 w 6031832"/>
              <a:gd name="connsiteY1" fmla="*/ 0 h 625642"/>
              <a:gd name="connsiteX2" fmla="*/ 6031832 w 6031832"/>
              <a:gd name="connsiteY2" fmla="*/ 625642 h 625642"/>
              <a:gd name="connsiteX3" fmla="*/ 0 w 6031832"/>
              <a:gd name="connsiteY3" fmla="*/ 625642 h 625642"/>
              <a:gd name="connsiteX4" fmla="*/ 0 w 6031832"/>
              <a:gd name="connsiteY4" fmla="*/ 0 h 625642"/>
              <a:gd name="connsiteX0" fmla="*/ 0 w 7347284"/>
              <a:gd name="connsiteY0" fmla="*/ 0 h 625642"/>
              <a:gd name="connsiteX1" fmla="*/ 6031832 w 7347284"/>
              <a:gd name="connsiteY1" fmla="*/ 0 h 625642"/>
              <a:gd name="connsiteX2" fmla="*/ 7347284 w 7347284"/>
              <a:gd name="connsiteY2" fmla="*/ 625642 h 625642"/>
              <a:gd name="connsiteX3" fmla="*/ 0 w 7347284"/>
              <a:gd name="connsiteY3" fmla="*/ 625642 h 625642"/>
              <a:gd name="connsiteX4" fmla="*/ 0 w 7347284"/>
              <a:gd name="connsiteY4" fmla="*/ 0 h 62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284" h="625642">
                <a:moveTo>
                  <a:pt x="0" y="0"/>
                </a:moveTo>
                <a:lnTo>
                  <a:pt x="6031832" y="0"/>
                </a:lnTo>
                <a:lnTo>
                  <a:pt x="7347284" y="625642"/>
                </a:lnTo>
                <a:lnTo>
                  <a:pt x="0" y="625642"/>
                </a:lnTo>
                <a:lnTo>
                  <a:pt x="0" y="0"/>
                </a:lnTo>
                <a:close/>
              </a:path>
            </a:pathLst>
          </a:custGeom>
          <a:solidFill>
            <a:srgbClr val="D6BB86"/>
          </a:solidFill>
          <a:ln w="28575">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Credibility Determinations</a:t>
            </a:r>
            <a:endParaRPr lang="en-US" sz="3600" b="1" dirty="0"/>
          </a:p>
        </p:txBody>
      </p:sp>
      <p:sp>
        <p:nvSpPr>
          <p:cNvPr id="16" name="Rounded Rectangle 15">
            <a:hlinkClick r:id="rId6" action="ppaction://hlinksldjump"/>
          </p:cNvPr>
          <p:cNvSpPr/>
          <p:nvPr/>
        </p:nvSpPr>
        <p:spPr>
          <a:xfrm>
            <a:off x="449600" y="3850801"/>
            <a:ext cx="3474720" cy="914400"/>
          </a:xfrm>
          <a:prstGeom prst="roundRect">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Consistent</a:t>
            </a:r>
            <a:endParaRPr lang="en-US" sz="3200" dirty="0">
              <a:solidFill>
                <a:srgbClr val="987734"/>
              </a:solidFill>
            </a:endParaRPr>
          </a:p>
        </p:txBody>
      </p:sp>
    </p:spTree>
    <p:custDataLst>
      <p:tags r:id="rId1"/>
    </p:custDataLst>
    <p:extLst>
      <p:ext uri="{BB962C8B-B14F-4D97-AF65-F5344CB8AC3E}">
        <p14:creationId xmlns:p14="http://schemas.microsoft.com/office/powerpoint/2010/main" val="58385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hlinkClick r:id="rId3" action="ppaction://hlinksldjump"/>
          </p:cNvPr>
          <p:cNvSpPr/>
          <p:nvPr/>
        </p:nvSpPr>
        <p:spPr>
          <a:xfrm>
            <a:off x="449600" y="1315573"/>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Competent</a:t>
            </a:r>
            <a:endParaRPr lang="en-US" sz="3200" dirty="0">
              <a:solidFill>
                <a:srgbClr val="987734"/>
              </a:solidFill>
            </a:endParaRPr>
          </a:p>
        </p:txBody>
      </p:sp>
      <p:sp>
        <p:nvSpPr>
          <p:cNvPr id="14" name="Rounded Rectangle 13">
            <a:hlinkClick r:id="rId4" action="ppaction://hlinksldjump"/>
          </p:cNvPr>
          <p:cNvSpPr/>
          <p:nvPr/>
        </p:nvSpPr>
        <p:spPr>
          <a:xfrm>
            <a:off x="449600" y="2583187"/>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Plausible</a:t>
            </a:r>
            <a:endParaRPr lang="en-US" sz="3200" dirty="0">
              <a:solidFill>
                <a:srgbClr val="987734"/>
              </a:solidFill>
            </a:endParaRPr>
          </a:p>
        </p:txBody>
      </p:sp>
      <p:sp>
        <p:nvSpPr>
          <p:cNvPr id="16" name="Rounded Rectangle 15">
            <a:hlinkClick r:id="rId5" action="ppaction://hlinksldjump"/>
          </p:cNvPr>
          <p:cNvSpPr/>
          <p:nvPr/>
        </p:nvSpPr>
        <p:spPr>
          <a:xfrm>
            <a:off x="449600" y="3850801"/>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Consistent</a:t>
            </a:r>
            <a:endParaRPr lang="en-US" sz="3200" dirty="0">
              <a:solidFill>
                <a:srgbClr val="987734"/>
              </a:solidFill>
            </a:endParaRPr>
          </a:p>
        </p:txBody>
      </p:sp>
      <p:sp>
        <p:nvSpPr>
          <p:cNvPr id="17" name="Rectangle 16"/>
          <p:cNvSpPr/>
          <p:nvPr/>
        </p:nvSpPr>
        <p:spPr>
          <a:xfrm>
            <a:off x="3584831" y="1001066"/>
            <a:ext cx="8157570" cy="5378628"/>
          </a:xfrm>
          <a:prstGeom prst="rect">
            <a:avLst/>
          </a:prstGeom>
          <a:solidFill>
            <a:schemeClr val="bg1"/>
          </a:solidFill>
          <a:ln w="28575">
            <a:solidFill>
              <a:srgbClr val="FFFFFF"/>
            </a:solidFill>
          </a:ln>
          <a:effectLst>
            <a:glow rad="101600">
              <a:schemeClr val="bg1">
                <a:alpha val="40000"/>
              </a:schemeClr>
            </a:glow>
            <a:outerShdw blurRad="254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600" b="1" dirty="0">
              <a:solidFill>
                <a:srgbClr val="987734"/>
              </a:solidFill>
              <a:latin typeface="Articulate" panose="02000503040000020004" pitchFamily="2" charset="0"/>
            </a:endParaRPr>
          </a:p>
        </p:txBody>
      </p:sp>
      <p:sp>
        <p:nvSpPr>
          <p:cNvPr id="18" name="Rounded Rectangle 17"/>
          <p:cNvSpPr/>
          <p:nvPr/>
        </p:nvSpPr>
        <p:spPr>
          <a:xfrm>
            <a:off x="4078204" y="2166545"/>
            <a:ext cx="7170822" cy="3995119"/>
          </a:xfrm>
          <a:prstGeom prst="roundRect">
            <a:avLst/>
          </a:prstGeom>
          <a:solidFill>
            <a:srgbClr val="E8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987734"/>
                </a:solidFill>
              </a:rPr>
              <a:t>Is the Veteran’s statement consistent with their service? The VSR, RVSR or DRO must conclude if the statement is consistent with the circumstances of service.</a:t>
            </a:r>
            <a:endParaRPr lang="en-US" sz="3600" dirty="0">
              <a:solidFill>
                <a:srgbClr val="987734"/>
              </a:solidFill>
            </a:endParaRPr>
          </a:p>
        </p:txBody>
      </p:sp>
      <p:sp>
        <p:nvSpPr>
          <p:cNvPr id="19" name="Rounded Rectangle 18"/>
          <p:cNvSpPr/>
          <p:nvPr/>
        </p:nvSpPr>
        <p:spPr>
          <a:xfrm>
            <a:off x="5592421" y="1130668"/>
            <a:ext cx="4142387" cy="953198"/>
          </a:xfrm>
          <a:prstGeom prst="roundRect">
            <a:avLst/>
          </a:prstGeom>
          <a:solidFill>
            <a:srgbClr val="D6BB86"/>
          </a:solidFill>
          <a:ln w="28575">
            <a:solidFill>
              <a:srgbClr val="FFFFFF"/>
            </a:solidFill>
          </a:ln>
          <a:effectLst>
            <a:glow rad="1016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87734"/>
                </a:solidFill>
              </a:rPr>
              <a:t>Circumstances of Service</a:t>
            </a:r>
            <a:endParaRPr lang="en-US" sz="3600" b="1" dirty="0">
              <a:solidFill>
                <a:srgbClr val="987734"/>
              </a:solidFill>
            </a:endParaRPr>
          </a:p>
        </p:txBody>
      </p:sp>
      <p:sp>
        <p:nvSpPr>
          <p:cNvPr id="20" name="Rectangle 12"/>
          <p:cNvSpPr/>
          <p:nvPr/>
        </p:nvSpPr>
        <p:spPr>
          <a:xfrm>
            <a:off x="160421" y="75477"/>
            <a:ext cx="7347284" cy="625642"/>
          </a:xfrm>
          <a:custGeom>
            <a:avLst/>
            <a:gdLst>
              <a:gd name="connsiteX0" fmla="*/ 0 w 6031832"/>
              <a:gd name="connsiteY0" fmla="*/ 0 h 625642"/>
              <a:gd name="connsiteX1" fmla="*/ 6031832 w 6031832"/>
              <a:gd name="connsiteY1" fmla="*/ 0 h 625642"/>
              <a:gd name="connsiteX2" fmla="*/ 6031832 w 6031832"/>
              <a:gd name="connsiteY2" fmla="*/ 625642 h 625642"/>
              <a:gd name="connsiteX3" fmla="*/ 0 w 6031832"/>
              <a:gd name="connsiteY3" fmla="*/ 625642 h 625642"/>
              <a:gd name="connsiteX4" fmla="*/ 0 w 6031832"/>
              <a:gd name="connsiteY4" fmla="*/ 0 h 625642"/>
              <a:gd name="connsiteX0" fmla="*/ 0 w 7347284"/>
              <a:gd name="connsiteY0" fmla="*/ 0 h 625642"/>
              <a:gd name="connsiteX1" fmla="*/ 6031832 w 7347284"/>
              <a:gd name="connsiteY1" fmla="*/ 0 h 625642"/>
              <a:gd name="connsiteX2" fmla="*/ 7347284 w 7347284"/>
              <a:gd name="connsiteY2" fmla="*/ 625642 h 625642"/>
              <a:gd name="connsiteX3" fmla="*/ 0 w 7347284"/>
              <a:gd name="connsiteY3" fmla="*/ 625642 h 625642"/>
              <a:gd name="connsiteX4" fmla="*/ 0 w 7347284"/>
              <a:gd name="connsiteY4" fmla="*/ 0 h 62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284" h="625642">
                <a:moveTo>
                  <a:pt x="0" y="0"/>
                </a:moveTo>
                <a:lnTo>
                  <a:pt x="6031832" y="0"/>
                </a:lnTo>
                <a:lnTo>
                  <a:pt x="7347284" y="625642"/>
                </a:lnTo>
                <a:lnTo>
                  <a:pt x="0" y="625642"/>
                </a:lnTo>
                <a:lnTo>
                  <a:pt x="0" y="0"/>
                </a:lnTo>
                <a:close/>
              </a:path>
            </a:pathLst>
          </a:custGeom>
          <a:solidFill>
            <a:srgbClr val="D6BB86"/>
          </a:solidFill>
          <a:ln w="28575">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Credibility Determinations</a:t>
            </a:r>
            <a:endParaRPr lang="en-US" sz="3600" b="1" dirty="0"/>
          </a:p>
        </p:txBody>
      </p:sp>
      <p:sp>
        <p:nvSpPr>
          <p:cNvPr id="15" name="Rounded Rectangle 14">
            <a:hlinkClick r:id="rId6" action="ppaction://hlinksldjump"/>
          </p:cNvPr>
          <p:cNvSpPr/>
          <p:nvPr/>
        </p:nvSpPr>
        <p:spPr>
          <a:xfrm>
            <a:off x="449600" y="5206339"/>
            <a:ext cx="3474720" cy="914400"/>
          </a:xfrm>
          <a:prstGeom prst="roundRect">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987734"/>
                </a:solidFill>
              </a:rPr>
              <a:t>Circumstances of Service</a:t>
            </a:r>
          </a:p>
        </p:txBody>
      </p:sp>
      <p:grpSp>
        <p:nvGrpSpPr>
          <p:cNvPr id="11" name="Group 10"/>
          <p:cNvGrpSpPr/>
          <p:nvPr/>
        </p:nvGrpSpPr>
        <p:grpSpPr>
          <a:xfrm>
            <a:off x="11518492" y="6176963"/>
            <a:ext cx="612058" cy="612058"/>
            <a:chOff x="11201400" y="5909733"/>
            <a:chExt cx="719667" cy="719667"/>
          </a:xfrm>
          <a:noFill/>
        </p:grpSpPr>
        <p:sp>
          <p:nvSpPr>
            <p:cNvPr id="12" name="Oval 11"/>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Action Button: Custom 21">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9270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476" y="381000"/>
            <a:ext cx="10363200" cy="1143000"/>
          </a:xfrm>
        </p:spPr>
        <p:txBody>
          <a:bodyPr/>
          <a:lstStyle/>
          <a:p>
            <a:pPr algn="l"/>
            <a:r>
              <a:rPr lang="en-US" b="1" dirty="0" smtClean="0">
                <a:solidFill>
                  <a:srgbClr val="6A5B3F"/>
                </a:solidFill>
                <a:latin typeface="+mn-lt"/>
              </a:rPr>
              <a:t>Competent Lay Evidence Regulation</a:t>
            </a:r>
            <a:endParaRPr lang="en-US" b="1" dirty="0">
              <a:solidFill>
                <a:srgbClr val="6A5B3F"/>
              </a:solidFill>
              <a:latin typeface="+mn-lt"/>
            </a:endParaRPr>
          </a:p>
        </p:txBody>
      </p:sp>
      <p:sp>
        <p:nvSpPr>
          <p:cNvPr id="3" name="Content Placeholder 2"/>
          <p:cNvSpPr>
            <a:spLocks noGrp="1"/>
          </p:cNvSpPr>
          <p:nvPr>
            <p:ph idx="1"/>
          </p:nvPr>
        </p:nvSpPr>
        <p:spPr>
          <a:xfrm>
            <a:off x="629998" y="1524000"/>
            <a:ext cx="10986247" cy="4588622"/>
          </a:xfrm>
        </p:spPr>
        <p:txBody>
          <a:bodyPr>
            <a:noAutofit/>
          </a:bodyPr>
          <a:lstStyle/>
          <a:p>
            <a:pPr marL="0" indent="0">
              <a:buNone/>
            </a:pPr>
            <a:r>
              <a:rPr lang="en-US" sz="3200" b="1" dirty="0" smtClean="0">
                <a:solidFill>
                  <a:srgbClr val="6A5B3F"/>
                </a:solidFill>
                <a:effectLst/>
              </a:rPr>
              <a:t>38 CFR §3.159   Department of Veterans Affairs assistance in developing claims.</a:t>
            </a:r>
          </a:p>
          <a:p>
            <a:pPr marL="0" indent="0">
              <a:buNone/>
            </a:pPr>
            <a:r>
              <a:rPr lang="en-US" sz="3200" dirty="0" smtClean="0">
                <a:solidFill>
                  <a:srgbClr val="6A5B3F"/>
                </a:solidFill>
              </a:rPr>
              <a:t>(a) </a:t>
            </a:r>
            <a:r>
              <a:rPr lang="en-US" sz="3200" i="1" dirty="0" smtClean="0">
                <a:solidFill>
                  <a:srgbClr val="6A5B3F"/>
                </a:solidFill>
                <a:effectLst/>
              </a:rPr>
              <a:t>Definitions.</a:t>
            </a:r>
            <a:r>
              <a:rPr lang="en-US" sz="3200" dirty="0" smtClean="0">
                <a:solidFill>
                  <a:srgbClr val="6A5B3F"/>
                </a:solidFill>
              </a:rPr>
              <a:t> For purposes of this section, the following definitions apply:</a:t>
            </a:r>
          </a:p>
          <a:p>
            <a:pPr marL="400050" lvl="1" indent="0">
              <a:buNone/>
            </a:pPr>
            <a:r>
              <a:rPr lang="en-US" sz="3200" dirty="0" smtClean="0">
                <a:solidFill>
                  <a:srgbClr val="6A5B3F"/>
                </a:solidFill>
              </a:rPr>
              <a:t>(2) </a:t>
            </a:r>
            <a:r>
              <a:rPr lang="en-US" sz="3200" i="1" dirty="0" smtClean="0">
                <a:solidFill>
                  <a:srgbClr val="6A5B3F"/>
                </a:solidFill>
                <a:effectLst/>
              </a:rPr>
              <a:t>Competent lay evidence</a:t>
            </a:r>
            <a:r>
              <a:rPr lang="en-US" sz="3200" dirty="0" smtClean="0">
                <a:solidFill>
                  <a:srgbClr val="6A5B3F"/>
                </a:solidFill>
              </a:rPr>
              <a:t> means any evidence not requiring that the proponent have specialized education, training, or experience. Lay evidence is competent if it is provided by a person who has knowledge of facts or circumstances and conveys matters that can be observed and described by a lay person.</a:t>
            </a:r>
          </a:p>
        </p:txBody>
      </p:sp>
      <p:grpSp>
        <p:nvGrpSpPr>
          <p:cNvPr id="4" name="Group 3"/>
          <p:cNvGrpSpPr/>
          <p:nvPr/>
        </p:nvGrpSpPr>
        <p:grpSpPr>
          <a:xfrm>
            <a:off x="11518492" y="6176963"/>
            <a:ext cx="612058" cy="612058"/>
            <a:chOff x="11201400" y="5909733"/>
            <a:chExt cx="719667" cy="719667"/>
          </a:xfrm>
          <a:noFill/>
        </p:grpSpPr>
        <p:sp>
          <p:nvSpPr>
            <p:cNvPr id="5" name="Oval 4"/>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Action Button: Custom 6">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1987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317" y="365125"/>
            <a:ext cx="7338951" cy="1107415"/>
          </a:xfrm>
          <a:prstGeom prst="doubleWave">
            <a:avLst>
              <a:gd name="adj1" fmla="val 6250"/>
              <a:gd name="adj2" fmla="val -2751"/>
            </a:avLst>
          </a:prstGeom>
          <a:solidFill>
            <a:srgbClr val="E7D0A4"/>
          </a:solidFill>
          <a:ln w="57150">
            <a:solidFill>
              <a:srgbClr val="7C5F1E"/>
            </a:solidFill>
          </a:ln>
          <a:scene3d>
            <a:camera prst="orthographicFront"/>
            <a:lightRig rig="threePt" dir="t"/>
          </a:scene3d>
          <a:sp3d>
            <a:bevelT w="114300" prst="hardEdge"/>
          </a:sp3d>
        </p:spPr>
        <p:txBody>
          <a:bodyPr>
            <a:normAutofit/>
          </a:bodyPr>
          <a:lstStyle/>
          <a:p>
            <a:pPr algn="ctr"/>
            <a:r>
              <a:rPr lang="en-US" b="1" dirty="0" smtClean="0">
                <a:solidFill>
                  <a:srgbClr val="6A5B3F"/>
                </a:solidFill>
                <a:latin typeface="+mn-lt"/>
              </a:rPr>
              <a:t>Competent Lay Statements</a:t>
            </a:r>
            <a:endParaRPr lang="en-US" b="1" dirty="0">
              <a:solidFill>
                <a:srgbClr val="6A5B3F"/>
              </a:solidFill>
              <a:latin typeface="+mn-lt"/>
            </a:endParaRPr>
          </a:p>
        </p:txBody>
      </p:sp>
      <p:sp>
        <p:nvSpPr>
          <p:cNvPr id="3" name="Content Placeholder 2"/>
          <p:cNvSpPr>
            <a:spLocks noGrp="1"/>
          </p:cNvSpPr>
          <p:nvPr>
            <p:ph idx="1"/>
          </p:nvPr>
        </p:nvSpPr>
        <p:spPr>
          <a:xfrm>
            <a:off x="838199" y="1736893"/>
            <a:ext cx="8044543" cy="1920240"/>
          </a:xfrm>
          <a:prstGeom prst="round2DiagRect">
            <a:avLst>
              <a:gd name="adj1" fmla="val 50000"/>
              <a:gd name="adj2" fmla="val 0"/>
            </a:avLst>
          </a:prstGeom>
          <a:solidFill>
            <a:srgbClr val="E7D0A4"/>
          </a:solidFill>
          <a:ln w="38100">
            <a:solidFill>
              <a:srgbClr val="7C5F1E"/>
            </a:solidFill>
          </a:ln>
          <a:scene3d>
            <a:camera prst="orthographicFront"/>
            <a:lightRig rig="threePt" dir="t"/>
          </a:scene3d>
          <a:sp3d>
            <a:bevelT/>
          </a:sp3d>
        </p:spPr>
        <p:txBody>
          <a:bodyPr>
            <a:normAutofit lnSpcReduction="10000"/>
          </a:bodyPr>
          <a:lstStyle/>
          <a:p>
            <a:pPr marL="0" indent="0">
              <a:buNone/>
            </a:pPr>
            <a:r>
              <a:rPr lang="en-US" sz="3200" dirty="0" smtClean="0">
                <a:solidFill>
                  <a:srgbClr val="6A5B3F"/>
                </a:solidFill>
              </a:rPr>
              <a:t>A claimant is competent (qualified) to describe symptoms of a disability that he or she is experiencing, such as knee pain.</a:t>
            </a:r>
          </a:p>
        </p:txBody>
      </p:sp>
      <p:sp>
        <p:nvSpPr>
          <p:cNvPr id="4" name="AutoShape 2" descr="data:image/jpeg;base64,/9j/4AAQSkZJRgABAQAAAQABAAD/2wCEAAkGBxQTEhUUExQVFBUUFRcUFBcXFBQVFBUVFRQWFxQUFBQYHCggGBolHBQUITEhJSkrLi4uFx8zODMsNygtLisBCgoKDg0OGhAQGiwkHx8sLCwsLCwsLCwsLCwsLCwsLCwsLCwsLCwsLCwsLCwsLCwsLCwsLCwsLCwsLCwsLCwsLP/AABEIALkBEAMBIgACEQEDEQH/xAAbAAACAwEBAQAAAAAAAAAAAAAEBQIDBgEHAP/EAEYQAAEDAQUEBgYHBwMDBQAAAAEAAgMRBAUSITEGQVFhE3GBkaGxIjJCUsHRIyQzYnKy8FNzgpLS4fEHNMIUouIVVGODo//EABkBAAMBAQEAAAAAAAAAAAAAAAECAwAEBf/EACkRAAICAgEDAgYDAQAAAAAAAAABAhEDITESMlEiQQQTQmFxgRRSoTP/2gAMAwEAAhEDEQA/APaUDfv+3m/dP/KUcgL/AP8AbTfun/lK0+1mjyjxu+8OAV1rRvHPd4eCAsVpwlWXxL6X4RRo5uFSe6iRyTlmufwXnqHpO75tSN/d9v5p5ZbXzXmV33qOK0133nXelto6U0zdQyq11CkNjt1UzitFVRSEcTjmFhqPV8v7K8wseMwR95p8x8l8TVKLc6eA44aPZvYfWbxLTvHLdzXdizXqRw5sFbRfNdjmuxxSmvMajgRvV7LfKPtG1HFuR7igLFtsDUOiqW+sGn0h+JuoRo2xs/tNezjVtfJdBylrbw4OI5OaDThQ5FFQXjJvwkcQT5FLZ9prFhJMkQA1q4Np11Iokc+29jDsMbjI7hGC4DrdoO0o6Bs3TZGnWiqnvONgOm/cF59PtHLJ6g6Nve7vQL6vzeS7rJKVzQaZq722xiFRiryaC4+Cx947UOd9nGetxw+ABK6+AcEHNGozmykYn1237K11XBpz0NSPA1Xodw7Y1ADmNA+7UedV5kWUKb3Y5SjNodxTPaLvtrJRVhz3g6/3WK2+u8sm6atRLlpTC5jWild9de9fXZKRQtJy7wqNprwkleyNzg5oo+lACDTDnTtPajkacdmxRuaQPcNm3rX2SFKrms1AFooWZLlgj0JujpyCWyPxO5Dz/Xmr7wnoPDtQsbafreqcshklUa8kyuLpXExznCoqRUSsYotRyQRRds3IMoGKZtENIiZ0LKUQHpqXbQ/7Wf8AdP8AylMapZtGfqs37t3kry7WJHlHiVt9JxO7QdmRPh5IJ13Y9+qufmeQyHMDeirA0Z51Ap5rnjFFZP3EcuzMgzikAPA1oVUy0z2f7aNzR7w9Jn8w07VtIgOHij4WDl3J3ijI0csomfuy+g4Ch8VprDePNKLdstDJV0f0L9cTMmk/eZofPmkc5nsh+mFWbpW5s/iGrD15c1zzwyjtHXj+IUtM9IhtwKPjlBWAsd7gjIp7Y70y1U1KizSZbtHsrDaRiwgSAHC5vouH4XDMLyy0WV9nlMU8j8hVjnkua8VGYDtDnQjd2r2q57SHNxHeSB2JPt3cNntkRaSWSMPoyNLQGuwk4XAkYwQDl4hdmLI3pnDmwpbR4/bbXV2CItJ9p4YBQcjxTa5bKGDxJ3knUnmq5dmpLLTGA5hPovboagEVGrTQjI8ciUdZn5D9FUvZz0NrN+s0WxqXxyZ/oplZQXaAk8B80bNRJ0f6ogp4ymNsnjhFZntZXIDN7z1MaCSovdG4VDnEcTDI0eIQaCmIJBmj7tfmq7SGnNrmu6qFQsDqOGai9MouDdXZogbH9LK5/E5dWjfABcnnLICBq/0R26+HmmezVlyBQyvhFvh41cjR2CCgR0hoF9AygUOi6V+D2Rm/q4dvzQSpDyl7sz1vlc6ZgIIb6wJ9rUVHJHhfbSD61ENB0dAOGZK4E9Vo5ZS6nZIqJXSuIGOFcK6VwoGBLWdEKUTa9UMVjAlslpRLZpSUZeRGVUre4nIIgPXukCUbWTH/AKO0U/ZP8kdiSzad/wBVmrp0Zr1Lolwya5PF7QPSpuFO0oywO1y8eSAYSau3nwCPsoo3XX9fJc8eSrGVnTWH9ZJVZU3s7FZCMJjar3wBwIIBB5DxUIWoxgTCnnt/7LOhrJZdBm6L2T+7908tOpKrovwOyrQjIg5EHeCF6rJEF5P/AKk3CYZG2mEYQ7J+HLPiRoo5MKltF8Wdx0zbXE+WXKP1A7PiSRUtB3ZDVaOzPcMLZKjCGFgxkgFhNXUADXVDhTvIDlhP9OdpWsid0po1xHpDEMD9PSA3HKhHxTW+toGPkZ0TsQYH1poMTmkAHsOSmo9Eb9yql1zr2NwyRjgQ5oc1woQQCCOYOqx197EtJL7K4MrmY3E4f4XajqOXUrLpvXFqdStFHMKVSRmy08SZ5+LlkgGOdjqVyAzbl7Uj21DW8tSmNmcS0asroKUcRxw6MHM1PUt3A+qEtN3RyOybgdqSMq9Y0KvGZyzw+BBYbINWNAO9xzJ63GpKKkiyzcEdJEY/RDRloT6VerQBTkj/AFhViHBhtoLva413jRzSQ8dRGfZosnaDPFm09K0dQkp2ZOW+v+EUy+Sy1nd9I1pFamn+Vzz0ysNob7P2h1ojhLgc8wDrSu/uC9QueyYWhZHZuw1dipkMgvQYmYWjqSRVuzpfpSRGeTCEbYYcDQD6zs3dfDs0QVlbifiI9FunN3Hs80Vapjq00pyVYeTnyy+kQbQCtqbyA8j80PLLQgKq0zl09Sa89F9K6pQbsRIl/wBQeCk20jhRUOCjVAIWJmneu4hxQgUHNWoxK1HNBvm4Zqu1uz1VPSBZGC7ZC0xD3ic0rfDTeipbW04QDU71U4jeE8mhUmb4yAalIdqryaIXR0xY20PIFMmsWdvM4nOrxI7sk+SWhYLZ5pgI9EaN9HrpqUYw07lde9nDZjTKoxdpy+CGxKKKDew5rQ2aJIrmYtPZ2K0eCbJxsRDWLrWq0BOKVuYlN+Wdr4nMc0OaQaghO6IG1syKxjyC7nNs874gaNdoDnQ8K7+1Bz3wGSlrq0LjV1SaE51Nc6FFbVWfDaqjf81mb5cMRqczQ/rxU5JNdLKRk4u0ei3TP6QFcitpZ5SaBea7PvPRRk7qA9lFvLvtGJ45nw4rhapnpRdo3t2wDAOpJ7/eYs60K0F1jILCbdl1rcY43ljGOIcRk57mmmEHUNBB5nq1vKlElC3McXXbBL6Jzd+s0wtFkwGh36Lz/Z6eWyPa2YOLK0bKTUN+688OBK9ShwzNBOZ3cEcMnRs+JPZgtrrMMNSO0arJ3FZHOfiIqPVaePE9gy71udvYiyE8PEfMIPYO7C9kbnClGg036VQyO3onih07ZsLiu3Awc0wtziBQanIdZyCKjbQIctrKzgDiPZp40T1SoHVtsYQsDQGjQCn91F7ATu0Uw/MrjXCqocpk7fCOkcKDIoR0A5hG2t4Mj/xHzVB1Ux0CPY4aFVODuFUc4LmFAIIJSNWldNoCJIVTgFjCe3zjFQZ5blSyBztcgnHRDgF82McEaNYGbIGAUUdUfb4q0AOgzQBhIQlp6MtmxaVk9v7S2KIYPRlkdRrs6ANoXEt0OoHatYGjesJ/qkzOz04SebE+ZtQdAxK5IxP/AKo97wyTC52EuDgC2gBHEmv9lbVDWWzCpedWgAcxnr2gI2ys9p3YOJ+SjC2imSk9GhuV2QWlgdksnd8i0tjfkuqPBBjNpVgQzXq0OTClhVFoGRUDaaGjsgdDurwKi6YZtKJjyzbKPFOD3rLS3bjcXOaanryG4L0x+zj57bgJIYGl+MbhXKn3q0TxmxDf/cS+P9SjK70VjVbZ57ccNIQ3PI0Fe5aqwkxPYTmPVPLeD5Ki+bqNnkMZJcHemx59oUzrzBHkpSTF0bjvq2vkVxyW3Z6GNrpVHq1yPxRDjhXnd3uJpU1O88c8ytvslLihaeIWJuyOjyOBIPYSD5J8m4xNi05GosMApQ51TGxXcI/siWCtcIoW9gOnZRB2Ep3A5NBCzk0ZPb6EuZC3XHMGu5ihJ8AU52fsuEBCbZ+pCfdnb/3Ne3/kmt2OFB1Ipetiy7ENHIWJ9Ja/dI8R8kRiQFsdhIdwPnkqMhWmhmHjEepRbTEl7LaKnqU47Q2vYms5xJK303dZ81zAuk1JXQEg5BzFVmiFByxikkqDnDepkk6ZDipNYAsYGxdi+pwVj2qtzUAlLqqlzuSJoeKrdULGNICkG2l3CaEOJoYjUb6h5aCDw3HsTloQG0B+gd1t/OE+TsYMfcjzmS7MINHbsRrwacx10cfBDNBJ8Am9seADX3SO2oSlsgAxdyjhbcS2ZJSHFgGdOCeWV2Sz9mk6OHEfWd6XyT+wswxR11Iqe3NdUTmYxjersRzKGjKIY6hod6YUhPGJGZf4S/Gcmmge31SdCPdPz3JjMwsOJuY9pvEcRzQV4OFBIMwcu3cO+ixgDY6ad1tna4ODWBwcXAgULgY6cdMuVVuqFZPZy8PrJgrWrC7tFDXtqVrmtO8pRjN7bWHHAHtFXRuByGeF3ouHfhPYsubA+MObIMJfGHtFWnKpArQ5aFelzxBwLSMiCD1ELyiUOinMb/XaSHE+1wNeeXeufPHdnV8NL2Nr/p5bSQWnUU7ju8EC2MttEwcKHpZDTk55c3wcD2oLZ20dBaCD6r6Ob1bx2fFPdrKCaKUaSsoeGJlPEh3/AGqfMfwdcV6vyG2Q9ycwyUCQ3dJWiexDJNElMT7ZsrZJHfs8Mo/+twd8EZs4asB5UQW2smGxyj324B1uNB5onZR46IDkt9f6C/8An+wyW8AJQzxRFubVhPJZC8Yn2e2B5q6Gclwqa9HLT0mD7rh6QG4tdxWva/Ew04J07tCzikk0JXEqAkVgdWopShouNiTnEcDVF1VbRcwoMJQ+Rw0FVEy+8ETUKDmVShIseF1wC6IwuOasYqwlVOVhI0UXR8ytYKKnxqoNI31RDqqnrWCOwl20I+gd1t/MEeH8Ev2gB6E14t8wnydjNj7kYe8LO6SgYC51DkMyacBvKTxRlz2s90Vd8VsblH1iP+LySG+rCbPM9p1easP3DXPzHYo4e0rn7iOLpZWMGlR3Bae0v9Og0bRqQbMR0L5T7Io3r0801jPqV1NXO5cOvcuqJzMbRZ5K+J2IFpyIQUUmY35kGme4UREsRNHM9ZulQRXi08j4aphQmN/sns5oK2xAA+6fWHD7w4Iwgu1aQdQR+slRawcOfAomB9kLsa2WSYmrg0RNJ9wnHSnvVIFeA5rVvcspswC2SX3SGl1dcWeGnKmKvYtFjB4qd0PReXlZXbG6S8idorhbSQcho/s0PZwWjxFTxcQhKpKmGLcHZ5676WGgP0kRqOJG8LTWWUWq7ifbiGNvGrK+YxN7SkF93K6CXHHUxuzpvHFvxHJN7DC5linfEfWaXYSMgx32haRvpU9a51Fps9KMlJJo+um05BaizTrD3e+lFpLLJkEkGaaKttm44oWj2p4/Alw8kxuexuYweiQNAagjl1IC/YZHsY5gxOjkbIBxwnMdxK0tkmBiaACDQVBFCMt6pFJybJybUEvuD3lYGzRGN2h0IyLSPVc07iCAUtuKd7CYpfWZv3Pb7LwNwPDcQRuqnJqEBelkLhiZQSMzYdx4tPI/I7lnzYIvVMovVpY+rRUO81BuIjSiJik6SNr+WnA7wVxVjs5csemRU1q45oKvC+LEWiYI6BdEdFc9nNVFx4paGIOBUXBWYlBzwg0YFmYToF2MGmavxrhKWhrKjkqnK9QITChoagb+J6E/ib5pm0JdtF9j/E1HJ2MOPvRn7nNLTH/F+UqO31kDzG/g0t56/wByrblH1iPqd+UprtPZsTAN9Hd+RHkpYtYy2VXOvsYmw5NpXIUFKnQEkdepRzJw0jKu4c66ZJdGaL6ab0xTcF0KWjno2VizoRQ5CvWOKZMBSG4JaAcHEhP8YG8fFUvQlO9Hxah7Q3JFtNdF8+IUzzSuaHWKTEFnndHIcAFXDOumR/yjjeM3CPuPzVZYOmZkKVI0yzaRom3Qt91vcFBpydpl/TBU1YsF6y/c7j80RFbpDvZ/Kfmjmxt91vcFYyNvAdwWUJeRXkh/UXzyue0tcWkHXL+6QNvOSJktmoCHFzcXBrvWoOYK2gY3gO5ZLauz4ZmuGj2+Lcj4YUJxaV2UxZE30pFFjC0NgKzlkKf2NyhE6ZDyLRFQlLoJEVG9WTItBz2qohXRmoVbgnaETE8MeGR7Bo/0wOfteOf8SLMajaGjG1x3aHrVpzT41on8RK2iAYvi1SAXxVDnKXNVbogryFEsStBsFfGqww70U5ii4JaGsDfEqHNPEo8hVuYlaCmAmvFcLyNyJexVkJRg1pQG0Dvov4h8UUCgb9d9EPxjyKOR+hgx96FVyD6wzqd5FP74b6AP3vgUhuI/WWfhd+UrTXqysZ6x50+KTErxMrkdZUYS1w4ZCNxzHUf0e5MbHECuX3ZsmuHs5HqJy8fNcu16mdCGscA4KxoXMS60ohCInq578kGFLEmTFaKJPtGfiHmnWBJYG4pmDmT3AlPhHwVoLRy5nsHLDuXGuoijzCg6NNRKyLJEo2sixQh/uOB7DkfGiYyxnchLQ3ExzHe00ivCoyKWW1TGi6aZm7E5PbK5ZuymhoepPbK9cqPQ9hxE9FRSJdE5FRFMIxzZZES8JVZpU2Y6oV47RGWmLbczLqzUS0Ii2NyKFizA6kYck8vCZ8AdxUg4jUdylRfFqoRI9KN67kVxzVBzarGJFqreFyh3Fdc8jUArGKXNVRV5kHMKLQDoUjTGQJIDuVZB3ox8aocEjQxeW1SnaBlIx+MeTk0Dilu0L/o2/jH5XI5exmxd6E90vpO0/dPkVpprQCwj9ZFZy5WVtDa+6fIrQzWIkeiUmG+jRTNXWDPs4fVh9tjm9RyLT2EBZuwPIdQ5EGhHAjULWWRji4YmgU51We2js3RT4hpJ6Q6xk4eR7UZwajY2PIuqhmw5LrShbJPVqvLlI6C9rlF6qa9WPdkigMsuhtXudwAHf/jxTgOSi5j6Lzxf5NHzTAPXVDg4cr9TCVMR8VWwK1veqJEjvRBRfZgdym0UUieC1AMFtDZOitBpo8B47cj4g96tsUqa7Z2UujbJTON2f4XZeeHvWcsUy4ssemR6OGXVA0cMiLjelVnlR0D0o7GEL805skmSzwdRNLDMqQeyc1oOtTckugOo4FNJhklsZo88x5f5VVqRGW4FoC6QV3pF8JVU5z7CeC50Ks6RfdKtSAU9EQoOjRBkVZdVajFXQKLrMOCuBXHlakEDks53EhDuY4cD4Jg4qpwSNBTKskr2ib9G38f/ABcjukQF8mrWj73/ABKTL2Mpi70Lbib9YH4T5FanCVhheRs9oYQzHVjqjFh304HimLtsnfsP/wBP/FTxZYRjTZXNinKVpGkacwl21UGOAu3xnEOrR3hn2JK7bB37Afzn5KE21r3AgwNoQQavOh13J5ZsbVX/AIxI4sid0cuuZNsOSzV2S0K0cDslA7SNKL578lc9qDmeihWNLnZ9HXi4/AfBHhZux3jI0YWloArqM8zXijG26U+03uCss0UqOWWGTdj9hV7CEgZaZP2g7m/JEMmf+18G/JMs8fDE/jy8odCQKQck4cd8h8PkrGyf/IfBH568G/jvyH2qJr2OY7RwLT2hecdEWPcx3rNJaezgtxiH7R3ekG0djFRK04q5P3n7rvh3KOWan7F8MHD3ArNPRNbNKs+x2aZ2V6ijoHgNQiLFJmgIH1CuaaFOhGjUQOq1L5xRwPOnfkrbulX1tYrXpMhW2j7CFINCk2QFoPEf5VbuS6DkZPJcCra871PEsY44LmFWAL4grGKiF9hVgYvuhWoxS4BUFiLMSi9i1GM/JaC0gBpdXhoOtV2z0sPafBWNXN46j8FzT2i+PuRnbXdYltDGlzmjA4+jTPMcUSdlI/2kvez+lFH/AHTf3bvMJqUsMcWtopkySTpMzzdlYvfl/mb/AEqw7K2cauk/nH9KbM1XH6p/lw8E/mT8mevK62wBro8WGtDiNSCdOzVH2CaoCuvr7CTqH5gl90aBSmkno6cTbjsdP0Sm1yJtuSS3IjDex3bCWNcWAlzQSauzJGe9GtuyHcwDtPzULH9jH+Bvkr4FdRXg4nKV8lDrA0aNC+ZZ2b2io5I/ch3aoOCRlN+T6KNnujuCIaxnut/lCHV0CaKQrbCWxN91vcFx8INQWtoRQ5agqxqkE9IW2YS+LvMMlM8JzYeI4dYUrHInm2X2Uf4z+UrPWRcWSPTLR6GKTlG2OoH0RQcl0eoTBuiAw1u6XMJnaBUJJYdU8f6qtHglLkGsYqCOB8D+irjGqbF6zuofFGq8O05MiqTBiF9RWFfBMIUK1i43VWLGPqrmJdKiUQEHlUl1TRWKtmp60An/2Q=="/>
          <p:cNvSpPr>
            <a:spLocks noChangeAspect="1" noChangeArrowheads="1"/>
          </p:cNvSpPr>
          <p:nvPr/>
        </p:nvSpPr>
        <p:spPr bwMode="auto">
          <a:xfrm>
            <a:off x="155575" y="-1790700"/>
            <a:ext cx="5476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www.srqspine.com/wp-content/uploads/2013/07/knee-pain.png" title="Image of women holding knee in 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451" y="1649649"/>
            <a:ext cx="1707114" cy="210312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6" name="Picture 5" descr="Screen Clipping" title="Image of Knee Chondromalac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82" y="4052994"/>
            <a:ext cx="1817812" cy="219456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7" name="Content Placeholder 2"/>
          <p:cNvSpPr txBox="1">
            <a:spLocks/>
          </p:cNvSpPr>
          <p:nvPr/>
        </p:nvSpPr>
        <p:spPr>
          <a:xfrm>
            <a:off x="3274555" y="4195392"/>
            <a:ext cx="8138160" cy="1920240"/>
          </a:xfrm>
          <a:prstGeom prst="round2DiagRect">
            <a:avLst>
              <a:gd name="adj1" fmla="val 50000"/>
              <a:gd name="adj2" fmla="val 1186"/>
            </a:avLst>
          </a:prstGeom>
          <a:solidFill>
            <a:srgbClr val="E7D0A4"/>
          </a:solidFill>
          <a:ln w="38100">
            <a:solidFill>
              <a:srgbClr val="7C5F1E"/>
            </a:solidFill>
          </a:ln>
          <a:scene3d>
            <a:camera prst="orthographicFront"/>
            <a:lightRig rig="threePt" dir="t"/>
          </a:scene3d>
          <a:sp3d>
            <a:bevelT/>
          </a:sp3d>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6A5B3F"/>
                </a:solidFill>
              </a:rPr>
              <a:t>However, he or she may not be competent to diagnose their own medical condition or offer a medical opinion.</a:t>
            </a:r>
          </a:p>
        </p:txBody>
      </p:sp>
      <p:grpSp>
        <p:nvGrpSpPr>
          <p:cNvPr id="8" name="Group 7"/>
          <p:cNvGrpSpPr/>
          <p:nvPr/>
        </p:nvGrpSpPr>
        <p:grpSpPr>
          <a:xfrm>
            <a:off x="11518492" y="6176963"/>
            <a:ext cx="612058" cy="612058"/>
            <a:chOff x="11201400" y="5909733"/>
            <a:chExt cx="719667" cy="719667"/>
          </a:xfrm>
          <a:noFill/>
        </p:grpSpPr>
        <p:sp>
          <p:nvSpPr>
            <p:cNvPr id="9" name="Oval 8"/>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Action Button: Custom 10">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14774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5513" y="566662"/>
            <a:ext cx="10900975" cy="4494848"/>
          </a:xfrm>
          <a:prstGeom prst="roundRect">
            <a:avLst/>
          </a:prstGeom>
          <a:solidFill>
            <a:srgbClr val="E7D0A4"/>
          </a:solidFill>
          <a:ln w="76200">
            <a:solidFill>
              <a:srgbClr val="7C5F1E"/>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lIns="365760" rIns="274320" rtlCol="0" anchor="t">
            <a:spAutoFit/>
          </a:bodyPr>
          <a:lstStyle/>
          <a:p>
            <a:pPr marL="119063"/>
            <a:r>
              <a:rPr lang="en-US" sz="3400" b="1" dirty="0" smtClean="0">
                <a:solidFill>
                  <a:srgbClr val="AB8C4E"/>
                </a:solidFill>
              </a:rPr>
              <a:t>Competent or Qualified Lay Statements</a:t>
            </a:r>
            <a:r>
              <a:rPr lang="en-US" sz="3200" b="1" dirty="0" smtClean="0">
                <a:solidFill>
                  <a:srgbClr val="AB8C4E"/>
                </a:solidFill>
              </a:rPr>
              <a:t> are sufficient when:</a:t>
            </a:r>
          </a:p>
          <a:p>
            <a:pPr marL="576263" indent="-457200">
              <a:buFont typeface="Wingdings" panose="05000000000000000000" pitchFamily="2" charset="2"/>
              <a:buChar char="Ø"/>
            </a:pPr>
            <a:r>
              <a:rPr lang="en-US" sz="3200" b="1" dirty="0" smtClean="0">
                <a:solidFill>
                  <a:srgbClr val="AB8C4E"/>
                </a:solidFill>
              </a:rPr>
              <a:t>A layperson is competent to identify the medical condition</a:t>
            </a:r>
          </a:p>
          <a:p>
            <a:pPr marL="576263" indent="-457200">
              <a:buFont typeface="Wingdings" panose="05000000000000000000" pitchFamily="2" charset="2"/>
              <a:buChar char="Ø"/>
            </a:pPr>
            <a:r>
              <a:rPr lang="en-US" sz="3200" b="1" dirty="0" smtClean="0">
                <a:solidFill>
                  <a:srgbClr val="AB8C4E"/>
                </a:solidFill>
              </a:rPr>
              <a:t>A layperson is reporting contemporaneous medical diagnosis</a:t>
            </a:r>
          </a:p>
          <a:p>
            <a:pPr marL="576263" indent="-457200">
              <a:buFont typeface="Wingdings" panose="05000000000000000000" pitchFamily="2" charset="2"/>
              <a:buChar char="Ø"/>
            </a:pPr>
            <a:r>
              <a:rPr lang="en-US" sz="3200" b="1" dirty="0" smtClean="0">
                <a:solidFill>
                  <a:srgbClr val="AB8C4E"/>
                </a:solidFill>
              </a:rPr>
              <a:t>Or, lay testimony describing symptoms at the time supports a later diagnosis by a medical professional.</a:t>
            </a:r>
            <a:endParaRPr lang="en-US" sz="3200" b="1" dirty="0">
              <a:solidFill>
                <a:srgbClr val="AB8C4E"/>
              </a:solidFill>
            </a:endParaRPr>
          </a:p>
        </p:txBody>
      </p:sp>
      <p:grpSp>
        <p:nvGrpSpPr>
          <p:cNvPr id="10" name="Group 9"/>
          <p:cNvGrpSpPr/>
          <p:nvPr/>
        </p:nvGrpSpPr>
        <p:grpSpPr>
          <a:xfrm>
            <a:off x="11518492" y="6176963"/>
            <a:ext cx="612058" cy="612058"/>
            <a:chOff x="11201400" y="5909733"/>
            <a:chExt cx="719667" cy="719667"/>
          </a:xfrm>
          <a:noFill/>
        </p:grpSpPr>
        <p:sp>
          <p:nvSpPr>
            <p:cNvPr id="11" name="Oval 10"/>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Action Button: Custom 12">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21922" y="5618801"/>
            <a:ext cx="8443355" cy="492061"/>
          </a:xfrm>
          <a:prstGeom prst="roundRect">
            <a:avLst>
              <a:gd name="adj" fmla="val 50000"/>
            </a:avLst>
          </a:prstGeom>
          <a:solidFill>
            <a:srgbClr val="E7D0A4"/>
          </a:solidFill>
          <a:ln w="38100">
            <a:solidFill>
              <a:srgbClr val="7C5F1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87734"/>
                </a:solidFill>
              </a:rPr>
              <a:t>The next slide provides a few examples</a:t>
            </a:r>
            <a:endParaRPr lang="en-US" sz="3600" b="1" dirty="0">
              <a:solidFill>
                <a:srgbClr val="987734"/>
              </a:solidFill>
            </a:endParaRPr>
          </a:p>
        </p:txBody>
      </p:sp>
    </p:spTree>
    <p:custDataLst>
      <p:tags r:id="rId1"/>
    </p:custDataLst>
    <p:extLst>
      <p:ext uri="{BB962C8B-B14F-4D97-AF65-F5344CB8AC3E}">
        <p14:creationId xmlns:p14="http://schemas.microsoft.com/office/powerpoint/2010/main" val="3975492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462" y="914163"/>
            <a:ext cx="5029200" cy="5509200"/>
          </a:xfrm>
          <a:prstGeom prst="rect">
            <a:avLst/>
          </a:prstGeom>
          <a:solidFill>
            <a:srgbClr val="E7D0A4"/>
          </a:solidFill>
          <a:ln w="76200">
            <a:solidFill>
              <a:srgbClr val="7C5F1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rIns="274320" rtlCol="0" anchor="t">
            <a:noAutofit/>
          </a:bodyPr>
          <a:lstStyle/>
          <a:p>
            <a:pPr marL="225425" algn="ctr"/>
            <a:r>
              <a:rPr lang="en-US" sz="2800" b="1" dirty="0" smtClean="0">
                <a:solidFill>
                  <a:srgbClr val="7C5F1E"/>
                </a:solidFill>
              </a:rPr>
              <a:t>Not qualified to provide a diagnosis without medical evidence</a:t>
            </a:r>
          </a:p>
          <a:p>
            <a:pPr marL="511175" indent="-285750">
              <a:buFont typeface="Wingdings" panose="05000000000000000000" pitchFamily="2" charset="2"/>
              <a:buChar char="Ø"/>
            </a:pPr>
            <a:r>
              <a:rPr lang="en-US" sz="2400" dirty="0" smtClean="0">
                <a:solidFill>
                  <a:srgbClr val="7C5F1E"/>
                </a:solidFill>
              </a:rPr>
              <a:t>Cancers</a:t>
            </a:r>
          </a:p>
          <a:p>
            <a:pPr marL="511175" indent="-285750">
              <a:buFont typeface="Wingdings" panose="05000000000000000000" pitchFamily="2" charset="2"/>
              <a:buChar char="Ø"/>
            </a:pPr>
            <a:r>
              <a:rPr lang="en-US" sz="2400" dirty="0" smtClean="0">
                <a:solidFill>
                  <a:srgbClr val="7C5F1E"/>
                </a:solidFill>
              </a:rPr>
              <a:t>Cause of Death</a:t>
            </a:r>
          </a:p>
          <a:p>
            <a:pPr marL="511175" indent="-285750">
              <a:buFont typeface="Wingdings" panose="05000000000000000000" pitchFamily="2" charset="2"/>
              <a:buChar char="Ø"/>
            </a:pPr>
            <a:r>
              <a:rPr lang="en-US" sz="2400" dirty="0" smtClean="0">
                <a:solidFill>
                  <a:srgbClr val="7C5F1E"/>
                </a:solidFill>
              </a:rPr>
              <a:t>Bronchial Asthma</a:t>
            </a:r>
          </a:p>
          <a:p>
            <a:pPr marL="511175" indent="-285750">
              <a:buFont typeface="Wingdings" panose="05000000000000000000" pitchFamily="2" charset="2"/>
              <a:buChar char="Ø"/>
            </a:pPr>
            <a:r>
              <a:rPr lang="en-US" sz="2400" dirty="0" smtClean="0">
                <a:solidFill>
                  <a:srgbClr val="7C5F1E"/>
                </a:solidFill>
              </a:rPr>
              <a:t>Meniere’s Disease</a:t>
            </a:r>
          </a:p>
          <a:p>
            <a:pPr marL="511175" indent="-285750">
              <a:buFont typeface="Wingdings" panose="05000000000000000000" pitchFamily="2" charset="2"/>
              <a:buChar char="Ø"/>
            </a:pPr>
            <a:r>
              <a:rPr lang="en-US" sz="2400" dirty="0" smtClean="0">
                <a:solidFill>
                  <a:srgbClr val="7C5F1E"/>
                </a:solidFill>
              </a:rPr>
              <a:t>Rheumatic Fever</a:t>
            </a:r>
          </a:p>
          <a:p>
            <a:pPr marL="511175" indent="-285750">
              <a:buFont typeface="Wingdings" panose="05000000000000000000" pitchFamily="2" charset="2"/>
              <a:buChar char="Ø"/>
            </a:pPr>
            <a:r>
              <a:rPr lang="en-US" sz="2400" dirty="0" err="1" smtClean="0">
                <a:solidFill>
                  <a:srgbClr val="7C5F1E"/>
                </a:solidFill>
              </a:rPr>
              <a:t>Chondromalacia</a:t>
            </a:r>
            <a:endParaRPr lang="en-US" sz="2400" dirty="0" smtClean="0">
              <a:solidFill>
                <a:srgbClr val="7C5F1E"/>
              </a:solidFill>
            </a:endParaRPr>
          </a:p>
          <a:p>
            <a:pPr marL="511175" indent="-285750">
              <a:buFont typeface="Wingdings" panose="05000000000000000000" pitchFamily="2" charset="2"/>
              <a:buChar char="Ø"/>
            </a:pPr>
            <a:r>
              <a:rPr lang="en-US" sz="2400" dirty="0" smtClean="0">
                <a:solidFill>
                  <a:srgbClr val="7C5F1E"/>
                </a:solidFill>
              </a:rPr>
              <a:t>Disk Herniation</a:t>
            </a:r>
          </a:p>
          <a:p>
            <a:pPr marL="511175" indent="-285750">
              <a:buFont typeface="Wingdings" panose="05000000000000000000" pitchFamily="2" charset="2"/>
              <a:buChar char="Ø"/>
            </a:pPr>
            <a:r>
              <a:rPr lang="en-US" sz="2400" dirty="0" smtClean="0">
                <a:solidFill>
                  <a:srgbClr val="7C5F1E"/>
                </a:solidFill>
              </a:rPr>
              <a:t>Diagnosis of any other medical condition with requires special training to diagnose</a:t>
            </a:r>
          </a:p>
          <a:p>
            <a:pPr marL="457200" indent="-457200">
              <a:buFont typeface="Wingdings" panose="05000000000000000000" pitchFamily="2" charset="2"/>
              <a:buChar char="Ø"/>
            </a:pPr>
            <a:endParaRPr lang="en-US" sz="2800" dirty="0">
              <a:solidFill>
                <a:srgbClr val="7C5F1E"/>
              </a:solidFill>
            </a:endParaRPr>
          </a:p>
        </p:txBody>
      </p:sp>
      <p:grpSp>
        <p:nvGrpSpPr>
          <p:cNvPr id="10" name="Group 9"/>
          <p:cNvGrpSpPr/>
          <p:nvPr/>
        </p:nvGrpSpPr>
        <p:grpSpPr>
          <a:xfrm>
            <a:off x="11518492" y="6176963"/>
            <a:ext cx="612058" cy="612058"/>
            <a:chOff x="11201400" y="5909733"/>
            <a:chExt cx="719667" cy="719667"/>
          </a:xfrm>
          <a:noFill/>
        </p:grpSpPr>
        <p:sp>
          <p:nvSpPr>
            <p:cNvPr id="11" name="Oval 10"/>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Action Button: Custom 12">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749343" y="156174"/>
            <a:ext cx="6693315" cy="492061"/>
          </a:xfrm>
          <a:prstGeom prst="roundRect">
            <a:avLst>
              <a:gd name="adj" fmla="val 50000"/>
            </a:avLst>
          </a:prstGeom>
          <a:solidFill>
            <a:srgbClr val="E7D0A4"/>
          </a:solidFill>
          <a:ln w="38100">
            <a:solidFill>
              <a:srgbClr val="7C5F1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987734"/>
                </a:solidFill>
              </a:rPr>
              <a:t>The lists are just a few examples</a:t>
            </a:r>
            <a:endParaRPr lang="en-US" sz="3200" b="1" dirty="0">
              <a:solidFill>
                <a:srgbClr val="987734"/>
              </a:solidFill>
            </a:endParaRPr>
          </a:p>
        </p:txBody>
      </p:sp>
      <p:sp>
        <p:nvSpPr>
          <p:cNvPr id="14" name="Rectangle 13"/>
          <p:cNvSpPr/>
          <p:nvPr/>
        </p:nvSpPr>
        <p:spPr>
          <a:xfrm>
            <a:off x="6353759" y="914163"/>
            <a:ext cx="5029200" cy="5509200"/>
          </a:xfrm>
          <a:prstGeom prst="rect">
            <a:avLst/>
          </a:prstGeom>
          <a:solidFill>
            <a:srgbClr val="E7D0A4"/>
          </a:solidFill>
          <a:ln w="76200">
            <a:solidFill>
              <a:srgbClr val="7C5F1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noAutofit/>
          </a:bodyPr>
          <a:lstStyle/>
          <a:p>
            <a:pPr algn="ctr"/>
            <a:r>
              <a:rPr lang="en-US" sz="2800" b="1" dirty="0" smtClean="0">
                <a:solidFill>
                  <a:srgbClr val="7C5F1E"/>
                </a:solidFill>
              </a:rPr>
              <a:t>Is qualified to describe symptoms</a:t>
            </a:r>
          </a:p>
          <a:p>
            <a:pPr marL="342900" indent="-342900">
              <a:buFont typeface="Wingdings" panose="05000000000000000000" pitchFamily="2" charset="2"/>
              <a:buChar char="Ø"/>
            </a:pPr>
            <a:r>
              <a:rPr lang="en-US" sz="2400" dirty="0" smtClean="0">
                <a:solidFill>
                  <a:srgbClr val="7C5F1E"/>
                </a:solidFill>
              </a:rPr>
              <a:t>Asthma Symptoms</a:t>
            </a:r>
          </a:p>
          <a:p>
            <a:pPr marL="342900" indent="-342900">
              <a:buFont typeface="Wingdings" panose="05000000000000000000" pitchFamily="2" charset="2"/>
              <a:buChar char="Ø"/>
            </a:pPr>
            <a:r>
              <a:rPr lang="en-US" sz="2400" dirty="0" smtClean="0">
                <a:solidFill>
                  <a:srgbClr val="7C5F1E"/>
                </a:solidFill>
              </a:rPr>
              <a:t>Tinnitus</a:t>
            </a:r>
          </a:p>
          <a:p>
            <a:pPr marL="342900" indent="-342900">
              <a:buFont typeface="Wingdings" panose="05000000000000000000" pitchFamily="2" charset="2"/>
              <a:buChar char="Ø"/>
            </a:pPr>
            <a:r>
              <a:rPr lang="en-US" sz="2400" dirty="0" smtClean="0">
                <a:solidFill>
                  <a:srgbClr val="7C5F1E"/>
                </a:solidFill>
              </a:rPr>
              <a:t>Headaches, dizziness, etc.</a:t>
            </a:r>
          </a:p>
          <a:p>
            <a:pPr marL="342900" indent="-342900">
              <a:buFont typeface="Wingdings" panose="05000000000000000000" pitchFamily="2" charset="2"/>
              <a:buChar char="Ø"/>
            </a:pPr>
            <a:r>
              <a:rPr lang="en-US" sz="2400" dirty="0" smtClean="0">
                <a:solidFill>
                  <a:srgbClr val="7C5F1E"/>
                </a:solidFill>
              </a:rPr>
              <a:t>Pain in feet; Flat Feet </a:t>
            </a:r>
          </a:p>
          <a:p>
            <a:pPr marL="342900" indent="-342900">
              <a:buFont typeface="Wingdings" panose="05000000000000000000" pitchFamily="2" charset="2"/>
              <a:buChar char="Ø"/>
            </a:pPr>
            <a:r>
              <a:rPr lang="en-US" sz="2400" dirty="0" smtClean="0">
                <a:solidFill>
                  <a:srgbClr val="7C5F1E"/>
                </a:solidFill>
              </a:rPr>
              <a:t>Joint Symptoms, dislocations and broken bones</a:t>
            </a:r>
          </a:p>
          <a:p>
            <a:pPr marL="342900" indent="-342900">
              <a:buFont typeface="Wingdings" panose="05000000000000000000" pitchFamily="2" charset="2"/>
              <a:buChar char="Ø"/>
            </a:pPr>
            <a:r>
              <a:rPr lang="en-US" sz="2400" dirty="0" smtClean="0">
                <a:solidFill>
                  <a:srgbClr val="7C5F1E"/>
                </a:solidFill>
              </a:rPr>
              <a:t>Varicose Veins</a:t>
            </a:r>
          </a:p>
          <a:p>
            <a:pPr marL="342900" indent="-342900">
              <a:buFont typeface="Wingdings" panose="05000000000000000000" pitchFamily="2" charset="2"/>
              <a:buChar char="Ø"/>
            </a:pPr>
            <a:r>
              <a:rPr lang="en-US" sz="2400" dirty="0" smtClean="0">
                <a:solidFill>
                  <a:srgbClr val="7C5F1E"/>
                </a:solidFill>
              </a:rPr>
              <a:t>Psychiatric Symptoms (Paranoid Schizophrenia or Depression)</a:t>
            </a:r>
          </a:p>
          <a:p>
            <a:pPr marL="342900" indent="-342900">
              <a:buFont typeface="Wingdings" panose="05000000000000000000" pitchFamily="2" charset="2"/>
              <a:buChar char="Ø"/>
            </a:pPr>
            <a:r>
              <a:rPr lang="en-US" sz="2400" dirty="0" smtClean="0">
                <a:solidFill>
                  <a:srgbClr val="7C5F1E"/>
                </a:solidFill>
              </a:rPr>
              <a:t>Fall Injury/Trauma</a:t>
            </a:r>
          </a:p>
          <a:p>
            <a:pPr marL="342900" indent="-342900">
              <a:buFont typeface="Wingdings" panose="05000000000000000000" pitchFamily="2" charset="2"/>
              <a:buChar char="Ø"/>
            </a:pPr>
            <a:r>
              <a:rPr lang="en-US" sz="2400" dirty="0" smtClean="0">
                <a:solidFill>
                  <a:srgbClr val="7C5F1E"/>
                </a:solidFill>
              </a:rPr>
              <a:t>Some skin disorder (rashes)</a:t>
            </a:r>
          </a:p>
          <a:p>
            <a:pPr marL="342900" indent="-342900">
              <a:buFont typeface="Wingdings" panose="05000000000000000000" pitchFamily="2" charset="2"/>
              <a:buChar char="Ø"/>
            </a:pPr>
            <a:r>
              <a:rPr lang="en-US" sz="2400" dirty="0" smtClean="0">
                <a:solidFill>
                  <a:srgbClr val="7C5F1E"/>
                </a:solidFill>
              </a:rPr>
              <a:t>Frostbite residuals </a:t>
            </a:r>
            <a:endParaRPr lang="en-US" sz="2000" dirty="0">
              <a:solidFill>
                <a:srgbClr val="7C5F1E"/>
              </a:solidFill>
            </a:endParaRPr>
          </a:p>
        </p:txBody>
      </p:sp>
    </p:spTree>
    <p:custDataLst>
      <p:tags r:id="rId1"/>
    </p:custDataLst>
    <p:extLst>
      <p:ext uri="{BB962C8B-B14F-4D97-AF65-F5344CB8AC3E}">
        <p14:creationId xmlns:p14="http://schemas.microsoft.com/office/powerpoint/2010/main" val="2297365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407392" y="281268"/>
            <a:ext cx="9377216" cy="809296"/>
          </a:xfrm>
          <a:prstGeom prst="roundRect">
            <a:avLst/>
          </a:prstGeom>
          <a:solidFill>
            <a:srgbClr val="E8D2A8"/>
          </a:solidFill>
          <a:ln w="50800">
            <a:solidFill>
              <a:srgbClr val="6A5B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987734"/>
                </a:solidFill>
              </a:rPr>
              <a:t>Select the Not Competent statements</a:t>
            </a:r>
            <a:endParaRPr lang="en-US" sz="4000" b="1" dirty="0">
              <a:solidFill>
                <a:srgbClr val="987734"/>
              </a:solidFill>
            </a:endParaRPr>
          </a:p>
        </p:txBody>
      </p:sp>
      <p:sp>
        <p:nvSpPr>
          <p:cNvPr id="8" name="Rectangle 7"/>
          <p:cNvSpPr/>
          <p:nvPr/>
        </p:nvSpPr>
        <p:spPr>
          <a:xfrm>
            <a:off x="577517" y="1371600"/>
            <a:ext cx="11036967" cy="2590800"/>
          </a:xfrm>
          <a:prstGeom prst="rect">
            <a:avLst/>
          </a:prstGeom>
          <a:solidFill>
            <a:srgbClr val="E8D2A8"/>
          </a:solidFill>
          <a:ln w="7620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smtClean="0">
                <a:solidFill>
                  <a:srgbClr val="AB8C4E"/>
                </a:solidFill>
              </a:rPr>
              <a:t>Click on 5 Correct Answers to move here</a:t>
            </a:r>
            <a:endParaRPr lang="en-US" sz="3200" b="1" dirty="0">
              <a:solidFill>
                <a:srgbClr val="AB8C4E"/>
              </a:solidFill>
            </a:endParaRPr>
          </a:p>
        </p:txBody>
      </p:sp>
      <p:sp>
        <p:nvSpPr>
          <p:cNvPr id="14" name="Rounded Rectangle 13"/>
          <p:cNvSpPr/>
          <p:nvPr/>
        </p:nvSpPr>
        <p:spPr>
          <a:xfrm>
            <a:off x="1414187" y="4396068"/>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987734"/>
                </a:solidFill>
              </a:rPr>
              <a:t>Cancers</a:t>
            </a:r>
            <a:endParaRPr lang="en-US" sz="2800" b="1" dirty="0">
              <a:solidFill>
                <a:srgbClr val="987734"/>
              </a:solidFill>
            </a:endParaRPr>
          </a:p>
        </p:txBody>
      </p:sp>
      <p:sp>
        <p:nvSpPr>
          <p:cNvPr id="10" name="Rounded Rectangle 9"/>
          <p:cNvSpPr/>
          <p:nvPr/>
        </p:nvSpPr>
        <p:spPr>
          <a:xfrm>
            <a:off x="1414187" y="5410200"/>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987734"/>
                </a:solidFill>
              </a:rPr>
              <a:t>Cause of Death</a:t>
            </a:r>
            <a:endParaRPr lang="en-US" sz="2800" b="1" dirty="0">
              <a:solidFill>
                <a:srgbClr val="987734"/>
              </a:solidFill>
            </a:endParaRPr>
          </a:p>
        </p:txBody>
      </p:sp>
      <p:sp>
        <p:nvSpPr>
          <p:cNvPr id="15" name="Rounded Rectangle 14"/>
          <p:cNvSpPr/>
          <p:nvPr/>
        </p:nvSpPr>
        <p:spPr>
          <a:xfrm>
            <a:off x="4269220" y="4396068"/>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987734"/>
                </a:solidFill>
              </a:rPr>
              <a:t>Disk Herniation</a:t>
            </a:r>
            <a:endParaRPr lang="en-US" sz="2800" b="1" dirty="0">
              <a:solidFill>
                <a:srgbClr val="987734"/>
              </a:solidFill>
            </a:endParaRPr>
          </a:p>
        </p:txBody>
      </p:sp>
      <p:sp>
        <p:nvSpPr>
          <p:cNvPr id="11" name="Rounded Rectangle 10"/>
          <p:cNvSpPr/>
          <p:nvPr/>
        </p:nvSpPr>
        <p:spPr>
          <a:xfrm>
            <a:off x="4305300" y="5410200"/>
            <a:ext cx="2011680" cy="914400"/>
          </a:xfrm>
          <a:prstGeom prst="roundRect">
            <a:avLst/>
          </a:prstGeom>
          <a:solidFill>
            <a:srgbClr val="E8D2A8"/>
          </a:solidFill>
          <a:ln w="38100">
            <a:solidFill>
              <a:srgbClr val="6A5B3F"/>
            </a:solidFill>
          </a:ln>
          <a:scene3d>
            <a:camera prst="orthographicFront"/>
            <a:lightRig rig="threePt" dir="t"/>
          </a:scene3d>
          <a:sp3d prstMaterial="metal">
            <a:bevelT w="114300" h="1143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987734"/>
                </a:solidFill>
              </a:rPr>
              <a:t>Asthma Symptoms</a:t>
            </a:r>
          </a:p>
        </p:txBody>
      </p:sp>
      <p:sp>
        <p:nvSpPr>
          <p:cNvPr id="4" name="Rounded Rectangle 3"/>
          <p:cNvSpPr/>
          <p:nvPr/>
        </p:nvSpPr>
        <p:spPr>
          <a:xfrm>
            <a:off x="6781800" y="4396068"/>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987734"/>
                </a:solidFill>
              </a:rPr>
              <a:t>Headaches</a:t>
            </a:r>
            <a:endParaRPr lang="en-US" sz="2800" b="1" dirty="0">
              <a:solidFill>
                <a:srgbClr val="987734"/>
              </a:solidFill>
            </a:endParaRPr>
          </a:p>
        </p:txBody>
      </p:sp>
      <p:sp>
        <p:nvSpPr>
          <p:cNvPr id="12" name="Rounded Rectangle 11"/>
          <p:cNvSpPr/>
          <p:nvPr/>
        </p:nvSpPr>
        <p:spPr>
          <a:xfrm>
            <a:off x="6781800" y="5429250"/>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987734"/>
                </a:solidFill>
              </a:rPr>
              <a:t>Bronchial Asthma</a:t>
            </a:r>
            <a:endParaRPr lang="en-US" sz="2800" b="1" dirty="0">
              <a:solidFill>
                <a:srgbClr val="987734"/>
              </a:solidFill>
            </a:endParaRPr>
          </a:p>
        </p:txBody>
      </p:sp>
      <p:sp>
        <p:nvSpPr>
          <p:cNvPr id="9" name="Rounded Rectangle 8"/>
          <p:cNvSpPr/>
          <p:nvPr/>
        </p:nvSpPr>
        <p:spPr>
          <a:xfrm>
            <a:off x="9135932" y="4396068"/>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987734"/>
                </a:solidFill>
              </a:rPr>
              <a:t>Meniere’s Disease</a:t>
            </a:r>
            <a:endParaRPr lang="en-US" sz="2800" b="1" dirty="0">
              <a:solidFill>
                <a:srgbClr val="987734"/>
              </a:solidFill>
            </a:endParaRPr>
          </a:p>
        </p:txBody>
      </p:sp>
      <p:sp>
        <p:nvSpPr>
          <p:cNvPr id="13" name="Rounded Rectangle 12"/>
          <p:cNvSpPr/>
          <p:nvPr/>
        </p:nvSpPr>
        <p:spPr>
          <a:xfrm>
            <a:off x="9144000" y="5411203"/>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987734"/>
                </a:solidFill>
              </a:rPr>
              <a:t>Psychiatric Symptoms</a:t>
            </a:r>
            <a:endParaRPr lang="en-US" sz="2800" b="1" dirty="0">
              <a:solidFill>
                <a:srgbClr val="987734"/>
              </a:solidFill>
            </a:endParaRPr>
          </a:p>
        </p:txBody>
      </p:sp>
      <p:sp>
        <p:nvSpPr>
          <p:cNvPr id="17" name="Rectangle 16"/>
          <p:cNvSpPr/>
          <p:nvPr/>
        </p:nvSpPr>
        <p:spPr>
          <a:xfrm>
            <a:off x="4285630" y="5367618"/>
            <a:ext cx="2047760" cy="960993"/>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Incorrect Try Again</a:t>
            </a:r>
          </a:p>
        </p:txBody>
      </p:sp>
      <p:sp>
        <p:nvSpPr>
          <p:cNvPr id="18" name="Rectangle 17"/>
          <p:cNvSpPr/>
          <p:nvPr/>
        </p:nvSpPr>
        <p:spPr>
          <a:xfrm>
            <a:off x="9122284" y="5381550"/>
            <a:ext cx="2173752" cy="960993"/>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Incorrect Try Again</a:t>
            </a:r>
          </a:p>
        </p:txBody>
      </p:sp>
      <p:sp>
        <p:nvSpPr>
          <p:cNvPr id="5" name="Rectangle 4"/>
          <p:cNvSpPr/>
          <p:nvPr/>
        </p:nvSpPr>
        <p:spPr>
          <a:xfrm>
            <a:off x="6754503" y="4360361"/>
            <a:ext cx="2137611" cy="960993"/>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Incorrect Try Again</a:t>
            </a:r>
          </a:p>
        </p:txBody>
      </p:sp>
      <p:sp>
        <p:nvSpPr>
          <p:cNvPr id="16" name="Action Button: Custom 15">
            <a:hlinkClick r:id="" action="ppaction://hlinkshowjump?jump=nextslide" highlightClick="1"/>
          </p:cNvPr>
          <p:cNvSpPr/>
          <p:nvPr/>
        </p:nvSpPr>
        <p:spPr>
          <a:xfrm>
            <a:off x="5029200" y="6400800"/>
            <a:ext cx="2133600" cy="457200"/>
          </a:xfrm>
          <a:prstGeom prst="actionButtonBlank">
            <a:avLst/>
          </a:prstGeom>
          <a:solidFill>
            <a:srgbClr val="E8D2A8"/>
          </a:solidFill>
          <a:ln>
            <a:solidFill>
              <a:srgbClr val="6A5B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987734"/>
                </a:solidFill>
              </a:rPr>
              <a:t>NEXT</a:t>
            </a:r>
          </a:p>
        </p:txBody>
      </p:sp>
    </p:spTree>
    <p:custDataLst>
      <p:tags r:id="rId1"/>
    </p:custDataLst>
    <p:extLst>
      <p:ext uri="{BB962C8B-B14F-4D97-AF65-F5344CB8AC3E}">
        <p14:creationId xmlns:p14="http://schemas.microsoft.com/office/powerpoint/2010/main" val="2776289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grpId="0" nodeType="clickEffect">
                                  <p:stCondLst>
                                    <p:cond delay="0"/>
                                  </p:stCondLst>
                                  <p:childTnLst>
                                    <p:animMotion origin="layout" path="M 2.5E-6 1.11111E-6 L -0.06159 -0.32408 " pathEditMode="fixed" rAng="0" ptsTypes="AA">
                                      <p:cBhvr>
                                        <p:cTn id="6" dur="250" fill="hold"/>
                                        <p:tgtEl>
                                          <p:spTgt spid="14"/>
                                        </p:tgtEl>
                                        <p:attrNameLst>
                                          <p:attrName>ppt_x</p:attrName>
                                          <p:attrName>ppt_y</p:attrName>
                                        </p:attrNameLst>
                                      </p:cBhvr>
                                      <p:rCtr x="-3086" y="-16204"/>
                                    </p:animMotion>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64" presetClass="path" presetSubtype="0" fill="hold" grpId="0" nodeType="clickEffect">
                                  <p:stCondLst>
                                    <p:cond delay="0"/>
                                  </p:stCondLst>
                                  <p:childTnLst>
                                    <p:animMotion origin="layout" path="M 2.5E-6 4.44444E-6 L 0.11354 -0.472 " pathEditMode="fixed" rAng="0" ptsTypes="AA">
                                      <p:cBhvr>
                                        <p:cTn id="11" dur="250" fill="hold"/>
                                        <p:tgtEl>
                                          <p:spTgt spid="10"/>
                                        </p:tgtEl>
                                        <p:attrNameLst>
                                          <p:attrName>ppt_x</p:attrName>
                                          <p:attrName>ppt_y</p:attrName>
                                        </p:attrNameLst>
                                      </p:cBhvr>
                                      <p:rCtr x="5677" y="-23611"/>
                                    </p:animMotion>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64" presetClass="path" presetSubtype="0" fill="hold" grpId="0" nodeType="clickEffect">
                                  <p:stCondLst>
                                    <p:cond delay="0"/>
                                  </p:stCondLst>
                                  <p:childTnLst>
                                    <p:animMotion origin="layout" path="M -1.875E-6 -3.33333E-6 L 0.04297 -0.47245 " pathEditMode="fixed" rAng="0" ptsTypes="AA">
                                      <p:cBhvr>
                                        <p:cTn id="16" dur="250" fill="hold"/>
                                        <p:tgtEl>
                                          <p:spTgt spid="12"/>
                                        </p:tgtEl>
                                        <p:attrNameLst>
                                          <p:attrName>ppt_x</p:attrName>
                                          <p:attrName>ppt_y</p:attrName>
                                        </p:attrNameLst>
                                      </p:cBhvr>
                                      <p:rCtr x="2148" y="-23634"/>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fill="hold" grpId="0" nodeType="clickEffect">
                                  <p:stCondLst>
                                    <p:cond delay="0"/>
                                  </p:stCondLst>
                                  <p:childTnLst>
                                    <p:animMotion origin="layout" path="M -8.33333E-7 1.11111E-6 L 0.02878 -0.32176 " pathEditMode="fixed" rAng="0" ptsTypes="AA">
                                      <p:cBhvr>
                                        <p:cTn id="21" dur="250" fill="hold"/>
                                        <p:tgtEl>
                                          <p:spTgt spid="9"/>
                                        </p:tgtEl>
                                        <p:attrNameLst>
                                          <p:attrName>ppt_x</p:attrName>
                                          <p:attrName>ppt_y</p:attrName>
                                        </p:attrNameLst>
                                      </p:cBhvr>
                                      <p:rCtr x="1432" y="-16088"/>
                                    </p:animMotion>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fill="hold" grpId="0" nodeType="clickEffect">
                                  <p:stCondLst>
                                    <p:cond delay="0"/>
                                  </p:stCondLst>
                                  <p:childTnLst>
                                    <p:animMotion origin="layout" path="M 0.00301 0.00023 L 0.06486 -0.32176 " pathEditMode="fixed" rAng="0" ptsTypes="AA">
                                      <p:cBhvr>
                                        <p:cTn id="43" dur="250" fill="hold"/>
                                        <p:tgtEl>
                                          <p:spTgt spid="15"/>
                                        </p:tgtEl>
                                        <p:attrNameLst>
                                          <p:attrName>ppt_x</p:attrName>
                                          <p:attrName>ppt_y</p:attrName>
                                        </p:attrNameLst>
                                      </p:cBhvr>
                                      <p:rCtr x="3086" y="-16111"/>
                                    </p:animMotion>
                                  </p:childTnLst>
                                </p:cTn>
                              </p:par>
                            </p:childTnLst>
                          </p:cTn>
                        </p:par>
                      </p:childTnLst>
                    </p:cTn>
                  </p:par>
                </p:childTnLst>
              </p:cTn>
              <p:nextCondLst>
                <p:cond evt="onClick" delay="0">
                  <p:tgtEl>
                    <p:spTgt spid="15"/>
                  </p:tgtEl>
                </p:cond>
              </p:nextCondLst>
            </p:seq>
          </p:childTnLst>
        </p:cTn>
      </p:par>
    </p:tnLst>
    <p:bldLst>
      <p:bldP spid="14" grpId="0" animBg="1"/>
      <p:bldP spid="10" grpId="0" animBg="1"/>
      <p:bldP spid="15" grpId="0" animBg="1"/>
      <p:bldP spid="12" grpId="0" animBg="1"/>
      <p:bldP spid="9" grpId="0" animBg="1"/>
      <p:bldP spid="17" grpId="0" animBg="1"/>
      <p:bldP spid="18" grpId="0" animBg="1"/>
      <p:bldP spid="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407392" y="281268"/>
            <a:ext cx="9377216" cy="809296"/>
          </a:xfrm>
          <a:prstGeom prst="roundRect">
            <a:avLst/>
          </a:prstGeom>
          <a:solidFill>
            <a:srgbClr val="E8D2A8"/>
          </a:solidFill>
          <a:ln w="50800">
            <a:solidFill>
              <a:srgbClr val="6A5B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987734"/>
                </a:solidFill>
              </a:rPr>
              <a:t>Select the Competent statements</a:t>
            </a:r>
            <a:endParaRPr lang="en-US" sz="4000" b="1" dirty="0">
              <a:solidFill>
                <a:srgbClr val="987734"/>
              </a:solidFill>
            </a:endParaRPr>
          </a:p>
        </p:txBody>
      </p:sp>
      <p:sp>
        <p:nvSpPr>
          <p:cNvPr id="8" name="Rectangle 7"/>
          <p:cNvSpPr/>
          <p:nvPr/>
        </p:nvSpPr>
        <p:spPr>
          <a:xfrm>
            <a:off x="577517" y="1371600"/>
            <a:ext cx="11036967" cy="2590800"/>
          </a:xfrm>
          <a:prstGeom prst="rect">
            <a:avLst/>
          </a:prstGeom>
          <a:solidFill>
            <a:srgbClr val="E8D2A8"/>
          </a:solidFill>
          <a:ln w="7620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smtClean="0">
                <a:solidFill>
                  <a:srgbClr val="AB8C4E"/>
                </a:solidFill>
              </a:rPr>
              <a:t>Click on 5 Correct </a:t>
            </a:r>
            <a:r>
              <a:rPr lang="en-US" sz="3200" b="1" dirty="0">
                <a:solidFill>
                  <a:srgbClr val="AB8C4E"/>
                </a:solidFill>
              </a:rPr>
              <a:t>Answers </a:t>
            </a:r>
            <a:r>
              <a:rPr lang="en-US" sz="3200" b="1" dirty="0" smtClean="0">
                <a:solidFill>
                  <a:srgbClr val="AB8C4E"/>
                </a:solidFill>
              </a:rPr>
              <a:t>to </a:t>
            </a:r>
            <a:r>
              <a:rPr lang="en-US" sz="3200" b="1" dirty="0">
                <a:solidFill>
                  <a:srgbClr val="AB8C4E"/>
                </a:solidFill>
              </a:rPr>
              <a:t>move here</a:t>
            </a:r>
          </a:p>
        </p:txBody>
      </p:sp>
      <p:sp>
        <p:nvSpPr>
          <p:cNvPr id="14" name="Rounded Rectangle 13"/>
          <p:cNvSpPr/>
          <p:nvPr/>
        </p:nvSpPr>
        <p:spPr>
          <a:xfrm>
            <a:off x="1414187" y="4396068"/>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87734"/>
                </a:solidFill>
              </a:rPr>
              <a:t>Tinnitus</a:t>
            </a:r>
            <a:endParaRPr lang="en-US" sz="2800" b="1" dirty="0">
              <a:solidFill>
                <a:srgbClr val="987734"/>
              </a:solidFill>
            </a:endParaRPr>
          </a:p>
        </p:txBody>
      </p:sp>
      <p:sp>
        <p:nvSpPr>
          <p:cNvPr id="10" name="Rounded Rectangle 9"/>
          <p:cNvSpPr/>
          <p:nvPr/>
        </p:nvSpPr>
        <p:spPr>
          <a:xfrm>
            <a:off x="1414187" y="5410200"/>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87734"/>
                </a:solidFill>
              </a:rPr>
              <a:t>Joint Symptoms</a:t>
            </a:r>
            <a:endParaRPr lang="en-US" sz="2800" b="1" dirty="0">
              <a:solidFill>
                <a:srgbClr val="987734"/>
              </a:solidFill>
            </a:endParaRPr>
          </a:p>
        </p:txBody>
      </p:sp>
      <p:sp>
        <p:nvSpPr>
          <p:cNvPr id="15" name="Rounded Rectangle 14"/>
          <p:cNvSpPr/>
          <p:nvPr/>
        </p:nvSpPr>
        <p:spPr>
          <a:xfrm>
            <a:off x="4269220" y="4396068"/>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87734"/>
                </a:solidFill>
              </a:rPr>
              <a:t>Psychiatric Symptoms</a:t>
            </a:r>
            <a:endParaRPr lang="en-US" sz="2800" b="1" dirty="0">
              <a:solidFill>
                <a:srgbClr val="987734"/>
              </a:solidFill>
            </a:endParaRPr>
          </a:p>
        </p:txBody>
      </p:sp>
      <p:sp>
        <p:nvSpPr>
          <p:cNvPr id="11" name="Rounded Rectangle 10"/>
          <p:cNvSpPr/>
          <p:nvPr/>
        </p:nvSpPr>
        <p:spPr>
          <a:xfrm>
            <a:off x="4305300" y="5410200"/>
            <a:ext cx="2011680" cy="914400"/>
          </a:xfrm>
          <a:prstGeom prst="roundRect">
            <a:avLst/>
          </a:prstGeom>
          <a:solidFill>
            <a:srgbClr val="E8D2A8"/>
          </a:solidFill>
          <a:ln w="38100">
            <a:solidFill>
              <a:srgbClr val="6A5B3F"/>
            </a:solidFill>
          </a:ln>
          <a:scene3d>
            <a:camera prst="orthographicFront"/>
            <a:lightRig rig="threePt" dir="t"/>
          </a:scene3d>
          <a:sp3d prstMaterial="metal">
            <a:bevelT w="114300" h="1143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87734"/>
                </a:solidFill>
              </a:rPr>
              <a:t>Cancers</a:t>
            </a:r>
            <a:endParaRPr lang="en-US" sz="2800" b="1" dirty="0">
              <a:solidFill>
                <a:srgbClr val="987734"/>
              </a:solidFill>
            </a:endParaRPr>
          </a:p>
        </p:txBody>
      </p:sp>
      <p:sp>
        <p:nvSpPr>
          <p:cNvPr id="4" name="Rounded Rectangle 3"/>
          <p:cNvSpPr/>
          <p:nvPr/>
        </p:nvSpPr>
        <p:spPr>
          <a:xfrm>
            <a:off x="6781800" y="4396068"/>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87734"/>
                </a:solidFill>
              </a:rPr>
              <a:t>Cause of Death</a:t>
            </a:r>
            <a:endParaRPr lang="en-US" sz="2800" b="1" dirty="0">
              <a:solidFill>
                <a:srgbClr val="987734"/>
              </a:solidFill>
            </a:endParaRPr>
          </a:p>
        </p:txBody>
      </p:sp>
      <p:sp>
        <p:nvSpPr>
          <p:cNvPr id="12" name="Rounded Rectangle 11"/>
          <p:cNvSpPr/>
          <p:nvPr/>
        </p:nvSpPr>
        <p:spPr>
          <a:xfrm>
            <a:off x="6781800" y="5429250"/>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87734"/>
                </a:solidFill>
              </a:rPr>
              <a:t>Headaches</a:t>
            </a:r>
            <a:endParaRPr lang="en-US" sz="2800" b="1" dirty="0">
              <a:solidFill>
                <a:srgbClr val="987734"/>
              </a:solidFill>
            </a:endParaRPr>
          </a:p>
        </p:txBody>
      </p:sp>
      <p:sp>
        <p:nvSpPr>
          <p:cNvPr id="9" name="Rounded Rectangle 8"/>
          <p:cNvSpPr/>
          <p:nvPr/>
        </p:nvSpPr>
        <p:spPr>
          <a:xfrm>
            <a:off x="9135932" y="4396068"/>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87734"/>
                </a:solidFill>
              </a:rPr>
              <a:t>Injury or Trauma</a:t>
            </a:r>
            <a:endParaRPr lang="en-US" sz="2800" b="1" dirty="0">
              <a:solidFill>
                <a:srgbClr val="987734"/>
              </a:solidFill>
            </a:endParaRPr>
          </a:p>
        </p:txBody>
      </p:sp>
      <p:sp>
        <p:nvSpPr>
          <p:cNvPr id="13" name="Rounded Rectangle 12"/>
          <p:cNvSpPr/>
          <p:nvPr/>
        </p:nvSpPr>
        <p:spPr>
          <a:xfrm>
            <a:off x="9144000" y="5411203"/>
            <a:ext cx="2011680" cy="914400"/>
          </a:xfrm>
          <a:prstGeom prst="roundRect">
            <a:avLst/>
          </a:prstGeom>
          <a:solidFill>
            <a:srgbClr val="E8D2A8"/>
          </a:solidFill>
          <a:ln w="38100">
            <a:solidFill>
              <a:srgbClr val="6A5B3F"/>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87734"/>
                </a:solidFill>
              </a:rPr>
              <a:t>Bronchial Asthma</a:t>
            </a:r>
            <a:endParaRPr lang="en-US" sz="2800" b="1" dirty="0">
              <a:solidFill>
                <a:srgbClr val="987734"/>
              </a:solidFill>
            </a:endParaRPr>
          </a:p>
        </p:txBody>
      </p:sp>
      <p:sp>
        <p:nvSpPr>
          <p:cNvPr id="17" name="Rectangle 16"/>
          <p:cNvSpPr/>
          <p:nvPr/>
        </p:nvSpPr>
        <p:spPr>
          <a:xfrm>
            <a:off x="4221679" y="5390821"/>
            <a:ext cx="2178922" cy="960993"/>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Incorrect Try Again</a:t>
            </a:r>
          </a:p>
        </p:txBody>
      </p:sp>
      <p:sp>
        <p:nvSpPr>
          <p:cNvPr id="18" name="Rectangle 17"/>
          <p:cNvSpPr/>
          <p:nvPr/>
        </p:nvSpPr>
        <p:spPr>
          <a:xfrm>
            <a:off x="9054896" y="5382657"/>
            <a:ext cx="2174578" cy="960993"/>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Incorrect Try Again</a:t>
            </a:r>
          </a:p>
        </p:txBody>
      </p:sp>
      <p:sp>
        <p:nvSpPr>
          <p:cNvPr id="5" name="Rectangle 4"/>
          <p:cNvSpPr/>
          <p:nvPr/>
        </p:nvSpPr>
        <p:spPr>
          <a:xfrm>
            <a:off x="6718832" y="4372771"/>
            <a:ext cx="2176272" cy="960993"/>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Incorrect Try Again</a:t>
            </a:r>
          </a:p>
        </p:txBody>
      </p:sp>
      <p:sp>
        <p:nvSpPr>
          <p:cNvPr id="16" name="Action Button: Custom 15">
            <a:hlinkClick r:id="" action="ppaction://hlinkshowjump?jump=nextslide" highlightClick="1"/>
          </p:cNvPr>
          <p:cNvSpPr/>
          <p:nvPr/>
        </p:nvSpPr>
        <p:spPr>
          <a:xfrm>
            <a:off x="5029200" y="6400800"/>
            <a:ext cx="2133600" cy="457200"/>
          </a:xfrm>
          <a:prstGeom prst="actionButtonBlank">
            <a:avLst/>
          </a:prstGeom>
          <a:solidFill>
            <a:srgbClr val="E8D2A8"/>
          </a:solidFill>
          <a:ln>
            <a:solidFill>
              <a:srgbClr val="6A5B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987734"/>
                </a:solidFill>
              </a:rPr>
              <a:t>NEXT</a:t>
            </a:r>
          </a:p>
        </p:txBody>
      </p:sp>
    </p:spTree>
    <p:custDataLst>
      <p:tags r:id="rId1"/>
    </p:custDataLst>
    <p:extLst>
      <p:ext uri="{BB962C8B-B14F-4D97-AF65-F5344CB8AC3E}">
        <p14:creationId xmlns:p14="http://schemas.microsoft.com/office/powerpoint/2010/main" val="2539514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grpId="0" nodeType="clickEffect">
                                  <p:stCondLst>
                                    <p:cond delay="0"/>
                                  </p:stCondLst>
                                  <p:childTnLst>
                                    <p:animMotion origin="layout" path="M 2.5E-6 1.11111E-6 L -0.06159 -0.32408 " pathEditMode="fixed" rAng="0" ptsTypes="AA">
                                      <p:cBhvr>
                                        <p:cTn id="6" dur="250" fill="hold"/>
                                        <p:tgtEl>
                                          <p:spTgt spid="14"/>
                                        </p:tgtEl>
                                        <p:attrNameLst>
                                          <p:attrName>ppt_x</p:attrName>
                                          <p:attrName>ppt_y</p:attrName>
                                        </p:attrNameLst>
                                      </p:cBhvr>
                                      <p:rCtr x="-3086" y="-16204"/>
                                    </p:animMotion>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64" presetClass="path" presetSubtype="0" fill="hold" grpId="0" nodeType="clickEffect">
                                  <p:stCondLst>
                                    <p:cond delay="0"/>
                                  </p:stCondLst>
                                  <p:childTnLst>
                                    <p:animMotion origin="layout" path="M 2.5E-6 4.44444E-6 L 0.11354 -0.472 " pathEditMode="fixed" rAng="0" ptsTypes="AA">
                                      <p:cBhvr>
                                        <p:cTn id="11" dur="250" fill="hold"/>
                                        <p:tgtEl>
                                          <p:spTgt spid="10"/>
                                        </p:tgtEl>
                                        <p:attrNameLst>
                                          <p:attrName>ppt_x</p:attrName>
                                          <p:attrName>ppt_y</p:attrName>
                                        </p:attrNameLst>
                                      </p:cBhvr>
                                      <p:rCtr x="5677" y="-23611"/>
                                    </p:animMotion>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64" presetClass="path" presetSubtype="0" fill="hold" grpId="0" nodeType="clickEffect">
                                  <p:stCondLst>
                                    <p:cond delay="0"/>
                                  </p:stCondLst>
                                  <p:childTnLst>
                                    <p:animMotion origin="layout" path="M -1.875E-6 -3.33333E-6 L 0.04297 -0.47245 " pathEditMode="fixed" rAng="0" ptsTypes="AA">
                                      <p:cBhvr>
                                        <p:cTn id="16" dur="250" fill="hold"/>
                                        <p:tgtEl>
                                          <p:spTgt spid="12"/>
                                        </p:tgtEl>
                                        <p:attrNameLst>
                                          <p:attrName>ppt_x</p:attrName>
                                          <p:attrName>ppt_y</p:attrName>
                                        </p:attrNameLst>
                                      </p:cBhvr>
                                      <p:rCtr x="2148" y="-23634"/>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fill="hold" grpId="0" nodeType="clickEffect">
                                  <p:stCondLst>
                                    <p:cond delay="0"/>
                                  </p:stCondLst>
                                  <p:childTnLst>
                                    <p:animMotion origin="layout" path="M -8.33333E-7 1.11111E-6 L 0.02878 -0.32176 " pathEditMode="fixed" rAng="0" ptsTypes="AA">
                                      <p:cBhvr>
                                        <p:cTn id="21" dur="250" fill="hold"/>
                                        <p:tgtEl>
                                          <p:spTgt spid="9"/>
                                        </p:tgtEl>
                                        <p:attrNameLst>
                                          <p:attrName>ppt_x</p:attrName>
                                          <p:attrName>ppt_y</p:attrName>
                                        </p:attrNameLst>
                                      </p:cBhvr>
                                      <p:rCtr x="1432" y="-16088"/>
                                    </p:animMotion>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fill="hold" grpId="0" nodeType="clickEffect">
                                  <p:stCondLst>
                                    <p:cond delay="0"/>
                                  </p:stCondLst>
                                  <p:childTnLst>
                                    <p:animMotion origin="layout" path="M 0.00301 0.00023 L 0.06486 -0.32176 " pathEditMode="fixed" rAng="0" ptsTypes="AA">
                                      <p:cBhvr>
                                        <p:cTn id="43" dur="250" fill="hold"/>
                                        <p:tgtEl>
                                          <p:spTgt spid="15"/>
                                        </p:tgtEl>
                                        <p:attrNameLst>
                                          <p:attrName>ppt_x</p:attrName>
                                          <p:attrName>ppt_y</p:attrName>
                                        </p:attrNameLst>
                                      </p:cBhvr>
                                      <p:rCtr x="3086" y="-16111"/>
                                    </p:animMotion>
                                  </p:childTnLst>
                                </p:cTn>
                              </p:par>
                            </p:childTnLst>
                          </p:cTn>
                        </p:par>
                      </p:childTnLst>
                    </p:cTn>
                  </p:par>
                </p:childTnLst>
              </p:cTn>
              <p:nextCondLst>
                <p:cond evt="onClick" delay="0">
                  <p:tgtEl>
                    <p:spTgt spid="15"/>
                  </p:tgtEl>
                </p:cond>
              </p:nextCondLst>
            </p:seq>
          </p:childTnLst>
        </p:cTn>
      </p:par>
    </p:tnLst>
    <p:bldLst>
      <p:bldP spid="14" grpId="0" animBg="1"/>
      <p:bldP spid="10" grpId="0" animBg="1"/>
      <p:bldP spid="15" grpId="0" animBg="1"/>
      <p:bldP spid="12" grpId="0" animBg="1"/>
      <p:bldP spid="9" grpId="0" animBg="1"/>
      <p:bldP spid="17" grpId="0" animBg="1"/>
      <p:bldP spid="18" grpId="0" animBg="1"/>
      <p:bldP spid="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71980" y="260144"/>
            <a:ext cx="4102768" cy="1060263"/>
          </a:xfrm>
          <a:prstGeom prst="round2DiagRect">
            <a:avLst>
              <a:gd name="adj1" fmla="val 50000"/>
              <a:gd name="adj2" fmla="val 0"/>
            </a:avLst>
          </a:prstGeom>
          <a:solidFill>
            <a:srgbClr val="BEA5A1"/>
          </a:solidFill>
          <a:ln w="38100">
            <a:solidFill>
              <a:srgbClr val="83765D"/>
            </a:solidFill>
          </a:ln>
          <a:effectLst/>
          <a:scene3d>
            <a:camera prst="orthographicFront"/>
            <a:lightRig rig="threePt" dir="t"/>
          </a:scene3d>
          <a:sp3d prstMaterial="metal">
            <a:bevelT/>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rgbClr val="F5F0E9"/>
                </a:solidFill>
              </a:rPr>
              <a:t>Plausibility</a:t>
            </a:r>
            <a:endParaRPr lang="en-US" b="1" dirty="0">
              <a:solidFill>
                <a:srgbClr val="F5F0E9"/>
              </a:solidFill>
            </a:endParaRPr>
          </a:p>
        </p:txBody>
      </p:sp>
      <p:sp>
        <p:nvSpPr>
          <p:cNvPr id="5" name="Rounded Rectangle 4"/>
          <p:cNvSpPr/>
          <p:nvPr/>
        </p:nvSpPr>
        <p:spPr>
          <a:xfrm>
            <a:off x="171980" y="5572980"/>
            <a:ext cx="5879195" cy="975737"/>
          </a:xfrm>
          <a:prstGeom prst="roundRect">
            <a:avLst/>
          </a:prstGeom>
          <a:solidFill>
            <a:srgbClr val="BEA5A1"/>
          </a:solidFill>
          <a:ln w="38100">
            <a:solidFill>
              <a:srgbClr val="83765D"/>
            </a:solidFill>
          </a:ln>
          <a:scene3d>
            <a:camera prst="orthographicFront"/>
            <a:lightRig rig="threePt" dir="t"/>
          </a:scene3d>
          <a:sp3d prstMaterial="plastic">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819" tIns="264809" rIns="344819" bIns="264809" numCol="1" spcCol="1270" anchor="ctr" anchorCtr="0">
            <a:noAutofit/>
          </a:bodyPr>
          <a:lstStyle/>
          <a:p>
            <a:pPr lvl="0" algn="ctr" defTabSz="1866900" rtl="0">
              <a:lnSpc>
                <a:spcPct val="90000"/>
              </a:lnSpc>
              <a:spcBef>
                <a:spcPct val="0"/>
              </a:spcBef>
              <a:spcAft>
                <a:spcPct val="35000"/>
              </a:spcAft>
            </a:pPr>
            <a:r>
              <a:rPr lang="en-US" sz="3200" kern="1200" dirty="0" smtClean="0">
                <a:solidFill>
                  <a:srgbClr val="F5F0E9"/>
                </a:solidFill>
              </a:rPr>
              <a:t>The circumstances are reasonable and/or possible.</a:t>
            </a:r>
            <a:endParaRPr lang="en-US" sz="3200" kern="1200" dirty="0">
              <a:solidFill>
                <a:srgbClr val="F5F0E9"/>
              </a:solidFill>
            </a:endParaRPr>
          </a:p>
        </p:txBody>
      </p:sp>
      <p:sp>
        <p:nvSpPr>
          <p:cNvPr id="6" name="Rounded Rectangle 5"/>
          <p:cNvSpPr/>
          <p:nvPr/>
        </p:nvSpPr>
        <p:spPr>
          <a:xfrm>
            <a:off x="5134889" y="260144"/>
            <a:ext cx="6753254" cy="923197"/>
          </a:xfrm>
          <a:prstGeom prst="roundRect">
            <a:avLst/>
          </a:prstGeom>
          <a:solidFill>
            <a:srgbClr val="BEA5A1"/>
          </a:solidFill>
          <a:ln w="38100">
            <a:solidFill>
              <a:srgbClr val="83765D">
                <a:alpha val="90000"/>
              </a:srgbClr>
            </a:solidFill>
          </a:ln>
          <a:scene3d>
            <a:camera prst="orthographicFront"/>
            <a:lightRig rig="threePt" dir="t"/>
          </a:scene3d>
          <a:sp3d prstMaterial="plastic">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0" tIns="232797" rIns="295662" bIns="232797" numCol="1" spcCol="1270" anchor="ctr" anchorCtr="0">
            <a:noAutofit/>
          </a:bodyPr>
          <a:lstStyle/>
          <a:p>
            <a:pPr marL="0" lvl="1" algn="l" defTabSz="1466850" rtl="0">
              <a:lnSpc>
                <a:spcPct val="90000"/>
              </a:lnSpc>
              <a:spcBef>
                <a:spcPct val="0"/>
              </a:spcBef>
              <a:spcAft>
                <a:spcPct val="15000"/>
              </a:spcAft>
            </a:pPr>
            <a:r>
              <a:rPr lang="en-US" sz="2800" kern="1200" dirty="0" smtClean="0">
                <a:solidFill>
                  <a:srgbClr val="F5F0E9"/>
                </a:solidFill>
              </a:rPr>
              <a:t>Appearing worthy of belief &lt;the argument was both powerful and plausible&gt; </a:t>
            </a:r>
            <a:endParaRPr lang="en-US" sz="2800" kern="1200" dirty="0">
              <a:solidFill>
                <a:srgbClr val="F5F0E9"/>
              </a:solidFill>
            </a:endParaRPr>
          </a:p>
        </p:txBody>
      </p:sp>
      <p:grpSp>
        <p:nvGrpSpPr>
          <p:cNvPr id="7" name="Group 6"/>
          <p:cNvGrpSpPr/>
          <p:nvPr/>
        </p:nvGrpSpPr>
        <p:grpSpPr>
          <a:xfrm>
            <a:off x="11478151" y="6136622"/>
            <a:ext cx="612058" cy="612058"/>
            <a:chOff x="11201400" y="5909733"/>
            <a:chExt cx="719667" cy="719667"/>
          </a:xfrm>
          <a:noFill/>
        </p:grpSpPr>
        <p:sp>
          <p:nvSpPr>
            <p:cNvPr id="8" name="Oval 7"/>
            <p:cNvSpPr/>
            <p:nvPr/>
          </p:nvSpPr>
          <p:spPr>
            <a:xfrm>
              <a:off x="11201400" y="5909733"/>
              <a:ext cx="719667" cy="719667"/>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1374891" y="6269566"/>
              <a:ext cx="424089" cy="0"/>
            </a:xfrm>
            <a:prstGeom prst="straightConnector1">
              <a:avLst/>
            </a:prstGeom>
            <a:grpFill/>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Action Button: Custom 9">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3178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446" y="365126"/>
            <a:ext cx="5895109" cy="1045146"/>
          </a:xfrm>
          <a:prstGeom prst="roundRect">
            <a:avLst>
              <a:gd name="adj" fmla="val 50000"/>
            </a:avLst>
          </a:prstGeom>
          <a:solidFill>
            <a:srgbClr val="E7D0A4"/>
          </a:solidFill>
          <a:ln w="57150">
            <a:noFill/>
          </a:ln>
          <a:scene3d>
            <a:camera prst="orthographicFront"/>
            <a:lightRig rig="threePt" dir="t"/>
          </a:scene3d>
          <a:sp3d>
            <a:bevelT/>
          </a:sp3d>
        </p:spPr>
        <p:txBody>
          <a:bodyPr/>
          <a:lstStyle/>
          <a:p>
            <a:pPr algn="ctr"/>
            <a:r>
              <a:rPr lang="en-US" b="1" dirty="0" smtClean="0">
                <a:solidFill>
                  <a:srgbClr val="6A5B3F"/>
                </a:solidFill>
                <a:latin typeface="+mn-lt"/>
              </a:rPr>
              <a:t>Lesson Overview</a:t>
            </a:r>
            <a:endParaRPr lang="en-US" b="1" dirty="0">
              <a:solidFill>
                <a:srgbClr val="6A5B3F"/>
              </a:solidFill>
              <a:latin typeface="+mn-lt"/>
            </a:endParaRPr>
          </a:p>
        </p:txBody>
      </p:sp>
      <p:sp>
        <p:nvSpPr>
          <p:cNvPr id="3" name="Content Placeholder 2"/>
          <p:cNvSpPr>
            <a:spLocks noGrp="1"/>
          </p:cNvSpPr>
          <p:nvPr>
            <p:ph idx="1"/>
          </p:nvPr>
        </p:nvSpPr>
        <p:spPr>
          <a:xfrm>
            <a:off x="2650118" y="1688704"/>
            <a:ext cx="6891764" cy="2574535"/>
          </a:xfrm>
          <a:prstGeom prst="roundRect">
            <a:avLst/>
          </a:prstGeom>
          <a:solidFill>
            <a:srgbClr val="E7D0A4"/>
          </a:solidFill>
          <a:scene3d>
            <a:camera prst="orthographicFront"/>
            <a:lightRig rig="threePt" dir="t"/>
          </a:scene3d>
          <a:sp3d>
            <a:bevelT/>
          </a:sp3d>
        </p:spPr>
        <p:txBody>
          <a:bodyPr>
            <a:normAutofit fontScale="92500"/>
          </a:bodyPr>
          <a:lstStyle/>
          <a:p>
            <a:pPr marL="119063" indent="0">
              <a:buNone/>
            </a:pPr>
            <a:r>
              <a:rPr lang="en-US" sz="4000" dirty="0" smtClean="0">
                <a:solidFill>
                  <a:srgbClr val="6A5B3F"/>
                </a:solidFill>
              </a:rPr>
              <a:t>This lesson is a self-study course intended to teach VSRs and RVSRs to evaluate Lay Evidence prior to requesting an exam.</a:t>
            </a:r>
            <a:endParaRPr lang="en-US" sz="4000" dirty="0">
              <a:solidFill>
                <a:srgbClr val="6A5B3F"/>
              </a:solidFill>
            </a:endParaRPr>
          </a:p>
        </p:txBody>
      </p:sp>
      <p:pic>
        <p:nvPicPr>
          <p:cNvPr id="8" name="Picture 7" title="Scales of Justice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3112" y="180352"/>
            <a:ext cx="1941409" cy="1945331"/>
          </a:xfrm>
          <a:prstGeom prst="rect">
            <a:avLst/>
          </a:prstGeom>
          <a:effectLst>
            <a:outerShdw blurRad="63500" sx="102000" sy="102000" algn="ctr" rotWithShape="0">
              <a:prstClr val="black">
                <a:alpha val="40000"/>
              </a:prstClr>
            </a:outerShdw>
            <a:softEdge rad="25400"/>
          </a:effectLst>
        </p:spPr>
      </p:pic>
      <p:sp>
        <p:nvSpPr>
          <p:cNvPr id="4" name="Rounded Rectangle 3"/>
          <p:cNvSpPr/>
          <p:nvPr/>
        </p:nvSpPr>
        <p:spPr>
          <a:xfrm>
            <a:off x="738564" y="4663614"/>
            <a:ext cx="5120640" cy="1828800"/>
          </a:xfrm>
          <a:prstGeom prst="roundRect">
            <a:avLst>
              <a:gd name="adj" fmla="val 50000"/>
            </a:avLst>
          </a:prstGeom>
          <a:solidFill>
            <a:srgbClr val="E7D0A4"/>
          </a:solidFill>
          <a:ln>
            <a:solidFill>
              <a:srgbClr val="7C5F1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C5F1E"/>
                </a:solidFill>
              </a:rPr>
              <a:t>Use your mouse to navigate through the course by selecting the next arrow on each slide</a:t>
            </a:r>
            <a:endParaRPr lang="en-US" sz="2800" b="1" dirty="0">
              <a:solidFill>
                <a:srgbClr val="7C5F1E"/>
              </a:solidFill>
            </a:endParaRPr>
          </a:p>
        </p:txBody>
      </p:sp>
      <p:pic>
        <p:nvPicPr>
          <p:cNvPr id="11" name="Picture 2" descr="https://www.cromwell.co.uk/images/product/QUE/804/QUE8040010K_0.jpg">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8454"/>
                    </a14:imgEffect>
                  </a14:imgLayer>
                </a14:imgProps>
              </a:ext>
              <a:ext uri="{28A0092B-C50C-407E-A947-70E740481C1C}">
                <a14:useLocalDpi xmlns:a14="http://schemas.microsoft.com/office/drawing/2010/main" val="0"/>
              </a:ext>
            </a:extLst>
          </a:blip>
          <a:srcRect/>
          <a:stretch>
            <a:fillRect/>
          </a:stretch>
        </p:blipFill>
        <p:spPr bwMode="auto">
          <a:xfrm>
            <a:off x="2064720" y="5932969"/>
            <a:ext cx="406702" cy="5241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198646" y="5957960"/>
            <a:ext cx="471489" cy="471489"/>
            <a:chOff x="11201400" y="5909733"/>
            <a:chExt cx="719667" cy="719667"/>
          </a:xfrm>
        </p:grpSpPr>
        <p:sp>
          <p:nvSpPr>
            <p:cNvPr id="13" name="Oval 12"/>
            <p:cNvSpPr/>
            <p:nvPr/>
          </p:nvSpPr>
          <p:spPr>
            <a:xfrm>
              <a:off x="11201400" y="5909733"/>
              <a:ext cx="719667" cy="719667"/>
            </a:xfrm>
            <a:prstGeom prst="ellipse">
              <a:avLst/>
            </a:prstGeom>
            <a:noFill/>
            <a:ln w="57150">
              <a:solidFill>
                <a:srgbClr val="A378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1374891" y="6269566"/>
              <a:ext cx="424089" cy="0"/>
            </a:xfrm>
            <a:prstGeom prst="straightConnector1">
              <a:avLst/>
            </a:prstGeom>
            <a:ln w="57150">
              <a:solidFill>
                <a:srgbClr val="A37843"/>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ounded Rectangle 9"/>
          <p:cNvSpPr/>
          <p:nvPr/>
        </p:nvSpPr>
        <p:spPr>
          <a:xfrm>
            <a:off x="6397852" y="4663614"/>
            <a:ext cx="5120640" cy="1828800"/>
          </a:xfrm>
          <a:prstGeom prst="roundRect">
            <a:avLst>
              <a:gd name="adj" fmla="val 50000"/>
            </a:avLst>
          </a:prstGeom>
          <a:solidFill>
            <a:srgbClr val="E7D0A4"/>
          </a:solidFill>
          <a:ln>
            <a:solidFill>
              <a:srgbClr val="7C5F1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C5F1E"/>
                </a:solidFill>
              </a:rPr>
              <a:t>Practical Exercise slides will require additional selections before the next arrow appears</a:t>
            </a:r>
            <a:endParaRPr lang="en-US" sz="2800" b="1" dirty="0">
              <a:solidFill>
                <a:srgbClr val="7C5F1E"/>
              </a:solidFill>
            </a:endParaRPr>
          </a:p>
        </p:txBody>
      </p:sp>
      <p:grpSp>
        <p:nvGrpSpPr>
          <p:cNvPr id="5" name="Group 4"/>
          <p:cNvGrpSpPr/>
          <p:nvPr/>
        </p:nvGrpSpPr>
        <p:grpSpPr>
          <a:xfrm>
            <a:off x="11518492" y="6176963"/>
            <a:ext cx="612058" cy="612058"/>
            <a:chOff x="11201400" y="5909733"/>
            <a:chExt cx="719667" cy="719667"/>
          </a:xfrm>
          <a:noFill/>
        </p:grpSpPr>
        <p:sp>
          <p:nvSpPr>
            <p:cNvPr id="6" name="Oval 5"/>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Nex Action Button: Custom 8">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56817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0296" y="260144"/>
            <a:ext cx="8111408" cy="1552614"/>
          </a:xfrm>
          <a:prstGeom prst="wave">
            <a:avLst>
              <a:gd name="adj1" fmla="val 11232"/>
              <a:gd name="adj2" fmla="val -4642"/>
            </a:avLst>
          </a:prstGeom>
          <a:solidFill>
            <a:srgbClr val="BEA5A1"/>
          </a:solidFill>
          <a:ln w="38100">
            <a:solidFill>
              <a:srgbClr val="83765D"/>
            </a:solidFill>
          </a:ln>
          <a:scene3d>
            <a:camera prst="orthographicFront"/>
            <a:lightRig rig="threePt" dir="t"/>
          </a:scene3d>
          <a:sp3d>
            <a:bevelT w="114300" prst="hardEdge"/>
          </a:sp3d>
        </p:spPr>
        <p:txBody>
          <a:bodyP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smtClean="0">
                <a:solidFill>
                  <a:srgbClr val="F5F0E9"/>
                </a:solidFill>
              </a:rPr>
              <a:t>Plausibility</a:t>
            </a:r>
            <a:endParaRPr lang="en-US" sz="5400" b="1" dirty="0">
              <a:solidFill>
                <a:srgbClr val="F5F0E9"/>
              </a:solidFill>
            </a:endParaRPr>
          </a:p>
        </p:txBody>
      </p:sp>
      <p:sp>
        <p:nvSpPr>
          <p:cNvPr id="5" name="Rectangle 4"/>
          <p:cNvSpPr/>
          <p:nvPr/>
        </p:nvSpPr>
        <p:spPr>
          <a:xfrm>
            <a:off x="865094" y="2070847"/>
            <a:ext cx="10461812" cy="3845859"/>
          </a:xfrm>
          <a:prstGeom prst="rect">
            <a:avLst/>
          </a:prstGeom>
          <a:solidFill>
            <a:srgbClr val="BEA5A1"/>
          </a:solidFill>
          <a:ln>
            <a:noFill/>
          </a:ln>
          <a:scene3d>
            <a:camera prst="orthographicFront"/>
            <a:lightRig rig="threePt" dir="t"/>
          </a:scene3d>
          <a:sp3d prstMaterial="matte">
            <a:bevelT w="114300" h="1143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119063"/>
            <a:r>
              <a:rPr lang="en-US" sz="4000" dirty="0" smtClean="0">
                <a:solidFill>
                  <a:srgbClr val="F5F0E9"/>
                </a:solidFill>
              </a:rPr>
              <a:t>Plausibility: The claimed condition must be possible considering all other evidence.</a:t>
            </a:r>
          </a:p>
          <a:p>
            <a:pPr marL="119063"/>
            <a:r>
              <a:rPr lang="en-US" sz="4000" dirty="0" smtClean="0">
                <a:solidFill>
                  <a:srgbClr val="F5F0E9"/>
                </a:solidFill>
              </a:rPr>
              <a:t>Is there medical evidence to make it possible?</a:t>
            </a:r>
          </a:p>
          <a:p>
            <a:pPr marL="119063"/>
            <a:r>
              <a:rPr lang="en-US" sz="4000" dirty="0" smtClean="0">
                <a:solidFill>
                  <a:srgbClr val="F5F0E9"/>
                </a:solidFill>
              </a:rPr>
              <a:t>Is there evidence of circumstances of service to make it possible?</a:t>
            </a:r>
            <a:endParaRPr lang="en-US" sz="4000" dirty="0">
              <a:solidFill>
                <a:srgbClr val="F5F0E9"/>
              </a:solidFill>
            </a:endParaRPr>
          </a:p>
        </p:txBody>
      </p:sp>
      <p:grpSp>
        <p:nvGrpSpPr>
          <p:cNvPr id="6" name="Group 5"/>
          <p:cNvGrpSpPr/>
          <p:nvPr/>
        </p:nvGrpSpPr>
        <p:grpSpPr>
          <a:xfrm>
            <a:off x="11518492" y="6176963"/>
            <a:ext cx="612058" cy="612058"/>
            <a:chOff x="11201400" y="5909733"/>
            <a:chExt cx="719667" cy="719667"/>
          </a:xfrm>
          <a:noFill/>
        </p:grpSpPr>
        <p:sp>
          <p:nvSpPr>
            <p:cNvPr id="7" name="Oval 6"/>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Action Button: Custom 8">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6599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A5B3F"/>
                </a:solidFill>
              </a:rPr>
              <a:t>Inherently Incredible Claims Regulation</a:t>
            </a:r>
            <a:endParaRPr lang="en-US" b="1" dirty="0">
              <a:solidFill>
                <a:srgbClr val="6A5B3F"/>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6A5B3F"/>
                </a:solidFill>
              </a:rPr>
              <a:t>38 CFR §3.159(d), VA will not provide assistance in obtaining evidence if a claim is inherently incredible or clearly lacks merit, even when the application itself is substantially complete.</a:t>
            </a:r>
          </a:p>
          <a:p>
            <a:pPr marL="0" indent="0">
              <a:buNone/>
            </a:pPr>
            <a:r>
              <a:rPr lang="en-US" sz="3200" dirty="0" smtClean="0">
                <a:solidFill>
                  <a:srgbClr val="6A5B3F"/>
                </a:solidFill>
              </a:rPr>
              <a:t>A VSR or RVSR has the authority to determine whether a claim is incredible or without merit.</a:t>
            </a:r>
          </a:p>
        </p:txBody>
      </p:sp>
      <p:grpSp>
        <p:nvGrpSpPr>
          <p:cNvPr id="4" name="Group 3"/>
          <p:cNvGrpSpPr/>
          <p:nvPr/>
        </p:nvGrpSpPr>
        <p:grpSpPr>
          <a:xfrm>
            <a:off x="11518492" y="6176963"/>
            <a:ext cx="612058" cy="612058"/>
            <a:chOff x="11201400" y="5909733"/>
            <a:chExt cx="719667" cy="719667"/>
          </a:xfrm>
          <a:noFill/>
        </p:grpSpPr>
        <p:sp>
          <p:nvSpPr>
            <p:cNvPr id="5" name="Oval 4"/>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Action Button: Custom 6">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98847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31" y="365125"/>
            <a:ext cx="8205848" cy="1325563"/>
          </a:xfrm>
          <a:prstGeom prst="doubleWave">
            <a:avLst>
              <a:gd name="adj1" fmla="val 6250"/>
              <a:gd name="adj2" fmla="val -1259"/>
            </a:avLst>
          </a:prstGeom>
          <a:solidFill>
            <a:srgbClr val="E7D0A4"/>
          </a:solidFill>
          <a:ln w="57150">
            <a:solidFill>
              <a:srgbClr val="7C5F1E"/>
            </a:solidFill>
          </a:ln>
          <a:scene3d>
            <a:camera prst="orthographicFront"/>
            <a:lightRig rig="threePt" dir="t"/>
          </a:scene3d>
          <a:sp3d>
            <a:bevelT w="114300" prst="hardEdge"/>
          </a:sp3d>
        </p:spPr>
        <p:txBody>
          <a:bodyPr>
            <a:noAutofit/>
          </a:bodyPr>
          <a:lstStyle/>
          <a:p>
            <a:pPr algn="ctr"/>
            <a:r>
              <a:rPr lang="en-US" sz="4000" b="1" dirty="0" smtClean="0">
                <a:solidFill>
                  <a:srgbClr val="6A5B3F"/>
                </a:solidFill>
                <a:latin typeface="+mn-lt"/>
              </a:rPr>
              <a:t>Examples of Inherently Incredible</a:t>
            </a:r>
            <a:endParaRPr lang="en-US" sz="4000" b="1" dirty="0">
              <a:solidFill>
                <a:srgbClr val="6A5B3F"/>
              </a:solidFill>
              <a:latin typeface="+mn-lt"/>
            </a:endParaRPr>
          </a:p>
        </p:txBody>
      </p:sp>
      <p:sp>
        <p:nvSpPr>
          <p:cNvPr id="10" name="Rounded Rectangle 9"/>
          <p:cNvSpPr/>
          <p:nvPr/>
        </p:nvSpPr>
        <p:spPr>
          <a:xfrm>
            <a:off x="839483" y="2275524"/>
            <a:ext cx="5029200" cy="3657600"/>
          </a:xfrm>
          <a:prstGeom prst="roundRect">
            <a:avLst/>
          </a:prstGeom>
          <a:solidFill>
            <a:srgbClr val="E7D0A4"/>
          </a:solidFill>
          <a:ln w="38100">
            <a:solidFill>
              <a:srgbClr val="7C5F1E"/>
            </a:solid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91440" rIns="274320" bIns="91440" numCol="1" spcCol="1270" anchor="ctr" anchorCtr="0">
            <a:spAutoFit/>
          </a:bodyPr>
          <a:lstStyle/>
          <a:p>
            <a:pPr lvl="0" defTabSz="577850" rtl="0">
              <a:lnSpc>
                <a:spcPct val="90000"/>
              </a:lnSpc>
              <a:spcBef>
                <a:spcPct val="0"/>
              </a:spcBef>
              <a:spcAft>
                <a:spcPct val="35000"/>
              </a:spcAft>
            </a:pPr>
            <a:r>
              <a:rPr lang="en-US" sz="3200" b="1" kern="1200" dirty="0" smtClean="0">
                <a:solidFill>
                  <a:srgbClr val="6A5B3F"/>
                </a:solidFill>
              </a:rPr>
              <a:t>A Veteran alleges service-connected (SC) tinnitus caused hammertoes, but no medical evidence to support this allegation is furnished. </a:t>
            </a:r>
            <a:endParaRPr lang="en-US" sz="3200" b="1" kern="1200" dirty="0">
              <a:solidFill>
                <a:srgbClr val="6A5B3F"/>
              </a:solidFill>
            </a:endParaRPr>
          </a:p>
        </p:txBody>
      </p:sp>
      <p:sp>
        <p:nvSpPr>
          <p:cNvPr id="11" name="Rounded Rectangle 10"/>
          <p:cNvSpPr/>
          <p:nvPr/>
        </p:nvSpPr>
        <p:spPr>
          <a:xfrm>
            <a:off x="6346310" y="2275524"/>
            <a:ext cx="5029200" cy="3657600"/>
          </a:xfrm>
          <a:prstGeom prst="roundRect">
            <a:avLst/>
          </a:prstGeom>
          <a:solidFill>
            <a:srgbClr val="E7D0A4"/>
          </a:solidFill>
          <a:ln w="38100">
            <a:solidFill>
              <a:srgbClr val="7C5F1E"/>
            </a:solid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91440" rIns="274320" bIns="91440" numCol="1" spcCol="1270" anchor="ctr" anchorCtr="0">
            <a:noAutofit/>
          </a:bodyPr>
          <a:lstStyle/>
          <a:p>
            <a:pPr lvl="0" defTabSz="577850" rtl="0">
              <a:lnSpc>
                <a:spcPct val="90000"/>
              </a:lnSpc>
              <a:spcBef>
                <a:spcPct val="0"/>
              </a:spcBef>
              <a:spcAft>
                <a:spcPct val="35000"/>
              </a:spcAft>
            </a:pPr>
            <a:r>
              <a:rPr lang="en-US" sz="3200" b="1" kern="1200" smtClean="0">
                <a:solidFill>
                  <a:srgbClr val="6A5B3F"/>
                </a:solidFill>
              </a:rPr>
              <a:t>A Veteran claims PTSD as a result of combat service in Vietnam, but military records clearly show no foreign or combat service.</a:t>
            </a:r>
            <a:endParaRPr lang="en-US" sz="3200" b="1" kern="1200">
              <a:solidFill>
                <a:srgbClr val="6A5B3F"/>
              </a:solidFill>
            </a:endParaRPr>
          </a:p>
        </p:txBody>
      </p:sp>
      <p:grpSp>
        <p:nvGrpSpPr>
          <p:cNvPr id="4" name="Group 3"/>
          <p:cNvGrpSpPr/>
          <p:nvPr/>
        </p:nvGrpSpPr>
        <p:grpSpPr>
          <a:xfrm>
            <a:off x="11518492" y="6176963"/>
            <a:ext cx="612058" cy="612058"/>
            <a:chOff x="11201400" y="5909733"/>
            <a:chExt cx="719667" cy="719667"/>
          </a:xfrm>
          <a:noFill/>
        </p:grpSpPr>
        <p:sp>
          <p:nvSpPr>
            <p:cNvPr id="5" name="Oval 4"/>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Action Button: Custom 6">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7057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69257" y="159658"/>
            <a:ext cx="11103429" cy="6081485"/>
            <a:chOff x="769257" y="159658"/>
            <a:chExt cx="11103429" cy="6081485"/>
          </a:xfrm>
        </p:grpSpPr>
        <p:sp>
          <p:nvSpPr>
            <p:cNvPr id="3" name="Freeform 2"/>
            <p:cNvSpPr/>
            <p:nvPr/>
          </p:nvSpPr>
          <p:spPr>
            <a:xfrm>
              <a:off x="4201300" y="159658"/>
              <a:ext cx="4239341" cy="2321940"/>
            </a:xfrm>
            <a:custGeom>
              <a:avLst/>
              <a:gdLst>
                <a:gd name="connsiteX0" fmla="*/ 0 w 4239341"/>
                <a:gd name="connsiteY0" fmla="*/ 2321940 h 2321940"/>
                <a:gd name="connsiteX1" fmla="*/ 2119671 w 4239341"/>
                <a:gd name="connsiteY1" fmla="*/ 0 h 2321940"/>
                <a:gd name="connsiteX2" fmla="*/ 2119671 w 4239341"/>
                <a:gd name="connsiteY2" fmla="*/ 0 h 2321940"/>
                <a:gd name="connsiteX3" fmla="*/ 4239341 w 4239341"/>
                <a:gd name="connsiteY3" fmla="*/ 2321940 h 2321940"/>
                <a:gd name="connsiteX4" fmla="*/ 0 w 4239341"/>
                <a:gd name="connsiteY4" fmla="*/ 2321940 h 2321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1" h="2321940">
                  <a:moveTo>
                    <a:pt x="0" y="2321940"/>
                  </a:moveTo>
                  <a:lnTo>
                    <a:pt x="2119671" y="0"/>
                  </a:lnTo>
                  <a:lnTo>
                    <a:pt x="2119671" y="0"/>
                  </a:lnTo>
                  <a:lnTo>
                    <a:pt x="4239341" y="2321940"/>
                  </a:lnTo>
                  <a:lnTo>
                    <a:pt x="0" y="2321940"/>
                  </a:lnTo>
                  <a:close/>
                </a:path>
              </a:pathLst>
            </a:custGeom>
            <a:solidFill>
              <a:srgbClr val="D6BB86"/>
            </a:solidFill>
            <a:scene3d>
              <a:camera prst="orthographicFront"/>
              <a:lightRig rig="threePt" dir="t"/>
            </a:scene3d>
            <a:sp3d>
              <a:bevelT w="139700" prst="cross"/>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990" tIns="46990" rIns="46990" bIns="46990" numCol="1" spcCol="1270" anchor="b" anchorCtr="0">
              <a:noAutofit/>
            </a:bodyPr>
            <a:lstStyle/>
            <a:p>
              <a:pPr lvl="0" algn="ctr" defTabSz="1644650" rtl="0">
                <a:lnSpc>
                  <a:spcPct val="90000"/>
                </a:lnSpc>
                <a:spcBef>
                  <a:spcPct val="0"/>
                </a:spcBef>
                <a:spcAft>
                  <a:spcPct val="35000"/>
                </a:spcAft>
              </a:pPr>
              <a:r>
                <a:rPr lang="en-US" sz="3700" kern="1200" dirty="0" smtClean="0">
                  <a:solidFill>
                    <a:schemeClr val="bg1"/>
                  </a:solidFill>
                </a:rPr>
                <a:t>Tree falls</a:t>
              </a:r>
            </a:p>
            <a:p>
              <a:pPr lvl="0" algn="ctr" defTabSz="1644650" rtl="0">
                <a:lnSpc>
                  <a:spcPct val="90000"/>
                </a:lnSpc>
                <a:spcBef>
                  <a:spcPct val="0"/>
                </a:spcBef>
                <a:spcAft>
                  <a:spcPct val="35000"/>
                </a:spcAft>
              </a:pPr>
              <a:r>
                <a:rPr lang="en-US" sz="3700" kern="1200" dirty="0" smtClean="0">
                  <a:solidFill>
                    <a:schemeClr val="bg1"/>
                  </a:solidFill>
                </a:rPr>
                <a:t>in forest</a:t>
              </a:r>
              <a:endParaRPr lang="en-US" sz="3700" kern="1200" dirty="0">
                <a:solidFill>
                  <a:schemeClr val="bg1"/>
                </a:solidFill>
              </a:endParaRPr>
            </a:p>
          </p:txBody>
        </p:sp>
        <p:sp>
          <p:nvSpPr>
            <p:cNvPr id="7" name="Freeform 6"/>
            <p:cNvSpPr/>
            <p:nvPr/>
          </p:nvSpPr>
          <p:spPr>
            <a:xfrm>
              <a:off x="3172857" y="2481598"/>
              <a:ext cx="6296227" cy="1126582"/>
            </a:xfrm>
            <a:custGeom>
              <a:avLst/>
              <a:gdLst>
                <a:gd name="connsiteX0" fmla="*/ 0 w 6296227"/>
                <a:gd name="connsiteY0" fmla="*/ 1126582 h 1126582"/>
                <a:gd name="connsiteX1" fmla="*/ 1028445 w 6296227"/>
                <a:gd name="connsiteY1" fmla="*/ 0 h 1126582"/>
                <a:gd name="connsiteX2" fmla="*/ 5267782 w 6296227"/>
                <a:gd name="connsiteY2" fmla="*/ 0 h 1126582"/>
                <a:gd name="connsiteX3" fmla="*/ 6296227 w 6296227"/>
                <a:gd name="connsiteY3" fmla="*/ 1126582 h 1126582"/>
                <a:gd name="connsiteX4" fmla="*/ 0 w 6296227"/>
                <a:gd name="connsiteY4" fmla="*/ 1126582 h 112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6227" h="1126582">
                  <a:moveTo>
                    <a:pt x="0" y="1126582"/>
                  </a:moveTo>
                  <a:lnTo>
                    <a:pt x="1028445" y="0"/>
                  </a:lnTo>
                  <a:lnTo>
                    <a:pt x="5267782" y="0"/>
                  </a:lnTo>
                  <a:lnTo>
                    <a:pt x="6296227" y="1126582"/>
                  </a:lnTo>
                  <a:lnTo>
                    <a:pt x="0" y="1126582"/>
                  </a:lnTo>
                  <a:close/>
                </a:path>
              </a:pathLst>
            </a:custGeom>
            <a:solidFill>
              <a:srgbClr val="D6BB86"/>
            </a:solidFill>
            <a:scene3d>
              <a:camera prst="orthographicFront"/>
              <a:lightRig rig="threePt" dir="t"/>
            </a:scene3d>
            <a:sp3d>
              <a:bevelT w="139700" prst="cross"/>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8830" tIns="46990" rIns="1148830" bIns="46990" numCol="1" spcCol="1270" anchor="ctr" anchorCtr="0">
              <a:noAutofit/>
            </a:bodyPr>
            <a:lstStyle/>
            <a:p>
              <a:pPr lvl="0" algn="ctr" defTabSz="1644650" rtl="0">
                <a:lnSpc>
                  <a:spcPct val="90000"/>
                </a:lnSpc>
                <a:spcBef>
                  <a:spcPct val="0"/>
                </a:spcBef>
                <a:spcAft>
                  <a:spcPct val="35000"/>
                </a:spcAft>
              </a:pPr>
              <a:r>
                <a:rPr lang="en-US" sz="3700" kern="1200" dirty="0" smtClean="0">
                  <a:solidFill>
                    <a:schemeClr val="bg1"/>
                  </a:solidFill>
                </a:rPr>
                <a:t>Veteran is 100 miles away</a:t>
              </a:r>
              <a:endParaRPr lang="en-US" sz="3700" kern="1200" dirty="0">
                <a:solidFill>
                  <a:schemeClr val="bg1"/>
                </a:solidFill>
              </a:endParaRPr>
            </a:p>
          </p:txBody>
        </p:sp>
        <p:sp>
          <p:nvSpPr>
            <p:cNvPr id="8" name="Freeform 7"/>
            <p:cNvSpPr/>
            <p:nvPr/>
          </p:nvSpPr>
          <p:spPr>
            <a:xfrm>
              <a:off x="1789518" y="3608180"/>
              <a:ext cx="9062906" cy="1515344"/>
            </a:xfrm>
            <a:custGeom>
              <a:avLst/>
              <a:gdLst>
                <a:gd name="connsiteX0" fmla="*/ 0 w 9062906"/>
                <a:gd name="connsiteY0" fmla="*/ 1515344 h 1515344"/>
                <a:gd name="connsiteX1" fmla="*/ 1383342 w 9062906"/>
                <a:gd name="connsiteY1" fmla="*/ 0 h 1515344"/>
                <a:gd name="connsiteX2" fmla="*/ 7679564 w 9062906"/>
                <a:gd name="connsiteY2" fmla="*/ 0 h 1515344"/>
                <a:gd name="connsiteX3" fmla="*/ 9062906 w 9062906"/>
                <a:gd name="connsiteY3" fmla="*/ 1515344 h 1515344"/>
                <a:gd name="connsiteX4" fmla="*/ 0 w 9062906"/>
                <a:gd name="connsiteY4" fmla="*/ 1515344 h 151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2906" h="1515344">
                  <a:moveTo>
                    <a:pt x="0" y="1515344"/>
                  </a:moveTo>
                  <a:lnTo>
                    <a:pt x="1383342" y="0"/>
                  </a:lnTo>
                  <a:lnTo>
                    <a:pt x="7679564" y="0"/>
                  </a:lnTo>
                  <a:lnTo>
                    <a:pt x="9062906" y="1515344"/>
                  </a:lnTo>
                  <a:lnTo>
                    <a:pt x="0" y="1515344"/>
                  </a:lnTo>
                  <a:close/>
                </a:path>
              </a:pathLst>
            </a:custGeom>
            <a:solidFill>
              <a:srgbClr val="D6BB86"/>
            </a:solidFill>
            <a:scene3d>
              <a:camera prst="orthographicFront"/>
              <a:lightRig rig="threePt" dir="t"/>
            </a:scene3d>
            <a:sp3d>
              <a:bevelT w="139700" prst="cross"/>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2998" tIns="46990" rIns="1632999" bIns="46990" numCol="1" spcCol="1270" anchor="ctr" anchorCtr="0">
              <a:noAutofit/>
            </a:bodyPr>
            <a:lstStyle/>
            <a:p>
              <a:pPr lvl="0" algn="ctr" defTabSz="1644650" rtl="0">
                <a:lnSpc>
                  <a:spcPct val="90000"/>
                </a:lnSpc>
                <a:spcBef>
                  <a:spcPct val="0"/>
                </a:spcBef>
                <a:spcAft>
                  <a:spcPct val="35000"/>
                </a:spcAft>
              </a:pPr>
              <a:r>
                <a:rPr lang="en-US" sz="3700" kern="1200" dirty="0" smtClean="0">
                  <a:solidFill>
                    <a:schemeClr val="bg1"/>
                  </a:solidFill>
                </a:rPr>
                <a:t>Claims the tree caused a chain reaction which</a:t>
              </a:r>
              <a:endParaRPr lang="en-US" sz="3700" kern="1200" dirty="0">
                <a:solidFill>
                  <a:schemeClr val="bg1"/>
                </a:solidFill>
              </a:endParaRPr>
            </a:p>
          </p:txBody>
        </p:sp>
        <p:sp>
          <p:nvSpPr>
            <p:cNvPr id="9" name="Freeform 8"/>
            <p:cNvSpPr/>
            <p:nvPr/>
          </p:nvSpPr>
          <p:spPr>
            <a:xfrm>
              <a:off x="769257" y="5123524"/>
              <a:ext cx="11103429" cy="1117619"/>
            </a:xfrm>
            <a:custGeom>
              <a:avLst/>
              <a:gdLst>
                <a:gd name="connsiteX0" fmla="*/ 0 w 11103429"/>
                <a:gd name="connsiteY0" fmla="*/ 1117619 h 1117619"/>
                <a:gd name="connsiteX1" fmla="*/ 1020263 w 11103429"/>
                <a:gd name="connsiteY1" fmla="*/ 0 h 1117619"/>
                <a:gd name="connsiteX2" fmla="*/ 10083166 w 11103429"/>
                <a:gd name="connsiteY2" fmla="*/ 0 h 1117619"/>
                <a:gd name="connsiteX3" fmla="*/ 11103429 w 11103429"/>
                <a:gd name="connsiteY3" fmla="*/ 1117619 h 1117619"/>
                <a:gd name="connsiteX4" fmla="*/ 0 w 11103429"/>
                <a:gd name="connsiteY4" fmla="*/ 1117619 h 1117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3429" h="1117619">
                  <a:moveTo>
                    <a:pt x="0" y="1117619"/>
                  </a:moveTo>
                  <a:lnTo>
                    <a:pt x="1020263" y="0"/>
                  </a:lnTo>
                  <a:lnTo>
                    <a:pt x="10083166" y="0"/>
                  </a:lnTo>
                  <a:lnTo>
                    <a:pt x="11103429" y="1117619"/>
                  </a:lnTo>
                  <a:lnTo>
                    <a:pt x="0" y="1117619"/>
                  </a:lnTo>
                  <a:close/>
                </a:path>
              </a:pathLst>
            </a:custGeom>
            <a:solidFill>
              <a:srgbClr val="D6BB86"/>
            </a:solidFill>
            <a:scene3d>
              <a:camera prst="orthographicFront"/>
              <a:lightRig rig="threePt" dir="t"/>
            </a:scene3d>
            <a:sp3d>
              <a:bevelT w="139700" prst="cross"/>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0090" tIns="46990" rIns="1990091" bIns="46990" numCol="1" spcCol="1270" anchor="t" anchorCtr="0">
              <a:noAutofit/>
            </a:bodyPr>
            <a:lstStyle/>
            <a:p>
              <a:pPr lvl="0" algn="ctr" defTabSz="1644650" rtl="0">
                <a:lnSpc>
                  <a:spcPct val="90000"/>
                </a:lnSpc>
                <a:spcBef>
                  <a:spcPct val="0"/>
                </a:spcBef>
                <a:spcAft>
                  <a:spcPct val="35000"/>
                </a:spcAft>
              </a:pPr>
              <a:r>
                <a:rPr lang="en-US" sz="3700" kern="1200" dirty="0" smtClean="0">
                  <a:solidFill>
                    <a:schemeClr val="bg1"/>
                  </a:solidFill>
                </a:rPr>
                <a:t>Caused his knee disability</a:t>
              </a:r>
              <a:endParaRPr lang="en-US" sz="3700" kern="1200" dirty="0">
                <a:solidFill>
                  <a:schemeClr val="bg1"/>
                </a:solidFill>
              </a:endParaRPr>
            </a:p>
          </p:txBody>
        </p:sp>
      </p:grpSp>
      <p:sp>
        <p:nvSpPr>
          <p:cNvPr id="5" name="Rectangle 4"/>
          <p:cNvSpPr/>
          <p:nvPr/>
        </p:nvSpPr>
        <p:spPr>
          <a:xfrm rot="18885415">
            <a:off x="1054783" y="998787"/>
            <a:ext cx="2811989" cy="1879307"/>
          </a:xfrm>
          <a:prstGeom prst="rect">
            <a:avLst/>
          </a:prstGeom>
          <a:solidFill>
            <a:srgbClr val="D6BB86"/>
          </a:solidFill>
          <a:ln w="28575">
            <a:solidFill>
              <a:srgbClr val="FFFFFF"/>
            </a:solidFill>
          </a:ln>
          <a:effectLst>
            <a:outerShdw blurRad="50800" sx="102000" sy="102000" algn="ctr" rotWithShape="0">
              <a:schemeClr val="bg1">
                <a:alpha val="29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latin typeface="+mj-lt"/>
              </a:rPr>
              <a:t>NOT</a:t>
            </a:r>
            <a:endParaRPr lang="en-US" sz="5400" b="1" dirty="0">
              <a:solidFill>
                <a:schemeClr val="bg1"/>
              </a:solidFill>
              <a:latin typeface="+mj-lt"/>
            </a:endParaRPr>
          </a:p>
        </p:txBody>
      </p:sp>
      <p:sp>
        <p:nvSpPr>
          <p:cNvPr id="6" name="Rectangle 5"/>
          <p:cNvSpPr/>
          <p:nvPr/>
        </p:nvSpPr>
        <p:spPr>
          <a:xfrm rot="2896069">
            <a:off x="8508981" y="1047252"/>
            <a:ext cx="2859288" cy="1782249"/>
          </a:xfrm>
          <a:prstGeom prst="rect">
            <a:avLst/>
          </a:prstGeom>
          <a:solidFill>
            <a:srgbClr val="D6BB86"/>
          </a:solidFill>
          <a:ln w="28575">
            <a:solidFill>
              <a:srgbClr val="FFFFFF"/>
            </a:solidFill>
          </a:ln>
          <a:effectLst>
            <a:outerShdw blurRad="50800" sx="102000" sy="102000" algn="ctr" rotWithShape="0">
              <a:schemeClr val="bg1">
                <a:alpha val="29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latin typeface="+mj-lt"/>
              </a:rPr>
              <a:t>Possible</a:t>
            </a:r>
            <a:endParaRPr lang="en-US" sz="5400" b="1" dirty="0">
              <a:solidFill>
                <a:schemeClr val="bg1"/>
              </a:solidFill>
              <a:latin typeface="+mj-lt"/>
            </a:endParaRPr>
          </a:p>
        </p:txBody>
      </p:sp>
      <p:grpSp>
        <p:nvGrpSpPr>
          <p:cNvPr id="11" name="Group 10"/>
          <p:cNvGrpSpPr/>
          <p:nvPr/>
        </p:nvGrpSpPr>
        <p:grpSpPr>
          <a:xfrm>
            <a:off x="11518492" y="6176963"/>
            <a:ext cx="612058" cy="612058"/>
            <a:chOff x="11201400" y="5909733"/>
            <a:chExt cx="719667" cy="719667"/>
          </a:xfrm>
          <a:noFill/>
        </p:grpSpPr>
        <p:sp>
          <p:nvSpPr>
            <p:cNvPr id="12" name="Oval 11"/>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Action Button: Custom 13">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444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7190" y="3756808"/>
            <a:ext cx="6729985" cy="2501126"/>
          </a:xfrm>
          <a:prstGeom prst="rect">
            <a:avLst/>
          </a:prstGeom>
          <a:solidFill>
            <a:srgbClr val="ECE5DC"/>
          </a:solidFill>
          <a:ln w="38100">
            <a:solidFill>
              <a:srgbClr val="83765D"/>
            </a:solidFill>
          </a:ln>
          <a:scene3d>
            <a:camera prst="orthographicFront"/>
            <a:lightRig rig="threePt" dir="t"/>
          </a:scene3d>
          <a:sp3d>
            <a:bevelT w="139700" prst="cross"/>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28612" rIns="174332" bIns="128613" numCol="1" spcCol="1270" anchor="ctr" anchorCtr="0">
            <a:noAutofit/>
          </a:bodyPr>
          <a:lstStyle/>
          <a:p>
            <a:pPr marL="0" lvl="1" algn="l" defTabSz="1066800" rtl="0">
              <a:lnSpc>
                <a:spcPct val="90000"/>
              </a:lnSpc>
              <a:spcBef>
                <a:spcPct val="0"/>
              </a:spcBef>
              <a:spcAft>
                <a:spcPct val="15000"/>
              </a:spcAft>
            </a:pPr>
            <a:r>
              <a:rPr lang="en-US" sz="2800" kern="1200" dirty="0" smtClean="0">
                <a:solidFill>
                  <a:srgbClr val="6A5B3F"/>
                </a:solidFill>
              </a:rPr>
              <a:t>Definition:</a:t>
            </a:r>
          </a:p>
          <a:p>
            <a:pPr marL="228600" lvl="1" indent="-228600" algn="l" defTabSz="1066800" rtl="0">
              <a:lnSpc>
                <a:spcPct val="90000"/>
              </a:lnSpc>
              <a:spcBef>
                <a:spcPct val="0"/>
              </a:spcBef>
              <a:spcAft>
                <a:spcPct val="15000"/>
              </a:spcAft>
              <a:buChar char="••"/>
            </a:pPr>
            <a:r>
              <a:rPr lang="en-US" sz="2800" kern="1200" dirty="0" smtClean="0">
                <a:solidFill>
                  <a:srgbClr val="6A5B3F"/>
                </a:solidFill>
              </a:rPr>
              <a:t>always acting or behaving in the same way</a:t>
            </a:r>
            <a:endParaRPr lang="en-US" sz="2800" kern="1200" dirty="0">
              <a:solidFill>
                <a:srgbClr val="6A5B3F"/>
              </a:solidFill>
            </a:endParaRPr>
          </a:p>
          <a:p>
            <a:pPr marL="228600" lvl="1" indent="-228600" algn="l" defTabSz="1066800" rtl="0">
              <a:lnSpc>
                <a:spcPct val="90000"/>
              </a:lnSpc>
              <a:spcBef>
                <a:spcPct val="0"/>
              </a:spcBef>
              <a:spcAft>
                <a:spcPct val="15000"/>
              </a:spcAft>
              <a:buChar char="••"/>
            </a:pPr>
            <a:r>
              <a:rPr lang="en-US" sz="2800" kern="1200" dirty="0" smtClean="0">
                <a:solidFill>
                  <a:srgbClr val="6A5B3F"/>
                </a:solidFill>
              </a:rPr>
              <a:t>of the same quality; especially : good each time</a:t>
            </a:r>
            <a:endParaRPr lang="en-US" sz="2800" kern="1200" dirty="0">
              <a:solidFill>
                <a:srgbClr val="6A5B3F"/>
              </a:solidFill>
            </a:endParaRPr>
          </a:p>
          <a:p>
            <a:pPr marL="228600" lvl="1" indent="-228600" algn="l" defTabSz="1066800" rtl="0">
              <a:lnSpc>
                <a:spcPct val="90000"/>
              </a:lnSpc>
              <a:spcBef>
                <a:spcPct val="0"/>
              </a:spcBef>
              <a:spcAft>
                <a:spcPct val="15000"/>
              </a:spcAft>
              <a:buChar char="••"/>
            </a:pPr>
            <a:r>
              <a:rPr lang="en-US" sz="2800" kern="1200" dirty="0" smtClean="0">
                <a:solidFill>
                  <a:srgbClr val="6A5B3F"/>
                </a:solidFill>
              </a:rPr>
              <a:t>continuing to happen or develop in the same way</a:t>
            </a:r>
            <a:endParaRPr lang="en-US" sz="2800" kern="1200" dirty="0">
              <a:solidFill>
                <a:srgbClr val="6A5B3F"/>
              </a:solidFill>
            </a:endParaRPr>
          </a:p>
        </p:txBody>
      </p:sp>
      <p:sp>
        <p:nvSpPr>
          <p:cNvPr id="7" name="Round Diagonal Corner Rectangle 6"/>
          <p:cNvSpPr/>
          <p:nvPr/>
        </p:nvSpPr>
        <p:spPr>
          <a:xfrm>
            <a:off x="1008529" y="365125"/>
            <a:ext cx="10345271" cy="1325563"/>
          </a:xfrm>
          <a:prstGeom prst="round2DiagRect">
            <a:avLst>
              <a:gd name="adj1" fmla="val 50000"/>
              <a:gd name="adj2" fmla="val 0"/>
            </a:avLst>
          </a:prstGeom>
          <a:solidFill>
            <a:srgbClr val="E8DFD4"/>
          </a:solidFill>
          <a:ln w="38100">
            <a:solidFill>
              <a:srgbClr val="6A5B3F"/>
            </a:solidFill>
          </a:ln>
          <a:scene3d>
            <a:camera prst="orthographicFront"/>
            <a:lightRig rig="threePt" dir="t"/>
          </a:scene3d>
          <a:sp3d>
            <a:bevelT w="139700" prst="cross"/>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534" tIns="164574" rIns="225534" bIns="164574" numCol="1" spcCol="1270" anchor="ctr" anchorCtr="0">
            <a:noAutofit/>
          </a:bodyPr>
          <a:lstStyle/>
          <a:p>
            <a:pPr lvl="0" algn="ctr" defTabSz="1422400" rtl="0">
              <a:lnSpc>
                <a:spcPct val="90000"/>
              </a:lnSpc>
              <a:spcBef>
                <a:spcPct val="0"/>
              </a:spcBef>
              <a:spcAft>
                <a:spcPct val="35000"/>
              </a:spcAft>
            </a:pPr>
            <a:r>
              <a:rPr lang="en-US" sz="5400" b="1" kern="1200" dirty="0" smtClean="0">
                <a:solidFill>
                  <a:srgbClr val="6A5B3F"/>
                </a:solidFill>
              </a:rPr>
              <a:t>The Lay </a:t>
            </a:r>
            <a:r>
              <a:rPr lang="en-US" sz="5400" b="1" dirty="0">
                <a:solidFill>
                  <a:srgbClr val="6A5B3F"/>
                </a:solidFill>
              </a:rPr>
              <a:t>T</a:t>
            </a:r>
            <a:r>
              <a:rPr lang="en-US" sz="5400" b="1" kern="1200" dirty="0" smtClean="0">
                <a:solidFill>
                  <a:srgbClr val="6A5B3F"/>
                </a:solidFill>
              </a:rPr>
              <a:t>estimony is </a:t>
            </a:r>
            <a:r>
              <a:rPr lang="en-US" sz="5400" b="1" dirty="0">
                <a:solidFill>
                  <a:srgbClr val="6A5B3F"/>
                </a:solidFill>
              </a:rPr>
              <a:t>C</a:t>
            </a:r>
            <a:r>
              <a:rPr lang="en-US" sz="5400" b="1" kern="1200" dirty="0" smtClean="0">
                <a:solidFill>
                  <a:srgbClr val="6A5B3F"/>
                </a:solidFill>
              </a:rPr>
              <a:t>onsistent</a:t>
            </a:r>
            <a:endParaRPr lang="en-US" sz="5400" b="1" kern="1200" dirty="0">
              <a:solidFill>
                <a:srgbClr val="6A5B3F"/>
              </a:solidFill>
            </a:endParaRPr>
          </a:p>
        </p:txBody>
      </p:sp>
      <p:sp>
        <p:nvSpPr>
          <p:cNvPr id="8" name="Rounded Rectangle 7"/>
          <p:cNvSpPr/>
          <p:nvPr/>
        </p:nvSpPr>
        <p:spPr>
          <a:xfrm>
            <a:off x="517191" y="2174781"/>
            <a:ext cx="6729985" cy="1097934"/>
          </a:xfrm>
          <a:prstGeom prst="roundRect">
            <a:avLst/>
          </a:prstGeom>
          <a:solidFill>
            <a:srgbClr val="ECE5DC"/>
          </a:solidFill>
          <a:ln w="38100">
            <a:solidFill>
              <a:srgbClr val="6A5B3F"/>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534" tIns="164574" rIns="225534" bIns="164574" numCol="1" spcCol="1270" anchor="ctr" anchorCtr="0">
            <a:noAutofit/>
          </a:bodyPr>
          <a:lstStyle/>
          <a:p>
            <a:pPr lvl="0" algn="ctr" defTabSz="1422400" rtl="0">
              <a:lnSpc>
                <a:spcPct val="90000"/>
              </a:lnSpc>
              <a:spcBef>
                <a:spcPct val="0"/>
              </a:spcBef>
              <a:spcAft>
                <a:spcPct val="35000"/>
              </a:spcAft>
            </a:pPr>
            <a:r>
              <a:rPr lang="en-US" sz="3200" kern="1200" dirty="0" smtClean="0">
                <a:solidFill>
                  <a:srgbClr val="6A5B3F"/>
                </a:solidFill>
              </a:rPr>
              <a:t>The claimants statements “are” or “are not” consistent.</a:t>
            </a:r>
            <a:endParaRPr lang="en-US" sz="3200" kern="1200" dirty="0">
              <a:solidFill>
                <a:srgbClr val="6A5B3F"/>
              </a:solidFill>
            </a:endParaRPr>
          </a:p>
        </p:txBody>
      </p:sp>
      <p:pic>
        <p:nvPicPr>
          <p:cNvPr id="1026" name="Picture 2" descr="http://cdn5.fedobe.com/wp-content/uploads/2013/05/Arrow-Consistency.jpg" title="Image of 3 arrows in bulls eye of 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180" y="2681155"/>
            <a:ext cx="4332940" cy="3119718"/>
          </a:xfrm>
          <a:prstGeom prst="rect">
            <a:avLst/>
          </a:prstGeom>
          <a:noFill/>
          <a:effectLst>
            <a:outerShdw blurRad="63500" sx="102000" sy="102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1518492" y="6176963"/>
            <a:ext cx="612058" cy="612058"/>
            <a:chOff x="11201400" y="5909733"/>
            <a:chExt cx="719667" cy="719667"/>
          </a:xfrm>
          <a:noFill/>
        </p:grpSpPr>
        <p:sp>
          <p:nvSpPr>
            <p:cNvPr id="10" name="Oval 9"/>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Action Button: Custom 11">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12003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A5B3F"/>
                </a:solidFill>
              </a:rPr>
              <a:t>Circumstances of Service Regulation</a:t>
            </a:r>
            <a:endParaRPr lang="en-US" b="1" dirty="0">
              <a:solidFill>
                <a:srgbClr val="6A5B3F"/>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6A5B3F"/>
                </a:solidFill>
              </a:rPr>
              <a:t>Due consideration must be given to the places, types, and circumstances of service.</a:t>
            </a:r>
          </a:p>
          <a:p>
            <a:pPr marL="457200" lvl="1" indent="0">
              <a:buNone/>
            </a:pPr>
            <a:r>
              <a:rPr lang="en-US" sz="3200" dirty="0" smtClean="0">
                <a:solidFill>
                  <a:srgbClr val="6A5B3F"/>
                </a:solidFill>
                <a:effectLst/>
              </a:rPr>
              <a:t>38 CFR §3.159   Department of Veterans Affairs assistance in developing claims.</a:t>
            </a:r>
            <a:endParaRPr lang="en-US" sz="3200" dirty="0" smtClean="0">
              <a:solidFill>
                <a:srgbClr val="6A5B3F"/>
              </a:solidFill>
            </a:endParaRPr>
          </a:p>
          <a:p>
            <a:pPr marL="457200" lvl="1" indent="0">
              <a:buNone/>
            </a:pPr>
            <a:r>
              <a:rPr lang="en-US" sz="3200" dirty="0" smtClean="0">
                <a:solidFill>
                  <a:srgbClr val="6A5B3F"/>
                </a:solidFill>
              </a:rPr>
              <a:t>(a)(4) For purposes of paragraph (c)(4)(</a:t>
            </a:r>
            <a:r>
              <a:rPr lang="en-US" sz="3200" dirty="0" err="1" smtClean="0">
                <a:solidFill>
                  <a:srgbClr val="6A5B3F"/>
                </a:solidFill>
              </a:rPr>
              <a:t>i</a:t>
            </a:r>
            <a:r>
              <a:rPr lang="en-US" sz="3200" dirty="0" smtClean="0">
                <a:solidFill>
                  <a:srgbClr val="6A5B3F"/>
                </a:solidFill>
              </a:rPr>
              <a:t>) of this section, </a:t>
            </a:r>
            <a:r>
              <a:rPr lang="en-US" sz="3200" i="1" dirty="0" smtClean="0">
                <a:solidFill>
                  <a:srgbClr val="6A5B3F"/>
                </a:solidFill>
                <a:effectLst/>
              </a:rPr>
              <a:t>event</a:t>
            </a:r>
            <a:r>
              <a:rPr lang="en-US" sz="3200" dirty="0" smtClean="0">
                <a:solidFill>
                  <a:srgbClr val="6A5B3F"/>
                </a:solidFill>
              </a:rPr>
              <a:t> means one or more incidents associated with places, types, and circumstances of service giving rise to disability.</a:t>
            </a:r>
          </a:p>
        </p:txBody>
      </p:sp>
      <p:grpSp>
        <p:nvGrpSpPr>
          <p:cNvPr id="4" name="Group 3"/>
          <p:cNvGrpSpPr/>
          <p:nvPr/>
        </p:nvGrpSpPr>
        <p:grpSpPr>
          <a:xfrm>
            <a:off x="11518492" y="6176963"/>
            <a:ext cx="612058" cy="612058"/>
            <a:chOff x="11201400" y="5909733"/>
            <a:chExt cx="719667" cy="719667"/>
          </a:xfrm>
          <a:noFill/>
        </p:grpSpPr>
        <p:sp>
          <p:nvSpPr>
            <p:cNvPr id="5" name="Oval 4"/>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Action Button: Custom 6">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98406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829" y="1816925"/>
            <a:ext cx="5666839" cy="4410343"/>
          </a:xfrm>
          <a:prstGeom prst="roundRect">
            <a:avLst/>
          </a:prstGeom>
          <a:solidFill>
            <a:srgbClr val="E7D0A4"/>
          </a:solidFill>
          <a:ln w="38100">
            <a:solidFill>
              <a:srgbClr val="7C5F1E"/>
            </a:solidFill>
          </a:ln>
          <a:scene3d>
            <a:camera prst="orthographicFront"/>
            <a:lightRig rig="threePt" dir="t"/>
          </a:scene3d>
          <a:sp3d>
            <a:bevelT/>
          </a:sp3d>
        </p:spPr>
        <p:txBody>
          <a:bodyPr anchor="ctr">
            <a:normAutofit fontScale="92500"/>
          </a:bodyPr>
          <a:lstStyle/>
          <a:p>
            <a:pPr marL="403225" indent="-403225">
              <a:buFont typeface="Wingdings" panose="05000000000000000000" pitchFamily="2" charset="2"/>
              <a:buChar char="Ø"/>
            </a:pPr>
            <a:r>
              <a:rPr lang="en-US" sz="3600" dirty="0" smtClean="0">
                <a:solidFill>
                  <a:srgbClr val="6A5B3F"/>
                </a:solidFill>
              </a:rPr>
              <a:t>A claimant is competent (qualified) to describe events, places and circumstances of their service.</a:t>
            </a:r>
          </a:p>
          <a:p>
            <a:pPr marL="403225" indent="-403225">
              <a:buFont typeface="Wingdings" panose="05000000000000000000" pitchFamily="2" charset="2"/>
              <a:buChar char="Ø"/>
            </a:pPr>
            <a:r>
              <a:rPr lang="en-US" sz="3600" dirty="0" smtClean="0">
                <a:solidFill>
                  <a:srgbClr val="6A5B3F"/>
                </a:solidFill>
              </a:rPr>
              <a:t>However, in most cases the circumstances of service must be corroborated.</a:t>
            </a:r>
          </a:p>
        </p:txBody>
      </p:sp>
      <p:pic>
        <p:nvPicPr>
          <p:cNvPr id="4" name="Picture 3" descr="1. Korean War Monument&#10;2. Many parachutes flotaing down with an airplan in view&#10;3. Military vehicle on a road and an IED explosion in front." title="3 images of Military condi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369" y="2445321"/>
            <a:ext cx="5388971" cy="3781947"/>
          </a:xfrm>
          <a:prstGeom prst="rect">
            <a:avLst/>
          </a:prstGeom>
          <a:effectLst>
            <a:outerShdw blurRad="50800" dist="38100" dir="8100000" algn="tr" rotWithShape="0">
              <a:prstClr val="black">
                <a:alpha val="40000"/>
              </a:prstClr>
            </a:outerShdw>
          </a:effectLst>
        </p:spPr>
      </p:pic>
      <p:pic>
        <p:nvPicPr>
          <p:cNvPr id="16" name="Picture 10" descr="http://www.nationalmuseum.af.mil/shared/media/photodb/web/081229-F-1234P-003.jpg" title="Image of 3 female WWII pil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193" y="432076"/>
            <a:ext cx="2573321" cy="201324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1518492" y="6176963"/>
            <a:ext cx="612058" cy="612058"/>
            <a:chOff x="11201400" y="5909733"/>
            <a:chExt cx="719667" cy="719667"/>
          </a:xfrm>
          <a:noFill/>
        </p:grpSpPr>
        <p:sp>
          <p:nvSpPr>
            <p:cNvPr id="7" name="Oval 6"/>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Action Button: Custom 8">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15633" y="289572"/>
            <a:ext cx="7008356" cy="1325563"/>
          </a:xfrm>
          <a:prstGeom prst="doubleWave">
            <a:avLst>
              <a:gd name="adj1" fmla="val 6250"/>
              <a:gd name="adj2" fmla="val -1259"/>
            </a:avLst>
          </a:prstGeom>
          <a:solidFill>
            <a:srgbClr val="E7D0A4"/>
          </a:solidFill>
          <a:ln w="57150">
            <a:solidFill>
              <a:srgbClr val="7C5F1E"/>
            </a:solidFill>
          </a:ln>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6A5B3F"/>
                </a:solidFill>
                <a:latin typeface="+mn-lt"/>
              </a:rPr>
              <a:t>Service Lay Statements</a:t>
            </a:r>
            <a:endParaRPr lang="en-US" sz="4000" b="1" dirty="0">
              <a:solidFill>
                <a:srgbClr val="6A5B3F"/>
              </a:solidFill>
              <a:latin typeface="+mn-lt"/>
            </a:endParaRPr>
          </a:p>
        </p:txBody>
      </p:sp>
    </p:spTree>
    <p:custDataLst>
      <p:tags r:id="rId1"/>
    </p:custDataLst>
    <p:extLst>
      <p:ext uri="{BB962C8B-B14F-4D97-AF65-F5344CB8AC3E}">
        <p14:creationId xmlns:p14="http://schemas.microsoft.com/office/powerpoint/2010/main" val="3786848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570" y="1816924"/>
            <a:ext cx="11102860" cy="1758643"/>
          </a:xfrm>
          <a:prstGeom prst="roundRect">
            <a:avLst/>
          </a:prstGeom>
          <a:solidFill>
            <a:srgbClr val="E7D0A4"/>
          </a:solidFill>
          <a:ln w="38100">
            <a:solidFill>
              <a:srgbClr val="7C5F1E"/>
            </a:solidFill>
          </a:ln>
          <a:scene3d>
            <a:camera prst="orthographicFront"/>
            <a:lightRig rig="threePt" dir="t"/>
          </a:scene3d>
          <a:sp3d>
            <a:bevelT/>
          </a:sp3d>
        </p:spPr>
        <p:txBody>
          <a:bodyPr lIns="182880" tIns="91440" rIns="91440" bIns="91440" anchor="ctr">
            <a:normAutofit fontScale="92500"/>
          </a:bodyPr>
          <a:lstStyle/>
          <a:p>
            <a:pPr marL="0" indent="0">
              <a:buNone/>
            </a:pPr>
            <a:r>
              <a:rPr lang="en-US" sz="3200" dirty="0" smtClean="0">
                <a:solidFill>
                  <a:srgbClr val="6A5B3F"/>
                </a:solidFill>
              </a:rPr>
              <a:t>The service records, to include a Military Occupation Specialty (MOS), of a Veteran can establish the “event” in service if the service treatment records themselves do not show an event occurred. </a:t>
            </a:r>
            <a:endParaRPr lang="en-US" sz="3200" dirty="0">
              <a:solidFill>
                <a:srgbClr val="6A5B3F"/>
              </a:solidFill>
            </a:endParaRPr>
          </a:p>
        </p:txBody>
      </p:sp>
      <p:grpSp>
        <p:nvGrpSpPr>
          <p:cNvPr id="8" name="Group 7" title="Infantryman Badge"/>
          <p:cNvGrpSpPr/>
          <p:nvPr/>
        </p:nvGrpSpPr>
        <p:grpSpPr>
          <a:xfrm>
            <a:off x="722085" y="3924505"/>
            <a:ext cx="3560084" cy="2180319"/>
            <a:chOff x="344259" y="3770132"/>
            <a:chExt cx="3560084" cy="2180319"/>
          </a:xfrm>
          <a:effectLst>
            <a:outerShdw blurRad="50800" dist="38100" dir="5400000" sx="102000" sy="102000" algn="t" rotWithShape="0">
              <a:prstClr val="black">
                <a:alpha val="40000"/>
              </a:prstClr>
            </a:outerShdw>
          </a:effectLst>
        </p:grpSpPr>
        <p:pic>
          <p:nvPicPr>
            <p:cNvPr id="4098" name="Picture 2" descr="http://worldswisestowl.com/wp-content/uploads/2014/04/awards-combat-infantry-badge1.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44260" y="3770132"/>
              <a:ext cx="3560083" cy="1647339"/>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7" name="Picture 6" descr="Screen Clipping"/>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344259" y="5417471"/>
              <a:ext cx="3560084" cy="532980"/>
            </a:xfrm>
            <a:prstGeom prst="rect">
              <a:avLst/>
            </a:prstGeom>
            <a:effectLst>
              <a:softEdge rad="12700"/>
            </a:effectLst>
          </p:spPr>
        </p:pic>
      </p:grpSp>
      <p:grpSp>
        <p:nvGrpSpPr>
          <p:cNvPr id="10" name="Group 9" title="Basic Parachutist Badge"/>
          <p:cNvGrpSpPr/>
          <p:nvPr/>
        </p:nvGrpSpPr>
        <p:grpSpPr>
          <a:xfrm>
            <a:off x="4480151" y="3924505"/>
            <a:ext cx="3124655" cy="2180319"/>
            <a:chOff x="4205059" y="3770132"/>
            <a:chExt cx="2969036" cy="2040298"/>
          </a:xfrm>
          <a:effectLst>
            <a:outerShdw blurRad="50800" dist="38100" dir="5400000" sx="102000" sy="102000" algn="t" rotWithShape="0">
              <a:prstClr val="black">
                <a:alpha val="40000"/>
              </a:prstClr>
            </a:outerShdw>
          </a:effectLst>
        </p:grpSpPr>
        <p:pic>
          <p:nvPicPr>
            <p:cNvPr id="4100" name="Picture 4" descr="US Army Airborne basic parachutist badge.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5060" y="3770132"/>
              <a:ext cx="2969035" cy="1647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205059" y="5417469"/>
              <a:ext cx="2969036" cy="392961"/>
            </a:xfrm>
            <a:prstGeom prst="rect">
              <a:avLst/>
            </a:prstGeom>
          </p:spPr>
        </p:pic>
      </p:grpSp>
      <p:grpSp>
        <p:nvGrpSpPr>
          <p:cNvPr id="12" name="Group 11" title="US Air Force Enlisted Aircrew Badge"/>
          <p:cNvGrpSpPr/>
          <p:nvPr/>
        </p:nvGrpSpPr>
        <p:grpSpPr>
          <a:xfrm>
            <a:off x="7808076" y="3924506"/>
            <a:ext cx="3690867" cy="2180318"/>
            <a:chOff x="7662933" y="3770132"/>
            <a:chExt cx="3561366" cy="2040298"/>
          </a:xfrm>
          <a:effectLst>
            <a:outerShdw blurRad="50800" dist="38100" dir="5400000" sx="102000" sy="102000" algn="t" rotWithShape="0">
              <a:prstClr val="black">
                <a:alpha val="40000"/>
              </a:prstClr>
            </a:outerShdw>
          </a:effectLst>
        </p:grpSpPr>
        <p:pic>
          <p:nvPicPr>
            <p:cNvPr id="4102" name="Picture 6" descr="http://upload.wikimedia.org/wikipedia/commons/thumb/5/5f/United_States_Air_Force_Enlisted_Aircrew_Badge.svg/225px-United_States_Air_Force_Enlisted_Aircrew_Badge.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2933" y="3770132"/>
              <a:ext cx="3561366" cy="109215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10" descr="Screen Clipping"/>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7668035" y="5055468"/>
              <a:ext cx="3556264" cy="754962"/>
            </a:xfrm>
            <a:prstGeom prst="rect">
              <a:avLst/>
            </a:prstGeom>
          </p:spPr>
        </p:pic>
      </p:grpSp>
      <p:grpSp>
        <p:nvGrpSpPr>
          <p:cNvPr id="13" name="Group 12"/>
          <p:cNvGrpSpPr/>
          <p:nvPr/>
        </p:nvGrpSpPr>
        <p:grpSpPr>
          <a:xfrm>
            <a:off x="11518492" y="6176963"/>
            <a:ext cx="612058" cy="612058"/>
            <a:chOff x="11201400" y="5909733"/>
            <a:chExt cx="719667" cy="719667"/>
          </a:xfrm>
          <a:noFill/>
        </p:grpSpPr>
        <p:sp>
          <p:nvSpPr>
            <p:cNvPr id="14" name="Oval 13"/>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Action Button: Custom 15">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2501414" y="289572"/>
            <a:ext cx="7189173" cy="1325563"/>
          </a:xfrm>
          <a:prstGeom prst="doubleWave">
            <a:avLst>
              <a:gd name="adj1" fmla="val 6250"/>
              <a:gd name="adj2" fmla="val -1259"/>
            </a:avLst>
          </a:prstGeom>
          <a:solidFill>
            <a:srgbClr val="E7D0A4"/>
          </a:solidFill>
          <a:ln w="57150">
            <a:solidFill>
              <a:srgbClr val="7C5F1E"/>
            </a:solidFill>
          </a:ln>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6A5B3F"/>
                </a:solidFill>
                <a:latin typeface="+mn-lt"/>
              </a:rPr>
              <a:t>Military Occupational Specialty</a:t>
            </a:r>
            <a:endParaRPr lang="en-US" sz="4000" b="1" dirty="0">
              <a:solidFill>
                <a:srgbClr val="6A5B3F"/>
              </a:solidFill>
              <a:latin typeface="+mn-lt"/>
            </a:endParaRPr>
          </a:p>
        </p:txBody>
      </p:sp>
    </p:spTree>
    <p:custDataLst>
      <p:tags r:id="rId1"/>
    </p:custDataLst>
    <p:extLst>
      <p:ext uri="{BB962C8B-B14F-4D97-AF65-F5344CB8AC3E}">
        <p14:creationId xmlns:p14="http://schemas.microsoft.com/office/powerpoint/2010/main" val="406195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189" y="365126"/>
            <a:ext cx="10519611" cy="1046580"/>
          </a:xfrm>
        </p:spPr>
        <p:txBody>
          <a:bodyPr/>
          <a:lstStyle/>
          <a:p>
            <a:r>
              <a:rPr lang="en-US" b="1" dirty="0" smtClean="0">
                <a:solidFill>
                  <a:srgbClr val="6A5B3F"/>
                </a:solidFill>
              </a:rPr>
              <a:t>Combat Veterans Regulation</a:t>
            </a:r>
            <a:endParaRPr lang="en-US" b="1" dirty="0">
              <a:solidFill>
                <a:srgbClr val="6A5B3F"/>
              </a:solidFill>
            </a:endParaRPr>
          </a:p>
        </p:txBody>
      </p:sp>
      <p:sp>
        <p:nvSpPr>
          <p:cNvPr id="3" name="Content Placeholder 2"/>
          <p:cNvSpPr>
            <a:spLocks noGrp="1"/>
          </p:cNvSpPr>
          <p:nvPr>
            <p:ph idx="1"/>
          </p:nvPr>
        </p:nvSpPr>
        <p:spPr>
          <a:xfrm>
            <a:off x="838200" y="1411705"/>
            <a:ext cx="10515600" cy="4765258"/>
          </a:xfrm>
        </p:spPr>
        <p:txBody>
          <a:bodyPr>
            <a:noAutofit/>
          </a:bodyPr>
          <a:lstStyle/>
          <a:p>
            <a:pPr marL="0" indent="0">
              <a:buNone/>
            </a:pPr>
            <a:r>
              <a:rPr lang="en-US" sz="3200" dirty="0" smtClean="0">
                <a:solidFill>
                  <a:srgbClr val="6A5B3F"/>
                </a:solidFill>
              </a:rPr>
              <a:t>38 CFR §3.304(d) Combat. Satisfactory lay or other evidence that an injury or disease was incurred or aggravated in combat will be accepted as sufficient proof of service connection if the evidence is consistent with the circumstances, conditions or hardships of such service even though there is no official record of such incurrence or aggravation. (Authority: 38 U.S.C. 1154(b)) </a:t>
            </a:r>
          </a:p>
          <a:p>
            <a:pPr marL="0" indent="0">
              <a:buNone/>
            </a:pPr>
            <a:r>
              <a:rPr lang="en-US" sz="3200" dirty="0" smtClean="0">
                <a:solidFill>
                  <a:srgbClr val="6A5B3F"/>
                </a:solidFill>
              </a:rPr>
              <a:t>Combat Status is an adjudicative determination, which may involve weighing evidence. M21-1MR IV.ii.1.D.13.c, III.iii.2.E.32.c, III.iv.5.9.a, III.iv.4.H.32.c; VAOPGCPREC 12-99</a:t>
            </a:r>
          </a:p>
        </p:txBody>
      </p:sp>
      <p:grpSp>
        <p:nvGrpSpPr>
          <p:cNvPr id="4" name="Group 3"/>
          <p:cNvGrpSpPr/>
          <p:nvPr/>
        </p:nvGrpSpPr>
        <p:grpSpPr>
          <a:xfrm>
            <a:off x="11518492" y="6176963"/>
            <a:ext cx="612058" cy="612058"/>
            <a:chOff x="11201400" y="5909733"/>
            <a:chExt cx="719667" cy="719667"/>
          </a:xfrm>
          <a:noFill/>
        </p:grpSpPr>
        <p:sp>
          <p:nvSpPr>
            <p:cNvPr id="5" name="Oval 4"/>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Action Button: Custom 6">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3502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7"/>
          <p:cNvSpPr>
            <a:spLocks noGrp="1" noChangeArrowheads="1"/>
          </p:cNvSpPr>
          <p:nvPr>
            <p:ph type="subTitle" idx="1"/>
          </p:nvPr>
        </p:nvSpPr>
        <p:spPr>
          <a:xfrm>
            <a:off x="609600" y="1649506"/>
            <a:ext cx="7489371" cy="1868714"/>
          </a:xfrm>
          <a:prstGeom prst="roundRect">
            <a:avLst/>
          </a:prstGeom>
          <a:solidFill>
            <a:srgbClr val="E7D0A4"/>
          </a:solidFill>
          <a:ln w="38100">
            <a:solidFill>
              <a:srgbClr val="7C5F1E"/>
            </a:solidFill>
          </a:ln>
          <a:scene3d>
            <a:camera prst="orthographicFront"/>
            <a:lightRig rig="threePt" dir="t"/>
          </a:scene3d>
          <a:sp3d>
            <a:bevelT/>
          </a:sp3d>
        </p:spPr>
        <p:txBody>
          <a:bodyPr lIns="182880">
            <a:noAutofit/>
          </a:bodyPr>
          <a:lstStyle/>
          <a:p>
            <a:pPr algn="l"/>
            <a:r>
              <a:rPr lang="en-US" altLang="en-US" sz="3200" dirty="0" smtClean="0">
                <a:solidFill>
                  <a:srgbClr val="6A5B3F"/>
                </a:solidFill>
              </a:rPr>
              <a:t>Veteran </a:t>
            </a:r>
            <a:r>
              <a:rPr lang="en-US" altLang="en-US" sz="3200" dirty="0">
                <a:solidFill>
                  <a:srgbClr val="6A5B3F"/>
                </a:solidFill>
              </a:rPr>
              <a:t>submits a claim for service connection </a:t>
            </a:r>
            <a:r>
              <a:rPr lang="en-US" altLang="en-US" sz="3200" dirty="0" smtClean="0">
                <a:solidFill>
                  <a:srgbClr val="6A5B3F"/>
                </a:solidFill>
              </a:rPr>
              <a:t>for frostbite </a:t>
            </a:r>
            <a:r>
              <a:rPr lang="en-US" altLang="en-US" sz="3200" dirty="0">
                <a:solidFill>
                  <a:srgbClr val="6A5B3F"/>
                </a:solidFill>
              </a:rPr>
              <a:t>of his feet sustained during WWII; states that he still has cold feet and pain.  </a:t>
            </a:r>
          </a:p>
        </p:txBody>
      </p:sp>
      <p:pic>
        <p:nvPicPr>
          <p:cNvPr id="9218" name="Picture 2" descr="http://donmooreswartales.files.wordpress.com/2011/04/aaa-2nd-infantry-division-battle-of-the-bul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299" y="568524"/>
            <a:ext cx="3670079" cy="2866571"/>
          </a:xfrm>
          <a:prstGeom prst="rect">
            <a:avLst/>
          </a:prstGeom>
          <a:noFill/>
          <a:effectLst>
            <a:outerShdw blurRad="50800" dist="38100" dir="8100000" sx="101000" sy="101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1027"/>
          <p:cNvSpPr txBox="1">
            <a:spLocks noChangeArrowheads="1"/>
          </p:cNvSpPr>
          <p:nvPr/>
        </p:nvSpPr>
        <p:spPr>
          <a:xfrm>
            <a:off x="609600" y="3751768"/>
            <a:ext cx="10943771" cy="2577780"/>
          </a:xfrm>
          <a:prstGeom prst="roundRect">
            <a:avLst/>
          </a:prstGeom>
          <a:solidFill>
            <a:srgbClr val="E7D0A4"/>
          </a:solidFill>
          <a:ln w="38100">
            <a:solidFill>
              <a:srgbClr val="7C5F1E"/>
            </a:solidFill>
          </a:ln>
          <a:scene3d>
            <a:camera prst="orthographicFront"/>
            <a:lightRig rig="threePt" dir="t"/>
          </a:scene3d>
          <a:sp3d>
            <a:bevelT/>
          </a:sp3d>
        </p:spPr>
        <p:txBody>
          <a:bodyPr vert="horz" lIns="18288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smtClean="0">
                <a:solidFill>
                  <a:srgbClr val="6A5B3F"/>
                </a:solidFill>
              </a:rPr>
              <a:t>STRs are negative for any frostbite or foot injury, or disease. Separation document shows a WWII European-Middle Eastern medal, and  participation in the campaigns in Ardennes and Rhineland. (The Battle of the Bulge, fought from December 16, 1944, through January 28, 1945, was fought in the Ardennes.)</a:t>
            </a:r>
            <a:endParaRPr lang="en-US" altLang="en-US" sz="3200" dirty="0">
              <a:solidFill>
                <a:srgbClr val="6A5B3F"/>
              </a:solidFill>
            </a:endParaRPr>
          </a:p>
        </p:txBody>
      </p:sp>
      <p:grpSp>
        <p:nvGrpSpPr>
          <p:cNvPr id="6" name="Group 5"/>
          <p:cNvGrpSpPr/>
          <p:nvPr/>
        </p:nvGrpSpPr>
        <p:grpSpPr>
          <a:xfrm>
            <a:off x="11518492" y="6176963"/>
            <a:ext cx="612058" cy="612058"/>
            <a:chOff x="11201400" y="5909733"/>
            <a:chExt cx="719667" cy="719667"/>
          </a:xfrm>
          <a:noFill/>
        </p:grpSpPr>
        <p:sp>
          <p:nvSpPr>
            <p:cNvPr id="7" name="Oval 6"/>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Action Button: Custom 8">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57100" y="152899"/>
            <a:ext cx="7418119" cy="1325563"/>
          </a:xfrm>
          <a:prstGeom prst="doubleWave">
            <a:avLst>
              <a:gd name="adj1" fmla="val 6250"/>
              <a:gd name="adj2" fmla="val -1259"/>
            </a:avLst>
          </a:prstGeom>
          <a:solidFill>
            <a:srgbClr val="E7D0A4"/>
          </a:solidFill>
          <a:ln w="57150">
            <a:solidFill>
              <a:srgbClr val="7C5F1E"/>
            </a:solidFill>
          </a:ln>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6A5B3F"/>
                </a:solidFill>
                <a:latin typeface="+mn-lt"/>
              </a:rPr>
              <a:t>Combat Lay Statement</a:t>
            </a:r>
            <a:endParaRPr lang="en-US" sz="4000" b="1" dirty="0">
              <a:solidFill>
                <a:srgbClr val="6A5B3F"/>
              </a:solidFill>
              <a:latin typeface="+mn-lt"/>
            </a:endParaRPr>
          </a:p>
        </p:txBody>
      </p:sp>
    </p:spTree>
    <p:custDataLst>
      <p:tags r:id="rId1"/>
    </p:custDataLst>
    <p:extLst>
      <p:ext uri="{BB962C8B-B14F-4D97-AF65-F5344CB8AC3E}">
        <p14:creationId xmlns:p14="http://schemas.microsoft.com/office/powerpoint/2010/main" val="2617213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469079" y="199044"/>
            <a:ext cx="5253842" cy="1665382"/>
          </a:xfrm>
          <a:prstGeom prst="ribbon2">
            <a:avLst>
              <a:gd name="adj1" fmla="val 19502"/>
              <a:gd name="adj2" fmla="val 59041"/>
            </a:avLst>
          </a:prstGeom>
          <a:solidFill>
            <a:srgbClr val="E7D0A4"/>
          </a:solidFill>
          <a:ln w="38100">
            <a:solidFill>
              <a:srgbClr val="7C5F1E"/>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6A5B3F"/>
                </a:solidFill>
                <a:latin typeface="+mn-lt"/>
              </a:rPr>
              <a:t>Target Audience</a:t>
            </a:r>
            <a:endParaRPr lang="en-US" b="1" dirty="0">
              <a:solidFill>
                <a:srgbClr val="6A5B3F"/>
              </a:solidFill>
              <a:latin typeface="+mn-lt"/>
            </a:endParaRPr>
          </a:p>
        </p:txBody>
      </p:sp>
      <p:sp>
        <p:nvSpPr>
          <p:cNvPr id="12" name="Content Placeholder 2"/>
          <p:cNvSpPr txBox="1">
            <a:spLocks/>
          </p:cNvSpPr>
          <p:nvPr/>
        </p:nvSpPr>
        <p:spPr>
          <a:xfrm>
            <a:off x="838200" y="2778826"/>
            <a:ext cx="4636325" cy="3040083"/>
          </a:xfrm>
          <a:prstGeom prst="roundRect">
            <a:avLst/>
          </a:prstGeom>
          <a:solidFill>
            <a:srgbClr val="E7D0A4"/>
          </a:solidFill>
          <a:ln w="28575">
            <a:solidFill>
              <a:srgbClr val="7C5F1E"/>
            </a:solidFill>
          </a:ln>
          <a:effectLst>
            <a:outerShdw blurRad="63500" algn="ctr" rotWithShape="0">
              <a:prstClr val="black">
                <a:alpha val="40000"/>
              </a:prstClr>
            </a:outerShdw>
          </a:effectLst>
          <a:scene3d>
            <a:camera prst="orthographicFront"/>
            <a:lightRig rig="threePt" dir="t"/>
          </a:scene3d>
          <a:sp3d>
            <a:bevelT/>
          </a:sp3d>
        </p:spPr>
        <p:txBody>
          <a:bodyPr vert="horz" lIns="274320" tIns="45720" rIns="27432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063" indent="0">
              <a:buFont typeface="Arial" panose="020B0604020202020204" pitchFamily="34" charset="0"/>
              <a:buNone/>
            </a:pPr>
            <a:r>
              <a:rPr lang="en-US" sz="4400" dirty="0" smtClean="0">
                <a:solidFill>
                  <a:srgbClr val="6A5B3F"/>
                </a:solidFill>
              </a:rPr>
              <a:t>This lesson is intended for Entry Level VSRs and RVSRs</a:t>
            </a:r>
          </a:p>
        </p:txBody>
      </p:sp>
      <p:pic>
        <p:nvPicPr>
          <p:cNvPr id="5" name="Christy" descr="Christy is standing with her arms crossed in front and smiling" title="Picture of wom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982096" y="2070847"/>
            <a:ext cx="2823950" cy="4787153"/>
          </a:xfrm>
          <a:prstGeom prst="rect">
            <a:avLst/>
          </a:prstGeom>
          <a:effectLst/>
        </p:spPr>
      </p:pic>
      <p:pic>
        <p:nvPicPr>
          <p:cNvPr id="4" name="Brian" descr="Brian is standing with his arms crossed in front and smiling" title="Picture of man"/>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8661520" y="1492887"/>
            <a:ext cx="3411730" cy="5365113"/>
          </a:xfrm>
          <a:prstGeom prst="rect">
            <a:avLst/>
          </a:prstGeom>
          <a:ln>
            <a:noFill/>
          </a:ln>
          <a:effectLst/>
        </p:spPr>
      </p:pic>
      <p:grpSp>
        <p:nvGrpSpPr>
          <p:cNvPr id="6" name="Group 5"/>
          <p:cNvGrpSpPr/>
          <p:nvPr/>
        </p:nvGrpSpPr>
        <p:grpSpPr>
          <a:xfrm>
            <a:off x="11518492" y="6176963"/>
            <a:ext cx="612058" cy="612058"/>
            <a:chOff x="11201400" y="5909733"/>
            <a:chExt cx="719667" cy="719667"/>
          </a:xfrm>
          <a:noFill/>
        </p:grpSpPr>
        <p:sp>
          <p:nvSpPr>
            <p:cNvPr id="7" name="Oval 6"/>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Next Action Button: Custom 8">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04051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518492" y="6176963"/>
            <a:ext cx="612058" cy="612058"/>
            <a:chOff x="11201400" y="5909733"/>
            <a:chExt cx="719667" cy="719667"/>
          </a:xfrm>
          <a:noFill/>
        </p:grpSpPr>
        <p:sp>
          <p:nvSpPr>
            <p:cNvPr id="10" name="Oval 9"/>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Action Button: Custom 11">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657100" y="152899"/>
            <a:ext cx="10861392" cy="1325563"/>
          </a:xfrm>
          <a:prstGeom prst="doubleWave">
            <a:avLst>
              <a:gd name="adj1" fmla="val 6250"/>
              <a:gd name="adj2" fmla="val -1915"/>
            </a:avLst>
          </a:prstGeom>
          <a:solidFill>
            <a:srgbClr val="E7D0A4"/>
          </a:solidFill>
          <a:ln w="57150">
            <a:solidFill>
              <a:srgbClr val="7C5F1E"/>
            </a:solidFill>
          </a:ln>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6A5B3F"/>
                </a:solidFill>
                <a:latin typeface="+mn-lt"/>
              </a:rPr>
              <a:t>Combat Lay Statement Credibility Finding</a:t>
            </a:r>
            <a:endParaRPr lang="en-US" sz="4000" b="1" dirty="0">
              <a:solidFill>
                <a:srgbClr val="6A5B3F"/>
              </a:solidFill>
              <a:latin typeface="+mn-lt"/>
            </a:endParaRPr>
          </a:p>
        </p:txBody>
      </p:sp>
      <p:sp>
        <p:nvSpPr>
          <p:cNvPr id="15" name="Rounded Rectangle 14"/>
          <p:cNvSpPr/>
          <p:nvPr/>
        </p:nvSpPr>
        <p:spPr>
          <a:xfrm>
            <a:off x="609341" y="1840675"/>
            <a:ext cx="10909151" cy="1199408"/>
          </a:xfrm>
          <a:prstGeom prst="roundRect">
            <a:avLst/>
          </a:prstGeom>
          <a:solidFill>
            <a:srgbClr val="E7D0A4"/>
          </a:solidFill>
          <a:ln w="38100">
            <a:solidFill>
              <a:srgbClr val="7C5F1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srgbClr val="6A5B3F"/>
                </a:solidFill>
              </a:rPr>
              <a:t>Lay Statement</a:t>
            </a:r>
            <a:r>
              <a:rPr lang="en-US" sz="3200" dirty="0" smtClean="0">
                <a:solidFill>
                  <a:srgbClr val="6A5B3F"/>
                </a:solidFill>
              </a:rPr>
              <a:t>: Claims frostbite, exposed to cold during WWII and has continued cold feet and pain.</a:t>
            </a:r>
            <a:endParaRPr lang="en-US" sz="3200" dirty="0">
              <a:solidFill>
                <a:srgbClr val="6A5B3F"/>
              </a:solidFill>
            </a:endParaRPr>
          </a:p>
        </p:txBody>
      </p:sp>
      <p:sp>
        <p:nvSpPr>
          <p:cNvPr id="16" name="Rounded Rectangle 15"/>
          <p:cNvSpPr/>
          <p:nvPr/>
        </p:nvSpPr>
        <p:spPr>
          <a:xfrm>
            <a:off x="609340" y="3283315"/>
            <a:ext cx="10909151" cy="3136784"/>
          </a:xfrm>
          <a:prstGeom prst="roundRect">
            <a:avLst/>
          </a:prstGeom>
          <a:solidFill>
            <a:srgbClr val="E7D0A4"/>
          </a:solidFill>
          <a:ln w="38100">
            <a:solidFill>
              <a:srgbClr val="7C5F1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srgbClr val="6A5B3F"/>
                </a:solidFill>
              </a:rPr>
              <a:t>Evidence of Record</a:t>
            </a:r>
            <a:r>
              <a:rPr lang="en-US" sz="3200" dirty="0" smtClean="0">
                <a:solidFill>
                  <a:srgbClr val="6A5B3F"/>
                </a:solidFill>
              </a:rPr>
              <a:t>: WWII Battle of the Bulge Veteran</a:t>
            </a:r>
          </a:p>
          <a:p>
            <a:pPr marL="457200" indent="-457200">
              <a:buFont typeface="Wingdings" panose="05000000000000000000" pitchFamily="2" charset="2"/>
              <a:buChar char="Ø"/>
            </a:pPr>
            <a:r>
              <a:rPr lang="en-US" sz="3200" dirty="0" smtClean="0">
                <a:solidFill>
                  <a:srgbClr val="6A5B3F"/>
                </a:solidFill>
              </a:rPr>
              <a:t>Veteran is competent in statement</a:t>
            </a:r>
          </a:p>
          <a:p>
            <a:pPr marL="457200" indent="-457200">
              <a:buFont typeface="Wingdings" panose="05000000000000000000" pitchFamily="2" charset="2"/>
              <a:buChar char="Ø"/>
            </a:pPr>
            <a:r>
              <a:rPr lang="en-US" sz="3200" dirty="0" smtClean="0">
                <a:solidFill>
                  <a:srgbClr val="6A5B3F"/>
                </a:solidFill>
              </a:rPr>
              <a:t>Plausible – exposure to extreme cold causes frostbite</a:t>
            </a:r>
          </a:p>
          <a:p>
            <a:pPr marL="457200" indent="-457200">
              <a:buFont typeface="Wingdings" panose="05000000000000000000" pitchFamily="2" charset="2"/>
              <a:buChar char="Ø"/>
            </a:pPr>
            <a:r>
              <a:rPr lang="en-US" sz="3200" dirty="0" smtClean="0">
                <a:solidFill>
                  <a:srgbClr val="6A5B3F"/>
                </a:solidFill>
              </a:rPr>
              <a:t>Veteran’s statement is consistent in all claims</a:t>
            </a:r>
          </a:p>
          <a:p>
            <a:pPr marL="457200" indent="-457200">
              <a:buFont typeface="Wingdings" panose="05000000000000000000" pitchFamily="2" charset="2"/>
              <a:buChar char="Ø"/>
            </a:pPr>
            <a:r>
              <a:rPr lang="en-US" sz="3200" dirty="0" smtClean="0">
                <a:solidFill>
                  <a:srgbClr val="6A5B3F"/>
                </a:solidFill>
              </a:rPr>
              <a:t>Statement is consistent with the circumstances of service. Extreme cold conditions existed in service.</a:t>
            </a:r>
          </a:p>
        </p:txBody>
      </p:sp>
      <p:sp>
        <p:nvSpPr>
          <p:cNvPr id="4" name="Half Frame 3"/>
          <p:cNvSpPr/>
          <p:nvPr/>
        </p:nvSpPr>
        <p:spPr>
          <a:xfrm rot="8086410" flipH="1">
            <a:off x="7106714" y="3935546"/>
            <a:ext cx="678228" cy="343983"/>
          </a:xfrm>
          <a:prstGeom prst="halfFrame">
            <a:avLst>
              <a:gd name="adj1" fmla="val 25187"/>
              <a:gd name="adj2" fmla="val 234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8086410" flipH="1">
            <a:off x="10046141" y="4317845"/>
            <a:ext cx="678228" cy="343983"/>
          </a:xfrm>
          <a:prstGeom prst="halfFrame">
            <a:avLst>
              <a:gd name="adj1" fmla="val 25187"/>
              <a:gd name="adj2" fmla="val 234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8086410" flipH="1">
            <a:off x="8846734" y="4852707"/>
            <a:ext cx="678228" cy="343983"/>
          </a:xfrm>
          <a:prstGeom prst="halfFrame">
            <a:avLst>
              <a:gd name="adj1" fmla="val 25187"/>
              <a:gd name="adj2" fmla="val 234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8086410" flipH="1">
            <a:off x="8469209" y="5810206"/>
            <a:ext cx="678228" cy="343983"/>
          </a:xfrm>
          <a:prstGeom prst="halfFrame">
            <a:avLst>
              <a:gd name="adj1" fmla="val 25187"/>
              <a:gd name="adj2" fmla="val 234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772409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09599" y="210675"/>
            <a:ext cx="9623613" cy="1029704"/>
          </a:xfrm>
        </p:spPr>
        <p:txBody>
          <a:bodyPr anchor="ctr">
            <a:normAutofit/>
          </a:bodyPr>
          <a:lstStyle/>
          <a:p>
            <a:pPr algn="l"/>
            <a:r>
              <a:rPr lang="en-US" altLang="en-US" sz="4000" b="1" dirty="0">
                <a:solidFill>
                  <a:srgbClr val="6A5B3F"/>
                </a:solidFill>
              </a:rPr>
              <a:t>Combat </a:t>
            </a:r>
            <a:r>
              <a:rPr lang="en-US" altLang="en-US" sz="4000" b="1" dirty="0" smtClean="0">
                <a:solidFill>
                  <a:srgbClr val="6A5B3F"/>
                </a:solidFill>
              </a:rPr>
              <a:t>Veteran Practical Exercise</a:t>
            </a:r>
            <a:endParaRPr lang="en-US" altLang="en-US" sz="4000" b="1" dirty="0">
              <a:solidFill>
                <a:srgbClr val="6A5B3F"/>
              </a:solidFill>
            </a:endParaRPr>
          </a:p>
        </p:txBody>
      </p:sp>
      <p:sp>
        <p:nvSpPr>
          <p:cNvPr id="23555" name="Rectangle 3"/>
          <p:cNvSpPr>
            <a:spLocks noGrp="1" noChangeArrowheads="1"/>
          </p:cNvSpPr>
          <p:nvPr>
            <p:ph type="subTitle" idx="1"/>
          </p:nvPr>
        </p:nvSpPr>
        <p:spPr>
          <a:xfrm>
            <a:off x="609599" y="1353675"/>
            <a:ext cx="10922759" cy="3819380"/>
          </a:xfrm>
        </p:spPr>
        <p:txBody>
          <a:bodyPr>
            <a:noAutofit/>
          </a:bodyPr>
          <a:lstStyle/>
          <a:p>
            <a:pPr algn="l"/>
            <a:r>
              <a:rPr lang="en-US" altLang="en-US" sz="3200" dirty="0">
                <a:solidFill>
                  <a:srgbClr val="6A5B3F"/>
                </a:solidFill>
              </a:rPr>
              <a:t>A Veteran submits a claim for service connection for low back pain sustained during operation Iraqi Freedom.  The Veteran asserts that he was in Iraq and injured his back diving for cover while under attack.  STRs are negative for any thoracolumbar spine injury, or disease</a:t>
            </a:r>
            <a:r>
              <a:rPr lang="en-US" altLang="en-US" sz="3200" dirty="0" smtClean="0">
                <a:solidFill>
                  <a:srgbClr val="6A5B3F"/>
                </a:solidFill>
              </a:rPr>
              <a:t>.</a:t>
            </a:r>
            <a:endParaRPr lang="en-US" altLang="en-US" sz="3200" dirty="0">
              <a:solidFill>
                <a:srgbClr val="6A5B3F"/>
              </a:solidFill>
            </a:endParaRPr>
          </a:p>
          <a:p>
            <a:pPr algn="l"/>
            <a:r>
              <a:rPr lang="en-US" altLang="en-US" sz="3200" dirty="0">
                <a:solidFill>
                  <a:srgbClr val="6A5B3F"/>
                </a:solidFill>
              </a:rPr>
              <a:t>Separation document shows award of </a:t>
            </a:r>
            <a:r>
              <a:rPr lang="en-US" altLang="en-US" sz="3200" dirty="0" smtClean="0">
                <a:solidFill>
                  <a:srgbClr val="6A5B3F"/>
                </a:solidFill>
              </a:rPr>
              <a:t>Combat Infantry Badge </a:t>
            </a:r>
            <a:r>
              <a:rPr lang="en-US" altLang="en-US" sz="3200" dirty="0">
                <a:solidFill>
                  <a:srgbClr val="6A5B3F"/>
                </a:solidFill>
              </a:rPr>
              <a:t>and service in Iraq</a:t>
            </a:r>
            <a:r>
              <a:rPr lang="en-US" altLang="en-US" sz="3200" dirty="0" smtClean="0">
                <a:solidFill>
                  <a:srgbClr val="6A5B3F"/>
                </a:solidFill>
              </a:rPr>
              <a:t>.</a:t>
            </a:r>
          </a:p>
          <a:p>
            <a:pPr algn="l"/>
            <a:r>
              <a:rPr lang="en-US" altLang="en-US" sz="3000" b="1" u="sng" dirty="0" smtClean="0">
                <a:solidFill>
                  <a:srgbClr val="6A5B3F"/>
                </a:solidFill>
              </a:rPr>
              <a:t>Select all correct components below then select next to continue</a:t>
            </a:r>
            <a:endParaRPr lang="en-US" altLang="en-US" sz="3000" b="1" u="sng" dirty="0">
              <a:solidFill>
                <a:srgbClr val="6A5B3F"/>
              </a:solidFill>
            </a:endParaRPr>
          </a:p>
        </p:txBody>
      </p:sp>
      <p:sp>
        <p:nvSpPr>
          <p:cNvPr id="5" name="Rectangle 4"/>
          <p:cNvSpPr/>
          <p:nvPr/>
        </p:nvSpPr>
        <p:spPr>
          <a:xfrm>
            <a:off x="851647" y="5286351"/>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Competent</a:t>
            </a:r>
            <a:endParaRPr lang="en-US" sz="3600" dirty="0">
              <a:solidFill>
                <a:srgbClr val="6A5B3F"/>
              </a:solidFill>
            </a:endParaRPr>
          </a:p>
          <a:p>
            <a:r>
              <a:rPr lang="en-US" sz="3600" dirty="0" smtClean="0">
                <a:solidFill>
                  <a:srgbClr val="6A5B3F"/>
                </a:solidFill>
              </a:rPr>
              <a:t>Plausible</a:t>
            </a:r>
            <a:endParaRPr lang="en-US" sz="3600" dirty="0">
              <a:solidFill>
                <a:srgbClr val="6A5B3F"/>
              </a:solidFill>
            </a:endParaRPr>
          </a:p>
        </p:txBody>
      </p:sp>
      <p:sp>
        <p:nvSpPr>
          <p:cNvPr id="6" name="Rectangle 5"/>
          <p:cNvSpPr/>
          <p:nvPr/>
        </p:nvSpPr>
        <p:spPr>
          <a:xfrm>
            <a:off x="6309614" y="5286350"/>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Consistent</a:t>
            </a:r>
            <a:endParaRPr lang="en-US" sz="3600" dirty="0">
              <a:solidFill>
                <a:srgbClr val="6A5B3F"/>
              </a:solidFill>
            </a:endParaRPr>
          </a:p>
          <a:p>
            <a:r>
              <a:rPr lang="en-US" sz="3600" dirty="0" smtClean="0">
                <a:solidFill>
                  <a:srgbClr val="6A5B3F"/>
                </a:solidFill>
              </a:rPr>
              <a:t>Service</a:t>
            </a:r>
            <a:endParaRPr lang="en-US" sz="3600" dirty="0">
              <a:solidFill>
                <a:srgbClr val="6A5B3F"/>
              </a:solidFill>
            </a:endParaRPr>
          </a:p>
        </p:txBody>
      </p:sp>
      <p:sp>
        <p:nvSpPr>
          <p:cNvPr id="2" name="Rounded Rectangle 1"/>
          <p:cNvSpPr/>
          <p:nvPr/>
        </p:nvSpPr>
        <p:spPr>
          <a:xfrm>
            <a:off x="3442447" y="5392271"/>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455894" y="5989660"/>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713694" y="5396333"/>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727141" y="5993722"/>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1518492" y="6176963"/>
            <a:ext cx="612058" cy="612058"/>
            <a:chOff x="11201400" y="5909733"/>
            <a:chExt cx="719667" cy="719667"/>
          </a:xfrm>
          <a:noFill/>
        </p:grpSpPr>
        <p:sp>
          <p:nvSpPr>
            <p:cNvPr id="15" name="Oval 14"/>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Action Button: Custom 16">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8842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rgbClr val="00B050"/>
                                      </p:to>
                                    </p:animClr>
                                    <p:animClr clrSpc="rgb" dir="cw">
                                      <p:cBhvr>
                                        <p:cTn id="7" dur="500" fill="hold"/>
                                        <p:tgtEl>
                                          <p:spTgt spid="2"/>
                                        </p:tgtEl>
                                        <p:attrNameLst>
                                          <p:attrName>fillcolor</p:attrName>
                                        </p:attrNameLst>
                                      </p:cBhvr>
                                      <p:to>
                                        <a:srgbClr val="00B050"/>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13"/>
                                        </p:tgtEl>
                                        <p:attrNameLst>
                                          <p:attrName>style.color</p:attrName>
                                        </p:attrNameLst>
                                      </p:cBhvr>
                                      <p:to>
                                        <a:srgbClr val="00B050"/>
                                      </p:to>
                                    </p:animClr>
                                    <p:animClr clrSpc="rgb" dir="cw">
                                      <p:cBhvr>
                                        <p:cTn id="15" dur="500" fill="hold"/>
                                        <p:tgtEl>
                                          <p:spTgt spid="13"/>
                                        </p:tgtEl>
                                        <p:attrNameLst>
                                          <p:attrName>fillcolor</p:attrName>
                                        </p:attrNameLst>
                                      </p:cBhvr>
                                      <p:to>
                                        <a:srgbClr val="00B050"/>
                                      </p:to>
                                    </p:animClr>
                                    <p:set>
                                      <p:cBhvr>
                                        <p:cTn id="16" dur="500" fill="hold"/>
                                        <p:tgtEl>
                                          <p:spTgt spid="13"/>
                                        </p:tgtEl>
                                        <p:attrNameLst>
                                          <p:attrName>fill.type</p:attrName>
                                        </p:attrNameLst>
                                      </p:cBhvr>
                                      <p:to>
                                        <p:strVal val="solid"/>
                                      </p:to>
                                    </p:set>
                                    <p:set>
                                      <p:cBhvr>
                                        <p:cTn id="17"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12"/>
                                        </p:tgtEl>
                                        <p:attrNameLst>
                                          <p:attrName>style.color</p:attrName>
                                        </p:attrNameLst>
                                      </p:cBhvr>
                                      <p:to>
                                        <a:srgbClr val="00B050"/>
                                      </p:to>
                                    </p:animClr>
                                    <p:animClr clrSpc="rgb" dir="cw">
                                      <p:cBhvr>
                                        <p:cTn id="23" dur="500" fill="hold"/>
                                        <p:tgtEl>
                                          <p:spTgt spid="12"/>
                                        </p:tgtEl>
                                        <p:attrNameLst>
                                          <p:attrName>fillcolor</p:attrName>
                                        </p:attrNameLst>
                                      </p:cBhvr>
                                      <p:to>
                                        <a:srgbClr val="00B050"/>
                                      </p:to>
                                    </p:animClr>
                                    <p:set>
                                      <p:cBhvr>
                                        <p:cTn id="24" dur="500" fill="hold"/>
                                        <p:tgtEl>
                                          <p:spTgt spid="12"/>
                                        </p:tgtEl>
                                        <p:attrNameLst>
                                          <p:attrName>fill.type</p:attrName>
                                        </p:attrNameLst>
                                      </p:cBhvr>
                                      <p:to>
                                        <p:strVal val="solid"/>
                                      </p:to>
                                    </p:set>
                                    <p:set>
                                      <p:cBhvr>
                                        <p:cTn id="25"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4"/>
                                        </p:tgtEl>
                                        <p:attrNameLst>
                                          <p:attrName>style.color</p:attrName>
                                        </p:attrNameLst>
                                      </p:cBhvr>
                                      <p:to>
                                        <a:srgbClr val="00B050"/>
                                      </p:to>
                                    </p:animClr>
                                    <p:animClr clrSpc="rgb" dir="cw">
                                      <p:cBhvr>
                                        <p:cTn id="31" dur="500" fill="hold"/>
                                        <p:tgtEl>
                                          <p:spTgt spid="14"/>
                                        </p:tgtEl>
                                        <p:attrNameLst>
                                          <p:attrName>fillcolor</p:attrName>
                                        </p:attrNameLst>
                                      </p:cBhvr>
                                      <p:to>
                                        <a:srgbClr val="00B050"/>
                                      </p:to>
                                    </p:animClr>
                                    <p:set>
                                      <p:cBhvr>
                                        <p:cTn id="32" dur="500" fill="hold"/>
                                        <p:tgtEl>
                                          <p:spTgt spid="14"/>
                                        </p:tgtEl>
                                        <p:attrNameLst>
                                          <p:attrName>fill.type</p:attrName>
                                        </p:attrNameLst>
                                      </p:cBhvr>
                                      <p:to>
                                        <p:strVal val="solid"/>
                                      </p:to>
                                    </p:set>
                                    <p:set>
                                      <p:cBhvr>
                                        <p:cTn id="33" dur="500" fill="hold"/>
                                        <p:tgtEl>
                                          <p:spTgt spid="14"/>
                                        </p:tgtEl>
                                        <p:attrNameLst>
                                          <p:attrName>fill.on</p:attrName>
                                        </p:attrNameLst>
                                      </p:cBhvr>
                                      <p:to>
                                        <p:strVal val="true"/>
                                      </p:to>
                                    </p:set>
                                  </p:childTnLst>
                                </p:cTn>
                              </p:par>
                              <p:par>
                                <p:cTn id="34" presetID="1" presetClass="entr" presetSubtype="0" fill="hold" grpId="0" nodeType="withEffect" nodePh="1">
                                  <p:stCondLst>
                                    <p:cond delay="0"/>
                                  </p:stCondLst>
                                  <p:endCondLst>
                                    <p:cond evt="begin" delay="0">
                                      <p:tn val="34"/>
                                    </p:cond>
                                  </p:end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2" grpId="0" animBg="1"/>
      <p:bldP spid="12" grpId="0" animBg="1"/>
      <p:bldP spid="13" grpId="0" animBg="1"/>
      <p:bldP spid="14"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20103" y="210673"/>
            <a:ext cx="10578354" cy="1001724"/>
          </a:xfrm>
        </p:spPr>
        <p:txBody>
          <a:bodyPr anchor="ctr">
            <a:normAutofit/>
          </a:bodyPr>
          <a:lstStyle/>
          <a:p>
            <a:pPr algn="l"/>
            <a:r>
              <a:rPr lang="en-US" altLang="en-US" sz="4000" b="1" dirty="0">
                <a:solidFill>
                  <a:srgbClr val="6A5B3F"/>
                </a:solidFill>
              </a:rPr>
              <a:t>Combat </a:t>
            </a:r>
            <a:r>
              <a:rPr lang="en-US" altLang="en-US" sz="4000" b="1" dirty="0" smtClean="0">
                <a:solidFill>
                  <a:srgbClr val="6A5B3F"/>
                </a:solidFill>
              </a:rPr>
              <a:t>Veteran Practical Exercise Answer</a:t>
            </a:r>
            <a:endParaRPr lang="en-US" altLang="en-US" sz="4000" b="1" dirty="0">
              <a:solidFill>
                <a:srgbClr val="6A5B3F"/>
              </a:solidFill>
            </a:endParaRPr>
          </a:p>
        </p:txBody>
      </p:sp>
      <p:sp>
        <p:nvSpPr>
          <p:cNvPr id="23555" name="Rectangle 3"/>
          <p:cNvSpPr>
            <a:spLocks noGrp="1" noChangeArrowheads="1"/>
          </p:cNvSpPr>
          <p:nvPr>
            <p:ph type="subTitle" idx="1"/>
          </p:nvPr>
        </p:nvSpPr>
        <p:spPr>
          <a:xfrm>
            <a:off x="609599" y="1353674"/>
            <a:ext cx="10922759" cy="3932675"/>
          </a:xfrm>
        </p:spPr>
        <p:txBody>
          <a:bodyPr>
            <a:noAutofit/>
          </a:bodyPr>
          <a:lstStyle/>
          <a:p>
            <a:pPr algn="l"/>
            <a:r>
              <a:rPr lang="en-US" altLang="en-US" sz="3200" dirty="0" smtClean="0">
                <a:solidFill>
                  <a:srgbClr val="6A5B3F"/>
                </a:solidFill>
              </a:rPr>
              <a:t>The Veteran is competent to describe </a:t>
            </a:r>
            <a:r>
              <a:rPr lang="en-US" altLang="en-US" sz="3200" dirty="0">
                <a:solidFill>
                  <a:srgbClr val="6A5B3F"/>
                </a:solidFill>
              </a:rPr>
              <a:t>low back </a:t>
            </a:r>
            <a:r>
              <a:rPr lang="en-US" altLang="en-US" sz="3200" dirty="0" smtClean="0">
                <a:solidFill>
                  <a:srgbClr val="6A5B3F"/>
                </a:solidFill>
              </a:rPr>
              <a:t>pain. </a:t>
            </a:r>
          </a:p>
          <a:p>
            <a:pPr algn="l"/>
            <a:r>
              <a:rPr lang="en-US" altLang="en-US" sz="3200" dirty="0" smtClean="0">
                <a:solidFill>
                  <a:srgbClr val="6A5B3F"/>
                </a:solidFill>
              </a:rPr>
              <a:t>The claim is plausible. The </a:t>
            </a:r>
            <a:r>
              <a:rPr lang="en-US" altLang="en-US" sz="3200" dirty="0">
                <a:solidFill>
                  <a:srgbClr val="6A5B3F"/>
                </a:solidFill>
              </a:rPr>
              <a:t>Veteran asserts that he was in Iraq and injured his back diving for cover while under attack. </a:t>
            </a:r>
            <a:endParaRPr lang="en-US" altLang="en-US" sz="3200" dirty="0" smtClean="0">
              <a:solidFill>
                <a:srgbClr val="6A5B3F"/>
              </a:solidFill>
            </a:endParaRPr>
          </a:p>
          <a:p>
            <a:pPr algn="l"/>
            <a:r>
              <a:rPr lang="en-US" altLang="en-US" sz="3200" dirty="0" smtClean="0">
                <a:solidFill>
                  <a:srgbClr val="6A5B3F"/>
                </a:solidFill>
              </a:rPr>
              <a:t>The Veterans statement is consistent throughout.</a:t>
            </a:r>
            <a:endParaRPr lang="en-US" altLang="en-US" sz="3200" dirty="0">
              <a:solidFill>
                <a:srgbClr val="6A5B3F"/>
              </a:solidFill>
            </a:endParaRPr>
          </a:p>
          <a:p>
            <a:pPr algn="l"/>
            <a:r>
              <a:rPr lang="en-US" altLang="en-US" sz="3200" dirty="0" smtClean="0">
                <a:solidFill>
                  <a:srgbClr val="6A5B3F"/>
                </a:solidFill>
              </a:rPr>
              <a:t>The claim is consistent with service. Separation </a:t>
            </a:r>
            <a:r>
              <a:rPr lang="en-US" altLang="en-US" sz="3200" dirty="0">
                <a:solidFill>
                  <a:srgbClr val="6A5B3F"/>
                </a:solidFill>
              </a:rPr>
              <a:t>document shows award of CIB and service in Iraq</a:t>
            </a:r>
            <a:r>
              <a:rPr lang="en-US" altLang="en-US" sz="3200" dirty="0" smtClean="0">
                <a:solidFill>
                  <a:srgbClr val="6A5B3F"/>
                </a:solidFill>
              </a:rPr>
              <a:t>.</a:t>
            </a:r>
          </a:p>
          <a:p>
            <a:pPr algn="l"/>
            <a:endParaRPr lang="en-US" altLang="en-US" dirty="0">
              <a:solidFill>
                <a:srgbClr val="6A5B3F"/>
              </a:solidFill>
            </a:endParaRPr>
          </a:p>
        </p:txBody>
      </p:sp>
      <p:sp>
        <p:nvSpPr>
          <p:cNvPr id="5" name="Rectangle 4"/>
          <p:cNvSpPr/>
          <p:nvPr/>
        </p:nvSpPr>
        <p:spPr>
          <a:xfrm>
            <a:off x="851647" y="5286351"/>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Competent</a:t>
            </a:r>
            <a:endParaRPr lang="en-US" sz="3600" dirty="0">
              <a:solidFill>
                <a:srgbClr val="6A5B3F"/>
              </a:solidFill>
            </a:endParaRPr>
          </a:p>
          <a:p>
            <a:r>
              <a:rPr lang="en-US" sz="3600" dirty="0" smtClean="0">
                <a:solidFill>
                  <a:srgbClr val="6A5B3F"/>
                </a:solidFill>
              </a:rPr>
              <a:t>Plausible</a:t>
            </a:r>
            <a:endParaRPr lang="en-US" sz="3600" dirty="0">
              <a:solidFill>
                <a:srgbClr val="6A5B3F"/>
              </a:solidFill>
            </a:endParaRPr>
          </a:p>
        </p:txBody>
      </p:sp>
      <p:sp>
        <p:nvSpPr>
          <p:cNvPr id="6" name="Rectangle 5"/>
          <p:cNvSpPr/>
          <p:nvPr/>
        </p:nvSpPr>
        <p:spPr>
          <a:xfrm>
            <a:off x="6309614" y="5286350"/>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Consistent</a:t>
            </a:r>
            <a:endParaRPr lang="en-US" sz="3600" dirty="0">
              <a:solidFill>
                <a:srgbClr val="6A5B3F"/>
              </a:solidFill>
            </a:endParaRPr>
          </a:p>
          <a:p>
            <a:r>
              <a:rPr lang="en-US" sz="3600" dirty="0" smtClean="0">
                <a:solidFill>
                  <a:srgbClr val="6A5B3F"/>
                </a:solidFill>
              </a:rPr>
              <a:t>Service</a:t>
            </a:r>
            <a:endParaRPr lang="en-US" sz="3600" dirty="0">
              <a:solidFill>
                <a:srgbClr val="6A5B3F"/>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5873" y="5148309"/>
            <a:ext cx="833782" cy="7729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5873" y="5672824"/>
            <a:ext cx="833782" cy="7729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505" y="5672824"/>
            <a:ext cx="833782" cy="77294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8024" y="5148309"/>
            <a:ext cx="833782" cy="772948"/>
          </a:xfrm>
          <a:prstGeom prst="rect">
            <a:avLst/>
          </a:prstGeom>
        </p:spPr>
      </p:pic>
      <p:grpSp>
        <p:nvGrpSpPr>
          <p:cNvPr id="11" name="Group 10"/>
          <p:cNvGrpSpPr/>
          <p:nvPr/>
        </p:nvGrpSpPr>
        <p:grpSpPr>
          <a:xfrm>
            <a:off x="11518492" y="6176963"/>
            <a:ext cx="612058" cy="612058"/>
            <a:chOff x="11201400" y="5909733"/>
            <a:chExt cx="719667" cy="719667"/>
          </a:xfrm>
          <a:noFill/>
        </p:grpSpPr>
        <p:sp>
          <p:nvSpPr>
            <p:cNvPr id="12" name="Oval 11"/>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Action Button: Custom 13">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1705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848" y="94638"/>
            <a:ext cx="5509518" cy="748516"/>
          </a:xfrm>
          <a:prstGeom prst="doubleWave">
            <a:avLst>
              <a:gd name="adj1" fmla="val 6250"/>
              <a:gd name="adj2" fmla="val -1179"/>
            </a:avLst>
          </a:prstGeom>
          <a:solidFill>
            <a:srgbClr val="E7D0A4"/>
          </a:solidFill>
          <a:ln w="57150">
            <a:solidFill>
              <a:srgbClr val="7C5F1E"/>
            </a:solidFill>
          </a:ln>
          <a:scene3d>
            <a:camera prst="orthographicFront"/>
            <a:lightRig rig="threePt" dir="t"/>
          </a:scene3d>
          <a:sp3d>
            <a:bevelT w="152400" h="50800" prst="softRound"/>
          </a:sp3d>
        </p:spPr>
        <p:txBody>
          <a:bodyPr>
            <a:normAutofit fontScale="90000"/>
          </a:bodyPr>
          <a:lstStyle/>
          <a:p>
            <a:pPr algn="ctr"/>
            <a:r>
              <a:rPr lang="en-US" sz="4800" b="1" dirty="0" smtClean="0">
                <a:solidFill>
                  <a:srgbClr val="6A5B3F"/>
                </a:solidFill>
                <a:latin typeface="+mn-lt"/>
              </a:rPr>
              <a:t>In-Service Decisions</a:t>
            </a:r>
            <a:endParaRPr lang="en-US" sz="4800" b="1" dirty="0">
              <a:solidFill>
                <a:srgbClr val="6A5B3F"/>
              </a:solidFill>
              <a:latin typeface="+mn-lt"/>
            </a:endParaRPr>
          </a:p>
        </p:txBody>
      </p:sp>
      <p:sp>
        <p:nvSpPr>
          <p:cNvPr id="3" name="Content Placeholder 2"/>
          <p:cNvSpPr>
            <a:spLocks noGrp="1"/>
          </p:cNvSpPr>
          <p:nvPr>
            <p:ph idx="1"/>
          </p:nvPr>
        </p:nvSpPr>
        <p:spPr>
          <a:xfrm>
            <a:off x="6010836" y="2807233"/>
            <a:ext cx="5394960" cy="3667990"/>
          </a:xfrm>
          <a:solidFill>
            <a:srgbClr val="E7D0A4"/>
          </a:solidFill>
          <a:ln w="57150">
            <a:solidFill>
              <a:srgbClr val="6A5B3F"/>
            </a:solidFill>
          </a:ln>
          <a:scene3d>
            <a:camera prst="orthographicFront"/>
            <a:lightRig rig="threePt" dir="t"/>
          </a:scene3d>
          <a:sp3d>
            <a:bevelT w="114300" prst="artDeco"/>
          </a:sp3d>
        </p:spPr>
        <p:txBody>
          <a:bodyPr lIns="457200" tIns="182880" rIns="365760" anchor="t">
            <a:normAutofit/>
          </a:bodyPr>
          <a:lstStyle/>
          <a:p>
            <a:pPr marL="109538" indent="0">
              <a:buNone/>
            </a:pPr>
            <a:r>
              <a:rPr lang="en-US" sz="3200" dirty="0" smtClean="0">
                <a:solidFill>
                  <a:srgbClr val="6A5B3F"/>
                </a:solidFill>
              </a:rPr>
              <a:t>The nexus linking the in-service event to a current disability is a medical decision or opinion.</a:t>
            </a:r>
            <a:endParaRPr lang="en-US" sz="3200" dirty="0">
              <a:solidFill>
                <a:srgbClr val="6A5B3F"/>
              </a:solidFill>
            </a:endParaRPr>
          </a:p>
        </p:txBody>
      </p:sp>
      <p:sp>
        <p:nvSpPr>
          <p:cNvPr id="5" name="Content Placeholder 2"/>
          <p:cNvSpPr txBox="1">
            <a:spLocks/>
          </p:cNvSpPr>
          <p:nvPr/>
        </p:nvSpPr>
        <p:spPr>
          <a:xfrm>
            <a:off x="581233" y="961901"/>
            <a:ext cx="10943772" cy="1603169"/>
          </a:xfrm>
          <a:prstGeom prst="roundRect">
            <a:avLst/>
          </a:prstGeom>
          <a:solidFill>
            <a:srgbClr val="E7D0A4"/>
          </a:solidFill>
          <a:ln w="38100">
            <a:solidFill>
              <a:srgbClr val="7C5F1E"/>
            </a:solidFill>
          </a:ln>
          <a:scene3d>
            <a:camera prst="orthographicFront"/>
            <a:lightRig rig="threePt" dir="t"/>
          </a:scene3d>
          <a:sp3d>
            <a:bevelT/>
          </a:sp3d>
        </p:spPr>
        <p:txBody>
          <a:bodyPr vert="horz" lIns="18288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6A5B3F"/>
                </a:solidFill>
              </a:rPr>
              <a:t>When there is not a clear nexus, the relationship between the in-service activities and the claimed current condition must be determined or other evidence showing a nexus between service and current disability.</a:t>
            </a:r>
          </a:p>
        </p:txBody>
      </p:sp>
      <p:sp>
        <p:nvSpPr>
          <p:cNvPr id="6" name="Content Placeholder 2"/>
          <p:cNvSpPr txBox="1">
            <a:spLocks/>
          </p:cNvSpPr>
          <p:nvPr/>
        </p:nvSpPr>
        <p:spPr>
          <a:xfrm>
            <a:off x="616858" y="2807233"/>
            <a:ext cx="5393978" cy="3667990"/>
          </a:xfrm>
          <a:prstGeom prst="rect">
            <a:avLst/>
          </a:prstGeom>
          <a:solidFill>
            <a:srgbClr val="E7D0A4"/>
          </a:solidFill>
          <a:ln w="57150">
            <a:solidFill>
              <a:srgbClr val="6A5B3F"/>
            </a:solidFill>
          </a:ln>
          <a:scene3d>
            <a:camera prst="orthographicFront"/>
            <a:lightRig rig="threePt" dir="t"/>
          </a:scene3d>
          <a:sp3d>
            <a:bevelT w="114300" prst="artDeco"/>
          </a:sp3d>
        </p:spPr>
        <p:txBody>
          <a:bodyPr vert="horz" lIns="457200" tIns="182880" rIns="36576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8" indent="0">
              <a:buFont typeface="Arial" panose="020B0604020202020204" pitchFamily="34" charset="0"/>
              <a:buNone/>
            </a:pPr>
            <a:r>
              <a:rPr lang="en-US" sz="3200" dirty="0" smtClean="0">
                <a:solidFill>
                  <a:srgbClr val="6A5B3F"/>
                </a:solidFill>
              </a:rPr>
              <a:t>Establishing events or conditions of service to have occurred is generally an adjudicative decision.</a:t>
            </a:r>
            <a:endParaRPr lang="en-US" sz="3200" dirty="0">
              <a:solidFill>
                <a:srgbClr val="6A5B3F"/>
              </a:solidFill>
            </a:endParaRPr>
          </a:p>
        </p:txBody>
      </p:sp>
      <p:sp>
        <p:nvSpPr>
          <p:cNvPr id="7" name="Rectangle 6"/>
          <p:cNvSpPr/>
          <p:nvPr/>
        </p:nvSpPr>
        <p:spPr>
          <a:xfrm>
            <a:off x="1172331" y="4916909"/>
            <a:ext cx="4206240" cy="1277257"/>
          </a:xfrm>
          <a:prstGeom prst="rect">
            <a:avLst/>
          </a:prstGeom>
          <a:solidFill>
            <a:srgbClr val="C6A15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E8E3D8"/>
                </a:solidFill>
              </a:rPr>
              <a:t>VSR, RVSR and DRO</a:t>
            </a:r>
            <a:endParaRPr lang="en-US" sz="3200" dirty="0">
              <a:solidFill>
                <a:srgbClr val="E8E3D8"/>
              </a:solidFill>
            </a:endParaRPr>
          </a:p>
        </p:txBody>
      </p:sp>
      <p:sp>
        <p:nvSpPr>
          <p:cNvPr id="8" name="Rectangle 7"/>
          <p:cNvSpPr/>
          <p:nvPr/>
        </p:nvSpPr>
        <p:spPr>
          <a:xfrm>
            <a:off x="6608592" y="4916909"/>
            <a:ext cx="4206240" cy="1277257"/>
          </a:xfrm>
          <a:prstGeom prst="rect">
            <a:avLst/>
          </a:prstGeom>
          <a:solidFill>
            <a:srgbClr val="C6A15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E8E3D8"/>
                </a:solidFill>
              </a:rPr>
              <a:t>Examiner</a:t>
            </a:r>
            <a:endParaRPr lang="en-US" sz="3200" dirty="0">
              <a:solidFill>
                <a:srgbClr val="E8E3D8"/>
              </a:solidFill>
            </a:endParaRPr>
          </a:p>
        </p:txBody>
      </p:sp>
      <p:grpSp>
        <p:nvGrpSpPr>
          <p:cNvPr id="9" name="Group 8"/>
          <p:cNvGrpSpPr/>
          <p:nvPr/>
        </p:nvGrpSpPr>
        <p:grpSpPr>
          <a:xfrm>
            <a:off x="11518492" y="6176963"/>
            <a:ext cx="612058" cy="612058"/>
            <a:chOff x="11201400" y="5909733"/>
            <a:chExt cx="719667" cy="719667"/>
          </a:xfrm>
          <a:noFill/>
        </p:grpSpPr>
        <p:sp>
          <p:nvSpPr>
            <p:cNvPr id="10" name="Oval 9"/>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Action Button: Custom 11">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95225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3029" y="1643617"/>
            <a:ext cx="3657600" cy="3200400"/>
          </a:xfrm>
          <a:prstGeom prst="roundRect">
            <a:avLst/>
          </a:prstGeom>
          <a:solidFill>
            <a:srgbClr val="E7D0A4"/>
          </a:solidFill>
          <a:ln w="38100">
            <a:solidFill>
              <a:srgbClr val="7C5F1E"/>
            </a:solidFill>
          </a:ln>
          <a:scene3d>
            <a:camera prst="orthographicFront"/>
            <a:lightRig rig="threePt" dir="t"/>
          </a:scene3d>
          <a:sp3d>
            <a:bevelT/>
          </a:sp3d>
        </p:spPr>
        <p:txBody>
          <a:bodyPr lIns="274320" rIns="274320" anchor="ctr">
            <a:normAutofit lnSpcReduction="10000"/>
          </a:bodyPr>
          <a:lstStyle/>
          <a:p>
            <a:pPr marL="0" indent="0">
              <a:buNone/>
            </a:pPr>
            <a:r>
              <a:rPr lang="en-US" sz="3600" dirty="0" smtClean="0">
                <a:solidFill>
                  <a:srgbClr val="6A5B3F"/>
                </a:solidFill>
              </a:rPr>
              <a:t>The examiner establishes if the in-service event is linked to the current diagnosis.*</a:t>
            </a:r>
            <a:endParaRPr lang="en-US" sz="3600" dirty="0">
              <a:solidFill>
                <a:srgbClr val="6A5B3F"/>
              </a:solidFill>
            </a:endParaRPr>
          </a:p>
        </p:txBody>
      </p:sp>
      <p:sp>
        <p:nvSpPr>
          <p:cNvPr id="6" name="Content Placeholder 2"/>
          <p:cNvSpPr txBox="1">
            <a:spLocks/>
          </p:cNvSpPr>
          <p:nvPr/>
        </p:nvSpPr>
        <p:spPr>
          <a:xfrm>
            <a:off x="616856" y="1647142"/>
            <a:ext cx="3657600" cy="3200400"/>
          </a:xfrm>
          <a:prstGeom prst="roundRect">
            <a:avLst/>
          </a:prstGeom>
          <a:solidFill>
            <a:srgbClr val="E7D0A4"/>
          </a:solidFill>
          <a:ln w="38100">
            <a:solidFill>
              <a:srgbClr val="7C5F1E"/>
            </a:solidFill>
          </a:ln>
          <a:scene3d>
            <a:camera prst="orthographicFront"/>
            <a:lightRig rig="threePt" dir="t"/>
          </a:scene3d>
          <a:sp3d>
            <a:bevelT/>
          </a:sp3d>
        </p:spPr>
        <p:txBody>
          <a:bodyPr vert="horz" lIns="274320" tIns="45720" rIns="27432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solidFill>
                  <a:srgbClr val="6A5B3F"/>
                </a:solidFill>
              </a:rPr>
              <a:t>The VSR, RVSR or DRO informs the examiner about the in-service event.</a:t>
            </a:r>
            <a:endParaRPr lang="en-US" sz="3600" dirty="0">
              <a:solidFill>
                <a:srgbClr val="6A5B3F"/>
              </a:solidFill>
            </a:endParaRPr>
          </a:p>
        </p:txBody>
      </p:sp>
      <p:sp>
        <p:nvSpPr>
          <p:cNvPr id="4" name="TextBox 3"/>
          <p:cNvSpPr txBox="1"/>
          <p:nvPr/>
        </p:nvSpPr>
        <p:spPr>
          <a:xfrm>
            <a:off x="624114" y="5687764"/>
            <a:ext cx="10943772" cy="830997"/>
          </a:xfrm>
          <a:prstGeom prst="rect">
            <a:avLst/>
          </a:prstGeom>
          <a:noFill/>
        </p:spPr>
        <p:txBody>
          <a:bodyPr wrap="square" rtlCol="0">
            <a:spAutoFit/>
          </a:bodyPr>
          <a:lstStyle/>
          <a:p>
            <a:r>
              <a:rPr lang="en-US" sz="2400" dirty="0" smtClean="0">
                <a:solidFill>
                  <a:srgbClr val="6A5B3F"/>
                </a:solidFill>
              </a:rPr>
              <a:t>*There is one exception to the rule in cases involving PTSD due to Military Sexual Trauma. The examiner may establish the in-service event with identified markers.</a:t>
            </a:r>
            <a:endParaRPr lang="en-US" sz="2400" dirty="0">
              <a:solidFill>
                <a:srgbClr val="6A5B3F"/>
              </a:solidFill>
            </a:endParaRPr>
          </a:p>
        </p:txBody>
      </p:sp>
      <p:grpSp>
        <p:nvGrpSpPr>
          <p:cNvPr id="8" name="Group 7"/>
          <p:cNvGrpSpPr/>
          <p:nvPr/>
        </p:nvGrpSpPr>
        <p:grpSpPr>
          <a:xfrm>
            <a:off x="11518492" y="6176963"/>
            <a:ext cx="612058" cy="612058"/>
            <a:chOff x="11201400" y="5909733"/>
            <a:chExt cx="719667" cy="719667"/>
          </a:xfrm>
          <a:noFill/>
        </p:grpSpPr>
        <p:sp>
          <p:nvSpPr>
            <p:cNvPr id="11" name="Oval 10"/>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Action Button: Custom 12">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l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820605" y="1584527"/>
            <a:ext cx="2268137" cy="4073441"/>
          </a:xfrm>
          <a:prstGeom prst="rect">
            <a:avLst/>
          </a:prstGeom>
          <a:effectLst>
            <a:outerShdw blurRad="50800" dist="38100" dir="2700000" algn="tl" rotWithShape="0">
              <a:prstClr val="black">
                <a:alpha val="40000"/>
              </a:prstClr>
            </a:outerShdw>
          </a:effectLst>
        </p:spPr>
      </p:pic>
      <p:pic>
        <p:nvPicPr>
          <p:cNvPr id="9" name="Female 17"/>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flipH="1">
            <a:off x="6341423" y="1607388"/>
            <a:ext cx="1889854" cy="4050580"/>
          </a:xfrm>
          <a:prstGeom prst="rect">
            <a:avLst/>
          </a:prstGeom>
          <a:effectLst>
            <a:outerShdw blurRad="50800" dist="38100" dir="2700000" algn="tl" rotWithShape="0">
              <a:prstClr val="black">
                <a:alpha val="40000"/>
              </a:prstClr>
            </a:outerShdw>
          </a:effectLst>
        </p:spPr>
      </p:pic>
      <p:sp>
        <p:nvSpPr>
          <p:cNvPr id="16" name="Title 1"/>
          <p:cNvSpPr txBox="1">
            <a:spLocks/>
          </p:cNvSpPr>
          <p:nvPr/>
        </p:nvSpPr>
        <p:spPr>
          <a:xfrm>
            <a:off x="2501414" y="111447"/>
            <a:ext cx="7189173" cy="1325563"/>
          </a:xfrm>
          <a:prstGeom prst="doubleWave">
            <a:avLst>
              <a:gd name="adj1" fmla="val 6250"/>
              <a:gd name="adj2" fmla="val -1259"/>
            </a:avLst>
          </a:prstGeom>
          <a:solidFill>
            <a:srgbClr val="E7D0A4"/>
          </a:solidFill>
          <a:ln w="57150">
            <a:solidFill>
              <a:srgbClr val="7C5F1E"/>
            </a:solidFill>
          </a:ln>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6A5B3F"/>
                </a:solidFill>
                <a:latin typeface="+mn-lt"/>
              </a:rPr>
              <a:t>In-Service Decisions</a:t>
            </a:r>
            <a:endParaRPr lang="en-US" sz="4000" b="1" dirty="0">
              <a:solidFill>
                <a:srgbClr val="6A5B3F"/>
              </a:solidFill>
              <a:latin typeface="+mn-lt"/>
            </a:endParaRPr>
          </a:p>
        </p:txBody>
      </p:sp>
    </p:spTree>
    <p:custDataLst>
      <p:tags r:id="rId1"/>
    </p:custDataLst>
    <p:extLst>
      <p:ext uri="{BB962C8B-B14F-4D97-AF65-F5344CB8AC3E}">
        <p14:creationId xmlns:p14="http://schemas.microsoft.com/office/powerpoint/2010/main" val="1932217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642" y="2091428"/>
            <a:ext cx="10912850" cy="3435144"/>
          </a:xfrm>
          <a:prstGeom prst="roundRect">
            <a:avLst/>
          </a:prstGeom>
          <a:solidFill>
            <a:srgbClr val="E7D0A4"/>
          </a:solidFill>
          <a:ln w="38100">
            <a:solidFill>
              <a:srgbClr val="7C5F1E"/>
            </a:solidFill>
          </a:ln>
          <a:scene3d>
            <a:camera prst="orthographicFront"/>
            <a:lightRig rig="threePt" dir="t"/>
          </a:scene3d>
          <a:sp3d>
            <a:bevelT/>
          </a:sp3d>
        </p:spPr>
        <p:txBody>
          <a:bodyPr>
            <a:normAutofit lnSpcReduction="10000"/>
          </a:bodyPr>
          <a:lstStyle/>
          <a:p>
            <a:pPr marL="0" indent="0">
              <a:buNone/>
            </a:pPr>
            <a:r>
              <a:rPr lang="en-US" sz="3600" dirty="0" smtClean="0">
                <a:solidFill>
                  <a:srgbClr val="6A5B3F"/>
                </a:solidFill>
              </a:rPr>
              <a:t>For many cases decided by VA, we are not dealing with certainty, but rather what is more likely than not of what happened.</a:t>
            </a:r>
          </a:p>
          <a:p>
            <a:pPr marL="0" indent="0">
              <a:buNone/>
            </a:pPr>
            <a:r>
              <a:rPr lang="en-US" sz="3600" dirty="0">
                <a:solidFill>
                  <a:srgbClr val="6A5B3F"/>
                </a:solidFill>
              </a:rPr>
              <a:t>The Department must consider lay evidence, but may give it whatever weight it concludes the evidence is entitled to</a:t>
            </a:r>
            <a:r>
              <a:rPr lang="en-US" sz="3600" dirty="0" smtClean="0">
                <a:solidFill>
                  <a:srgbClr val="6A5B3F"/>
                </a:solidFill>
              </a:rPr>
              <a:t>.</a:t>
            </a:r>
            <a:endParaRPr lang="en-US" sz="3600" dirty="0">
              <a:solidFill>
                <a:srgbClr val="6A5B3F"/>
              </a:solidFill>
            </a:endParaRPr>
          </a:p>
        </p:txBody>
      </p:sp>
      <p:grpSp>
        <p:nvGrpSpPr>
          <p:cNvPr id="4" name="Group 3"/>
          <p:cNvGrpSpPr/>
          <p:nvPr/>
        </p:nvGrpSpPr>
        <p:grpSpPr>
          <a:xfrm>
            <a:off x="11518492" y="6176963"/>
            <a:ext cx="612058" cy="612058"/>
            <a:chOff x="11201400" y="5909733"/>
            <a:chExt cx="719667" cy="719667"/>
          </a:xfrm>
          <a:noFill/>
        </p:grpSpPr>
        <p:sp>
          <p:nvSpPr>
            <p:cNvPr id="5" name="Oval 4"/>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Action Button: Custom 6">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501414" y="337072"/>
            <a:ext cx="7189173" cy="1325563"/>
          </a:xfrm>
          <a:prstGeom prst="doubleWave">
            <a:avLst>
              <a:gd name="adj1" fmla="val 6250"/>
              <a:gd name="adj2" fmla="val -1259"/>
            </a:avLst>
          </a:prstGeom>
          <a:solidFill>
            <a:srgbClr val="E7D0A4"/>
          </a:solidFill>
          <a:ln w="57150">
            <a:solidFill>
              <a:srgbClr val="7C5F1E"/>
            </a:solidFill>
          </a:ln>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6A5B3F"/>
                </a:solidFill>
                <a:latin typeface="+mn-lt"/>
              </a:rPr>
              <a:t>Course Summary</a:t>
            </a:r>
            <a:endParaRPr lang="en-US" sz="4000" b="1" dirty="0">
              <a:solidFill>
                <a:srgbClr val="6A5B3F"/>
              </a:solidFill>
              <a:latin typeface="+mn-lt"/>
            </a:endParaRPr>
          </a:p>
        </p:txBody>
      </p:sp>
    </p:spTree>
    <p:custDataLst>
      <p:tags r:id="rId1"/>
    </p:custDataLst>
    <p:extLst>
      <p:ext uri="{BB962C8B-B14F-4D97-AF65-F5344CB8AC3E}">
        <p14:creationId xmlns:p14="http://schemas.microsoft.com/office/powerpoint/2010/main" val="1963218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509"/>
            <a:ext cx="10515600" cy="1325563"/>
          </a:xfrm>
        </p:spPr>
        <p:txBody>
          <a:bodyPr/>
          <a:lstStyle/>
          <a:p>
            <a:r>
              <a:rPr lang="en-US" b="1" dirty="0" smtClean="0">
                <a:solidFill>
                  <a:srgbClr val="6A5B3F"/>
                </a:solidFill>
              </a:rPr>
              <a:t>Practical Exercise 1</a:t>
            </a:r>
            <a:endParaRPr lang="en-US" b="1" dirty="0">
              <a:solidFill>
                <a:srgbClr val="6A5B3F"/>
              </a:solidFill>
            </a:endParaRPr>
          </a:p>
        </p:txBody>
      </p:sp>
      <p:sp>
        <p:nvSpPr>
          <p:cNvPr id="3" name="Content Placeholder 2"/>
          <p:cNvSpPr>
            <a:spLocks noGrp="1"/>
          </p:cNvSpPr>
          <p:nvPr>
            <p:ph idx="1"/>
          </p:nvPr>
        </p:nvSpPr>
        <p:spPr>
          <a:xfrm>
            <a:off x="838200" y="1366925"/>
            <a:ext cx="10515600" cy="3806129"/>
          </a:xfrm>
        </p:spPr>
        <p:txBody>
          <a:bodyPr>
            <a:normAutofit/>
          </a:bodyPr>
          <a:lstStyle/>
          <a:p>
            <a:pPr marL="0" indent="0">
              <a:buNone/>
            </a:pPr>
            <a:r>
              <a:rPr lang="en-US" altLang="en-US" sz="3600" dirty="0">
                <a:solidFill>
                  <a:srgbClr val="6A5B3F"/>
                </a:solidFill>
              </a:rPr>
              <a:t>A Veteran submits a claim for service connection for hearing loss </a:t>
            </a:r>
            <a:r>
              <a:rPr lang="en-US" altLang="en-US" sz="3600" dirty="0" smtClean="0">
                <a:solidFill>
                  <a:srgbClr val="6A5B3F"/>
                </a:solidFill>
              </a:rPr>
              <a:t>caused by </a:t>
            </a:r>
            <a:r>
              <a:rPr lang="en-US" altLang="en-US" sz="3600" dirty="0">
                <a:solidFill>
                  <a:srgbClr val="6A5B3F"/>
                </a:solidFill>
              </a:rPr>
              <a:t>acoustic trauma in service.  STRs are negative for any threshold shift or diagnosis of hearing loss by VA standards.  However, the separation document </a:t>
            </a:r>
            <a:r>
              <a:rPr lang="en-US" altLang="en-US" sz="3600" dirty="0" smtClean="0">
                <a:solidFill>
                  <a:srgbClr val="6A5B3F"/>
                </a:solidFill>
              </a:rPr>
              <a:t>shows </a:t>
            </a:r>
            <a:r>
              <a:rPr lang="en-US" altLang="en-US" sz="3600" dirty="0">
                <a:solidFill>
                  <a:srgbClr val="6A5B3F"/>
                </a:solidFill>
              </a:rPr>
              <a:t>he was a jet mechanic in service</a:t>
            </a:r>
            <a:r>
              <a:rPr lang="en-US" altLang="en-US" sz="3600" dirty="0" smtClean="0">
                <a:solidFill>
                  <a:srgbClr val="6A5B3F"/>
                </a:solidFill>
              </a:rPr>
              <a:t>.</a:t>
            </a:r>
          </a:p>
          <a:p>
            <a:pPr marL="0" indent="0">
              <a:buNone/>
            </a:pPr>
            <a:r>
              <a:rPr lang="en-US" altLang="en-US" sz="3200" u="sng" dirty="0" smtClean="0">
                <a:solidFill>
                  <a:srgbClr val="6A5B3F"/>
                </a:solidFill>
              </a:rPr>
              <a:t>Select </a:t>
            </a:r>
            <a:r>
              <a:rPr lang="en-US" altLang="en-US" sz="3200" u="sng" dirty="0">
                <a:solidFill>
                  <a:srgbClr val="6A5B3F"/>
                </a:solidFill>
              </a:rPr>
              <a:t>all correct components below then select next to </a:t>
            </a:r>
            <a:r>
              <a:rPr lang="en-US" altLang="en-US" sz="3200" u="sng" dirty="0" smtClean="0">
                <a:solidFill>
                  <a:srgbClr val="6A5B3F"/>
                </a:solidFill>
              </a:rPr>
              <a:t>continue</a:t>
            </a:r>
            <a:endParaRPr lang="en-US" altLang="en-US" sz="3200" u="sng" dirty="0">
              <a:solidFill>
                <a:srgbClr val="6A5B3F"/>
              </a:solidFill>
            </a:endParaRPr>
          </a:p>
        </p:txBody>
      </p:sp>
      <p:sp>
        <p:nvSpPr>
          <p:cNvPr id="11" name="Rectangle 10"/>
          <p:cNvSpPr/>
          <p:nvPr/>
        </p:nvSpPr>
        <p:spPr>
          <a:xfrm>
            <a:off x="851647" y="5286351"/>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Competent</a:t>
            </a:r>
            <a:endParaRPr lang="en-US" sz="3600" dirty="0">
              <a:solidFill>
                <a:srgbClr val="6A5B3F"/>
              </a:solidFill>
            </a:endParaRPr>
          </a:p>
          <a:p>
            <a:r>
              <a:rPr lang="en-US" sz="3600" dirty="0" smtClean="0">
                <a:solidFill>
                  <a:srgbClr val="6A5B3F"/>
                </a:solidFill>
              </a:rPr>
              <a:t>Plausible</a:t>
            </a:r>
            <a:endParaRPr lang="en-US" sz="3600" dirty="0">
              <a:solidFill>
                <a:srgbClr val="6A5B3F"/>
              </a:solidFill>
            </a:endParaRPr>
          </a:p>
        </p:txBody>
      </p:sp>
      <p:sp>
        <p:nvSpPr>
          <p:cNvPr id="12" name="Rectangle 11"/>
          <p:cNvSpPr/>
          <p:nvPr/>
        </p:nvSpPr>
        <p:spPr>
          <a:xfrm>
            <a:off x="6309614" y="5286350"/>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Consistent</a:t>
            </a:r>
            <a:endParaRPr lang="en-US" sz="3600" dirty="0">
              <a:solidFill>
                <a:srgbClr val="6A5B3F"/>
              </a:solidFill>
            </a:endParaRPr>
          </a:p>
          <a:p>
            <a:r>
              <a:rPr lang="en-US" sz="3600" dirty="0" smtClean="0">
                <a:solidFill>
                  <a:srgbClr val="6A5B3F"/>
                </a:solidFill>
              </a:rPr>
              <a:t>Service</a:t>
            </a:r>
            <a:endParaRPr lang="en-US" sz="3600" dirty="0">
              <a:solidFill>
                <a:srgbClr val="6A5B3F"/>
              </a:solidFill>
            </a:endParaRPr>
          </a:p>
        </p:txBody>
      </p:sp>
      <p:sp>
        <p:nvSpPr>
          <p:cNvPr id="13" name="Rounded Rectangle 12"/>
          <p:cNvSpPr/>
          <p:nvPr/>
        </p:nvSpPr>
        <p:spPr>
          <a:xfrm>
            <a:off x="3442447" y="5392271"/>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55894" y="5989660"/>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713694" y="5396333"/>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727141" y="5993722"/>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8492" y="6176963"/>
            <a:ext cx="612058" cy="612058"/>
            <a:chOff x="11201400" y="5909733"/>
            <a:chExt cx="719667" cy="719667"/>
          </a:xfrm>
          <a:noFill/>
        </p:grpSpPr>
        <p:sp>
          <p:nvSpPr>
            <p:cNvPr id="19" name="Oval 18"/>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Action Button: Custom 20">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46590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3"/>
                                        </p:tgtEl>
                                        <p:attrNameLst>
                                          <p:attrName>style.color</p:attrName>
                                        </p:attrNameLst>
                                      </p:cBhvr>
                                      <p:to>
                                        <a:srgbClr val="00B050"/>
                                      </p:to>
                                    </p:animClr>
                                    <p:animClr clrSpc="rgb" dir="cw">
                                      <p:cBhvr>
                                        <p:cTn id="7" dur="500" fill="hold"/>
                                        <p:tgtEl>
                                          <p:spTgt spid="13"/>
                                        </p:tgtEl>
                                        <p:attrNameLst>
                                          <p:attrName>fillcolor</p:attrName>
                                        </p:attrNameLst>
                                      </p:cBhvr>
                                      <p:to>
                                        <a:srgbClr val="00B050"/>
                                      </p:to>
                                    </p:animClr>
                                    <p:set>
                                      <p:cBhvr>
                                        <p:cTn id="8" dur="500" fill="hold"/>
                                        <p:tgtEl>
                                          <p:spTgt spid="13"/>
                                        </p:tgtEl>
                                        <p:attrNameLst>
                                          <p:attrName>fill.type</p:attrName>
                                        </p:attrNameLst>
                                      </p:cBhvr>
                                      <p:to>
                                        <p:strVal val="solid"/>
                                      </p:to>
                                    </p:set>
                                    <p:set>
                                      <p:cBhvr>
                                        <p:cTn id="9"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15"/>
                                        </p:tgtEl>
                                        <p:attrNameLst>
                                          <p:attrName>style.color</p:attrName>
                                        </p:attrNameLst>
                                      </p:cBhvr>
                                      <p:to>
                                        <a:srgbClr val="00B050"/>
                                      </p:to>
                                    </p:animClr>
                                    <p:animClr clrSpc="rgb" dir="cw">
                                      <p:cBhvr>
                                        <p:cTn id="15" dur="500" fill="hold"/>
                                        <p:tgtEl>
                                          <p:spTgt spid="15"/>
                                        </p:tgtEl>
                                        <p:attrNameLst>
                                          <p:attrName>fillcolor</p:attrName>
                                        </p:attrNameLst>
                                      </p:cBhvr>
                                      <p:to>
                                        <a:srgbClr val="00B050"/>
                                      </p:to>
                                    </p:animClr>
                                    <p:set>
                                      <p:cBhvr>
                                        <p:cTn id="16" dur="500" fill="hold"/>
                                        <p:tgtEl>
                                          <p:spTgt spid="15"/>
                                        </p:tgtEl>
                                        <p:attrNameLst>
                                          <p:attrName>fill.type</p:attrName>
                                        </p:attrNameLst>
                                      </p:cBhvr>
                                      <p:to>
                                        <p:strVal val="solid"/>
                                      </p:to>
                                    </p:set>
                                    <p:set>
                                      <p:cBhvr>
                                        <p:cTn id="17"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14"/>
                                        </p:tgtEl>
                                        <p:attrNameLst>
                                          <p:attrName>style.color</p:attrName>
                                        </p:attrNameLst>
                                      </p:cBhvr>
                                      <p:to>
                                        <a:srgbClr val="00B050"/>
                                      </p:to>
                                    </p:animClr>
                                    <p:animClr clrSpc="rgb" dir="cw">
                                      <p:cBhvr>
                                        <p:cTn id="23" dur="500" fill="hold"/>
                                        <p:tgtEl>
                                          <p:spTgt spid="14"/>
                                        </p:tgtEl>
                                        <p:attrNameLst>
                                          <p:attrName>fillcolor</p:attrName>
                                        </p:attrNameLst>
                                      </p:cBhvr>
                                      <p:to>
                                        <a:srgbClr val="00B050"/>
                                      </p:to>
                                    </p:animClr>
                                    <p:set>
                                      <p:cBhvr>
                                        <p:cTn id="24" dur="500" fill="hold"/>
                                        <p:tgtEl>
                                          <p:spTgt spid="14"/>
                                        </p:tgtEl>
                                        <p:attrNameLst>
                                          <p:attrName>fill.type</p:attrName>
                                        </p:attrNameLst>
                                      </p:cBhvr>
                                      <p:to>
                                        <p:strVal val="solid"/>
                                      </p:to>
                                    </p:set>
                                    <p:set>
                                      <p:cBhvr>
                                        <p:cTn id="25"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6"/>
                                        </p:tgtEl>
                                        <p:attrNameLst>
                                          <p:attrName>style.color</p:attrName>
                                        </p:attrNameLst>
                                      </p:cBhvr>
                                      <p:to>
                                        <a:srgbClr val="00B050"/>
                                      </p:to>
                                    </p:animClr>
                                    <p:animClr clrSpc="rgb" dir="cw">
                                      <p:cBhvr>
                                        <p:cTn id="31" dur="500" fill="hold"/>
                                        <p:tgtEl>
                                          <p:spTgt spid="16"/>
                                        </p:tgtEl>
                                        <p:attrNameLst>
                                          <p:attrName>fillcolor</p:attrName>
                                        </p:attrNameLst>
                                      </p:cBhvr>
                                      <p:to>
                                        <a:srgbClr val="00B050"/>
                                      </p:to>
                                    </p:animClr>
                                    <p:set>
                                      <p:cBhvr>
                                        <p:cTn id="32" dur="500" fill="hold"/>
                                        <p:tgtEl>
                                          <p:spTgt spid="16"/>
                                        </p:tgtEl>
                                        <p:attrNameLst>
                                          <p:attrName>fill.type</p:attrName>
                                        </p:attrNameLst>
                                      </p:cBhvr>
                                      <p:to>
                                        <p:strVal val="solid"/>
                                      </p:to>
                                    </p:set>
                                    <p:set>
                                      <p:cBhvr>
                                        <p:cTn id="33" dur="500" fill="hold"/>
                                        <p:tgtEl>
                                          <p:spTgt spid="16"/>
                                        </p:tgtEl>
                                        <p:attrNameLst>
                                          <p:attrName>fill.on</p:attrName>
                                        </p:attrNameLst>
                                      </p:cBhvr>
                                      <p:to>
                                        <p:strVal val="true"/>
                                      </p:to>
                                    </p:set>
                                  </p:childTnLst>
                                </p:cTn>
                              </p:par>
                              <p:par>
                                <p:cTn id="34" presetID="1"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nodePh="1">
                                  <p:stCondLst>
                                    <p:cond delay="0"/>
                                  </p:stCondLst>
                                  <p:endCondLst>
                                    <p:cond evt="begin" delay="0">
                                      <p:tn val="36"/>
                                    </p:cond>
                                  </p:end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509"/>
            <a:ext cx="10515600" cy="1325563"/>
          </a:xfrm>
        </p:spPr>
        <p:txBody>
          <a:bodyPr/>
          <a:lstStyle/>
          <a:p>
            <a:r>
              <a:rPr lang="en-US" b="1" dirty="0" smtClean="0">
                <a:solidFill>
                  <a:srgbClr val="6A5B3F"/>
                </a:solidFill>
              </a:rPr>
              <a:t>Practical Exercise 1 Answer</a:t>
            </a:r>
            <a:endParaRPr lang="en-US" b="1" dirty="0">
              <a:solidFill>
                <a:srgbClr val="6A5B3F"/>
              </a:solidFill>
            </a:endParaRPr>
          </a:p>
        </p:txBody>
      </p:sp>
      <p:sp>
        <p:nvSpPr>
          <p:cNvPr id="3" name="Content Placeholder 2"/>
          <p:cNvSpPr>
            <a:spLocks noGrp="1"/>
          </p:cNvSpPr>
          <p:nvPr>
            <p:ph idx="1"/>
          </p:nvPr>
        </p:nvSpPr>
        <p:spPr>
          <a:xfrm>
            <a:off x="838200" y="1366926"/>
            <a:ext cx="10515600" cy="3640106"/>
          </a:xfrm>
        </p:spPr>
        <p:txBody>
          <a:bodyPr>
            <a:normAutofit/>
          </a:bodyPr>
          <a:lstStyle/>
          <a:p>
            <a:pPr marL="403225" indent="-403225">
              <a:buFont typeface="Wingdings" panose="05000000000000000000" pitchFamily="2" charset="2"/>
              <a:buChar char="Ø"/>
            </a:pPr>
            <a:r>
              <a:rPr lang="en-US" altLang="en-US" sz="3600" dirty="0" smtClean="0">
                <a:solidFill>
                  <a:srgbClr val="6A5B3F"/>
                </a:solidFill>
              </a:rPr>
              <a:t>The </a:t>
            </a:r>
            <a:r>
              <a:rPr lang="en-US" altLang="en-US" sz="3600" dirty="0">
                <a:solidFill>
                  <a:srgbClr val="6A5B3F"/>
                </a:solidFill>
              </a:rPr>
              <a:t>Veteran </a:t>
            </a:r>
            <a:r>
              <a:rPr lang="en-US" altLang="en-US" sz="3600" dirty="0" smtClean="0">
                <a:solidFill>
                  <a:srgbClr val="6A5B3F"/>
                </a:solidFill>
              </a:rPr>
              <a:t>is competent to state hearing loss.</a:t>
            </a:r>
          </a:p>
          <a:p>
            <a:pPr marL="403225" indent="-403225">
              <a:buFont typeface="Wingdings" panose="05000000000000000000" pitchFamily="2" charset="2"/>
              <a:buChar char="Ø"/>
            </a:pPr>
            <a:r>
              <a:rPr lang="en-US" altLang="en-US" sz="3600" dirty="0" smtClean="0">
                <a:solidFill>
                  <a:srgbClr val="6A5B3F"/>
                </a:solidFill>
              </a:rPr>
              <a:t>It is plausible for noise exposure to cause hearing loss. </a:t>
            </a:r>
          </a:p>
          <a:p>
            <a:pPr marL="403225" indent="-403225">
              <a:buFont typeface="Wingdings" panose="05000000000000000000" pitchFamily="2" charset="2"/>
              <a:buChar char="Ø"/>
            </a:pPr>
            <a:r>
              <a:rPr lang="en-US" altLang="en-US" sz="3600" dirty="0" smtClean="0">
                <a:solidFill>
                  <a:srgbClr val="6A5B3F"/>
                </a:solidFill>
              </a:rPr>
              <a:t>The Veteran’s statement is consistent throughout.</a:t>
            </a:r>
            <a:endParaRPr lang="en-US" altLang="en-US" sz="3600" dirty="0">
              <a:solidFill>
                <a:srgbClr val="6A5B3F"/>
              </a:solidFill>
            </a:endParaRPr>
          </a:p>
          <a:p>
            <a:pPr marL="403225" indent="-403225">
              <a:buFont typeface="Wingdings" panose="05000000000000000000" pitchFamily="2" charset="2"/>
              <a:buChar char="Ø"/>
            </a:pPr>
            <a:r>
              <a:rPr lang="en-US" altLang="en-US" sz="3600" dirty="0" smtClean="0">
                <a:solidFill>
                  <a:srgbClr val="6A5B3F"/>
                </a:solidFill>
              </a:rPr>
              <a:t>The statement is consistent with service for noise exposure as a </a:t>
            </a:r>
            <a:r>
              <a:rPr lang="en-US" altLang="en-US" sz="3600" dirty="0">
                <a:solidFill>
                  <a:srgbClr val="6A5B3F"/>
                </a:solidFill>
              </a:rPr>
              <a:t>jet </a:t>
            </a:r>
            <a:r>
              <a:rPr lang="en-US" altLang="en-US" sz="3600" dirty="0" smtClean="0">
                <a:solidFill>
                  <a:srgbClr val="6A5B3F"/>
                </a:solidFill>
              </a:rPr>
              <a:t>mechanic.</a:t>
            </a:r>
            <a:endParaRPr lang="en-US" altLang="en-US" sz="3600" dirty="0">
              <a:solidFill>
                <a:srgbClr val="6A5B3F"/>
              </a:solidFill>
            </a:endParaRPr>
          </a:p>
        </p:txBody>
      </p:sp>
      <p:sp>
        <p:nvSpPr>
          <p:cNvPr id="11" name="Rectangle 10"/>
          <p:cNvSpPr/>
          <p:nvPr/>
        </p:nvSpPr>
        <p:spPr>
          <a:xfrm>
            <a:off x="851647" y="5286351"/>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Competent</a:t>
            </a:r>
            <a:endParaRPr lang="en-US" sz="3600" dirty="0">
              <a:solidFill>
                <a:srgbClr val="6A5B3F"/>
              </a:solidFill>
            </a:endParaRPr>
          </a:p>
          <a:p>
            <a:r>
              <a:rPr lang="en-US" sz="3600" dirty="0" smtClean="0">
                <a:solidFill>
                  <a:srgbClr val="6A5B3F"/>
                </a:solidFill>
              </a:rPr>
              <a:t>Plausible</a:t>
            </a:r>
            <a:endParaRPr lang="en-US" sz="3600" dirty="0">
              <a:solidFill>
                <a:srgbClr val="6A5B3F"/>
              </a:solidFill>
            </a:endParaRPr>
          </a:p>
        </p:txBody>
      </p:sp>
      <p:sp>
        <p:nvSpPr>
          <p:cNvPr id="12" name="Rectangle 11"/>
          <p:cNvSpPr/>
          <p:nvPr/>
        </p:nvSpPr>
        <p:spPr>
          <a:xfrm>
            <a:off x="6309614" y="5286350"/>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Consistent</a:t>
            </a:r>
            <a:endParaRPr lang="en-US" sz="3600" dirty="0">
              <a:solidFill>
                <a:srgbClr val="6A5B3F"/>
              </a:solidFill>
            </a:endParaRPr>
          </a:p>
          <a:p>
            <a:r>
              <a:rPr lang="en-US" sz="3600" dirty="0" smtClean="0">
                <a:solidFill>
                  <a:srgbClr val="6A5B3F"/>
                </a:solidFill>
              </a:rPr>
              <a:t>Service</a:t>
            </a:r>
            <a:endParaRPr lang="en-US" sz="3600" dirty="0">
              <a:solidFill>
                <a:srgbClr val="6A5B3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873" y="5148309"/>
            <a:ext cx="833782" cy="77294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873" y="5672824"/>
            <a:ext cx="833782" cy="77294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505" y="5672824"/>
            <a:ext cx="833782" cy="77294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024" y="5148309"/>
            <a:ext cx="833782" cy="772948"/>
          </a:xfrm>
          <a:prstGeom prst="rect">
            <a:avLst/>
          </a:prstGeom>
        </p:spPr>
      </p:pic>
      <p:grpSp>
        <p:nvGrpSpPr>
          <p:cNvPr id="10" name="Group 9"/>
          <p:cNvGrpSpPr/>
          <p:nvPr/>
        </p:nvGrpSpPr>
        <p:grpSpPr>
          <a:xfrm>
            <a:off x="11518492" y="6176963"/>
            <a:ext cx="612058" cy="612058"/>
            <a:chOff x="11201400" y="5909733"/>
            <a:chExt cx="719667" cy="719667"/>
          </a:xfrm>
          <a:noFill/>
        </p:grpSpPr>
        <p:sp>
          <p:nvSpPr>
            <p:cNvPr id="17" name="Oval 16"/>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Action Button: Custom 18">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3886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38"/>
            <a:ext cx="10515600" cy="1325563"/>
          </a:xfrm>
        </p:spPr>
        <p:txBody>
          <a:bodyPr/>
          <a:lstStyle/>
          <a:p>
            <a:r>
              <a:rPr lang="en-US" b="1" dirty="0" smtClean="0">
                <a:solidFill>
                  <a:srgbClr val="6A5B3F"/>
                </a:solidFill>
              </a:rPr>
              <a:t>Practical Exercise 2</a:t>
            </a:r>
            <a:endParaRPr lang="en-US" b="1" dirty="0">
              <a:solidFill>
                <a:srgbClr val="6A5B3F"/>
              </a:solidFill>
            </a:endParaRPr>
          </a:p>
        </p:txBody>
      </p:sp>
      <p:sp>
        <p:nvSpPr>
          <p:cNvPr id="3" name="Content Placeholder 2"/>
          <p:cNvSpPr>
            <a:spLocks noGrp="1"/>
          </p:cNvSpPr>
          <p:nvPr>
            <p:ph idx="1"/>
          </p:nvPr>
        </p:nvSpPr>
        <p:spPr>
          <a:xfrm>
            <a:off x="838200" y="1048871"/>
            <a:ext cx="10515600" cy="4124184"/>
          </a:xfrm>
        </p:spPr>
        <p:txBody>
          <a:bodyPr>
            <a:normAutofit/>
          </a:bodyPr>
          <a:lstStyle/>
          <a:p>
            <a:pPr marL="0" indent="0">
              <a:buNone/>
            </a:pPr>
            <a:r>
              <a:rPr lang="en-US" altLang="en-US" sz="3600" dirty="0">
                <a:solidFill>
                  <a:srgbClr val="6A5B3F"/>
                </a:solidFill>
              </a:rPr>
              <a:t>A Veteran submits a claim for service connection for his right knee noting that it is still painful after many parachute jumps during service.  STRs are negative for any right knee injury, disease, or event.  However, the separation document shows he earned a Master Parachutist Badge in </a:t>
            </a:r>
            <a:r>
              <a:rPr lang="en-US" altLang="en-US" sz="3600" dirty="0" smtClean="0">
                <a:solidFill>
                  <a:srgbClr val="6A5B3F"/>
                </a:solidFill>
              </a:rPr>
              <a:t>service.</a:t>
            </a:r>
            <a:endParaRPr lang="en-US" altLang="en-US" sz="3600" u="sng" dirty="0" smtClean="0">
              <a:solidFill>
                <a:srgbClr val="6A5B3F"/>
              </a:solidFill>
            </a:endParaRPr>
          </a:p>
          <a:p>
            <a:pPr marL="0" indent="0">
              <a:buNone/>
            </a:pPr>
            <a:r>
              <a:rPr lang="en-US" altLang="en-US" sz="3200" u="sng" dirty="0" smtClean="0">
                <a:solidFill>
                  <a:srgbClr val="6A5B3F"/>
                </a:solidFill>
              </a:rPr>
              <a:t>Select </a:t>
            </a:r>
            <a:r>
              <a:rPr lang="en-US" altLang="en-US" sz="3200" u="sng" dirty="0">
                <a:solidFill>
                  <a:srgbClr val="6A5B3F"/>
                </a:solidFill>
              </a:rPr>
              <a:t>all correct components below then select next to continue</a:t>
            </a:r>
            <a:endParaRPr lang="en-US" altLang="en-US" sz="3600" u="sng" dirty="0">
              <a:solidFill>
                <a:srgbClr val="6A5B3F"/>
              </a:solidFill>
            </a:endParaRPr>
          </a:p>
          <a:p>
            <a:pPr marL="0" indent="0">
              <a:buNone/>
            </a:pPr>
            <a:endParaRPr lang="en-US" altLang="en-US" sz="3600" dirty="0">
              <a:solidFill>
                <a:srgbClr val="6A5B3F"/>
              </a:solidFill>
            </a:endParaRPr>
          </a:p>
        </p:txBody>
      </p:sp>
      <p:sp>
        <p:nvSpPr>
          <p:cNvPr id="13" name="Rectangle 12"/>
          <p:cNvSpPr/>
          <p:nvPr/>
        </p:nvSpPr>
        <p:spPr>
          <a:xfrm>
            <a:off x="851647" y="5286351"/>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Competent</a:t>
            </a:r>
            <a:endParaRPr lang="en-US" sz="3600" dirty="0">
              <a:solidFill>
                <a:srgbClr val="6A5B3F"/>
              </a:solidFill>
            </a:endParaRPr>
          </a:p>
          <a:p>
            <a:r>
              <a:rPr lang="en-US" sz="3600" dirty="0" smtClean="0">
                <a:solidFill>
                  <a:srgbClr val="6A5B3F"/>
                </a:solidFill>
              </a:rPr>
              <a:t>Plausible</a:t>
            </a:r>
            <a:endParaRPr lang="en-US" sz="3600" dirty="0">
              <a:solidFill>
                <a:srgbClr val="6A5B3F"/>
              </a:solidFill>
            </a:endParaRPr>
          </a:p>
        </p:txBody>
      </p:sp>
      <p:sp>
        <p:nvSpPr>
          <p:cNvPr id="14" name="Rectangle 13"/>
          <p:cNvSpPr/>
          <p:nvPr/>
        </p:nvSpPr>
        <p:spPr>
          <a:xfrm>
            <a:off x="6309614" y="5286350"/>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Consistent</a:t>
            </a:r>
            <a:endParaRPr lang="en-US" sz="3600" dirty="0">
              <a:solidFill>
                <a:srgbClr val="6A5B3F"/>
              </a:solidFill>
            </a:endParaRPr>
          </a:p>
          <a:p>
            <a:r>
              <a:rPr lang="en-US" sz="3600" dirty="0" smtClean="0">
                <a:solidFill>
                  <a:srgbClr val="6A5B3F"/>
                </a:solidFill>
              </a:rPr>
              <a:t>Service</a:t>
            </a:r>
            <a:endParaRPr lang="en-US" sz="3600" dirty="0">
              <a:solidFill>
                <a:srgbClr val="6A5B3F"/>
              </a:solidFill>
            </a:endParaRPr>
          </a:p>
        </p:txBody>
      </p:sp>
      <p:sp>
        <p:nvSpPr>
          <p:cNvPr id="15" name="Rounded Rectangle 14"/>
          <p:cNvSpPr/>
          <p:nvPr/>
        </p:nvSpPr>
        <p:spPr>
          <a:xfrm>
            <a:off x="3442447" y="5392271"/>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55894" y="5989660"/>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713694" y="5396333"/>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727141" y="5993722"/>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1518492" y="6176963"/>
            <a:ext cx="612058" cy="612058"/>
            <a:chOff x="11201400" y="5909733"/>
            <a:chExt cx="719667" cy="719667"/>
          </a:xfrm>
          <a:noFill/>
        </p:grpSpPr>
        <p:sp>
          <p:nvSpPr>
            <p:cNvPr id="21" name="Oval 20"/>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Action Button: Custom 22">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62564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5"/>
                                        </p:tgtEl>
                                        <p:attrNameLst>
                                          <p:attrName>style.color</p:attrName>
                                        </p:attrNameLst>
                                      </p:cBhvr>
                                      <p:to>
                                        <a:srgbClr val="00B050"/>
                                      </p:to>
                                    </p:animClr>
                                    <p:animClr clrSpc="rgb" dir="cw">
                                      <p:cBhvr>
                                        <p:cTn id="7" dur="500" fill="hold"/>
                                        <p:tgtEl>
                                          <p:spTgt spid="15"/>
                                        </p:tgtEl>
                                        <p:attrNameLst>
                                          <p:attrName>fillcolor</p:attrName>
                                        </p:attrNameLst>
                                      </p:cBhvr>
                                      <p:to>
                                        <a:srgbClr val="00B050"/>
                                      </p:to>
                                    </p:animClr>
                                    <p:set>
                                      <p:cBhvr>
                                        <p:cTn id="8" dur="500" fill="hold"/>
                                        <p:tgtEl>
                                          <p:spTgt spid="15"/>
                                        </p:tgtEl>
                                        <p:attrNameLst>
                                          <p:attrName>fill.type</p:attrName>
                                        </p:attrNameLst>
                                      </p:cBhvr>
                                      <p:to>
                                        <p:strVal val="solid"/>
                                      </p:to>
                                    </p:set>
                                    <p:set>
                                      <p:cBhvr>
                                        <p:cTn id="9"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17"/>
                                        </p:tgtEl>
                                        <p:attrNameLst>
                                          <p:attrName>style.color</p:attrName>
                                        </p:attrNameLst>
                                      </p:cBhvr>
                                      <p:to>
                                        <a:srgbClr val="00B050"/>
                                      </p:to>
                                    </p:animClr>
                                    <p:animClr clrSpc="rgb" dir="cw">
                                      <p:cBhvr>
                                        <p:cTn id="15" dur="500" fill="hold"/>
                                        <p:tgtEl>
                                          <p:spTgt spid="17"/>
                                        </p:tgtEl>
                                        <p:attrNameLst>
                                          <p:attrName>fillcolor</p:attrName>
                                        </p:attrNameLst>
                                      </p:cBhvr>
                                      <p:to>
                                        <a:srgbClr val="00B050"/>
                                      </p:to>
                                    </p:animClr>
                                    <p:set>
                                      <p:cBhvr>
                                        <p:cTn id="16" dur="500" fill="hold"/>
                                        <p:tgtEl>
                                          <p:spTgt spid="17"/>
                                        </p:tgtEl>
                                        <p:attrNameLst>
                                          <p:attrName>fill.type</p:attrName>
                                        </p:attrNameLst>
                                      </p:cBhvr>
                                      <p:to>
                                        <p:strVal val="solid"/>
                                      </p:to>
                                    </p:set>
                                    <p:set>
                                      <p:cBhvr>
                                        <p:cTn id="17"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16"/>
                                        </p:tgtEl>
                                        <p:attrNameLst>
                                          <p:attrName>style.color</p:attrName>
                                        </p:attrNameLst>
                                      </p:cBhvr>
                                      <p:to>
                                        <a:srgbClr val="00B050"/>
                                      </p:to>
                                    </p:animClr>
                                    <p:animClr clrSpc="rgb" dir="cw">
                                      <p:cBhvr>
                                        <p:cTn id="23" dur="500" fill="hold"/>
                                        <p:tgtEl>
                                          <p:spTgt spid="16"/>
                                        </p:tgtEl>
                                        <p:attrNameLst>
                                          <p:attrName>fillcolor</p:attrName>
                                        </p:attrNameLst>
                                      </p:cBhvr>
                                      <p:to>
                                        <a:srgbClr val="00B050"/>
                                      </p:to>
                                    </p:animClr>
                                    <p:set>
                                      <p:cBhvr>
                                        <p:cTn id="24" dur="500" fill="hold"/>
                                        <p:tgtEl>
                                          <p:spTgt spid="16"/>
                                        </p:tgtEl>
                                        <p:attrNameLst>
                                          <p:attrName>fill.type</p:attrName>
                                        </p:attrNameLst>
                                      </p:cBhvr>
                                      <p:to>
                                        <p:strVal val="solid"/>
                                      </p:to>
                                    </p:set>
                                    <p:set>
                                      <p:cBhvr>
                                        <p:cTn id="25"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8"/>
                                        </p:tgtEl>
                                        <p:attrNameLst>
                                          <p:attrName>style.color</p:attrName>
                                        </p:attrNameLst>
                                      </p:cBhvr>
                                      <p:to>
                                        <a:srgbClr val="00B050"/>
                                      </p:to>
                                    </p:animClr>
                                    <p:animClr clrSpc="rgb" dir="cw">
                                      <p:cBhvr>
                                        <p:cTn id="31" dur="500" fill="hold"/>
                                        <p:tgtEl>
                                          <p:spTgt spid="18"/>
                                        </p:tgtEl>
                                        <p:attrNameLst>
                                          <p:attrName>fillcolor</p:attrName>
                                        </p:attrNameLst>
                                      </p:cBhvr>
                                      <p:to>
                                        <a:srgbClr val="00B050"/>
                                      </p:to>
                                    </p:animClr>
                                    <p:set>
                                      <p:cBhvr>
                                        <p:cTn id="32" dur="500" fill="hold"/>
                                        <p:tgtEl>
                                          <p:spTgt spid="18"/>
                                        </p:tgtEl>
                                        <p:attrNameLst>
                                          <p:attrName>fill.type</p:attrName>
                                        </p:attrNameLst>
                                      </p:cBhvr>
                                      <p:to>
                                        <p:strVal val="solid"/>
                                      </p:to>
                                    </p:set>
                                    <p:set>
                                      <p:cBhvr>
                                        <p:cTn id="33" dur="500" fill="hold"/>
                                        <p:tgtEl>
                                          <p:spTgt spid="18"/>
                                        </p:tgtEl>
                                        <p:attrNameLst>
                                          <p:attrName>fill.on</p:attrName>
                                        </p:attrNameLst>
                                      </p:cBhvr>
                                      <p:to>
                                        <p:strVal val="true"/>
                                      </p:to>
                                    </p:set>
                                  </p:childTnLst>
                                </p:cTn>
                              </p:par>
                              <p:par>
                                <p:cTn id="34" presetID="1" presetClass="entr" presetSubtype="0" fill="hold" grpId="0" nodeType="withEffect" nodePh="1">
                                  <p:stCondLst>
                                    <p:cond delay="0"/>
                                  </p:stCondLst>
                                  <p:endCondLst>
                                    <p:cond evt="begin" delay="0">
                                      <p:tn val="34"/>
                                    </p:cond>
                                  </p:end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38"/>
            <a:ext cx="10515600" cy="1325563"/>
          </a:xfrm>
        </p:spPr>
        <p:txBody>
          <a:bodyPr/>
          <a:lstStyle/>
          <a:p>
            <a:r>
              <a:rPr lang="en-US" b="1" dirty="0" smtClean="0">
                <a:solidFill>
                  <a:srgbClr val="6A5B3F"/>
                </a:solidFill>
              </a:rPr>
              <a:t>Practical Exercise 2 Answer</a:t>
            </a:r>
            <a:endParaRPr lang="en-US" b="1" dirty="0">
              <a:solidFill>
                <a:srgbClr val="6A5B3F"/>
              </a:solidFill>
            </a:endParaRPr>
          </a:p>
        </p:txBody>
      </p:sp>
      <p:sp>
        <p:nvSpPr>
          <p:cNvPr id="3" name="Content Placeholder 2"/>
          <p:cNvSpPr>
            <a:spLocks noGrp="1"/>
          </p:cNvSpPr>
          <p:nvPr>
            <p:ph idx="1"/>
          </p:nvPr>
        </p:nvSpPr>
        <p:spPr>
          <a:xfrm>
            <a:off x="838200" y="1008529"/>
            <a:ext cx="10515600" cy="4136544"/>
          </a:xfrm>
        </p:spPr>
        <p:txBody>
          <a:bodyPr>
            <a:normAutofit/>
          </a:bodyPr>
          <a:lstStyle/>
          <a:p>
            <a:pPr marL="403225" indent="-403225">
              <a:buFont typeface="Wingdings" panose="05000000000000000000" pitchFamily="2" charset="2"/>
              <a:buChar char="Ø"/>
            </a:pPr>
            <a:r>
              <a:rPr lang="en-US" altLang="en-US" sz="3600" dirty="0" smtClean="0">
                <a:solidFill>
                  <a:srgbClr val="6A5B3F"/>
                </a:solidFill>
              </a:rPr>
              <a:t>The Veteran’s statement is competent. Right </a:t>
            </a:r>
            <a:r>
              <a:rPr lang="en-US" altLang="en-US" sz="3600" dirty="0">
                <a:solidFill>
                  <a:srgbClr val="6A5B3F"/>
                </a:solidFill>
              </a:rPr>
              <a:t>knee </a:t>
            </a:r>
            <a:r>
              <a:rPr lang="en-US" altLang="en-US" sz="3600" dirty="0" smtClean="0">
                <a:solidFill>
                  <a:srgbClr val="6A5B3F"/>
                </a:solidFill>
              </a:rPr>
              <a:t>pain </a:t>
            </a:r>
            <a:r>
              <a:rPr lang="en-US" altLang="en-US" sz="3600" dirty="0">
                <a:solidFill>
                  <a:srgbClr val="6A5B3F"/>
                </a:solidFill>
              </a:rPr>
              <a:t>after many parachute jumps during service. </a:t>
            </a:r>
            <a:endParaRPr lang="en-US" altLang="en-US" sz="3600" dirty="0" smtClean="0">
              <a:solidFill>
                <a:srgbClr val="6A5B3F"/>
              </a:solidFill>
            </a:endParaRPr>
          </a:p>
          <a:p>
            <a:pPr marL="403225" indent="-403225">
              <a:buFont typeface="Wingdings" panose="05000000000000000000" pitchFamily="2" charset="2"/>
              <a:buChar char="Ø"/>
            </a:pPr>
            <a:r>
              <a:rPr lang="en-US" altLang="en-US" sz="3600" dirty="0" smtClean="0">
                <a:solidFill>
                  <a:srgbClr val="6A5B3F"/>
                </a:solidFill>
              </a:rPr>
              <a:t>Plausible. Knee conditions are common with parachute jumps.</a:t>
            </a:r>
          </a:p>
          <a:p>
            <a:pPr marL="403225" indent="-403225">
              <a:buFont typeface="Wingdings" panose="05000000000000000000" pitchFamily="2" charset="2"/>
              <a:buChar char="Ø"/>
            </a:pPr>
            <a:r>
              <a:rPr lang="en-US" altLang="en-US" sz="3600" dirty="0" smtClean="0">
                <a:solidFill>
                  <a:srgbClr val="6A5B3F"/>
                </a:solidFill>
              </a:rPr>
              <a:t>Consistent. The Veteran’s statements do not change.</a:t>
            </a:r>
            <a:endParaRPr lang="en-US" altLang="en-US" sz="3600" dirty="0">
              <a:solidFill>
                <a:srgbClr val="6A5B3F"/>
              </a:solidFill>
            </a:endParaRPr>
          </a:p>
          <a:p>
            <a:pPr marL="403225" indent="-403225">
              <a:buFont typeface="Wingdings" panose="05000000000000000000" pitchFamily="2" charset="2"/>
              <a:buChar char="Ø"/>
            </a:pPr>
            <a:r>
              <a:rPr lang="en-US" altLang="en-US" sz="3600" dirty="0" smtClean="0">
                <a:solidFill>
                  <a:srgbClr val="6A5B3F"/>
                </a:solidFill>
              </a:rPr>
              <a:t>Consistent with Service. Master </a:t>
            </a:r>
            <a:r>
              <a:rPr lang="en-US" altLang="en-US" sz="3600" dirty="0">
                <a:solidFill>
                  <a:srgbClr val="6A5B3F"/>
                </a:solidFill>
              </a:rPr>
              <a:t>Parachutist Badge in service</a:t>
            </a:r>
            <a:r>
              <a:rPr lang="en-US" altLang="en-US" sz="3600" dirty="0" smtClean="0">
                <a:solidFill>
                  <a:srgbClr val="6A5B3F"/>
                </a:solidFill>
              </a:rPr>
              <a:t>.</a:t>
            </a:r>
            <a:endParaRPr lang="en-US" altLang="en-US" sz="3600" dirty="0">
              <a:solidFill>
                <a:srgbClr val="6A5B3F"/>
              </a:solidFill>
            </a:endParaRPr>
          </a:p>
        </p:txBody>
      </p:sp>
      <p:pic>
        <p:nvPicPr>
          <p:cNvPr id="12292" name="Picture 4" descr="http://upload.wikimedia.org/wikipedia/commons/b/b0/US_Army_Airborne_master_parachutist_badge.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8997"/>
                    </a14:imgEffect>
                  </a14:imgLayer>
                </a14:imgProps>
              </a:ext>
              <a:ext uri="{28A0092B-C50C-407E-A947-70E740481C1C}">
                <a14:useLocalDpi xmlns:a14="http://schemas.microsoft.com/office/drawing/2010/main" val="0"/>
              </a:ext>
            </a:extLst>
          </a:blip>
          <a:srcRect/>
          <a:stretch>
            <a:fillRect/>
          </a:stretch>
        </p:blipFill>
        <p:spPr bwMode="auto">
          <a:xfrm>
            <a:off x="10587381" y="3874912"/>
            <a:ext cx="1543169" cy="125414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51647" y="5286351"/>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Competent</a:t>
            </a:r>
            <a:endParaRPr lang="en-US" sz="3600" dirty="0">
              <a:solidFill>
                <a:srgbClr val="6A5B3F"/>
              </a:solidFill>
            </a:endParaRPr>
          </a:p>
          <a:p>
            <a:r>
              <a:rPr lang="en-US" sz="3600" dirty="0" smtClean="0">
                <a:solidFill>
                  <a:srgbClr val="6A5B3F"/>
                </a:solidFill>
              </a:rPr>
              <a:t>Plausible</a:t>
            </a:r>
            <a:endParaRPr lang="en-US" sz="3600" dirty="0">
              <a:solidFill>
                <a:srgbClr val="6A5B3F"/>
              </a:solidFill>
            </a:endParaRPr>
          </a:p>
        </p:txBody>
      </p:sp>
      <p:sp>
        <p:nvSpPr>
          <p:cNvPr id="14" name="Rectangle 13"/>
          <p:cNvSpPr/>
          <p:nvPr/>
        </p:nvSpPr>
        <p:spPr>
          <a:xfrm>
            <a:off x="6309614" y="5286350"/>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Consistent</a:t>
            </a:r>
            <a:endParaRPr lang="en-US" sz="3600" dirty="0">
              <a:solidFill>
                <a:srgbClr val="6A5B3F"/>
              </a:solidFill>
            </a:endParaRPr>
          </a:p>
          <a:p>
            <a:r>
              <a:rPr lang="en-US" sz="3600" dirty="0" smtClean="0">
                <a:solidFill>
                  <a:srgbClr val="6A5B3F"/>
                </a:solidFill>
              </a:rPr>
              <a:t>Service</a:t>
            </a:r>
            <a:endParaRPr lang="en-US" sz="3600" dirty="0">
              <a:solidFill>
                <a:srgbClr val="6A5B3F"/>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5873" y="5148309"/>
            <a:ext cx="833782" cy="77294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5873" y="5672824"/>
            <a:ext cx="833782" cy="77294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505" y="5672824"/>
            <a:ext cx="833782" cy="772948"/>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8024" y="5148309"/>
            <a:ext cx="833782" cy="772948"/>
          </a:xfrm>
          <a:prstGeom prst="rect">
            <a:avLst/>
          </a:prstGeom>
        </p:spPr>
      </p:pic>
      <p:grpSp>
        <p:nvGrpSpPr>
          <p:cNvPr id="11" name="Group 10"/>
          <p:cNvGrpSpPr/>
          <p:nvPr/>
        </p:nvGrpSpPr>
        <p:grpSpPr>
          <a:xfrm>
            <a:off x="11518492" y="6176963"/>
            <a:ext cx="612058" cy="612058"/>
            <a:chOff x="11201400" y="5909733"/>
            <a:chExt cx="719667" cy="719667"/>
          </a:xfrm>
          <a:noFill/>
        </p:grpSpPr>
        <p:sp>
          <p:nvSpPr>
            <p:cNvPr id="12" name="Oval 11"/>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Action Button: Custom 19">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83229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73" y="521559"/>
            <a:ext cx="5253842" cy="1325563"/>
          </a:xfrm>
          <a:prstGeom prst="ribbon2">
            <a:avLst>
              <a:gd name="adj1" fmla="val 18459"/>
              <a:gd name="adj2" fmla="val 59041"/>
            </a:avLst>
          </a:prstGeom>
          <a:solidFill>
            <a:srgbClr val="E7D0A4"/>
          </a:solidFill>
          <a:ln w="38100">
            <a:solidFill>
              <a:srgbClr val="7C5F1E"/>
            </a:solidFill>
          </a:ln>
          <a:effectLst>
            <a:outerShdw blurRad="50800" dist="38100" dir="2700000" algn="tl" rotWithShape="0">
              <a:prstClr val="black">
                <a:alpha val="40000"/>
              </a:prstClr>
            </a:outerShdw>
          </a:effectLst>
        </p:spPr>
        <p:txBody>
          <a:bodyPr/>
          <a:lstStyle/>
          <a:p>
            <a:pPr algn="ctr"/>
            <a:r>
              <a:rPr lang="en-US" b="1" dirty="0" smtClean="0">
                <a:solidFill>
                  <a:srgbClr val="6A5B3F"/>
                </a:solidFill>
                <a:latin typeface="+mn-lt"/>
              </a:rPr>
              <a:t>Objective</a:t>
            </a:r>
            <a:endParaRPr lang="en-US" b="1" dirty="0">
              <a:solidFill>
                <a:srgbClr val="6A5B3F"/>
              </a:solidFill>
              <a:latin typeface="+mn-lt"/>
            </a:endParaRPr>
          </a:p>
        </p:txBody>
      </p:sp>
      <p:sp>
        <p:nvSpPr>
          <p:cNvPr id="3" name="Content Placeholder 2"/>
          <p:cNvSpPr>
            <a:spLocks noGrp="1"/>
          </p:cNvSpPr>
          <p:nvPr>
            <p:ph idx="1"/>
          </p:nvPr>
        </p:nvSpPr>
        <p:spPr>
          <a:xfrm>
            <a:off x="838200" y="2248544"/>
            <a:ext cx="4636325" cy="3548412"/>
          </a:xfrm>
          <a:prstGeom prst="roundRect">
            <a:avLst/>
          </a:prstGeom>
          <a:solidFill>
            <a:srgbClr val="E7D0A4"/>
          </a:solidFill>
          <a:ln w="28575">
            <a:solidFill>
              <a:srgbClr val="7C5F1E"/>
            </a:solidFill>
          </a:ln>
          <a:effectLst>
            <a:outerShdw blurRad="63500" algn="ctr" rotWithShape="0">
              <a:prstClr val="black">
                <a:alpha val="40000"/>
              </a:prstClr>
            </a:outerShdw>
          </a:effectLst>
          <a:scene3d>
            <a:camera prst="orthographicFront"/>
            <a:lightRig rig="threePt" dir="t"/>
          </a:scene3d>
          <a:sp3d>
            <a:bevelT/>
          </a:sp3d>
        </p:spPr>
        <p:txBody>
          <a:bodyPr lIns="365760" rIns="274320" anchor="ctr">
            <a:normAutofit/>
          </a:bodyPr>
          <a:lstStyle/>
          <a:p>
            <a:pPr marL="119063" indent="0">
              <a:buNone/>
            </a:pPr>
            <a:r>
              <a:rPr lang="en-US" sz="4400" b="1" dirty="0" smtClean="0">
                <a:solidFill>
                  <a:srgbClr val="6A5B3F"/>
                </a:solidFill>
              </a:rPr>
              <a:t>Identify critical points to determine the credibility of lay evidence</a:t>
            </a:r>
          </a:p>
        </p:txBody>
      </p:sp>
      <p:grpSp>
        <p:nvGrpSpPr>
          <p:cNvPr id="13" name="Group 12"/>
          <p:cNvGrpSpPr/>
          <p:nvPr/>
        </p:nvGrpSpPr>
        <p:grpSpPr>
          <a:xfrm>
            <a:off x="5903257" y="453980"/>
            <a:ext cx="6004277" cy="5978313"/>
            <a:chOff x="5903257" y="631901"/>
            <a:chExt cx="6004277" cy="5978313"/>
          </a:xfrm>
        </p:grpSpPr>
        <p:sp>
          <p:nvSpPr>
            <p:cNvPr id="4" name="Oval 3"/>
            <p:cNvSpPr/>
            <p:nvPr/>
          </p:nvSpPr>
          <p:spPr>
            <a:xfrm>
              <a:off x="7374371" y="2108563"/>
              <a:ext cx="3017520" cy="3017520"/>
            </a:xfrm>
            <a:prstGeom prst="ellipse">
              <a:avLst/>
            </a:prstGeom>
            <a:solidFill>
              <a:srgbClr val="E8E3D8"/>
            </a:solidFill>
            <a:ln w="76200">
              <a:solidFill>
                <a:srgbClr val="C6A15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smtClean="0">
                  <a:solidFill>
                    <a:srgbClr val="987734"/>
                  </a:solidFill>
                </a:rPr>
                <a:t>Lay Evidence Credibility</a:t>
              </a:r>
              <a:endParaRPr lang="en-US" sz="3600" b="1" dirty="0">
                <a:solidFill>
                  <a:srgbClr val="987734"/>
                </a:solidFill>
              </a:endParaRPr>
            </a:p>
          </p:txBody>
        </p:sp>
        <p:sp>
          <p:nvSpPr>
            <p:cNvPr id="5" name="Right Arrow 4"/>
            <p:cNvSpPr/>
            <p:nvPr/>
          </p:nvSpPr>
          <p:spPr>
            <a:xfrm>
              <a:off x="5903257" y="3133758"/>
              <a:ext cx="1399032" cy="786384"/>
            </a:xfrm>
            <a:prstGeom prst="rightArrow">
              <a:avLst/>
            </a:prstGeom>
            <a:solidFill>
              <a:srgbClr val="D1B57F"/>
            </a:solidFill>
            <a:ln>
              <a:solidFill>
                <a:srgbClr val="C6A15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10508502" y="3133758"/>
              <a:ext cx="1399032" cy="786384"/>
            </a:xfrm>
            <a:prstGeom prst="rightArrow">
              <a:avLst/>
            </a:prstGeom>
            <a:solidFill>
              <a:srgbClr val="D1B57F"/>
            </a:solidFill>
            <a:ln>
              <a:solidFill>
                <a:srgbClr val="C6A15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custDataLst>
                <p:tags r:id="rId2"/>
              </p:custDataLst>
            </p:nvPr>
          </p:nvSpPr>
          <p:spPr>
            <a:xfrm rot="16200000" flipH="1">
              <a:off x="8208161" y="936519"/>
              <a:ext cx="1394898" cy="785662"/>
            </a:xfrm>
            <a:prstGeom prst="rightArrow">
              <a:avLst/>
            </a:prstGeom>
            <a:solidFill>
              <a:srgbClr val="D1B57F"/>
            </a:solidFill>
            <a:ln>
              <a:solidFill>
                <a:srgbClr val="C6A15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custDataLst>
                <p:tags r:id="rId3"/>
              </p:custDataLst>
            </p:nvPr>
          </p:nvSpPr>
          <p:spPr>
            <a:xfrm rot="16200000">
              <a:off x="8208161" y="5519934"/>
              <a:ext cx="1394898" cy="785662"/>
            </a:xfrm>
            <a:prstGeom prst="rightArrow">
              <a:avLst/>
            </a:prstGeom>
            <a:solidFill>
              <a:srgbClr val="D1B57F"/>
            </a:solidFill>
            <a:ln>
              <a:solidFill>
                <a:srgbClr val="C6A15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1518492" y="6176963"/>
            <a:ext cx="612058" cy="612058"/>
            <a:chOff x="11201400" y="5909733"/>
            <a:chExt cx="719667" cy="719667"/>
          </a:xfrm>
          <a:noFill/>
        </p:grpSpPr>
        <p:sp>
          <p:nvSpPr>
            <p:cNvPr id="10" name="Oval 9"/>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Next Action Button: Custom 11">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5261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47" y="121885"/>
            <a:ext cx="10515600" cy="1325563"/>
          </a:xfrm>
        </p:spPr>
        <p:txBody>
          <a:bodyPr/>
          <a:lstStyle/>
          <a:p>
            <a:r>
              <a:rPr lang="en-US" b="1" dirty="0" smtClean="0">
                <a:solidFill>
                  <a:srgbClr val="6A5B3F"/>
                </a:solidFill>
              </a:rPr>
              <a:t>Not Credible Practical Exercise</a:t>
            </a:r>
            <a:endParaRPr lang="en-US" b="1" dirty="0">
              <a:solidFill>
                <a:srgbClr val="6A5B3F"/>
              </a:solidFill>
            </a:endParaRPr>
          </a:p>
        </p:txBody>
      </p:sp>
      <p:sp>
        <p:nvSpPr>
          <p:cNvPr id="3" name="Content Placeholder 2"/>
          <p:cNvSpPr>
            <a:spLocks noGrp="1"/>
          </p:cNvSpPr>
          <p:nvPr>
            <p:ph idx="1"/>
          </p:nvPr>
        </p:nvSpPr>
        <p:spPr>
          <a:xfrm>
            <a:off x="838200" y="1825624"/>
            <a:ext cx="10515600" cy="3082551"/>
          </a:xfrm>
        </p:spPr>
        <p:txBody>
          <a:bodyPr>
            <a:normAutofit/>
          </a:bodyPr>
          <a:lstStyle/>
          <a:p>
            <a:pPr marL="0" indent="0">
              <a:buNone/>
            </a:pPr>
            <a:r>
              <a:rPr lang="en-US" sz="3600" dirty="0" smtClean="0">
                <a:solidFill>
                  <a:srgbClr val="6A5B3F"/>
                </a:solidFill>
              </a:rPr>
              <a:t>Veteran files a claim for Diabetes due to exposure to Agent Orange.</a:t>
            </a:r>
          </a:p>
          <a:p>
            <a:pPr marL="0" indent="0">
              <a:buNone/>
            </a:pPr>
            <a:r>
              <a:rPr lang="en-US" sz="3600" dirty="0" smtClean="0">
                <a:solidFill>
                  <a:srgbClr val="6A5B3F"/>
                </a:solidFill>
              </a:rPr>
              <a:t>Records indicate the Veteran served from 1980 to 1989.</a:t>
            </a:r>
          </a:p>
          <a:p>
            <a:pPr marL="0" indent="0">
              <a:buNone/>
            </a:pPr>
            <a:r>
              <a:rPr lang="en-US" sz="3600" u="sng" dirty="0" smtClean="0">
                <a:solidFill>
                  <a:srgbClr val="6A5B3F"/>
                </a:solidFill>
              </a:rPr>
              <a:t>Select the reasons the statement is NOT credible</a:t>
            </a:r>
            <a:endParaRPr lang="en-US" sz="3600" u="sng" dirty="0">
              <a:solidFill>
                <a:srgbClr val="6A5B3F"/>
              </a:solidFill>
            </a:endParaRPr>
          </a:p>
        </p:txBody>
      </p:sp>
      <p:sp>
        <p:nvSpPr>
          <p:cNvPr id="12" name="Rectangle 11"/>
          <p:cNvSpPr/>
          <p:nvPr/>
        </p:nvSpPr>
        <p:spPr>
          <a:xfrm>
            <a:off x="851647" y="5286351"/>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Competent</a:t>
            </a:r>
            <a:endParaRPr lang="en-US" sz="3600" dirty="0">
              <a:solidFill>
                <a:srgbClr val="6A5B3F"/>
              </a:solidFill>
            </a:endParaRPr>
          </a:p>
          <a:p>
            <a:r>
              <a:rPr lang="en-US" sz="3600" dirty="0" smtClean="0">
                <a:solidFill>
                  <a:srgbClr val="6A5B3F"/>
                </a:solidFill>
              </a:rPr>
              <a:t>Plausible</a:t>
            </a:r>
            <a:endParaRPr lang="en-US" sz="3600" dirty="0">
              <a:solidFill>
                <a:srgbClr val="6A5B3F"/>
              </a:solidFill>
            </a:endParaRPr>
          </a:p>
        </p:txBody>
      </p:sp>
      <p:sp>
        <p:nvSpPr>
          <p:cNvPr id="14" name="Rectangle 13"/>
          <p:cNvSpPr/>
          <p:nvPr/>
        </p:nvSpPr>
        <p:spPr>
          <a:xfrm>
            <a:off x="6309614" y="5286350"/>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Consistent</a:t>
            </a:r>
            <a:endParaRPr lang="en-US" sz="3600" dirty="0">
              <a:solidFill>
                <a:srgbClr val="6A5B3F"/>
              </a:solidFill>
            </a:endParaRPr>
          </a:p>
          <a:p>
            <a:r>
              <a:rPr lang="en-US" sz="3600" dirty="0" smtClean="0">
                <a:solidFill>
                  <a:srgbClr val="6A5B3F"/>
                </a:solidFill>
              </a:rPr>
              <a:t>Service</a:t>
            </a:r>
            <a:endParaRPr lang="en-US" sz="3600" dirty="0">
              <a:solidFill>
                <a:srgbClr val="6A5B3F"/>
              </a:solidFill>
            </a:endParaRPr>
          </a:p>
        </p:txBody>
      </p:sp>
      <p:sp>
        <p:nvSpPr>
          <p:cNvPr id="15" name="Rounded Rectangle 14"/>
          <p:cNvSpPr/>
          <p:nvPr/>
        </p:nvSpPr>
        <p:spPr>
          <a:xfrm>
            <a:off x="3442447" y="5392271"/>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55894" y="5989660"/>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713694" y="5396333"/>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727141" y="5993722"/>
            <a:ext cx="739588" cy="48409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1518492" y="6176963"/>
            <a:ext cx="612058" cy="612058"/>
            <a:chOff x="11201400" y="5909733"/>
            <a:chExt cx="719667" cy="719667"/>
          </a:xfrm>
          <a:noFill/>
        </p:grpSpPr>
        <p:sp>
          <p:nvSpPr>
            <p:cNvPr id="13" name="Oval 12"/>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Action Button: Custom 20">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02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5"/>
                                        </p:tgtEl>
                                        <p:attrNameLst>
                                          <p:attrName>style.color</p:attrName>
                                        </p:attrNameLst>
                                      </p:cBhvr>
                                      <p:to>
                                        <a:srgbClr val="00B050"/>
                                      </p:to>
                                    </p:animClr>
                                    <p:animClr clrSpc="rgb" dir="cw">
                                      <p:cBhvr>
                                        <p:cTn id="7" dur="500" fill="hold"/>
                                        <p:tgtEl>
                                          <p:spTgt spid="15"/>
                                        </p:tgtEl>
                                        <p:attrNameLst>
                                          <p:attrName>fillcolor</p:attrName>
                                        </p:attrNameLst>
                                      </p:cBhvr>
                                      <p:to>
                                        <a:srgbClr val="00B050"/>
                                      </p:to>
                                    </p:animClr>
                                    <p:set>
                                      <p:cBhvr>
                                        <p:cTn id="8" dur="500" fill="hold"/>
                                        <p:tgtEl>
                                          <p:spTgt spid="15"/>
                                        </p:tgtEl>
                                        <p:attrNameLst>
                                          <p:attrName>fill.type</p:attrName>
                                        </p:attrNameLst>
                                      </p:cBhvr>
                                      <p:to>
                                        <p:strVal val="solid"/>
                                      </p:to>
                                    </p:set>
                                    <p:set>
                                      <p:cBhvr>
                                        <p:cTn id="9"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17"/>
                                        </p:tgtEl>
                                        <p:attrNameLst>
                                          <p:attrName>style.color</p:attrName>
                                        </p:attrNameLst>
                                      </p:cBhvr>
                                      <p:to>
                                        <a:srgbClr val="FF0000"/>
                                      </p:to>
                                    </p:animClr>
                                    <p:animClr clrSpc="rgb" dir="cw">
                                      <p:cBhvr>
                                        <p:cTn id="15" dur="500" fill="hold"/>
                                        <p:tgtEl>
                                          <p:spTgt spid="17"/>
                                        </p:tgtEl>
                                        <p:attrNameLst>
                                          <p:attrName>fillcolor</p:attrName>
                                        </p:attrNameLst>
                                      </p:cBhvr>
                                      <p:to>
                                        <a:srgbClr val="FF0000"/>
                                      </p:to>
                                    </p:animClr>
                                    <p:set>
                                      <p:cBhvr>
                                        <p:cTn id="16" dur="500" fill="hold"/>
                                        <p:tgtEl>
                                          <p:spTgt spid="17"/>
                                        </p:tgtEl>
                                        <p:attrNameLst>
                                          <p:attrName>fill.type</p:attrName>
                                        </p:attrNameLst>
                                      </p:cBhvr>
                                      <p:to>
                                        <p:strVal val="solid"/>
                                      </p:to>
                                    </p:set>
                                    <p:set>
                                      <p:cBhvr>
                                        <p:cTn id="17"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16"/>
                                        </p:tgtEl>
                                        <p:attrNameLst>
                                          <p:attrName>style.color</p:attrName>
                                        </p:attrNameLst>
                                      </p:cBhvr>
                                      <p:to>
                                        <a:srgbClr val="00B050"/>
                                      </p:to>
                                    </p:animClr>
                                    <p:animClr clrSpc="rgb" dir="cw">
                                      <p:cBhvr>
                                        <p:cTn id="23" dur="500" fill="hold"/>
                                        <p:tgtEl>
                                          <p:spTgt spid="16"/>
                                        </p:tgtEl>
                                        <p:attrNameLst>
                                          <p:attrName>fillcolor</p:attrName>
                                        </p:attrNameLst>
                                      </p:cBhvr>
                                      <p:to>
                                        <a:srgbClr val="00B050"/>
                                      </p:to>
                                    </p:animClr>
                                    <p:set>
                                      <p:cBhvr>
                                        <p:cTn id="24" dur="500" fill="hold"/>
                                        <p:tgtEl>
                                          <p:spTgt spid="16"/>
                                        </p:tgtEl>
                                        <p:attrNameLst>
                                          <p:attrName>fill.type</p:attrName>
                                        </p:attrNameLst>
                                      </p:cBhvr>
                                      <p:to>
                                        <p:strVal val="solid"/>
                                      </p:to>
                                    </p:set>
                                    <p:set>
                                      <p:cBhvr>
                                        <p:cTn id="25"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8"/>
                                        </p:tgtEl>
                                        <p:attrNameLst>
                                          <p:attrName>style.color</p:attrName>
                                        </p:attrNameLst>
                                      </p:cBhvr>
                                      <p:to>
                                        <a:srgbClr val="00B050"/>
                                      </p:to>
                                    </p:animClr>
                                    <p:animClr clrSpc="rgb" dir="cw">
                                      <p:cBhvr>
                                        <p:cTn id="31" dur="500" fill="hold"/>
                                        <p:tgtEl>
                                          <p:spTgt spid="18"/>
                                        </p:tgtEl>
                                        <p:attrNameLst>
                                          <p:attrName>fillcolor</p:attrName>
                                        </p:attrNameLst>
                                      </p:cBhvr>
                                      <p:to>
                                        <a:srgbClr val="00B050"/>
                                      </p:to>
                                    </p:animClr>
                                    <p:set>
                                      <p:cBhvr>
                                        <p:cTn id="32" dur="500" fill="hold"/>
                                        <p:tgtEl>
                                          <p:spTgt spid="18"/>
                                        </p:tgtEl>
                                        <p:attrNameLst>
                                          <p:attrName>fill.type</p:attrName>
                                        </p:attrNameLst>
                                      </p:cBhvr>
                                      <p:to>
                                        <p:strVal val="solid"/>
                                      </p:to>
                                    </p:set>
                                    <p:set>
                                      <p:cBhvr>
                                        <p:cTn id="33" dur="500" fill="hold"/>
                                        <p:tgtEl>
                                          <p:spTgt spid="18"/>
                                        </p:tgtEl>
                                        <p:attrNameLst>
                                          <p:attrName>fill.on</p:attrName>
                                        </p:attrNameLst>
                                      </p:cBhvr>
                                      <p:to>
                                        <p:strVal val="true"/>
                                      </p:to>
                                    </p:set>
                                  </p:childTnLst>
                                </p:cTn>
                              </p:par>
                              <p:par>
                                <p:cTn id="34" presetID="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nodePh="1">
                                  <p:stCondLst>
                                    <p:cond delay="0"/>
                                  </p:stCondLst>
                                  <p:endCondLst>
                                    <p:cond evt="begin" delay="0">
                                      <p:tn val="36"/>
                                    </p:cond>
                                  </p:end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83"/>
            <a:ext cx="10515600" cy="1325563"/>
          </a:xfrm>
        </p:spPr>
        <p:txBody>
          <a:bodyPr/>
          <a:lstStyle/>
          <a:p>
            <a:r>
              <a:rPr lang="en-US" b="1" dirty="0" smtClean="0">
                <a:solidFill>
                  <a:srgbClr val="6A5B3F"/>
                </a:solidFill>
              </a:rPr>
              <a:t>Not Credible Practical Exercise Answer</a:t>
            </a:r>
            <a:endParaRPr lang="en-US" b="1" dirty="0">
              <a:solidFill>
                <a:srgbClr val="6A5B3F"/>
              </a:solidFill>
            </a:endParaRPr>
          </a:p>
        </p:txBody>
      </p:sp>
      <p:sp>
        <p:nvSpPr>
          <p:cNvPr id="3" name="Content Placeholder 2"/>
          <p:cNvSpPr>
            <a:spLocks noGrp="1"/>
          </p:cNvSpPr>
          <p:nvPr>
            <p:ph idx="1"/>
          </p:nvPr>
        </p:nvSpPr>
        <p:spPr>
          <a:xfrm>
            <a:off x="838200" y="1317812"/>
            <a:ext cx="10515600" cy="3828767"/>
          </a:xfrm>
        </p:spPr>
        <p:txBody>
          <a:bodyPr>
            <a:normAutofit/>
          </a:bodyPr>
          <a:lstStyle/>
          <a:p>
            <a:pPr marL="0" indent="0">
              <a:buNone/>
            </a:pPr>
            <a:r>
              <a:rPr lang="en-US" sz="3200" dirty="0" smtClean="0">
                <a:solidFill>
                  <a:srgbClr val="6A5B3F"/>
                </a:solidFill>
              </a:rPr>
              <a:t>The Veteran is not competent to provide a diagnosis for Diabetes without medical evidence.</a:t>
            </a:r>
          </a:p>
          <a:p>
            <a:pPr marL="0" indent="0">
              <a:buNone/>
            </a:pPr>
            <a:r>
              <a:rPr lang="en-US" sz="3200" dirty="0" smtClean="0">
                <a:solidFill>
                  <a:srgbClr val="6A5B3F"/>
                </a:solidFill>
              </a:rPr>
              <a:t>The claim is not plausible. The Veteran was not exposed to Agent Orange during service.</a:t>
            </a:r>
          </a:p>
          <a:p>
            <a:pPr marL="0" indent="0">
              <a:buNone/>
            </a:pPr>
            <a:r>
              <a:rPr lang="en-US" sz="3200" dirty="0" smtClean="0">
                <a:solidFill>
                  <a:srgbClr val="6A5B3F"/>
                </a:solidFill>
              </a:rPr>
              <a:t>The claim is not consistent with service due to the agent orange exposure periods.</a:t>
            </a:r>
          </a:p>
          <a:p>
            <a:pPr marL="0" indent="0">
              <a:buNone/>
            </a:pPr>
            <a:r>
              <a:rPr lang="en-US" sz="3200" dirty="0" smtClean="0">
                <a:solidFill>
                  <a:srgbClr val="6A5B3F"/>
                </a:solidFill>
              </a:rPr>
              <a:t>      = did not meet credibility standards</a:t>
            </a:r>
            <a:endParaRPr lang="en-US" sz="3200" dirty="0">
              <a:solidFill>
                <a:srgbClr val="6A5B3F"/>
              </a:solidFill>
            </a:endParaRPr>
          </a:p>
        </p:txBody>
      </p:sp>
      <p:sp>
        <p:nvSpPr>
          <p:cNvPr id="12" name="Rectangle 11"/>
          <p:cNvSpPr/>
          <p:nvPr/>
        </p:nvSpPr>
        <p:spPr>
          <a:xfrm>
            <a:off x="825146" y="5286350"/>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Competent</a:t>
            </a:r>
            <a:endParaRPr lang="en-US" sz="3600" dirty="0">
              <a:solidFill>
                <a:srgbClr val="6A5B3F"/>
              </a:solidFill>
            </a:endParaRPr>
          </a:p>
          <a:p>
            <a:r>
              <a:rPr lang="en-US" sz="3600" dirty="0" smtClean="0">
                <a:solidFill>
                  <a:srgbClr val="6A5B3F"/>
                </a:solidFill>
              </a:rPr>
              <a:t>Plausible</a:t>
            </a:r>
            <a:endParaRPr lang="en-US" sz="3600" dirty="0">
              <a:solidFill>
                <a:srgbClr val="6A5B3F"/>
              </a:solidFill>
            </a:endParaRPr>
          </a:p>
        </p:txBody>
      </p:sp>
      <p:sp>
        <p:nvSpPr>
          <p:cNvPr id="14" name="Rectangle 13"/>
          <p:cNvSpPr/>
          <p:nvPr/>
        </p:nvSpPr>
        <p:spPr>
          <a:xfrm>
            <a:off x="6283113" y="5286349"/>
            <a:ext cx="5057633" cy="1300698"/>
          </a:xfrm>
          <a:prstGeom prst="rect">
            <a:avLst/>
          </a:prstGeom>
          <a:noFill/>
          <a:ln w="57150">
            <a:solidFill>
              <a:srgbClr val="6A5B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rgbClr val="6A5B3F"/>
                </a:solidFill>
              </a:rPr>
              <a:t>Consistent</a:t>
            </a:r>
            <a:endParaRPr lang="en-US" sz="3600" dirty="0">
              <a:solidFill>
                <a:srgbClr val="6A5B3F"/>
              </a:solidFill>
            </a:endParaRPr>
          </a:p>
          <a:p>
            <a:r>
              <a:rPr lang="en-US" sz="3600" dirty="0" smtClean="0">
                <a:solidFill>
                  <a:srgbClr val="6A5B3F"/>
                </a:solidFill>
              </a:rPr>
              <a:t>Service</a:t>
            </a:r>
            <a:endParaRPr lang="en-US" sz="3600" dirty="0">
              <a:solidFill>
                <a:srgbClr val="6A5B3F"/>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523" y="5148308"/>
            <a:ext cx="833782" cy="772948"/>
          </a:xfrm>
          <a:prstGeom prst="rect">
            <a:avLst/>
          </a:prstGeom>
        </p:spPr>
      </p:pic>
      <p:pic>
        <p:nvPicPr>
          <p:cNvPr id="17" name="Picture 4" descr="http://www.ez-gas.net/files/X_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372" y="5921256"/>
            <a:ext cx="544623" cy="6225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ez-gas.net/files/X_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1414" y="5922984"/>
            <a:ext cx="544623" cy="6225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ez-gas.net/files/X_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6080" y="5317809"/>
            <a:ext cx="544623" cy="6225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ez-gas.net/files/X_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663" y="4282582"/>
            <a:ext cx="544623" cy="62258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1518492" y="6176963"/>
            <a:ext cx="612058" cy="612058"/>
            <a:chOff x="11201400" y="5909733"/>
            <a:chExt cx="719667" cy="719667"/>
          </a:xfrm>
          <a:noFill/>
        </p:grpSpPr>
        <p:sp>
          <p:nvSpPr>
            <p:cNvPr id="15" name="Oval 14"/>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Action Button: Custom 10">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98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0"/>
            <a:ext cx="10515600" cy="1684192"/>
          </a:xfrm>
          <a:prstGeom prst="doubleWave">
            <a:avLst>
              <a:gd name="adj1" fmla="val 6250"/>
              <a:gd name="adj2" fmla="val -1662"/>
            </a:avLst>
          </a:prstGeom>
          <a:solidFill>
            <a:srgbClr val="E7D0A4">
              <a:alpha val="72000"/>
            </a:srgbClr>
          </a:solidFill>
          <a:ln w="57150">
            <a:solidFill>
              <a:srgbClr val="7C5F1E"/>
            </a:solidFill>
          </a:ln>
          <a:scene3d>
            <a:camera prst="orthographicFront"/>
            <a:lightRig rig="threePt" dir="t"/>
          </a:scene3d>
          <a:sp3d>
            <a:bevelT w="152400" h="50800" prst="softRound"/>
          </a:sp3d>
        </p:spPr>
        <p:txBody>
          <a:bodyPr tIns="0" bIns="0" anchor="t">
            <a:noAutofit/>
          </a:bodyPr>
          <a:lstStyle/>
          <a:p>
            <a:pPr marL="0" indent="0" algn="ctr"/>
            <a:r>
              <a:rPr lang="en-US" sz="4800" b="1" dirty="0">
                <a:solidFill>
                  <a:srgbClr val="6A5B3F"/>
                </a:solidFill>
                <a:latin typeface="+mn-lt"/>
              </a:rPr>
              <a:t>You have now completed </a:t>
            </a:r>
            <a:r>
              <a:rPr lang="en-US" sz="4800" b="1" dirty="0" smtClean="0">
                <a:solidFill>
                  <a:srgbClr val="6A5B3F"/>
                </a:solidFill>
                <a:latin typeface="+mn-lt"/>
              </a:rPr>
              <a:t>the </a:t>
            </a:r>
            <a:br>
              <a:rPr lang="en-US" sz="4800" b="1" dirty="0" smtClean="0">
                <a:solidFill>
                  <a:srgbClr val="6A5B3F"/>
                </a:solidFill>
                <a:latin typeface="+mn-lt"/>
              </a:rPr>
            </a:br>
            <a:r>
              <a:rPr lang="en-US" sz="4800" b="1" dirty="0" smtClean="0">
                <a:solidFill>
                  <a:srgbClr val="6A5B3F"/>
                </a:solidFill>
                <a:latin typeface="+mn-lt"/>
              </a:rPr>
              <a:t>Evaluating </a:t>
            </a:r>
            <a:r>
              <a:rPr lang="en-US" sz="4800" b="1" dirty="0">
                <a:solidFill>
                  <a:srgbClr val="6A5B3F"/>
                </a:solidFill>
                <a:latin typeface="+mn-lt"/>
              </a:rPr>
              <a:t>Lay Evidence L</a:t>
            </a:r>
            <a:r>
              <a:rPr lang="en-US" sz="4800" b="1" dirty="0" smtClean="0">
                <a:solidFill>
                  <a:srgbClr val="6A5B3F"/>
                </a:solidFill>
                <a:latin typeface="+mn-lt"/>
              </a:rPr>
              <a:t>esson</a:t>
            </a:r>
            <a:endParaRPr lang="en-US" sz="4800" b="1" dirty="0">
              <a:solidFill>
                <a:srgbClr val="6A5B3F"/>
              </a:solidFill>
              <a:latin typeface="+mn-lt"/>
            </a:endParaRPr>
          </a:p>
        </p:txBody>
      </p:sp>
      <p:sp>
        <p:nvSpPr>
          <p:cNvPr id="3" name="Content Placeholder 2"/>
          <p:cNvSpPr>
            <a:spLocks noGrp="1"/>
          </p:cNvSpPr>
          <p:nvPr>
            <p:ph idx="1"/>
          </p:nvPr>
        </p:nvSpPr>
        <p:spPr>
          <a:xfrm>
            <a:off x="2836019" y="4607626"/>
            <a:ext cx="6519962" cy="2132556"/>
          </a:xfrm>
          <a:prstGeom prst="roundRect">
            <a:avLst/>
          </a:prstGeom>
          <a:solidFill>
            <a:srgbClr val="E7D0A4">
              <a:alpha val="89000"/>
            </a:srgbClr>
          </a:solidFill>
          <a:ln w="38100">
            <a:solidFill>
              <a:srgbClr val="7C5F1E"/>
            </a:solidFill>
          </a:ln>
          <a:scene3d>
            <a:camera prst="orthographicFront"/>
            <a:lightRig rig="threePt" dir="t"/>
          </a:scene3d>
          <a:sp3d>
            <a:bevelT prst="relaxedInset"/>
          </a:sp3d>
        </p:spPr>
        <p:txBody>
          <a:bodyPr lIns="274320" tIns="182880" rIns="182880" anchor="t">
            <a:normAutofit fontScale="85000" lnSpcReduction="20000"/>
          </a:bodyPr>
          <a:lstStyle/>
          <a:p>
            <a:pPr marL="0" indent="0">
              <a:buNone/>
            </a:pPr>
            <a:r>
              <a:rPr lang="en-US" sz="3600" b="1" dirty="0" smtClean="0">
                <a:solidFill>
                  <a:srgbClr val="6A5B3F"/>
                </a:solidFill>
              </a:rPr>
              <a:t>Log into TMS, and complete the evaluations for TMS </a:t>
            </a:r>
            <a:r>
              <a:rPr lang="en-US" sz="3600" b="1" dirty="0">
                <a:solidFill>
                  <a:srgbClr val="6A5B3F"/>
                </a:solidFill>
              </a:rPr>
              <a:t>3879907 </a:t>
            </a:r>
            <a:r>
              <a:rPr lang="en-US" sz="3600" b="1" dirty="0" smtClean="0">
                <a:solidFill>
                  <a:srgbClr val="6A5B3F"/>
                </a:solidFill>
              </a:rPr>
              <a:t>to  receive credit for this course. Print the course after completing the evaluations. </a:t>
            </a:r>
            <a:endParaRPr lang="en-US" sz="3600" b="1" dirty="0">
              <a:solidFill>
                <a:srgbClr val="6A5B3F"/>
              </a:solidFill>
            </a:endParaRPr>
          </a:p>
        </p:txBody>
      </p:sp>
      <p:sp>
        <p:nvSpPr>
          <p:cNvPr id="8" name="Rounded Rectangle 7"/>
          <p:cNvSpPr/>
          <p:nvPr/>
        </p:nvSpPr>
        <p:spPr>
          <a:xfrm>
            <a:off x="10256277" y="6218580"/>
            <a:ext cx="1840992" cy="573024"/>
          </a:xfrm>
          <a:prstGeom prst="roundRect">
            <a:avLst>
              <a:gd name="adj" fmla="val 50000"/>
            </a:avLst>
          </a:prstGeom>
          <a:solidFill>
            <a:srgbClr val="C6A156"/>
          </a:solidFill>
          <a:ln>
            <a:solidFill>
              <a:srgbClr val="98773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7C5F1E"/>
                </a:solidFill>
              </a:rPr>
              <a:t>Exit</a:t>
            </a:r>
            <a:endParaRPr lang="en-US" sz="3200" b="1" dirty="0">
              <a:solidFill>
                <a:srgbClr val="7C5F1E"/>
              </a:solidFill>
            </a:endParaRPr>
          </a:p>
        </p:txBody>
      </p:sp>
    </p:spTree>
    <p:custDataLst>
      <p:tags r:id="rId1"/>
    </p:custDataLst>
    <p:extLst>
      <p:ext uri="{BB962C8B-B14F-4D97-AF65-F5344CB8AC3E}">
        <p14:creationId xmlns:p14="http://schemas.microsoft.com/office/powerpoint/2010/main" val="3479501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title="Image of e-CFR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367" y="365125"/>
            <a:ext cx="7407267" cy="1346776"/>
          </a:xfrm>
          <a:prstGeom prst="rect">
            <a:avLst/>
          </a:prstGeom>
          <a:effectLst>
            <a:glow rad="12700">
              <a:srgbClr val="83B5D2"/>
            </a:glow>
            <a:outerShdw blurRad="152400" dist="317500" dir="5400000" sx="98000" sy="98000" rotWithShape="0">
              <a:prstClr val="black">
                <a:alpha val="7000"/>
              </a:prstClr>
            </a:outerShdw>
            <a:softEdge rad="50800"/>
          </a:effectLst>
        </p:spPr>
      </p:pic>
      <p:pic>
        <p:nvPicPr>
          <p:cNvPr id="6" name="Picture 5" descr="Title 38: Pensions, Bonuses and Veterans' Relief&#10;Part 3-Adjudication&#10;Subpart A-Pension, Compensation and Dependency and Indemnity Compensation." title="Title 38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213" y="2224422"/>
            <a:ext cx="9917574" cy="1136371"/>
          </a:xfrm>
          <a:prstGeom prst="rect">
            <a:avLst/>
          </a:prstGeom>
          <a:effectLst>
            <a:outerShdw blurRad="50800" dist="38100" dir="5400000" sx="101000" sy="101000" algn="t" rotWithShape="0">
              <a:prstClr val="black">
                <a:alpha val="40000"/>
              </a:prstClr>
            </a:outerShdw>
            <a:softEdge rad="25400"/>
          </a:effectLst>
        </p:spPr>
      </p:pic>
      <p:sp>
        <p:nvSpPr>
          <p:cNvPr id="11" name="Rectangle 10"/>
          <p:cNvSpPr/>
          <p:nvPr/>
        </p:nvSpPr>
        <p:spPr>
          <a:xfrm>
            <a:off x="1137214" y="3823760"/>
            <a:ext cx="9917573" cy="1077218"/>
          </a:xfrm>
          <a:prstGeom prst="rect">
            <a:avLst/>
          </a:prstGeom>
          <a:solidFill>
            <a:srgbClr val="E7D0A4"/>
          </a:solidFill>
          <a:ln w="9525">
            <a:solidFill>
              <a:srgbClr val="7C5F1E"/>
            </a:solidFill>
          </a:ln>
          <a:scene3d>
            <a:camera prst="orthographicFront"/>
            <a:lightRig rig="threePt" dir="t"/>
          </a:scene3d>
          <a:sp3d>
            <a:bevelT prst="angle"/>
          </a:sp3d>
        </p:spPr>
        <p:txBody>
          <a:bodyPr wrap="square">
            <a:spAutoFit/>
          </a:bodyPr>
          <a:lstStyle/>
          <a:p>
            <a:pPr marL="119063"/>
            <a:r>
              <a:rPr lang="en-US" sz="3200" b="1" dirty="0" smtClean="0">
                <a:solidFill>
                  <a:srgbClr val="6A5B3F"/>
                </a:solidFill>
                <a:hlinkClick r:id="rId5"/>
              </a:rPr>
              <a:t>38 CFR §3.159</a:t>
            </a:r>
            <a:r>
              <a:rPr lang="en-US" sz="3200" b="1" dirty="0">
                <a:solidFill>
                  <a:srgbClr val="6A5B3F"/>
                </a:solidFill>
              </a:rPr>
              <a:t>   Department of Veterans Affairs assistance in developing </a:t>
            </a:r>
            <a:r>
              <a:rPr lang="en-US" sz="3200" b="1" dirty="0" smtClean="0">
                <a:solidFill>
                  <a:srgbClr val="6A5B3F"/>
                </a:solidFill>
              </a:rPr>
              <a:t>claims</a:t>
            </a:r>
            <a:endParaRPr lang="en-US" sz="3200" b="1" dirty="0">
              <a:solidFill>
                <a:srgbClr val="6A5B3F"/>
              </a:solidFill>
              <a:effectLst/>
            </a:endParaRPr>
          </a:p>
        </p:txBody>
      </p:sp>
      <p:grpSp>
        <p:nvGrpSpPr>
          <p:cNvPr id="7" name="Group 6"/>
          <p:cNvGrpSpPr/>
          <p:nvPr/>
        </p:nvGrpSpPr>
        <p:grpSpPr>
          <a:xfrm>
            <a:off x="11518492" y="6176963"/>
            <a:ext cx="612058" cy="612058"/>
            <a:chOff x="11201400" y="5909733"/>
            <a:chExt cx="719667" cy="719667"/>
          </a:xfrm>
          <a:noFill/>
        </p:grpSpPr>
        <p:sp>
          <p:nvSpPr>
            <p:cNvPr id="8" name="Oval 7"/>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Next Action Button: Custom 11">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458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1107717" y="185158"/>
            <a:ext cx="6616999" cy="6323909"/>
            <a:chOff x="1524975" y="787400"/>
            <a:chExt cx="5528057" cy="5283200"/>
          </a:xfrm>
          <a:effectLst>
            <a:outerShdw blurRad="63500" sx="104000" sy="104000" algn="ctr" rotWithShape="0">
              <a:prstClr val="black">
                <a:alpha val="40000"/>
              </a:prstClr>
            </a:outerShdw>
          </a:effectLst>
          <a:scene3d>
            <a:camera prst="perspectiveContrastingRightFacing">
              <a:rot lat="513180" lon="20175308" rev="414720"/>
            </a:camera>
            <a:lightRig rig="threePt" dir="t"/>
          </a:scene3d>
        </p:grpSpPr>
        <p:sp>
          <p:nvSpPr>
            <p:cNvPr id="10" name="Freeform 9"/>
            <p:cNvSpPr/>
            <p:nvPr/>
          </p:nvSpPr>
          <p:spPr>
            <a:xfrm>
              <a:off x="2683565" y="787400"/>
              <a:ext cx="3210875" cy="2534169"/>
            </a:xfrm>
            <a:custGeom>
              <a:avLst/>
              <a:gdLst>
                <a:gd name="connsiteX0" fmla="*/ 1625600 w 3251200"/>
                <a:gd name="connsiteY0" fmla="*/ 0 h 2534169"/>
                <a:gd name="connsiteX1" fmla="*/ 3251200 w 3251200"/>
                <a:gd name="connsiteY1" fmla="*/ 1625600 h 2534169"/>
                <a:gd name="connsiteX2" fmla="*/ 3218174 w 3251200"/>
                <a:gd name="connsiteY2" fmla="*/ 1953215 h 2534169"/>
                <a:gd name="connsiteX3" fmla="*/ 3185513 w 3251200"/>
                <a:gd name="connsiteY3" fmla="*/ 2080237 h 2534169"/>
                <a:gd name="connsiteX4" fmla="*/ 3126357 w 3251200"/>
                <a:gd name="connsiteY4" fmla="*/ 2065026 h 2534169"/>
                <a:gd name="connsiteX5" fmla="*/ 2798742 w 3251200"/>
                <a:gd name="connsiteY5" fmla="*/ 2032000 h 2534169"/>
                <a:gd name="connsiteX6" fmla="*/ 1649269 w 3251200"/>
                <a:gd name="connsiteY6" fmla="*/ 2508127 h 2534169"/>
                <a:gd name="connsiteX7" fmla="*/ 1625601 w 3251200"/>
                <a:gd name="connsiteY7" fmla="*/ 2534169 h 2534169"/>
                <a:gd name="connsiteX8" fmla="*/ 1601932 w 3251200"/>
                <a:gd name="connsiteY8" fmla="*/ 2508127 h 2534169"/>
                <a:gd name="connsiteX9" fmla="*/ 452459 w 3251200"/>
                <a:gd name="connsiteY9" fmla="*/ 2032000 h 2534169"/>
                <a:gd name="connsiteX10" fmla="*/ 124844 w 3251200"/>
                <a:gd name="connsiteY10" fmla="*/ 2065026 h 2534169"/>
                <a:gd name="connsiteX11" fmla="*/ 65687 w 3251200"/>
                <a:gd name="connsiteY11" fmla="*/ 2080237 h 2534169"/>
                <a:gd name="connsiteX12" fmla="*/ 33026 w 3251200"/>
                <a:gd name="connsiteY12" fmla="*/ 1953215 h 2534169"/>
                <a:gd name="connsiteX13" fmla="*/ 0 w 3251200"/>
                <a:gd name="connsiteY13" fmla="*/ 1625600 h 2534169"/>
                <a:gd name="connsiteX14" fmla="*/ 1625600 w 3251200"/>
                <a:gd name="connsiteY14" fmla="*/ 0 h 253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1200" h="2534169">
                  <a:moveTo>
                    <a:pt x="1625600" y="0"/>
                  </a:moveTo>
                  <a:cubicBezTo>
                    <a:pt x="2523394" y="0"/>
                    <a:pt x="3251200" y="727806"/>
                    <a:pt x="3251200" y="1625600"/>
                  </a:cubicBezTo>
                  <a:cubicBezTo>
                    <a:pt x="3251200" y="1737824"/>
                    <a:pt x="3239828" y="1847393"/>
                    <a:pt x="3218174" y="1953215"/>
                  </a:cubicBezTo>
                  <a:lnTo>
                    <a:pt x="3185513" y="2080237"/>
                  </a:lnTo>
                  <a:lnTo>
                    <a:pt x="3126357" y="2065026"/>
                  </a:lnTo>
                  <a:cubicBezTo>
                    <a:pt x="3020535" y="2043372"/>
                    <a:pt x="2910966" y="2032000"/>
                    <a:pt x="2798742" y="2032000"/>
                  </a:cubicBezTo>
                  <a:cubicBezTo>
                    <a:pt x="2349845" y="2032000"/>
                    <a:pt x="1943445" y="2213952"/>
                    <a:pt x="1649269" y="2508127"/>
                  </a:cubicBezTo>
                  <a:lnTo>
                    <a:pt x="1625601" y="2534169"/>
                  </a:lnTo>
                  <a:lnTo>
                    <a:pt x="1601932" y="2508127"/>
                  </a:lnTo>
                  <a:cubicBezTo>
                    <a:pt x="1307756" y="2213952"/>
                    <a:pt x="901356" y="2032000"/>
                    <a:pt x="452459" y="2032000"/>
                  </a:cubicBezTo>
                  <a:cubicBezTo>
                    <a:pt x="340235" y="2032000"/>
                    <a:pt x="230667" y="2043372"/>
                    <a:pt x="124844" y="2065026"/>
                  </a:cubicBezTo>
                  <a:lnTo>
                    <a:pt x="65687" y="2080237"/>
                  </a:lnTo>
                  <a:lnTo>
                    <a:pt x="33026" y="1953215"/>
                  </a:lnTo>
                  <a:cubicBezTo>
                    <a:pt x="11372" y="1847393"/>
                    <a:pt x="0" y="1737824"/>
                    <a:pt x="0" y="1625600"/>
                  </a:cubicBezTo>
                  <a:cubicBezTo>
                    <a:pt x="0" y="727806"/>
                    <a:pt x="727806" y="0"/>
                    <a:pt x="1625600" y="0"/>
                  </a:cubicBezTo>
                  <a:close/>
                </a:path>
              </a:pathLst>
            </a:custGeom>
            <a:solidFill>
              <a:schemeClr val="accent4">
                <a:lumMod val="75000"/>
              </a:schemeClr>
            </a:solidFill>
            <a:ln>
              <a:solidFill>
                <a:schemeClr val="lt1">
                  <a:hueOff val="0"/>
                  <a:satOff val="0"/>
                  <a:lumOff val="0"/>
                </a:schemeClr>
              </a:solidFill>
            </a:ln>
            <a:sp3d extrusionH="254000" prstMaterial="plastic">
              <a:bevelT w="1143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822960" rIns="433493" bIns="1219200" numCol="1" spcCol="1270" anchor="ctr" anchorCtr="0">
              <a:noAutofit/>
            </a:bodyPr>
            <a:lstStyle/>
            <a:p>
              <a:pPr lvl="0" algn="ctr" defTabSz="2889250">
                <a:lnSpc>
                  <a:spcPct val="90000"/>
                </a:lnSpc>
                <a:spcBef>
                  <a:spcPct val="0"/>
                </a:spcBef>
                <a:spcAft>
                  <a:spcPct val="35000"/>
                </a:spcAft>
              </a:pPr>
              <a:r>
                <a:rPr lang="en-US" sz="4000" b="1" kern="1200" dirty="0" smtClean="0"/>
                <a:t>When Evaluating Lay Evidence</a:t>
              </a:r>
              <a:endParaRPr lang="en-US" sz="4000" b="1" kern="1200" dirty="0"/>
            </a:p>
          </p:txBody>
        </p:sp>
        <p:sp>
          <p:nvSpPr>
            <p:cNvPr id="15" name="Freeform 14"/>
            <p:cNvSpPr/>
            <p:nvPr/>
          </p:nvSpPr>
          <p:spPr>
            <a:xfrm>
              <a:off x="1524975" y="2867637"/>
              <a:ext cx="2764029" cy="3202963"/>
            </a:xfrm>
            <a:custGeom>
              <a:avLst/>
              <a:gdLst>
                <a:gd name="connsiteX0" fmla="*/ 1238828 w 2798742"/>
                <a:gd name="connsiteY0" fmla="*/ 0 h 3202963"/>
                <a:gd name="connsiteX1" fmla="*/ 1246225 w 2798742"/>
                <a:gd name="connsiteY1" fmla="*/ 28767 h 3202963"/>
                <a:gd name="connsiteX2" fmla="*/ 2315337 w 2798742"/>
                <a:gd name="connsiteY2" fmla="*/ 1097879 h 3202963"/>
                <a:gd name="connsiteX3" fmla="*/ 2411970 w 2798742"/>
                <a:gd name="connsiteY3" fmla="*/ 1122726 h 3202963"/>
                <a:gd name="connsiteX4" fmla="*/ 2379309 w 2798742"/>
                <a:gd name="connsiteY4" fmla="*/ 1249748 h 3202963"/>
                <a:gd name="connsiteX5" fmla="*/ 2346283 w 2798742"/>
                <a:gd name="connsiteY5" fmla="*/ 1577363 h 3202963"/>
                <a:gd name="connsiteX6" fmla="*/ 2717491 w 2798742"/>
                <a:gd name="connsiteY6" fmla="*/ 2611396 h 3202963"/>
                <a:gd name="connsiteX7" fmla="*/ 2798742 w 2798742"/>
                <a:gd name="connsiteY7" fmla="*/ 2700794 h 3202963"/>
                <a:gd name="connsiteX8" fmla="*/ 2775073 w 2798742"/>
                <a:gd name="connsiteY8" fmla="*/ 2726836 h 3202963"/>
                <a:gd name="connsiteX9" fmla="*/ 1625600 w 2798742"/>
                <a:gd name="connsiteY9" fmla="*/ 3202963 h 3202963"/>
                <a:gd name="connsiteX10" fmla="*/ 0 w 2798742"/>
                <a:gd name="connsiteY10" fmla="*/ 1577363 h 3202963"/>
                <a:gd name="connsiteX11" fmla="*/ 1142196 w 2798742"/>
                <a:gd name="connsiteY11" fmla="*/ 24847 h 3202963"/>
                <a:gd name="connsiteX12" fmla="*/ 1238828 w 2798742"/>
                <a:gd name="connsiteY12" fmla="*/ 0 h 3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42" h="3202963">
                  <a:moveTo>
                    <a:pt x="1238828" y="0"/>
                  </a:moveTo>
                  <a:lnTo>
                    <a:pt x="1246225" y="28767"/>
                  </a:lnTo>
                  <a:cubicBezTo>
                    <a:pt x="1404548" y="537790"/>
                    <a:pt x="1806314" y="939557"/>
                    <a:pt x="2315337" y="1097879"/>
                  </a:cubicBezTo>
                  <a:lnTo>
                    <a:pt x="2411970" y="1122726"/>
                  </a:lnTo>
                  <a:lnTo>
                    <a:pt x="2379309" y="1249748"/>
                  </a:lnTo>
                  <a:cubicBezTo>
                    <a:pt x="2357655" y="1355571"/>
                    <a:pt x="2346283" y="1465139"/>
                    <a:pt x="2346283" y="1577363"/>
                  </a:cubicBezTo>
                  <a:cubicBezTo>
                    <a:pt x="2346283" y="1970148"/>
                    <a:pt x="2485590" y="2330396"/>
                    <a:pt x="2717491" y="2611396"/>
                  </a:cubicBezTo>
                  <a:lnTo>
                    <a:pt x="2798742" y="2700794"/>
                  </a:lnTo>
                  <a:lnTo>
                    <a:pt x="2775073" y="2726836"/>
                  </a:lnTo>
                  <a:cubicBezTo>
                    <a:pt x="2480897" y="3021012"/>
                    <a:pt x="2074497" y="3202963"/>
                    <a:pt x="1625600" y="3202963"/>
                  </a:cubicBezTo>
                  <a:cubicBezTo>
                    <a:pt x="727806" y="3202963"/>
                    <a:pt x="0" y="2475157"/>
                    <a:pt x="0" y="1577363"/>
                  </a:cubicBezTo>
                  <a:cubicBezTo>
                    <a:pt x="0" y="847906"/>
                    <a:pt x="480466" y="230667"/>
                    <a:pt x="1142196" y="24847"/>
                  </a:cubicBezTo>
                  <a:lnTo>
                    <a:pt x="1238828" y="0"/>
                  </a:lnTo>
                  <a:close/>
                </a:path>
              </a:pathLst>
            </a:custGeom>
            <a:solidFill>
              <a:schemeClr val="accent2">
                <a:lumMod val="75000"/>
              </a:schemeClr>
            </a:solidFill>
            <a:ln>
              <a:solidFill>
                <a:schemeClr val="lt1">
                  <a:hueOff val="0"/>
                  <a:satOff val="0"/>
                  <a:lumOff val="0"/>
                </a:schemeClr>
              </a:solidFill>
            </a:ln>
            <a:sp3d extrusionH="254000" prstMaterial="plastic">
              <a:bevelT w="1143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74320" tIns="1463040" rIns="548640" bIns="1219200" numCol="1" spcCol="1270" anchor="ctr" anchorCtr="0">
              <a:noAutofit/>
            </a:bodyPr>
            <a:lstStyle/>
            <a:p>
              <a:pPr lvl="0" algn="ctr" defTabSz="2889250">
                <a:lnSpc>
                  <a:spcPct val="90000"/>
                </a:lnSpc>
                <a:spcBef>
                  <a:spcPct val="0"/>
                </a:spcBef>
                <a:spcAft>
                  <a:spcPct val="35000"/>
                </a:spcAft>
              </a:pPr>
              <a:r>
                <a:rPr lang="en-US" sz="2800" kern="1200" dirty="0" smtClean="0"/>
                <a:t>Accept it at face value unless there is reason to question it</a:t>
              </a:r>
              <a:endParaRPr lang="en-US" sz="2800" kern="1200" dirty="0"/>
            </a:p>
          </p:txBody>
        </p:sp>
        <p:sp>
          <p:nvSpPr>
            <p:cNvPr id="16" name="Freeform 15"/>
            <p:cNvSpPr/>
            <p:nvPr/>
          </p:nvSpPr>
          <p:spPr>
            <a:xfrm>
              <a:off x="4289004" y="2867637"/>
              <a:ext cx="2764028" cy="3202963"/>
            </a:xfrm>
            <a:custGeom>
              <a:avLst/>
              <a:gdLst>
                <a:gd name="connsiteX0" fmla="*/ 1559912 w 2798741"/>
                <a:gd name="connsiteY0" fmla="*/ 0 h 3202963"/>
                <a:gd name="connsiteX1" fmla="*/ 1656545 w 2798741"/>
                <a:gd name="connsiteY1" fmla="*/ 24847 h 3202963"/>
                <a:gd name="connsiteX2" fmla="*/ 2798741 w 2798741"/>
                <a:gd name="connsiteY2" fmla="*/ 1577363 h 3202963"/>
                <a:gd name="connsiteX3" fmla="*/ 1173141 w 2798741"/>
                <a:gd name="connsiteY3" fmla="*/ 3202963 h 3202963"/>
                <a:gd name="connsiteX4" fmla="*/ 23668 w 2798741"/>
                <a:gd name="connsiteY4" fmla="*/ 2726836 h 3202963"/>
                <a:gd name="connsiteX5" fmla="*/ 0 w 2798741"/>
                <a:gd name="connsiteY5" fmla="*/ 2700794 h 3202963"/>
                <a:gd name="connsiteX6" fmla="*/ 81250 w 2798741"/>
                <a:gd name="connsiteY6" fmla="*/ 2611396 h 3202963"/>
                <a:gd name="connsiteX7" fmla="*/ 452458 w 2798741"/>
                <a:gd name="connsiteY7" fmla="*/ 1577363 h 3202963"/>
                <a:gd name="connsiteX8" fmla="*/ 419432 w 2798741"/>
                <a:gd name="connsiteY8" fmla="*/ 1249748 h 3202963"/>
                <a:gd name="connsiteX9" fmla="*/ 386771 w 2798741"/>
                <a:gd name="connsiteY9" fmla="*/ 1122726 h 3202963"/>
                <a:gd name="connsiteX10" fmla="*/ 483403 w 2798741"/>
                <a:gd name="connsiteY10" fmla="*/ 1097879 h 3202963"/>
                <a:gd name="connsiteX11" fmla="*/ 1552515 w 2798741"/>
                <a:gd name="connsiteY11" fmla="*/ 28767 h 3202963"/>
                <a:gd name="connsiteX12" fmla="*/ 1559912 w 2798741"/>
                <a:gd name="connsiteY12" fmla="*/ 0 h 3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41" h="3202963">
                  <a:moveTo>
                    <a:pt x="1559912" y="0"/>
                  </a:moveTo>
                  <a:lnTo>
                    <a:pt x="1656545" y="24847"/>
                  </a:lnTo>
                  <a:cubicBezTo>
                    <a:pt x="2318275" y="230667"/>
                    <a:pt x="2798741" y="847906"/>
                    <a:pt x="2798741" y="1577363"/>
                  </a:cubicBezTo>
                  <a:cubicBezTo>
                    <a:pt x="2798741" y="2475157"/>
                    <a:pt x="2070935" y="3202963"/>
                    <a:pt x="1173141" y="3202963"/>
                  </a:cubicBezTo>
                  <a:cubicBezTo>
                    <a:pt x="724244" y="3202963"/>
                    <a:pt x="317844" y="3021012"/>
                    <a:pt x="23668" y="2726836"/>
                  </a:cubicBezTo>
                  <a:lnTo>
                    <a:pt x="0" y="2700794"/>
                  </a:lnTo>
                  <a:lnTo>
                    <a:pt x="81250" y="2611396"/>
                  </a:lnTo>
                  <a:cubicBezTo>
                    <a:pt x="313152" y="2330396"/>
                    <a:pt x="452458" y="1970148"/>
                    <a:pt x="452458" y="1577363"/>
                  </a:cubicBezTo>
                  <a:cubicBezTo>
                    <a:pt x="452458" y="1465139"/>
                    <a:pt x="441086" y="1355571"/>
                    <a:pt x="419432" y="1249748"/>
                  </a:cubicBezTo>
                  <a:lnTo>
                    <a:pt x="386771" y="1122726"/>
                  </a:lnTo>
                  <a:lnTo>
                    <a:pt x="483403" y="1097879"/>
                  </a:lnTo>
                  <a:cubicBezTo>
                    <a:pt x="992426" y="939557"/>
                    <a:pt x="1394193" y="537790"/>
                    <a:pt x="1552515" y="28767"/>
                  </a:cubicBezTo>
                  <a:lnTo>
                    <a:pt x="1559912" y="0"/>
                  </a:lnTo>
                  <a:close/>
                </a:path>
              </a:pathLst>
            </a:custGeom>
            <a:solidFill>
              <a:schemeClr val="accent5">
                <a:lumMod val="75000"/>
              </a:schemeClr>
            </a:solidFill>
            <a:ln>
              <a:solidFill>
                <a:schemeClr val="lt1">
                  <a:hueOff val="0"/>
                  <a:satOff val="0"/>
                  <a:lumOff val="0"/>
                </a:schemeClr>
              </a:solidFill>
            </a:ln>
            <a:sp3d extrusionH="254000" prstMaterial="plastic">
              <a:bevelT w="1143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48640" tIns="1645920" rIns="433493" bIns="1219200" numCol="1" spcCol="1270" anchor="ctr" anchorCtr="0">
              <a:noAutofit/>
            </a:bodyPr>
            <a:lstStyle/>
            <a:p>
              <a:pPr lvl="0" algn="ctr" defTabSz="2889250">
                <a:lnSpc>
                  <a:spcPct val="90000"/>
                </a:lnSpc>
                <a:spcBef>
                  <a:spcPct val="0"/>
                </a:spcBef>
                <a:spcAft>
                  <a:spcPct val="35000"/>
                </a:spcAft>
              </a:pPr>
              <a:r>
                <a:rPr lang="en-US" sz="2800" kern="1200" dirty="0" smtClean="0"/>
                <a:t>When conflictin</a:t>
              </a:r>
              <a:r>
                <a:rPr lang="en-US" sz="2800" dirty="0" smtClean="0"/>
                <a:t>g evidence exists, weigh all as appropriate </a:t>
              </a:r>
              <a:endParaRPr lang="en-US" sz="2800" kern="1200" dirty="0"/>
            </a:p>
          </p:txBody>
        </p:sp>
        <p:sp>
          <p:nvSpPr>
            <p:cNvPr id="11" name="Freeform 10"/>
            <p:cNvSpPr/>
            <p:nvPr/>
          </p:nvSpPr>
          <p:spPr>
            <a:xfrm>
              <a:off x="2748438" y="2819400"/>
              <a:ext cx="1540566" cy="1170963"/>
            </a:xfrm>
            <a:custGeom>
              <a:avLst/>
              <a:gdLst>
                <a:gd name="connsiteX0" fmla="*/ 386772 w 1559914"/>
                <a:gd name="connsiteY0" fmla="*/ 0 h 1170963"/>
                <a:gd name="connsiteX1" fmla="*/ 1536245 w 1559914"/>
                <a:gd name="connsiteY1" fmla="*/ 476127 h 1170963"/>
                <a:gd name="connsiteX2" fmla="*/ 1559914 w 1559914"/>
                <a:gd name="connsiteY2" fmla="*/ 502169 h 1170963"/>
                <a:gd name="connsiteX3" fmla="*/ 1478663 w 1559914"/>
                <a:gd name="connsiteY3" fmla="*/ 591567 h 1170963"/>
                <a:gd name="connsiteX4" fmla="*/ 1180539 w 1559914"/>
                <a:gd name="connsiteY4" fmla="*/ 1142196 h 1170963"/>
                <a:gd name="connsiteX5" fmla="*/ 1173142 w 1559914"/>
                <a:gd name="connsiteY5" fmla="*/ 1170963 h 1170963"/>
                <a:gd name="connsiteX6" fmla="*/ 1076509 w 1559914"/>
                <a:gd name="connsiteY6" fmla="*/ 1146116 h 1170963"/>
                <a:gd name="connsiteX7" fmla="*/ 7397 w 1559914"/>
                <a:gd name="connsiteY7" fmla="*/ 77004 h 1170963"/>
                <a:gd name="connsiteX8" fmla="*/ 0 w 1559914"/>
                <a:gd name="connsiteY8" fmla="*/ 48237 h 1170963"/>
                <a:gd name="connsiteX9" fmla="*/ 59157 w 1559914"/>
                <a:gd name="connsiteY9" fmla="*/ 33026 h 1170963"/>
                <a:gd name="connsiteX10" fmla="*/ 386772 w 1559914"/>
                <a:gd name="connsiteY10" fmla="*/ 0 h 117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9914" h="1170963">
                  <a:moveTo>
                    <a:pt x="386772" y="0"/>
                  </a:moveTo>
                  <a:cubicBezTo>
                    <a:pt x="835669" y="0"/>
                    <a:pt x="1242069" y="181952"/>
                    <a:pt x="1536245" y="476127"/>
                  </a:cubicBezTo>
                  <a:lnTo>
                    <a:pt x="1559914" y="502169"/>
                  </a:lnTo>
                  <a:lnTo>
                    <a:pt x="1478663" y="591567"/>
                  </a:lnTo>
                  <a:cubicBezTo>
                    <a:pt x="1346148" y="752139"/>
                    <a:pt x="1243868" y="938587"/>
                    <a:pt x="1180539" y="1142196"/>
                  </a:cubicBezTo>
                  <a:lnTo>
                    <a:pt x="1173142" y="1170963"/>
                  </a:lnTo>
                  <a:lnTo>
                    <a:pt x="1076509" y="1146116"/>
                  </a:lnTo>
                  <a:cubicBezTo>
                    <a:pt x="567486" y="987794"/>
                    <a:pt x="165720" y="586027"/>
                    <a:pt x="7397" y="77004"/>
                  </a:cubicBezTo>
                  <a:lnTo>
                    <a:pt x="0" y="48237"/>
                  </a:lnTo>
                  <a:lnTo>
                    <a:pt x="59157" y="33026"/>
                  </a:lnTo>
                  <a:cubicBezTo>
                    <a:pt x="164980" y="11372"/>
                    <a:pt x="274548" y="0"/>
                    <a:pt x="386772" y="0"/>
                  </a:cubicBezTo>
                  <a:close/>
                </a:path>
              </a:pathLst>
            </a:custGeom>
            <a:solidFill>
              <a:schemeClr val="accent5">
                <a:lumMod val="75000"/>
              </a:schemeClr>
            </a:solidFill>
            <a:ln>
              <a:solidFill>
                <a:schemeClr val="lt1">
                  <a:hueOff val="0"/>
                  <a:satOff val="0"/>
                  <a:lumOff val="0"/>
                </a:schemeClr>
              </a:solidFill>
            </a:ln>
            <a:sp3d extrusionH="254000" prstMaterial="plastic">
              <a:bevelT w="1143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lvl="0" algn="ctr" defTabSz="2889250">
                <a:lnSpc>
                  <a:spcPct val="90000"/>
                </a:lnSpc>
                <a:spcBef>
                  <a:spcPct val="0"/>
                </a:spcBef>
                <a:spcAft>
                  <a:spcPct val="35000"/>
                </a:spcAft>
              </a:pPr>
              <a:endParaRPr lang="en-US" sz="6500" kern="1200"/>
            </a:p>
          </p:txBody>
        </p:sp>
        <p:sp>
          <p:nvSpPr>
            <p:cNvPr id="12" name="Freeform 11"/>
            <p:cNvSpPr/>
            <p:nvPr/>
          </p:nvSpPr>
          <p:spPr>
            <a:xfrm>
              <a:off x="4289004" y="2819400"/>
              <a:ext cx="1540564" cy="1170963"/>
            </a:xfrm>
            <a:custGeom>
              <a:avLst/>
              <a:gdLst>
                <a:gd name="connsiteX0" fmla="*/ 1173141 w 1559912"/>
                <a:gd name="connsiteY0" fmla="*/ 0 h 1170963"/>
                <a:gd name="connsiteX1" fmla="*/ 1500756 w 1559912"/>
                <a:gd name="connsiteY1" fmla="*/ 33026 h 1170963"/>
                <a:gd name="connsiteX2" fmla="*/ 1559912 w 1559912"/>
                <a:gd name="connsiteY2" fmla="*/ 48237 h 1170963"/>
                <a:gd name="connsiteX3" fmla="*/ 1552515 w 1559912"/>
                <a:gd name="connsiteY3" fmla="*/ 77004 h 1170963"/>
                <a:gd name="connsiteX4" fmla="*/ 483403 w 1559912"/>
                <a:gd name="connsiteY4" fmla="*/ 1146116 h 1170963"/>
                <a:gd name="connsiteX5" fmla="*/ 386771 w 1559912"/>
                <a:gd name="connsiteY5" fmla="*/ 1170963 h 1170963"/>
                <a:gd name="connsiteX6" fmla="*/ 379374 w 1559912"/>
                <a:gd name="connsiteY6" fmla="*/ 1142196 h 1170963"/>
                <a:gd name="connsiteX7" fmla="*/ 81250 w 1559912"/>
                <a:gd name="connsiteY7" fmla="*/ 591567 h 1170963"/>
                <a:gd name="connsiteX8" fmla="*/ 0 w 1559912"/>
                <a:gd name="connsiteY8" fmla="*/ 502169 h 1170963"/>
                <a:gd name="connsiteX9" fmla="*/ 23668 w 1559912"/>
                <a:gd name="connsiteY9" fmla="*/ 476127 h 1170963"/>
                <a:gd name="connsiteX10" fmla="*/ 1173141 w 1559912"/>
                <a:gd name="connsiteY10" fmla="*/ 0 h 117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9912" h="1170963">
                  <a:moveTo>
                    <a:pt x="1173141" y="0"/>
                  </a:moveTo>
                  <a:cubicBezTo>
                    <a:pt x="1285365" y="0"/>
                    <a:pt x="1394934" y="11372"/>
                    <a:pt x="1500756" y="33026"/>
                  </a:cubicBezTo>
                  <a:lnTo>
                    <a:pt x="1559912" y="48237"/>
                  </a:lnTo>
                  <a:lnTo>
                    <a:pt x="1552515" y="77004"/>
                  </a:lnTo>
                  <a:cubicBezTo>
                    <a:pt x="1394193" y="586027"/>
                    <a:pt x="992426" y="987794"/>
                    <a:pt x="483403" y="1146116"/>
                  </a:cubicBezTo>
                  <a:lnTo>
                    <a:pt x="386771" y="1170963"/>
                  </a:lnTo>
                  <a:lnTo>
                    <a:pt x="379374" y="1142196"/>
                  </a:lnTo>
                  <a:cubicBezTo>
                    <a:pt x="316045" y="938587"/>
                    <a:pt x="213765" y="752139"/>
                    <a:pt x="81250" y="591567"/>
                  </a:cubicBezTo>
                  <a:lnTo>
                    <a:pt x="0" y="502169"/>
                  </a:lnTo>
                  <a:lnTo>
                    <a:pt x="23668" y="476127"/>
                  </a:lnTo>
                  <a:cubicBezTo>
                    <a:pt x="317844" y="181952"/>
                    <a:pt x="724244" y="0"/>
                    <a:pt x="1173141" y="0"/>
                  </a:cubicBezTo>
                  <a:close/>
                </a:path>
              </a:pathLst>
            </a:custGeom>
            <a:solidFill>
              <a:schemeClr val="accent2">
                <a:lumMod val="75000"/>
              </a:schemeClr>
            </a:solidFill>
            <a:ln>
              <a:solidFill>
                <a:schemeClr val="lt1">
                  <a:hueOff val="0"/>
                  <a:satOff val="0"/>
                  <a:lumOff val="0"/>
                </a:schemeClr>
              </a:solidFill>
            </a:ln>
            <a:sp3d extrusionH="254000" prstMaterial="plastic">
              <a:bevelT w="1143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lvl="0" algn="ctr" defTabSz="2889250">
                <a:lnSpc>
                  <a:spcPct val="90000"/>
                </a:lnSpc>
                <a:spcBef>
                  <a:spcPct val="0"/>
                </a:spcBef>
                <a:spcAft>
                  <a:spcPct val="35000"/>
                </a:spcAft>
              </a:pPr>
              <a:endParaRPr lang="en-US" sz="6500" kern="1200"/>
            </a:p>
          </p:txBody>
        </p:sp>
        <p:sp>
          <p:nvSpPr>
            <p:cNvPr id="13" name="Freeform 12"/>
            <p:cNvSpPr/>
            <p:nvPr/>
          </p:nvSpPr>
          <p:spPr>
            <a:xfrm>
              <a:off x="3907030" y="3321569"/>
              <a:ext cx="763949" cy="717031"/>
            </a:xfrm>
            <a:custGeom>
              <a:avLst/>
              <a:gdLst>
                <a:gd name="connsiteX0" fmla="*/ 386772 w 773543"/>
                <a:gd name="connsiteY0" fmla="*/ 0 h 717031"/>
                <a:gd name="connsiteX1" fmla="*/ 468022 w 773543"/>
                <a:gd name="connsiteY1" fmla="*/ 89398 h 717031"/>
                <a:gd name="connsiteX2" fmla="*/ 766146 w 773543"/>
                <a:gd name="connsiteY2" fmla="*/ 640027 h 717031"/>
                <a:gd name="connsiteX3" fmla="*/ 773543 w 773543"/>
                <a:gd name="connsiteY3" fmla="*/ 668794 h 717031"/>
                <a:gd name="connsiteX4" fmla="*/ 714386 w 773543"/>
                <a:gd name="connsiteY4" fmla="*/ 684005 h 717031"/>
                <a:gd name="connsiteX5" fmla="*/ 386771 w 773543"/>
                <a:gd name="connsiteY5" fmla="*/ 717031 h 717031"/>
                <a:gd name="connsiteX6" fmla="*/ 59156 w 773543"/>
                <a:gd name="connsiteY6" fmla="*/ 684005 h 717031"/>
                <a:gd name="connsiteX7" fmla="*/ 0 w 773543"/>
                <a:gd name="connsiteY7" fmla="*/ 668794 h 717031"/>
                <a:gd name="connsiteX8" fmla="*/ 7397 w 773543"/>
                <a:gd name="connsiteY8" fmla="*/ 640027 h 717031"/>
                <a:gd name="connsiteX9" fmla="*/ 305521 w 773543"/>
                <a:gd name="connsiteY9" fmla="*/ 89398 h 717031"/>
                <a:gd name="connsiteX10" fmla="*/ 386772 w 773543"/>
                <a:gd name="connsiteY10" fmla="*/ 0 h 71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543" h="717031">
                  <a:moveTo>
                    <a:pt x="386772" y="0"/>
                  </a:moveTo>
                  <a:lnTo>
                    <a:pt x="468022" y="89398"/>
                  </a:lnTo>
                  <a:cubicBezTo>
                    <a:pt x="600537" y="249970"/>
                    <a:pt x="702817" y="436418"/>
                    <a:pt x="766146" y="640027"/>
                  </a:cubicBezTo>
                  <a:lnTo>
                    <a:pt x="773543" y="668794"/>
                  </a:lnTo>
                  <a:lnTo>
                    <a:pt x="714386" y="684005"/>
                  </a:lnTo>
                  <a:cubicBezTo>
                    <a:pt x="608564" y="705659"/>
                    <a:pt x="498995" y="717031"/>
                    <a:pt x="386771" y="717031"/>
                  </a:cubicBezTo>
                  <a:cubicBezTo>
                    <a:pt x="274547" y="717031"/>
                    <a:pt x="164979" y="705659"/>
                    <a:pt x="59156" y="684005"/>
                  </a:cubicBezTo>
                  <a:lnTo>
                    <a:pt x="0" y="668794"/>
                  </a:lnTo>
                  <a:lnTo>
                    <a:pt x="7397" y="640027"/>
                  </a:lnTo>
                  <a:cubicBezTo>
                    <a:pt x="70726" y="436418"/>
                    <a:pt x="173006" y="249970"/>
                    <a:pt x="305521" y="89398"/>
                  </a:cubicBezTo>
                  <a:lnTo>
                    <a:pt x="386772" y="0"/>
                  </a:lnTo>
                  <a:close/>
                </a:path>
              </a:pathLst>
            </a:custGeom>
            <a:solidFill>
              <a:schemeClr val="bg2">
                <a:lumMod val="50000"/>
              </a:schemeClr>
            </a:solidFill>
            <a:ln>
              <a:solidFill>
                <a:schemeClr val="lt1">
                  <a:hueOff val="0"/>
                  <a:satOff val="0"/>
                  <a:lumOff val="0"/>
                </a:schemeClr>
              </a:solidFill>
            </a:ln>
            <a:sp3d extrusionH="254000" prstMaterial="plastic">
              <a:bevelT w="1143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lvl="0" algn="ctr" defTabSz="2889250">
                <a:lnSpc>
                  <a:spcPct val="90000"/>
                </a:lnSpc>
                <a:spcBef>
                  <a:spcPct val="0"/>
                </a:spcBef>
                <a:spcAft>
                  <a:spcPct val="35000"/>
                </a:spcAft>
              </a:pPr>
              <a:endParaRPr lang="en-US" sz="6500" kern="1200"/>
            </a:p>
          </p:txBody>
        </p:sp>
        <p:sp>
          <p:nvSpPr>
            <p:cNvPr id="14" name="Freeform 13"/>
            <p:cNvSpPr/>
            <p:nvPr/>
          </p:nvSpPr>
          <p:spPr>
            <a:xfrm>
              <a:off x="3842157" y="3990362"/>
              <a:ext cx="893693" cy="1578068"/>
            </a:xfrm>
            <a:custGeom>
              <a:avLst/>
              <a:gdLst>
                <a:gd name="connsiteX0" fmla="*/ 839230 w 904917"/>
                <a:gd name="connsiteY0" fmla="*/ 0 h 1578068"/>
                <a:gd name="connsiteX1" fmla="*/ 871891 w 904917"/>
                <a:gd name="connsiteY1" fmla="*/ 127022 h 1578068"/>
                <a:gd name="connsiteX2" fmla="*/ 904917 w 904917"/>
                <a:gd name="connsiteY2" fmla="*/ 454637 h 1578068"/>
                <a:gd name="connsiteX3" fmla="*/ 533709 w 904917"/>
                <a:gd name="connsiteY3" fmla="*/ 1488670 h 1578068"/>
                <a:gd name="connsiteX4" fmla="*/ 452459 w 904917"/>
                <a:gd name="connsiteY4" fmla="*/ 1578068 h 1578068"/>
                <a:gd name="connsiteX5" fmla="*/ 371208 w 904917"/>
                <a:gd name="connsiteY5" fmla="*/ 1488670 h 1578068"/>
                <a:gd name="connsiteX6" fmla="*/ 0 w 904917"/>
                <a:gd name="connsiteY6" fmla="*/ 454637 h 1578068"/>
                <a:gd name="connsiteX7" fmla="*/ 33026 w 904917"/>
                <a:gd name="connsiteY7" fmla="*/ 127022 h 1578068"/>
                <a:gd name="connsiteX8" fmla="*/ 65687 w 904917"/>
                <a:gd name="connsiteY8" fmla="*/ 0 h 1578068"/>
                <a:gd name="connsiteX9" fmla="*/ 124843 w 904917"/>
                <a:gd name="connsiteY9" fmla="*/ 15211 h 1578068"/>
                <a:gd name="connsiteX10" fmla="*/ 452458 w 904917"/>
                <a:gd name="connsiteY10" fmla="*/ 48237 h 1578068"/>
                <a:gd name="connsiteX11" fmla="*/ 780073 w 904917"/>
                <a:gd name="connsiteY11" fmla="*/ 15211 h 1578068"/>
                <a:gd name="connsiteX12" fmla="*/ 839230 w 904917"/>
                <a:gd name="connsiteY12" fmla="*/ 0 h 157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917" h="1578068">
                  <a:moveTo>
                    <a:pt x="839230" y="0"/>
                  </a:moveTo>
                  <a:lnTo>
                    <a:pt x="871891" y="127022"/>
                  </a:lnTo>
                  <a:cubicBezTo>
                    <a:pt x="893545" y="232845"/>
                    <a:pt x="904917" y="342413"/>
                    <a:pt x="904917" y="454637"/>
                  </a:cubicBezTo>
                  <a:cubicBezTo>
                    <a:pt x="904917" y="847422"/>
                    <a:pt x="765611" y="1207670"/>
                    <a:pt x="533709" y="1488670"/>
                  </a:cubicBezTo>
                  <a:lnTo>
                    <a:pt x="452459" y="1578068"/>
                  </a:lnTo>
                  <a:lnTo>
                    <a:pt x="371208" y="1488670"/>
                  </a:lnTo>
                  <a:cubicBezTo>
                    <a:pt x="139307" y="1207670"/>
                    <a:pt x="0" y="847422"/>
                    <a:pt x="0" y="454637"/>
                  </a:cubicBezTo>
                  <a:cubicBezTo>
                    <a:pt x="0" y="342413"/>
                    <a:pt x="11372" y="232845"/>
                    <a:pt x="33026" y="127022"/>
                  </a:cubicBezTo>
                  <a:lnTo>
                    <a:pt x="65687" y="0"/>
                  </a:lnTo>
                  <a:lnTo>
                    <a:pt x="124843" y="15211"/>
                  </a:lnTo>
                  <a:cubicBezTo>
                    <a:pt x="230666" y="36865"/>
                    <a:pt x="340234" y="48237"/>
                    <a:pt x="452458" y="48237"/>
                  </a:cubicBezTo>
                  <a:cubicBezTo>
                    <a:pt x="564682" y="48237"/>
                    <a:pt x="674251" y="36865"/>
                    <a:pt x="780073" y="15211"/>
                  </a:cubicBezTo>
                  <a:lnTo>
                    <a:pt x="839230" y="0"/>
                  </a:lnTo>
                  <a:close/>
                </a:path>
              </a:pathLst>
            </a:custGeom>
            <a:solidFill>
              <a:schemeClr val="accent4">
                <a:lumMod val="75000"/>
              </a:schemeClr>
            </a:solidFill>
            <a:ln>
              <a:solidFill>
                <a:schemeClr val="lt1">
                  <a:hueOff val="0"/>
                  <a:satOff val="0"/>
                  <a:lumOff val="0"/>
                </a:schemeClr>
              </a:solidFill>
            </a:ln>
            <a:sp3d extrusionH="254000" prstMaterial="plastic">
              <a:bevelT w="1143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lvl="0" algn="ctr" defTabSz="2889250">
                <a:lnSpc>
                  <a:spcPct val="90000"/>
                </a:lnSpc>
                <a:spcBef>
                  <a:spcPct val="0"/>
                </a:spcBef>
                <a:spcAft>
                  <a:spcPct val="35000"/>
                </a:spcAft>
              </a:pPr>
              <a:endParaRPr lang="en-US" sz="6500" kern="1200"/>
            </a:p>
          </p:txBody>
        </p:sp>
      </p:grpSp>
      <p:pic>
        <p:nvPicPr>
          <p:cNvPr id="17" name="Picture 2" descr="http://winnipegskeptics.files.wordpress.com/2011/09/weighing-options-2.gif" title="Picture of Scales of Justice">
            <a:hlinkClick r:id="rId3"/>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9588" y="1972323"/>
            <a:ext cx="4286792" cy="29133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1518492" y="6176963"/>
            <a:ext cx="612058" cy="612058"/>
            <a:chOff x="11201400" y="5909733"/>
            <a:chExt cx="719667" cy="719667"/>
          </a:xfrm>
          <a:noFill/>
        </p:grpSpPr>
        <p:sp>
          <p:nvSpPr>
            <p:cNvPr id="6" name="Oval 5"/>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Action Button: Custom 7">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9791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 y="200776"/>
            <a:ext cx="6578931" cy="1129259"/>
          </a:xfrm>
          <a:prstGeom prst="roundRect">
            <a:avLst>
              <a:gd name="adj" fmla="val 27183"/>
            </a:avLst>
          </a:prstGeom>
          <a:solidFill>
            <a:srgbClr val="E7D0A4"/>
          </a:solidFill>
          <a:ln w="57150">
            <a:solidFill>
              <a:srgbClr val="7C5F1E"/>
            </a:solidFill>
          </a:ln>
          <a:scene3d>
            <a:camera prst="orthographicFront"/>
            <a:lightRig rig="threePt" dir="t"/>
          </a:scene3d>
          <a:sp3d contourW="76200">
            <a:bevelT w="114300" prst="hardEdge"/>
          </a:sp3d>
        </p:spPr>
        <p:txBody>
          <a:bodyPr/>
          <a:lstStyle/>
          <a:p>
            <a:pPr algn="ctr"/>
            <a:r>
              <a:rPr lang="en-US" b="1" dirty="0" smtClean="0">
                <a:solidFill>
                  <a:srgbClr val="6A5B3F"/>
                </a:solidFill>
                <a:latin typeface="+mn-lt"/>
              </a:rPr>
              <a:t>Credibility Determinations</a:t>
            </a:r>
            <a:endParaRPr lang="en-US" b="1" dirty="0">
              <a:solidFill>
                <a:srgbClr val="6A5B3F"/>
              </a:solidFill>
              <a:latin typeface="+mn-lt"/>
            </a:endParaRPr>
          </a:p>
        </p:txBody>
      </p:sp>
      <p:sp>
        <p:nvSpPr>
          <p:cNvPr id="3" name="Content Placeholder 2"/>
          <p:cNvSpPr>
            <a:spLocks noGrp="1"/>
          </p:cNvSpPr>
          <p:nvPr>
            <p:ph idx="1"/>
          </p:nvPr>
        </p:nvSpPr>
        <p:spPr>
          <a:xfrm>
            <a:off x="653472" y="1576885"/>
            <a:ext cx="6593115" cy="4004516"/>
          </a:xfrm>
          <a:prstGeom prst="roundRect">
            <a:avLst/>
          </a:prstGeom>
          <a:solidFill>
            <a:srgbClr val="E7D0A4"/>
          </a:solidFill>
          <a:ln w="38100">
            <a:solidFill>
              <a:srgbClr val="7C5F1E"/>
            </a:solidFill>
          </a:ln>
          <a:scene3d>
            <a:camera prst="orthographicFront"/>
            <a:lightRig rig="threePt" dir="t"/>
          </a:scene3d>
          <a:sp3d>
            <a:bevelT/>
          </a:sp3d>
        </p:spPr>
        <p:txBody>
          <a:bodyPr lIns="548640">
            <a:noAutofit/>
          </a:bodyPr>
          <a:lstStyle/>
          <a:p>
            <a:pPr marL="0" indent="0">
              <a:buNone/>
            </a:pPr>
            <a:r>
              <a:rPr lang="en-US" sz="3600" b="1" dirty="0" smtClean="0">
                <a:solidFill>
                  <a:srgbClr val="6A5B3F"/>
                </a:solidFill>
              </a:rPr>
              <a:t>The determination of credibility is a finding of fact.</a:t>
            </a:r>
          </a:p>
          <a:p>
            <a:pPr>
              <a:buFont typeface="Wingdings" panose="05000000000000000000" pitchFamily="2" charset="2"/>
              <a:buChar char="Ø"/>
            </a:pPr>
            <a:r>
              <a:rPr lang="en-US" sz="3600" b="1" dirty="0" smtClean="0">
                <a:solidFill>
                  <a:srgbClr val="6A5B3F"/>
                </a:solidFill>
              </a:rPr>
              <a:t>Competent/Qualified</a:t>
            </a:r>
          </a:p>
          <a:p>
            <a:pPr>
              <a:buFont typeface="Wingdings" panose="05000000000000000000" pitchFamily="2" charset="2"/>
              <a:buChar char="Ø"/>
            </a:pPr>
            <a:r>
              <a:rPr lang="en-US" sz="3600" b="1" dirty="0" smtClean="0">
                <a:solidFill>
                  <a:srgbClr val="6A5B3F"/>
                </a:solidFill>
              </a:rPr>
              <a:t>Consistency</a:t>
            </a:r>
          </a:p>
          <a:p>
            <a:pPr>
              <a:buFont typeface="Wingdings" panose="05000000000000000000" pitchFamily="2" charset="2"/>
              <a:buChar char="Ø"/>
            </a:pPr>
            <a:r>
              <a:rPr lang="en-US" sz="3600" b="1" dirty="0" smtClean="0">
                <a:solidFill>
                  <a:srgbClr val="6A5B3F"/>
                </a:solidFill>
              </a:rPr>
              <a:t>Plausibility</a:t>
            </a:r>
          </a:p>
          <a:p>
            <a:pPr>
              <a:buFont typeface="Wingdings" panose="05000000000000000000" pitchFamily="2" charset="2"/>
              <a:buChar char="Ø"/>
            </a:pPr>
            <a:r>
              <a:rPr lang="en-US" sz="3600" b="1" dirty="0" smtClean="0">
                <a:solidFill>
                  <a:srgbClr val="6A5B3F"/>
                </a:solidFill>
              </a:rPr>
              <a:t>Circumstances of Service</a:t>
            </a:r>
          </a:p>
        </p:txBody>
      </p:sp>
      <p:pic>
        <p:nvPicPr>
          <p:cNvPr id="5" name="Brian" descr="Head shot image of man with hand to chin looking up with a side view thinking." title="Image of man"/>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7329714" y="3339253"/>
            <a:ext cx="3625256" cy="3518747"/>
          </a:xfrm>
          <a:prstGeom prst="rect">
            <a:avLst/>
          </a:prstGeom>
          <a:effectLst>
            <a:outerShdw blurRad="50800" dist="38100" dir="2700000" algn="tl" rotWithShape="0">
              <a:prstClr val="black">
                <a:alpha val="40000"/>
              </a:prstClr>
            </a:outerShdw>
          </a:effectLst>
        </p:spPr>
      </p:pic>
      <p:sp>
        <p:nvSpPr>
          <p:cNvPr id="6" name="Cloud Callout 5"/>
          <p:cNvSpPr/>
          <p:nvPr/>
        </p:nvSpPr>
        <p:spPr>
          <a:xfrm>
            <a:off x="7881257" y="141401"/>
            <a:ext cx="4194630" cy="2775969"/>
          </a:xfrm>
          <a:prstGeom prst="cloudCallout">
            <a:avLst>
              <a:gd name="adj1" fmla="val -9705"/>
              <a:gd name="adj2" fmla="val 64538"/>
            </a:avLst>
          </a:prstGeom>
          <a:solidFill>
            <a:srgbClr val="796C51">
              <a:alpha val="21000"/>
            </a:srgbClr>
          </a:solidFill>
          <a:ln>
            <a:solidFill>
              <a:srgbClr val="6A5B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smtClean="0">
                <a:solidFill>
                  <a:srgbClr val="6A5B3F"/>
                </a:solidFill>
              </a:rPr>
              <a:t>Is the Lay Evidence Credible</a:t>
            </a:r>
            <a:endParaRPr lang="en-US" sz="4000" b="1" dirty="0">
              <a:solidFill>
                <a:srgbClr val="6A5B3F"/>
              </a:solidFill>
            </a:endParaRPr>
          </a:p>
        </p:txBody>
      </p:sp>
      <p:grpSp>
        <p:nvGrpSpPr>
          <p:cNvPr id="7" name="Group 6"/>
          <p:cNvGrpSpPr/>
          <p:nvPr/>
        </p:nvGrpSpPr>
        <p:grpSpPr>
          <a:xfrm>
            <a:off x="11518492" y="6176963"/>
            <a:ext cx="612058" cy="612058"/>
            <a:chOff x="11201400" y="5909733"/>
            <a:chExt cx="719667" cy="719667"/>
          </a:xfrm>
          <a:noFill/>
        </p:grpSpPr>
        <p:sp>
          <p:nvSpPr>
            <p:cNvPr id="8" name="Oval 7"/>
            <p:cNvSpPr/>
            <p:nvPr/>
          </p:nvSpPr>
          <p:spPr>
            <a:xfrm>
              <a:off x="11201400" y="5909733"/>
              <a:ext cx="719667" cy="719667"/>
            </a:xfrm>
            <a:prstGeom prst="ellips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1374891" y="6269566"/>
              <a:ext cx="424089" cy="0"/>
            </a:xfrm>
            <a:prstGeom prst="straightConnector1">
              <a:avLst/>
            </a:prstGeom>
            <a:grpFill/>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Action Button: Custom 9">
            <a:hlinkClick r:id="" action="ppaction://hlinkshowjump?jump=nextslide" highlightClick="1"/>
          </p:cNvPr>
          <p:cNvSpPr/>
          <p:nvPr/>
        </p:nvSpPr>
        <p:spPr>
          <a:xfrm>
            <a:off x="11309028" y="5982198"/>
            <a:ext cx="882972" cy="87580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93046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0421" y="75477"/>
            <a:ext cx="7347284" cy="625642"/>
          </a:xfrm>
          <a:custGeom>
            <a:avLst/>
            <a:gdLst>
              <a:gd name="connsiteX0" fmla="*/ 0 w 6031832"/>
              <a:gd name="connsiteY0" fmla="*/ 0 h 625642"/>
              <a:gd name="connsiteX1" fmla="*/ 6031832 w 6031832"/>
              <a:gd name="connsiteY1" fmla="*/ 0 h 625642"/>
              <a:gd name="connsiteX2" fmla="*/ 6031832 w 6031832"/>
              <a:gd name="connsiteY2" fmla="*/ 625642 h 625642"/>
              <a:gd name="connsiteX3" fmla="*/ 0 w 6031832"/>
              <a:gd name="connsiteY3" fmla="*/ 625642 h 625642"/>
              <a:gd name="connsiteX4" fmla="*/ 0 w 6031832"/>
              <a:gd name="connsiteY4" fmla="*/ 0 h 625642"/>
              <a:gd name="connsiteX0" fmla="*/ 0 w 7347284"/>
              <a:gd name="connsiteY0" fmla="*/ 0 h 625642"/>
              <a:gd name="connsiteX1" fmla="*/ 6031832 w 7347284"/>
              <a:gd name="connsiteY1" fmla="*/ 0 h 625642"/>
              <a:gd name="connsiteX2" fmla="*/ 7347284 w 7347284"/>
              <a:gd name="connsiteY2" fmla="*/ 625642 h 625642"/>
              <a:gd name="connsiteX3" fmla="*/ 0 w 7347284"/>
              <a:gd name="connsiteY3" fmla="*/ 625642 h 625642"/>
              <a:gd name="connsiteX4" fmla="*/ 0 w 7347284"/>
              <a:gd name="connsiteY4" fmla="*/ 0 h 62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284" h="625642">
                <a:moveTo>
                  <a:pt x="0" y="0"/>
                </a:moveTo>
                <a:lnTo>
                  <a:pt x="6031832" y="0"/>
                </a:lnTo>
                <a:lnTo>
                  <a:pt x="7347284" y="625642"/>
                </a:lnTo>
                <a:lnTo>
                  <a:pt x="0" y="625642"/>
                </a:lnTo>
                <a:lnTo>
                  <a:pt x="0" y="0"/>
                </a:lnTo>
                <a:close/>
              </a:path>
            </a:pathLst>
          </a:custGeom>
          <a:solidFill>
            <a:srgbClr val="D6BB86"/>
          </a:solidFill>
          <a:ln w="28575">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Credibility Determinations</a:t>
            </a:r>
            <a:endParaRPr lang="en-US" sz="3600" b="1" dirty="0"/>
          </a:p>
        </p:txBody>
      </p:sp>
      <p:sp>
        <p:nvSpPr>
          <p:cNvPr id="5" name="Rounded Rectangle 4">
            <a:hlinkClick r:id="rId3" action="ppaction://hlinksldjump" tooltip="Click here for more information"/>
          </p:cNvPr>
          <p:cNvSpPr/>
          <p:nvPr/>
        </p:nvSpPr>
        <p:spPr>
          <a:xfrm>
            <a:off x="449600" y="1329020"/>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Competent</a:t>
            </a:r>
            <a:endParaRPr lang="en-US" sz="3200" dirty="0">
              <a:solidFill>
                <a:srgbClr val="987734"/>
              </a:solidFill>
            </a:endParaRPr>
          </a:p>
        </p:txBody>
      </p:sp>
      <p:sp>
        <p:nvSpPr>
          <p:cNvPr id="6" name="Rounded Rectangle 5">
            <a:hlinkClick r:id="rId4" action="ppaction://hlinksldjump" tooltip="Click here for more information"/>
          </p:cNvPr>
          <p:cNvSpPr/>
          <p:nvPr/>
        </p:nvSpPr>
        <p:spPr>
          <a:xfrm>
            <a:off x="449600" y="2583187"/>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Plausible</a:t>
            </a:r>
            <a:endParaRPr lang="en-US" sz="3200" dirty="0">
              <a:solidFill>
                <a:srgbClr val="987734"/>
              </a:solidFill>
            </a:endParaRPr>
          </a:p>
        </p:txBody>
      </p:sp>
      <p:sp>
        <p:nvSpPr>
          <p:cNvPr id="7" name="Rounded Rectangle 6">
            <a:hlinkClick r:id="rId5" action="ppaction://hlinksldjump" tooltip="Click here for more information"/>
          </p:cNvPr>
          <p:cNvSpPr/>
          <p:nvPr/>
        </p:nvSpPr>
        <p:spPr>
          <a:xfrm>
            <a:off x="449600" y="5206339"/>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987734"/>
                </a:solidFill>
              </a:rPr>
              <a:t>Circumstances of Service</a:t>
            </a:r>
          </a:p>
        </p:txBody>
      </p:sp>
      <p:sp>
        <p:nvSpPr>
          <p:cNvPr id="8" name="Rounded Rectangle 7">
            <a:hlinkClick r:id="rId6" action="ppaction://hlinksldjump" tooltip="Click here for more information"/>
          </p:cNvPr>
          <p:cNvSpPr/>
          <p:nvPr/>
        </p:nvSpPr>
        <p:spPr>
          <a:xfrm>
            <a:off x="449600" y="3850801"/>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Consistent</a:t>
            </a:r>
            <a:endParaRPr lang="en-US" sz="3200" dirty="0">
              <a:solidFill>
                <a:srgbClr val="987734"/>
              </a:solidFill>
            </a:endParaRPr>
          </a:p>
        </p:txBody>
      </p:sp>
      <p:sp>
        <p:nvSpPr>
          <p:cNvPr id="10" name="Rectangle 9"/>
          <p:cNvSpPr/>
          <p:nvPr/>
        </p:nvSpPr>
        <p:spPr>
          <a:xfrm>
            <a:off x="3584831" y="1001066"/>
            <a:ext cx="8157570" cy="5378628"/>
          </a:xfrm>
          <a:prstGeom prst="rect">
            <a:avLst/>
          </a:prstGeom>
          <a:solidFill>
            <a:schemeClr val="bg1"/>
          </a:solidFill>
          <a:ln w="28575">
            <a:solidFill>
              <a:srgbClr val="FFFFFF"/>
            </a:solidFill>
          </a:ln>
          <a:effectLst>
            <a:glow rad="101600">
              <a:schemeClr val="bg1">
                <a:alpha val="40000"/>
              </a:schemeClr>
            </a:glow>
            <a:outerShdw blurRad="254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600" b="1" dirty="0">
              <a:solidFill>
                <a:srgbClr val="987734"/>
              </a:solidFill>
              <a:latin typeface="Articulate" panose="02000503040000020004" pitchFamily="2" charset="0"/>
            </a:endParaRPr>
          </a:p>
        </p:txBody>
      </p:sp>
      <p:sp>
        <p:nvSpPr>
          <p:cNvPr id="9" name="Rounded Rectangle 8"/>
          <p:cNvSpPr/>
          <p:nvPr/>
        </p:nvSpPr>
        <p:spPr>
          <a:xfrm>
            <a:off x="5592421" y="1130668"/>
            <a:ext cx="4142387" cy="953198"/>
          </a:xfrm>
          <a:prstGeom prst="roundRect">
            <a:avLst/>
          </a:prstGeom>
          <a:solidFill>
            <a:srgbClr val="D6BB86"/>
          </a:solidFill>
          <a:ln w="28575">
            <a:solidFill>
              <a:srgbClr val="FFFFFF"/>
            </a:solidFill>
          </a:ln>
          <a:effectLst>
            <a:glow rad="1016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87734"/>
                </a:solidFill>
              </a:rPr>
              <a:t>Credibility</a:t>
            </a:r>
            <a:endParaRPr lang="en-US" sz="3600" b="1" dirty="0">
              <a:solidFill>
                <a:srgbClr val="987734"/>
              </a:solidFill>
            </a:endParaRPr>
          </a:p>
        </p:txBody>
      </p:sp>
      <p:sp>
        <p:nvSpPr>
          <p:cNvPr id="11" name="Rounded Rectangle 10"/>
          <p:cNvSpPr/>
          <p:nvPr/>
        </p:nvSpPr>
        <p:spPr>
          <a:xfrm>
            <a:off x="4078204" y="2166545"/>
            <a:ext cx="7170822" cy="3995119"/>
          </a:xfrm>
          <a:prstGeom prst="roundRect">
            <a:avLst/>
          </a:prstGeom>
          <a:solidFill>
            <a:srgbClr val="E8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87734"/>
                </a:solidFill>
              </a:rPr>
              <a:t>The VSR, RVSR or DRO must make a credibility determination for Lay Evidence</a:t>
            </a:r>
          </a:p>
          <a:p>
            <a:endParaRPr lang="en-US" sz="1200" b="1" dirty="0" smtClean="0">
              <a:solidFill>
                <a:srgbClr val="987734"/>
              </a:solidFill>
            </a:endParaRPr>
          </a:p>
          <a:p>
            <a:pPr algn="ctr"/>
            <a:r>
              <a:rPr lang="en-US" sz="3200" b="1" dirty="0" smtClean="0">
                <a:solidFill>
                  <a:srgbClr val="987734"/>
                </a:solidFill>
              </a:rPr>
              <a:t>Select each tab on the left for more information</a:t>
            </a:r>
          </a:p>
        </p:txBody>
      </p:sp>
    </p:spTree>
    <p:custDataLst>
      <p:tags r:id="rId1"/>
    </p:custDataLst>
    <p:extLst>
      <p:ext uri="{BB962C8B-B14F-4D97-AF65-F5344CB8AC3E}">
        <p14:creationId xmlns:p14="http://schemas.microsoft.com/office/powerpoint/2010/main" val="1004870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3" action="ppaction://hlinksldjump"/>
          </p:cNvPr>
          <p:cNvSpPr/>
          <p:nvPr/>
        </p:nvSpPr>
        <p:spPr>
          <a:xfrm>
            <a:off x="449600" y="2583187"/>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Plausible</a:t>
            </a:r>
            <a:endParaRPr lang="en-US" sz="3200" dirty="0">
              <a:solidFill>
                <a:srgbClr val="987734"/>
              </a:solidFill>
            </a:endParaRPr>
          </a:p>
        </p:txBody>
      </p:sp>
      <p:sp>
        <p:nvSpPr>
          <p:cNvPr id="16" name="Rounded Rectangle 15">
            <a:hlinkClick r:id="rId4" action="ppaction://hlinksldjump"/>
          </p:cNvPr>
          <p:cNvSpPr/>
          <p:nvPr/>
        </p:nvSpPr>
        <p:spPr>
          <a:xfrm>
            <a:off x="449600" y="5206339"/>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987734"/>
                </a:solidFill>
              </a:rPr>
              <a:t>Circumstances of Service</a:t>
            </a:r>
          </a:p>
        </p:txBody>
      </p:sp>
      <p:sp>
        <p:nvSpPr>
          <p:cNvPr id="17" name="Rounded Rectangle 16">
            <a:hlinkClick r:id="rId5" action="ppaction://hlinksldjump"/>
          </p:cNvPr>
          <p:cNvSpPr/>
          <p:nvPr/>
        </p:nvSpPr>
        <p:spPr>
          <a:xfrm>
            <a:off x="449600" y="3850801"/>
            <a:ext cx="3474720" cy="914400"/>
          </a:xfrm>
          <a:prstGeom prst="roundRect">
            <a:avLst/>
          </a:prstGeom>
          <a:solidFill>
            <a:srgbClr val="E7D0A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Consistent</a:t>
            </a:r>
            <a:endParaRPr lang="en-US" sz="3200" dirty="0">
              <a:solidFill>
                <a:srgbClr val="987734"/>
              </a:solidFill>
            </a:endParaRPr>
          </a:p>
        </p:txBody>
      </p:sp>
      <p:sp>
        <p:nvSpPr>
          <p:cNvPr id="18" name="Rectangle 17"/>
          <p:cNvSpPr/>
          <p:nvPr/>
        </p:nvSpPr>
        <p:spPr>
          <a:xfrm>
            <a:off x="3584831" y="1001066"/>
            <a:ext cx="8157570" cy="5378628"/>
          </a:xfrm>
          <a:prstGeom prst="rect">
            <a:avLst/>
          </a:prstGeom>
          <a:solidFill>
            <a:schemeClr val="bg1"/>
          </a:solidFill>
          <a:ln w="28575">
            <a:solidFill>
              <a:srgbClr val="FFFFFF"/>
            </a:solidFill>
          </a:ln>
          <a:effectLst>
            <a:glow rad="101600">
              <a:schemeClr val="bg1">
                <a:alpha val="40000"/>
              </a:schemeClr>
            </a:glow>
            <a:outerShdw blurRad="254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600" b="1" dirty="0">
              <a:solidFill>
                <a:srgbClr val="987734"/>
              </a:solidFill>
              <a:latin typeface="Articulate" panose="02000503040000020004" pitchFamily="2" charset="0"/>
            </a:endParaRPr>
          </a:p>
        </p:txBody>
      </p:sp>
      <p:sp>
        <p:nvSpPr>
          <p:cNvPr id="19" name="Rounded Rectangle 18"/>
          <p:cNvSpPr/>
          <p:nvPr/>
        </p:nvSpPr>
        <p:spPr>
          <a:xfrm>
            <a:off x="4078204" y="2166545"/>
            <a:ext cx="7170822" cy="3995119"/>
          </a:xfrm>
          <a:prstGeom prst="roundRect">
            <a:avLst/>
          </a:prstGeom>
          <a:solidFill>
            <a:srgbClr val="E8E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1">
              <a:lnSpc>
                <a:spcPct val="90000"/>
              </a:lnSpc>
              <a:spcBef>
                <a:spcPts val="500"/>
              </a:spcBef>
            </a:pPr>
            <a:r>
              <a:rPr lang="en-US" sz="2800" dirty="0">
                <a:solidFill>
                  <a:srgbClr val="6A5B3F"/>
                </a:solidFill>
              </a:rPr>
              <a:t>Competent lay evidence means any evidence not requiring that the proponent have specialized education, training, or experience. Lay evidence is competent if it is provided by a person who has knowledge of facts or circumstances and conveys matters that can be observed and described by a lay person.</a:t>
            </a:r>
          </a:p>
        </p:txBody>
      </p:sp>
      <p:sp>
        <p:nvSpPr>
          <p:cNvPr id="20" name="Rounded Rectangle 19"/>
          <p:cNvSpPr/>
          <p:nvPr/>
        </p:nvSpPr>
        <p:spPr>
          <a:xfrm>
            <a:off x="5592421" y="1130668"/>
            <a:ext cx="4142387" cy="953198"/>
          </a:xfrm>
          <a:prstGeom prst="roundRect">
            <a:avLst/>
          </a:prstGeom>
          <a:solidFill>
            <a:srgbClr val="D6BB86"/>
          </a:solidFill>
          <a:ln w="28575">
            <a:solidFill>
              <a:srgbClr val="FFFFFF"/>
            </a:solidFill>
          </a:ln>
          <a:effectLst>
            <a:glow rad="1016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87734"/>
                </a:solidFill>
              </a:rPr>
              <a:t>Competent</a:t>
            </a:r>
            <a:endParaRPr lang="en-US" sz="3600" b="1" dirty="0">
              <a:solidFill>
                <a:srgbClr val="987734"/>
              </a:solidFill>
            </a:endParaRPr>
          </a:p>
        </p:txBody>
      </p:sp>
      <p:sp>
        <p:nvSpPr>
          <p:cNvPr id="21" name="Rectangle 12"/>
          <p:cNvSpPr/>
          <p:nvPr/>
        </p:nvSpPr>
        <p:spPr>
          <a:xfrm>
            <a:off x="160421" y="75477"/>
            <a:ext cx="7347284" cy="625642"/>
          </a:xfrm>
          <a:custGeom>
            <a:avLst/>
            <a:gdLst>
              <a:gd name="connsiteX0" fmla="*/ 0 w 6031832"/>
              <a:gd name="connsiteY0" fmla="*/ 0 h 625642"/>
              <a:gd name="connsiteX1" fmla="*/ 6031832 w 6031832"/>
              <a:gd name="connsiteY1" fmla="*/ 0 h 625642"/>
              <a:gd name="connsiteX2" fmla="*/ 6031832 w 6031832"/>
              <a:gd name="connsiteY2" fmla="*/ 625642 h 625642"/>
              <a:gd name="connsiteX3" fmla="*/ 0 w 6031832"/>
              <a:gd name="connsiteY3" fmla="*/ 625642 h 625642"/>
              <a:gd name="connsiteX4" fmla="*/ 0 w 6031832"/>
              <a:gd name="connsiteY4" fmla="*/ 0 h 625642"/>
              <a:gd name="connsiteX0" fmla="*/ 0 w 7347284"/>
              <a:gd name="connsiteY0" fmla="*/ 0 h 625642"/>
              <a:gd name="connsiteX1" fmla="*/ 6031832 w 7347284"/>
              <a:gd name="connsiteY1" fmla="*/ 0 h 625642"/>
              <a:gd name="connsiteX2" fmla="*/ 7347284 w 7347284"/>
              <a:gd name="connsiteY2" fmla="*/ 625642 h 625642"/>
              <a:gd name="connsiteX3" fmla="*/ 0 w 7347284"/>
              <a:gd name="connsiteY3" fmla="*/ 625642 h 625642"/>
              <a:gd name="connsiteX4" fmla="*/ 0 w 7347284"/>
              <a:gd name="connsiteY4" fmla="*/ 0 h 62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284" h="625642">
                <a:moveTo>
                  <a:pt x="0" y="0"/>
                </a:moveTo>
                <a:lnTo>
                  <a:pt x="6031832" y="0"/>
                </a:lnTo>
                <a:lnTo>
                  <a:pt x="7347284" y="625642"/>
                </a:lnTo>
                <a:lnTo>
                  <a:pt x="0" y="625642"/>
                </a:lnTo>
                <a:lnTo>
                  <a:pt x="0" y="0"/>
                </a:lnTo>
                <a:close/>
              </a:path>
            </a:pathLst>
          </a:custGeom>
          <a:solidFill>
            <a:srgbClr val="D6BB86"/>
          </a:solidFill>
          <a:ln w="28575">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Credibility Determinations</a:t>
            </a:r>
            <a:endParaRPr lang="en-US" sz="3600" b="1" dirty="0"/>
          </a:p>
        </p:txBody>
      </p:sp>
      <p:sp>
        <p:nvSpPr>
          <p:cNvPr id="14" name="Rounded Rectangle 13">
            <a:hlinkClick r:id="rId6" action="ppaction://hlinksldjump"/>
          </p:cNvPr>
          <p:cNvSpPr/>
          <p:nvPr/>
        </p:nvSpPr>
        <p:spPr>
          <a:xfrm>
            <a:off x="449600" y="1315573"/>
            <a:ext cx="3474720" cy="914400"/>
          </a:xfrm>
          <a:prstGeom prst="roundRect">
            <a:avLst/>
          </a:prstGeom>
          <a:solidFill>
            <a:schemeClr val="bg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987734"/>
                </a:solidFill>
              </a:rPr>
              <a:t>Competent</a:t>
            </a:r>
            <a:endParaRPr lang="en-US" sz="3200" dirty="0">
              <a:solidFill>
                <a:srgbClr val="987734"/>
              </a:solidFill>
            </a:endParaRPr>
          </a:p>
        </p:txBody>
      </p:sp>
    </p:spTree>
    <p:custDataLst>
      <p:tags r:id="rId1"/>
    </p:custDataLst>
    <p:extLst>
      <p:ext uri="{BB962C8B-B14F-4D97-AF65-F5344CB8AC3E}">
        <p14:creationId xmlns:p14="http://schemas.microsoft.com/office/powerpoint/2010/main" val="3016256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91"/>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65"/>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66"/>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CHARACTER_FILE" val=".\characters\a82a350f-902f-4ccf-80b5-d503c1b51e32.png"/>
  <p:tag name="ARTICULATE_CHARACTER_TYPE" val="photographic"/>
  <p:tag name="ARTICULATE_CHARACTER_ID" val="Brian"/>
  <p:tag name="ARTICULATE_CHARACTER_CROP" val="_E5D6372c"/>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4"/>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16"/>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15"/>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14"/>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13"/>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64"/>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1"/>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97"/>
  <p:tag name="ARTICULATE_USED_LAYOUT" val="7"/>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97"/>
  <p:tag name="ARTICULATE_USED_LAYOUT" val="7"/>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5"/>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5"/>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0"/>
  <p:tag name="ARTICULATE_LOCK_SLIDE" val="0"/>
  <p:tag name="ARTICULATE_HIDE_SLIDE" val="0"/>
  <p:tag name="ARTICULATE_PLAYER_CONTROL_PREVIOUS" val="True"/>
  <p:tag name="ARTICULATE_PLAYER_CONTROL_NEXT" val="True"/>
  <p:tag name="AUDIO_ID" val="292"/>
  <p:tag name="ARTICULATE_USED_LAYOUT" val="7"/>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5"/>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71"/>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72"/>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3"/>
  <p:tag name="ARTICULATE_USED_LAYOUT" val="7"/>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95"/>
  <p:tag name="ARTICULATE_USED_LAYOUT"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67"/>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69"/>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90"/>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73"/>
  <p:tag name="ARTICULATE_USED_LAYOUT" val="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DUPLICATEID" val="af27a9f0d30d4435aaeb4283f5b5d00a"/>
</p:tagLst>
</file>

<file path=ppt/tags/tag35.xml><?xml version="1.0" encoding="utf-8"?>
<p:tagLst xmlns:a="http://schemas.openxmlformats.org/drawingml/2006/main" xmlns:r="http://schemas.openxmlformats.org/officeDocument/2006/relationships" xmlns:p="http://schemas.openxmlformats.org/presentationml/2006/main">
  <p:tag name="DUPLICATEID" val="036d2add3b5242e59ebdc051d79794fc"/>
</p:tagLst>
</file>

<file path=ppt/tags/tag36.xml><?xml version="1.0" encoding="utf-8"?>
<p:tagLst xmlns:a="http://schemas.openxmlformats.org/drawingml/2006/main" xmlns:r="http://schemas.openxmlformats.org/officeDocument/2006/relationships" xmlns:p="http://schemas.openxmlformats.org/presentationml/2006/main">
  <p:tag name="DUPLICATEID" val="9df7eded4cb2409287aaa299e4d8de9c"/>
</p:tagLst>
</file>

<file path=ppt/tags/tag37.xml><?xml version="1.0" encoding="utf-8"?>
<p:tagLst xmlns:a="http://schemas.openxmlformats.org/drawingml/2006/main" xmlns:r="http://schemas.openxmlformats.org/officeDocument/2006/relationships" xmlns:p="http://schemas.openxmlformats.org/presentationml/2006/main">
  <p:tag name="DUPLICATEID" val="d1fb73c27d2c46d2ba61f56832da0d3d"/>
</p:tagLst>
</file>

<file path=ppt/tags/tag3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75"/>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85"/>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9"/>
  <p:tag name="ARTICULATE_USED_LAYOUT" val="2"/>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76"/>
  <p:tag name="ARTICULATE_USED_LAYOUT" val="2"/>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86"/>
  <p:tag name="ARTICULATE_USED_LAYOUT"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86"/>
  <p:tag name="ARTICULATE_USED_LAYOUT" val="1"/>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0"/>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2"/>
  <p:tag name="ARTICULATE_USED_LAYOUT" val="2"/>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CHARACTER_FILE" val=".\characters\9c137631-1f83-4d9d-981b-902a34f71405.emf"/>
  <p:tag name="ARTICULATE_CHARACTER_TYPE" val="illustrated"/>
  <p:tag name="ARTICULATE_CHARACTER_ID" val="Male 7"/>
  <p:tag name="ARTICULATE_CHARACTER_EXPRESSION" val="m7/m7_2_happy_head_side_standing.wmf"/>
  <p:tag name="ARTICULATE_CHARACTER_POSE" val="m7/m7_18_gesture_body_side_standing.wmf"/>
  <p:tag name="ARTICULATE_CHARACTER_FLIP" val="False"/>
</p:tagLst>
</file>

<file path=ppt/tags/tag46.xml><?xml version="1.0" encoding="utf-8"?>
<p:tagLst xmlns:a="http://schemas.openxmlformats.org/drawingml/2006/main" xmlns:r="http://schemas.openxmlformats.org/officeDocument/2006/relationships" xmlns:p="http://schemas.openxmlformats.org/presentationml/2006/main">
  <p:tag name="ARTICULATE_CHARACTER_FILE" val=".\characters\2f15a810-74f3-4be8-a142-e8ab5d9eb9a7.emf"/>
  <p:tag name="ARTICULATE_CHARACTER_TYPE" val="illustrated"/>
  <p:tag name="ARTICULATE_CHARACTER_ID" val="Female 17"/>
  <p:tag name="ARTICULATE_CHARACTER_EXPRESSION" val="17/f17_1_neutral_head_side_standing.wmf"/>
  <p:tag name="ARTICULATE_CHARACTER_POSE" val="17/f17_18_gesture_body_side_standing.wmf"/>
  <p:tag name="ARTICULATE_CHARACTER_FLIP" val="False"/>
</p:tagLst>
</file>

<file path=ppt/tags/tag4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70"/>
  <p:tag name="ARTICULATE_USED_LAYOUT" val="2"/>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7"/>
  <p:tag name="ARTICULATE_USED_LAYOUT" val="2"/>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7"/>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CHARACTER_FILE" val=".\characters\542363c1-12d7-486c-be48-c0b47ed88586.png"/>
  <p:tag name="ARTICULATE_CHARACTER_TYPE" val="photographic"/>
  <p:tag name="ARTICULATE_CHARACTER_ID" val="Christy"/>
  <p:tag name="ARTICULATE_CHARACTER_CROP" val="christy102b"/>
</p:tagLst>
</file>

<file path=ppt/tags/tag5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8"/>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8"/>
  <p:tag name="ARTICULATE_USED_LAYOUT" val="2"/>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77"/>
  <p:tag name="ARTICULATE_USED_LAYOUT" val="2"/>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77"/>
  <p:tag name="ARTICULATE_USED_LAYOUT" val="2"/>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305"/>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CHARACTER_FILE" val=".\characters\8d457187-e23a-4c20-b37b-2397a1dd4463.png"/>
  <p:tag name="ARTICULATE_CHARACTER_TYPE" val="photographic"/>
  <p:tag name="ARTICULATE_CHARACTER_ID" val="Brian"/>
  <p:tag name="ARTICULATE_CHARACTER_CROP" val="_E5D6402b"/>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88"/>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DUPLICATEID" val="37d2b08dc4b0444191f74fd91bb2c8ca"/>
</p:tagLst>
</file>

<file path=ppt/tags/tag9.xml><?xml version="1.0" encoding="utf-8"?>
<p:tagLst xmlns:a="http://schemas.openxmlformats.org/drawingml/2006/main" xmlns:r="http://schemas.openxmlformats.org/officeDocument/2006/relationships" xmlns:p="http://schemas.openxmlformats.org/presentationml/2006/main">
  <p:tag name="DUPLICATEID" val="a9e8c3c9ed094d5dbe94cb0f9449c254"/>
</p:tagLst>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4411</TotalTime>
  <Words>1889</Words>
  <Application>Microsoft Office PowerPoint</Application>
  <PresentationFormat>Custom</PresentationFormat>
  <Paragraphs>258</Paragraphs>
  <Slides>42</Slides>
  <Notes>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Evaluating Lay Evidence</vt:lpstr>
      <vt:lpstr>Lesson Overview</vt:lpstr>
      <vt:lpstr>PowerPoint Presentation</vt:lpstr>
      <vt:lpstr>Objective</vt:lpstr>
      <vt:lpstr>PowerPoint Presentation</vt:lpstr>
      <vt:lpstr>PowerPoint Presentation</vt:lpstr>
      <vt:lpstr>Credibility Determinations</vt:lpstr>
      <vt:lpstr>PowerPoint Presentation</vt:lpstr>
      <vt:lpstr>PowerPoint Presentation</vt:lpstr>
      <vt:lpstr>PowerPoint Presentation</vt:lpstr>
      <vt:lpstr>PowerPoint Presentation</vt:lpstr>
      <vt:lpstr>PowerPoint Presentation</vt:lpstr>
      <vt:lpstr>Competent Lay Evidence Regulation</vt:lpstr>
      <vt:lpstr>Competent Lay Statements</vt:lpstr>
      <vt:lpstr>PowerPoint Presentation</vt:lpstr>
      <vt:lpstr>PowerPoint Presentation</vt:lpstr>
      <vt:lpstr>PowerPoint Presentation</vt:lpstr>
      <vt:lpstr>PowerPoint Presentation</vt:lpstr>
      <vt:lpstr>PowerPoint Presentation</vt:lpstr>
      <vt:lpstr>PowerPoint Presentation</vt:lpstr>
      <vt:lpstr>Inherently Incredible Claims Regulation</vt:lpstr>
      <vt:lpstr>Examples of Inherently Incredible</vt:lpstr>
      <vt:lpstr>PowerPoint Presentation</vt:lpstr>
      <vt:lpstr>PowerPoint Presentation</vt:lpstr>
      <vt:lpstr>Circumstances of Service Regulation</vt:lpstr>
      <vt:lpstr>PowerPoint Presentation</vt:lpstr>
      <vt:lpstr>PowerPoint Presentation</vt:lpstr>
      <vt:lpstr>Combat Veterans Regulation</vt:lpstr>
      <vt:lpstr>PowerPoint Presentation</vt:lpstr>
      <vt:lpstr>PowerPoint Presentation</vt:lpstr>
      <vt:lpstr>Combat Veteran Practical Exercise</vt:lpstr>
      <vt:lpstr>Combat Veteran Practical Exercise Answer</vt:lpstr>
      <vt:lpstr>In-Service Decisions</vt:lpstr>
      <vt:lpstr>PowerPoint Presentation</vt:lpstr>
      <vt:lpstr>PowerPoint Presentation</vt:lpstr>
      <vt:lpstr>Practical Exercise 1</vt:lpstr>
      <vt:lpstr>Practical Exercise 1 Answer</vt:lpstr>
      <vt:lpstr>Practical Exercise 2</vt:lpstr>
      <vt:lpstr>Practical Exercise 2 Answer</vt:lpstr>
      <vt:lpstr>Not Credible Practical Exercise</vt:lpstr>
      <vt:lpstr>Not Credible Practical Exercise Answer</vt:lpstr>
      <vt:lpstr>You have now completed the  Evaluating Lay Evidence Lesson</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Lay Evidence</dc:title>
  <dc:subject>VSR, RVSR</dc:subject>
  <dc:creator>Department of Veterans Affairs, Veterans Benefits Administration,Compensation Service, STAFF</dc:creator>
  <cp:keywords>evaluating, lay, evidence, self-study, credibility, plausibility, consistency, compitent, qualified, circumstances, service</cp:keywords>
  <dc:description>This lesson is intended to enable the user to evaluate Lay Evidence prior to requesting an exam.</dc:description>
  <cp:lastModifiedBy>Sochar, Lisa</cp:lastModifiedBy>
  <cp:revision>348</cp:revision>
  <dcterms:created xsi:type="dcterms:W3CDTF">2014-04-30T02:32:11Z</dcterms:created>
  <dcterms:modified xsi:type="dcterms:W3CDTF">2014-06-09T14:16:37Z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Language">
    <vt:lpwstr>en</vt:lpwstr>
  </property>
  <property fmtid="{D5CDD505-2E9C-101B-9397-08002B2CF9AE}" pid="8" name="Presentation">
    <vt:lpwstr>Visual</vt:lpwstr>
  </property>
</Properties>
</file>