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76" r:id="rId9"/>
    <p:sldId id="265" r:id="rId10"/>
    <p:sldId id="266" r:id="rId11"/>
    <p:sldId id="267" r:id="rId12"/>
    <p:sldId id="268" r:id="rId13"/>
    <p:sldId id="269" r:id="rId14"/>
    <p:sldId id="270" r:id="rId15"/>
    <p:sldId id="272" r:id="rId16"/>
    <p:sldId id="274" r:id="rId17"/>
    <p:sldId id="273" r:id="rId18"/>
  </p:sldIdLst>
  <p:sldSz cx="9144000" cy="6858000" type="screen4x3"/>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9" autoAdjust="0"/>
    <p:restoredTop sz="82734" autoAdjust="0"/>
  </p:normalViewPr>
  <p:slideViewPr>
    <p:cSldViewPr>
      <p:cViewPr>
        <p:scale>
          <a:sx n="100" d="100"/>
          <a:sy n="100" d="100"/>
        </p:scale>
        <p:origin x="-2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AE2E31-EB1E-4741-B4C3-720582773524}" type="datetimeFigureOut">
              <a:rPr lang="en-US" smtClean="0"/>
              <a:t>5/20/2014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72180E-1A71-44CA-9C31-005123051255}" type="slidenum">
              <a:rPr lang="en-US" smtClean="0"/>
              <a:t>‹#›</a:t>
            </a:fld>
            <a:endParaRPr lang="en-US"/>
          </a:p>
        </p:txBody>
      </p:sp>
    </p:spTree>
    <p:extLst>
      <p:ext uri="{BB962C8B-B14F-4D97-AF65-F5344CB8AC3E}">
        <p14:creationId xmlns:p14="http://schemas.microsoft.com/office/powerpoint/2010/main" val="149237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this is </a:t>
            </a:r>
            <a:r>
              <a:rPr lang="en-US" baseline="0" dirty="0" smtClean="0"/>
              <a:t>Valarie Visser and Melvin Gerrets with Compensation Service bringing you the latest updates from the VSCM Conference Call.  Please refer to the Compensation Service Bulletin dated May 2014 as a reference throughout this training.</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a:t>
            </a:fld>
            <a:endParaRPr lang="en-US"/>
          </a:p>
        </p:txBody>
      </p:sp>
    </p:spTree>
    <p:extLst>
      <p:ext uri="{BB962C8B-B14F-4D97-AF65-F5344CB8AC3E}">
        <p14:creationId xmlns:p14="http://schemas.microsoft.com/office/powerpoint/2010/main" val="288554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Same-Sex</a:t>
            </a:r>
            <a:r>
              <a:rPr lang="en-US" baseline="0" dirty="0" smtClean="0"/>
              <a:t> Marriage Claims in Rules Based Processing System – The </a:t>
            </a:r>
            <a:r>
              <a:rPr lang="en-US" dirty="0" smtClean="0"/>
              <a:t>Rules Based Processing System is processing same-sex marriage dependency</a:t>
            </a:r>
            <a:r>
              <a:rPr lang="en-US" baseline="0" dirty="0" smtClean="0"/>
              <a:t> claims received correctly. The Regional Offices should not take adverse action on the claims and the dependents are entitled to any pertinent ancillary benefits.</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10</a:t>
            </a:fld>
            <a:endParaRPr lang="en-US"/>
          </a:p>
        </p:txBody>
      </p:sp>
    </p:spTree>
    <p:extLst>
      <p:ext uri="{BB962C8B-B14F-4D97-AF65-F5344CB8AC3E}">
        <p14:creationId xmlns:p14="http://schemas.microsoft.com/office/powerpoint/2010/main" val="68626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Removal of Stepchildren - When the Veteran reports that</a:t>
            </a:r>
            <a:r>
              <a:rPr lang="en-US" baseline="0" dirty="0" smtClean="0"/>
              <a:t> he or she is now divorced from a stepchild’s natural or adoptive parent, the Regional Office must remove the stepchild the first day following the date of the Veteran’s finalized divorce.  We are to assume that the stepchild left the Veteran’s household on the date the divorce was finalized, unless there is evidence to the contrary, in which case, the date of removal would be the first day following the date the stepchild left the household.</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11</a:t>
            </a:fld>
            <a:endParaRPr lang="en-US"/>
          </a:p>
        </p:txBody>
      </p:sp>
    </p:spTree>
    <p:extLst>
      <p:ext uri="{BB962C8B-B14F-4D97-AF65-F5344CB8AC3E}">
        <p14:creationId xmlns:p14="http://schemas.microsoft.com/office/powerpoint/2010/main" val="2455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Portable Media – Regional</a:t>
            </a:r>
            <a:r>
              <a:rPr lang="en-US" baseline="0" dirty="0" smtClean="0"/>
              <a:t> Offices are receiving more portable media such as CDs, DVDs, and thumb drives from claimants. Please follow these steps and use the paragraph in the bulletin for the supplemental development letter.</a:t>
            </a:r>
            <a:endParaRPr lang="en-US" dirty="0" smtClean="0"/>
          </a:p>
          <a:p>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12</a:t>
            </a:fld>
            <a:endParaRPr lang="en-US"/>
          </a:p>
        </p:txBody>
      </p:sp>
    </p:spTree>
    <p:extLst>
      <p:ext uri="{BB962C8B-B14F-4D97-AF65-F5344CB8AC3E}">
        <p14:creationId xmlns:p14="http://schemas.microsoft.com/office/powerpoint/2010/main" val="38670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Radiation Claims - Compensation</a:t>
            </a:r>
            <a:r>
              <a:rPr lang="en-US" baseline="0" dirty="0" smtClean="0"/>
              <a:t> Service is developing a new data collection form specifically to gather information related to radiation exposure.  However, until the new form is published, employees should continue to follow the procedures outlined in FL 06-20 to process radiation claims.</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13</a:t>
            </a:fld>
            <a:endParaRPr lang="en-US"/>
          </a:p>
        </p:txBody>
      </p:sp>
    </p:spTree>
    <p:extLst>
      <p:ext uri="{BB962C8B-B14F-4D97-AF65-F5344CB8AC3E}">
        <p14:creationId xmlns:p14="http://schemas.microsoft.com/office/powerpoint/2010/main" val="325435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Items - Compensation</a:t>
            </a:r>
            <a:r>
              <a:rPr lang="en-US" baseline="0" dirty="0" smtClean="0"/>
              <a:t> Service Training Staff Announcements regarding Challenge, SPARC, STAND, and Skills Certification information is contained in the bulletin for interested parties.</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14</a:t>
            </a:fld>
            <a:endParaRPr lang="en-US"/>
          </a:p>
        </p:txBody>
      </p:sp>
    </p:spTree>
    <p:extLst>
      <p:ext uri="{BB962C8B-B14F-4D97-AF65-F5344CB8AC3E}">
        <p14:creationId xmlns:p14="http://schemas.microsoft.com/office/powerpoint/2010/main" val="262744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Staff - The Bulletin reminds every one of the Rating Quality</a:t>
            </a:r>
            <a:r>
              <a:rPr lang="en-US" baseline="0" dirty="0" smtClean="0"/>
              <a:t> Call date and time.  As a reminder, there is a 60-day grace period for calling Benefit Entitlement Errors following changes in procedures.  Common findings from the Site Visit team included untimely processing of homeless claims due to failure to add the Corporate Flash and failure to complete all mandated TPSS PTSD training.</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15</a:t>
            </a:fld>
            <a:endParaRPr lang="en-US"/>
          </a:p>
        </p:txBody>
      </p:sp>
    </p:spTree>
    <p:extLst>
      <p:ext uri="{BB962C8B-B14F-4D97-AF65-F5344CB8AC3E}">
        <p14:creationId xmlns:p14="http://schemas.microsoft.com/office/powerpoint/2010/main" val="1082674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Ischemic Heart Disease</a:t>
            </a:r>
            <a:r>
              <a:rPr lang="en-US" baseline="0" dirty="0" smtClean="0"/>
              <a:t> DBQ Retirement</a:t>
            </a:r>
            <a:r>
              <a:rPr lang="en-US" dirty="0" smtClean="0"/>
              <a:t> – As an addendum</a:t>
            </a:r>
            <a:r>
              <a:rPr lang="en-US" baseline="0" dirty="0" smtClean="0"/>
              <a:t> to the Bulletin,</a:t>
            </a:r>
          </a:p>
          <a:p>
            <a:pPr marL="0" indent="0">
              <a:buNone/>
            </a:pPr>
            <a:r>
              <a:rPr lang="en-US" dirty="0" smtClean="0"/>
              <a:t>Effective immediately:</a:t>
            </a:r>
          </a:p>
          <a:p>
            <a:pPr>
              <a:buFont typeface="Wingdings" panose="05000000000000000000" pitchFamily="2" charset="2"/>
              <a:buChar char="Ø"/>
            </a:pPr>
            <a:r>
              <a:rPr lang="en-US" dirty="0" smtClean="0"/>
              <a:t>Do not request the Ischemic Heart Disease DBQ for exams.</a:t>
            </a:r>
          </a:p>
          <a:p>
            <a:pPr>
              <a:buFont typeface="Wingdings" panose="05000000000000000000" pitchFamily="2" charset="2"/>
              <a:buChar char="Ø"/>
            </a:pPr>
            <a:r>
              <a:rPr lang="en-US" dirty="0" smtClean="0"/>
              <a:t>The Heart DBQ is now updated to evaluate Ischemic Heart Disease.</a:t>
            </a:r>
          </a:p>
          <a:p>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16</a:t>
            </a:fld>
            <a:endParaRPr lang="en-US"/>
          </a:p>
        </p:txBody>
      </p:sp>
    </p:spTree>
    <p:extLst>
      <p:ext uri="{BB962C8B-B14F-4D97-AF65-F5344CB8AC3E}">
        <p14:creationId xmlns:p14="http://schemas.microsoft.com/office/powerpoint/2010/main" val="70163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conclusion</a:t>
            </a:r>
            <a:r>
              <a:rPr lang="en-US" dirty="0" smtClean="0"/>
              <a:t> - Inquiries to Compensation Service should be routed through the Regional Office VSCM or Director’s mailbox. Thank you.</a:t>
            </a:r>
          </a:p>
        </p:txBody>
      </p:sp>
      <p:sp>
        <p:nvSpPr>
          <p:cNvPr id="4" name="Slide Number Placeholder 3"/>
          <p:cNvSpPr>
            <a:spLocks noGrp="1"/>
          </p:cNvSpPr>
          <p:nvPr>
            <p:ph type="sldNum" sz="quarter" idx="10"/>
          </p:nvPr>
        </p:nvSpPr>
        <p:spPr/>
        <p:txBody>
          <a:bodyPr/>
          <a:lstStyle/>
          <a:p>
            <a:fld id="{8572180E-1A71-44CA-9C31-005123051255}" type="slidenum">
              <a:rPr lang="en-US" smtClean="0"/>
              <a:t>17</a:t>
            </a:fld>
            <a:endParaRPr lang="en-US"/>
          </a:p>
        </p:txBody>
      </p:sp>
    </p:spTree>
    <p:extLst>
      <p:ext uri="{BB962C8B-B14F-4D97-AF65-F5344CB8AC3E}">
        <p14:creationId xmlns:p14="http://schemas.microsoft.com/office/powerpoint/2010/main" val="388883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Reductions for diagnostic code 7528 Prostatic Cancer. Diagnostic Code 7528 states the award is reduced 6 months after cessation of treatment and an exam is required to reduce the award.</a:t>
            </a:r>
            <a:endParaRPr lang="en-US" dirty="0" smtClean="0"/>
          </a:p>
        </p:txBody>
      </p:sp>
      <p:sp>
        <p:nvSpPr>
          <p:cNvPr id="4" name="Slide Number Placeholder 3"/>
          <p:cNvSpPr>
            <a:spLocks noGrp="1"/>
          </p:cNvSpPr>
          <p:nvPr>
            <p:ph type="sldNum" sz="quarter" idx="10"/>
          </p:nvPr>
        </p:nvSpPr>
        <p:spPr/>
        <p:txBody>
          <a:bodyPr/>
          <a:lstStyle/>
          <a:p>
            <a:fld id="{8572180E-1A71-44CA-9C31-005123051255}" type="slidenum">
              <a:rPr lang="en-US" smtClean="0"/>
              <a:t>2</a:t>
            </a:fld>
            <a:endParaRPr lang="en-US"/>
          </a:p>
        </p:txBody>
      </p:sp>
    </p:spTree>
    <p:extLst>
      <p:ext uri="{BB962C8B-B14F-4D97-AF65-F5344CB8AC3E}">
        <p14:creationId xmlns:p14="http://schemas.microsoft.com/office/powerpoint/2010/main" val="92417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follow along during this demonstration of the RVSR EPSS for Effective Dates. The Effective Dates Assistant is located on the Compensation Service Training Homepage. However, Compensation Service has added a direct link to the Rating Job Aids page. From the Rating Job Aids page, click on RVSR Assistant – RVSR Effective Dates. Once in the Assistant, you can then select the type of disability claim. For this example we will select Compensation. You will then input answers to several questions depending on the specific decision being </a:t>
            </a:r>
            <a:r>
              <a:rPr lang="en-US" baseline="0" smtClean="0"/>
              <a:t>made.</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3</a:t>
            </a:fld>
            <a:endParaRPr lang="en-US"/>
          </a:p>
        </p:txBody>
      </p:sp>
    </p:spTree>
    <p:extLst>
      <p:ext uri="{BB962C8B-B14F-4D97-AF65-F5344CB8AC3E}">
        <p14:creationId xmlns:p14="http://schemas.microsoft.com/office/powerpoint/2010/main" val="250992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FDC</a:t>
            </a:r>
            <a:r>
              <a:rPr lang="en-US" baseline="0" dirty="0" smtClean="0"/>
              <a:t> Exclusion Special Issue. </a:t>
            </a:r>
            <a:r>
              <a:rPr lang="en-US" dirty="0" smtClean="0"/>
              <a:t>Compensation</a:t>
            </a:r>
            <a:r>
              <a:rPr lang="en-US" baseline="0" dirty="0" smtClean="0"/>
              <a:t> Service is revising the guidelines regarding the proper use of FDC Exclusion Special Issues in MAP-D and VBMS.  Employees should discontinue using the Special Issue “FDC Excluded – VBA administrative reason,” which will be removed from the systems.  Employees must only use the exclusion reasons shown here.  Please refer to the Bulletin for a table to use in determining which exclusion reason to apply.</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4</a:t>
            </a:fld>
            <a:endParaRPr lang="en-US"/>
          </a:p>
        </p:txBody>
      </p:sp>
    </p:spTree>
    <p:extLst>
      <p:ext uri="{BB962C8B-B14F-4D97-AF65-F5344CB8AC3E}">
        <p14:creationId xmlns:p14="http://schemas.microsoft.com/office/powerpoint/2010/main" val="3894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Claims Establishment Required</a:t>
            </a:r>
            <a:r>
              <a:rPr lang="en-US" baseline="0" dirty="0" smtClean="0"/>
              <a:t> Fields: </a:t>
            </a:r>
            <a:r>
              <a:rPr lang="en-US" dirty="0" smtClean="0"/>
              <a:t>Uniform</a:t>
            </a:r>
            <a:r>
              <a:rPr lang="en-US" baseline="0" dirty="0" smtClean="0"/>
              <a:t> claims establishment is vital as VBA moves into the National Work Queue. Please ensure the listed attributes are completed during initial claims establishment.</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5</a:t>
            </a:fld>
            <a:endParaRPr lang="en-US"/>
          </a:p>
        </p:txBody>
      </p:sp>
    </p:spTree>
    <p:extLst>
      <p:ext uri="{BB962C8B-B14F-4D97-AF65-F5344CB8AC3E}">
        <p14:creationId xmlns:p14="http://schemas.microsoft.com/office/powerpoint/2010/main" val="141449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Contractor</a:t>
            </a:r>
            <a:r>
              <a:rPr lang="en-US" baseline="0" dirty="0" smtClean="0"/>
              <a:t> Support </a:t>
            </a:r>
            <a:r>
              <a:rPr lang="en-US" dirty="0" smtClean="0"/>
              <a:t>Rules Based Processing System - The</a:t>
            </a:r>
            <a:r>
              <a:rPr lang="en-US" baseline="0" dirty="0" smtClean="0"/>
              <a:t> Initiating Contractor Support with Live Compensation Dependency Claims TIP Sheet provides guidance to Regional Offices and is required when transferring dependency claims to the contractor.</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6</a:t>
            </a:fld>
            <a:endParaRPr lang="en-US"/>
          </a:p>
        </p:txBody>
      </p:sp>
    </p:spTree>
    <p:extLst>
      <p:ext uri="{BB962C8B-B14F-4D97-AF65-F5344CB8AC3E}">
        <p14:creationId xmlns:p14="http://schemas.microsoft.com/office/powerpoint/2010/main" val="303162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Dependency</a:t>
            </a:r>
            <a:r>
              <a:rPr lang="en-US" baseline="0" dirty="0" smtClean="0"/>
              <a:t> Development</a:t>
            </a:r>
            <a:r>
              <a:rPr lang="en-US" dirty="0" smtClean="0"/>
              <a:t> - Claims</a:t>
            </a:r>
            <a:r>
              <a:rPr lang="en-US" baseline="0" dirty="0" smtClean="0"/>
              <a:t> processors should use telephone development when trying to obtain additional information on dependency claims. This list is n</a:t>
            </a:r>
            <a:r>
              <a:rPr lang="en-US" dirty="0" smtClean="0"/>
              <a:t>ot all</a:t>
            </a:r>
            <a:r>
              <a:rPr lang="en-US" baseline="0" dirty="0" smtClean="0"/>
              <a:t> inclusive for examples of telephone dependency development.</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7</a:t>
            </a:fld>
            <a:endParaRPr lang="en-US"/>
          </a:p>
        </p:txBody>
      </p:sp>
    </p:spTree>
    <p:extLst>
      <p:ext uri="{BB962C8B-B14F-4D97-AF65-F5344CB8AC3E}">
        <p14:creationId xmlns:p14="http://schemas.microsoft.com/office/powerpoint/2010/main" val="171707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FDC</a:t>
            </a:r>
            <a:r>
              <a:rPr lang="en-US" sz="1200" kern="1200" baseline="0" dirty="0" smtClean="0">
                <a:solidFill>
                  <a:schemeClr val="tx1"/>
                </a:solidFill>
                <a:effectLst/>
                <a:latin typeface="+mn-lt"/>
                <a:ea typeface="+mn-ea"/>
                <a:cs typeface="+mn-cs"/>
              </a:rPr>
              <a:t> Retro Effective Dates </a:t>
            </a:r>
            <a:r>
              <a:rPr lang="en-US" sz="1200" kern="1200" dirty="0" smtClean="0">
                <a:solidFill>
                  <a:schemeClr val="tx1"/>
                </a:solidFill>
                <a:effectLst/>
                <a:latin typeface="+mn-lt"/>
                <a:ea typeface="+mn-ea"/>
                <a:cs typeface="+mn-cs"/>
              </a:rPr>
              <a:t>- FL 13-17 allows for assigning an effective date of up to one year prior to submission of an original formal (complete) FDC received from August 6, 2013 through August 5, 2015.  RVSRs should treat these claims as if they were received 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year prior to when VA actually received the FDC and apply the provisions of 38 CFR 3.400.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Please see the addendum to this Bulletin for more information.</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8</a:t>
            </a:fld>
            <a:endParaRPr lang="en-US"/>
          </a:p>
        </p:txBody>
      </p:sp>
    </p:spTree>
    <p:extLst>
      <p:ext uri="{BB962C8B-B14F-4D97-AF65-F5344CB8AC3E}">
        <p14:creationId xmlns:p14="http://schemas.microsoft.com/office/powerpoint/2010/main" val="331483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Drill</a:t>
            </a:r>
            <a:r>
              <a:rPr lang="en-US" baseline="0" dirty="0" smtClean="0"/>
              <a:t> Pay Repayment Plan</a:t>
            </a:r>
            <a:r>
              <a:rPr lang="en-US" dirty="0" smtClean="0"/>
              <a:t> - D</a:t>
            </a:r>
            <a:r>
              <a:rPr lang="en-US" baseline="0" dirty="0" smtClean="0"/>
              <a:t>rill pay adjustments, in most cases, are made in the future. Do not make drill pay adjustments retroactively for the sole purpose of creating a debt for which the Veteran can set up a payment plan.</a:t>
            </a:r>
            <a:endParaRPr lang="en-US" dirty="0"/>
          </a:p>
        </p:txBody>
      </p:sp>
      <p:sp>
        <p:nvSpPr>
          <p:cNvPr id="4" name="Slide Number Placeholder 3"/>
          <p:cNvSpPr>
            <a:spLocks noGrp="1"/>
          </p:cNvSpPr>
          <p:nvPr>
            <p:ph type="sldNum" sz="quarter" idx="10"/>
          </p:nvPr>
        </p:nvSpPr>
        <p:spPr/>
        <p:txBody>
          <a:bodyPr/>
          <a:lstStyle/>
          <a:p>
            <a:fld id="{8572180E-1A71-44CA-9C31-005123051255}" type="slidenum">
              <a:rPr lang="en-US" smtClean="0"/>
              <a:t>9</a:t>
            </a:fld>
            <a:endParaRPr lang="en-US"/>
          </a:p>
        </p:txBody>
      </p:sp>
    </p:spTree>
    <p:extLst>
      <p:ext uri="{BB962C8B-B14F-4D97-AF65-F5344CB8AC3E}">
        <p14:creationId xmlns:p14="http://schemas.microsoft.com/office/powerpoint/2010/main" val="1000085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E54B6E-DDE3-4D96-8726-07E111B93A15}"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78EDB-AA8B-4B4F-8110-74110E79E0C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3987" y="188458"/>
            <a:ext cx="5896027" cy="2068782"/>
          </a:xfrm>
          <a:prstGeom prst="rect">
            <a:avLst/>
          </a:prstGeom>
          <a:effectLst>
            <a:softEdge rad="31750"/>
          </a:effectLst>
        </p:spPr>
      </p:pic>
    </p:spTree>
    <p:extLst>
      <p:ext uri="{BB962C8B-B14F-4D97-AF65-F5344CB8AC3E}">
        <p14:creationId xmlns:p14="http://schemas.microsoft.com/office/powerpoint/2010/main" val="181350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54B6E-DDE3-4D96-8726-07E111B93A15}"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381744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54B6E-DDE3-4D96-8726-07E111B93A15}"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283857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54B6E-DDE3-4D96-8726-07E111B93A15}"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78EDB-AA8B-4B4F-8110-74110E79E0C0}"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41"/>
            <a:ext cx="1447800" cy="1447800"/>
          </a:xfrm>
          <a:prstGeom prst="rect">
            <a:avLst/>
          </a:prstGeom>
        </p:spPr>
      </p:pic>
    </p:spTree>
    <p:extLst>
      <p:ext uri="{BB962C8B-B14F-4D97-AF65-F5344CB8AC3E}">
        <p14:creationId xmlns:p14="http://schemas.microsoft.com/office/powerpoint/2010/main" val="193443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54B6E-DDE3-4D96-8726-07E111B93A15}"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359400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E54B6E-DDE3-4D96-8726-07E111B93A15}"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368912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E54B6E-DDE3-4D96-8726-07E111B93A15}" type="datetimeFigureOut">
              <a:rPr lang="en-US" smtClean="0"/>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347496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E54B6E-DDE3-4D96-8726-07E111B93A15}" type="datetimeFigureOut">
              <a:rPr lang="en-US" smtClean="0"/>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266599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54B6E-DDE3-4D96-8726-07E111B93A15}" type="datetimeFigureOut">
              <a:rPr lang="en-US" smtClean="0"/>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361627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54B6E-DDE3-4D96-8726-07E111B93A15}"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263963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54B6E-DDE3-4D96-8726-07E111B93A15}"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78EDB-AA8B-4B4F-8110-74110E79E0C0}" type="slidenum">
              <a:rPr lang="en-US" smtClean="0"/>
              <a:t>‹#›</a:t>
            </a:fld>
            <a:endParaRPr lang="en-US"/>
          </a:p>
        </p:txBody>
      </p:sp>
    </p:spTree>
    <p:extLst>
      <p:ext uri="{BB962C8B-B14F-4D97-AF65-F5344CB8AC3E}">
        <p14:creationId xmlns:p14="http://schemas.microsoft.com/office/powerpoint/2010/main" val="27683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54B6E-DDE3-4D96-8726-07E111B93A15}" type="datetimeFigureOut">
              <a:rPr lang="en-US" smtClean="0"/>
              <a:t>5/20/2014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78EDB-AA8B-4B4F-8110-74110E79E0C0}" type="slidenum">
              <a:rPr lang="en-US" smtClean="0"/>
              <a:t>‹#›</a:t>
            </a:fld>
            <a:endParaRPr lang="en-US"/>
          </a:p>
        </p:txBody>
      </p:sp>
    </p:spTree>
    <p:extLst>
      <p:ext uri="{BB962C8B-B14F-4D97-AF65-F5344CB8AC3E}">
        <p14:creationId xmlns:p14="http://schemas.microsoft.com/office/powerpoint/2010/main" val="250558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0.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2.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4.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5.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6.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7.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png"/><Relationship Id="rId5" Type="http://schemas.openxmlformats.org/officeDocument/2006/relationships/hyperlink" Target="http://vbacodmoint1.vba.va.gov/bl/21/Transformation/default.asp"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8.wav"/><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2667000"/>
            <a:ext cx="7391400" cy="1524000"/>
          </a:xfrm>
          <a:ln w="76200">
            <a:solidFill>
              <a:schemeClr val="tx2">
                <a:lumMod val="50000"/>
              </a:schemeClr>
            </a:solidFill>
          </a:ln>
        </p:spPr>
        <p:txBody>
          <a:bodyPr>
            <a:normAutofit/>
          </a:bodyPr>
          <a:lstStyle/>
          <a:p>
            <a:r>
              <a:rPr lang="en-US" dirty="0" smtClean="0"/>
              <a:t>Compensation Service Bulletin</a:t>
            </a:r>
            <a:br>
              <a:rPr lang="en-US" dirty="0" smtClean="0"/>
            </a:br>
            <a:r>
              <a:rPr lang="en-US" sz="3600" dirty="0" smtClean="0"/>
              <a:t>May 2014</a:t>
            </a:r>
            <a:endParaRPr lang="en-US" dirty="0"/>
          </a:p>
        </p:txBody>
      </p:sp>
      <p:sp>
        <p:nvSpPr>
          <p:cNvPr id="3" name="Title 1"/>
          <p:cNvSpPr txBox="1">
            <a:spLocks/>
          </p:cNvSpPr>
          <p:nvPr/>
        </p:nvSpPr>
        <p:spPr>
          <a:xfrm>
            <a:off x="1866900" y="4495800"/>
            <a:ext cx="5410200" cy="1066800"/>
          </a:xfrm>
          <a:prstGeom prst="rect">
            <a:avLst/>
          </a:prstGeom>
          <a:ln w="76200">
            <a:solidFill>
              <a:schemeClr val="tx2">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VSCM Conference Call</a:t>
            </a:r>
            <a:endParaRPr lang="en-US" sz="3600"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594.0355" end="625.3006"/>
                </p14:media>
              </p:ext>
            </p:extLst>
          </p:nvPr>
        </p:nvPicPr>
        <p:blipFill>
          <a:blip r:embed="rId5"/>
          <a:stretch>
            <a:fillRect/>
          </a:stretch>
        </p:blipFill>
        <p:spPr>
          <a:xfrm>
            <a:off x="7696200" y="5791200"/>
            <a:ext cx="609600" cy="609600"/>
          </a:xfrm>
          <a:prstGeom prst="rect">
            <a:avLst/>
          </a:prstGeom>
        </p:spPr>
      </p:pic>
    </p:spTree>
    <p:extLst>
      <p:ext uri="{BB962C8B-B14F-4D97-AF65-F5344CB8AC3E}">
        <p14:creationId xmlns:p14="http://schemas.microsoft.com/office/powerpoint/2010/main" val="3764673613"/>
      </p:ext>
    </p:extLst>
  </p:cSld>
  <p:clrMapOvr>
    <a:masterClrMapping/>
  </p:clrMapOvr>
  <mc:AlternateContent xmlns:mc="http://schemas.openxmlformats.org/markup-compatibility/2006" xmlns:p14="http://schemas.microsoft.com/office/powerpoint/2010/main">
    <mc:Choice Requires="p14">
      <p:transition spd="slow" p14:dur="2000" advClick="0" advTm="12200"/>
    </mc:Choice>
    <mc:Fallback xmlns="">
      <p:transition spd="slow" advClick="0" advTm="12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Same-Sex Marriage Claims in RBPS</a:t>
            </a:r>
            <a:endParaRPr lang="en-US" dirty="0"/>
          </a:p>
        </p:txBody>
      </p:sp>
      <p:sp>
        <p:nvSpPr>
          <p:cNvPr id="3" name="Content Placeholder 2"/>
          <p:cNvSpPr>
            <a:spLocks noGrp="1"/>
          </p:cNvSpPr>
          <p:nvPr>
            <p:ph idx="1"/>
          </p:nvPr>
        </p:nvSpPr>
        <p:spPr/>
        <p:txBody>
          <a:bodyPr/>
          <a:lstStyle/>
          <a:p>
            <a:pPr marL="0" indent="0">
              <a:buNone/>
            </a:pPr>
            <a:r>
              <a:rPr lang="en-US" dirty="0"/>
              <a:t>When reviewing claims processed through RBPS, ROs should not handle completed same-sex marriage claims as errors.  RBPS is processing these claims correctly and ROs should not take any adverse action on these claims. </a:t>
            </a:r>
            <a:endParaRPr lang="en-US" dirty="0" smtClean="0"/>
          </a:p>
          <a:p>
            <a:pPr>
              <a:buFont typeface="Wingdings" panose="05000000000000000000" pitchFamily="2" charset="2"/>
              <a:buChar char="Ø"/>
            </a:pPr>
            <a:r>
              <a:rPr lang="en-US" dirty="0" smtClean="0"/>
              <a:t>The dependents are </a:t>
            </a:r>
            <a:r>
              <a:rPr lang="en-US" dirty="0"/>
              <a:t>entitled to any pertinent ancillary benefits (e.g. – Chapter 35 Benefits)</a:t>
            </a:r>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1094.9642" end="602.2308"/>
                </p14:media>
              </p:ext>
            </p:extLst>
          </p:nvPr>
        </p:nvPicPr>
        <p:blipFill>
          <a:blip r:embed="rId5"/>
          <a:stretch>
            <a:fillRect/>
          </a:stretch>
        </p:blipFill>
        <p:spPr>
          <a:xfrm>
            <a:off x="7467600" y="5486400"/>
            <a:ext cx="609600" cy="609600"/>
          </a:xfrm>
          <a:prstGeom prst="rect">
            <a:avLst/>
          </a:prstGeom>
        </p:spPr>
      </p:pic>
    </p:spTree>
    <p:extLst>
      <p:ext uri="{BB962C8B-B14F-4D97-AF65-F5344CB8AC3E}">
        <p14:creationId xmlns:p14="http://schemas.microsoft.com/office/powerpoint/2010/main" val="1753827250"/>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Stepchildren</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Remove </a:t>
            </a:r>
            <a:r>
              <a:rPr lang="en-US" dirty="0"/>
              <a:t>the stepchildren the first day following the date of the Veteran’s finalized </a:t>
            </a:r>
            <a:r>
              <a:rPr lang="en-US" dirty="0" smtClean="0"/>
              <a:t>divorce.</a:t>
            </a:r>
          </a:p>
          <a:p>
            <a:pPr>
              <a:buFont typeface="Wingdings" panose="05000000000000000000" pitchFamily="2" charset="2"/>
              <a:buChar char="Ø"/>
            </a:pPr>
            <a:r>
              <a:rPr lang="en-US" dirty="0" smtClean="0"/>
              <a:t>Assume </a:t>
            </a:r>
            <a:r>
              <a:rPr lang="en-US" dirty="0"/>
              <a:t>that the stepchildren left the Veteran’s household on the date of the finalized </a:t>
            </a:r>
            <a:r>
              <a:rPr lang="en-US" dirty="0" smtClean="0"/>
              <a:t>divorce.</a:t>
            </a:r>
          </a:p>
          <a:p>
            <a:pPr>
              <a:buFont typeface="Wingdings" panose="05000000000000000000" pitchFamily="2" charset="2"/>
              <a:buChar char="Ø"/>
            </a:pPr>
            <a:r>
              <a:rPr lang="en-US" dirty="0"/>
              <a:t>E</a:t>
            </a:r>
            <a:r>
              <a:rPr lang="en-US" dirty="0" smtClean="0"/>
              <a:t>vidence </a:t>
            </a:r>
            <a:r>
              <a:rPr lang="en-US" dirty="0"/>
              <a:t>to the </a:t>
            </a:r>
            <a:r>
              <a:rPr lang="en-US" dirty="0" smtClean="0"/>
              <a:t>contrary should be reduced the first day following the date stepchildren left the household.</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3800" y="5486400"/>
            <a:ext cx="609600" cy="609600"/>
          </a:xfrm>
          <a:prstGeom prst="rect">
            <a:avLst/>
          </a:prstGeom>
        </p:spPr>
      </p:pic>
    </p:spTree>
    <p:extLst>
      <p:ext uri="{BB962C8B-B14F-4D97-AF65-F5344CB8AC3E}">
        <p14:creationId xmlns:p14="http://schemas.microsoft.com/office/powerpoint/2010/main" val="3966770889"/>
      </p:ext>
    </p:extLst>
  </p:cSld>
  <p:clrMapOvr>
    <a:masterClrMapping/>
  </p:clrMapOvr>
  <mc:AlternateContent xmlns:mc="http://schemas.openxmlformats.org/markup-compatibility/2006" xmlns:p14="http://schemas.microsoft.com/office/powerpoint/2010/main">
    <mc:Choice Requires="p14">
      <p:transition spd="slow" p14:dur="2000" advClick="0" advTm="32000"/>
    </mc:Choice>
    <mc:Fallback xmlns="">
      <p:transition spd="slow" advClick="0" advTm="3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6226"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Media</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a:buFont typeface="Wingdings" panose="05000000000000000000" pitchFamily="2" charset="2"/>
              <a:buChar char="Ø"/>
            </a:pPr>
            <a:r>
              <a:rPr lang="en-US" sz="2800" dirty="0"/>
              <a:t>ROs must notify the claimant when the data cannot be retrieved </a:t>
            </a:r>
            <a:r>
              <a:rPr lang="en-US" sz="2800" dirty="0" smtClean="0"/>
              <a:t>from portable media and </a:t>
            </a:r>
            <a:r>
              <a:rPr lang="en-US" sz="2800" dirty="0"/>
              <a:t>allow for the re-submission of that evidence. </a:t>
            </a:r>
            <a:endParaRPr lang="en-US" sz="2800" dirty="0" smtClean="0"/>
          </a:p>
          <a:p>
            <a:pPr lvl="1">
              <a:buFont typeface="Wingdings" panose="05000000000000000000" pitchFamily="2" charset="2"/>
              <a:buChar char="Ø"/>
            </a:pPr>
            <a:r>
              <a:rPr lang="en-US" sz="2200" dirty="0" smtClean="0"/>
              <a:t>send </a:t>
            </a:r>
            <a:r>
              <a:rPr lang="en-US" sz="2200" dirty="0"/>
              <a:t>the claimant a subsequent development letter,  </a:t>
            </a:r>
          </a:p>
          <a:p>
            <a:pPr lvl="1">
              <a:buFont typeface="Wingdings" panose="05000000000000000000" pitchFamily="2" charset="2"/>
              <a:buChar char="Ø"/>
            </a:pPr>
            <a:r>
              <a:rPr lang="en-US" sz="2200" dirty="0"/>
              <a:t>place the provided paragraph at the top of the letter in MAP-D for a paper claim or VBMS exclusion </a:t>
            </a:r>
            <a:r>
              <a:rPr lang="en-US" sz="2200" b="1" dirty="0"/>
              <a:t>OR </a:t>
            </a:r>
            <a:r>
              <a:rPr lang="en-US" sz="2200" dirty="0"/>
              <a:t>use the “Important Information” free-text field in VBMS for an electronic claim,  </a:t>
            </a:r>
          </a:p>
          <a:p>
            <a:pPr lvl="1">
              <a:buFont typeface="Wingdings" panose="05000000000000000000" pitchFamily="2" charset="2"/>
              <a:buChar char="Ø"/>
            </a:pPr>
            <a:r>
              <a:rPr lang="en-US" sz="2200" dirty="0"/>
              <a:t>edit all referenced response times in the letter to 15 days,  </a:t>
            </a:r>
          </a:p>
          <a:p>
            <a:pPr lvl="1">
              <a:buFont typeface="Wingdings" panose="05000000000000000000" pitchFamily="2" charset="2"/>
              <a:buChar char="Ø"/>
            </a:pPr>
            <a:r>
              <a:rPr lang="en-US" sz="2200" dirty="0"/>
              <a:t>update the claim level suspense reason to “Develop to Claimant for: Info,” and </a:t>
            </a:r>
          </a:p>
          <a:p>
            <a:pPr lvl="1">
              <a:buFont typeface="Wingdings" panose="05000000000000000000" pitchFamily="2" charset="2"/>
              <a:buChar char="Ø"/>
            </a:pPr>
            <a:r>
              <a:rPr lang="en-US" sz="2200" dirty="0"/>
              <a:t>set the suspense date 15 days from the date the letter is generated</a:t>
            </a:r>
            <a:r>
              <a:rPr lang="en-US" sz="2200" dirty="0" smtClean="0"/>
              <a:t>.</a:t>
            </a:r>
            <a:endParaRPr lang="en-US" sz="2200"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408.675" end="306.5068"/>
                </p14:media>
              </p:ext>
            </p:extLst>
          </p:nvPr>
        </p:nvPicPr>
        <p:blipFill>
          <a:blip r:embed="rId5"/>
          <a:stretch>
            <a:fillRect/>
          </a:stretch>
        </p:blipFill>
        <p:spPr>
          <a:xfrm>
            <a:off x="7772400" y="5715000"/>
            <a:ext cx="609600" cy="609600"/>
          </a:xfrm>
          <a:prstGeom prst="rect">
            <a:avLst/>
          </a:prstGeom>
        </p:spPr>
      </p:pic>
    </p:spTree>
    <p:extLst>
      <p:ext uri="{BB962C8B-B14F-4D97-AF65-F5344CB8AC3E}">
        <p14:creationId xmlns:p14="http://schemas.microsoft.com/office/powerpoint/2010/main" val="157108672"/>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Claims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Compensation Service is developing a new Radiation Form</a:t>
            </a:r>
          </a:p>
          <a:p>
            <a:pPr>
              <a:buFont typeface="Wingdings" panose="05000000000000000000" pitchFamily="2" charset="2"/>
              <a:buChar char="Ø"/>
            </a:pPr>
            <a:r>
              <a:rPr lang="en-US" dirty="0"/>
              <a:t>Until the new form is approved and published for use, ROs should continue using the established practices outlined in </a:t>
            </a:r>
            <a:r>
              <a:rPr lang="en-US" u="sng" dirty="0"/>
              <a:t>FL 06-20, </a:t>
            </a:r>
            <a:r>
              <a:rPr lang="en-US" i="1" u="sng" dirty="0"/>
              <a:t>Consolidation of Adjudication - Radiation Claims</a:t>
            </a:r>
            <a:r>
              <a:rPr lang="en-US" u="sng" dirty="0"/>
              <a:t>,</a:t>
            </a:r>
            <a:r>
              <a:rPr lang="en-US" dirty="0"/>
              <a:t> to process radiation claims.</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648.7456" end="399.2284"/>
                </p14:media>
              </p:ext>
            </p:extLst>
          </p:nvPr>
        </p:nvPicPr>
        <p:blipFill>
          <a:blip r:embed="rId5"/>
          <a:stretch>
            <a:fillRect/>
          </a:stretch>
        </p:blipFill>
        <p:spPr>
          <a:xfrm>
            <a:off x="7696200" y="5638800"/>
            <a:ext cx="609600" cy="609600"/>
          </a:xfrm>
          <a:prstGeom prst="rect">
            <a:avLst/>
          </a:prstGeom>
        </p:spPr>
      </p:pic>
    </p:spTree>
    <p:extLst>
      <p:ext uri="{BB962C8B-B14F-4D97-AF65-F5344CB8AC3E}">
        <p14:creationId xmlns:p14="http://schemas.microsoft.com/office/powerpoint/2010/main" val="39370087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Items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t>Refer to the Compensation Service Bulletin for more details about:</a:t>
            </a:r>
          </a:p>
          <a:p>
            <a:pPr>
              <a:buFont typeface="Wingdings" panose="05000000000000000000" pitchFamily="2" charset="2"/>
              <a:buChar char="Ø"/>
            </a:pPr>
            <a:r>
              <a:rPr lang="en-US" dirty="0" smtClean="0"/>
              <a:t>Challenge Training</a:t>
            </a:r>
          </a:p>
          <a:p>
            <a:pPr>
              <a:buFont typeface="Wingdings" panose="05000000000000000000" pitchFamily="2" charset="2"/>
              <a:buChar char="Ø"/>
            </a:pPr>
            <a:r>
              <a:rPr lang="en-US" dirty="0"/>
              <a:t>Specialized Adjudication Review Course (SPARC)</a:t>
            </a:r>
            <a:endParaRPr lang="en-US" b="1" u="sng" dirty="0"/>
          </a:p>
          <a:p>
            <a:pPr>
              <a:buFont typeface="Wingdings" panose="05000000000000000000" pitchFamily="2" charset="2"/>
              <a:buChar char="Ø"/>
            </a:pPr>
            <a:r>
              <a:rPr lang="en-US" dirty="0"/>
              <a:t>Supervisory Technical Analysis of Data (STAND) 101 </a:t>
            </a:r>
            <a:endParaRPr lang="en-US" b="1" u="sng" dirty="0"/>
          </a:p>
          <a:p>
            <a:pPr>
              <a:buFont typeface="Wingdings" panose="05000000000000000000" pitchFamily="2" charset="2"/>
              <a:buChar char="Ø"/>
            </a:pPr>
            <a:r>
              <a:rPr lang="en-US" dirty="0"/>
              <a:t>Skills Certification </a:t>
            </a:r>
            <a:r>
              <a:rPr lang="en-US" dirty="0" smtClean="0"/>
              <a:t>Events</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883.6231" end="247.4151"/>
                </p14:media>
              </p:ext>
            </p:extLst>
          </p:nvPr>
        </p:nvPicPr>
        <p:blipFill>
          <a:blip r:embed="rId5"/>
          <a:stretch>
            <a:fillRect/>
          </a:stretch>
        </p:blipFill>
        <p:spPr>
          <a:xfrm>
            <a:off x="7391400" y="5486400"/>
            <a:ext cx="609600" cy="609600"/>
          </a:xfrm>
          <a:prstGeom prst="rect">
            <a:avLst/>
          </a:prstGeom>
        </p:spPr>
      </p:pic>
    </p:spTree>
    <p:extLst>
      <p:ext uri="{BB962C8B-B14F-4D97-AF65-F5344CB8AC3E}">
        <p14:creationId xmlns:p14="http://schemas.microsoft.com/office/powerpoint/2010/main" val="147213884"/>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Staff</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See the bulletin for more details on:</a:t>
            </a:r>
          </a:p>
          <a:p>
            <a:pPr>
              <a:buFont typeface="Wingdings" panose="05000000000000000000" pitchFamily="2" charset="2"/>
              <a:buChar char="Ø"/>
            </a:pPr>
            <a:r>
              <a:rPr lang="en-US" dirty="0" smtClean="0"/>
              <a:t>Quality Call date</a:t>
            </a:r>
          </a:p>
          <a:p>
            <a:pPr>
              <a:buFont typeface="Wingdings" panose="05000000000000000000" pitchFamily="2" charset="2"/>
              <a:buChar char="Ø"/>
            </a:pPr>
            <a:r>
              <a:rPr lang="en-US" dirty="0" smtClean="0"/>
              <a:t>Benefit Entitlement Errors grace period is 60 days following announcements on changes in procedures</a:t>
            </a:r>
          </a:p>
          <a:p>
            <a:pPr>
              <a:buFont typeface="Wingdings" panose="05000000000000000000" pitchFamily="2" charset="2"/>
              <a:buChar char="Ø"/>
            </a:pPr>
            <a:r>
              <a:rPr lang="en-US" dirty="0" smtClean="0"/>
              <a:t>Untimely processing of Homeless claims due to lack of proper claim identification</a:t>
            </a:r>
          </a:p>
          <a:p>
            <a:pPr>
              <a:buFont typeface="Wingdings" panose="05000000000000000000" pitchFamily="2" charset="2"/>
              <a:buChar char="Ø"/>
            </a:pPr>
            <a:r>
              <a:rPr lang="en-US" dirty="0" smtClean="0"/>
              <a:t>VSR </a:t>
            </a:r>
            <a:r>
              <a:rPr lang="en-US" dirty="0"/>
              <a:t>and RVSR Mandated Training on PTSD</a:t>
            </a:r>
          </a:p>
          <a:p>
            <a:pPr>
              <a:buFont typeface="Wingdings" panose="05000000000000000000" pitchFamily="2" charset="2"/>
              <a:buChar char="Ø"/>
            </a:pPr>
            <a:endParaRPr lang="en-US" dirty="0" smtClean="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689.4982" end="344.7486"/>
                </p14:media>
              </p:ext>
            </p:extLst>
          </p:nvPr>
        </p:nvPicPr>
        <p:blipFill>
          <a:blip r:embed="rId5"/>
          <a:stretch>
            <a:fillRect/>
          </a:stretch>
        </p:blipFill>
        <p:spPr>
          <a:xfrm>
            <a:off x="7924800" y="5638800"/>
            <a:ext cx="609600" cy="609600"/>
          </a:xfrm>
          <a:prstGeom prst="rect">
            <a:avLst/>
          </a:prstGeom>
        </p:spPr>
      </p:pic>
    </p:spTree>
    <p:extLst>
      <p:ext uri="{BB962C8B-B14F-4D97-AF65-F5344CB8AC3E}">
        <p14:creationId xmlns:p14="http://schemas.microsoft.com/office/powerpoint/2010/main" val="3650802630"/>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IHD DBQ Retirement</a:t>
            </a:r>
            <a:endParaRPr lang="en-US" dirty="0"/>
          </a:p>
        </p:txBody>
      </p:sp>
      <p:sp>
        <p:nvSpPr>
          <p:cNvPr id="3" name="Content Placeholder 2"/>
          <p:cNvSpPr>
            <a:spLocks noGrp="1"/>
          </p:cNvSpPr>
          <p:nvPr>
            <p:ph idx="1"/>
          </p:nvPr>
        </p:nvSpPr>
        <p:spPr/>
        <p:txBody>
          <a:bodyPr/>
          <a:lstStyle/>
          <a:p>
            <a:pPr marL="0" indent="0">
              <a:buNone/>
            </a:pPr>
            <a:r>
              <a:rPr lang="en-US" dirty="0" smtClean="0"/>
              <a:t>Effective immediately:</a:t>
            </a:r>
          </a:p>
          <a:p>
            <a:pPr>
              <a:buFont typeface="Wingdings" panose="05000000000000000000" pitchFamily="2" charset="2"/>
              <a:buChar char="Ø"/>
            </a:pPr>
            <a:r>
              <a:rPr lang="en-US" dirty="0" smtClean="0"/>
              <a:t>Do not request the Ischemic </a:t>
            </a:r>
            <a:r>
              <a:rPr lang="en-US" dirty="0"/>
              <a:t>Heart </a:t>
            </a:r>
            <a:r>
              <a:rPr lang="en-US" dirty="0" smtClean="0"/>
              <a:t>Disease (IHD) DBQ for exams.</a:t>
            </a:r>
          </a:p>
          <a:p>
            <a:pPr>
              <a:buFont typeface="Wingdings" panose="05000000000000000000" pitchFamily="2" charset="2"/>
              <a:buChar char="Ø"/>
            </a:pPr>
            <a:r>
              <a:rPr lang="en-US" dirty="0" smtClean="0"/>
              <a:t>The Heart DBQ is now updated to evaluate IHD.</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1175.8683" end="678.3852000000001"/>
                </p14:media>
              </p:ext>
            </p:extLst>
          </p:nvPr>
        </p:nvPicPr>
        <p:blipFill>
          <a:blip r:embed="rId5"/>
          <a:stretch>
            <a:fillRect/>
          </a:stretch>
        </p:blipFill>
        <p:spPr>
          <a:xfrm>
            <a:off x="7162800" y="5334000"/>
            <a:ext cx="609600" cy="609600"/>
          </a:xfrm>
          <a:prstGeom prst="rect">
            <a:avLst/>
          </a:prstGeom>
        </p:spPr>
      </p:pic>
    </p:spTree>
    <p:extLst>
      <p:ext uri="{BB962C8B-B14F-4D97-AF65-F5344CB8AC3E}">
        <p14:creationId xmlns:p14="http://schemas.microsoft.com/office/powerpoint/2010/main" val="4091764195"/>
      </p:ext>
    </p:extLst>
  </p:cSld>
  <p:clrMapOvr>
    <a:masterClrMapping/>
  </p:clrMapOvr>
  <mc:AlternateContent xmlns:mc="http://schemas.openxmlformats.org/markup-compatibility/2006" xmlns:p14="http://schemas.microsoft.com/office/powerpoint/2010/main">
    <mc:Choice Requires="p14">
      <p:transition spd="slow" p14:dur="2000" advClick="0" advTm="17300"/>
    </mc:Choice>
    <mc:Fallback xmlns="">
      <p:transition spd="slow" advClick="0" advTm="1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27432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1600201"/>
            <a:ext cx="8229600" cy="1676399"/>
          </a:xfrm>
        </p:spPr>
        <p:txBody>
          <a:bodyPr>
            <a:normAutofit/>
          </a:bodyPr>
          <a:lstStyle/>
          <a:p>
            <a:pPr marL="0" indent="0">
              <a:buNone/>
            </a:pPr>
            <a:r>
              <a:rPr lang="en-US" dirty="0" smtClean="0"/>
              <a:t>Inquiries to Compensation Service should be routed through the Regional Office VSCM or Director’s mailbox.</a:t>
            </a:r>
          </a:p>
        </p:txBody>
      </p:sp>
      <p:sp>
        <p:nvSpPr>
          <p:cNvPr id="4" name="Rectangle 3"/>
          <p:cNvSpPr/>
          <p:nvPr/>
        </p:nvSpPr>
        <p:spPr>
          <a:xfrm>
            <a:off x="2057400" y="3657600"/>
            <a:ext cx="5029200" cy="1981200"/>
          </a:xfrm>
          <a:prstGeom prst="rect">
            <a:avLst/>
          </a:prstGeom>
          <a:solidFill>
            <a:schemeClr val="tx2"/>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solidFill>
              </a:rPr>
              <a:t>Thank you</a:t>
            </a:r>
            <a:endParaRPr lang="en-US" sz="6600" dirty="0">
              <a:solidFill>
                <a:schemeClr val="bg1"/>
              </a:solidFill>
            </a:endParaRPr>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671.8079" end="429.9564"/>
                </p14:media>
              </p:ext>
            </p:extLst>
          </p:nvPr>
        </p:nvPicPr>
        <p:blipFill>
          <a:blip r:embed="rId5"/>
          <a:stretch>
            <a:fillRect/>
          </a:stretch>
        </p:blipFill>
        <p:spPr>
          <a:xfrm>
            <a:off x="7620000" y="5486400"/>
            <a:ext cx="609600" cy="609600"/>
          </a:xfrm>
          <a:prstGeom prst="rect">
            <a:avLst/>
          </a:prstGeom>
        </p:spPr>
      </p:pic>
    </p:spTree>
    <p:extLst>
      <p:ext uri="{BB962C8B-B14F-4D97-AF65-F5344CB8AC3E}">
        <p14:creationId xmlns:p14="http://schemas.microsoft.com/office/powerpoint/2010/main" val="18504760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Reductions for DC 7528</a:t>
            </a:r>
            <a:endParaRPr lang="en-US" dirty="0"/>
          </a:p>
        </p:txBody>
      </p:sp>
      <p:sp>
        <p:nvSpPr>
          <p:cNvPr id="3" name="Content Placeholder 2"/>
          <p:cNvSpPr>
            <a:spLocks noGrp="1"/>
          </p:cNvSpPr>
          <p:nvPr>
            <p:ph idx="1"/>
          </p:nvPr>
        </p:nvSpPr>
        <p:spPr>
          <a:xfrm>
            <a:off x="457200" y="1905000"/>
            <a:ext cx="8229600" cy="4525963"/>
          </a:xfrm>
        </p:spPr>
        <p:txBody>
          <a:bodyPr/>
          <a:lstStyle/>
          <a:p>
            <a:pPr marL="0" indent="0">
              <a:buNone/>
            </a:pPr>
            <a:r>
              <a:rPr lang="en-US" dirty="0"/>
              <a:t>Reduction of Initial Evaluations Under Diagnostic Code (DC) 7528 in Original </a:t>
            </a:r>
            <a:r>
              <a:rPr lang="en-US" dirty="0" smtClean="0"/>
              <a:t>Claims</a:t>
            </a:r>
          </a:p>
          <a:p>
            <a:pPr>
              <a:buFont typeface="Wingdings" panose="05000000000000000000" pitchFamily="2" charset="2"/>
              <a:buChar char="Ø"/>
            </a:pPr>
            <a:r>
              <a:rPr lang="en-US" dirty="0" smtClean="0"/>
              <a:t>100% for 6 months start treatment date</a:t>
            </a:r>
          </a:p>
          <a:p>
            <a:pPr>
              <a:buFont typeface="Wingdings" panose="05000000000000000000" pitchFamily="2" charset="2"/>
              <a:buChar char="Ø"/>
            </a:pPr>
            <a:r>
              <a:rPr lang="en-US" dirty="0" smtClean="0"/>
              <a:t>Exam is </a:t>
            </a:r>
            <a:r>
              <a:rPr lang="en-US" b="1" dirty="0" smtClean="0"/>
              <a:t>required</a:t>
            </a:r>
            <a:r>
              <a:rPr lang="en-US" dirty="0" smtClean="0"/>
              <a:t> at end of 6 months</a:t>
            </a:r>
          </a:p>
          <a:p>
            <a:pPr>
              <a:buFont typeface="Wingdings" panose="05000000000000000000" pitchFamily="2" charset="2"/>
              <a:buChar char="Ø"/>
            </a:pPr>
            <a:r>
              <a:rPr lang="en-US" dirty="0" smtClean="0"/>
              <a:t>Reduction effective date is 6 month following the last treatment date</a:t>
            </a:r>
          </a:p>
          <a:p>
            <a:pPr marL="0" indent="0">
              <a:buNone/>
            </a:pP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732.4356" end="299.6332"/>
                </p14:media>
              </p:ext>
            </p:extLst>
          </p:nvPr>
        </p:nvPicPr>
        <p:blipFill>
          <a:blip r:embed="rId5"/>
          <a:stretch>
            <a:fillRect/>
          </a:stretch>
        </p:blipFill>
        <p:spPr>
          <a:xfrm>
            <a:off x="8077200" y="5943600"/>
            <a:ext cx="609600" cy="609600"/>
          </a:xfrm>
          <a:prstGeom prst="rect">
            <a:avLst/>
          </a:prstGeom>
        </p:spPr>
      </p:pic>
    </p:spTree>
    <p:extLst>
      <p:ext uri="{BB962C8B-B14F-4D97-AF65-F5344CB8AC3E}">
        <p14:creationId xmlns:p14="http://schemas.microsoft.com/office/powerpoint/2010/main" val="198256297"/>
      </p:ext>
    </p:extLst>
  </p:cSld>
  <p:clrMapOvr>
    <a:masterClrMapping/>
  </p:clrMapOvr>
  <mc:AlternateContent xmlns:mc="http://schemas.openxmlformats.org/markup-compatibility/2006" xmlns:p14="http://schemas.microsoft.com/office/powerpoint/2010/main">
    <mc:Choice Requires="p14">
      <p:transition spd="slow" p14:dur="2000" advClick="0" advTm="13200"/>
    </mc:Choice>
    <mc:Fallback xmlns="">
      <p:transition spd="slow" advClick="0" advTm="13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239000" cy="868362"/>
          </a:xfrm>
        </p:spPr>
        <p:txBody>
          <a:bodyPr/>
          <a:lstStyle/>
          <a:p>
            <a:r>
              <a:rPr lang="en-US" dirty="0" smtClean="0"/>
              <a:t>RVSR Effective Date EPSS</a:t>
            </a:r>
            <a:endParaRPr lang="en-US" dirty="0"/>
          </a:p>
        </p:txBody>
      </p:sp>
      <p:pic>
        <p:nvPicPr>
          <p:cNvPr id="10" name="RVSR Effective Date EPSS1.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95400" y="1143000"/>
            <a:ext cx="6857999" cy="5143951"/>
          </a:xfrm>
        </p:spPr>
      </p:pic>
    </p:spTree>
    <p:extLst>
      <p:ext uri="{BB962C8B-B14F-4D97-AF65-F5344CB8AC3E}">
        <p14:creationId xmlns:p14="http://schemas.microsoft.com/office/powerpoint/2010/main" val="1791970338"/>
      </p:ext>
    </p:extLst>
  </p:cSld>
  <p:clrMapOvr>
    <a:masterClrMapping/>
  </p:clrMapOvr>
  <mc:AlternateContent xmlns:mc="http://schemas.openxmlformats.org/markup-compatibility/2006" xmlns:p14="http://schemas.microsoft.com/office/powerpoint/2010/main">
    <mc:Choice Requires="p14">
      <p:transition spd="slow" p14:dur="2000" advClick="0" advTm="52000"/>
    </mc:Choice>
    <mc:Fallback xmlns="">
      <p:transition spd="slow" advClick="0" advTm="5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8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FDC Exclusion Special Issue</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b="1" dirty="0" smtClean="0"/>
              <a:t>DO NOT USE</a:t>
            </a:r>
            <a:r>
              <a:rPr lang="en-US" dirty="0" smtClean="0"/>
              <a:t> - </a:t>
            </a:r>
            <a:r>
              <a:rPr lang="en-US" dirty="0"/>
              <a:t>“FDC Excluded-VBA administrative reason</a:t>
            </a:r>
            <a:r>
              <a:rPr lang="en-US" dirty="0" smtClean="0"/>
              <a:t>”</a:t>
            </a:r>
          </a:p>
          <a:p>
            <a:pPr marL="0" indent="0">
              <a:buNone/>
            </a:pPr>
            <a:r>
              <a:rPr lang="en-US" dirty="0" smtClean="0"/>
              <a:t>Apply the appropriate FDC Exclusion Special Issues:</a:t>
            </a:r>
          </a:p>
          <a:p>
            <a:pPr lvl="0">
              <a:buFont typeface="Wingdings" panose="05000000000000000000" pitchFamily="2" charset="2"/>
              <a:buChar char="Ø"/>
            </a:pPr>
            <a:r>
              <a:rPr lang="en-US" sz="2800" dirty="0"/>
              <a:t>FDC Excluded – Needs non-Fed evidence development</a:t>
            </a:r>
          </a:p>
          <a:p>
            <a:pPr lvl="0">
              <a:buFont typeface="Wingdings" panose="05000000000000000000" pitchFamily="2" charset="2"/>
              <a:buChar char="Ø"/>
            </a:pPr>
            <a:r>
              <a:rPr lang="en-US" sz="2800" dirty="0"/>
              <a:t>FDC Excluded – Evidence received after FDC CEST</a:t>
            </a:r>
          </a:p>
          <a:p>
            <a:pPr lvl="0">
              <a:buFont typeface="Wingdings" panose="05000000000000000000" pitchFamily="2" charset="2"/>
              <a:buChar char="Ø"/>
            </a:pPr>
            <a:r>
              <a:rPr lang="en-US" sz="2800" dirty="0"/>
              <a:t>FDC Excluded – Claimant declined FDC processing</a:t>
            </a:r>
          </a:p>
          <a:p>
            <a:pPr lvl="0">
              <a:buFont typeface="Wingdings" panose="05000000000000000000" pitchFamily="2" charset="2"/>
              <a:buChar char="Ø"/>
            </a:pPr>
            <a:r>
              <a:rPr lang="en-US" sz="2800" dirty="0"/>
              <a:t>FDC Excluded -  FDC certification incomplete</a:t>
            </a:r>
          </a:p>
          <a:p>
            <a:pPr lvl="0">
              <a:buFont typeface="Wingdings" panose="05000000000000000000" pitchFamily="2" charset="2"/>
              <a:buChar char="Ø"/>
            </a:pPr>
            <a:r>
              <a:rPr lang="en-US" sz="2800" dirty="0"/>
              <a:t>FDC Excluded – Additional claim submitted</a:t>
            </a:r>
          </a:p>
          <a:p>
            <a:pPr lvl="0">
              <a:buFont typeface="Wingdings" panose="05000000000000000000" pitchFamily="2" charset="2"/>
              <a:buChar char="Ø"/>
            </a:pPr>
            <a:r>
              <a:rPr lang="en-US" sz="2800" dirty="0"/>
              <a:t>FDC Excluded – Claim pending</a:t>
            </a:r>
          </a:p>
          <a:p>
            <a:pPr lvl="0">
              <a:buFont typeface="Wingdings" panose="05000000000000000000" pitchFamily="2" charset="2"/>
              <a:buChar char="Ø"/>
            </a:pPr>
            <a:r>
              <a:rPr lang="en-US" sz="2800" dirty="0"/>
              <a:t>FDC Excluded – Appeal pending</a:t>
            </a:r>
          </a:p>
          <a:p>
            <a:pPr lvl="0">
              <a:buFont typeface="Wingdings" panose="05000000000000000000" pitchFamily="2" charset="2"/>
              <a:buChar char="Ø"/>
            </a:pPr>
            <a:r>
              <a:rPr lang="en-US" sz="2800" dirty="0"/>
              <a:t>FDC Excluded – Necessary form(s) not submitted</a:t>
            </a:r>
          </a:p>
          <a:p>
            <a:pPr lvl="0">
              <a:buFont typeface="Wingdings" panose="05000000000000000000" pitchFamily="2" charset="2"/>
              <a:buChar char="Ø"/>
            </a:pPr>
            <a:r>
              <a:rPr lang="en-US" sz="2800" dirty="0"/>
              <a:t>FDC Excluded – FTR to exam</a:t>
            </a:r>
          </a:p>
          <a:p>
            <a:pPr marL="0" indent="0">
              <a:buNone/>
            </a:pP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end="672.2599"/>
                </p14:media>
              </p:ext>
            </p:extLst>
          </p:nvPr>
        </p:nvPicPr>
        <p:blipFill>
          <a:blip r:embed="rId5"/>
          <a:stretch>
            <a:fillRect/>
          </a:stretch>
        </p:blipFill>
        <p:spPr>
          <a:xfrm>
            <a:off x="7543800" y="5638800"/>
            <a:ext cx="609600" cy="609600"/>
          </a:xfrm>
          <a:prstGeom prst="rect">
            <a:avLst/>
          </a:prstGeom>
        </p:spPr>
      </p:pic>
    </p:spTree>
    <p:extLst>
      <p:ext uri="{BB962C8B-B14F-4D97-AF65-F5344CB8AC3E}">
        <p14:creationId xmlns:p14="http://schemas.microsoft.com/office/powerpoint/2010/main" val="2900885213"/>
      </p:ext>
    </p:extLst>
  </p:cSld>
  <p:clrMapOvr>
    <a:masterClrMapping/>
  </p:clrMapOvr>
  <mc:AlternateContent xmlns:mc="http://schemas.openxmlformats.org/markup-compatibility/2006" xmlns:p14="http://schemas.microsoft.com/office/powerpoint/2010/main">
    <mc:Choice Requires="p14">
      <p:transition spd="slow" p14:dur="2000" advClick="0" advTm="35300"/>
    </mc:Choice>
    <mc:Fallback xmlns="">
      <p:transition spd="slow" advClick="0" advTm="35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Claims Establishment Required Fields</a:t>
            </a:r>
            <a:endParaRPr lang="en-US" dirty="0"/>
          </a:p>
        </p:txBody>
      </p:sp>
      <p:sp>
        <p:nvSpPr>
          <p:cNvPr id="3" name="Content Placeholder 2"/>
          <p:cNvSpPr>
            <a:spLocks noGrp="1"/>
          </p:cNvSpPr>
          <p:nvPr>
            <p:ph idx="1"/>
          </p:nvPr>
        </p:nvSpPr>
        <p:spPr>
          <a:xfrm>
            <a:off x="609600" y="1632155"/>
            <a:ext cx="3810000" cy="4267200"/>
          </a:xfrm>
          <a:ln w="57150">
            <a:solidFill>
              <a:schemeClr val="tx2"/>
            </a:solidFill>
          </a:ln>
        </p:spPr>
        <p:txBody>
          <a:bodyPr>
            <a:normAutofit/>
          </a:bodyPr>
          <a:lstStyle/>
          <a:p>
            <a:pPr lvl="0">
              <a:buFont typeface="Wingdings" panose="05000000000000000000" pitchFamily="2" charset="2"/>
              <a:buChar char="Ø"/>
            </a:pPr>
            <a:r>
              <a:rPr lang="en-US" dirty="0" smtClean="0"/>
              <a:t>Address</a:t>
            </a:r>
            <a:endParaRPr lang="en-US" dirty="0"/>
          </a:p>
          <a:p>
            <a:pPr lvl="0">
              <a:buFont typeface="Wingdings" panose="05000000000000000000" pitchFamily="2" charset="2"/>
              <a:buChar char="Ø"/>
            </a:pPr>
            <a:r>
              <a:rPr lang="en-US" dirty="0"/>
              <a:t>Claim Label</a:t>
            </a:r>
          </a:p>
          <a:p>
            <a:pPr lvl="0">
              <a:buFont typeface="Wingdings" panose="05000000000000000000" pitchFamily="2" charset="2"/>
              <a:buChar char="Ø"/>
            </a:pPr>
            <a:r>
              <a:rPr lang="en-US" dirty="0"/>
              <a:t>Claim Level Suspense Reason</a:t>
            </a:r>
          </a:p>
          <a:p>
            <a:pPr lvl="0">
              <a:buFont typeface="Wingdings" panose="05000000000000000000" pitchFamily="2" charset="2"/>
              <a:buChar char="Ø"/>
            </a:pPr>
            <a:r>
              <a:rPr lang="en-US" dirty="0"/>
              <a:t>Claim Status</a:t>
            </a:r>
          </a:p>
          <a:p>
            <a:pPr lvl="0">
              <a:buFont typeface="Wingdings" panose="05000000000000000000" pitchFamily="2" charset="2"/>
              <a:buChar char="Ø"/>
            </a:pPr>
            <a:r>
              <a:rPr lang="en-US" dirty="0"/>
              <a:t>Corporate Flashes</a:t>
            </a:r>
          </a:p>
          <a:p>
            <a:pPr lvl="0">
              <a:buFont typeface="Wingdings" panose="05000000000000000000" pitchFamily="2" charset="2"/>
              <a:buChar char="Ø"/>
            </a:pPr>
            <a:r>
              <a:rPr lang="en-US" dirty="0" smtClean="0"/>
              <a:t>Contentions</a:t>
            </a:r>
            <a:endParaRPr lang="en-US" dirty="0"/>
          </a:p>
        </p:txBody>
      </p:sp>
      <p:sp>
        <p:nvSpPr>
          <p:cNvPr id="4" name="Content Placeholder 2"/>
          <p:cNvSpPr txBox="1">
            <a:spLocks/>
          </p:cNvSpPr>
          <p:nvPr/>
        </p:nvSpPr>
        <p:spPr>
          <a:xfrm>
            <a:off x="4419600" y="1632155"/>
            <a:ext cx="4313903" cy="4267200"/>
          </a:xfrm>
          <a:prstGeom prst="rect">
            <a:avLst/>
          </a:prstGeom>
          <a:ln w="57150">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smtClean="0"/>
              <a:t>Date of Claim</a:t>
            </a:r>
          </a:p>
          <a:p>
            <a:pPr>
              <a:buFont typeface="Wingdings" panose="05000000000000000000" pitchFamily="2" charset="2"/>
              <a:buChar char="Ø"/>
            </a:pPr>
            <a:r>
              <a:rPr lang="en-US" dirty="0" smtClean="0"/>
              <a:t>End Product</a:t>
            </a:r>
          </a:p>
          <a:p>
            <a:pPr>
              <a:buFont typeface="Wingdings" panose="05000000000000000000" pitchFamily="2" charset="2"/>
              <a:buChar char="Ø"/>
            </a:pPr>
            <a:r>
              <a:rPr lang="en-US" dirty="0" smtClean="0"/>
              <a:t>Military Service Date</a:t>
            </a:r>
          </a:p>
          <a:p>
            <a:pPr>
              <a:buFont typeface="Wingdings" panose="05000000000000000000" pitchFamily="2" charset="2"/>
              <a:buChar char="Ø"/>
            </a:pPr>
            <a:r>
              <a:rPr lang="en-US" dirty="0" smtClean="0"/>
              <a:t>Power of Attorney</a:t>
            </a:r>
          </a:p>
          <a:p>
            <a:pPr>
              <a:buFont typeface="Wingdings" panose="05000000000000000000" pitchFamily="2" charset="2"/>
              <a:buChar char="Ø"/>
            </a:pPr>
            <a:r>
              <a:rPr lang="en-US" dirty="0" smtClean="0"/>
              <a:t>Special Issues</a:t>
            </a:r>
          </a:p>
          <a:p>
            <a:pPr>
              <a:buFont typeface="Wingdings" panose="05000000000000000000" pitchFamily="2" charset="2"/>
              <a:buChar char="Ø"/>
            </a:pPr>
            <a:r>
              <a:rPr lang="en-US" dirty="0" smtClean="0"/>
              <a:t>Segmented Lane Assignment</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5760308"/>
            <a:ext cx="609600" cy="609600"/>
          </a:xfrm>
          <a:prstGeom prst="rect">
            <a:avLst/>
          </a:prstGeom>
        </p:spPr>
      </p:pic>
    </p:spTree>
    <p:extLst>
      <p:ext uri="{BB962C8B-B14F-4D97-AF65-F5344CB8AC3E}">
        <p14:creationId xmlns:p14="http://schemas.microsoft.com/office/powerpoint/2010/main" val="2855059474"/>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Support RBPS</a:t>
            </a:r>
            <a:endParaRPr lang="en-US" dirty="0"/>
          </a:p>
        </p:txBody>
      </p:sp>
      <p:sp>
        <p:nvSpPr>
          <p:cNvPr id="3" name="Content Placeholder 2"/>
          <p:cNvSpPr>
            <a:spLocks noGrp="1"/>
          </p:cNvSpPr>
          <p:nvPr>
            <p:ph idx="1"/>
          </p:nvPr>
        </p:nvSpPr>
        <p:spPr/>
        <p:txBody>
          <a:bodyPr/>
          <a:lstStyle/>
          <a:p>
            <a:pPr marL="0" indent="0">
              <a:buNone/>
            </a:pPr>
            <a:r>
              <a:rPr lang="en-US" dirty="0"/>
              <a:t>The TIP Sheet, </a:t>
            </a:r>
            <a:r>
              <a:rPr lang="en-US" i="1" dirty="0"/>
              <a:t>Initiating Contractor Support with Live Compensation Dependency Claims,</a:t>
            </a:r>
            <a:r>
              <a:rPr lang="en-US" dirty="0"/>
              <a:t> published on April 23, 2014, provided detailed guidance ROs </a:t>
            </a:r>
            <a:r>
              <a:rPr lang="en-US" b="1" dirty="0"/>
              <a:t>must</a:t>
            </a:r>
            <a:r>
              <a:rPr lang="en-US" dirty="0"/>
              <a:t> adhere to when submitting incoming dependency claims to the contractor.  The TIP Sheet is currently located under the “</a:t>
            </a:r>
            <a:r>
              <a:rPr lang="en-US" dirty="0" err="1"/>
              <a:t>Dep</a:t>
            </a:r>
            <a:r>
              <a:rPr lang="en-US" dirty="0"/>
              <a:t>” button on the </a:t>
            </a:r>
            <a:r>
              <a:rPr lang="en-US" u="sng" dirty="0">
                <a:hlinkClick r:id="rId5" tooltip="http://vbacodmoint1.vba.va.gov/bl/21/Transformation/default.asp"/>
              </a:rPr>
              <a:t>TIP Sheet page</a:t>
            </a:r>
            <a:r>
              <a:rPr lang="en-US" dirty="0"/>
              <a:t>.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67600" y="5638800"/>
            <a:ext cx="609600" cy="609600"/>
          </a:xfrm>
          <a:prstGeom prst="rect">
            <a:avLst/>
          </a:prstGeom>
        </p:spPr>
      </p:pic>
    </p:spTree>
    <p:extLst>
      <p:ext uri="{BB962C8B-B14F-4D97-AF65-F5344CB8AC3E}">
        <p14:creationId xmlns:p14="http://schemas.microsoft.com/office/powerpoint/2010/main" val="1399831237"/>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Development</a:t>
            </a:r>
            <a:endParaRPr lang="en-US" dirty="0"/>
          </a:p>
        </p:txBody>
      </p:sp>
      <p:sp>
        <p:nvSpPr>
          <p:cNvPr id="3" name="Content Placeholder 2"/>
          <p:cNvSpPr>
            <a:spLocks noGrp="1"/>
          </p:cNvSpPr>
          <p:nvPr>
            <p:ph idx="1"/>
          </p:nvPr>
        </p:nvSpPr>
        <p:spPr/>
        <p:txBody>
          <a:bodyPr/>
          <a:lstStyle/>
          <a:p>
            <a:pPr marL="0" indent="0">
              <a:buNone/>
            </a:pPr>
            <a:r>
              <a:rPr lang="en-US" dirty="0"/>
              <a:t>Claims processors should use telephone development to obtain dependency information when there are dependency claim discrepancies</a:t>
            </a:r>
            <a:r>
              <a:rPr lang="en-US" dirty="0" smtClean="0"/>
              <a:t>.</a:t>
            </a:r>
          </a:p>
          <a:p>
            <a:pPr>
              <a:buFont typeface="Wingdings" panose="05000000000000000000" pitchFamily="2" charset="2"/>
              <a:buChar char="Ø"/>
            </a:pPr>
            <a:r>
              <a:rPr lang="en-US" dirty="0" smtClean="0"/>
              <a:t>Marriage issues</a:t>
            </a:r>
          </a:p>
          <a:p>
            <a:pPr>
              <a:buFont typeface="Wingdings" panose="05000000000000000000" pitchFamily="2" charset="2"/>
              <a:buChar char="Ø"/>
            </a:pPr>
            <a:r>
              <a:rPr lang="en-US" dirty="0" smtClean="0"/>
              <a:t>Social Security Numbers</a:t>
            </a:r>
          </a:p>
          <a:p>
            <a:pPr>
              <a:buFont typeface="Wingdings" panose="05000000000000000000" pitchFamily="2" charset="2"/>
              <a:buChar char="Ø"/>
            </a:pPr>
            <a:r>
              <a:rPr lang="en-US" dirty="0" smtClean="0"/>
              <a:t>Date of death</a:t>
            </a:r>
          </a:p>
          <a:p>
            <a:pPr>
              <a:buFont typeface="Wingdings" panose="05000000000000000000" pitchFamily="2" charset="2"/>
              <a:buChar char="Ø"/>
            </a:pPr>
            <a:r>
              <a:rPr lang="en-US" dirty="0" smtClean="0"/>
              <a:t>Child custody and residency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5715000"/>
            <a:ext cx="609600" cy="609600"/>
          </a:xfrm>
          <a:prstGeom prst="rect">
            <a:avLst/>
          </a:prstGeom>
        </p:spPr>
      </p:pic>
    </p:spTree>
    <p:extLst>
      <p:ext uri="{BB962C8B-B14F-4D97-AF65-F5344CB8AC3E}">
        <p14:creationId xmlns:p14="http://schemas.microsoft.com/office/powerpoint/2010/main" val="2228809166"/>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FDC Retro Effective Dates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The one-year effective date is not automatic.</a:t>
            </a:r>
          </a:p>
          <a:p>
            <a:pPr>
              <a:buFont typeface="Wingdings" panose="05000000000000000000" pitchFamily="2" charset="2"/>
              <a:buChar char="Ø"/>
            </a:pPr>
            <a:r>
              <a:rPr lang="en-US" dirty="0" smtClean="0"/>
              <a:t>Treat the claim as it were received one year prior to when VA actually received it and apply 38 CFR 3.400.</a:t>
            </a:r>
          </a:p>
          <a:p>
            <a:pPr>
              <a:buFont typeface="Wingdings" panose="05000000000000000000" pitchFamily="2" charset="2"/>
              <a:buChar char="Ø"/>
            </a:pPr>
            <a:r>
              <a:rPr lang="en-US" dirty="0" smtClean="0"/>
              <a:t>If there is medical evidence clearly showing that the condition did not exist one year prior to the DOC, then the effective date should be assigned on the facts of the case.</a:t>
            </a:r>
            <a:endParaRPr lang="en-US"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640.35"/>
                </p14:media>
              </p:ext>
            </p:extLst>
          </p:nvPr>
        </p:nvPicPr>
        <p:blipFill>
          <a:blip r:embed="rId5"/>
          <a:stretch>
            <a:fillRect/>
          </a:stretch>
        </p:blipFill>
        <p:spPr>
          <a:xfrm>
            <a:off x="7543800" y="5638800"/>
            <a:ext cx="609600" cy="609600"/>
          </a:xfrm>
          <a:prstGeom prst="rect">
            <a:avLst/>
          </a:prstGeom>
        </p:spPr>
      </p:pic>
    </p:spTree>
    <p:extLst>
      <p:ext uri="{BB962C8B-B14F-4D97-AF65-F5344CB8AC3E}">
        <p14:creationId xmlns:p14="http://schemas.microsoft.com/office/powerpoint/2010/main" val="3087551389"/>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Pay Repayment Plan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Drill </a:t>
            </a:r>
            <a:r>
              <a:rPr lang="en-US" dirty="0"/>
              <a:t>pay adjustments typically do not result in an overpayment or creation of debt.  </a:t>
            </a:r>
            <a:endParaRPr lang="en-US" dirty="0" smtClean="0"/>
          </a:p>
          <a:p>
            <a:pPr>
              <a:buFont typeface="Wingdings" panose="05000000000000000000" pitchFamily="2" charset="2"/>
              <a:buChar char="Ø"/>
            </a:pPr>
            <a:r>
              <a:rPr lang="en-US" dirty="0"/>
              <a:t>It is not acceptable to make drill pay adjustments retroactively for the sole purpose of creating a debt for which the Veteran can then set up a payment plan.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5638800"/>
            <a:ext cx="609600" cy="609600"/>
          </a:xfrm>
          <a:prstGeom prst="rect">
            <a:avLst/>
          </a:prstGeom>
        </p:spPr>
      </p:pic>
    </p:spTree>
    <p:extLst>
      <p:ext uri="{BB962C8B-B14F-4D97-AF65-F5344CB8AC3E}">
        <p14:creationId xmlns:p14="http://schemas.microsoft.com/office/powerpoint/2010/main" val="2117573735"/>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1540</Words>
  <Application>Microsoft Office PowerPoint</Application>
  <PresentationFormat>On-screen Show (4:3)</PresentationFormat>
  <Paragraphs>121</Paragraphs>
  <Slides>17</Slides>
  <Notes>17</Notes>
  <HiddenSlides>0</HiddenSlides>
  <MMClips>17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Compensation Service Bulletin May 2014</vt:lpstr>
      <vt:lpstr>Reductions for DC 7528</vt:lpstr>
      <vt:lpstr>RVSR Effective Date EPSS</vt:lpstr>
      <vt:lpstr>FDC Exclusion Special Issue</vt:lpstr>
      <vt:lpstr>Claims Establishment Required Fields</vt:lpstr>
      <vt:lpstr>Contractor Support RBPS</vt:lpstr>
      <vt:lpstr>Dependency Development</vt:lpstr>
      <vt:lpstr>FDC Retro Effective Dates</vt:lpstr>
      <vt:lpstr>Drill Pay Repayment Plan</vt:lpstr>
      <vt:lpstr>Same-Sex Marriage Claims in RBPS</vt:lpstr>
      <vt:lpstr>Removal of Stepchildren</vt:lpstr>
      <vt:lpstr>Portable Media</vt:lpstr>
      <vt:lpstr>Radiation Claims</vt:lpstr>
      <vt:lpstr>Training Items</vt:lpstr>
      <vt:lpstr>Quality Staff</vt:lpstr>
      <vt:lpstr>IHD DBQ Retirement</vt:lpstr>
      <vt:lpstr>Conclusion</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Service Bulletin</dc:title>
  <dc:subject>VSR, RVSR, Claims Assistant</dc:subject>
  <dc:creator>Department of Veterans Affairs, Veterans Benefits Administration,Compensation Service, STAFF</dc:creator>
  <cp:keywords>Compensation Service Bulletin, May 2014, VSCM, conference, call</cp:keywords>
  <cp:lastModifiedBy>Sochar, Lisa</cp:lastModifiedBy>
  <cp:revision>64</cp:revision>
  <cp:lastPrinted>2014-05-15T14:29:36Z</cp:lastPrinted>
  <dcterms:created xsi:type="dcterms:W3CDTF">2014-05-15T02:43:24Z</dcterms:created>
  <dcterms:modified xsi:type="dcterms:W3CDTF">2014-05-20T14:46:15Z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C4E22040-B331-405A-BA60-73218FC2BB19</vt:lpwstr>
  </property>
  <property fmtid="{D5CDD505-2E9C-101B-9397-08002B2CF9AE}" pid="3" name="ArticulatePath">
    <vt:lpwstr>Presentation1</vt:lpwstr>
  </property>
  <property fmtid="{D5CDD505-2E9C-101B-9397-08002B2CF9AE}" pid="4" name="Language">
    <vt:lpwstr>en</vt:lpwstr>
  </property>
</Properties>
</file>