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45" r:id="rId2"/>
    <p:sldMasterId id="2147483757" r:id="rId3"/>
  </p:sldMasterIdLst>
  <p:notesMasterIdLst>
    <p:notesMasterId r:id="rId55"/>
  </p:notesMasterIdLst>
  <p:handoutMasterIdLst>
    <p:handoutMasterId r:id="rId56"/>
  </p:handoutMasterIdLst>
  <p:sldIdLst>
    <p:sldId id="382" r:id="rId4"/>
    <p:sldId id="383" r:id="rId5"/>
    <p:sldId id="474" r:id="rId6"/>
    <p:sldId id="396" r:id="rId7"/>
    <p:sldId id="398" r:id="rId8"/>
    <p:sldId id="399" r:id="rId9"/>
    <p:sldId id="400" r:id="rId10"/>
    <p:sldId id="401" r:id="rId11"/>
    <p:sldId id="403" r:id="rId12"/>
    <p:sldId id="482" r:id="rId13"/>
    <p:sldId id="483" r:id="rId14"/>
    <p:sldId id="484" r:id="rId15"/>
    <p:sldId id="408" r:id="rId16"/>
    <p:sldId id="485" r:id="rId17"/>
    <p:sldId id="486" r:id="rId18"/>
    <p:sldId id="406" r:id="rId19"/>
    <p:sldId id="487" r:id="rId20"/>
    <p:sldId id="415" r:id="rId21"/>
    <p:sldId id="488" r:id="rId22"/>
    <p:sldId id="489" r:id="rId23"/>
    <p:sldId id="473" r:id="rId24"/>
    <p:sldId id="424" r:id="rId25"/>
    <p:sldId id="475" r:id="rId26"/>
    <p:sldId id="428" r:id="rId27"/>
    <p:sldId id="431" r:id="rId28"/>
    <p:sldId id="472" r:id="rId29"/>
    <p:sldId id="471" r:id="rId30"/>
    <p:sldId id="441" r:id="rId31"/>
    <p:sldId id="476" r:id="rId32"/>
    <p:sldId id="477" r:id="rId33"/>
    <p:sldId id="479"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457" r:id="rId48"/>
    <p:sldId id="464" r:id="rId49"/>
    <p:sldId id="465" r:id="rId50"/>
    <p:sldId id="469" r:id="rId51"/>
    <p:sldId id="480" r:id="rId52"/>
    <p:sldId id="481" r:id="rId53"/>
    <p:sldId id="490"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orisio, Counsel" initials="p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4" autoAdjust="0"/>
    <p:restoredTop sz="83885" autoAdjust="0"/>
  </p:normalViewPr>
  <p:slideViewPr>
    <p:cSldViewPr>
      <p:cViewPr>
        <p:scale>
          <a:sx n="60" d="100"/>
          <a:sy n="60" d="100"/>
        </p:scale>
        <p:origin x="-1992" y="-444"/>
      </p:cViewPr>
      <p:guideLst>
        <p:guide orient="horz" pos="2160"/>
        <p:guide pos="2880"/>
      </p:guideLst>
    </p:cSldViewPr>
  </p:slideViewPr>
  <p:outlineViewPr>
    <p:cViewPr>
      <p:scale>
        <a:sx n="33" d="100"/>
        <a:sy n="33" d="100"/>
      </p:scale>
      <p:origin x="0" y="31722"/>
    </p:cViewPr>
  </p:outlineViewPr>
  <p:notesTextViewPr>
    <p:cViewPr>
      <p:scale>
        <a:sx n="100" d="100"/>
        <a:sy n="100" d="100"/>
      </p:scale>
      <p:origin x="0" y="0"/>
    </p:cViewPr>
  </p:notesTextViewPr>
  <p:sorterViewPr>
    <p:cViewPr>
      <p:scale>
        <a:sx n="66" d="100"/>
        <a:sy n="66" d="100"/>
      </p:scale>
      <p:origin x="0" y="9762"/>
    </p:cViewPr>
  </p:sorterViewPr>
  <p:notesViewPr>
    <p:cSldViewPr>
      <p:cViewPr>
        <p:scale>
          <a:sx n="80" d="100"/>
          <a:sy n="80" d="100"/>
        </p:scale>
        <p:origin x="-582"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6" tIns="46582" rIns="93166" bIns="46582" rtlCol="0"/>
          <a:lstStyle>
            <a:lvl1pPr algn="r">
              <a:defRPr sz="1200"/>
            </a:lvl1pPr>
          </a:lstStyle>
          <a:p>
            <a:pPr>
              <a:defRPr/>
            </a:pPr>
            <a:fld id="{81371D12-C150-49E4-BA68-B24C59BD6D61}" type="datetimeFigureOut">
              <a:rPr lang="en-US"/>
              <a:pPr>
                <a:defRPr/>
              </a:pPr>
              <a:t>05/12/2014</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66" tIns="46582" rIns="93166" bIns="46582"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66" tIns="46582" rIns="93166" bIns="46582" rtlCol="0" anchor="b"/>
          <a:lstStyle>
            <a:lvl1pPr algn="r">
              <a:defRPr sz="1200"/>
            </a:lvl1pPr>
          </a:lstStyle>
          <a:p>
            <a:pPr>
              <a:defRPr/>
            </a:pPr>
            <a:fld id="{3E1F62D0-2AF1-495B-9B26-BAB9BF56B016}" type="slidenum">
              <a:rPr lang="en-US"/>
              <a:pPr>
                <a:defRPr/>
              </a:pPr>
              <a:t>‹#›</a:t>
            </a:fld>
            <a:endParaRPr lang="en-US" dirty="0"/>
          </a:p>
        </p:txBody>
      </p:sp>
    </p:spTree>
    <p:extLst>
      <p:ext uri="{BB962C8B-B14F-4D97-AF65-F5344CB8AC3E}">
        <p14:creationId xmlns:p14="http://schemas.microsoft.com/office/powerpoint/2010/main" val="3363710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dirty="0"/>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pPr>
              <a:defRPr/>
            </a:pPr>
            <a:fld id="{7A097796-D42A-4DEC-9350-A624AD4E35A9}" type="datetimeFigureOut">
              <a:rPr lang="en-US"/>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pPr lvl="0"/>
            <a:endParaRPr lang="en-US" noProof="0" dirty="0"/>
          </a:p>
        </p:txBody>
      </p:sp>
      <p:sp>
        <p:nvSpPr>
          <p:cNvPr id="5" name="Notes Placeholder 4"/>
          <p:cNvSpPr>
            <a:spLocks noGrp="1"/>
          </p:cNvSpPr>
          <p:nvPr>
            <p:ph type="body" sz="quarter" idx="3"/>
          </p:nvPr>
        </p:nvSpPr>
        <p:spPr>
          <a:xfrm>
            <a:off x="152400" y="4415791"/>
            <a:ext cx="6629400" cy="4347209"/>
          </a:xfrm>
          <a:prstGeom prst="rect">
            <a:avLst/>
          </a:prstGeom>
        </p:spPr>
        <p:txBody>
          <a:bodyPr vert="horz" lIns="93166" tIns="46582" rIns="93166" bIns="4658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pPr>
              <a:defRPr/>
            </a:pPr>
            <a:fld id="{EDD4CC17-43C0-4F0C-98BD-4F477D12F793}" type="slidenum">
              <a:rPr lang="en-US"/>
              <a:pPr>
                <a:defRPr/>
              </a:pPr>
              <a:t>‹#›</a:t>
            </a:fld>
            <a:endParaRPr lang="en-US" dirty="0"/>
          </a:p>
        </p:txBody>
      </p:sp>
    </p:spTree>
    <p:extLst>
      <p:ext uri="{BB962C8B-B14F-4D97-AF65-F5344CB8AC3E}">
        <p14:creationId xmlns:p14="http://schemas.microsoft.com/office/powerpoint/2010/main" val="1207958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1F1B2-0854-4FE1-9C6D-9CAFCA10862E}"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59937D-5A8A-4814-8FE5-4A5826FE242F}" type="slidenum">
              <a:rPr lang="en-US"/>
              <a:pPr>
                <a:defRPr/>
              </a:pPr>
              <a:t>10</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386649" y="4415791"/>
            <a:ext cx="6161039" cy="4347209"/>
          </a:xfrm>
          <a:noFill/>
          <a:ln w="9525"/>
        </p:spPr>
        <p:txBody>
          <a:bodyPr>
            <a:normAutofit/>
          </a:bodyPr>
          <a:lstStyle/>
          <a:p>
            <a:pPr indent="456468" algn="just">
              <a:buFont typeface="Wingdings" pitchFamily="2" charset="2"/>
              <a:buChar char="Ø"/>
            </a:pPr>
            <a:r>
              <a:rPr lang="en-US" b="1" dirty="0" smtClean="0">
                <a:solidFill>
                  <a:srgbClr val="FF0000"/>
                </a:solidFill>
              </a:rPr>
              <a:t>Direct Service Connection and Continuity of Symptomatology</a:t>
            </a:r>
            <a:r>
              <a:rPr lang="en-US" dirty="0" smtClean="0">
                <a:solidFill>
                  <a:srgbClr val="000000"/>
                </a:solidFill>
              </a:rPr>
              <a:t>:  </a:t>
            </a:r>
            <a:r>
              <a:rPr lang="en-US" u="none" dirty="0" smtClean="0"/>
              <a:t>The purpose of these provisions is to</a:t>
            </a:r>
            <a:r>
              <a:rPr lang="en-US" u="none" dirty="0" smtClean="0">
                <a:solidFill>
                  <a:srgbClr val="3333CC"/>
                </a:solidFill>
              </a:rPr>
              <a:t> </a:t>
            </a:r>
            <a:r>
              <a:rPr lang="en-US" u="sng" dirty="0" smtClean="0">
                <a:solidFill>
                  <a:srgbClr val="3333CC"/>
                </a:solidFill>
              </a:rPr>
              <a:t>address the reality that not every condition is treated,</a:t>
            </a:r>
            <a:r>
              <a:rPr lang="en-US" u="sng" baseline="0" dirty="0" smtClean="0">
                <a:solidFill>
                  <a:srgbClr val="3333CC"/>
                </a:solidFill>
              </a:rPr>
              <a:t> </a:t>
            </a:r>
            <a:r>
              <a:rPr lang="en-US" u="sng" dirty="0" smtClean="0">
                <a:solidFill>
                  <a:srgbClr val="3333CC"/>
                </a:solidFill>
              </a:rPr>
              <a:t>diagnosed or has observable</a:t>
            </a:r>
            <a:r>
              <a:rPr lang="en-US" u="sng" baseline="0" dirty="0" smtClean="0">
                <a:solidFill>
                  <a:srgbClr val="3333CC"/>
                </a:solidFill>
              </a:rPr>
              <a:t> symptomatology during service</a:t>
            </a:r>
            <a:r>
              <a:rPr lang="en-US" u="none" baseline="0" dirty="0" smtClean="0">
                <a:solidFill>
                  <a:srgbClr val="3333CC"/>
                </a:solidFill>
              </a:rPr>
              <a:t>.</a:t>
            </a:r>
            <a:r>
              <a:rPr lang="en-US" u="sng" baseline="0" dirty="0" smtClean="0">
                <a:solidFill>
                  <a:srgbClr val="3333CC"/>
                </a:solidFill>
              </a:rPr>
              <a:t>  </a:t>
            </a:r>
            <a:r>
              <a:rPr lang="en-US" dirty="0" smtClean="0">
                <a:solidFill>
                  <a:srgbClr val="000000"/>
                </a:solidFill>
              </a:rPr>
              <a:t>  </a:t>
            </a:r>
          </a:p>
          <a:p>
            <a:pPr algn="just"/>
            <a:r>
              <a:rPr lang="en-US" dirty="0" smtClean="0">
                <a:solidFill>
                  <a:srgbClr val="000000"/>
                </a:solidFill>
              </a:rPr>
              <a:t>	--While certain </a:t>
            </a:r>
            <a:r>
              <a:rPr lang="en-US" b="1" dirty="0" smtClean="0">
                <a:solidFill>
                  <a:srgbClr val="0070C0"/>
                </a:solidFill>
              </a:rPr>
              <a:t>presumptive conditions </a:t>
            </a:r>
            <a:r>
              <a:rPr lang="en-US" dirty="0" smtClean="0">
                <a:solidFill>
                  <a:srgbClr val="000000"/>
                </a:solidFill>
              </a:rPr>
              <a:t>have been established to alleviate the obligation of a Veteran to show what happened in service, such </a:t>
            </a:r>
            <a:r>
              <a:rPr lang="en-US" u="sng" dirty="0" smtClean="0">
                <a:solidFill>
                  <a:srgbClr val="3333CC"/>
                </a:solidFill>
              </a:rPr>
              <a:t>presumptions are not intended to limit service connection when the evidence warrants direct service connection</a:t>
            </a:r>
            <a:r>
              <a:rPr lang="en-US" dirty="0" smtClean="0">
                <a:solidFill>
                  <a:srgbClr val="000000"/>
                </a:solidFill>
              </a:rPr>
              <a:t>.  </a:t>
            </a:r>
          </a:p>
          <a:p>
            <a:pPr algn="just"/>
            <a:r>
              <a:rPr lang="en-US" dirty="0" smtClean="0">
                <a:solidFill>
                  <a:srgbClr val="009900"/>
                </a:solidFill>
              </a:rPr>
              <a:t>	--the </a:t>
            </a:r>
            <a:r>
              <a:rPr lang="en-US" b="1" dirty="0" smtClean="0">
                <a:solidFill>
                  <a:srgbClr val="009900"/>
                </a:solidFill>
              </a:rPr>
              <a:t>absence of in-service treatment </a:t>
            </a:r>
            <a:r>
              <a:rPr lang="en-US" dirty="0" smtClean="0">
                <a:solidFill>
                  <a:srgbClr val="009900"/>
                </a:solidFill>
              </a:rPr>
              <a:t>is not in and of itself fatal to a claim for service connection</a:t>
            </a:r>
            <a:r>
              <a:rPr lang="en-US" dirty="0" smtClean="0"/>
              <a:t>, but rather is just one factor for consideration</a:t>
            </a:r>
            <a:endParaRPr lang="en-US" dirty="0" smtClean="0">
              <a:solidFill>
                <a:srgbClr val="000000"/>
              </a:solidFill>
            </a:endParaRPr>
          </a:p>
          <a:p>
            <a:pPr algn="just"/>
            <a:r>
              <a:rPr lang="en-US" dirty="0" smtClean="0">
                <a:solidFill>
                  <a:srgbClr val="000000"/>
                </a:solidFill>
              </a:rPr>
              <a:t>	--</a:t>
            </a:r>
            <a:r>
              <a:rPr lang="en-US" b="1" dirty="0" smtClean="0">
                <a:solidFill>
                  <a:srgbClr val="FF0000"/>
                </a:solidFill>
              </a:rPr>
              <a:t>Symptoms, not treatment, </a:t>
            </a:r>
            <a:r>
              <a:rPr lang="en-US" b="0" dirty="0" smtClean="0">
                <a:solidFill>
                  <a:srgbClr val="FF0000"/>
                </a:solidFill>
              </a:rPr>
              <a:t>are the essence of any evidence of continuity of symptomatology.</a:t>
            </a:r>
          </a:p>
          <a:p>
            <a:pPr algn="just"/>
            <a:r>
              <a:rPr lang="en-US" b="1" dirty="0" smtClean="0">
                <a:solidFill>
                  <a:srgbClr val="FF0000"/>
                </a:solidFill>
              </a:rPr>
              <a:t>	--”Noted</a:t>
            </a:r>
            <a:r>
              <a:rPr lang="en-US" b="1" baseline="0" dirty="0" smtClean="0">
                <a:solidFill>
                  <a:srgbClr val="FF0000"/>
                </a:solidFill>
              </a:rPr>
              <a:t>” in service:  </a:t>
            </a:r>
            <a:r>
              <a:rPr lang="en-US" dirty="0" smtClean="0">
                <a:solidFill>
                  <a:srgbClr val="000000"/>
                </a:solidFill>
              </a:rPr>
              <a:t>As long as the condition is noted at the time the Veteran was in service, such noting </a:t>
            </a:r>
            <a:r>
              <a:rPr lang="en-US" b="1" dirty="0" smtClean="0">
                <a:solidFill>
                  <a:srgbClr val="000000"/>
                </a:solidFill>
              </a:rPr>
              <a:t>need not be reflected in any written documentation</a:t>
            </a:r>
            <a:r>
              <a:rPr lang="en-US" dirty="0" smtClean="0">
                <a:solidFill>
                  <a:srgbClr val="000000"/>
                </a:solidFill>
              </a:rPr>
              <a:t>, such as in examination reports, </a:t>
            </a:r>
            <a:r>
              <a:rPr lang="en-US" b="1" dirty="0" smtClean="0">
                <a:solidFill>
                  <a:srgbClr val="000000"/>
                </a:solidFill>
              </a:rPr>
              <a:t>either contemporaneous to service </a:t>
            </a:r>
            <a:r>
              <a:rPr lang="en-US" b="1" u="sng" dirty="0" smtClean="0">
                <a:solidFill>
                  <a:srgbClr val="000000"/>
                </a:solidFill>
              </a:rPr>
              <a:t>or otherwise</a:t>
            </a:r>
            <a:r>
              <a:rPr lang="en-US" dirty="0" smtClean="0">
                <a:solidFill>
                  <a:srgbClr val="000000"/>
                </a:solidFill>
              </a:rPr>
              <a:t>. (</a:t>
            </a:r>
            <a:r>
              <a:rPr lang="en-US" i="1" dirty="0" smtClean="0">
                <a:solidFill>
                  <a:srgbClr val="000000"/>
                </a:solidFill>
              </a:rPr>
              <a:t>Savage v. Gober</a:t>
            </a:r>
            <a:r>
              <a:rPr lang="en-US" dirty="0" smtClean="0">
                <a:solidFill>
                  <a:srgbClr val="000000"/>
                </a:solidFill>
              </a:rPr>
              <a:t>, 10 Vet.App. 488 (1997)).  </a:t>
            </a:r>
          </a:p>
          <a:p>
            <a:pPr marL="228234" lvl="2">
              <a:lnSpc>
                <a:spcPct val="90000"/>
              </a:lnSpc>
            </a:pPr>
            <a:r>
              <a:rPr lang="en-US" dirty="0" smtClean="0"/>
              <a:t>	</a:t>
            </a:r>
          </a:p>
          <a:p>
            <a:pPr marL="228234" lvl="2" defTabSz="912937">
              <a:lnSpc>
                <a:spcPct val="90000"/>
              </a:lnSpc>
              <a:defRPr/>
            </a:pPr>
            <a:r>
              <a:rPr lang="en-US" dirty="0" smtClean="0"/>
              <a:t>	</a:t>
            </a:r>
            <a:r>
              <a:rPr lang="en-US" b="1" dirty="0" smtClean="0"/>
              <a:t>Lay Evidence</a:t>
            </a:r>
            <a:r>
              <a:rPr lang="en-US" dirty="0" smtClean="0"/>
              <a:t>:  </a:t>
            </a:r>
            <a:r>
              <a:rPr lang="en-US" i="1" dirty="0" smtClean="0"/>
              <a:t>Lack of contemporaneous medical evidence is not in and of itself a basis for rejecting such evidence,</a:t>
            </a:r>
            <a:r>
              <a:rPr lang="en-US" dirty="0" smtClean="0"/>
              <a:t> </a:t>
            </a:r>
            <a:r>
              <a:rPr lang="en-US" b="1" dirty="0" smtClean="0"/>
              <a:t>but</a:t>
            </a:r>
            <a:r>
              <a:rPr lang="en-US" dirty="0" smtClean="0"/>
              <a:t>  adjudicators can look at possible bias, conflicting statements, other conflicting evidence,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5DFC11-9CFB-49BB-996A-ADC5E16F357B}" type="slidenum">
              <a:rPr lang="en-US"/>
              <a:pPr>
                <a:defRPr/>
              </a:pPr>
              <a:t>11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62712" y="4415791"/>
            <a:ext cx="6084976" cy="4347209"/>
          </a:xfrm>
          <a:noFill/>
          <a:ln w="9525"/>
        </p:spPr>
        <p:txBody>
          <a:bodyPr>
            <a:normAutofit/>
          </a:bodyPr>
          <a:lstStyle/>
          <a:p>
            <a:pPr marL="264752" indent="-264752" eaLnBrk="1" fontAlgn="auto" hangingPunct="1">
              <a:lnSpc>
                <a:spcPct val="80000"/>
              </a:lnSpc>
              <a:spcAft>
                <a:spcPts val="0"/>
              </a:spcAft>
              <a:buFont typeface="Wingdings" pitchFamily="2" charset="2"/>
              <a:buChar char="Ø"/>
              <a:defRPr/>
            </a:pPr>
            <a:r>
              <a:rPr lang="en-US" b="1" dirty="0" smtClean="0"/>
              <a:t>Combat (38 U.S.C. § 1154(a)):  </a:t>
            </a:r>
            <a:r>
              <a:rPr lang="en-US" dirty="0" smtClean="0"/>
              <a:t>In the absence of clear and convincing evidence to the contrary, the incurrence element of a service connection claim can be satisfied by </a:t>
            </a:r>
            <a:r>
              <a:rPr lang="en-US" b="1" i="0" dirty="0" smtClean="0">
                <a:solidFill>
                  <a:srgbClr val="FF0000"/>
                </a:solidFill>
              </a:rPr>
              <a:t>lay or other evidence </a:t>
            </a:r>
            <a:r>
              <a:rPr lang="en-US" dirty="0" smtClean="0"/>
              <a:t>when </a:t>
            </a:r>
            <a:r>
              <a:rPr lang="en-US" i="1" u="sng" dirty="0" smtClean="0"/>
              <a:t>consistent with the circumstances, conditions, or hardships of combat service </a:t>
            </a:r>
            <a:r>
              <a:rPr lang="en-US" dirty="0" smtClean="0">
                <a:solidFill>
                  <a:srgbClr val="FF0000"/>
                </a:solidFill>
              </a:rPr>
              <a:t>notwithstanding the absence of an official record</a:t>
            </a:r>
            <a:r>
              <a:rPr lang="en-US" dirty="0" smtClean="0"/>
              <a:t>.</a:t>
            </a:r>
          </a:p>
          <a:p>
            <a:pPr marL="730350" lvl="1" indent="-264752" defTabSz="912937" eaLnBrk="1" fontAlgn="auto" hangingPunct="1">
              <a:lnSpc>
                <a:spcPct val="80000"/>
              </a:lnSpc>
              <a:spcAft>
                <a:spcPts val="0"/>
              </a:spcAft>
              <a:buFont typeface="Wingdings" pitchFamily="2" charset="2"/>
              <a:buChar char="Ø"/>
              <a:defRPr/>
            </a:pPr>
            <a:r>
              <a:rPr lang="en-US" dirty="0" smtClean="0"/>
              <a:t>This </a:t>
            </a:r>
            <a:r>
              <a:rPr lang="en-US" b="1" dirty="0" smtClean="0"/>
              <a:t>does not create a presumption of service connection</a:t>
            </a:r>
            <a:r>
              <a:rPr lang="en-US" dirty="0" smtClean="0"/>
              <a:t>, but rather only a presumption of the satisfaction of the incurrence element of a service connection claim, i.e., what happened in service. </a:t>
            </a:r>
          </a:p>
          <a:p>
            <a:pPr marL="730350" indent="-264752" eaLnBrk="1" fontAlgn="auto" hangingPunct="1">
              <a:lnSpc>
                <a:spcPct val="80000"/>
              </a:lnSpc>
              <a:spcAft>
                <a:spcPts val="0"/>
              </a:spcAft>
              <a:buFont typeface="Wingdings" pitchFamily="2" charset="2"/>
              <a:buChar char="Ø"/>
              <a:defRPr/>
            </a:pPr>
            <a:r>
              <a:rPr lang="en-US" dirty="0" smtClean="0"/>
              <a:t>Most, if not almost all, </a:t>
            </a:r>
            <a:r>
              <a:rPr lang="en-US" u="sng" dirty="0" smtClean="0">
                <a:solidFill>
                  <a:srgbClr val="0070C0"/>
                </a:solidFill>
              </a:rPr>
              <a:t>VA clinicians do not understand the combat incurrence presumption or the principle of direct service connection </a:t>
            </a:r>
            <a:r>
              <a:rPr lang="en-US" dirty="0" smtClean="0"/>
              <a:t>by which </a:t>
            </a:r>
            <a:r>
              <a:rPr lang="en-US" dirty="0" smtClean="0">
                <a:solidFill>
                  <a:srgbClr val="009900"/>
                </a:solidFill>
              </a:rPr>
              <a:t>it is not fatally detrimental </a:t>
            </a:r>
            <a:r>
              <a:rPr lang="en-US" dirty="0" smtClean="0"/>
              <a:t>to a service connection claim for a </a:t>
            </a:r>
            <a:r>
              <a:rPr lang="en-US" b="1" dirty="0" smtClean="0">
                <a:solidFill>
                  <a:srgbClr val="0070C0"/>
                </a:solidFill>
              </a:rPr>
              <a:t>condition to not be reflected in the STRs</a:t>
            </a:r>
            <a:r>
              <a:rPr lang="en-US" dirty="0" smtClean="0"/>
              <a:t>. </a:t>
            </a:r>
          </a:p>
          <a:p>
            <a:pPr marL="608625" indent="-608625" eaLnBrk="1" fontAlgn="auto" hangingPunct="1">
              <a:lnSpc>
                <a:spcPct val="80000"/>
              </a:lnSpc>
              <a:spcAft>
                <a:spcPts val="0"/>
              </a:spcAft>
              <a:buFont typeface="Wingdings" pitchFamily="2" charset="2"/>
              <a:buChar char="Ø"/>
              <a:defRPr/>
            </a:pPr>
            <a:endParaRPr lang="en-US" dirty="0" smtClean="0"/>
          </a:p>
          <a:p>
            <a:pPr marL="364541" lvl="1" indent="-255179" eaLnBrk="1" fontAlgn="auto" hangingPunct="1">
              <a:lnSpc>
                <a:spcPct val="80000"/>
              </a:lnSpc>
              <a:spcBef>
                <a:spcPts val="399"/>
              </a:spcBef>
              <a:spcAft>
                <a:spcPts val="0"/>
              </a:spcAft>
              <a:buSzPct val="68000"/>
              <a:buFont typeface="Wingdings" pitchFamily="2" charset="2"/>
              <a:buChar char="Ø"/>
              <a:defRPr/>
            </a:pPr>
            <a:r>
              <a:rPr lang="en-US" b="1" dirty="0" smtClean="0"/>
              <a:t>Non-combat (38 U.S.C. § 1154(a); 38 C.F.R. § 3.303(a)): </a:t>
            </a:r>
            <a:r>
              <a:rPr lang="en-US" b="1" baseline="0" dirty="0" smtClean="0"/>
              <a:t> </a:t>
            </a:r>
            <a:r>
              <a:rPr lang="en-US" u="sng" dirty="0" smtClean="0">
                <a:solidFill>
                  <a:srgbClr val="3333CC"/>
                </a:solidFill>
              </a:rPr>
              <a:t>More specific information than just the Veteran’s statement alone is required to show what happened in service.  </a:t>
            </a:r>
            <a:r>
              <a:rPr lang="en-US" dirty="0" smtClean="0"/>
              <a:t>For service connection claims, due consideration must be given to the </a:t>
            </a:r>
            <a:r>
              <a:rPr lang="en-US" i="1" u="sng" dirty="0" smtClean="0"/>
              <a:t>places, types and circumstances of service</a:t>
            </a:r>
            <a:r>
              <a:rPr lang="en-US" dirty="0" smtClean="0"/>
              <a:t>, such as</a:t>
            </a:r>
            <a:endParaRPr lang="en-US" i="1" u="sng" dirty="0" smtClean="0"/>
          </a:p>
          <a:p>
            <a:pPr marL="730350" lvl="3" indent="-255179" eaLnBrk="1" fontAlgn="auto" hangingPunct="1">
              <a:lnSpc>
                <a:spcPct val="80000"/>
              </a:lnSpc>
              <a:spcBef>
                <a:spcPts val="399"/>
              </a:spcBef>
              <a:spcAft>
                <a:spcPts val="0"/>
              </a:spcAft>
              <a:buClr>
                <a:schemeClr val="accent1"/>
              </a:buClr>
              <a:buSzPct val="68000"/>
              <a:buFont typeface="Wingdings" pitchFamily="2" charset="2"/>
              <a:buChar char="Ø"/>
              <a:defRPr/>
            </a:pPr>
            <a:r>
              <a:rPr lang="en-US" dirty="0" smtClean="0"/>
              <a:t>Service and medical records</a:t>
            </a:r>
          </a:p>
          <a:p>
            <a:pPr marL="730350" lvl="3" indent="-255179" eaLnBrk="1" fontAlgn="auto" hangingPunct="1">
              <a:lnSpc>
                <a:spcPct val="80000"/>
              </a:lnSpc>
              <a:spcBef>
                <a:spcPts val="399"/>
              </a:spcBef>
              <a:spcAft>
                <a:spcPts val="0"/>
              </a:spcAft>
              <a:buClr>
                <a:schemeClr val="accent1"/>
              </a:buClr>
              <a:buSzPct val="68000"/>
              <a:buFont typeface="Wingdings" pitchFamily="2" charset="2"/>
              <a:buChar char="Ø"/>
              <a:defRPr/>
            </a:pPr>
            <a:r>
              <a:rPr lang="en-US" dirty="0" smtClean="0"/>
              <a:t>Official history of organizations in which Veterans served</a:t>
            </a:r>
          </a:p>
          <a:p>
            <a:pPr marL="730350" lvl="3" indent="-255179" eaLnBrk="1" fontAlgn="auto" hangingPunct="1">
              <a:lnSpc>
                <a:spcPct val="80000"/>
              </a:lnSpc>
              <a:spcBef>
                <a:spcPts val="399"/>
              </a:spcBef>
              <a:spcAft>
                <a:spcPts val="0"/>
              </a:spcAft>
              <a:buClr>
                <a:schemeClr val="accent1"/>
              </a:buClr>
              <a:buSzPct val="68000"/>
              <a:buFont typeface="Wingdings" pitchFamily="2" charset="2"/>
              <a:buChar char="Ø"/>
              <a:defRPr/>
            </a:pPr>
            <a:r>
              <a:rPr lang="en-US" dirty="0" smtClean="0"/>
              <a:t>All pertinent medical and lay evidence.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xfrm>
            <a:off x="381000" y="4415791"/>
            <a:ext cx="6172200" cy="4499610"/>
          </a:xfrm>
          <a:noFill/>
        </p:spPr>
        <p:txBody>
          <a:bodyPr wrap="square" numCol="1" anchor="t" anchorCtr="0" compatLnSpc="1">
            <a:prstTxWarp prst="textNoShape">
              <a:avLst/>
            </a:prstTxWarp>
            <a:normAutofit/>
          </a:bodyPr>
          <a:lstStyle/>
          <a:p>
            <a:pPr marL="0" lvl="1" defTabSz="927202">
              <a:buFont typeface="Wingdings" pitchFamily="2" charset="2"/>
              <a:buChar char="Ø"/>
            </a:pPr>
            <a:r>
              <a:rPr lang="en-US" b="1" dirty="0" smtClean="0">
                <a:solidFill>
                  <a:srgbClr val="FF0000"/>
                </a:solidFill>
              </a:rPr>
              <a:t>Mere Speculation Problem</a:t>
            </a:r>
            <a:r>
              <a:rPr lang="en-US" dirty="0" smtClean="0"/>
              <a:t>:</a:t>
            </a:r>
            <a:r>
              <a:rPr lang="en-US" b="1" dirty="0" smtClean="0">
                <a:solidFill>
                  <a:srgbClr val="FF0000"/>
                </a:solidFill>
              </a:rPr>
              <a:t>  </a:t>
            </a:r>
            <a:r>
              <a:rPr lang="en-US" u="sng" dirty="0" smtClean="0"/>
              <a:t>Some medical questions have no known answers, </a:t>
            </a:r>
            <a:r>
              <a:rPr lang="en-US" b="1" i="1" dirty="0" smtClean="0">
                <a:solidFill>
                  <a:srgbClr val="FF0000"/>
                </a:solidFill>
              </a:rPr>
              <a:t>such as when something is beyond current scientific knowledge or there is missing pertinent information</a:t>
            </a:r>
            <a:r>
              <a:rPr lang="en-US" b="1" dirty="0" smtClean="0">
                <a:solidFill>
                  <a:srgbClr val="FF0000"/>
                </a:solidFill>
              </a:rPr>
              <a:t>,</a:t>
            </a:r>
            <a:r>
              <a:rPr lang="en-US" u="sng" dirty="0" smtClean="0"/>
              <a:t> and a medical opinion is not inadequate merely because it is inconclusive</a:t>
            </a:r>
            <a:r>
              <a:rPr lang="en-US" dirty="0" smtClean="0"/>
              <a:t>.  However, to be adequate, a non-conclusory rationale and supporting explanation must be provided.</a:t>
            </a:r>
          </a:p>
          <a:p>
            <a:pPr lvl="1" eaLnBrk="1" hangingPunct="1">
              <a:buFont typeface="Wingdings" pitchFamily="2" charset="2"/>
              <a:buChar char="Ø"/>
            </a:pPr>
            <a:r>
              <a:rPr lang="en-US" dirty="0" smtClean="0"/>
              <a:t>If the </a:t>
            </a:r>
            <a:r>
              <a:rPr lang="en-US" b="0" dirty="0" smtClean="0"/>
              <a:t>examiner</a:t>
            </a:r>
            <a:r>
              <a:rPr lang="en-US" b="1" dirty="0" smtClean="0"/>
              <a:t> suggests or identifies that other tests should be completed or additional evidence is needed</a:t>
            </a:r>
            <a:r>
              <a:rPr lang="en-US" dirty="0" smtClean="0"/>
              <a:t>, then this further development must</a:t>
            </a:r>
            <a:r>
              <a:rPr lang="en-US" baseline="0" dirty="0" smtClean="0"/>
              <a:t> </a:t>
            </a:r>
            <a:r>
              <a:rPr lang="en-US" dirty="0" smtClean="0"/>
              <a:t>be accomplished, as appropriate.</a:t>
            </a:r>
          </a:p>
          <a:p>
            <a:pPr eaLnBrk="1" hangingPunct="1"/>
            <a:endParaRPr lang="en-US" dirty="0" smtClean="0"/>
          </a:p>
          <a:p>
            <a:pPr marL="0" lvl="2" eaLnBrk="1" hangingPunct="1">
              <a:buFont typeface="Wingdings" pitchFamily="2" charset="2"/>
              <a:buChar char="Ø"/>
            </a:pPr>
            <a:r>
              <a:rPr lang="en-US" b="1" dirty="0" smtClean="0">
                <a:solidFill>
                  <a:srgbClr val="FF0000"/>
                </a:solidFill>
              </a:rPr>
              <a:t>Significant</a:t>
            </a:r>
            <a:r>
              <a:rPr lang="en-US" b="1" baseline="0" dirty="0" smtClean="0">
                <a:solidFill>
                  <a:srgbClr val="FF0000"/>
                </a:solidFill>
              </a:rPr>
              <a:t> Contributing Factor to Speculation Problem</a:t>
            </a:r>
            <a:r>
              <a:rPr lang="en-US" baseline="0" dirty="0" smtClean="0"/>
              <a:t>:  Failure by adjudicators to </a:t>
            </a:r>
            <a:r>
              <a:rPr lang="en-US" dirty="0" smtClean="0"/>
              <a:t>clearly identify how the</a:t>
            </a:r>
            <a:r>
              <a:rPr lang="en-US" b="1" dirty="0" smtClean="0"/>
              <a:t> </a:t>
            </a:r>
            <a:r>
              <a:rPr lang="en-US" b="1" i="1" dirty="0" smtClean="0"/>
              <a:t>service incurrence element </a:t>
            </a:r>
            <a:r>
              <a:rPr lang="en-US" dirty="0" smtClean="0"/>
              <a:t>of a service connection claim has been satisfied, especially in cases where there is no documented incurrence during service.</a:t>
            </a:r>
          </a:p>
          <a:p>
            <a:pPr marL="456468" lvl="3" eaLnBrk="1" hangingPunct="1">
              <a:buFont typeface="Wingdings" pitchFamily="2" charset="2"/>
              <a:buChar char="Ø"/>
            </a:pPr>
            <a:r>
              <a:rPr lang="en-US" b="1" dirty="0" smtClean="0"/>
              <a:t>Whether an in-service injury (claimed loud noise exposure, hit by a ship door, etc.) occurred </a:t>
            </a:r>
            <a:r>
              <a:rPr lang="en-US" b="0" u="sng" dirty="0" smtClean="0"/>
              <a:t>is a </a:t>
            </a:r>
            <a:r>
              <a:rPr lang="en-US" b="0" i="1" u="sng" dirty="0" smtClean="0"/>
              <a:t>factual determination </a:t>
            </a:r>
            <a:r>
              <a:rPr lang="en-US" b="0" u="sng" dirty="0" smtClean="0"/>
              <a:t>that is a matter for VA adjudicators to decide as the agency fact finders</a:t>
            </a:r>
            <a:r>
              <a:rPr lang="en-US" b="1" dirty="0" smtClean="0"/>
              <a:t>.  </a:t>
            </a: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3F1B0-2BD3-418F-83D0-7B9F999E1A61}"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xfrm>
            <a:off x="457201" y="4415791"/>
            <a:ext cx="6096000" cy="4347209"/>
          </a:xfrm>
          <a:noFill/>
        </p:spPr>
        <p:txBody>
          <a:bodyPr wrap="square" numCol="1" anchor="t" anchorCtr="0" compatLnSpc="1">
            <a:prstTxWarp prst="textNoShape">
              <a:avLst/>
            </a:prstTxWarp>
            <a:normAutofit fontScale="85000" lnSpcReduction="10000"/>
          </a:bodyPr>
          <a:lstStyle/>
          <a:p>
            <a:pPr defTabSz="914307" eaLnBrk="1" hangingPunct="1">
              <a:buFont typeface="Wingdings" pitchFamily="2" charset="2"/>
              <a:buChar char="Ø"/>
              <a:defRPr/>
            </a:pPr>
            <a:r>
              <a:rPr lang="en-US" sz="1400" b="1" dirty="0">
                <a:solidFill>
                  <a:schemeClr val="accent1">
                    <a:lumMod val="75000"/>
                  </a:schemeClr>
                </a:solidFill>
              </a:rPr>
              <a:t>Adequacy</a:t>
            </a:r>
            <a:r>
              <a:rPr lang="en-US" sz="1400" dirty="0"/>
              <a:t>:  “[O]nce [VA] undertakes the effort to provide an examination when developing a service-connection claim, even if not statutorily obligated to do so, [VA] must provide an </a:t>
            </a:r>
            <a:r>
              <a:rPr lang="en-US" sz="1400" b="1" i="1" dirty="0">
                <a:solidFill>
                  <a:schemeClr val="bg2">
                    <a:lumMod val="50000"/>
                  </a:schemeClr>
                </a:solidFill>
              </a:rPr>
              <a:t>adequate</a:t>
            </a:r>
            <a:r>
              <a:rPr lang="en-US" sz="1400" dirty="0"/>
              <a:t> one.”  </a:t>
            </a:r>
            <a:r>
              <a:rPr lang="en-US" sz="1400" i="1" dirty="0"/>
              <a:t>Barr v. Nicholson</a:t>
            </a:r>
            <a:r>
              <a:rPr lang="en-US" sz="1400" dirty="0"/>
              <a:t>, 21 Vet. App. 303, 311 (2007).</a:t>
            </a:r>
          </a:p>
          <a:p>
            <a:pPr defTabSz="914307" eaLnBrk="1" hangingPunct="1">
              <a:defRPr/>
            </a:pPr>
            <a:endParaRPr lang="en-US" sz="800" dirty="0"/>
          </a:p>
          <a:p>
            <a:pPr defTabSz="914307" eaLnBrk="1" hangingPunct="1">
              <a:buFont typeface="Wingdings" pitchFamily="2" charset="2"/>
              <a:buChar char="Ø"/>
              <a:defRPr/>
            </a:pPr>
            <a:r>
              <a:rPr lang="en-US" sz="1400" b="1" dirty="0">
                <a:solidFill>
                  <a:schemeClr val="accent1">
                    <a:lumMod val="75000"/>
                  </a:schemeClr>
                </a:solidFill>
              </a:rPr>
              <a:t>Remands</a:t>
            </a:r>
            <a:r>
              <a:rPr lang="en-US" sz="1400" dirty="0"/>
              <a:t>:  The failure to obtain and to ensure the adequacy of VA examinations and opinions is one of the top reasons for BVA and CAVC remands.  </a:t>
            </a:r>
          </a:p>
          <a:p>
            <a:pPr defTabSz="914307" eaLnBrk="1" hangingPunct="1">
              <a:defRPr/>
            </a:pPr>
            <a:endParaRPr lang="en-US" sz="1100" dirty="0"/>
          </a:p>
          <a:p>
            <a:pPr defTabSz="914307" eaLnBrk="1" hangingPunct="1">
              <a:buFont typeface="Wingdings" pitchFamily="2" charset="2"/>
              <a:buChar char="Ø"/>
              <a:defRPr/>
            </a:pPr>
            <a:r>
              <a:rPr lang="en-US" sz="1400" dirty="0"/>
              <a:t>VA’s duty to assist also requires it to seek clarification of a </a:t>
            </a:r>
            <a:r>
              <a:rPr lang="en-US" sz="1400" b="1" dirty="0"/>
              <a:t>private</a:t>
            </a:r>
            <a:r>
              <a:rPr lang="en-US" sz="1400" dirty="0"/>
              <a:t> examination report where the missing information is relevant, factual, and objective (i.e., not a matter of opinion) and where the missing evidence bears greatly on the probative value of the private examination report. </a:t>
            </a:r>
            <a:r>
              <a:rPr lang="en-US" sz="1400" i="1" dirty="0"/>
              <a:t>Savage v. Shinseki</a:t>
            </a:r>
            <a:r>
              <a:rPr lang="en-US" sz="1400" dirty="0"/>
              <a:t>, 24 Vet. App. 259, 270 (2010).  </a:t>
            </a:r>
          </a:p>
          <a:p>
            <a:pPr defTabSz="914307" eaLnBrk="1" hangingPunct="1">
              <a:defRPr/>
            </a:pPr>
            <a:endParaRPr lang="en-US" sz="1100" dirty="0"/>
          </a:p>
          <a:p>
            <a:pPr defTabSz="914307" eaLnBrk="1" hangingPunct="1">
              <a:buFont typeface="Wingdings" pitchFamily="2" charset="2"/>
              <a:buChar char="Ø"/>
              <a:defRPr/>
            </a:pPr>
            <a:r>
              <a:rPr lang="en-US" sz="1400" b="1" dirty="0"/>
              <a:t>An adequate </a:t>
            </a:r>
            <a:r>
              <a:rPr lang="en-US" sz="1400" b="1" i="1" dirty="0"/>
              <a:t>examiner</a:t>
            </a:r>
            <a:r>
              <a:rPr lang="en-US" sz="1400" b="1" dirty="0"/>
              <a:t>  is one who is able to provide “competent medical evidence” under § 3.159(a)(1).  </a:t>
            </a:r>
            <a:r>
              <a:rPr lang="en-US" sz="1400" dirty="0"/>
              <a:t>Generally, a person need only be a licensed health care practitioner to be considered competent to provide medical evidence.  </a:t>
            </a:r>
            <a:r>
              <a:rPr lang="en-US" sz="1400" i="1" dirty="0"/>
              <a:t>YT v. Brown</a:t>
            </a:r>
            <a:r>
              <a:rPr lang="en-US" sz="1400" dirty="0"/>
              <a:t>, 9 Vet. App. 195, 201 (1996).  Medical evidence is not limited to doctors.  </a:t>
            </a:r>
            <a:r>
              <a:rPr lang="en-US" sz="1400" i="1" dirty="0"/>
              <a:t>See Cox v. Nicholson</a:t>
            </a:r>
            <a:r>
              <a:rPr lang="en-US" sz="1400" dirty="0"/>
              <a:t>, 20 Vet. App. 563 (2007) (noting that there is no requirement that medical examinations be conducted by physicians only, and that the issue involves whether the individual has the types of education and clinical training to evaluate the medical issue at hand).  If an appellant does not challenge the competency of a VA examiner, then VA does </a:t>
            </a:r>
            <a:r>
              <a:rPr lang="en-US" sz="1400" u="sng" dirty="0"/>
              <a:t>not</a:t>
            </a:r>
            <a:r>
              <a:rPr lang="en-US" sz="1400" dirty="0"/>
              <a:t> need to affirmatively establish that examiner’s competency.  </a:t>
            </a:r>
            <a:r>
              <a:rPr lang="en-US" sz="1400" i="1" dirty="0"/>
              <a:t>Rizzo v. Shinseki</a:t>
            </a:r>
            <a:r>
              <a:rPr lang="en-US" sz="1400" dirty="0"/>
              <a:t>, 580 F.3d 1288 (Fed. Cir. 2009).  However, in certain instances a relatively higher level of medical training or expertise may be required to constitute competent medical evidence.  </a:t>
            </a:r>
            <a:r>
              <a:rPr lang="en-US" sz="1400" i="1" dirty="0"/>
              <a:t>See Black v. Brown</a:t>
            </a:r>
            <a:r>
              <a:rPr lang="en-US" sz="1400" dirty="0"/>
              <a:t>, 10 Vet. App. 279, 284 (1997). </a:t>
            </a:r>
          </a:p>
          <a:p>
            <a:pPr defTabSz="914307" eaLnBrk="1" hangingPunct="1">
              <a:buFont typeface="Wingdings" pitchFamily="2" charset="2"/>
              <a:buChar char="Ø"/>
              <a:defRPr/>
            </a:pPr>
            <a:endParaRPr lang="en-US" sz="1400" dirty="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ACE66-7BFB-4A62-8DE6-C26EBCE7FC04}" type="slidenum">
              <a:rPr lang="en-US" smtClean="0"/>
              <a:pPr/>
              <a:t>13</a:t>
            </a:fld>
            <a:endParaRPr lang="en-US" dirty="0" smtClean="0"/>
          </a:p>
        </p:txBody>
      </p:sp>
      <p:sp>
        <p:nvSpPr>
          <p:cNvPr id="5" name="Notes Placeholder 2"/>
          <p:cNvSpPr txBox="1">
            <a:spLocks/>
          </p:cNvSpPr>
          <p:nvPr/>
        </p:nvSpPr>
        <p:spPr bwMode="auto">
          <a:xfrm>
            <a:off x="304800" y="4568192"/>
            <a:ext cx="6400800" cy="4183380"/>
          </a:xfrm>
          <a:prstGeom prst="rect">
            <a:avLst/>
          </a:prstGeom>
          <a:noFill/>
        </p:spPr>
        <p:txBody>
          <a:bodyPr vert="horz" wrap="square" lIns="93166" tIns="46582" rIns="93166" bIns="46582" numCol="1" rtlCol="0" anchor="t" anchorCtr="0" compatLnSpc="1">
            <a:prstTxWarp prst="textNoShape">
              <a:avLst/>
            </a:prstTxWarp>
            <a:normAutofit/>
          </a:bodyPr>
          <a:lstStyle/>
          <a:p>
            <a:pPr defTabSz="914307">
              <a:spcBef>
                <a:spcPct val="30000"/>
              </a:spcBef>
              <a:defRPr/>
            </a:pPr>
            <a:endParaRPr lang="en-US" sz="1200" dirty="0">
              <a:latin typeface="+mn-lt"/>
            </a:endParaRPr>
          </a:p>
          <a:p>
            <a:pPr defTabSz="914307">
              <a:spcBef>
                <a:spcPct val="30000"/>
              </a:spcBef>
              <a:defRPr/>
            </a:pPr>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xfrm>
            <a:off x="381000" y="4415791"/>
            <a:ext cx="6096000" cy="4347209"/>
          </a:xfrm>
          <a:noFill/>
        </p:spPr>
        <p:txBody>
          <a:bodyPr wrap="square" numCol="1" anchor="t" anchorCtr="0" compatLnSpc="1">
            <a:prstTxWarp prst="textNoShape">
              <a:avLst/>
            </a:prstTxWarp>
            <a:noAutofit/>
          </a:bodyPr>
          <a:lstStyle/>
          <a:p>
            <a:pPr marL="0" lvl="1" defTabSz="927202">
              <a:buFont typeface="Wingdings" pitchFamily="2" charset="2"/>
              <a:buChar char="Ø"/>
            </a:pPr>
            <a:r>
              <a:rPr lang="en-US" sz="1100" b="1" dirty="0">
                <a:solidFill>
                  <a:srgbClr val="FF0000"/>
                </a:solidFill>
              </a:rPr>
              <a:t>Goal:  </a:t>
            </a:r>
            <a:r>
              <a:rPr lang="en-US" sz="1100" dirty="0">
                <a:solidFill>
                  <a:srgbClr val="FF0000"/>
                </a:solidFill>
              </a:rPr>
              <a:t>Get the clinicians and the adjudicators to</a:t>
            </a:r>
            <a:r>
              <a:rPr lang="en-US" sz="1100" i="1" dirty="0">
                <a:solidFill>
                  <a:srgbClr val="FF0000"/>
                </a:solidFill>
              </a:rPr>
              <a:t> </a:t>
            </a:r>
            <a:r>
              <a:rPr lang="en-US" sz="1100" b="1" i="1" dirty="0">
                <a:solidFill>
                  <a:srgbClr val="FF0000"/>
                </a:solidFill>
              </a:rPr>
              <a:t>take care of their respective responsibilities in the VA disability claims process</a:t>
            </a:r>
            <a:r>
              <a:rPr lang="en-US" sz="1100" dirty="0">
                <a:solidFill>
                  <a:srgbClr val="FF0000"/>
                </a:solidFill>
              </a:rPr>
              <a:t>, </a:t>
            </a:r>
            <a:r>
              <a:rPr lang="en-US" sz="1100" i="1" dirty="0">
                <a:solidFill>
                  <a:srgbClr val="FF0000"/>
                </a:solidFill>
              </a:rPr>
              <a:t>i.e.</a:t>
            </a:r>
            <a:r>
              <a:rPr lang="en-US" sz="1100" dirty="0">
                <a:solidFill>
                  <a:srgbClr val="FF0000"/>
                </a:solidFill>
              </a:rPr>
              <a:t>, </a:t>
            </a:r>
            <a:r>
              <a:rPr lang="en-US" sz="1100" u="sng" dirty="0">
                <a:solidFill>
                  <a:srgbClr val="FF0000"/>
                </a:solidFill>
              </a:rPr>
              <a:t>medicine and forensic assessments by clinicians</a:t>
            </a:r>
            <a:r>
              <a:rPr lang="en-US" sz="1100" dirty="0">
                <a:solidFill>
                  <a:srgbClr val="FF0000"/>
                </a:solidFill>
              </a:rPr>
              <a:t>, and </a:t>
            </a:r>
            <a:r>
              <a:rPr lang="en-US" sz="1100" u="sng" dirty="0">
                <a:solidFill>
                  <a:srgbClr val="FF0000"/>
                </a:solidFill>
              </a:rPr>
              <a:t>legal work and decisionmaking by adjudicators</a:t>
            </a:r>
            <a:r>
              <a:rPr lang="en-US" sz="1100" dirty="0">
                <a:solidFill>
                  <a:srgbClr val="FF0000"/>
                </a:solidFill>
              </a:rPr>
              <a:t>, in order to improve the process as a whole. </a:t>
            </a:r>
          </a:p>
          <a:p>
            <a:pPr marL="0" lvl="1" defTabSz="927202"/>
            <a:endParaRPr lang="en-US" sz="1100" b="1" dirty="0"/>
          </a:p>
          <a:p>
            <a:pPr marL="0" lvl="1" defTabSz="927202">
              <a:buFont typeface="Wingdings" pitchFamily="2" charset="2"/>
              <a:buChar char="Ø"/>
              <a:defRPr/>
            </a:pPr>
            <a:r>
              <a:rPr lang="en-US" sz="1100" b="1" dirty="0"/>
              <a:t>Factual Findings and Credibility Determinations :  </a:t>
            </a:r>
            <a:r>
              <a:rPr lang="en-US" sz="1100" dirty="0"/>
              <a:t>This is the sole province of adjudicators who are responsible for gathering and assessing all medical and lay evidence of record in accordance with the governing legal requirements for the claim at issue.  </a:t>
            </a:r>
            <a:r>
              <a:rPr lang="en-US" sz="1100" u="sng" dirty="0"/>
              <a:t>C&amp;P clinicians serve as VA’s medical experts to assist in accurately and fairly deciding claims and appeals</a:t>
            </a:r>
            <a:r>
              <a:rPr lang="en-US" sz="1100" dirty="0"/>
              <a:t>.</a:t>
            </a:r>
            <a:endParaRPr lang="en-US" sz="1100" b="1" u="sng" dirty="0">
              <a:solidFill>
                <a:srgbClr val="009900"/>
              </a:solidFill>
            </a:endParaRPr>
          </a:p>
          <a:p>
            <a:pPr marL="228234" lvl="2" indent="-228234">
              <a:lnSpc>
                <a:spcPct val="90000"/>
              </a:lnSpc>
            </a:pPr>
            <a:endParaRPr lang="en-US" sz="1100" b="1" dirty="0"/>
          </a:p>
          <a:p>
            <a:pPr marL="0" lvl="2">
              <a:lnSpc>
                <a:spcPct val="90000"/>
              </a:lnSpc>
              <a:buFont typeface="Wingdings" pitchFamily="2" charset="2"/>
              <a:buChar char="Ø"/>
            </a:pPr>
            <a:r>
              <a:rPr lang="en-US" sz="1100" b="1" dirty="0"/>
              <a:t>Factual Findings - </a:t>
            </a:r>
            <a:r>
              <a:rPr lang="en-US" sz="1100" dirty="0"/>
              <a:t>Stick them right in the exam or opinion request</a:t>
            </a:r>
            <a:r>
              <a:rPr lang="en-US" sz="1100" b="1" dirty="0"/>
              <a:t>:  “For purposes of providing the requested opinion, the clinician should assume that . . . </a:t>
            </a:r>
            <a:r>
              <a:rPr lang="en-US" sz="1100" b="1" dirty="0">
                <a:solidFill>
                  <a:srgbClr val="0070C0"/>
                </a:solidFill>
              </a:rPr>
              <a:t>“ </a:t>
            </a:r>
            <a:r>
              <a:rPr lang="en-US" sz="1100" b="1" u="sng" dirty="0">
                <a:solidFill>
                  <a:srgbClr val="0070C0"/>
                </a:solidFill>
              </a:rPr>
              <a:t>If in doubt, spell it out. </a:t>
            </a:r>
          </a:p>
          <a:p>
            <a:pPr marL="0" lvl="2">
              <a:lnSpc>
                <a:spcPct val="90000"/>
              </a:lnSpc>
            </a:pPr>
            <a:endParaRPr lang="en-US" sz="1100" b="1" u="sng" dirty="0">
              <a:solidFill>
                <a:srgbClr val="0070C0"/>
              </a:solidFill>
            </a:endParaRPr>
          </a:p>
          <a:p>
            <a:pPr marL="0" lvl="2" defTabSz="912937">
              <a:lnSpc>
                <a:spcPct val="90000"/>
              </a:lnSpc>
              <a:buFont typeface="Wingdings" pitchFamily="2" charset="2"/>
              <a:buChar char="Ø"/>
              <a:defRPr/>
            </a:pPr>
            <a:r>
              <a:rPr lang="en-US" sz="1100" b="1" dirty="0">
                <a:solidFill>
                  <a:srgbClr val="0070C0"/>
                </a:solidFill>
              </a:rPr>
              <a:t>Governing Legal Concepts - </a:t>
            </a:r>
            <a:r>
              <a:rPr lang="en-US" sz="1100" dirty="0">
                <a:solidFill>
                  <a:srgbClr val="0070C0"/>
                </a:solidFill>
              </a:rPr>
              <a:t>Never assume that the clinician understands or is even aware of what they are.  For the most part, they do not.  </a:t>
            </a:r>
            <a:endParaRPr lang="en-US" sz="1100" u="sng" dirty="0">
              <a:solidFill>
                <a:srgbClr val="0070C0"/>
              </a:solidFill>
            </a:endParaRPr>
          </a:p>
          <a:p>
            <a:pPr marL="230164" lvl="2">
              <a:lnSpc>
                <a:spcPct val="90000"/>
              </a:lnSpc>
            </a:pPr>
            <a:endParaRPr lang="en-US" sz="1100" b="1" u="sng" dirty="0">
              <a:solidFill>
                <a:srgbClr val="009900"/>
              </a:solidFill>
            </a:endParaRPr>
          </a:p>
          <a:p>
            <a:pPr marL="0" lvl="3">
              <a:buFont typeface="Wingdings" pitchFamily="2" charset="2"/>
              <a:buChar char="Ø"/>
            </a:pPr>
            <a:r>
              <a:rPr lang="en-US" sz="1100" b="1" dirty="0">
                <a:solidFill>
                  <a:srgbClr val="00B0F0"/>
                </a:solidFill>
              </a:rPr>
              <a:t>If the adjudicator finds a Veteran’s statement credible, does this mean that the claim must be granted?  </a:t>
            </a:r>
            <a:r>
              <a:rPr lang="en-US" sz="1100" dirty="0"/>
              <a:t>No, in later deciding the claim on merits, one can still find that the preponderance of the evidence weighs against the claim. </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3F1B0-2BD3-418F-83D0-7B9F999E1A61}"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1652D6-F800-4AE4-98E4-619B75370B16}" type="slidenum">
              <a:rPr lang="en-US"/>
              <a:pPr>
                <a:defRPr/>
              </a:pPr>
              <a:t>15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538774" y="4415791"/>
            <a:ext cx="5856790" cy="4347209"/>
          </a:xfrm>
          <a:noFill/>
          <a:ln w="9525"/>
        </p:spPr>
        <p:txBody>
          <a:bodyPr>
            <a:normAutofit/>
          </a:bodyPr>
          <a:lstStyle/>
          <a:p>
            <a:pPr marL="0" lvl="4">
              <a:buFontTx/>
              <a:buChar char="•"/>
            </a:pPr>
            <a:r>
              <a:rPr lang="en-US" b="1" dirty="0" smtClean="0"/>
              <a:t>Factual Findings - </a:t>
            </a:r>
            <a:r>
              <a:rPr lang="en-US" b="0" dirty="0" smtClean="0"/>
              <a:t>stick these right in your request or remand</a:t>
            </a:r>
            <a:r>
              <a:rPr lang="en-US" b="0" baseline="0" dirty="0" smtClean="0"/>
              <a:t> so </a:t>
            </a:r>
            <a:r>
              <a:rPr lang="en-US" b="0" dirty="0" smtClean="0"/>
              <a:t>that the examiner will be sure to see them.  </a:t>
            </a:r>
          </a:p>
          <a:p>
            <a:pPr marL="0" lvl="4"/>
            <a:endParaRPr lang="en-US" b="1" dirty="0" smtClean="0"/>
          </a:p>
          <a:p>
            <a:pPr marL="0" lvl="4">
              <a:buFontTx/>
              <a:buChar char="•"/>
            </a:pPr>
            <a:r>
              <a:rPr lang="en-US" b="1" dirty="0" smtClean="0">
                <a:solidFill>
                  <a:srgbClr val="FF0000"/>
                </a:solidFill>
              </a:rPr>
              <a:t>Subsequent</a:t>
            </a:r>
            <a:r>
              <a:rPr lang="en-US" b="1" baseline="0" dirty="0" smtClean="0">
                <a:solidFill>
                  <a:srgbClr val="FF0000"/>
                </a:solidFill>
              </a:rPr>
              <a:t> Change in Facts - </a:t>
            </a:r>
            <a:r>
              <a:rPr lang="en-US" b="0" dirty="0" smtClean="0"/>
              <a:t>may have to later return to clinician for clarification, but that is just part of the open record process that is beyond our control</a:t>
            </a:r>
            <a:r>
              <a:rPr lang="en-US" b="1"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xfrm>
            <a:off x="457201" y="4415791"/>
            <a:ext cx="6096000" cy="4347209"/>
          </a:xfrm>
          <a:noFill/>
        </p:spPr>
        <p:txBody>
          <a:bodyPr wrap="square" numCol="1" anchor="t" anchorCtr="0" compatLnSpc="1">
            <a:prstTxWarp prst="textNoShape">
              <a:avLst/>
            </a:prstTxWarp>
            <a:normAutofit/>
          </a:bodyPr>
          <a:lstStyle/>
          <a:p>
            <a:pPr>
              <a:lnSpc>
                <a:spcPct val="80000"/>
              </a:lnSpc>
              <a:buFont typeface="Wingdings" pitchFamily="2" charset="2"/>
              <a:buChar char="Ø"/>
            </a:pPr>
            <a:r>
              <a:rPr lang="en-US" b="1" dirty="0" smtClean="0">
                <a:solidFill>
                  <a:schemeClr val="accent1">
                    <a:lumMod val="75000"/>
                  </a:schemeClr>
                </a:solidFill>
              </a:rPr>
              <a:t>CAVC</a:t>
            </a:r>
            <a:r>
              <a:rPr lang="en-US" b="1" baseline="0" dirty="0" smtClean="0">
                <a:solidFill>
                  <a:schemeClr val="accent1">
                    <a:lumMod val="75000"/>
                  </a:schemeClr>
                </a:solidFill>
              </a:rPr>
              <a:t> - </a:t>
            </a:r>
            <a:r>
              <a:rPr lang="en-US" dirty="0" smtClean="0"/>
              <a:t>is closely analyzing</a:t>
            </a:r>
            <a:r>
              <a:rPr lang="en-US" baseline="0" dirty="0" smtClean="0"/>
              <a:t> medical opinions to evaluate the analysis </a:t>
            </a:r>
            <a:r>
              <a:rPr lang="en-US" dirty="0" smtClean="0"/>
              <a:t>provided by the clinician and then comparing it to the other medical evidence and opinions of</a:t>
            </a:r>
            <a:r>
              <a:rPr lang="en-US" baseline="0" dirty="0" smtClean="0"/>
              <a:t> record</a:t>
            </a:r>
            <a:r>
              <a:rPr lang="en-US" dirty="0" smtClean="0"/>
              <a:t>.  </a:t>
            </a:r>
          </a:p>
          <a:p>
            <a:pPr>
              <a:lnSpc>
                <a:spcPct val="80000"/>
              </a:lnSpc>
              <a:buFont typeface="Wingdings" pitchFamily="2" charset="2"/>
              <a:buChar char="Ø"/>
            </a:pPr>
            <a:endParaRPr lang="en-US" dirty="0" smtClean="0"/>
          </a:p>
          <a:p>
            <a:pPr marL="730350">
              <a:lnSpc>
                <a:spcPct val="80000"/>
              </a:lnSpc>
              <a:buFont typeface="Wingdings" pitchFamily="2" charset="2"/>
              <a:buChar char="Ø"/>
            </a:pPr>
            <a:r>
              <a:rPr lang="en-US" b="1" dirty="0" smtClean="0">
                <a:solidFill>
                  <a:srgbClr val="FF0000"/>
                </a:solidFill>
              </a:rPr>
              <a:t>Why?</a:t>
            </a:r>
            <a:r>
              <a:rPr lang="en-US" dirty="0" smtClean="0">
                <a:solidFill>
                  <a:srgbClr val="FF0000"/>
                </a:solidFill>
              </a:rPr>
              <a:t> </a:t>
            </a:r>
            <a:r>
              <a:rPr lang="en-US" dirty="0" smtClean="0"/>
              <a:t>– Because neither VA nor the Court can </a:t>
            </a:r>
            <a:r>
              <a:rPr lang="en-US" b="1" i="1" dirty="0" smtClean="0">
                <a:solidFill>
                  <a:srgbClr val="FF0000"/>
                </a:solidFill>
              </a:rPr>
              <a:t>exercise independent medical judgment</a:t>
            </a:r>
            <a:r>
              <a:rPr lang="en-US" i="1" dirty="0" smtClean="0">
                <a:solidFill>
                  <a:srgbClr val="FF0000"/>
                </a:solidFill>
              </a:rPr>
              <a:t> </a:t>
            </a:r>
            <a:r>
              <a:rPr lang="en-US" dirty="0" smtClean="0"/>
              <a:t>in deciding an appeal, a medical opinion needs to include a supporting rationale that </a:t>
            </a:r>
            <a:r>
              <a:rPr lang="en-US" i="1" dirty="0" smtClean="0"/>
              <a:t>can be weighed against the other opinions and evidence of record as part of the Board’s reasons and bases</a:t>
            </a:r>
            <a:r>
              <a:rPr lang="en-US" dirty="0" smtClean="0"/>
              <a:t>.  </a:t>
            </a:r>
          </a:p>
          <a:p>
            <a:pPr marL="730350" defTabSz="912937">
              <a:lnSpc>
                <a:spcPct val="80000"/>
              </a:lnSpc>
              <a:buFont typeface="Wingdings" pitchFamily="2" charset="2"/>
              <a:buChar char="Ø"/>
              <a:defRPr/>
            </a:pPr>
            <a:r>
              <a:rPr lang="en-US" dirty="0" smtClean="0"/>
              <a:t>A bare conclusion, even one reached by a health care professional, is not probative without a factual predicate in the record. </a:t>
            </a:r>
            <a:r>
              <a:rPr lang="en-US" i="1" dirty="0" smtClean="0"/>
              <a:t>See</a:t>
            </a:r>
            <a:r>
              <a:rPr lang="en-US" baseline="0" dirty="0" smtClean="0"/>
              <a:t> </a:t>
            </a:r>
            <a:r>
              <a:rPr lang="en-US" i="1" dirty="0" smtClean="0"/>
              <a:t>Miller v. West</a:t>
            </a:r>
            <a:r>
              <a:rPr lang="en-US" dirty="0" smtClean="0"/>
              <a:t>, 11 Vet. App. 345, 348 (1998).</a:t>
            </a:r>
          </a:p>
          <a:p>
            <a:pPr marL="730350" defTabSz="912937">
              <a:lnSpc>
                <a:spcPct val="80000"/>
              </a:lnSpc>
              <a:buFont typeface="Wingdings" pitchFamily="2" charset="2"/>
              <a:buChar char="Ø"/>
              <a:defRPr/>
            </a:pPr>
            <a:r>
              <a:rPr lang="en-US" dirty="0" smtClean="0"/>
              <a:t>The examiner merely listing his/her </a:t>
            </a:r>
            <a:r>
              <a:rPr lang="en-US" i="1" dirty="0" smtClean="0"/>
              <a:t>qualifications</a:t>
            </a:r>
            <a:r>
              <a:rPr lang="en-US" dirty="0" smtClean="0"/>
              <a:t> also is not enough.</a:t>
            </a:r>
          </a:p>
          <a:p>
            <a:pPr>
              <a:lnSpc>
                <a:spcPct val="80000"/>
              </a:lnSpc>
              <a:buFont typeface="Wingdings" pitchFamily="2" charset="2"/>
              <a:buNone/>
            </a:pPr>
            <a:endParaRPr lang="en-US" dirty="0" smtClean="0"/>
          </a:p>
          <a:p>
            <a:pPr>
              <a:lnSpc>
                <a:spcPct val="90000"/>
              </a:lnSpc>
              <a:buFont typeface="Wingdings" pitchFamily="2" charset="2"/>
              <a:buChar char="Ø"/>
            </a:pPr>
            <a:r>
              <a:rPr lang="en-US" dirty="0" smtClean="0"/>
              <a:t>A medical opinion must include sound reasoning to be entitled to any weight in deciding a medical issue.</a:t>
            </a:r>
          </a:p>
          <a:p>
            <a:pPr lvl="1">
              <a:lnSpc>
                <a:spcPct val="90000"/>
              </a:lnSpc>
              <a:buFont typeface="Wingdings" pitchFamily="2" charset="2"/>
              <a:buChar char="Ø"/>
            </a:pPr>
            <a:r>
              <a:rPr lang="en-US" dirty="0" smtClean="0"/>
              <a:t>The </a:t>
            </a:r>
            <a:r>
              <a:rPr lang="en-US" b="1" u="sng" dirty="0" smtClean="0">
                <a:solidFill>
                  <a:srgbClr val="00B0F0"/>
                </a:solidFill>
              </a:rPr>
              <a:t>review of the claims file </a:t>
            </a:r>
            <a:r>
              <a:rPr lang="en-US" dirty="0" smtClean="0"/>
              <a:t>by a VA examiner, without more, does </a:t>
            </a:r>
            <a:r>
              <a:rPr lang="en-US" u="sng" dirty="0" smtClean="0"/>
              <a:t>not</a:t>
            </a:r>
            <a:r>
              <a:rPr lang="en-US" dirty="0" smtClean="0"/>
              <a:t> automatically render the examiner’s opinion  competent or persuasive.</a:t>
            </a:r>
          </a:p>
          <a:p>
            <a:pPr lvl="1">
              <a:lnSpc>
                <a:spcPct val="90000"/>
              </a:lnSpc>
              <a:buFont typeface="Wingdings" pitchFamily="2" charset="2"/>
              <a:buChar char="Ø"/>
            </a:pPr>
            <a:r>
              <a:rPr lang="en-US" dirty="0" smtClean="0"/>
              <a:t>Adjudicators use facts obtained from a review of the claims file as a basis for crediting one expert over another, </a:t>
            </a:r>
            <a:r>
              <a:rPr lang="en-US" b="1" dirty="0" smtClean="0">
                <a:solidFill>
                  <a:srgbClr val="00B0F0"/>
                </a:solidFill>
              </a:rPr>
              <a:t>so it is incumbent to point out those facts and explain why they were necessary or important for purposes of informing the appropriate medical judgment</a:t>
            </a:r>
            <a:r>
              <a:rPr lang="en-US" dirty="0" smtClean="0">
                <a:solidFill>
                  <a:srgbClr val="00B0F0"/>
                </a:solidFill>
              </a:rPr>
              <a:t>.</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6CEB3-D22A-4192-9691-0C48EFAA6CD2}"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533400" y="4415791"/>
            <a:ext cx="5867400" cy="4347209"/>
          </a:xfrm>
          <a:noFill/>
        </p:spPr>
        <p:txBody>
          <a:bodyPr wrap="square" numCol="1" anchor="t" anchorCtr="0" compatLnSpc="1">
            <a:prstTxWarp prst="textNoShape">
              <a:avLst/>
            </a:prstTxWarp>
          </a:bodyPr>
          <a:lstStyle/>
          <a:p>
            <a:pPr marL="0" lvl="1">
              <a:buFont typeface="Wingdings" pitchFamily="2" charset="2"/>
              <a:buChar char="Ø"/>
            </a:pPr>
            <a:r>
              <a:rPr lang="de-DE" sz="1300" i="1" dirty="0"/>
              <a:t>Allen v. Brown</a:t>
            </a:r>
            <a:r>
              <a:rPr lang="de-DE" sz="1300" dirty="0"/>
              <a:t>, 7 Vet. App. 439 (1995); </a:t>
            </a:r>
            <a:r>
              <a:rPr lang="en-US" sz="1300" dirty="0"/>
              <a:t>38 C.F.R. § 3.310(b):  Aggravation of nonservice-connected (NSC) disability by service-connected disability.</a:t>
            </a:r>
            <a:r>
              <a:rPr lang="en-US" sz="1300" b="1" dirty="0"/>
              <a:t> </a:t>
            </a:r>
            <a:endParaRPr lang="en-US" sz="1300" dirty="0"/>
          </a:p>
          <a:p>
            <a:pPr marL="730350" lvl="2">
              <a:buFont typeface="Arial" pitchFamily="34" charset="0"/>
              <a:buChar char="•"/>
            </a:pPr>
            <a:r>
              <a:rPr lang="en-US" sz="1300" dirty="0"/>
              <a:t>The </a:t>
            </a:r>
            <a:r>
              <a:rPr lang="en-US" sz="1300" b="1" dirty="0"/>
              <a:t>threshold requirement</a:t>
            </a:r>
            <a:r>
              <a:rPr lang="en-US" sz="1300" dirty="0"/>
              <a:t> is evidence of an </a:t>
            </a:r>
            <a:r>
              <a:rPr lang="en-US" sz="1300" i="1" dirty="0"/>
              <a:t>increase in disability  </a:t>
            </a:r>
            <a:r>
              <a:rPr lang="en-US" sz="1300" dirty="0"/>
              <a:t>of a NSC condition that is proximately due to or the result of service.</a:t>
            </a:r>
          </a:p>
          <a:p>
            <a:pPr marL="730350" lvl="2">
              <a:buFont typeface="Arial" pitchFamily="34" charset="0"/>
              <a:buChar char="•"/>
            </a:pPr>
            <a:r>
              <a:rPr lang="en-US" sz="1300" dirty="0"/>
              <a:t>Evidence of </a:t>
            </a:r>
            <a:r>
              <a:rPr lang="en-US" sz="1300" b="1" dirty="0"/>
              <a:t>baseline disability </a:t>
            </a:r>
            <a:r>
              <a:rPr lang="en-US" sz="1300" dirty="0"/>
              <a:t>is necessary to establish entitlement to service connection (under the new regulation that went into effect in September 2006).</a:t>
            </a:r>
          </a:p>
          <a:p>
            <a:pPr eaLnBrk="1" hangingPunct="1"/>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FC6A2F-F6B9-4A14-86E8-5D5983DBBDEF}"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381000" y="4415791"/>
            <a:ext cx="6019800" cy="4347209"/>
          </a:xfrm>
          <a:noFill/>
        </p:spPr>
        <p:txBody>
          <a:bodyPr wrap="square" numCol="1" anchor="t" anchorCtr="0" compatLnSpc="1">
            <a:prstTxWarp prst="textNoShape">
              <a:avLst/>
            </a:prstTxWarp>
            <a:normAutofit lnSpcReduction="10000"/>
          </a:bodyPr>
          <a:lstStyle/>
          <a:p>
            <a:pPr defTabSz="914307" eaLnBrk="1" hangingPunct="1">
              <a:buFont typeface="Wingdings" pitchFamily="2" charset="2"/>
              <a:buChar char="Ø"/>
              <a:defRPr/>
            </a:pPr>
            <a:r>
              <a:rPr lang="en-US" sz="1400" b="1" dirty="0"/>
              <a:t>Words such as “might be,” “probably,” or “could be” are speculative.  Indeed, the CAVC has repeatedly held that speculative medical opinions are of little or no probative value. </a:t>
            </a:r>
            <a:r>
              <a:rPr lang="en-US" sz="1400" i="1" dirty="0"/>
              <a:t>See Hood v. Shinseki</a:t>
            </a:r>
            <a:r>
              <a:rPr lang="en-US" sz="1400" dirty="0"/>
              <a:t>, 23 Vet. App. 295, 298 (2009) (holding that the equivocal nature of an examiner's opinion “should have signaled to the Board that the medical opinion was speculative and of little probative value”); </a:t>
            </a:r>
            <a:r>
              <a:rPr lang="en-US" sz="1400" i="1" dirty="0"/>
              <a:t>see also Polovick v. Shinseki</a:t>
            </a:r>
            <a:r>
              <a:rPr lang="en-US" sz="1400" dirty="0"/>
              <a:t>, 23 Vet. App. 48, 54 (2009) (holding doctor's statement that brain tumor “may well be” connected to Agent Orange exposure was speculative); </a:t>
            </a:r>
            <a:r>
              <a:rPr lang="en-US" sz="1400" i="1" dirty="0"/>
              <a:t>Bloom v. West</a:t>
            </a:r>
            <a:r>
              <a:rPr lang="en-US" sz="1400" dirty="0"/>
              <a:t>, 12 Vet. App. 185, 187 (1999) (noting that the use of the term “could,” without other rationale or supporting data, is speculative); </a:t>
            </a:r>
            <a:r>
              <a:rPr lang="en-US" sz="1400" i="1" dirty="0"/>
              <a:t>Goss v. Brown</a:t>
            </a:r>
            <a:r>
              <a:rPr lang="en-US" sz="1400" dirty="0"/>
              <a:t>, 9 Vet. App. 109, 114 (1996) (noting that use of the phrase “could not rule out” was too speculative to establish medical nexus); </a:t>
            </a:r>
            <a:r>
              <a:rPr lang="en-US" sz="1400" i="1" dirty="0"/>
              <a:t>Tirpak v. Derwinski</a:t>
            </a:r>
            <a:r>
              <a:rPr lang="en-US" sz="1400" dirty="0"/>
              <a:t>, 2 Vet. App. 609, 611 (1992) (holding that medical opinions are speculative and of little probative value when a physician makes equivocal findings such as “the Veteran's death may or may not have been averted”).</a:t>
            </a:r>
          </a:p>
          <a:p>
            <a:pPr defTabSz="914307" eaLnBrk="1" hangingPunct="1">
              <a:buFont typeface="Wingdings" pitchFamily="2" charset="2"/>
              <a:buChar char="Ø"/>
              <a:defRPr/>
            </a:pPr>
            <a:endParaRPr lang="en-US" sz="1400" dirty="0"/>
          </a:p>
          <a:p>
            <a:pPr defTabSz="914307" eaLnBrk="1" hangingPunct="1">
              <a:buFont typeface="Wingdings" pitchFamily="2" charset="2"/>
              <a:buChar char="Ø"/>
              <a:defRPr/>
            </a:pPr>
            <a:r>
              <a:rPr lang="en-US" sz="1400" b="1" dirty="0"/>
              <a:t>Reminder:  </a:t>
            </a:r>
            <a:r>
              <a:rPr lang="en-US" sz="1400" dirty="0"/>
              <a:t>An opinion that something “is not related to” or “is not due to” </a:t>
            </a:r>
            <a:r>
              <a:rPr lang="en-US" sz="1400" b="1" dirty="0"/>
              <a:t>does not </a:t>
            </a:r>
            <a:r>
              <a:rPr lang="en-US" sz="1400" dirty="0"/>
              <a:t>answer the question of </a:t>
            </a:r>
            <a:r>
              <a:rPr lang="en-US" sz="1400" i="1" dirty="0"/>
              <a:t>aggravation</a:t>
            </a:r>
            <a:r>
              <a:rPr lang="en-US" sz="1400" dirty="0"/>
              <a:t> for secondary service connection claims.</a:t>
            </a:r>
          </a:p>
          <a:p>
            <a:pPr defTabSz="914307" eaLnBrk="1" hangingPunct="1">
              <a:defRPr/>
            </a:pPr>
            <a:endParaRPr lang="en-US" sz="1300" dirty="0"/>
          </a:p>
          <a:p>
            <a:pPr eaLnBrk="1" hangingPunct="1"/>
            <a:endParaRPr lang="en-US" sz="1300" dirty="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EE3CAA-26DB-4EBB-BB6B-C9415430FBCF}"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xfrm>
            <a:off x="457201" y="4191000"/>
            <a:ext cx="6096000" cy="4724400"/>
          </a:xfrm>
          <a:noFill/>
        </p:spPr>
        <p:txBody>
          <a:bodyPr wrap="square" numCol="1" anchor="t" anchorCtr="0" compatLnSpc="1">
            <a:prstTxWarp prst="textNoShape">
              <a:avLst/>
            </a:prstTxWarp>
            <a:noAutofit/>
          </a:bodyPr>
          <a:lstStyle/>
          <a:p>
            <a:pPr defTabSz="914307">
              <a:buFont typeface="Wingdings" pitchFamily="2" charset="2"/>
              <a:buChar char="Ø"/>
            </a:pPr>
            <a:r>
              <a:rPr lang="en-US" sz="1000" b="1" dirty="0">
                <a:solidFill>
                  <a:srgbClr val="0000FF"/>
                </a:solidFill>
              </a:rPr>
              <a:t>Presumption of Soundness</a:t>
            </a:r>
            <a:r>
              <a:rPr lang="en-US" sz="1000" dirty="0"/>
              <a:t>— </a:t>
            </a:r>
            <a:r>
              <a:rPr lang="en-US" sz="1000" dirty="0">
                <a:solidFill>
                  <a:srgbClr val="000000"/>
                </a:solidFill>
              </a:rPr>
              <a:t>A </a:t>
            </a:r>
            <a:r>
              <a:rPr lang="en-US" sz="1000" b="1" dirty="0">
                <a:solidFill>
                  <a:srgbClr val="3333CC"/>
                </a:solidFill>
              </a:rPr>
              <a:t>vague report </a:t>
            </a:r>
            <a:r>
              <a:rPr lang="en-US" sz="1000" dirty="0">
                <a:solidFill>
                  <a:srgbClr val="000000"/>
                </a:solidFill>
              </a:rPr>
              <a:t>by the Veteran is not enough to rebut the presumption of soundness (Vet in Wagner essentially conceded a pre-service knee injury, but there was no CUE medical evidence to rebut the two-part presumption); </a:t>
            </a:r>
          </a:p>
          <a:p>
            <a:pPr lvl="1" algn="just">
              <a:buFont typeface="Wingdings" pitchFamily="2" charset="2"/>
              <a:buChar char="Ø"/>
            </a:pPr>
            <a:r>
              <a:rPr lang="en-US" sz="1000" b="1" dirty="0">
                <a:solidFill>
                  <a:srgbClr val="000000"/>
                </a:solidFill>
              </a:rPr>
              <a:t>Start analysis </a:t>
            </a:r>
            <a:r>
              <a:rPr lang="en-US" sz="1000" dirty="0">
                <a:solidFill>
                  <a:srgbClr val="000000"/>
                </a:solidFill>
              </a:rPr>
              <a:t>with </a:t>
            </a:r>
            <a:r>
              <a:rPr lang="en-US" sz="1000" dirty="0">
                <a:solidFill>
                  <a:srgbClr val="3333CC"/>
                </a:solidFill>
              </a:rPr>
              <a:t>what was found on the </a:t>
            </a:r>
            <a:r>
              <a:rPr lang="en-US" sz="1000" b="1" dirty="0">
                <a:solidFill>
                  <a:srgbClr val="3333CC"/>
                </a:solidFill>
              </a:rPr>
              <a:t>entrance exam</a:t>
            </a:r>
            <a:r>
              <a:rPr lang="en-US" sz="1000" dirty="0">
                <a:solidFill>
                  <a:srgbClr val="000000"/>
                </a:solidFill>
              </a:rPr>
              <a:t>; </a:t>
            </a:r>
          </a:p>
          <a:p>
            <a:pPr marL="456468" lvl="1" algn="just" defTabSz="912937">
              <a:buFont typeface="Wingdings" pitchFamily="2" charset="2"/>
              <a:buChar char="Ø"/>
              <a:defRPr/>
            </a:pPr>
            <a:r>
              <a:rPr lang="en-US" sz="1000" b="1" dirty="0">
                <a:cs typeface="Times New Roman" pitchFamily="18" charset="0"/>
              </a:rPr>
              <a:t>Pre-Service Treatment or Report of Treatment</a:t>
            </a:r>
            <a:r>
              <a:rPr lang="en-US" sz="1000" dirty="0">
                <a:cs typeface="Times New Roman" pitchFamily="18" charset="0"/>
              </a:rPr>
              <a:t>—Look at the STRs and not just the Veteran’s reported history.</a:t>
            </a:r>
          </a:p>
          <a:p>
            <a:pPr lvl="1" algn="just">
              <a:buFont typeface="Wingdings" pitchFamily="2" charset="2"/>
              <a:buChar char="Ø"/>
            </a:pPr>
            <a:r>
              <a:rPr lang="en-US" sz="1000" b="1" dirty="0">
                <a:solidFill>
                  <a:srgbClr val="3333CC"/>
                </a:solidFill>
              </a:rPr>
              <a:t>Responsibility falls on VA to </a:t>
            </a:r>
            <a:r>
              <a:rPr lang="en-US" sz="1000" b="1" i="1" dirty="0">
                <a:solidFill>
                  <a:srgbClr val="3333CC"/>
                </a:solidFill>
              </a:rPr>
              <a:t>undertake any required development</a:t>
            </a:r>
            <a:r>
              <a:rPr lang="en-US" sz="1000" dirty="0">
                <a:solidFill>
                  <a:srgbClr val="000000"/>
                </a:solidFill>
              </a:rPr>
              <a:t>, such as obtaining pre-service treatment records referenced by claimant, as well as a medical opinion.</a:t>
            </a:r>
          </a:p>
          <a:p>
            <a:pPr marL="456468" lvl="1" algn="just" defTabSz="912937">
              <a:buFont typeface="Wingdings" pitchFamily="2" charset="2"/>
              <a:buChar char="Ø"/>
              <a:defRPr/>
            </a:pPr>
            <a:r>
              <a:rPr lang="en-US" sz="1000" b="1" u="sng" dirty="0">
                <a:solidFill>
                  <a:srgbClr val="FF0000"/>
                </a:solidFill>
              </a:rPr>
              <a:t>Very Onerous Standard </a:t>
            </a:r>
            <a:r>
              <a:rPr lang="en-US" sz="1000" dirty="0">
                <a:solidFill>
                  <a:srgbClr val="000000"/>
                </a:solidFill>
              </a:rPr>
              <a:t>– As noted by Federal Circuit in </a:t>
            </a:r>
            <a:r>
              <a:rPr lang="en-US" sz="1000" i="1" dirty="0">
                <a:solidFill>
                  <a:srgbClr val="000000"/>
                </a:solidFill>
              </a:rPr>
              <a:t>Wagner</a:t>
            </a:r>
            <a:r>
              <a:rPr lang="en-US" sz="1000" dirty="0">
                <a:solidFill>
                  <a:srgbClr val="000000"/>
                </a:solidFill>
              </a:rPr>
              <a:t>, the standard set forth in section 1111 is an </a:t>
            </a:r>
            <a:r>
              <a:rPr lang="en-US" sz="1000" u="sng" dirty="0">
                <a:solidFill>
                  <a:srgbClr val="000000"/>
                </a:solidFill>
              </a:rPr>
              <a:t>odd one t</a:t>
            </a:r>
            <a:r>
              <a:rPr lang="en-US" sz="1000" dirty="0">
                <a:solidFill>
                  <a:srgbClr val="000000"/>
                </a:solidFill>
              </a:rPr>
              <a:t>hat can have the effect of turning an aggravation claim into a regular service connection claim, but that is the standard established by Congress.  </a:t>
            </a:r>
          </a:p>
          <a:p>
            <a:endParaRPr lang="en-US" sz="1000" b="1" dirty="0"/>
          </a:p>
          <a:p>
            <a:pPr>
              <a:buFont typeface="Wingdings" pitchFamily="2" charset="2"/>
              <a:buChar char="Ø"/>
            </a:pPr>
            <a:r>
              <a:rPr lang="en-US" sz="1000" b="1" dirty="0">
                <a:solidFill>
                  <a:srgbClr val="0000FF"/>
                </a:solidFill>
              </a:rPr>
              <a:t>Inadequate Medical Opinions</a:t>
            </a:r>
            <a:r>
              <a:rPr lang="en-US" sz="1000" dirty="0"/>
              <a:t>: </a:t>
            </a:r>
            <a:r>
              <a:rPr lang="en-US" sz="1000" dirty="0">
                <a:solidFill>
                  <a:srgbClr val="FF0000"/>
                </a:solidFill>
              </a:rPr>
              <a:t>Equivocal or uses terms that qualify the opinion such that it is not phrased in terms of being “undebatable”  evidence</a:t>
            </a:r>
            <a:r>
              <a:rPr lang="en-US" sz="1000" dirty="0"/>
              <a:t>.  Examples of such words or phrases include: </a:t>
            </a:r>
            <a:br>
              <a:rPr lang="en-US" sz="1000" dirty="0"/>
            </a:br>
            <a:r>
              <a:rPr lang="en-US" sz="1000" dirty="0"/>
              <a:t>(1) “</a:t>
            </a:r>
            <a:r>
              <a:rPr lang="en-US" sz="1000" i="1" dirty="0"/>
              <a:t>there are signs</a:t>
            </a:r>
            <a:r>
              <a:rPr lang="en-US" sz="1000" dirty="0"/>
              <a:t> which indicate ” that a condition existed prior to service; (2) it was “</a:t>
            </a:r>
            <a:r>
              <a:rPr lang="en-US" sz="1000" i="1" dirty="0"/>
              <a:t>probable</a:t>
            </a:r>
            <a:r>
              <a:rPr lang="en-US" sz="1000" dirty="0"/>
              <a:t>, but </a:t>
            </a:r>
            <a:r>
              <a:rPr lang="en-US" sz="1000" i="1" dirty="0"/>
              <a:t>not</a:t>
            </a:r>
            <a:r>
              <a:rPr lang="en-US" sz="1000" dirty="0"/>
              <a:t> </a:t>
            </a:r>
            <a:r>
              <a:rPr lang="en-US" sz="1000" i="1" dirty="0"/>
              <a:t>absolutely certain</a:t>
            </a:r>
            <a:r>
              <a:rPr lang="en-US" sz="1000" dirty="0"/>
              <a:t>,” that a condition existed prior to service; (3) “it is </a:t>
            </a:r>
            <a:r>
              <a:rPr lang="en-US" sz="1000" i="1" dirty="0"/>
              <a:t>impossible to say</a:t>
            </a:r>
            <a:r>
              <a:rPr lang="en-US" sz="1000" dirty="0"/>
              <a:t>”; </a:t>
            </a:r>
            <a:br>
              <a:rPr lang="en-US" sz="1000" dirty="0"/>
            </a:br>
            <a:r>
              <a:rPr lang="en-US" sz="1000" dirty="0"/>
              <a:t>(4) “</a:t>
            </a:r>
            <a:r>
              <a:rPr lang="en-US" sz="1000" i="1" dirty="0"/>
              <a:t>could have accelerated</a:t>
            </a:r>
            <a:r>
              <a:rPr lang="en-US" sz="1000" dirty="0"/>
              <a:t>”; (5) “</a:t>
            </a:r>
            <a:r>
              <a:rPr lang="en-US" sz="1000" i="1" dirty="0"/>
              <a:t>most likely</a:t>
            </a:r>
            <a:r>
              <a:rPr lang="en-US" sz="1000" dirty="0"/>
              <a:t>”; (6) “</a:t>
            </a:r>
            <a:r>
              <a:rPr lang="en-US" sz="1000" i="1" dirty="0"/>
              <a:t>more likely</a:t>
            </a:r>
            <a:r>
              <a:rPr lang="en-US" sz="1000" dirty="0"/>
              <a:t>”; and (7) “</a:t>
            </a:r>
            <a:r>
              <a:rPr lang="en-US" sz="1000" i="1" dirty="0"/>
              <a:t>not significantly aggravated</a:t>
            </a:r>
            <a:r>
              <a:rPr lang="en-US" sz="1000" dirty="0"/>
              <a:t>.”</a:t>
            </a:r>
          </a:p>
          <a:p>
            <a:pPr lvl="0"/>
            <a:endParaRPr lang="en-US" sz="1000" dirty="0"/>
          </a:p>
          <a:p>
            <a:pPr defTabSz="914307">
              <a:buFont typeface="Wingdings" pitchFamily="2" charset="2"/>
              <a:buChar char="Ø"/>
              <a:defRPr/>
            </a:pPr>
            <a:r>
              <a:rPr lang="en-US" sz="1000" b="1" dirty="0">
                <a:solidFill>
                  <a:srgbClr val="0000FF"/>
                </a:solidFill>
              </a:rPr>
              <a:t>CUE Standard Required for Both Parts of Medical Opinion</a:t>
            </a:r>
            <a:r>
              <a:rPr lang="en-US" sz="1000" dirty="0"/>
              <a:t>:  The examiner must use the “clear and unmistakable evidence standard” </a:t>
            </a:r>
            <a:r>
              <a:rPr lang="en-US" sz="1000" u="sng" dirty="0">
                <a:solidFill>
                  <a:srgbClr val="FF0000"/>
                </a:solidFill>
              </a:rPr>
              <a:t>for both parts of the question</a:t>
            </a:r>
            <a:r>
              <a:rPr lang="en-US" sz="1000" dirty="0">
                <a:solidFill>
                  <a:srgbClr val="FF0000"/>
                </a:solidFill>
              </a:rPr>
              <a:t> </a:t>
            </a:r>
            <a:r>
              <a:rPr lang="en-US" sz="1000" dirty="0"/>
              <a:t>– that is, that the disability preexisted </a:t>
            </a:r>
            <a:r>
              <a:rPr lang="en-US" sz="1000" u="sng" dirty="0"/>
              <a:t>and</a:t>
            </a:r>
            <a:r>
              <a:rPr lang="en-US" sz="1000" dirty="0"/>
              <a:t> was not aggravated by service</a:t>
            </a:r>
            <a:r>
              <a:rPr lang="en-US" sz="1000" u="sng" dirty="0"/>
              <a:t>.  A claimant is not required to show that the disease or injury increased in severity during service before VA’s duty under the second prong of this rebuttal standard attaches</a:t>
            </a:r>
            <a:r>
              <a:rPr lang="en-US" sz="1000" dirty="0"/>
              <a:t>.  </a:t>
            </a:r>
          </a:p>
          <a:p>
            <a:endParaRPr lang="en-US" sz="1100" b="1"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3936C-B2ED-4CDB-9DA6-945272054914}"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219200" y="685800"/>
            <a:ext cx="4648200" cy="3486150"/>
          </a:xfrm>
          <a:noFill/>
          <a:ln>
            <a:solidFill>
              <a:srgbClr val="000000"/>
            </a:solidFill>
            <a:miter lim="800000"/>
            <a:headEnd/>
            <a:tailEnd/>
          </a:ln>
        </p:spPr>
      </p:sp>
      <p:sp>
        <p:nvSpPr>
          <p:cNvPr id="43011" name="Notes Placeholder 2"/>
          <p:cNvSpPr>
            <a:spLocks noGrp="1"/>
          </p:cNvSpPr>
          <p:nvPr>
            <p:ph type="body" idx="1"/>
          </p:nvPr>
        </p:nvSpPr>
        <p:spPr bwMode="auto">
          <a:xfrm>
            <a:off x="457201" y="4415791"/>
            <a:ext cx="6096000" cy="4347209"/>
          </a:xfrm>
          <a:noFill/>
        </p:spPr>
        <p:txBody>
          <a:bodyPr wrap="square" numCol="1" anchor="t" anchorCtr="0" compatLnSpc="1">
            <a:prstTxWarp prst="textNoShape">
              <a:avLst/>
            </a:prstTxWarp>
            <a:normAutofit/>
          </a:bodyPr>
          <a:lstStyle/>
          <a:p>
            <a:pPr>
              <a:buFont typeface="Wingdings" pitchFamily="2" charset="2"/>
              <a:buChar char="Ø"/>
            </a:pPr>
            <a:r>
              <a:rPr lang="en-US" b="1" dirty="0" smtClean="0"/>
              <a:t>In May 2011, BVA and VBA partnered to develop a joint training program to supplement the individual training programs each administration/staff office already have in place for its respective employees.  </a:t>
            </a:r>
          </a:p>
          <a:p>
            <a:pPr lvl="1">
              <a:buFont typeface="Wingdings" pitchFamily="2" charset="2"/>
              <a:buChar char="Ø"/>
            </a:pPr>
            <a:r>
              <a:rPr lang="en-US" kern="1200" dirty="0" smtClean="0">
                <a:solidFill>
                  <a:schemeClr val="tx1"/>
                </a:solidFill>
                <a:latin typeface="Arial" pitchFamily="34" charset="0"/>
                <a:ea typeface="+mn-ea"/>
                <a:cs typeface="Arial" pitchFamily="34" charset="0"/>
              </a:rPr>
              <a:t>This collaboration will target current changes in the law and areas of weakness in the adjudication process that have been identified by VBA’s Systematic Technical Accuracy Review (STAR) quality review process, by BVA’s Quality Review Program, and by the decisions issued by the United States Court of Appeals for Veterans Claims (CAVC), the United States Court of Appeals for the Federal Circuit (Federal Circuit), and the United States Supreme Court (Supreme Court).  </a:t>
            </a:r>
          </a:p>
          <a:p>
            <a:pPr lvl="1">
              <a:buFont typeface="Wingdings" pitchFamily="2" charset="2"/>
              <a:buChar char="Ø"/>
            </a:pPr>
            <a:r>
              <a:rPr lang="en-US" kern="1200" dirty="0" smtClean="0">
                <a:solidFill>
                  <a:schemeClr val="tx1"/>
                </a:solidFill>
                <a:latin typeface="Arial" pitchFamily="34" charset="0"/>
                <a:ea typeface="+mn-ea"/>
                <a:cs typeface="Arial" pitchFamily="34" charset="0"/>
              </a:rPr>
              <a:t>This joint training program is benefittin</a:t>
            </a:r>
            <a:r>
              <a:rPr lang="en-US" dirty="0" smtClean="0"/>
              <a:t>g </a:t>
            </a:r>
            <a:r>
              <a:rPr lang="en-US" kern="1200" dirty="0" smtClean="0">
                <a:solidFill>
                  <a:schemeClr val="tx1"/>
                </a:solidFill>
                <a:latin typeface="Arial" pitchFamily="34" charset="0"/>
                <a:ea typeface="+mn-ea"/>
                <a:cs typeface="Arial" pitchFamily="34" charset="0"/>
              </a:rPr>
              <a:t>both parties by improving  the quality and timeliness of claims adjudication for Veterans benefits as well as promoting better uniformity of understanding of the governing legal and procedural adjudication requirements between BVA and VBA. </a:t>
            </a:r>
          </a:p>
          <a:p>
            <a:pPr lvl="1">
              <a:buFont typeface="Wingdings" pitchFamily="2" charset="2"/>
              <a:buChar char="Ø"/>
            </a:pPr>
            <a:r>
              <a:rPr lang="en-US" kern="1200" dirty="0" smtClean="0">
                <a:solidFill>
                  <a:schemeClr val="tx1"/>
                </a:solidFill>
                <a:latin typeface="Arial" pitchFamily="34" charset="0"/>
                <a:ea typeface="+mn-ea"/>
                <a:cs typeface="Arial" pitchFamily="34" charset="0"/>
              </a:rPr>
              <a:t> Part of the training program consists of this standard curriculum for BVA attorney staff to use when conducting mandatory training for Regional Office adjudication staff as part of BVA Travel Board hearing trips.  </a:t>
            </a:r>
            <a:r>
              <a:rPr lang="en-US" b="1" u="sng" kern="1200" dirty="0" smtClean="0">
                <a:solidFill>
                  <a:schemeClr val="tx1"/>
                </a:solidFill>
                <a:latin typeface="Arial" pitchFamily="34" charset="0"/>
                <a:ea typeface="+mn-ea"/>
                <a:cs typeface="Arial" pitchFamily="34" charset="0"/>
              </a:rPr>
              <a:t>The above-noted agenda items have been agreed upon by BVA and VBA as appropriate topics for training as they represent a vast majority of reasons for remand from BVA and CAVC, and STAR quality errors.  The overall focus of the training is on improving the initial quality of claims development and adjudication, as well as on reducing the number of avoidable remands</a:t>
            </a:r>
            <a:r>
              <a:rPr lang="en-US" kern="1200" dirty="0" smtClean="0">
                <a:solidFill>
                  <a:schemeClr val="tx1"/>
                </a:solidFill>
                <a:latin typeface="Arial" pitchFamily="34" charset="0"/>
                <a:ea typeface="+mn-ea"/>
                <a:cs typeface="Arial" pitchFamily="34" charset="0"/>
              </a:rPr>
              <a:t>.  </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D95141-F061-4585-930A-E82808DA4EE2}"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xfrm>
            <a:off x="462712" y="4267200"/>
            <a:ext cx="6084976" cy="4648200"/>
          </a:xfrm>
          <a:noFill/>
        </p:spPr>
        <p:txBody>
          <a:bodyPr wrap="square" numCol="1" anchor="t" anchorCtr="0" compatLnSpc="1">
            <a:prstTxWarp prst="textNoShape">
              <a:avLst/>
            </a:prstTxWarp>
            <a:noAutofit/>
          </a:bodyPr>
          <a:lstStyle/>
          <a:p>
            <a:pPr>
              <a:lnSpc>
                <a:spcPct val="80000"/>
              </a:lnSpc>
              <a:buFont typeface="Wingdings" pitchFamily="2" charset="2"/>
              <a:buChar char="Ø"/>
            </a:pPr>
            <a:r>
              <a:rPr lang="en-US" b="1" dirty="0" smtClean="0">
                <a:solidFill>
                  <a:srgbClr val="0000FF"/>
                </a:solidFill>
              </a:rPr>
              <a:t>Presumption of Aggravation— </a:t>
            </a:r>
            <a:r>
              <a:rPr lang="en-US" u="sng" dirty="0" smtClean="0">
                <a:solidFill>
                  <a:srgbClr val="FF0000"/>
                </a:solidFill>
                <a:cs typeface="Times New Roman" pitchFamily="18" charset="0"/>
              </a:rPr>
              <a:t>Service connection for any in-service increase of a preexisting condition that is beyond the </a:t>
            </a:r>
            <a:r>
              <a:rPr lang="en-US" i="1" u="sng" dirty="0" smtClean="0">
                <a:solidFill>
                  <a:srgbClr val="FF0000"/>
                </a:solidFill>
                <a:cs typeface="Times New Roman" pitchFamily="18" charset="0"/>
              </a:rPr>
              <a:t>natural progress of the condition</a:t>
            </a:r>
            <a:r>
              <a:rPr lang="en-US" dirty="0" smtClean="0">
                <a:cs typeface="Times New Roman" pitchFamily="18" charset="0"/>
              </a:rPr>
              <a:t>.  If you find that a condition has worsened, explain with some </a:t>
            </a:r>
            <a:r>
              <a:rPr lang="en-US" i="1" dirty="0" smtClean="0">
                <a:cs typeface="Times New Roman" pitchFamily="18" charset="0"/>
              </a:rPr>
              <a:t>specificity why</a:t>
            </a:r>
            <a:r>
              <a:rPr lang="en-US" dirty="0" smtClean="0">
                <a:cs typeface="Times New Roman" pitchFamily="18" charset="0"/>
              </a:rPr>
              <a:t> you conclude the condition worsened and whether the progression was, or was not, due to natural progress.</a:t>
            </a:r>
          </a:p>
          <a:p>
            <a:pPr>
              <a:lnSpc>
                <a:spcPct val="80000"/>
              </a:lnSpc>
              <a:buFont typeface="Wingdings" pitchFamily="2" charset="2"/>
              <a:buNone/>
            </a:pPr>
            <a:endParaRPr lang="en-US" dirty="0" smtClean="0">
              <a:cs typeface="Times New Roman" pitchFamily="18" charset="0"/>
            </a:endParaRPr>
          </a:p>
          <a:p>
            <a:pPr>
              <a:buFont typeface="Wingdings" pitchFamily="2" charset="2"/>
              <a:buChar char="Ø"/>
            </a:pPr>
            <a:r>
              <a:rPr lang="en-US" b="1" dirty="0" smtClean="0"/>
              <a:t>In such claims the Veteran (the evidence of record) must simply show that there was </a:t>
            </a:r>
            <a:r>
              <a:rPr lang="en-US" b="1" u="sng" dirty="0" smtClean="0"/>
              <a:t>an increase in disability </a:t>
            </a:r>
            <a:r>
              <a:rPr lang="en-US" b="1" dirty="0" smtClean="0"/>
              <a:t>during service to trigger the presumption of aggravation</a:t>
            </a:r>
            <a:r>
              <a:rPr lang="en-US" dirty="0" smtClean="0"/>
              <a:t>.  </a:t>
            </a:r>
            <a:r>
              <a:rPr lang="en-US" i="1" dirty="0" smtClean="0"/>
              <a:t>See  Wagner v. Principi</a:t>
            </a:r>
            <a:r>
              <a:rPr lang="en-US" dirty="0" smtClean="0"/>
              <a:t>, 370 F.3d 1089, 1096 (Fed. Cir. 2004); </a:t>
            </a:r>
            <a:r>
              <a:rPr lang="en-US" i="1" dirty="0" smtClean="0"/>
              <a:t>Jensen v. Brown</a:t>
            </a:r>
            <a:r>
              <a:rPr lang="en-US" dirty="0" smtClean="0"/>
              <a:t>, 19 F.3d 1413, 1417 (Fed. Cir. 1994).  “If the presumption of aggravation under section 1153 arises, </a:t>
            </a:r>
            <a:r>
              <a:rPr lang="en-US" b="1" i="1" dirty="0" smtClean="0"/>
              <a:t>the burden then shifts to the government to show a lack of aggravation</a:t>
            </a:r>
            <a:r>
              <a:rPr lang="en-US" i="1" dirty="0" smtClean="0"/>
              <a:t> </a:t>
            </a:r>
            <a:r>
              <a:rPr lang="en-US" dirty="0" smtClean="0"/>
              <a:t>by establishing ‘that the increase in disability is due to the natural progress of the disease.’”  </a:t>
            </a:r>
            <a:r>
              <a:rPr lang="en-US" i="1" dirty="0" smtClean="0"/>
              <a:t>Wagner</a:t>
            </a:r>
            <a:r>
              <a:rPr lang="en-US" dirty="0" smtClean="0"/>
              <a:t>, 370 F.3d at 1096 (citing 38 U.S.C. § 1153) (emphasis added).  This requires the government to show by </a:t>
            </a:r>
            <a:r>
              <a:rPr lang="en-US" b="1" dirty="0" smtClean="0"/>
              <a:t>clear and unmistakable evidence</a:t>
            </a:r>
            <a:r>
              <a:rPr lang="en-US" dirty="0" smtClean="0"/>
              <a:t> that any increase in disability was due to the natural progress of the condition.  </a:t>
            </a:r>
            <a:r>
              <a:rPr lang="en-US" i="1" dirty="0" smtClean="0"/>
              <a:t>See </a:t>
            </a:r>
            <a:br>
              <a:rPr lang="en-US" i="1" dirty="0" smtClean="0"/>
            </a:br>
            <a:r>
              <a:rPr lang="en-US" i="1" dirty="0" smtClean="0"/>
              <a:t>Cotant v. Principi</a:t>
            </a:r>
            <a:r>
              <a:rPr lang="en-US" dirty="0" smtClean="0"/>
              <a:t>, 17 Vet. App. 116, 130-32 (2003); </a:t>
            </a:r>
            <a:r>
              <a:rPr lang="en-US" i="1" dirty="0" smtClean="0"/>
              <a:t>see also </a:t>
            </a:r>
            <a:r>
              <a:rPr lang="en-US" dirty="0" smtClean="0"/>
              <a:t>38 C.F.R. § 3.306(b).</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C93D3A-5DE1-49F9-A63C-1A70992C8547}"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1" y="4415791"/>
            <a:ext cx="6096000" cy="4347209"/>
          </a:xfrm>
        </p:spPr>
        <p:txBody>
          <a:bodyPr>
            <a:normAutofit/>
          </a:bodyPr>
          <a:lstStyle/>
          <a:p>
            <a:pPr marL="0" lvl="3" defTabSz="950871">
              <a:buFont typeface="Wingdings" pitchFamily="2" charset="2"/>
              <a:buChar char="Ø"/>
              <a:defRPr/>
            </a:pPr>
            <a:r>
              <a:rPr lang="en-US" sz="1400" dirty="0"/>
              <a:t>One of the most common reasons for CAVC remands is BVA’s failure to address and/or make credibility determinations with respect to lay and medical evidence.  This may be due to the fact that for nearly 60 years BVA operated in </a:t>
            </a:r>
            <a:r>
              <a:rPr lang="en-US" sz="1400" dirty="0">
                <a:solidFill>
                  <a:srgbClr val="00B0F0"/>
                </a:solidFill>
              </a:rPr>
              <a:t>virtually “splendid isolation” </a:t>
            </a:r>
            <a:r>
              <a:rPr lang="en-US" sz="1400" dirty="0"/>
              <a:t>without any outside judicial review </a:t>
            </a:r>
            <a:r>
              <a:rPr lang="en-US" sz="1400" b="1" u="sng" dirty="0"/>
              <a:t>and</a:t>
            </a:r>
            <a:r>
              <a:rPr lang="en-US" sz="1400" dirty="0"/>
              <a:t> without a requirement to provide a detailed analysis in support of the decisions being made.    </a:t>
            </a:r>
          </a:p>
          <a:p>
            <a:pPr marL="0" lvl="3" defTabSz="950871">
              <a:defRPr/>
            </a:pPr>
            <a:endParaRPr lang="en-US" sz="900" dirty="0"/>
          </a:p>
          <a:p>
            <a:pPr marL="0" lvl="1">
              <a:buFont typeface="Wingdings" pitchFamily="2" charset="2"/>
              <a:buChar char="Ø"/>
              <a:defRPr/>
            </a:pPr>
            <a:r>
              <a:rPr lang="en-US" sz="1400" dirty="0">
                <a:solidFill>
                  <a:srgbClr val="00B0F0"/>
                </a:solidFill>
              </a:rPr>
              <a:t>Prior to the advent of judicial review, </a:t>
            </a:r>
            <a:r>
              <a:rPr lang="en-US" sz="1400" dirty="0"/>
              <a:t>both VBA and BVA decisions usually were not detailed or highly technical, and the adjudicators functioned essentially as a panel of experts that included both attorneys/rating board members and physicians.</a:t>
            </a:r>
          </a:p>
          <a:p>
            <a:pPr marL="0" lvl="1">
              <a:defRPr/>
            </a:pPr>
            <a:endParaRPr lang="en-US" sz="800" dirty="0"/>
          </a:p>
          <a:p>
            <a:pPr marL="0" lvl="1">
              <a:buFont typeface="Wingdings" pitchFamily="2" charset="2"/>
              <a:buChar char="Ø"/>
              <a:defRPr/>
            </a:pPr>
            <a:r>
              <a:rPr lang="en-US" sz="1400" dirty="0"/>
              <a:t>However, we are now governed by strict regulations and case law which place a specific duty on us to </a:t>
            </a:r>
            <a:r>
              <a:rPr lang="en-US" sz="1400" u="sng" dirty="0"/>
              <a:t>provide a written statement </a:t>
            </a:r>
            <a:r>
              <a:rPr lang="en-US" sz="1400" dirty="0"/>
              <a:t>of the reasons or bases for findings and conclusions made on all material issues of fact and law presented on the record.  </a:t>
            </a:r>
          </a:p>
          <a:p>
            <a:pPr marL="0" lvl="1">
              <a:defRPr/>
            </a:pPr>
            <a:endParaRPr lang="en-US" dirty="0" smtClean="0">
              <a:latin typeface="Arial" pitchFamily="34" charset="0"/>
              <a:cs typeface="Arial" pitchFamily="34" charset="0"/>
            </a:endParaRPr>
          </a:p>
          <a:p>
            <a:pPr marL="0" lvl="1">
              <a:defRP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172200" cy="4648200"/>
          </a:xfrm>
        </p:spPr>
        <p:txBody>
          <a:bodyPr>
            <a:normAutofit/>
          </a:bodyPr>
          <a:lstStyle/>
          <a:p>
            <a:pPr marL="0" lvl="3">
              <a:buFont typeface="Wingdings" pitchFamily="2" charset="2"/>
              <a:buChar char="Ø"/>
            </a:pPr>
            <a:r>
              <a:rPr lang="en-US" sz="1300" dirty="0"/>
              <a:t>38 U.S.C. § 5104(b) uses slightly different language than the reasons or bases language contained in section 7104(d), but the steps that are needed to go through to make agency decisions are the same:  “In any case where the Secretary denies a benefit sought, the notice [of decision] shall also include (1) a statement of the reasons for the decision, and (2) a summary of the evidence considered by the Secretary.”  </a:t>
            </a:r>
            <a:r>
              <a:rPr lang="en-US" sz="1300" i="1" dirty="0"/>
              <a:t>See also </a:t>
            </a:r>
            <a:r>
              <a:rPr lang="en-US" sz="1300" dirty="0"/>
              <a:t>38 C.F.R. § 3.103(b)(1).  </a:t>
            </a:r>
          </a:p>
          <a:p>
            <a:pPr marL="0" lvl="3"/>
            <a:endParaRPr lang="en-US" sz="800" dirty="0"/>
          </a:p>
          <a:p>
            <a:pPr marL="0" lvl="3">
              <a:buFont typeface="Wingdings" pitchFamily="2" charset="2"/>
              <a:buChar char="Ø"/>
            </a:pPr>
            <a:r>
              <a:rPr lang="en-US" sz="1300" b="1" dirty="0"/>
              <a:t>Standards of review for BVA and CAVC</a:t>
            </a:r>
            <a:r>
              <a:rPr lang="en-US" sz="1300" dirty="0"/>
              <a:t>:  The real practical difference is that BVA reviews AOJ decisions on a de novo basis (</a:t>
            </a:r>
            <a:r>
              <a:rPr lang="en-US" sz="1300" i="1" dirty="0"/>
              <a:t>i.e</a:t>
            </a:r>
            <a:r>
              <a:rPr lang="en-US" sz="1300" dirty="0"/>
              <a:t>., without any deference), whereas the CAVC reviews BVA’s findings of fact on a clearly erroneous basis. </a:t>
            </a:r>
            <a:endParaRPr lang="en-US" dirty="0"/>
          </a:p>
        </p:txBody>
      </p:sp>
      <p:sp>
        <p:nvSpPr>
          <p:cNvPr id="4" name="Slide Number Placeholder 3"/>
          <p:cNvSpPr>
            <a:spLocks noGrp="1"/>
          </p:cNvSpPr>
          <p:nvPr>
            <p:ph type="sldNum" sz="quarter" idx="10"/>
          </p:nvPr>
        </p:nvSpPr>
        <p:spPr/>
        <p:txBody>
          <a:bodyPr/>
          <a:lstStyle/>
          <a:p>
            <a:fld id="{C9C244A6-5462-4016-B9E4-FA5710A16AE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5867400" cy="4648200"/>
          </a:xfrm>
        </p:spPr>
        <p:txBody>
          <a:bodyPr>
            <a:normAutofit/>
          </a:bodyPr>
          <a:lstStyle/>
          <a:p>
            <a:pPr>
              <a:buFont typeface="Wingdings" pitchFamily="2" charset="2"/>
              <a:buChar char="Ø"/>
            </a:pPr>
            <a:r>
              <a:rPr lang="en-US" dirty="0" smtClean="0"/>
              <a:t>There is no law on judging credibility – this is an individual endeavor.  </a:t>
            </a:r>
            <a:r>
              <a:rPr lang="en-US" b="1" u="sng" dirty="0" smtClean="0"/>
              <a:t>While part of this action involves deciding whether one believes a particular piece of evidence or speaker, it is actually much more than that as we will further discuss</a:t>
            </a:r>
            <a:r>
              <a:rPr lang="en-US" dirty="0" smtClean="0"/>
              <a:t>.  </a:t>
            </a:r>
          </a:p>
          <a:p>
            <a:endParaRPr lang="en-US" sz="800" dirty="0"/>
          </a:p>
          <a:p>
            <a:pPr>
              <a:buFont typeface="Wingdings" pitchFamily="2" charset="2"/>
              <a:buChar char="Ø"/>
            </a:pPr>
            <a:r>
              <a:rPr lang="en-US" dirty="0" smtClean="0"/>
              <a:t>The only thing that is clear is that </a:t>
            </a:r>
            <a:r>
              <a:rPr lang="en-US" b="1" u="sng" dirty="0" smtClean="0"/>
              <a:t>VA Adjudicators </a:t>
            </a:r>
            <a:r>
              <a:rPr lang="en-US" b="1" i="1" u="sng" dirty="0" smtClean="0"/>
              <a:t>must</a:t>
            </a:r>
            <a:r>
              <a:rPr lang="en-US" b="1" u="sng" dirty="0" smtClean="0"/>
              <a:t> make actual and specific credibility and weight determinations with respect to the competent lay and medical evidence of record </a:t>
            </a:r>
            <a:r>
              <a:rPr lang="en-US" dirty="0" smtClean="0"/>
              <a:t>– talking around the matter and not actually making the credibility determinations is no longer acceptable in the much more legalistic environment created by judicial review.  </a:t>
            </a:r>
            <a:r>
              <a:rPr lang="en-US" dirty="0" smtClean="0">
                <a:solidFill>
                  <a:srgbClr val="FF0000"/>
                </a:solidFill>
              </a:rPr>
              <a:t>(</a:t>
            </a:r>
            <a:r>
              <a:rPr lang="en-US" b="1" u="sng" dirty="0" smtClean="0">
                <a:solidFill>
                  <a:srgbClr val="FF0000"/>
                </a:solidFill>
              </a:rPr>
              <a:t>One of the most important points!</a:t>
            </a:r>
            <a:r>
              <a:rPr lang="en-US" dirty="0" smtClean="0">
                <a:solidFill>
                  <a:srgbClr val="FF0000"/>
                </a:solidFill>
              </a:rPr>
              <a:t>)</a:t>
            </a:r>
          </a:p>
          <a:p>
            <a:endParaRPr lang="en-US" sz="800" dirty="0"/>
          </a:p>
          <a:p>
            <a:pPr marL="0" lvl="1">
              <a:buFont typeface="Wingdings" pitchFamily="2" charset="2"/>
              <a:buChar char="Ø"/>
            </a:pPr>
            <a:r>
              <a:rPr lang="en-US" dirty="0" smtClean="0"/>
              <a:t>Making a credibility determination is </a:t>
            </a:r>
            <a:r>
              <a:rPr lang="en-US" b="1" dirty="0" smtClean="0"/>
              <a:t>not an anti-Veteran action</a:t>
            </a:r>
            <a:r>
              <a:rPr lang="en-US" dirty="0" smtClean="0"/>
              <a:t>, though historically it was perceived as being so and was simply not required when the ROs and the Board previously sat as a board of experts making decisions that were not subject to further review outside of VA.  </a:t>
            </a:r>
          </a:p>
          <a:p>
            <a:pPr marL="0" lvl="1"/>
            <a:endParaRPr lang="en-US" sz="800" dirty="0"/>
          </a:p>
          <a:p>
            <a:pPr marL="0" lvl="1">
              <a:buFont typeface="Wingdings" pitchFamily="2" charset="2"/>
              <a:buChar char="Ø"/>
            </a:pPr>
            <a:r>
              <a:rPr lang="en-US" dirty="0" smtClean="0"/>
              <a:t>This is generally a qualitative and not quantitative exercise for which there is no formula to apply.  It instead is something that one gains through training and years of experience. </a:t>
            </a:r>
          </a:p>
        </p:txBody>
      </p:sp>
      <p:sp>
        <p:nvSpPr>
          <p:cNvPr id="4" name="Slide Number Placeholder 3"/>
          <p:cNvSpPr>
            <a:spLocks noGrp="1"/>
          </p:cNvSpPr>
          <p:nvPr>
            <p:ph type="sldNum" sz="quarter" idx="10"/>
          </p:nvPr>
        </p:nvSpPr>
        <p:spPr/>
        <p:txBody>
          <a:bodyPr/>
          <a:lstStyle/>
          <a:p>
            <a:fld id="{C9C244A6-5462-4016-B9E4-FA5710A16AE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a:endParaRPr lang="en-US" dirty="0" smtClean="0"/>
          </a:p>
        </p:txBody>
      </p:sp>
      <p:sp>
        <p:nvSpPr>
          <p:cNvPr id="4" name="Slide Number Placeholder 3"/>
          <p:cNvSpPr>
            <a:spLocks noGrp="1"/>
          </p:cNvSpPr>
          <p:nvPr>
            <p:ph type="sldNum" sz="quarter" idx="10"/>
          </p:nvPr>
        </p:nvSpPr>
        <p:spPr/>
        <p:txBody>
          <a:bodyPr/>
          <a:lstStyle/>
          <a:p>
            <a:fld id="{C9C244A6-5462-4016-B9E4-FA5710A16AE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1" y="4343400"/>
            <a:ext cx="5943600" cy="4724400"/>
          </a:xfrm>
        </p:spPr>
        <p:txBody>
          <a:bodyPr>
            <a:normAutofit/>
          </a:bodyPr>
          <a:lstStyle/>
          <a:p>
            <a:pPr>
              <a:buFont typeface="Wingdings" pitchFamily="2" charset="2"/>
              <a:buChar char="Ø"/>
            </a:pPr>
            <a:r>
              <a:rPr lang="en-US" sz="1400" b="1" dirty="0">
                <a:solidFill>
                  <a:srgbClr val="0070C0"/>
                </a:solidFill>
              </a:rPr>
              <a:t>Competence goes to probative value</a:t>
            </a:r>
            <a:r>
              <a:rPr lang="en-US" sz="1400" dirty="0"/>
              <a:t>.  In determining competency, the question to be asked is for what reason is the statement being offered?</a:t>
            </a:r>
            <a:endParaRPr lang="en-US" sz="900" dirty="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9C244A6-5462-4016-B9E4-FA5710A16AE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5791"/>
            <a:ext cx="6096000" cy="4347209"/>
          </a:xfrm>
        </p:spPr>
        <p:txBody>
          <a:bodyPr>
            <a:normAutofit/>
          </a:bodyPr>
          <a:lstStyle/>
          <a:p>
            <a:pPr defTabSz="914307">
              <a:buFont typeface="Wingdings" pitchFamily="2" charset="2"/>
              <a:buChar char="Ø"/>
              <a:defRPr/>
            </a:pPr>
            <a:r>
              <a:rPr lang="en-US" sz="1300" b="1" dirty="0"/>
              <a:t>Reasons or Bases</a:t>
            </a:r>
            <a:r>
              <a:rPr lang="en-US" sz="1300" dirty="0"/>
              <a:t>:  VA has a duty to consider all information of record including both lay and medical evidence. </a:t>
            </a:r>
            <a:r>
              <a:rPr lang="en-US" sz="1300" i="1" dirty="0"/>
              <a:t>See</a:t>
            </a:r>
            <a:r>
              <a:rPr lang="en-US" sz="1300" dirty="0"/>
              <a:t> 38 U.S.C. § 1154(a), 5107(b), 7104(a); 38 C.F.R. § 3.303(a), 3.304(b)(2), 3.307(b).  VA also has a duty to address the weight to be given to the evidence. </a:t>
            </a:r>
            <a:r>
              <a:rPr lang="en-US" sz="1300" i="1" dirty="0"/>
              <a:t>See Wood v. Derwinski</a:t>
            </a:r>
            <a:r>
              <a:rPr lang="en-US" sz="1300" dirty="0"/>
              <a:t>, 1 Vet. App. 190, 193 (1991).  In rendering a decision on appeal, the Board must analyze the credibility and probative value of the evidence, account for the evidence that it finds to be persuasive or unpersuasive, and provide the reasons for its rejection of any material evidence favorable to the claimant. </a:t>
            </a:r>
            <a:r>
              <a:rPr lang="en-US" sz="1300" i="1" dirty="0"/>
              <a:t>See Gabrielson v. Brown</a:t>
            </a:r>
            <a:r>
              <a:rPr lang="en-US" sz="1300" dirty="0"/>
              <a:t>, 7 Vet. App. 36, 39-40 (1994); </a:t>
            </a:r>
            <a:r>
              <a:rPr lang="en-US" sz="1300" i="1" dirty="0"/>
              <a:t>Gilbert v. Derwinski</a:t>
            </a:r>
            <a:r>
              <a:rPr lang="en-US" sz="1300" dirty="0"/>
              <a:t>, 1 Vet. App. 49, 57 (1990).</a:t>
            </a:r>
          </a:p>
          <a:p>
            <a:pPr defTabSz="914307">
              <a:defRPr/>
            </a:pPr>
            <a:endParaRPr lang="en-US" sz="900" dirty="0"/>
          </a:p>
          <a:p>
            <a:pPr>
              <a:buFont typeface="Wingdings" pitchFamily="2" charset="2"/>
              <a:buChar char="Ø"/>
            </a:pPr>
            <a:r>
              <a:rPr lang="en-US" sz="1300" b="1" dirty="0"/>
              <a:t>Competent lay evidence </a:t>
            </a:r>
            <a:r>
              <a:rPr lang="en-US" sz="1300" dirty="0"/>
              <a:t>is defined as any evidence not requiring that the proponent have specialized education, training, or experience.  Lay evidence is competent if it is provided by a person who has knowledge of facts or circumstances and conveys matters that can be observed and described by a lay person. </a:t>
            </a:r>
          </a:p>
          <a:p>
            <a:endParaRPr lang="en-US" sz="900" dirty="0"/>
          </a:p>
          <a:p>
            <a:pPr>
              <a:buFont typeface="Wingdings" pitchFamily="2" charset="2"/>
              <a:buChar char="Ø"/>
            </a:pPr>
            <a:r>
              <a:rPr lang="en-US" sz="1300" dirty="0"/>
              <a:t>38 C.F.R. § 3.159(a)(2). </a:t>
            </a:r>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81100" y="457200"/>
            <a:ext cx="4648200" cy="3486150"/>
          </a:xfrm>
          <a:noFill/>
          <a:ln>
            <a:solidFill>
              <a:srgbClr val="000000"/>
            </a:solidFill>
            <a:miter lim="800000"/>
            <a:headEnd/>
            <a:tailEnd/>
          </a:ln>
        </p:spPr>
      </p:sp>
      <p:sp>
        <p:nvSpPr>
          <p:cNvPr id="3" name="Notes Placeholder 2"/>
          <p:cNvSpPr>
            <a:spLocks noGrp="1"/>
          </p:cNvSpPr>
          <p:nvPr>
            <p:ph type="body" idx="1"/>
          </p:nvPr>
        </p:nvSpPr>
        <p:spPr>
          <a:xfrm>
            <a:off x="457201" y="4038600"/>
            <a:ext cx="6096000" cy="5029200"/>
          </a:xfrm>
        </p:spPr>
        <p:txBody>
          <a:bodyPr wrap="square" numCol="1" anchor="t" anchorCtr="0" compatLnSpc="1">
            <a:prstTxWarp prst="textNoShape">
              <a:avLst/>
            </a:prstTxWarp>
            <a:normAutofit fontScale="92500" lnSpcReduction="10000"/>
          </a:bodyPr>
          <a:lstStyle/>
          <a:p>
            <a:pPr defTabSz="930061">
              <a:lnSpc>
                <a:spcPct val="80000"/>
              </a:lnSpc>
              <a:spcBef>
                <a:spcPct val="0"/>
              </a:spcBef>
              <a:buFont typeface="Wingdings" pitchFamily="2" charset="2"/>
              <a:buChar char="Ø"/>
              <a:defRPr/>
            </a:pPr>
            <a:r>
              <a:rPr lang="en-US" sz="1300" i="1" dirty="0"/>
              <a:t>Rucker v. Brown</a:t>
            </a:r>
            <a:r>
              <a:rPr lang="en-US" sz="1300" dirty="0"/>
              <a:t>, 10 Vet. App. 67, 74 (1997) (carcinomas); </a:t>
            </a:r>
            <a:r>
              <a:rPr lang="en-US" sz="1300" i="1" dirty="0"/>
              <a:t>Espiritu v. Derwinski</a:t>
            </a:r>
            <a:r>
              <a:rPr lang="en-US" sz="1300" dirty="0"/>
              <a:t>, </a:t>
            </a:r>
            <a:br>
              <a:rPr lang="en-US" sz="1300" dirty="0"/>
            </a:br>
            <a:r>
              <a:rPr lang="en-US" sz="1300" dirty="0"/>
              <a:t>2 Vet. App. 492, 494 (1992) (cause of death); </a:t>
            </a:r>
            <a:r>
              <a:rPr lang="en-US" sz="1300" i="1" dirty="0"/>
              <a:t>Layno v. Brown</a:t>
            </a:r>
            <a:r>
              <a:rPr lang="en-US" sz="1300" dirty="0"/>
              <a:t>, 6 Vet. App. 465, 469-71 (1994) (bronchial asthma); </a:t>
            </a:r>
            <a:r>
              <a:rPr lang="en-US" sz="1300" i="1" dirty="0"/>
              <a:t>Horowitz v. Brown</a:t>
            </a:r>
            <a:r>
              <a:rPr lang="en-US" sz="1300" dirty="0"/>
              <a:t>, 5 Vet. App. 217, 221-22 (1993); </a:t>
            </a:r>
            <a:br>
              <a:rPr lang="en-US" sz="1300" dirty="0"/>
            </a:br>
            <a:r>
              <a:rPr lang="en-US" sz="1300" i="1" dirty="0"/>
              <a:t>Connolly v. Derwinski</a:t>
            </a:r>
            <a:r>
              <a:rPr lang="en-US" sz="1300" dirty="0"/>
              <a:t>, 1 Vet. App. 566, 567 (1991) (Meniere’s disease); </a:t>
            </a:r>
            <a:r>
              <a:rPr lang="en-US" sz="1300" i="1" dirty="0"/>
              <a:t>Woehlaert v. Nicholson</a:t>
            </a:r>
            <a:r>
              <a:rPr lang="en-US" sz="1300" dirty="0"/>
              <a:t>, 21 Vet. App. 456, 462 (2007) (rheumatic fever).</a:t>
            </a:r>
          </a:p>
          <a:p>
            <a:pPr defTabSz="930061">
              <a:lnSpc>
                <a:spcPct val="80000"/>
              </a:lnSpc>
              <a:spcBef>
                <a:spcPct val="0"/>
              </a:spcBef>
            </a:pPr>
            <a:endParaRPr lang="en-US" sz="1300" i="1" dirty="0"/>
          </a:p>
          <a:p>
            <a:pPr defTabSz="930061">
              <a:lnSpc>
                <a:spcPct val="80000"/>
              </a:lnSpc>
              <a:spcBef>
                <a:spcPct val="0"/>
              </a:spcBef>
              <a:buFont typeface="Wingdings" pitchFamily="2" charset="2"/>
              <a:buChar char="Ø"/>
            </a:pPr>
            <a:r>
              <a:rPr lang="en-US" sz="1300" i="1" dirty="0"/>
              <a:t>Cartright v. Derwinski</a:t>
            </a:r>
            <a:r>
              <a:rPr lang="en-US" sz="1300" dirty="0"/>
              <a:t>, 2 Vet. App. 24, 25 (1991)(asthma symptoms); </a:t>
            </a:r>
            <a:r>
              <a:rPr lang="en-US" sz="1300" i="1" dirty="0"/>
              <a:t>Layno v. Brown</a:t>
            </a:r>
            <a:r>
              <a:rPr lang="en-US" sz="1300" dirty="0"/>
              <a:t>, 6 Vet. App. 465, 469-71 (1994) (asthma symptoms); </a:t>
            </a:r>
            <a:r>
              <a:rPr lang="en-US" sz="1300" i="1" dirty="0"/>
              <a:t>Charles v. Principi</a:t>
            </a:r>
            <a:r>
              <a:rPr lang="en-US" sz="1300" dirty="0"/>
              <a:t>, 16 Vet. App 370, 374 (2002) (tinnitus); </a:t>
            </a:r>
            <a:r>
              <a:rPr lang="en-US" sz="1300" i="1" dirty="0"/>
              <a:t>Horowitz v. Brown</a:t>
            </a:r>
            <a:r>
              <a:rPr lang="en-US" sz="1300" dirty="0"/>
              <a:t>, 5 Vet. App. 217, 222-23 (1993) (Meniere’s symptoms: dizziness, loss of balance, hearing trouble, stumbling and falling, tinnitus, nausea); </a:t>
            </a:r>
            <a:r>
              <a:rPr lang="en-US" sz="1300" i="1" dirty="0"/>
              <a:t>Falzone v. Brown</a:t>
            </a:r>
            <a:r>
              <a:rPr lang="en-US" sz="1300" dirty="0"/>
              <a:t>, 8 Vet. App. 398, 403 (1995) (painful feet/flat feet/pes planus); </a:t>
            </a:r>
            <a:r>
              <a:rPr lang="en-US" sz="1300" i="1" dirty="0"/>
              <a:t>Clyburn v. West</a:t>
            </a:r>
            <a:r>
              <a:rPr lang="en-US" sz="1300" dirty="0"/>
              <a:t>, 12 Vet. App. 296, 301 (1999) (knee symptoms); </a:t>
            </a:r>
            <a:r>
              <a:rPr lang="en-US" sz="1300" i="1" dirty="0"/>
              <a:t>Jandreau v. Nicholson</a:t>
            </a:r>
            <a:r>
              <a:rPr lang="en-US" sz="1300" dirty="0"/>
              <a:t>, 492 F.3d. 1372, 1377 (Fed. Cir. 2007) (Dislocated shoulder &amp; broken leg); </a:t>
            </a:r>
            <a:r>
              <a:rPr lang="en-US" sz="1300" i="1" dirty="0"/>
              <a:t>Washington v. Nicholson</a:t>
            </a:r>
            <a:r>
              <a:rPr lang="en-US" sz="1300" dirty="0"/>
              <a:t>, 19 Vet. App. 362, 369 (2005) (Hip disorder with rotated foot); </a:t>
            </a:r>
            <a:r>
              <a:rPr lang="en-US" sz="1300" i="1" dirty="0"/>
              <a:t>Barr v. Nicholson</a:t>
            </a:r>
            <a:r>
              <a:rPr lang="en-US" sz="1300" dirty="0"/>
              <a:t>, 21 Vet. App. 303, 307-08 (2007) (varicose veins); </a:t>
            </a:r>
            <a:r>
              <a:rPr lang="en-US" sz="1300" i="1" dirty="0"/>
              <a:t>Buchanan v. Nicholson</a:t>
            </a:r>
            <a:r>
              <a:rPr lang="en-US" sz="1300" dirty="0"/>
              <a:t>, 451 F.3d 1331, 1337 (Fed. Cir. 2006) (psychiatric symptoms (paranoid schizophrenia); </a:t>
            </a:r>
            <a:r>
              <a:rPr lang="en-US" sz="1300" i="1" dirty="0"/>
              <a:t>Harvey v. Brown</a:t>
            </a:r>
            <a:r>
              <a:rPr lang="en-US" sz="1300" dirty="0"/>
              <a:t>, 6 Vet. App. 390, 394 (1994) (Fall injury/trauma); </a:t>
            </a:r>
            <a:r>
              <a:rPr lang="en-US" sz="1300" i="1" dirty="0"/>
              <a:t>McCartt v. West</a:t>
            </a:r>
            <a:r>
              <a:rPr lang="en-US" sz="1300" dirty="0"/>
              <a:t>, 12 Vet. App. 164, 167 (1999); Some skin disorders (such as rash); </a:t>
            </a:r>
            <a:r>
              <a:rPr lang="en-US" sz="1300" i="1" dirty="0"/>
              <a:t>Goss v. Brown</a:t>
            </a:r>
            <a:r>
              <a:rPr lang="en-US" sz="1300" dirty="0"/>
              <a:t>, 9 Vet. App. 109, 113 (1996) (Frostbite residuals).</a:t>
            </a:r>
          </a:p>
          <a:p>
            <a:pPr defTabSz="930061">
              <a:lnSpc>
                <a:spcPct val="80000"/>
              </a:lnSpc>
              <a:spcBef>
                <a:spcPct val="0"/>
              </a:spcBef>
            </a:pPr>
            <a:endParaRPr lang="en-US" sz="1300" dirty="0"/>
          </a:p>
          <a:p>
            <a:pPr defTabSz="930061">
              <a:lnSpc>
                <a:spcPct val="80000"/>
              </a:lnSpc>
              <a:spcBef>
                <a:spcPct val="0"/>
              </a:spcBef>
              <a:buFont typeface="Wingdings" pitchFamily="2" charset="2"/>
              <a:buChar char="Ø"/>
            </a:pPr>
            <a:r>
              <a:rPr lang="en-US" sz="1300" b="1" dirty="0"/>
              <a:t>Reminder:  Please be cautious because, even though lay evidence may not be competent to diagnose a specific disease, it still may be competent to report </a:t>
            </a:r>
            <a:r>
              <a:rPr lang="en-US" sz="1300" b="1" i="1" u="sng" dirty="0"/>
              <a:t>symptoms</a:t>
            </a:r>
            <a:r>
              <a:rPr lang="en-US" sz="1300" b="1" dirty="0"/>
              <a:t> of that disease. </a:t>
            </a:r>
            <a:r>
              <a:rPr lang="en-US" sz="1300" dirty="0"/>
              <a:t> </a:t>
            </a:r>
            <a:r>
              <a:rPr lang="en-US" sz="1300" i="1" dirty="0"/>
              <a:t>See</a:t>
            </a:r>
            <a:r>
              <a:rPr lang="en-US" sz="1300" dirty="0"/>
              <a:t> </a:t>
            </a:r>
            <a:r>
              <a:rPr lang="en-US" sz="1300" i="1" dirty="0"/>
              <a:t>Layno v. Brown</a:t>
            </a:r>
            <a:r>
              <a:rPr lang="en-US" sz="1300" dirty="0"/>
              <a:t>, 6 Vet. App. 465, 469-71 (1994) (bronchial asthma was not competent; however, testimony of symptoms of difficulty breathing is competent).</a:t>
            </a:r>
          </a:p>
          <a:p>
            <a:pPr defTabSz="930061">
              <a:lnSpc>
                <a:spcPct val="80000"/>
              </a:lnSpc>
              <a:spcBef>
                <a:spcPct val="0"/>
              </a:spcBef>
            </a:pPr>
            <a:endParaRPr lang="en-US" sz="1300" dirty="0"/>
          </a:p>
          <a:p>
            <a:pPr defTabSz="930061">
              <a:lnSpc>
                <a:spcPct val="80000"/>
              </a:lnSpc>
              <a:buFont typeface="Wingdings" pitchFamily="2" charset="2"/>
              <a:buChar char="Ø"/>
            </a:pPr>
            <a:r>
              <a:rPr lang="en-US" sz="1300" b="1" dirty="0"/>
              <a:t>“The beliefs of lay witnesses (including claimants) on issues of diagnosis and medical causation are not competent evidence in situations where those issues require medical expertise to resolve.”  </a:t>
            </a:r>
            <a:r>
              <a:rPr lang="en-US" sz="1300" i="1" dirty="0"/>
              <a:t>Kahana v. Shinseki</a:t>
            </a:r>
            <a:r>
              <a:rPr lang="en-US" sz="1300" dirty="0"/>
              <a:t>, 24 Vet. App. 428, 438 (2011) (Lance, J., concurring).  “The question of whether a particular medical issue is beyond the competence of a layperson—including both claimants and [VA adjudicators] must be determined on a case-by-case basis.  Simply put, any given medical issue is either simple enough to be within the realm of common knowledge for lay claimants and adjudicators or complex enough to require an expert opinion.”  </a:t>
            </a:r>
            <a:r>
              <a:rPr lang="en-US" sz="1300" i="1" dirty="0"/>
              <a:t>Id</a:t>
            </a:r>
            <a:r>
              <a:rPr lang="en-US" sz="1300" dirty="0"/>
              <a:t>. (citations omitted).</a:t>
            </a:r>
          </a:p>
          <a:p>
            <a:pPr defTabSz="930061">
              <a:lnSpc>
                <a:spcPct val="80000"/>
              </a:lnSpc>
              <a:spcBef>
                <a:spcPct val="0"/>
              </a:spcBef>
            </a:pPr>
            <a:endParaRPr lang="en-US" sz="1300"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260214-539C-4392-BFE4-E9A49AA9AAD3}" type="slidenum">
              <a:rPr lang="en-US"/>
              <a:pPr fontAlgn="base">
                <a:spcBef>
                  <a:spcPct val="0"/>
                </a:spcBef>
                <a:spcAft>
                  <a:spcPct val="0"/>
                </a:spcAft>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5791"/>
            <a:ext cx="6096000" cy="4347209"/>
          </a:xfrm>
        </p:spPr>
        <p:txBody>
          <a:bodyPr>
            <a:normAutofit/>
          </a:bodyPr>
          <a:lstStyle/>
          <a:p>
            <a:pPr defTabSz="914307">
              <a:buFont typeface="Wingdings" pitchFamily="2" charset="2"/>
              <a:buChar char="Ø"/>
              <a:defRPr/>
            </a:pPr>
            <a:r>
              <a:rPr lang="en-US" sz="1400" dirty="0"/>
              <a:t>When applying the C-C-W Framework, a competency determination precedes a credibility determination such that the consideration of credibility arises only after the lay evidence is found to be competent.</a:t>
            </a:r>
          </a:p>
          <a:p>
            <a:pPr marL="457153" lvl="4">
              <a:buFont typeface="Wingdings" pitchFamily="2" charset="2"/>
              <a:buChar char="Ø"/>
            </a:pPr>
            <a:r>
              <a:rPr lang="en-US" sz="1400" dirty="0"/>
              <a:t>Unless you have the rare service connection case that does not include lay evidence, </a:t>
            </a:r>
            <a:r>
              <a:rPr lang="en-US" sz="1400" i="1" dirty="0"/>
              <a:t>this formula must be used to satisfy the statutory obligation to address </a:t>
            </a:r>
            <a:r>
              <a:rPr lang="en-US" sz="1400" b="1" i="1" u="sng" dirty="0"/>
              <a:t>every</a:t>
            </a:r>
            <a:r>
              <a:rPr lang="en-US" sz="1400" i="1" dirty="0"/>
              <a:t> piece of lay evidence</a:t>
            </a:r>
            <a:r>
              <a:rPr lang="en-US" sz="1400" dirty="0"/>
              <a:t>.  </a:t>
            </a:r>
          </a:p>
          <a:p>
            <a:pPr marL="0" lvl="3"/>
            <a:endParaRPr lang="en-US" sz="800" dirty="0"/>
          </a:p>
          <a:p>
            <a:pPr marL="0" lvl="3">
              <a:buFont typeface="Wingdings" pitchFamily="2" charset="2"/>
              <a:buChar char="Ø"/>
            </a:pPr>
            <a:r>
              <a:rPr lang="en-US" sz="1400" b="1" dirty="0"/>
              <a:t>If I find a Veteran’s statement credible, does this mean I have to grant the claim?  </a:t>
            </a:r>
            <a:r>
              <a:rPr lang="en-US" sz="1400" dirty="0"/>
              <a:t>No, you can still find that the preponderance of the evidence weighs against the claim.  </a:t>
            </a:r>
          </a:p>
          <a:p>
            <a:pPr marL="0" lvl="3"/>
            <a:endParaRPr lang="en-US" sz="800" dirty="0"/>
          </a:p>
          <a:p>
            <a:pPr marL="0" lvl="4">
              <a:buFont typeface="Wingdings" pitchFamily="2" charset="2"/>
              <a:buChar char="Ø"/>
            </a:pPr>
            <a:r>
              <a:rPr lang="en-US" sz="1400" b="1" dirty="0"/>
              <a:t>Example</a:t>
            </a:r>
            <a:r>
              <a:rPr lang="en-US" sz="1400" dirty="0"/>
              <a:t>:  Veteran is credible in reporting being hit in the back by a </a:t>
            </a:r>
            <a:r>
              <a:rPr lang="en-US" sz="1400" b="1" dirty="0"/>
              <a:t>ship’s hatch during a storm</a:t>
            </a:r>
            <a:r>
              <a:rPr lang="en-US" sz="1400" dirty="0"/>
              <a:t>, but the weight of all the evidence of record is that his current back condition 40 years later is related to an intercurrent car accident post-service.</a:t>
            </a:r>
            <a:endParaRPr lang="en-US" dirty="0"/>
          </a:p>
        </p:txBody>
      </p:sp>
      <p:sp>
        <p:nvSpPr>
          <p:cNvPr id="4" name="Slide Number Placeholder 3"/>
          <p:cNvSpPr>
            <a:spLocks noGrp="1"/>
          </p:cNvSpPr>
          <p:nvPr>
            <p:ph type="sldNum" sz="quarter" idx="10"/>
          </p:nvPr>
        </p:nvSpPr>
        <p:spPr/>
        <p:txBody>
          <a:bodyPr/>
          <a:lstStyle/>
          <a:p>
            <a:fld id="{C9C244A6-5462-4016-B9E4-FA5710A16AE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xfrm>
            <a:off x="457200" y="4415791"/>
            <a:ext cx="6172200" cy="4347209"/>
          </a:xfrm>
          <a:noFill/>
          <a:ln w="9525"/>
        </p:spPr>
        <p:txBody>
          <a:bodyPr/>
          <a:lstStyle/>
          <a:p>
            <a:pPr>
              <a:buFont typeface="Wingdings" pitchFamily="2" charset="2"/>
              <a:buChar char="Ø"/>
            </a:pPr>
            <a:r>
              <a:rPr lang="en-US" sz="1400" b="1" dirty="0"/>
              <a:t>There is no single formula or test that exists for judging credibility and assigning weight to the evidence of record.  However, the factors on this and the next several slides provide different factors to consider in making credibility determinations, depending on the facts of the case.  </a:t>
            </a:r>
          </a:p>
          <a:p>
            <a:endParaRPr lang="en-US" sz="1400" b="1" dirty="0"/>
          </a:p>
          <a:p>
            <a:pPr>
              <a:buFont typeface="Wingdings" pitchFamily="2" charset="2"/>
              <a:buChar char="Ø"/>
            </a:pPr>
            <a:r>
              <a:rPr lang="en-US" sz="1400" b="1" dirty="0"/>
              <a:t>Plausibility</a:t>
            </a:r>
            <a:r>
              <a:rPr lang="en-US" sz="1400" dirty="0"/>
              <a:t>:  Is what is being stated </a:t>
            </a:r>
            <a:r>
              <a:rPr lang="en-US" sz="1400" u="sng" dirty="0"/>
              <a:t>consistent with normal or usual human behavior</a:t>
            </a:r>
            <a:r>
              <a:rPr lang="en-US" sz="1400" dirty="0"/>
              <a:t>, or is it something that would generally be </a:t>
            </a:r>
            <a:r>
              <a:rPr lang="en-US" sz="1400" u="sng" dirty="0"/>
              <a:t>against one’s own personal interest </a:t>
            </a:r>
            <a:r>
              <a:rPr lang="en-US" sz="1400" dirty="0"/>
              <a:t>such that it is not likely true?</a:t>
            </a:r>
          </a:p>
        </p:txBody>
      </p:sp>
      <p:sp>
        <p:nvSpPr>
          <p:cNvPr id="4" name="Slide Number Placeholder 3"/>
          <p:cNvSpPr>
            <a:spLocks noGrp="1"/>
          </p:cNvSpPr>
          <p:nvPr>
            <p:ph type="sldNum" sz="quarter" idx="5"/>
          </p:nvPr>
        </p:nvSpPr>
        <p:spPr/>
        <p:txBody>
          <a:bodyPr/>
          <a:lstStyle/>
          <a:p>
            <a:pPr>
              <a:defRPr/>
            </a:pPr>
            <a:fld id="{70522956-D00D-461D-B6C0-3511A07E59F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5791"/>
            <a:ext cx="6096000" cy="4347209"/>
          </a:xfrm>
        </p:spPr>
        <p:txBody>
          <a:bodyPr>
            <a:normAutofit/>
          </a:bodyPr>
          <a:lstStyle/>
          <a:p>
            <a:pPr>
              <a:buFont typeface="Wingdings" pitchFamily="2" charset="2"/>
              <a:buChar char="Ø"/>
            </a:pPr>
            <a:r>
              <a:rPr lang="en-US" sz="1400" dirty="0"/>
              <a:t>Compliance with the duties to notify and assist is one of the biggest reasons for Board remands, particularly with regards to obtaining a VA medical examination or opinion.  As such, this section of the training will discuss the history and requirements of VA’s duty to notify and assist in an effort to have more cases ready for final adjudication at the time of certification of appeals to the Board, and to minimize BVA remands in this area.  </a:t>
            </a:r>
          </a:p>
          <a:p>
            <a:endParaRPr lang="en-US" sz="1400"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381000" y="4415791"/>
            <a:ext cx="6172200" cy="4347209"/>
          </a:xfrm>
          <a:noFill/>
          <a:ln w="9525"/>
        </p:spPr>
        <p:txBody>
          <a:bodyPr>
            <a:normAutofit/>
          </a:bodyPr>
          <a:lstStyle/>
          <a:p>
            <a:pPr marL="0" lvl="1" indent="-228577">
              <a:buFont typeface="Wingdings" pitchFamily="2" charset="2"/>
              <a:buChar char="Ø"/>
            </a:pPr>
            <a:r>
              <a:rPr lang="en-US" sz="1300" b="1" dirty="0"/>
              <a:t>Secondary Evidence:</a:t>
            </a:r>
          </a:p>
          <a:p>
            <a:pPr marL="457153" lvl="2" indent="-228577">
              <a:buFont typeface="Wingdings" pitchFamily="2" charset="2"/>
              <a:buChar char="Ø"/>
            </a:pPr>
            <a:r>
              <a:rPr lang="en-US" sz="1300" b="1" dirty="0"/>
              <a:t>PTSD Personal Assault Claims </a:t>
            </a:r>
            <a:r>
              <a:rPr lang="en-US" sz="1300" dirty="0"/>
              <a:t>– As provided for under 38 C.F.R.</a:t>
            </a:r>
            <a:br>
              <a:rPr lang="en-US" sz="1300" dirty="0"/>
            </a:br>
            <a:r>
              <a:rPr lang="en-US" sz="1300" dirty="0"/>
              <a:t>§ 3.304(f), evidence from sources other than a Veteran’s service records are specifically noted for consideration for purposes of corroborating the Veteran’s account of the stressor event that most likely was not recorded in the service record</a:t>
            </a:r>
          </a:p>
          <a:p>
            <a:pPr marL="457153" lvl="2" indent="-228577"/>
            <a:endParaRPr lang="en-US" sz="800" dirty="0"/>
          </a:p>
          <a:p>
            <a:pPr marL="457153" lvl="2" indent="-228577">
              <a:buFont typeface="Wingdings" pitchFamily="2" charset="2"/>
              <a:buChar char="Ø"/>
            </a:pPr>
            <a:r>
              <a:rPr lang="en-US" sz="1300" dirty="0"/>
              <a:t>The </a:t>
            </a:r>
            <a:r>
              <a:rPr lang="en-US" sz="1300" b="1" dirty="0"/>
              <a:t>combat incurrence presumption </a:t>
            </a:r>
            <a:r>
              <a:rPr lang="en-US" sz="1300" dirty="0"/>
              <a:t>works in a similar fashion.</a:t>
            </a:r>
          </a:p>
          <a:p>
            <a:pPr marL="457153" lvl="2" indent="-228577"/>
            <a:endParaRPr lang="en-US" sz="800" dirty="0"/>
          </a:p>
          <a:p>
            <a:pPr marL="457153" lvl="2" indent="-228577">
              <a:buFont typeface="Wingdings" pitchFamily="2" charset="2"/>
              <a:buChar char="Ø"/>
            </a:pPr>
            <a:r>
              <a:rPr lang="en-US" sz="1300" b="1" dirty="0"/>
              <a:t>There may be evidence of a </a:t>
            </a:r>
            <a:r>
              <a:rPr lang="en-US" sz="1300" b="1" u="sng" dirty="0"/>
              <a:t>number of circumstances that, while not individually convincing, paint a compelling picture of what happened when considered collectively</a:t>
            </a:r>
            <a:r>
              <a:rPr lang="en-US" sz="1300" b="1" dirty="0"/>
              <a:t>.  </a:t>
            </a:r>
          </a:p>
          <a:p>
            <a:pPr marL="457153" lvl="2" indent="-228577"/>
            <a:endParaRPr lang="en-US" sz="800" b="1" dirty="0"/>
          </a:p>
          <a:p>
            <a:pPr marL="457153" lvl="2" indent="-228577">
              <a:buFont typeface="Wingdings" pitchFamily="2" charset="2"/>
              <a:buChar char="Ø"/>
            </a:pPr>
            <a:r>
              <a:rPr lang="en-US" sz="1300" dirty="0"/>
              <a:t>The </a:t>
            </a:r>
            <a:r>
              <a:rPr lang="en-US" sz="1300" b="1" dirty="0"/>
              <a:t>probative value of circumstantial evidence </a:t>
            </a:r>
            <a:r>
              <a:rPr lang="en-US" sz="1300" dirty="0"/>
              <a:t>depends not only on whether the evidence itself is believable, but also on the </a:t>
            </a:r>
            <a:r>
              <a:rPr lang="en-US" sz="1300" b="1" u="sng" dirty="0"/>
              <a:t>strength of the inference or inferences </a:t>
            </a:r>
            <a:r>
              <a:rPr lang="en-US" sz="1300" dirty="0"/>
              <a:t>contained within it.  </a:t>
            </a:r>
          </a:p>
        </p:txBody>
      </p:sp>
      <p:sp>
        <p:nvSpPr>
          <p:cNvPr id="4" name="Slide Number Placeholder 3"/>
          <p:cNvSpPr>
            <a:spLocks noGrp="1"/>
          </p:cNvSpPr>
          <p:nvPr>
            <p:ph type="sldNum" sz="quarter" idx="5"/>
          </p:nvPr>
        </p:nvSpPr>
        <p:spPr/>
        <p:txBody>
          <a:bodyPr/>
          <a:lstStyle/>
          <a:p>
            <a:pPr>
              <a:defRPr/>
            </a:pPr>
            <a:fld id="{437C2DC0-BF91-497C-BD2E-7401B1B36F6F}"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457200" y="4415791"/>
            <a:ext cx="6019800" cy="4347209"/>
          </a:xfrm>
          <a:ln w="9525"/>
        </p:spPr>
        <p:txBody>
          <a:bodyPr/>
          <a:lstStyle/>
          <a:p>
            <a:pPr marL="270178" indent="-270178" eaLnBrk="1" fontAlgn="auto" hangingPunct="1">
              <a:lnSpc>
                <a:spcPct val="80000"/>
              </a:lnSpc>
              <a:spcAft>
                <a:spcPts val="0"/>
              </a:spcAft>
              <a:buFont typeface="Wingdings" pitchFamily="2" charset="2"/>
              <a:buChar char="Ø"/>
              <a:defRPr/>
            </a:pPr>
            <a:r>
              <a:rPr lang="en-US" sz="1400" b="1" dirty="0"/>
              <a:t>Combat (38 U.S.C. § 1154(a)):  </a:t>
            </a:r>
            <a:r>
              <a:rPr lang="en-US" sz="1400" dirty="0"/>
              <a:t>In the absence of clear and convincing evidence to the contrary, the incurrence element of a service connection claim can be satisfied by lay or other evidence when </a:t>
            </a:r>
            <a:r>
              <a:rPr lang="en-US" sz="1400" i="1" u="sng" dirty="0"/>
              <a:t>consistent with the circumstances, conditions, or hardships of combat service </a:t>
            </a:r>
            <a:r>
              <a:rPr lang="en-US" sz="1400" dirty="0"/>
              <a:t>notwithstanding the absence of an official record.</a:t>
            </a:r>
          </a:p>
          <a:p>
            <a:pPr marL="621100" indent="-621100" eaLnBrk="1" fontAlgn="auto" hangingPunct="1">
              <a:lnSpc>
                <a:spcPct val="80000"/>
              </a:lnSpc>
              <a:spcAft>
                <a:spcPts val="0"/>
              </a:spcAft>
              <a:buFont typeface="Wingdings" pitchFamily="2" charset="2"/>
              <a:buChar char="Ø"/>
              <a:defRPr/>
            </a:pPr>
            <a:endParaRPr lang="en-US" sz="1400" dirty="0"/>
          </a:p>
          <a:p>
            <a:pPr marL="372013" lvl="1" indent="-260410" eaLnBrk="1" fontAlgn="auto" hangingPunct="1">
              <a:lnSpc>
                <a:spcPct val="80000"/>
              </a:lnSpc>
              <a:spcBef>
                <a:spcPts val="407"/>
              </a:spcBef>
              <a:spcAft>
                <a:spcPts val="0"/>
              </a:spcAft>
              <a:buSzPct val="68000"/>
              <a:buFont typeface="Wingdings" pitchFamily="2" charset="2"/>
              <a:buChar char="Ø"/>
              <a:defRPr/>
            </a:pPr>
            <a:r>
              <a:rPr lang="en-US" sz="1400" b="1" dirty="0"/>
              <a:t>Non-combat (38 U.S.C. § 1154(a); 38 C.F.R. § 3.303(a)):  </a:t>
            </a:r>
            <a:r>
              <a:rPr lang="en-US" sz="1400" dirty="0"/>
              <a:t>For service connection claims, due consideration must be given to the </a:t>
            </a:r>
            <a:r>
              <a:rPr lang="en-US" sz="1400" i="1" u="sng" dirty="0"/>
              <a:t>places, types and circumstances of service, such as</a:t>
            </a:r>
          </a:p>
          <a:p>
            <a:pPr marL="661534" lvl="3" indent="-260410" eaLnBrk="1" fontAlgn="auto" hangingPunct="1">
              <a:lnSpc>
                <a:spcPct val="80000"/>
              </a:lnSpc>
              <a:spcBef>
                <a:spcPts val="407"/>
              </a:spcBef>
              <a:spcAft>
                <a:spcPts val="0"/>
              </a:spcAft>
              <a:buClr>
                <a:schemeClr val="accent1"/>
              </a:buClr>
              <a:buSzPct val="68000"/>
              <a:buFont typeface="Wingdings" pitchFamily="2" charset="2"/>
              <a:buChar char="Ø"/>
              <a:defRPr/>
            </a:pPr>
            <a:r>
              <a:rPr lang="en-US" sz="1400" dirty="0"/>
              <a:t>Service and medical records</a:t>
            </a:r>
          </a:p>
          <a:p>
            <a:pPr marL="661534" lvl="3" indent="-260410" eaLnBrk="1" fontAlgn="auto" hangingPunct="1">
              <a:lnSpc>
                <a:spcPct val="80000"/>
              </a:lnSpc>
              <a:spcBef>
                <a:spcPts val="407"/>
              </a:spcBef>
              <a:spcAft>
                <a:spcPts val="0"/>
              </a:spcAft>
              <a:buClr>
                <a:schemeClr val="accent1"/>
              </a:buClr>
              <a:buSzPct val="68000"/>
              <a:buFont typeface="Wingdings" pitchFamily="2" charset="2"/>
              <a:buChar char="Ø"/>
              <a:defRPr/>
            </a:pPr>
            <a:r>
              <a:rPr lang="en-US" sz="1400" dirty="0"/>
              <a:t>Official history of organizations in which Veterans served</a:t>
            </a:r>
          </a:p>
          <a:p>
            <a:pPr marL="661534" lvl="3" indent="-260410" eaLnBrk="1" fontAlgn="auto" hangingPunct="1">
              <a:lnSpc>
                <a:spcPct val="80000"/>
              </a:lnSpc>
              <a:spcBef>
                <a:spcPts val="407"/>
              </a:spcBef>
              <a:spcAft>
                <a:spcPts val="0"/>
              </a:spcAft>
              <a:buClr>
                <a:schemeClr val="accent1"/>
              </a:buClr>
              <a:buSzPct val="68000"/>
              <a:buFont typeface="Wingdings" pitchFamily="2" charset="2"/>
              <a:buChar char="Ø"/>
              <a:defRPr/>
            </a:pPr>
            <a:r>
              <a:rPr lang="en-US" sz="1400" dirty="0"/>
              <a:t>All pertinent medical and lay evidence.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FCEAB36C-D197-40E0-BC7F-B6ECC96A8945}"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9600"/>
            <a:ext cx="6096000" cy="4347209"/>
          </a:xfrm>
        </p:spPr>
        <p:txBody>
          <a:bodyPr>
            <a:normAutofit fontScale="70000" lnSpcReduction="20000"/>
          </a:bodyPr>
          <a:lstStyle/>
          <a:p>
            <a:pPr defTabSz="914257">
              <a:buFont typeface="Wingdings" pitchFamily="2" charset="2"/>
              <a:buChar char="Ø"/>
            </a:pPr>
            <a:r>
              <a:rPr lang="en-US" sz="1800" dirty="0"/>
              <a:t>The Veterans Claims Assistance Act (VCAA) was enacted in November 2000.  It is now codified in 38 U.S.C. §§ 5100, 5102, 5103, 5103A, and 5107; </a:t>
            </a:r>
            <a:br>
              <a:rPr lang="en-US" sz="1800" dirty="0"/>
            </a:br>
            <a:r>
              <a:rPr lang="en-US" sz="1800" dirty="0"/>
              <a:t>38 C.F.R. § 3.159.  </a:t>
            </a:r>
          </a:p>
          <a:p>
            <a:pPr defTabSz="914257"/>
            <a:endParaRPr lang="en-US" sz="1600" dirty="0"/>
          </a:p>
          <a:p>
            <a:pPr defTabSz="914257">
              <a:buFont typeface="Wingdings" pitchFamily="2" charset="2"/>
              <a:buChar char="Ø"/>
            </a:pPr>
            <a:r>
              <a:rPr lang="en-US" sz="1800" dirty="0"/>
              <a:t>The VCAA placed upon VA specific responsibilities in advising claimants as to what evidence would substantiate claims (</a:t>
            </a:r>
            <a:r>
              <a:rPr lang="en-US" sz="1800" b="1" i="1" dirty="0">
                <a:solidFill>
                  <a:schemeClr val="accent1">
                    <a:lumMod val="75000"/>
                  </a:schemeClr>
                </a:solidFill>
              </a:rPr>
              <a:t>the duty to notify</a:t>
            </a:r>
            <a:r>
              <a:rPr lang="en-US" sz="1800" dirty="0"/>
              <a:t>), as well as the assistance that must be afforded to those seeking VA benefits (</a:t>
            </a:r>
            <a:r>
              <a:rPr lang="en-US" sz="1800" b="1" i="1" dirty="0">
                <a:solidFill>
                  <a:schemeClr val="accent1">
                    <a:lumMod val="75000"/>
                  </a:schemeClr>
                </a:solidFill>
              </a:rPr>
              <a:t>the duty to assist</a:t>
            </a:r>
            <a:r>
              <a:rPr lang="en-US" sz="1800" dirty="0"/>
              <a:t>). </a:t>
            </a:r>
          </a:p>
          <a:p>
            <a:pPr defTabSz="914257">
              <a:buFont typeface="Wingdings" pitchFamily="2" charset="2"/>
              <a:buChar char="Ø"/>
            </a:pPr>
            <a:endParaRPr lang="en-US" sz="1600" dirty="0"/>
          </a:p>
          <a:p>
            <a:pPr>
              <a:buFont typeface="Wingdings" pitchFamily="2" charset="2"/>
              <a:buChar char="Ø"/>
            </a:pPr>
            <a:r>
              <a:rPr lang="en-US" sz="1800" b="1" dirty="0"/>
              <a:t>Compliance with the duties to notify and assist is one of the biggest reasons for Board remands, particularly with regards to obtaining a medical examination or opinion.  </a:t>
            </a:r>
            <a:r>
              <a:rPr lang="en-US" sz="1800" dirty="0"/>
              <a:t>As such, this section will discuss the history and requirements of VA’s duty to notify and assist in an effort to have more cases ready for final adjudication at the time of certification to BVA and minimize BVA remands in this area.  </a:t>
            </a:r>
          </a:p>
          <a:p>
            <a:pPr>
              <a:buFont typeface="Wingdings" pitchFamily="2" charset="2"/>
              <a:buChar char="Ø"/>
            </a:pPr>
            <a:endParaRPr lang="en-US" sz="1600" dirty="0"/>
          </a:p>
          <a:p>
            <a:pPr defTabSz="914307">
              <a:buFont typeface="Wingdings" pitchFamily="2" charset="2"/>
              <a:buChar char="Ø"/>
              <a:defRPr/>
            </a:pPr>
            <a:r>
              <a:rPr lang="en-US" sz="1800" b="1" dirty="0"/>
              <a:t>VA is tasked by statute and its own regulation to afford the claimant with appropriate advice and assistance at various stages in the adjudication process, depending upon the status of the claim. </a:t>
            </a:r>
            <a:r>
              <a:rPr lang="en-US" sz="1800" dirty="0"/>
              <a:t>38 U.S.C. § 5103A; </a:t>
            </a:r>
            <a:br>
              <a:rPr lang="en-US" sz="1800" dirty="0"/>
            </a:br>
            <a:r>
              <a:rPr lang="en-US" sz="1800" dirty="0"/>
              <a:t>38 C.F.R. § 3.159.  Most reflective of this notion is the holding that the nature of VA’s adjudication system is “nonadversarial” in nature.  </a:t>
            </a:r>
            <a:r>
              <a:rPr lang="en-US" sz="1800" i="1" dirty="0"/>
              <a:t>See Douglas v. Derwinski</a:t>
            </a:r>
            <a:r>
              <a:rPr lang="en-US" sz="1800" dirty="0"/>
              <a:t>, 2 Vet. App. 435, 442-43 (1992) (</a:t>
            </a:r>
            <a:r>
              <a:rPr lang="en-US" sz="1800" i="1" dirty="0"/>
              <a:t>en banc</a:t>
            </a:r>
            <a:r>
              <a:rPr lang="en-US" sz="1800" dirty="0"/>
              <a:t>) (noting that VA is not a party trying to disprove a claim; indeed, VA’s special obligations to assist claimants are the very antithesis of adversarial claims adjudication).</a:t>
            </a:r>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381000" y="4415791"/>
            <a:ext cx="6172200" cy="4347209"/>
          </a:xfrm>
          <a:noFill/>
        </p:spPr>
        <p:txBody>
          <a:bodyPr wrap="square" numCol="1" anchor="t" anchorCtr="0" compatLnSpc="1">
            <a:prstTxWarp prst="textNoShape">
              <a:avLst/>
            </a:prstTxWarp>
          </a:bodyPr>
          <a:lstStyle/>
          <a:p>
            <a:pPr eaLnBrk="1" hangingPunct="1">
              <a:buFont typeface="Wingdings" pitchFamily="2" charset="2"/>
              <a:buChar char="Ø"/>
            </a:pPr>
            <a:r>
              <a:rPr lang="en-US" sz="1600" dirty="0"/>
              <a:t>Some tailoring of VCAA notice may be required depending upon the type of claim involved.  </a:t>
            </a:r>
          </a:p>
          <a:p>
            <a:pPr eaLnBrk="1" hangingPunct="1">
              <a:buFont typeface="Wingdings" pitchFamily="2" charset="2"/>
              <a:buChar char="Ø"/>
            </a:pPr>
            <a:r>
              <a:rPr lang="en-US" sz="1600" dirty="0"/>
              <a:t>This training will discuss in depth notification requirements for service connection, increased rating, new and material claims, and dependency and indemnity compensation claims.  </a:t>
            </a:r>
          </a:p>
          <a:p>
            <a:pPr lvl="1" eaLnBrk="1" hangingPunct="1">
              <a:buFont typeface="Wingdings" pitchFamily="2" charset="2"/>
              <a:buChar char="Ø"/>
            </a:pPr>
            <a:r>
              <a:rPr lang="en-US" sz="1600" dirty="0"/>
              <a:t>However, other claims may require additional notice.  For example, a claim where the dispositive issue is Veteran status may require notice that advises the Veteran how to substantiate such a claim and provide examples concerning proof of Veteran status.  </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5104A-BC4B-47E1-9117-12898E86F0B6}"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381000" y="4267200"/>
            <a:ext cx="6248400" cy="4724400"/>
          </a:xfrm>
          <a:noFill/>
        </p:spPr>
        <p:txBody>
          <a:bodyPr wrap="square" numCol="1" anchor="t" anchorCtr="0" compatLnSpc="1">
            <a:prstTxWarp prst="textNoShape">
              <a:avLst/>
            </a:prstTxWarp>
            <a:noAutofit/>
          </a:bodyPr>
          <a:lstStyle/>
          <a:p>
            <a:pPr eaLnBrk="1" hangingPunct="1">
              <a:buFontTx/>
              <a:buNone/>
            </a:pPr>
            <a:r>
              <a:rPr lang="en-US" sz="1100" b="1" dirty="0"/>
              <a:t>Service Connection Notice</a:t>
            </a:r>
            <a:r>
              <a:rPr lang="en-US" sz="1100" dirty="0"/>
              <a:t>:  The § 5103 letter must identify </a:t>
            </a:r>
            <a:r>
              <a:rPr lang="en-US" sz="1100" b="1" u="sng" dirty="0"/>
              <a:t>all</a:t>
            </a:r>
            <a:r>
              <a:rPr lang="en-US" sz="1100" dirty="0"/>
              <a:t> disabilities claimed. For example, if the Veteran has claims for service connection for the low back, left knee and hearing loss, and the notice only addresses the low back and hearing loss, the notice is defective as to the left knee.  The § 5103 letter must also address direct service connection </a:t>
            </a:r>
            <a:r>
              <a:rPr lang="en-US" sz="1100" b="1" dirty="0"/>
              <a:t>and</a:t>
            </a:r>
            <a:r>
              <a:rPr lang="en-US" sz="1100" dirty="0"/>
              <a:t> any other theory raised by the claimant or reasonably raised by the record.  </a:t>
            </a:r>
            <a:r>
              <a:rPr lang="en-US" sz="1100" b="1" dirty="0"/>
              <a:t>Please remember that special notification may be required, such as in claims for:</a:t>
            </a:r>
          </a:p>
          <a:p>
            <a:pPr marL="274291" eaLnBrk="1" hangingPunct="1">
              <a:spcAft>
                <a:spcPts val="0"/>
              </a:spcAft>
              <a:buFont typeface="Arial" pitchFamily="34" charset="0"/>
              <a:buChar char="•"/>
            </a:pPr>
            <a:r>
              <a:rPr lang="en-US" sz="1100" b="1" dirty="0"/>
              <a:t>PTSD</a:t>
            </a:r>
            <a:r>
              <a:rPr lang="en-US" sz="1100" dirty="0"/>
              <a:t> (M21-1MR, Part IV, subpart ii, Chapter 1, Section D)</a:t>
            </a:r>
          </a:p>
          <a:p>
            <a:pPr marL="274291" eaLnBrk="1" hangingPunct="1">
              <a:spcAft>
                <a:spcPts val="0"/>
              </a:spcAft>
              <a:buFont typeface="Arial" pitchFamily="34" charset="0"/>
              <a:buChar char="•"/>
            </a:pPr>
            <a:r>
              <a:rPr lang="en-US" sz="1100" b="1" dirty="0"/>
              <a:t>PTSD based upon a personal assault </a:t>
            </a:r>
            <a:r>
              <a:rPr lang="en-US" sz="1100" dirty="0"/>
              <a:t>(38 C.F.R. § 3.304(f); </a:t>
            </a:r>
            <a:r>
              <a:rPr lang="en-US" sz="1100" i="1" dirty="0"/>
              <a:t>see also Gallegos v. Peake</a:t>
            </a:r>
            <a:r>
              <a:rPr lang="en-US" sz="1100" dirty="0"/>
              <a:t>, 22 Vet. App. 329 (2008); M21-1MR, Part IV, subpart ii, Chapter 1, Section D, 17)</a:t>
            </a:r>
          </a:p>
          <a:p>
            <a:pPr marL="274291" eaLnBrk="1" hangingPunct="1">
              <a:spcAft>
                <a:spcPts val="0"/>
              </a:spcAft>
              <a:buFont typeface="Arial" pitchFamily="34" charset="0"/>
              <a:buChar char="•"/>
            </a:pPr>
            <a:r>
              <a:rPr lang="en-US" sz="1100" b="1" dirty="0"/>
              <a:t>Agent Orange exposure </a:t>
            </a:r>
            <a:r>
              <a:rPr lang="en-US" sz="1100" dirty="0"/>
              <a:t>(M21-1MR, Part IV, subpart ii, Chapter 1, Section H, 28) </a:t>
            </a:r>
          </a:p>
          <a:p>
            <a:pPr marL="274291" eaLnBrk="1" hangingPunct="1">
              <a:spcAft>
                <a:spcPts val="0"/>
              </a:spcAft>
              <a:buFont typeface="Arial" pitchFamily="34" charset="0"/>
              <a:buChar char="•"/>
            </a:pPr>
            <a:r>
              <a:rPr lang="en-US" sz="1100" b="1" dirty="0"/>
              <a:t>Asbestos exposure </a:t>
            </a:r>
            <a:r>
              <a:rPr lang="en-US" sz="1100" dirty="0"/>
              <a:t>(M21-1MR, Part IV, Subpart ii, Chapter 1, Section H, 29;</a:t>
            </a:r>
            <a:r>
              <a:rPr lang="en-US" sz="1100" i="1" dirty="0"/>
              <a:t> Ennis v. Brown,</a:t>
            </a:r>
            <a:r>
              <a:rPr lang="en-US" sz="1100" dirty="0"/>
              <a:t>  4 Vet. App. 523 (1993); </a:t>
            </a:r>
            <a:r>
              <a:rPr lang="en-US" sz="1100" i="1" dirty="0"/>
              <a:t>McGinty v. Brown</a:t>
            </a:r>
            <a:r>
              <a:rPr lang="en-US" sz="1100" dirty="0"/>
              <a:t>, 4 Vet. App. 428 (1993))</a:t>
            </a:r>
          </a:p>
          <a:p>
            <a:pPr marL="274291" eaLnBrk="1" hangingPunct="1">
              <a:spcAft>
                <a:spcPts val="0"/>
              </a:spcAft>
              <a:buFont typeface="Arial" pitchFamily="34" charset="0"/>
              <a:buChar char="•"/>
            </a:pPr>
            <a:r>
              <a:rPr lang="en-US" sz="1100" b="1" dirty="0"/>
              <a:t>Radiogenic Diseases and Ionizing Radiation </a:t>
            </a:r>
            <a:r>
              <a:rPr lang="en-US" sz="1100" dirty="0"/>
              <a:t>(M21-1MR, Part IV, subpart ii, Chapter 1, Sections B &amp; C).</a:t>
            </a:r>
          </a:p>
          <a:p>
            <a:pPr marL="274291" eaLnBrk="1" hangingPunct="1">
              <a:spcAft>
                <a:spcPts val="0"/>
              </a:spcAft>
            </a:pPr>
            <a:endParaRPr lang="en-US" sz="800" dirty="0"/>
          </a:p>
          <a:p>
            <a:r>
              <a:rPr lang="en-US" sz="1100" b="1" dirty="0"/>
              <a:t>Increased Rating Notice:  </a:t>
            </a:r>
            <a:r>
              <a:rPr lang="en-US" sz="1100" b="1" i="1" dirty="0"/>
              <a:t>Initial rating claims </a:t>
            </a:r>
            <a:r>
              <a:rPr lang="en-US" sz="1100" dirty="0"/>
              <a:t>arise from granted claims of service connection and do not require unique 38 U.S.C. § 5103(a) notice. </a:t>
            </a:r>
            <a:r>
              <a:rPr lang="en-US" sz="1100" i="1" dirty="0"/>
              <a:t>Dingess/Hartman v. Nicholson</a:t>
            </a:r>
            <a:r>
              <a:rPr lang="en-US" sz="1100" dirty="0"/>
              <a:t>, 19 Vet. App. 473, 490-91 (2006); 38 C.F.R. § 3.159(b)(3).  For claims for an </a:t>
            </a:r>
            <a:r>
              <a:rPr lang="en-US" sz="1100" b="1" i="1" dirty="0"/>
              <a:t>increased rating </a:t>
            </a:r>
            <a:r>
              <a:rPr lang="en-US" sz="1100" dirty="0"/>
              <a:t>(i.e., </a:t>
            </a:r>
            <a:r>
              <a:rPr lang="en-US" sz="1100" i="1" dirty="0"/>
              <a:t>a non-initial </a:t>
            </a:r>
            <a:r>
              <a:rPr lang="en-US" sz="1100" dirty="0"/>
              <a:t>rating), the notice must also provide examples of the types of medical and lay evidence that are relevant to establishing entitlement to increased compensation (e.g., competent lay statements describing symptoms, medical and hospitalization records, medical statements, employer statements, job application rejections, and any other evidence showing an increase in the disability or exceptional circumstances relating to the disability). </a:t>
            </a:r>
            <a:r>
              <a:rPr lang="en-US" sz="1100" i="1" dirty="0"/>
              <a:t>Vazquez-Flores v. Peake</a:t>
            </a:r>
            <a:r>
              <a:rPr lang="en-US" sz="1100" dirty="0"/>
              <a:t>, </a:t>
            </a:r>
            <a:br>
              <a:rPr lang="en-US" sz="1100" dirty="0"/>
            </a:br>
            <a:r>
              <a:rPr lang="en-US" sz="1100" dirty="0"/>
              <a:t>22 Vet. App. 37 (2008), </a:t>
            </a:r>
            <a:r>
              <a:rPr lang="en-US" sz="1100" i="1" dirty="0"/>
              <a:t>as  overruled/modified by Vazquez-Flores v. Shinseki</a:t>
            </a:r>
            <a:r>
              <a:rPr lang="en-US" sz="1100" dirty="0"/>
              <a:t>, 580 F.3d 1270 (Fed. Cir. 2009) .</a:t>
            </a:r>
          </a:p>
          <a:p>
            <a:pPr marL="0" lvl="1" eaLnBrk="1" hangingPunct="1"/>
            <a:endParaRPr lang="en-US" sz="1100" b="1" dirty="0"/>
          </a:p>
          <a:p>
            <a:pPr eaLnBrk="1" hangingPunct="1"/>
            <a:r>
              <a:rPr lang="en-US" sz="1100" dirty="0"/>
              <a:t> </a:t>
            </a:r>
          </a:p>
          <a:p>
            <a:pPr eaLnBrk="1" hangingPunct="1"/>
            <a:endParaRPr lang="en-US" dirty="0" smtClean="0"/>
          </a:p>
          <a:p>
            <a:pPr eaLnBrk="1" hangingPunct="1">
              <a:buFontTx/>
              <a:buChar char="•"/>
            </a:pPr>
            <a:endParaRPr lang="en-US" dirty="0" smtClean="0"/>
          </a:p>
          <a:p>
            <a:pPr eaLnBrk="1" hangingPunct="1">
              <a:buFontTx/>
              <a:buChar char="•"/>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5B7778-20A4-4100-8681-BD123D563ED1}"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381000" y="4343401"/>
            <a:ext cx="6400800" cy="4419599"/>
          </a:xfrm>
          <a:noFill/>
        </p:spPr>
        <p:txBody>
          <a:bodyPr wrap="square" numCol="1" anchor="t" anchorCtr="0" compatLnSpc="1">
            <a:prstTxWarp prst="textNoShape">
              <a:avLst/>
            </a:prstTxWarp>
            <a:normAutofit lnSpcReduction="10000"/>
          </a:bodyPr>
          <a:lstStyle/>
          <a:p>
            <a:pPr eaLnBrk="1" hangingPunct="1">
              <a:buFont typeface="Wingdings" pitchFamily="2" charset="2"/>
              <a:buChar char="Ø"/>
            </a:pPr>
            <a:r>
              <a:rPr lang="en-US" sz="1400" b="1" dirty="0"/>
              <a:t>Reminder</a:t>
            </a:r>
            <a:r>
              <a:rPr lang="en-US" sz="1400" dirty="0"/>
              <a:t>:  If the last final decision is by BVA, the notice letter must reflect the reasons for BVA’s denial, not the underlying rating decision.    </a:t>
            </a:r>
          </a:p>
          <a:p>
            <a:pPr eaLnBrk="1" hangingPunct="1">
              <a:buFont typeface="Wingdings" pitchFamily="2" charset="2"/>
              <a:buChar char="Ø"/>
            </a:pPr>
            <a:endParaRPr lang="en-US" sz="1400" dirty="0"/>
          </a:p>
          <a:p>
            <a:pPr eaLnBrk="1" hangingPunct="1">
              <a:buFont typeface="Wingdings" pitchFamily="2" charset="2"/>
              <a:buChar char="Ø"/>
            </a:pPr>
            <a:r>
              <a:rPr lang="en-US" sz="1400" b="1" dirty="0"/>
              <a:t>Alert</a:t>
            </a:r>
            <a:r>
              <a:rPr lang="en-US" sz="1400" dirty="0"/>
              <a:t>:  A RO decision may be rendered non-final by the submission of </a:t>
            </a:r>
            <a:r>
              <a:rPr lang="en-US" sz="1400" u="sng" dirty="0"/>
              <a:t>new and material evidence</a:t>
            </a:r>
            <a:r>
              <a:rPr lang="en-US" sz="1400" dirty="0"/>
              <a:t> submitted within one year of that decision (</a:t>
            </a:r>
            <a:r>
              <a:rPr lang="en-US" sz="1400" i="1" dirty="0"/>
              <a:t>see </a:t>
            </a:r>
            <a:br>
              <a:rPr lang="en-US" sz="1400" i="1" dirty="0"/>
            </a:br>
            <a:r>
              <a:rPr lang="en-US" sz="1400" dirty="0"/>
              <a:t>38 C.F.R. § 3.156(b)) or by the submission of </a:t>
            </a:r>
            <a:r>
              <a:rPr lang="en-US" sz="1400" u="sng" dirty="0"/>
              <a:t>additional relevant official service department records</a:t>
            </a:r>
            <a:r>
              <a:rPr lang="en-US" sz="1400" dirty="0"/>
              <a:t> (</a:t>
            </a:r>
            <a:r>
              <a:rPr lang="en-US" sz="1400" i="1" dirty="0"/>
              <a:t>see </a:t>
            </a:r>
            <a:r>
              <a:rPr lang="en-US" sz="1400" dirty="0"/>
              <a:t>38 C.F.R. § 3.156(c)).</a:t>
            </a:r>
          </a:p>
          <a:p>
            <a:pPr eaLnBrk="1" hangingPunct="1">
              <a:buFont typeface="Wingdings" pitchFamily="2" charset="2"/>
              <a:buChar char="Ø"/>
            </a:pPr>
            <a:endParaRPr lang="en-US" sz="1400" dirty="0"/>
          </a:p>
          <a:p>
            <a:pPr eaLnBrk="1" hangingPunct="1">
              <a:buFont typeface="Wingdings" pitchFamily="2" charset="2"/>
              <a:buChar char="Ø"/>
            </a:pPr>
            <a:r>
              <a:rPr lang="en-US" sz="1400" b="1" dirty="0"/>
              <a:t>An example of providing adequate notice under </a:t>
            </a:r>
            <a:r>
              <a:rPr lang="en-US" sz="1400" b="1" i="1" dirty="0"/>
              <a:t>Kent</a:t>
            </a:r>
            <a:r>
              <a:rPr lang="en-US" sz="1400" dirty="0"/>
              <a:t>:</a:t>
            </a:r>
          </a:p>
          <a:p>
            <a:pPr marL="457153" eaLnBrk="1" hangingPunct="1"/>
            <a:r>
              <a:rPr lang="en-US" sz="1400" dirty="0"/>
              <a:t>A Veteran is attempting to reopen a claim for service connection for hearing loss in January 2011.  He was previously denied service connection for hearing loss by way of a June 2007 rating decision and he did not appeal. The reason for the denial was that he did not show a current hearing loss disability per VA standards. The notice letter should specifically reference the last final rating decision and that the Veteran was denied for lack of a current disability. </a:t>
            </a:r>
            <a:r>
              <a:rPr lang="en-US" sz="1400" b="1" dirty="0"/>
              <a:t>A letter that informs the Veteran that his claim was denied because there was no evidence showing that he has hearing loss related to service would be inadequate.  Such letter suggests that the reason the claim was denied was because of no nexus, not a lack of current disability.  </a:t>
            </a:r>
          </a:p>
          <a:p>
            <a:pPr eaLnBrk="1" hangingPunct="1"/>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4BB484-1193-4F9F-A32C-222505A66D4B}"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381000" y="4415791"/>
            <a:ext cx="6248400" cy="4347209"/>
          </a:xfrm>
          <a:noFill/>
        </p:spPr>
        <p:txBody>
          <a:bodyPr wrap="square" numCol="1" anchor="t" anchorCtr="0" compatLnSpc="1">
            <a:prstTxWarp prst="textNoShape">
              <a:avLst/>
            </a:prstTxWarp>
          </a:bodyPr>
          <a:lstStyle/>
          <a:p>
            <a:pPr eaLnBrk="1" hangingPunct="1">
              <a:buFont typeface="Wingdings" pitchFamily="2" charset="2"/>
              <a:buChar char="Ø"/>
            </a:pPr>
            <a:r>
              <a:rPr lang="en-US" sz="1600" dirty="0"/>
              <a:t>The first notice element is </a:t>
            </a:r>
            <a:r>
              <a:rPr lang="en-US" sz="1600" b="1" dirty="0"/>
              <a:t>extremely</a:t>
            </a:r>
            <a:r>
              <a:rPr lang="en-US" sz="1600" dirty="0"/>
              <a:t> important to include, and if this is not included BVA may need to remand.  </a:t>
            </a:r>
          </a:p>
          <a:p>
            <a:pPr eaLnBrk="1" hangingPunct="1">
              <a:buFont typeface="Wingdings" pitchFamily="2" charset="2"/>
              <a:buChar char="Ø"/>
            </a:pPr>
            <a:r>
              <a:rPr lang="en-US" sz="1600" dirty="0"/>
              <a:t>That being said, it is important that ALL 3 notice elements are included in any DIC notice letter in order to ensure compliance with </a:t>
            </a:r>
            <a:r>
              <a:rPr lang="en-US" sz="1600" i="1" dirty="0"/>
              <a:t>Hupp</a:t>
            </a:r>
            <a:r>
              <a:rPr lang="en-US" sz="1600" dirty="0"/>
              <a:t>.  </a:t>
            </a:r>
          </a:p>
          <a:p>
            <a:pPr eaLnBrk="1" hangingPunct="1">
              <a:buFont typeface="Wingdings" pitchFamily="2" charset="2"/>
              <a:buChar char="Ø"/>
            </a:pPr>
            <a:r>
              <a:rPr lang="en-US" sz="1600" b="1" dirty="0"/>
              <a:t>Autopsy</a:t>
            </a:r>
            <a:r>
              <a:rPr lang="en-US" sz="1600" dirty="0"/>
              <a:t>:  Additionally, where a claimant seeking service connection for cause of death is not informed by VA that no autopsy was performed, and a VA examiner notes that cause of death cannot be determined, VA has a duty to inform the claimant of the need for an autopsy.  </a:t>
            </a:r>
            <a:r>
              <a:rPr lang="en-US" sz="1600" i="1" dirty="0"/>
              <a:t>Daves v. Nicholson</a:t>
            </a:r>
            <a:r>
              <a:rPr lang="en-US" sz="1600" dirty="0"/>
              <a:t>, 21 Vet. App. 46 (2007). </a:t>
            </a:r>
          </a:p>
          <a:p>
            <a:pPr eaLnBrk="1" hangingPunct="1"/>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2A1A58-17B1-4B25-84B5-88A366C3DABE}"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400800" cy="4495800"/>
          </a:xfrm>
        </p:spPr>
        <p:txBody>
          <a:bodyPr>
            <a:normAutofit fontScale="92500"/>
          </a:bodyPr>
          <a:lstStyle/>
          <a:p>
            <a:pPr>
              <a:buFont typeface="Wingdings" pitchFamily="2" charset="2"/>
              <a:buChar char="Ø"/>
            </a:pPr>
            <a:r>
              <a:rPr lang="en-US" sz="1300" b="1" dirty="0"/>
              <a:t>Prejudicial Error:  </a:t>
            </a:r>
            <a:r>
              <a:rPr lang="en-US" sz="1300" dirty="0"/>
              <a:t>The Supreme Court has held that there is no mandatory presumption of prejudice. </a:t>
            </a:r>
            <a:r>
              <a:rPr lang="en-US" sz="1300" i="1" dirty="0"/>
              <a:t>Shinseki v. Sanders</a:t>
            </a:r>
            <a:r>
              <a:rPr lang="en-US" sz="1300" dirty="0"/>
              <a:t>, 556 U.S. 396 (2009).  If there is a notification error that is not corrected prior to certifying an appeal, BVA will address any notice errors and consider whether the claimant was harmed by the error. </a:t>
            </a:r>
            <a:r>
              <a:rPr lang="en-US" sz="1300" i="1" dirty="0"/>
              <a:t>Bernard v. Brown</a:t>
            </a:r>
            <a:r>
              <a:rPr lang="en-US" sz="1300" dirty="0"/>
              <a:t>, 4 Vet. App. 384 (1993).</a:t>
            </a:r>
          </a:p>
          <a:p>
            <a:endParaRPr lang="en-US" sz="1300" dirty="0"/>
          </a:p>
          <a:p>
            <a:pPr>
              <a:buFont typeface="Wingdings" pitchFamily="2" charset="2"/>
              <a:buChar char="Ø"/>
            </a:pPr>
            <a:r>
              <a:rPr lang="en-US" sz="1300" dirty="0"/>
              <a:t>There has been much litigation addressing whether it is the claimant or VA’s burden to demonstrate prejudice as a result of an alleged notice error.  The CAVC shifted the burden to VA to demonstrate there was no prejudice to the claimant.  </a:t>
            </a:r>
            <a:r>
              <a:rPr lang="en-US" sz="1300" i="1" dirty="0"/>
              <a:t>Simmons v. Nicholson</a:t>
            </a:r>
            <a:r>
              <a:rPr lang="en-US" sz="1300" dirty="0"/>
              <a:t>, 20 Vet. App. 386 (2005).  The Federal Circuit held that once the claimant establishes that VA has committed a VCAA notice error with regard to any element, such error should be presumed prejudicial to the claimant.  </a:t>
            </a:r>
            <a:r>
              <a:rPr lang="en-US" sz="1300" i="1" dirty="0"/>
              <a:t>Sanders v. Nicholson</a:t>
            </a:r>
            <a:r>
              <a:rPr lang="en-US" sz="1300" dirty="0"/>
              <a:t>, 487 F.3d 881 (Fed. Cir. 2007); </a:t>
            </a:r>
            <a:r>
              <a:rPr lang="en-US" sz="1300" i="1" dirty="0"/>
              <a:t>Simmons v. Nicholson</a:t>
            </a:r>
            <a:r>
              <a:rPr lang="en-US" sz="1300" dirty="0"/>
              <a:t>, 487 F.3d 892 (Fed. Cir. 2007).  </a:t>
            </a:r>
            <a:r>
              <a:rPr lang="en-US" sz="1300" b="1" dirty="0"/>
              <a:t>Importantly, in </a:t>
            </a:r>
            <a:r>
              <a:rPr lang="en-US" sz="1300" b="1" i="1" dirty="0"/>
              <a:t>Shinseki v. Sanders</a:t>
            </a:r>
            <a:r>
              <a:rPr lang="en-US" sz="1300" b="1" dirty="0"/>
              <a:t>, 556 U.S. 396 (2009), the U.S. Supreme Court rejected both the Federal Circuit’s and the CAVC’s framework for reviewing notice errors and determined that the reviewing court is precluded from applying a mandatory presumption of prejudice </a:t>
            </a:r>
            <a:r>
              <a:rPr lang="en-US" sz="1300" b="1" dirty="0">
                <a:solidFill>
                  <a:srgbClr val="0070C0"/>
                </a:solidFill>
              </a:rPr>
              <a:t>rather than assessing whether, based on the facts of each case, the error was outcome determinative</a:t>
            </a:r>
            <a:r>
              <a:rPr lang="en-US" sz="1300" dirty="0"/>
              <a:t>. </a:t>
            </a:r>
          </a:p>
          <a:p>
            <a:endParaRPr lang="en-US" sz="1300" dirty="0"/>
          </a:p>
          <a:p>
            <a:pPr defTabSz="914307">
              <a:buFont typeface="Wingdings" pitchFamily="2" charset="2"/>
              <a:buChar char="Ø"/>
              <a:defRPr/>
            </a:pPr>
            <a:r>
              <a:rPr lang="en-US" sz="1300" b="1" dirty="0">
                <a:solidFill>
                  <a:srgbClr val="0070C0"/>
                </a:solidFill>
              </a:rPr>
              <a:t>Advice</a:t>
            </a:r>
            <a:r>
              <a:rPr lang="en-US" sz="1300" b="1" dirty="0"/>
              <a:t>:  </a:t>
            </a:r>
            <a:r>
              <a:rPr lang="en-US" sz="1300" u="sng" dirty="0">
                <a:solidFill>
                  <a:srgbClr val="FF0000"/>
                </a:solidFill>
              </a:rPr>
              <a:t>Whether a notice error is prejudicial is a fact-specific determination</a:t>
            </a:r>
            <a:r>
              <a:rPr lang="en-US" sz="1300" dirty="0"/>
              <a:t>.  To avoid any potential remand by the BVA for new VCAA notice, </a:t>
            </a:r>
            <a:r>
              <a:rPr lang="en-US" sz="1300" b="1" dirty="0"/>
              <a:t>the RO should correct any notice error (via a new letter followed by a readjudication) prior to certification</a:t>
            </a:r>
            <a:r>
              <a:rPr lang="en-US" sz="1300" dirty="0"/>
              <a:t>. </a:t>
            </a:r>
          </a:p>
          <a:p>
            <a:pPr defTabSz="914307">
              <a:defRPr/>
            </a:pPr>
            <a:endParaRPr lang="en-US" sz="1300" dirty="0"/>
          </a:p>
          <a:p>
            <a:pPr defTabSz="914307">
              <a:defRPr/>
            </a:pPr>
            <a:endParaRPr lang="en-US" sz="1300" dirty="0"/>
          </a:p>
          <a:p>
            <a:endParaRPr lang="en-US" sz="1300" dirty="0"/>
          </a:p>
          <a:p>
            <a:pPr defTabSz="914257"/>
            <a:endParaRPr lang="en-US" sz="1300" b="1"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1"/>
            <a:ext cx="6400800" cy="4347209"/>
          </a:xfrm>
        </p:spPr>
        <p:txBody>
          <a:bodyPr>
            <a:normAutofit/>
          </a:bodyPr>
          <a:lstStyle/>
          <a:p>
            <a:pPr>
              <a:buFont typeface="Wingdings" pitchFamily="2" charset="2"/>
              <a:buChar char="Ø"/>
            </a:pPr>
            <a:r>
              <a:rPr lang="en-US" sz="1600" dirty="0"/>
              <a:t>The duty to assist has two main parts: obtaining record evidence and, if necessary, obtaining a medical examination or opinion.  However, under 38 U.S.C. § 5107(a), a claimant still has the responsibility to present and support a claim for benefits, except as otherwise provided by law.  The text of 38 U.S.C. § 5103(A)(a)(3), provides that VA may defer providing assistance to the claimant if there is “essential information” missing from the application. </a:t>
            </a:r>
          </a:p>
          <a:p>
            <a:pPr defTabSz="914307">
              <a:buFont typeface="Wingdings" pitchFamily="2" charset="2"/>
              <a:buChar char="Ø"/>
              <a:defRPr/>
            </a:pPr>
            <a:endParaRPr lang="en-US" sz="1600" dirty="0"/>
          </a:p>
          <a:p>
            <a:pPr>
              <a:buFont typeface="Wingdings" pitchFamily="2" charset="2"/>
              <a:buChar char="Ø"/>
            </a:pPr>
            <a:r>
              <a:rPr lang="en-US" sz="1600" dirty="0"/>
              <a:t>In addition, VA will give the assistance described in § 3.159(c)(1), (c)(2), and (c)(3), to an individual </a:t>
            </a:r>
            <a:r>
              <a:rPr lang="en-US" sz="1600" b="1" dirty="0"/>
              <a:t>attempting to reopen (</a:t>
            </a:r>
            <a:r>
              <a:rPr lang="en-US" sz="1600" i="1" dirty="0"/>
              <a:t>i.e</a:t>
            </a:r>
            <a:r>
              <a:rPr lang="en-US" sz="1600" dirty="0"/>
              <a:t>., new and material evidence) a finally decided claim. 38 C.F.R. § 3.159(c).</a:t>
            </a:r>
          </a:p>
          <a:p>
            <a:pPr>
              <a:buFont typeface="Wingdings" pitchFamily="2" charset="2"/>
              <a:buChar char="Ø"/>
            </a:pPr>
            <a:endParaRPr lang="en-US" sz="1600" dirty="0"/>
          </a:p>
          <a:p>
            <a:pPr defTabSz="914307">
              <a:buFont typeface="Wingdings" pitchFamily="2" charset="2"/>
              <a:buChar char="Ø"/>
              <a:defRPr/>
            </a:pPr>
            <a:r>
              <a:rPr lang="en-US" sz="1600" dirty="0"/>
              <a:t>The records must be adequately identified.  </a:t>
            </a:r>
            <a:r>
              <a:rPr lang="en-US" sz="1600" i="1" dirty="0"/>
              <a:t>See Masors v. Derwinski,</a:t>
            </a:r>
            <a:r>
              <a:rPr lang="en-US" sz="1600" dirty="0"/>
              <a:t> 2 Vet. App. 181 (1992); </a:t>
            </a:r>
            <a:r>
              <a:rPr lang="en-US" sz="1600" i="1" dirty="0"/>
              <a:t>Loving v. Nicholson</a:t>
            </a:r>
            <a:r>
              <a:rPr lang="en-US" sz="1600" dirty="0"/>
              <a:t>, 19 Vet. App. 96, 102-103 (2005).  </a:t>
            </a:r>
          </a:p>
          <a:p>
            <a:pPr defTabSz="914307">
              <a:defRPr/>
            </a:pPr>
            <a:endParaRPr lang="en-US" dirty="0" smtClean="0"/>
          </a:p>
          <a:p>
            <a:pPr defTabSz="914307">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381000" y="4415791"/>
            <a:ext cx="6248400" cy="4347209"/>
          </a:xfrm>
          <a:noFill/>
        </p:spPr>
        <p:txBody>
          <a:bodyPr wrap="square" numCol="1" anchor="t" anchorCtr="0" compatLnSpc="1">
            <a:prstTxWarp prst="textNoShape">
              <a:avLst/>
            </a:prstTxWarp>
          </a:bodyPr>
          <a:lstStyle/>
          <a:p>
            <a:pPr eaLnBrk="1" hangingPunct="1">
              <a:buFont typeface="Wingdings" pitchFamily="2" charset="2"/>
              <a:buChar char="Ø"/>
            </a:pPr>
            <a:r>
              <a:rPr lang="en-US" sz="1600" dirty="0"/>
              <a:t>If necessary, the claimant must authorize the release of existing records in a form acceptable to the person, company, agency, or other custodian holding the records</a:t>
            </a:r>
            <a:r>
              <a:rPr lang="en-US" sz="1600" i="1" dirty="0"/>
              <a:t>, i.e</a:t>
            </a:r>
            <a:r>
              <a:rPr lang="en-US" sz="1600" dirty="0"/>
              <a:t>., VA Form 21-4142.  </a:t>
            </a:r>
            <a:br>
              <a:rPr lang="en-US" sz="1600" dirty="0"/>
            </a:br>
            <a:r>
              <a:rPr lang="en-US" sz="1600" dirty="0"/>
              <a:t>38 C.F.R. § 3.159(c)(1)(ii).</a:t>
            </a:r>
            <a:endParaRPr lang="en-US" sz="1600" b="1" dirty="0"/>
          </a:p>
          <a:p>
            <a:pPr eaLnBrk="1" hangingPunct="1">
              <a:buFont typeface="Wingdings" pitchFamily="2" charset="2"/>
              <a:buChar char="Ø"/>
            </a:pPr>
            <a:endParaRPr lang="en-US" sz="1600" dirty="0"/>
          </a:p>
          <a:p>
            <a:pPr eaLnBrk="1" hangingPunct="1">
              <a:buFont typeface="Wingdings" pitchFamily="2" charset="2"/>
              <a:buChar char="Ø"/>
            </a:pPr>
            <a:r>
              <a:rPr lang="en-US" sz="1600" b="1" dirty="0"/>
              <a:t>Note:  </a:t>
            </a:r>
            <a:r>
              <a:rPr lang="en-US" sz="1600" dirty="0"/>
              <a:t>The duty to assist also may encompass obtaining records from a “referred” source, e.g., Dr. X has retired and states that all records were transferred to Dr. Y.  VA’s reasonable efforts to obtain these “referred” records must include an initial request and, if necessary, a follow-up request to Dr. Y.</a:t>
            </a:r>
          </a:p>
          <a:p>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DF728-5E1B-491E-A0FE-DE1726EF5AEE}"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xfrm>
            <a:off x="381000" y="4260850"/>
            <a:ext cx="6172200" cy="4803140"/>
          </a:xfrm>
          <a:noFill/>
        </p:spPr>
        <p:txBody>
          <a:bodyPr wrap="square" numCol="1" anchor="t" anchorCtr="0" compatLnSpc="1">
            <a:prstTxWarp prst="textNoShape">
              <a:avLst/>
            </a:prstTxWarp>
            <a:noAutofit/>
          </a:bodyPr>
          <a:lstStyle/>
          <a:p>
            <a:pPr defTabSz="914307" eaLnBrk="1" hangingPunct="1">
              <a:buFont typeface="Wingdings" pitchFamily="2" charset="2"/>
              <a:buChar char="Ø"/>
              <a:defRPr/>
            </a:pPr>
            <a:r>
              <a:rPr lang="en-US" b="1" kern="1200" dirty="0" smtClean="0">
                <a:solidFill>
                  <a:schemeClr val="tx1"/>
                </a:solidFill>
              </a:rPr>
              <a:t>38 C.F.R. § 3.159(c)(4)(ii).</a:t>
            </a:r>
          </a:p>
          <a:p>
            <a:pPr defTabSz="914307" eaLnBrk="1" hangingPunct="1">
              <a:defRPr/>
            </a:pPr>
            <a:endParaRPr lang="en-US" sz="800" dirty="0"/>
          </a:p>
          <a:p>
            <a:pPr defTabSz="914307" eaLnBrk="1" hangingPunct="1">
              <a:buFont typeface="Wingdings" pitchFamily="2" charset="2"/>
              <a:buChar char="Ø"/>
              <a:defRPr/>
            </a:pPr>
            <a:r>
              <a:rPr lang="en-US" dirty="0" smtClean="0"/>
              <a:t>Now that all identified and relevant records have been obtained, VA must determine whether an examination or opinion is necessary to adjudicate the claim.</a:t>
            </a:r>
          </a:p>
          <a:p>
            <a:pPr defTabSz="914307" eaLnBrk="1" hangingPunct="1">
              <a:defRPr/>
            </a:pPr>
            <a:endParaRPr lang="en-US" sz="800" dirty="0"/>
          </a:p>
          <a:p>
            <a:pPr defTabSz="914307" eaLnBrk="1" hangingPunct="1">
              <a:buFont typeface="Wingdings" pitchFamily="2" charset="2"/>
              <a:buChar char="Ø"/>
              <a:defRPr/>
            </a:pPr>
            <a:r>
              <a:rPr lang="en-US" dirty="0" smtClean="0"/>
              <a:t>In the seminal case of </a:t>
            </a:r>
            <a:r>
              <a:rPr lang="en-US" i="1" dirty="0" smtClean="0"/>
              <a:t>Colvin v. Derwinski</a:t>
            </a:r>
            <a:r>
              <a:rPr lang="en-US" dirty="0" smtClean="0"/>
              <a:t>, 1 Vet. App. 171 (1991), the CAVC</a:t>
            </a:r>
            <a:r>
              <a:rPr lang="en-US" baseline="0" dirty="0" smtClean="0"/>
              <a:t> </a:t>
            </a:r>
            <a:r>
              <a:rPr lang="en-US" dirty="0" smtClean="0"/>
              <a:t>held that  VA must consider only independent medical evidence contained in the record to support its findings, and not its own unsubstantiated medical expertise or judgment.  A medical opinion may be required</a:t>
            </a:r>
            <a:r>
              <a:rPr lang="en-US" baseline="0" dirty="0" smtClean="0"/>
              <a:t> to reconcile diagnoses, determine the relationship between conditions, or determine etiology or nexus of a condition.  </a:t>
            </a:r>
            <a:r>
              <a:rPr lang="en-US" i="1" baseline="0" dirty="0" smtClean="0"/>
              <a:t>See Charles v. Principi, </a:t>
            </a:r>
            <a:r>
              <a:rPr lang="en-US" i="0" baseline="0" dirty="0" smtClean="0"/>
              <a:t>16 Vet. App. 370 (2002).  </a:t>
            </a:r>
          </a:p>
          <a:p>
            <a:pPr eaLnBrk="1" hangingPunct="1"/>
            <a:endParaRPr lang="en-US" sz="800" dirty="0"/>
          </a:p>
          <a:p>
            <a:pPr eaLnBrk="1" hangingPunct="1">
              <a:buFont typeface="Wingdings" pitchFamily="2" charset="2"/>
              <a:buChar char="Ø"/>
            </a:pPr>
            <a:r>
              <a:rPr lang="en-US" b="1" dirty="0" smtClean="0">
                <a:solidFill>
                  <a:srgbClr val="FF0000"/>
                </a:solidFill>
              </a:rPr>
              <a:t>Note:</a:t>
            </a:r>
            <a:r>
              <a:rPr lang="en-US" b="1" baseline="0" dirty="0" smtClean="0">
                <a:solidFill>
                  <a:srgbClr val="FF0000"/>
                </a:solidFill>
              </a:rPr>
              <a:t>  </a:t>
            </a:r>
            <a:r>
              <a:rPr lang="en-US" b="0" baseline="0" dirty="0" smtClean="0">
                <a:solidFill>
                  <a:srgbClr val="FF0000"/>
                </a:solidFill>
              </a:rPr>
              <a:t>Failure</a:t>
            </a:r>
            <a:r>
              <a:rPr lang="en-US" baseline="0" dirty="0" smtClean="0">
                <a:solidFill>
                  <a:srgbClr val="FF0000"/>
                </a:solidFill>
              </a:rPr>
              <a:t> to provide a Veteran with a VA examination/opinion is the most prevalent reason for remands.  </a:t>
            </a:r>
          </a:p>
          <a:p>
            <a:pPr eaLnBrk="1" hangingPunct="1"/>
            <a:endParaRPr lang="en-US" sz="800" dirty="0"/>
          </a:p>
          <a:p>
            <a:pPr defTabSz="914307" eaLnBrk="1" hangingPunct="1">
              <a:buFont typeface="Wingdings" pitchFamily="2" charset="2"/>
              <a:buChar char="Ø"/>
              <a:defRPr/>
            </a:pPr>
            <a:r>
              <a:rPr lang="en-US" kern="1200" dirty="0" smtClean="0">
                <a:solidFill>
                  <a:schemeClr val="tx1"/>
                </a:solidFill>
              </a:rPr>
              <a:t>However, VA may </a:t>
            </a:r>
            <a:r>
              <a:rPr lang="en-US" b="1" kern="1200" dirty="0" smtClean="0">
                <a:solidFill>
                  <a:schemeClr val="tx1"/>
                </a:solidFill>
              </a:rPr>
              <a:t>not</a:t>
            </a:r>
            <a:r>
              <a:rPr lang="en-US" kern="1200" dirty="0" smtClean="0">
                <a:solidFill>
                  <a:schemeClr val="tx1"/>
                </a:solidFill>
              </a:rPr>
              <a:t> order additional development for the sole purpose of obtaining evidence unfavorable to a claimant.  </a:t>
            </a:r>
            <a:r>
              <a:rPr lang="en-US" i="1" kern="1200" dirty="0" smtClean="0">
                <a:solidFill>
                  <a:schemeClr val="tx1"/>
                </a:solidFill>
              </a:rPr>
              <a:t>See Mariano v. Principi, </a:t>
            </a:r>
            <a:r>
              <a:rPr lang="en-US" kern="1200" dirty="0" smtClean="0">
                <a:solidFill>
                  <a:schemeClr val="tx1"/>
                </a:solidFill>
              </a:rPr>
              <a:t>17 Vet. App. 305, 312 (2003). </a:t>
            </a:r>
          </a:p>
          <a:p>
            <a:pPr eaLnBrk="1" hangingPunct="1"/>
            <a:endParaRPr lang="en-US" dirty="0" smtClean="0"/>
          </a:p>
          <a:p>
            <a:pPr eaLnBrk="1" hangingPunct="1">
              <a:buFont typeface="Wingdings" pitchFamily="2" charset="2"/>
              <a:buChar char="Ø"/>
            </a:pPr>
            <a:r>
              <a:rPr lang="en-US" b="1" u="sng" dirty="0" smtClean="0">
                <a:solidFill>
                  <a:srgbClr val="00B0F0"/>
                </a:solidFill>
              </a:rPr>
              <a:t>The next </a:t>
            </a:r>
            <a:r>
              <a:rPr lang="en-US" b="1" u="sng" baseline="0" dirty="0" smtClean="0">
                <a:solidFill>
                  <a:srgbClr val="00B0F0"/>
                </a:solidFill>
              </a:rPr>
              <a:t>three slides discuss in depth the requirements that must be met before VA is obligated to obtain an examination or opinion.</a:t>
            </a:r>
            <a:endParaRPr lang="en-US" b="1" u="sng" dirty="0" smtClean="0">
              <a:solidFill>
                <a:srgbClr val="00B0F0"/>
              </a:solidFill>
            </a:endParaRPr>
          </a:p>
        </p:txBody>
      </p:sp>
      <p:sp>
        <p:nvSpPr>
          <p:cNvPr id="62468" name="Slide Number Placeholder 3"/>
          <p:cNvSpPr>
            <a:spLocks noGrp="1"/>
          </p:cNvSpPr>
          <p:nvPr>
            <p:ph type="sldNum" sz="quarter" idx="5"/>
          </p:nvPr>
        </p:nvSpPr>
        <p:spPr bwMode="auto">
          <a:xfrm>
            <a:off x="3970940" y="8829968"/>
            <a:ext cx="3037840" cy="464820"/>
          </a:xfrm>
          <a:noFill/>
          <a:ln>
            <a:miter lim="800000"/>
            <a:headEnd/>
            <a:tailEnd/>
          </a:ln>
        </p:spPr>
        <p:txBody>
          <a:bodyPr wrap="square" numCol="1" anchorCtr="0" compatLnSpc="1">
            <a:prstTxWarp prst="textNoShape">
              <a:avLst/>
            </a:prstTxWarp>
          </a:bodyPr>
          <a:lstStyle/>
          <a:p>
            <a:fld id="{9FAE6DAC-A416-4D81-99F9-78C95854758C}"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304800" y="4415791"/>
            <a:ext cx="6324600" cy="4347209"/>
          </a:xfrm>
          <a:noFill/>
        </p:spPr>
        <p:txBody>
          <a:bodyPr wrap="square" numCol="1" anchor="t" anchorCtr="0" compatLnSpc="1">
            <a:prstTxWarp prst="textNoShape">
              <a:avLst/>
            </a:prstTxWarp>
            <a:normAutofit fontScale="70000" lnSpcReduction="20000"/>
          </a:bodyPr>
          <a:lstStyle/>
          <a:p>
            <a:pPr marL="0" lvl="1" defTabSz="914307" eaLnBrk="1" hangingPunct="1">
              <a:buFont typeface="Wingdings" pitchFamily="2" charset="2"/>
              <a:buChar char="Ø"/>
            </a:pPr>
            <a:r>
              <a:rPr lang="en-US" sz="2100" b="1" dirty="0">
                <a:cs typeface="Tahoma" pitchFamily="34" charset="0"/>
              </a:rPr>
              <a:t>As many requests as necessary really means until there is a determination that it is reasonably certain the records do not exist or further efforts to obtain them would be futile</a:t>
            </a:r>
            <a:r>
              <a:rPr lang="en-US" sz="2100" dirty="0">
                <a:cs typeface="Tahoma" pitchFamily="34" charset="0"/>
              </a:rPr>
              <a:t>. </a:t>
            </a:r>
            <a:r>
              <a:rPr lang="en-US" sz="2100" dirty="0"/>
              <a:t>38 C.F.R. </a:t>
            </a:r>
            <a:br>
              <a:rPr lang="en-US" sz="2100" dirty="0"/>
            </a:br>
            <a:r>
              <a:rPr lang="en-US" sz="2100" dirty="0"/>
              <a:t>§ 3.159(c)(2) .</a:t>
            </a:r>
          </a:p>
          <a:p>
            <a:pPr eaLnBrk="1" hangingPunct="1">
              <a:buFont typeface="Wingdings" pitchFamily="2" charset="2"/>
              <a:buChar char="Ø"/>
            </a:pPr>
            <a:endParaRPr lang="en-US" sz="2100" dirty="0"/>
          </a:p>
          <a:p>
            <a:pPr eaLnBrk="1" hangingPunct="1">
              <a:buFont typeface="Wingdings" pitchFamily="2" charset="2"/>
              <a:buChar char="Ø"/>
            </a:pPr>
            <a:r>
              <a:rPr lang="en-US" sz="2100" dirty="0">
                <a:solidFill>
                  <a:srgbClr val="0070C0"/>
                </a:solidFill>
              </a:rPr>
              <a:t>An initial determination is needed concerning whether the records are “</a:t>
            </a:r>
            <a:r>
              <a:rPr lang="en-US" sz="2100" i="1" dirty="0">
                <a:solidFill>
                  <a:srgbClr val="0070C0"/>
                </a:solidFill>
              </a:rPr>
              <a:t>relevant</a:t>
            </a:r>
            <a:r>
              <a:rPr lang="en-US" sz="2100" dirty="0">
                <a:solidFill>
                  <a:srgbClr val="0070C0"/>
                </a:solidFill>
              </a:rPr>
              <a:t>.”  </a:t>
            </a:r>
            <a:r>
              <a:rPr lang="en-US" sz="2100" dirty="0"/>
              <a:t>If the records that a Veteran has identified </a:t>
            </a:r>
            <a:r>
              <a:rPr lang="en-US" sz="2100" b="1" dirty="0"/>
              <a:t>clearly</a:t>
            </a:r>
            <a:r>
              <a:rPr lang="en-US" sz="2100" dirty="0"/>
              <a:t> have nothing to do with the pending claim, then they are probably not relevant.  </a:t>
            </a:r>
            <a:r>
              <a:rPr lang="en-US" sz="2100" i="1" dirty="0"/>
              <a:t>See</a:t>
            </a:r>
            <a:r>
              <a:rPr lang="en-US" sz="2100" dirty="0"/>
              <a:t> </a:t>
            </a:r>
            <a:r>
              <a:rPr lang="en-US" sz="2100" i="1" dirty="0"/>
              <a:t>Golz v. Shinseki, </a:t>
            </a:r>
            <a:r>
              <a:rPr lang="en-US" sz="2100" dirty="0"/>
              <a:t>590 F.3d 1317, 1321</a:t>
            </a:r>
            <a:r>
              <a:rPr lang="en-US" sz="2100" i="1" dirty="0"/>
              <a:t> </a:t>
            </a:r>
            <a:r>
              <a:rPr lang="en-US" sz="2100" dirty="0"/>
              <a:t>(Fed. Cir. 2010) ("Relevant records for the purpose of § 5103A are those that relate to the injury for which the claimant is seeking benefits and have a reasonable possibility of helping to substantiate the Veteran's claim.“).</a:t>
            </a:r>
          </a:p>
          <a:p>
            <a:pPr eaLnBrk="1" hangingPunct="1">
              <a:buFont typeface="Wingdings" pitchFamily="2" charset="2"/>
              <a:buChar char="Ø"/>
            </a:pPr>
            <a:endParaRPr lang="en-US" sz="2100" dirty="0"/>
          </a:p>
          <a:p>
            <a:pPr eaLnBrk="1" hangingPunct="1">
              <a:buFont typeface="Wingdings" pitchFamily="2" charset="2"/>
              <a:buChar char="Ø"/>
            </a:pPr>
            <a:r>
              <a:rPr lang="en-US" sz="2100" b="1" i="1" dirty="0"/>
              <a:t>Bell v. Derwinski</a:t>
            </a:r>
            <a:r>
              <a:rPr lang="en-US" sz="2100" b="1" dirty="0"/>
              <a:t>, 2 Vet. App. 611, 612-13 (1992):  </a:t>
            </a:r>
            <a:r>
              <a:rPr lang="en-US" sz="2100" dirty="0"/>
              <a:t>VA is held to be in “constructive possession” of all VA generated records (</a:t>
            </a:r>
            <a:r>
              <a:rPr lang="en-US" sz="2100" i="1" dirty="0"/>
              <a:t>i.e</a:t>
            </a:r>
            <a:r>
              <a:rPr lang="en-US" sz="2100" dirty="0"/>
              <a:t>., VA medical records, VA psychiatric counseling records, VA vocational-rehabilitation records, VA administrative records, etc.) and must secure and associate all such relevant records with the claims file.</a:t>
            </a:r>
          </a:p>
          <a:p>
            <a:pPr defTabSz="914307" eaLnBrk="1" hangingPunct="1">
              <a:buFont typeface="Wingdings" pitchFamily="2" charset="2"/>
              <a:buChar char="Ø"/>
              <a:defRPr/>
            </a:pPr>
            <a:endParaRPr lang="en-US" sz="2100" dirty="0"/>
          </a:p>
          <a:p>
            <a:pPr defTabSz="914307" eaLnBrk="1" hangingPunct="1">
              <a:buFont typeface="Wingdings" pitchFamily="2" charset="2"/>
              <a:buChar char="Ø"/>
              <a:defRPr/>
            </a:pPr>
            <a:r>
              <a:rPr lang="en-US" sz="2100" b="1" dirty="0"/>
              <a:t>Reminder</a:t>
            </a:r>
            <a:r>
              <a:rPr lang="en-US" sz="2100" dirty="0"/>
              <a:t>: Although </a:t>
            </a:r>
            <a:r>
              <a:rPr lang="en-US" sz="2100" b="1" u="sng" dirty="0"/>
              <a:t>Vet Center records </a:t>
            </a:r>
            <a:r>
              <a:rPr lang="en-US" sz="2100" dirty="0"/>
              <a:t>are controlled by VA, a separate authorization form may be required in order to obtain them.</a:t>
            </a:r>
          </a:p>
          <a:p>
            <a:pPr eaLnBrk="1" hangingPunct="1">
              <a:buFontTx/>
              <a:buChar char="•"/>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33B5D-354B-4FB4-85F0-28F7DFBE0F3E}"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381000" y="4267200"/>
            <a:ext cx="6324600" cy="4876800"/>
          </a:xfrm>
          <a:noFill/>
        </p:spPr>
        <p:txBody>
          <a:bodyPr wrap="square" numCol="1" anchor="t" anchorCtr="0" compatLnSpc="1">
            <a:prstTxWarp prst="textNoShape">
              <a:avLst/>
            </a:prstTxWarp>
            <a:noAutofit/>
          </a:bodyPr>
          <a:lstStyle/>
          <a:p>
            <a:pPr>
              <a:buFont typeface="Wingdings" pitchFamily="2" charset="2"/>
              <a:buChar char="Ø"/>
            </a:pPr>
            <a:r>
              <a:rPr lang="en-US" sz="1300" b="1" dirty="0"/>
              <a:t>M21-1MR, Part III, Subpart iii, Chapter 2, Section E.; </a:t>
            </a:r>
            <a:r>
              <a:rPr lang="en-US" sz="1300" i="1" dirty="0"/>
              <a:t>Russo v. Brown, </a:t>
            </a:r>
            <a:r>
              <a:rPr lang="en-US" sz="1300" dirty="0"/>
              <a:t>9 Vet. App. 46, 51 (1996); </a:t>
            </a:r>
            <a:r>
              <a:rPr lang="en-US" sz="1300" i="1" dirty="0"/>
              <a:t>O’Hare v. Derwinski</a:t>
            </a:r>
            <a:r>
              <a:rPr lang="en-US" sz="1300" dirty="0"/>
              <a:t>, 1 Vet. App. 365, 367 (1991); </a:t>
            </a:r>
            <a:br>
              <a:rPr lang="en-US" sz="1300" dirty="0"/>
            </a:br>
            <a:r>
              <a:rPr lang="en-US" sz="1300" i="1" dirty="0"/>
              <a:t>Washington v. Nicholson</a:t>
            </a:r>
            <a:r>
              <a:rPr lang="en-US" sz="1300" dirty="0"/>
              <a:t>, 19 Vet. App. 362, 369-70.</a:t>
            </a:r>
          </a:p>
          <a:p>
            <a:endParaRPr lang="en-US" sz="800" dirty="0"/>
          </a:p>
          <a:p>
            <a:pPr>
              <a:buFont typeface="Wingdings" pitchFamily="2" charset="2"/>
              <a:buChar char="Ø"/>
            </a:pPr>
            <a:r>
              <a:rPr lang="en-US" sz="1300" dirty="0"/>
              <a:t>The heightened duty to assist may require VA to request alternate source records from the NPRC. VA must also inform a claimant that his or her records have been destroyed and must inform him or her of the alternate information, such as lay statements, that he or she could submit to support contentions of what occurred during service. </a:t>
            </a:r>
          </a:p>
          <a:p>
            <a:endParaRPr lang="en-US" sz="800" dirty="0"/>
          </a:p>
          <a:p>
            <a:pPr>
              <a:buFont typeface="Wingdings" pitchFamily="2" charset="2"/>
              <a:buChar char="Ø"/>
            </a:pPr>
            <a:r>
              <a:rPr lang="en-US" sz="1300" b="1" dirty="0"/>
              <a:t>Some of the alternative documents the veteran should be advised to submit include</a:t>
            </a:r>
            <a:r>
              <a:rPr lang="en-US" sz="1300" dirty="0"/>
              <a:t>: (i) VA military files, (ii) statements from service medical personnel, </a:t>
            </a:r>
            <a:br>
              <a:rPr lang="en-US" sz="1300" dirty="0"/>
            </a:br>
            <a:r>
              <a:rPr lang="en-US" sz="1300" dirty="0"/>
              <a:t>(iii) "buddy" certificates or affidavits, (iv) state or local accident and police reports, (v) employment physical examination reports, (vi) medical evidence from civilian/private hospitals, clinics, and physicians where or by whom the veteran was treated, either during service or shortly after separation, (vii) letters written during service, (viii) photographs taken during service, (ix) pharmacy prescription records, and/or (x) insurance examinations reports.</a:t>
            </a:r>
          </a:p>
          <a:p>
            <a:endParaRPr lang="en-US" sz="800" b="1" dirty="0"/>
          </a:p>
          <a:p>
            <a:pPr>
              <a:buFont typeface="Wingdings" pitchFamily="2" charset="2"/>
              <a:buChar char="Ø"/>
            </a:pPr>
            <a:r>
              <a:rPr lang="en-US" sz="1300" b="1" dirty="0"/>
              <a:t>The record must reflect VA’s efforts to develop such alternate or collateral sources to support the Veteran’s claim.</a:t>
            </a:r>
            <a:r>
              <a:rPr lang="en-US" sz="1300" dirty="0"/>
              <a:t>  </a:t>
            </a:r>
            <a:r>
              <a:rPr lang="en-US" sz="1300" i="1" dirty="0"/>
              <a:t>See Washington v. Nicholson</a:t>
            </a:r>
            <a:r>
              <a:rPr lang="en-US" sz="1300" dirty="0"/>
              <a:t>, 19 Vet. App. 362, 370 (2005).  </a:t>
            </a:r>
            <a:endParaRPr lang="en-US" sz="8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1"/>
            <a:ext cx="6248400" cy="4347209"/>
          </a:xfrm>
        </p:spPr>
        <p:txBody>
          <a:bodyPr>
            <a:normAutofit lnSpcReduction="10000"/>
          </a:bodyPr>
          <a:lstStyle/>
          <a:p>
            <a:pPr>
              <a:buFont typeface="Wingdings" pitchFamily="2" charset="2"/>
              <a:buChar char="Ø"/>
            </a:pPr>
            <a:r>
              <a:rPr lang="en-US" sz="1500" b="1" dirty="0"/>
              <a:t>Clinical/Inpatient Hospital Records</a:t>
            </a:r>
            <a:r>
              <a:rPr lang="en-US" sz="1500" dirty="0"/>
              <a:t>:  A search for clinical/inpatient and mental health records requires the name of the hospital, month (if known), and year of treatment.  If a Veteran was hospitalized during service, the hospital summary should (but may not always) appear in his service treatment records; however, if clinical records, such as detailed daily treatment records and nursing notes, are required then a request for clinical records should be made.  </a:t>
            </a:r>
          </a:p>
          <a:p>
            <a:endParaRPr lang="en-US" sz="1600" dirty="0"/>
          </a:p>
          <a:p>
            <a:pPr defTabSz="914307">
              <a:buFont typeface="Wingdings" pitchFamily="2" charset="2"/>
              <a:buChar char="Ø"/>
              <a:defRPr/>
            </a:pPr>
            <a:r>
              <a:rPr lang="en-US" sz="1500" b="1" dirty="0"/>
              <a:t>Reserve Service Records</a:t>
            </a:r>
            <a:r>
              <a:rPr lang="en-US" sz="1500" dirty="0"/>
              <a:t>:  Service personnel records usually only show the retirement point summary, which only lists the points the claimant earned each year towards retirement, and not his or her actual active duty for training (ADT) and inactive duty for training (IDT) dates.  The actual dates of training are necessary so a determination can be made as to whether any condition noted in the service treatment records corresponds to a period of training.  However, it may be difficult to obtain this exact information, so the adjudicator may have to make a finding as to exactly what status the Veteran was in when an event or injury occurred.  </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324600" cy="4724400"/>
          </a:xfrm>
        </p:spPr>
        <p:txBody>
          <a:bodyPr>
            <a:normAutofit lnSpcReduction="10000"/>
          </a:bodyPr>
          <a:lstStyle/>
          <a:p>
            <a:pPr defTabSz="914307">
              <a:buFont typeface="Wingdings" pitchFamily="2" charset="2"/>
              <a:buChar char="Ø"/>
              <a:defRPr/>
            </a:pPr>
            <a:r>
              <a:rPr lang="en-US" sz="1300" b="1" dirty="0"/>
              <a:t>In addition to </a:t>
            </a:r>
            <a:r>
              <a:rPr lang="en-US" sz="1300" b="1" i="1" dirty="0"/>
              <a:t>Golz</a:t>
            </a:r>
            <a:r>
              <a:rPr lang="en-US" sz="1300" b="1" dirty="0"/>
              <a:t>, case law suggests guidelines for determining when SSA records are potentially relevant.  CAVC has found SSA records potentially relevant in the following instances:  </a:t>
            </a:r>
            <a:endParaRPr lang="en-US" sz="800" b="1" dirty="0"/>
          </a:p>
          <a:p>
            <a:pPr marL="342865" indent="-342865" defTabSz="914307">
              <a:buFont typeface="Arial" pitchFamily="34" charset="0"/>
              <a:buAutoNum type="arabicParenR"/>
              <a:defRPr/>
            </a:pPr>
            <a:r>
              <a:rPr lang="en-US" sz="1300" dirty="0"/>
              <a:t>where the claimant was receiving SSA benefits for the same condition for which she or he seeks VA benefits;</a:t>
            </a:r>
          </a:p>
          <a:p>
            <a:pPr marL="342865" indent="-342865" defTabSz="914307">
              <a:buFont typeface="Arial" pitchFamily="34" charset="0"/>
              <a:buAutoNum type="arabicParenR"/>
              <a:defRPr/>
            </a:pPr>
            <a:r>
              <a:rPr lang="en-US" sz="1300" dirty="0"/>
              <a:t>where the Veteran testified at a hearing that he was granted SSA benefits as a result of the various disabilities for which he was seeking benefits from the VA; </a:t>
            </a:r>
          </a:p>
          <a:p>
            <a:pPr marL="342865" indent="-342865" defTabSz="914307">
              <a:buFont typeface="Arial" pitchFamily="34" charset="0"/>
              <a:buAutoNum type="arabicParenR"/>
              <a:defRPr/>
            </a:pPr>
            <a:r>
              <a:rPr lang="en-US" sz="1300" dirty="0"/>
              <a:t>where the Veteran contends SSA found her unemployable and her claim before VA was an increased evaluation for PTSD; </a:t>
            </a:r>
          </a:p>
          <a:p>
            <a:pPr marL="342865" indent="-342865" defTabSz="914307">
              <a:buFont typeface="Arial" pitchFamily="34" charset="0"/>
              <a:buAutoNum type="arabicParenR"/>
              <a:defRPr/>
            </a:pPr>
            <a:r>
              <a:rPr lang="en-US" sz="1300" dirty="0"/>
              <a:t>where the Veteran stated SSA found him permanently and totally disabled and his claim before VA  was for nonservice connection pension based on unemployability; </a:t>
            </a:r>
          </a:p>
          <a:p>
            <a:pPr marL="342865" indent="-342865" defTabSz="914307">
              <a:buFont typeface="Arial" pitchFamily="34" charset="0"/>
              <a:buAutoNum type="arabicParenR"/>
              <a:defRPr/>
            </a:pPr>
            <a:r>
              <a:rPr lang="en-US" sz="1300" dirty="0"/>
              <a:t>where there was actual notice that the Veteran was receiving SSA benefits for her mental condition and she was seeking TDIU.  </a:t>
            </a:r>
          </a:p>
          <a:p>
            <a:pPr defTabSz="914307">
              <a:defRPr/>
            </a:pPr>
            <a:r>
              <a:rPr lang="en-US" sz="1300" i="1" dirty="0"/>
              <a:t>Quartuccio v. Principi</a:t>
            </a:r>
            <a:r>
              <a:rPr lang="en-US" sz="1300" dirty="0"/>
              <a:t>, 16 Vet. App. 183, 187-88 (2002); </a:t>
            </a:r>
            <a:r>
              <a:rPr lang="en-US" sz="1300" i="1" dirty="0"/>
              <a:t>Hayes v. Brown</a:t>
            </a:r>
            <a:r>
              <a:rPr lang="en-US" sz="1300" dirty="0"/>
              <a:t>, 9 Vet. App. 67, 70, 73-74 (1996); </a:t>
            </a:r>
            <a:r>
              <a:rPr lang="en-US" sz="1300" i="1" dirty="0"/>
              <a:t>Clarkson v. Brown</a:t>
            </a:r>
            <a:r>
              <a:rPr lang="en-US" sz="1300" dirty="0"/>
              <a:t>, 4 Vet. App. 565, 567 (1993); </a:t>
            </a:r>
            <a:r>
              <a:rPr lang="en-US" sz="1300" i="1" dirty="0"/>
              <a:t>Masors v. Derwinski</a:t>
            </a:r>
            <a:r>
              <a:rPr lang="en-US" sz="1300" dirty="0"/>
              <a:t>, 2 Vet. App. 181, 186-88 (1992); </a:t>
            </a:r>
            <a:r>
              <a:rPr lang="en-US" sz="1300" i="1" dirty="0"/>
              <a:t>Murincsak v. Derwinski</a:t>
            </a:r>
            <a:r>
              <a:rPr lang="en-US" sz="1300" dirty="0"/>
              <a:t>, 2 Vet. App. 363, 370-72 (1992).</a:t>
            </a:r>
          </a:p>
          <a:p>
            <a:pPr eaLnBrk="1" hangingPunct="1"/>
            <a:endParaRPr lang="en-US" sz="1300" dirty="0"/>
          </a:p>
          <a:p>
            <a:pPr eaLnBrk="1" hangingPunct="1">
              <a:buFont typeface="Wingdings" pitchFamily="2" charset="2"/>
              <a:buChar char="Ø"/>
            </a:pPr>
            <a:r>
              <a:rPr lang="en-US" sz="1300" b="1" dirty="0">
                <a:solidFill>
                  <a:srgbClr val="0070C0"/>
                </a:solidFill>
              </a:rPr>
              <a:t>Alert</a:t>
            </a:r>
            <a:r>
              <a:rPr lang="en-US" sz="1300" dirty="0">
                <a:solidFill>
                  <a:srgbClr val="0070C0"/>
                </a:solidFill>
              </a:rPr>
              <a:t>: </a:t>
            </a:r>
            <a:r>
              <a:rPr lang="en-US" sz="1300" b="1" i="1" dirty="0">
                <a:solidFill>
                  <a:srgbClr val="0070C0"/>
                </a:solidFill>
              </a:rPr>
              <a:t>Supplemental Security Income (SSI) benefits </a:t>
            </a:r>
            <a:r>
              <a:rPr lang="en-US" sz="1300" dirty="0"/>
              <a:t>are based on age, disability, and income and resource limits; therefore, the SSA  may have medical records regarding a Veteran’s disabilities where he/she is in receipt of either SSA disability or SSI benefits.  42 U.S.C. § 1382; 20 C.F.R. § 416.920.  </a:t>
            </a:r>
          </a:p>
          <a:p>
            <a:pPr defTabSz="914307">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xfrm>
            <a:off x="381000" y="4415791"/>
            <a:ext cx="6172200" cy="4347209"/>
          </a:xfrm>
          <a:noFill/>
        </p:spPr>
        <p:txBody>
          <a:bodyPr wrap="square" numCol="1" anchor="t" anchorCtr="0" compatLnSpc="1">
            <a:prstTxWarp prst="textNoShape">
              <a:avLst/>
            </a:prstTxWarp>
            <a:normAutofit fontScale="92500"/>
          </a:bodyPr>
          <a:lstStyle/>
          <a:p>
            <a:pPr eaLnBrk="1" hangingPunct="1">
              <a:buFont typeface="Wingdings" pitchFamily="2" charset="2"/>
              <a:buChar char="Ø"/>
            </a:pPr>
            <a:r>
              <a:rPr lang="en-US" sz="1300" b="1" dirty="0"/>
              <a:t>A record of any </a:t>
            </a:r>
            <a:r>
              <a:rPr lang="en-US" sz="1300" b="1" u="sng" dirty="0"/>
              <a:t>oral notice </a:t>
            </a:r>
            <a:r>
              <a:rPr lang="en-US" sz="1300" b="1" dirty="0"/>
              <a:t>conveyed to the claimant must be made and placed in the claims file</a:t>
            </a:r>
            <a:r>
              <a:rPr lang="en-US" b="1" dirty="0" smtClean="0"/>
              <a:t>.  </a:t>
            </a:r>
          </a:p>
          <a:p>
            <a:pPr eaLnBrk="1" hangingPunct="1"/>
            <a:endParaRPr lang="en-US" sz="900" dirty="0"/>
          </a:p>
          <a:p>
            <a:pPr marL="274291" indent="-274291" eaLnBrk="1" fontAlgn="auto" hangingPunct="1">
              <a:spcAft>
                <a:spcPts val="0"/>
              </a:spcAft>
              <a:buFont typeface="Wingdings" pitchFamily="2" charset="2"/>
              <a:buChar char="Ø"/>
              <a:defRPr/>
            </a:pPr>
            <a:r>
              <a:rPr lang="en-US" sz="1300" u="sng" dirty="0"/>
              <a:t>With either Federal or non-Federal records</a:t>
            </a:r>
            <a:r>
              <a:rPr lang="en-US" sz="1300" dirty="0"/>
              <a:t>, the notice </a:t>
            </a:r>
            <a:r>
              <a:rPr lang="en-US" sz="1300" b="1" dirty="0"/>
              <a:t>must</a:t>
            </a:r>
            <a:r>
              <a:rPr lang="en-US" sz="1300" dirty="0"/>
              <a:t> include:</a:t>
            </a:r>
          </a:p>
          <a:p>
            <a:pPr marL="640014" lvl="1" indent="-274291" eaLnBrk="1" fontAlgn="auto" hangingPunct="1">
              <a:spcAft>
                <a:spcPts val="0"/>
              </a:spcAft>
              <a:buFont typeface="Wingdings 2"/>
              <a:buChar char=""/>
              <a:defRPr/>
            </a:pPr>
            <a:r>
              <a:rPr lang="en-US" dirty="0" smtClean="0"/>
              <a:t>The identity of the records VA was unable to obtain;</a:t>
            </a:r>
          </a:p>
          <a:p>
            <a:pPr marL="640014" lvl="1" indent="-274291" eaLnBrk="1" fontAlgn="auto" hangingPunct="1">
              <a:spcAft>
                <a:spcPts val="0"/>
              </a:spcAft>
              <a:buFont typeface="Wingdings 2"/>
              <a:buChar char=""/>
              <a:defRPr/>
            </a:pPr>
            <a:r>
              <a:rPr lang="en-US" dirty="0" smtClean="0"/>
              <a:t>An explanation of the efforts VA made to obtain the records;</a:t>
            </a:r>
          </a:p>
          <a:p>
            <a:pPr marL="640014" lvl="1" indent="-274291" eaLnBrk="1" fontAlgn="auto" hangingPunct="1">
              <a:spcAft>
                <a:spcPts val="0"/>
              </a:spcAft>
              <a:buFont typeface="Wingdings 2"/>
              <a:buChar char=""/>
              <a:defRPr/>
            </a:pPr>
            <a:r>
              <a:rPr lang="en-US" dirty="0" smtClean="0"/>
              <a:t>A description of any further actions VA will take and notice that VA will decide the claim based on the evidence of record unless the claimant submits the records; </a:t>
            </a:r>
            <a:r>
              <a:rPr lang="en-US" u="sng" dirty="0" smtClean="0"/>
              <a:t>and </a:t>
            </a:r>
          </a:p>
          <a:p>
            <a:pPr marL="640014" lvl="1" indent="-274291" eaLnBrk="1" fontAlgn="auto" hangingPunct="1">
              <a:spcAft>
                <a:spcPts val="0"/>
              </a:spcAft>
              <a:buFont typeface="Wingdings 2"/>
              <a:buChar char=""/>
              <a:defRPr/>
            </a:pPr>
            <a:r>
              <a:rPr lang="en-US" dirty="0" smtClean="0"/>
              <a:t>Notice stating that it is ultimately the claimant’s responsibility to obtain evidence. </a:t>
            </a:r>
          </a:p>
          <a:p>
            <a:pPr marL="640014" lvl="1" indent="-274291" eaLnBrk="1" fontAlgn="auto" hangingPunct="1">
              <a:spcAft>
                <a:spcPts val="0"/>
              </a:spcAft>
              <a:defRPr/>
            </a:pPr>
            <a:endParaRPr lang="en-US" sz="900" dirty="0"/>
          </a:p>
          <a:p>
            <a:pPr marL="0" lvl="1" indent="-274291">
              <a:defRPr/>
            </a:pPr>
            <a:r>
              <a:rPr lang="en-US" dirty="0" smtClean="0"/>
              <a:t>38 U.S.C. § 5103A(b)(2); 38 C.F.R. § 3.159(e)(1).</a:t>
            </a:r>
          </a:p>
          <a:p>
            <a:pPr marL="640014" lvl="1" indent="-274291">
              <a:defRPr/>
            </a:pPr>
            <a:endParaRPr lang="en-US" sz="900" dirty="0"/>
          </a:p>
          <a:p>
            <a:pPr eaLnBrk="1" hangingPunct="1">
              <a:buFont typeface="Wingdings" pitchFamily="2" charset="2"/>
              <a:buChar char="Ø"/>
            </a:pPr>
            <a:r>
              <a:rPr lang="en-US" sz="1300" dirty="0"/>
              <a:t>This notice </a:t>
            </a:r>
            <a:r>
              <a:rPr lang="en-US" sz="1300" b="1" dirty="0"/>
              <a:t>must</a:t>
            </a:r>
            <a:r>
              <a:rPr lang="en-US" sz="1300" dirty="0"/>
              <a:t> be documented in the file.  Without documentation of the notice provided to the Veteran, BVA will likely be forced to remand for correction of this procedural defect.</a:t>
            </a:r>
          </a:p>
          <a:p>
            <a:pPr eaLnBrk="1" hangingPunct="1"/>
            <a:endParaRPr lang="en-US" sz="900" dirty="0"/>
          </a:p>
          <a:p>
            <a:pPr eaLnBrk="1" hangingPunct="1">
              <a:buFont typeface="Wingdings" pitchFamily="2" charset="2"/>
              <a:buChar char="Ø"/>
            </a:pPr>
            <a:r>
              <a:rPr lang="en-US" sz="1300" u="sng" dirty="0"/>
              <a:t>For </a:t>
            </a:r>
            <a:r>
              <a:rPr lang="en-US" sz="1300" b="1" u="sng" dirty="0"/>
              <a:t>non-Federal </a:t>
            </a:r>
            <a:r>
              <a:rPr lang="en-US" sz="1300" u="sng" dirty="0"/>
              <a:t>records requests</a:t>
            </a:r>
            <a:r>
              <a:rPr lang="en-US" sz="1300" dirty="0"/>
              <a:t>, VA may provide the notice at the same time it makes its final attempt to obtain the relevant records.  38 C.F.R. § 3.159(e)(1).  </a:t>
            </a:r>
          </a:p>
          <a:p>
            <a:pPr eaLnBrk="1" hangingPunct="1"/>
            <a:endParaRPr lang="en-US" sz="900" dirty="0"/>
          </a:p>
          <a:p>
            <a:pPr eaLnBrk="1" hangingPunct="1">
              <a:buFont typeface="Wingdings" pitchFamily="2" charset="2"/>
              <a:buChar char="Ø"/>
            </a:pPr>
            <a:r>
              <a:rPr lang="en-US" sz="1300" dirty="0"/>
              <a:t>Notice to the claimant means notice to the claimant or his or her fiduciary, if any, as well as to his or her representative, if any.  38 C.F.R. § 3.159(f).  </a:t>
            </a:r>
          </a:p>
          <a:p>
            <a:pPr marL="640014" lvl="1" indent="-274291">
              <a:defRPr/>
            </a:pPr>
            <a:endParaRPr lang="en-US" dirty="0" smtClean="0"/>
          </a:p>
          <a:p>
            <a:pPr eaLnBrk="1" hangingPunct="1">
              <a:buFontTx/>
              <a:buNone/>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03B04-202B-49D9-AD99-E0D016D0B075}" type="slidenum">
              <a:rPr lang="en-US" smtClean="0"/>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172200" cy="4648200"/>
          </a:xfrm>
        </p:spPr>
        <p:txBody>
          <a:bodyPr>
            <a:normAutofit lnSpcReduction="10000"/>
          </a:bodyPr>
          <a:lstStyle/>
          <a:p>
            <a:pPr defTabSz="914307">
              <a:buFont typeface="Wingdings" pitchFamily="2" charset="2"/>
              <a:buChar char="Ø"/>
              <a:defRPr/>
            </a:pPr>
            <a:r>
              <a:rPr lang="en-US" dirty="0" smtClean="0"/>
              <a:t>An area where VA adjudicators, both at VBA and BVA, occasionally misinterpret or confuse legal standards is in regards to extraschedular ratings under 38 C.F.R. § 3.321 and 38 C.F.R. § 4.16.  While both regulations contemplate to a certain extent problems a Veteran may have as a result of a service-connected disability/disabilities, each employs a separate and distinct legal standard.</a:t>
            </a:r>
          </a:p>
          <a:p>
            <a:pPr defTabSz="914307">
              <a:defRPr/>
            </a:pPr>
            <a:endParaRPr lang="en-US" sz="900" dirty="0"/>
          </a:p>
          <a:p>
            <a:pPr defTabSz="914307">
              <a:buFont typeface="Wingdings" pitchFamily="2" charset="2"/>
              <a:buChar char="Ø"/>
              <a:defRPr/>
            </a:pPr>
            <a:r>
              <a:rPr lang="en-US" dirty="0" smtClean="0"/>
              <a:t>An extraschedular rating under 38 C.F.R. § 3.321(b)(1) is dependent upon </a:t>
            </a:r>
            <a:r>
              <a:rPr lang="en-US" b="1" dirty="0" smtClean="0"/>
              <a:t>exceptional or unusual circumstances </a:t>
            </a:r>
            <a:r>
              <a:rPr lang="en-US" dirty="0" smtClean="0"/>
              <a:t>for that specific disability (such as marked interference with employment or frequent periods of hospitalization), i.e., the rating criteria do not take into account or provide adequate compensation for these situations.  Whereas, an extraschedular rating under 38 C.F.R. § 4.16(b) is </a:t>
            </a:r>
            <a:r>
              <a:rPr lang="en-US" b="1" dirty="0" smtClean="0"/>
              <a:t>not </a:t>
            </a:r>
            <a:r>
              <a:rPr lang="en-US" dirty="0" smtClean="0"/>
              <a:t>dependent upon exceptional or unusual circumstances, i.e., the rating criteria compensate the claimant for the disabling symptomatology, but the specific disability of disabilities under consideration, alone or in concert, renders that particular claimant </a:t>
            </a:r>
            <a:r>
              <a:rPr lang="en-US" b="1" dirty="0" smtClean="0"/>
              <a:t>unable to secure or follow a substantially gainful occupation</a:t>
            </a:r>
            <a:r>
              <a:rPr lang="en-US" dirty="0" smtClean="0"/>
              <a:t> by reason of his or her service-connected disabilities.  </a:t>
            </a:r>
          </a:p>
          <a:p>
            <a:endParaRPr lang="en-US" sz="900" dirty="0"/>
          </a:p>
          <a:p>
            <a:pPr>
              <a:buFont typeface="Wingdings" pitchFamily="2" charset="2"/>
              <a:buChar char="Ø"/>
            </a:pPr>
            <a:r>
              <a:rPr lang="en-US" dirty="0" smtClean="0"/>
              <a:t>Therefore, the mere fact that a claimant seeks a TDIU rating would not necessarily require consideration of extraschedular entitlement under section 3.321(b)(1) because, as noted above, entitlement to an extraschedular rating under section 3.321(b)(1) and a TDIU rating under section 4.16(b) are based on different factors.  </a:t>
            </a:r>
            <a:r>
              <a:rPr lang="en-US" i="1" dirty="0" smtClean="0"/>
              <a:t>See Kellar v. Brown</a:t>
            </a:r>
            <a:r>
              <a:rPr lang="en-US" dirty="0" smtClean="0"/>
              <a:t>, 6 Vet. App. 157, 161 (1994).  Likewise, the fact that a disability interferes with employment generally does not constitute an “exceptional or unusual” circumstance rendering application of the rating schedule impractical.  The provisions of section 3.321(b)(1) would be implicated only where there is evidence that the disability picture presented by a Veteran would, in the average case, produce impairment of earning capacity</a:t>
            </a:r>
            <a:r>
              <a:rPr lang="en-US" b="1" dirty="0" smtClean="0"/>
              <a:t> beyond </a:t>
            </a:r>
            <a:r>
              <a:rPr lang="en-US" dirty="0" smtClean="0"/>
              <a:t>that reflected in VA’s rating schedule or would affect earning capacity in ways </a:t>
            </a:r>
            <a:r>
              <a:rPr lang="en-US" b="1" dirty="0" smtClean="0"/>
              <a:t>not</a:t>
            </a:r>
            <a:r>
              <a:rPr lang="en-US" dirty="0" smtClean="0"/>
              <a:t> addressed in the schedule. </a:t>
            </a:r>
          </a:p>
          <a:p>
            <a:endParaRPr lang="en-US" dirty="0" smtClean="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623560" cy="4652009"/>
          </a:xfrm>
        </p:spPr>
        <p:txBody>
          <a:bodyPr>
            <a:normAutofit fontScale="92500"/>
          </a:bodyPr>
          <a:lstStyle/>
          <a:p>
            <a:r>
              <a:rPr lang="en-US" b="1" i="1" dirty="0" smtClean="0"/>
              <a:t>Rice v. Shinseki</a:t>
            </a:r>
            <a:r>
              <a:rPr lang="en-US" b="1" dirty="0" smtClean="0"/>
              <a:t>, 22 Vet. App. 447 (2009) (per curiam):</a:t>
            </a:r>
          </a:p>
          <a:p>
            <a:pPr marL="456468" defTabSz="457153">
              <a:buFont typeface="Wingdings" pitchFamily="2" charset="2"/>
              <a:buChar char="Ø"/>
            </a:pPr>
            <a:r>
              <a:rPr lang="en-US" dirty="0" smtClean="0"/>
              <a:t>	</a:t>
            </a:r>
            <a:r>
              <a:rPr lang="en-US" sz="1100" dirty="0"/>
              <a:t>The CAVC held that “a request for TDIU is best understood as part of an initial claim for VA disability compensation based on the individual effect of the veteran's underlying disability or disabilities or as a particular type of claim for increased compensation.”  However, the CAVC explained that this is not to say that a claimant cannot submit a request for TDIU at any time, whether on a VA Form 21-8940 or in any other manner.  Rather, submission of a request for TDIU does not change the essential character of an assertion of entitlement to TDIU as a part of either an initial claim or a claim for increase. </a:t>
            </a:r>
          </a:p>
          <a:p>
            <a:pPr marL="456468" defTabSz="457153">
              <a:buFont typeface="Wingdings" pitchFamily="2" charset="2"/>
              <a:buChar char="Ø"/>
            </a:pPr>
            <a:r>
              <a:rPr lang="en-US" sz="1100" dirty="0"/>
              <a:t>	The CAVC considered recent case law from the Federal Circuit, including </a:t>
            </a:r>
            <a:br>
              <a:rPr lang="en-US" sz="1100" dirty="0"/>
            </a:br>
            <a:r>
              <a:rPr lang="en-US" sz="1100" i="1" dirty="0"/>
              <a:t>Comer v. Peake,</a:t>
            </a:r>
            <a:r>
              <a:rPr lang="en-US" sz="1100" dirty="0"/>
              <a:t>  552 F.3d 1362, 1367 (Fed. Cir. 2009) (“A claim to TDIU benefits is not a free-standing claim that must be pled with specificity; it is implicitly raised whenever a pro se veteran, who presents cogent evidence of unemployability, seeks to obtain a higher disability rating.”) and </a:t>
            </a:r>
            <a:r>
              <a:rPr lang="en-US" sz="1100" i="1" dirty="0"/>
              <a:t>Roberson v. Principi</a:t>
            </a:r>
            <a:r>
              <a:rPr lang="en-US" sz="1100" dirty="0"/>
              <a:t>, 251 F.3d 1378, 1384 (Fed. Cir. 2001) (holding that consideration of TDIU is required once “a veteran submits evidence of a medical disability and makes a claim for the highest rating possible, and additionally submits evidence of unemployability.”).  </a:t>
            </a:r>
          </a:p>
          <a:p>
            <a:pPr defTabSz="457153"/>
            <a:endParaRPr lang="en-US" sz="800" dirty="0"/>
          </a:p>
          <a:p>
            <a:pPr defTabSz="457153">
              <a:buFont typeface="Wingdings" pitchFamily="2" charset="2"/>
              <a:buChar char="Ø"/>
            </a:pPr>
            <a:r>
              <a:rPr lang="en-US" dirty="0" smtClean="0"/>
              <a:t>Legal/Medical</a:t>
            </a:r>
            <a:r>
              <a:rPr lang="en-US" baseline="0" dirty="0" smtClean="0"/>
              <a:t> Questions: </a:t>
            </a:r>
            <a:r>
              <a:rPr lang="en-US" dirty="0"/>
              <a:t>The </a:t>
            </a:r>
            <a:r>
              <a:rPr lang="en-US" b="1" dirty="0">
                <a:solidFill>
                  <a:srgbClr val="00B050"/>
                </a:solidFill>
              </a:rPr>
              <a:t>legal question </a:t>
            </a:r>
            <a:r>
              <a:rPr lang="en-US" dirty="0"/>
              <a:t>is whether or not the Veteran is able to engage in </a:t>
            </a:r>
            <a:r>
              <a:rPr lang="en-US" i="1" dirty="0">
                <a:solidFill>
                  <a:srgbClr val="FF0000"/>
                </a:solidFill>
              </a:rPr>
              <a:t>substantially gainful employment</a:t>
            </a:r>
            <a:r>
              <a:rPr lang="en-US" dirty="0"/>
              <a:t>, and the </a:t>
            </a:r>
            <a:r>
              <a:rPr lang="en-US" b="1" dirty="0">
                <a:solidFill>
                  <a:srgbClr val="00B050"/>
                </a:solidFill>
              </a:rPr>
              <a:t>medical question </a:t>
            </a:r>
            <a:r>
              <a:rPr lang="en-US" dirty="0"/>
              <a:t>is the </a:t>
            </a:r>
            <a:r>
              <a:rPr lang="en-US" i="1" dirty="0">
                <a:solidFill>
                  <a:srgbClr val="FF0000"/>
                </a:solidFill>
              </a:rPr>
              <a:t>level or degree of functional impairment </a:t>
            </a:r>
            <a:r>
              <a:rPr lang="en-US" dirty="0"/>
              <a:t>caused by each service-connected condition. </a:t>
            </a:r>
          </a:p>
          <a:p>
            <a:pPr defTabSz="457153"/>
            <a:endParaRPr lang="en-US" sz="800" dirty="0"/>
          </a:p>
          <a:p>
            <a:pPr defTabSz="457153">
              <a:buFont typeface="Wingdings" pitchFamily="2" charset="2"/>
              <a:buChar char="Ø"/>
            </a:pPr>
            <a:r>
              <a:rPr lang="en-US" b="1" dirty="0" smtClean="0"/>
              <a:t>TDIU Exams/Opinions</a:t>
            </a:r>
            <a:r>
              <a:rPr lang="en-US" dirty="0" smtClean="0"/>
              <a:t>:  Ask clinician to describe the </a:t>
            </a:r>
            <a:r>
              <a:rPr lang="en-US" dirty="0" smtClean="0">
                <a:solidFill>
                  <a:srgbClr val="0070C0"/>
                </a:solidFill>
              </a:rPr>
              <a:t>functional impairment  </a:t>
            </a:r>
            <a:r>
              <a:rPr lang="en-US" dirty="0" smtClean="0"/>
              <a:t>(what the Veteran can, and can not do, from a medical assessment point of view ) and how it impacts such things as </a:t>
            </a:r>
            <a:r>
              <a:rPr lang="en-US" dirty="0" smtClean="0">
                <a:solidFill>
                  <a:srgbClr val="0070C0"/>
                </a:solidFill>
              </a:rPr>
              <a:t>physical or sedentary levels of employment </a:t>
            </a:r>
            <a:r>
              <a:rPr lang="en-US" u="sng" dirty="0" smtClean="0"/>
              <a:t>for the service connected conditions only</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1"/>
            <a:ext cx="5715000" cy="4724400"/>
          </a:xfrm>
        </p:spPr>
        <p:txBody>
          <a:bodyPr>
            <a:normAutofit fontScale="92500" lnSpcReduction="10000"/>
          </a:bodyPr>
          <a:lstStyle/>
          <a:p>
            <a:pPr>
              <a:buFont typeface="Wingdings" pitchFamily="2" charset="2"/>
              <a:buChar char="Ø"/>
            </a:pPr>
            <a:r>
              <a:rPr lang="en-US" dirty="0" smtClean="0"/>
              <a:t>38 C.F.R. § 4.16(a) indicates</a:t>
            </a:r>
            <a:r>
              <a:rPr lang="en-US" baseline="0" dirty="0" smtClean="0"/>
              <a:t> that i</a:t>
            </a:r>
            <a:r>
              <a:rPr lang="en-US" dirty="0" smtClean="0"/>
              <a:t>f there is only one service-connected disability, this disability shall be ratable at 60 percent or more, and, if there are two or more disabilities, there shall be at least one disability ratable at 40 percent or more, and sufficient additional disability to bring the combined rating to 70 percent or more.  </a:t>
            </a:r>
          </a:p>
          <a:p>
            <a:endParaRPr lang="en-US" sz="900" dirty="0"/>
          </a:p>
          <a:p>
            <a:pPr defTabSz="914307">
              <a:buFont typeface="Wingdings" pitchFamily="2" charset="2"/>
              <a:buChar char="Ø"/>
              <a:defRPr/>
            </a:pPr>
            <a:r>
              <a:rPr lang="en-US" dirty="0" smtClean="0"/>
              <a:t>Under 38 C.F.R. § 4.16(b), if a claimant’s service-connected disabilities do not meet the percentage requirements of section 4.16(a), but the claimant is unable to secure and follow a substantially gainful occupation by reason of such service-connected disability, the RO must submit the case to the Director of VA’s Compensation Service  for consideration of entitlement to an extraschedular TDIU rating. </a:t>
            </a:r>
            <a:endParaRPr lang="en-US" b="1" dirty="0" smtClean="0"/>
          </a:p>
          <a:p>
            <a:endParaRPr lang="en-US" sz="900" dirty="0"/>
          </a:p>
          <a:p>
            <a:pPr>
              <a:buFont typeface="Wingdings" pitchFamily="2" charset="2"/>
              <a:buChar char="Ø"/>
            </a:pPr>
            <a:r>
              <a:rPr lang="en-US" dirty="0" smtClean="0"/>
              <a:t>Generally, VA is looking for evidence that shows that the Veteran is “unemployable” due to his or her service-connected injuries, even though the Veteran is not rated at high enough levels of disability for those conditions for application of section 4.16(a).  Some important considerations and evidence to look for are whether the Veteran is receiving SSA disability and whether she or he has been frequently hospitalized for the disability.  Any TDIU analysis should take into account the Veteran’s educational and employment history.  </a:t>
            </a:r>
          </a:p>
          <a:p>
            <a:endParaRPr lang="en-US" sz="900" dirty="0"/>
          </a:p>
          <a:p>
            <a:pPr>
              <a:buFont typeface="Wingdings" pitchFamily="2" charset="2"/>
              <a:buChar char="Ø"/>
            </a:pPr>
            <a:r>
              <a:rPr lang="en-US" b="1" dirty="0" smtClean="0">
                <a:solidFill>
                  <a:srgbClr val="00B050"/>
                </a:solidFill>
              </a:rPr>
              <a:t>Important reminder</a:t>
            </a:r>
            <a:r>
              <a:rPr lang="en-US" dirty="0" smtClean="0">
                <a:solidFill>
                  <a:srgbClr val="00B050"/>
                </a:solidFill>
              </a:rPr>
              <a:t>:  Neither age nor non-service-connected disabilities may be considered in the evaluation of extraschedular TDIU. </a:t>
            </a:r>
            <a:r>
              <a:rPr lang="en-US" dirty="0" smtClean="0"/>
              <a:t> </a:t>
            </a:r>
          </a:p>
          <a:p>
            <a:endParaRPr lang="en-US" sz="900" b="1" dirty="0"/>
          </a:p>
          <a:p>
            <a:pPr>
              <a:buFont typeface="Wingdings" pitchFamily="2" charset="2"/>
              <a:buChar char="Ø"/>
            </a:pPr>
            <a:r>
              <a:rPr lang="en-US" i="1" dirty="0" smtClean="0">
                <a:solidFill>
                  <a:srgbClr val="0070C0"/>
                </a:solidFill>
              </a:rPr>
              <a:t>Marginal employment </a:t>
            </a:r>
            <a:r>
              <a:rPr lang="en-US" dirty="0" smtClean="0">
                <a:solidFill>
                  <a:srgbClr val="0070C0"/>
                </a:solidFill>
              </a:rPr>
              <a:t>is not considered substantially gainful employment</a:t>
            </a:r>
            <a:r>
              <a:rPr lang="en-US" dirty="0" smtClean="0"/>
              <a:t>.  Employment is marginal when a Veteran's earned annual income does not exceed the amount established by the U.S. Department of Commerce, Bureau of the Census, as the poverty threshold for one person.  (M21-1MR has an appendix which updates the poverty thresholds when the new threshold is published in the Federal Register). </a:t>
            </a:r>
            <a:endParaRPr lang="en-US" b="1" dirty="0" smtClean="0"/>
          </a:p>
          <a:p>
            <a:pPr>
              <a:buFont typeface="Wingdings" pitchFamily="2" charset="2"/>
              <a:buChar char="Ø"/>
            </a:pPr>
            <a:endParaRPr lang="en-US" b="1" dirty="0" smtClean="0"/>
          </a:p>
          <a:p>
            <a:pPr>
              <a:buFont typeface="Wingdings" pitchFamily="2" charset="2"/>
              <a:buChar char="Ø"/>
            </a:pPr>
            <a:endParaRPr lang="en-US" b="1" dirty="0" smtClean="0"/>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43401"/>
            <a:ext cx="5943600" cy="4724400"/>
          </a:xfrm>
        </p:spPr>
        <p:txBody>
          <a:bodyPr>
            <a:noAutofit/>
          </a:bodyPr>
          <a:lstStyle/>
          <a:p>
            <a:pPr defTabSz="914307">
              <a:buFont typeface="Wingdings" pitchFamily="2" charset="2"/>
              <a:buChar char="Ø"/>
              <a:defRPr/>
            </a:pPr>
            <a:r>
              <a:rPr lang="en-US" b="1" i="0" baseline="0" dirty="0" smtClean="0">
                <a:latin typeface="Arial" pitchFamily="34" charset="0"/>
                <a:cs typeface="Arial" pitchFamily="34" charset="0"/>
              </a:rPr>
              <a:t>Does every remand directive have to be strictly complied with?  Not necessarily.  </a:t>
            </a:r>
            <a:r>
              <a:rPr lang="en-US" dirty="0" smtClean="0">
                <a:latin typeface="Arial" pitchFamily="34" charset="0"/>
                <a:cs typeface="Arial" pitchFamily="34" charset="0"/>
              </a:rPr>
              <a:t>In </a:t>
            </a:r>
            <a:r>
              <a:rPr lang="en-US" i="1" dirty="0">
                <a:latin typeface="Arial" pitchFamily="34" charset="0"/>
                <a:cs typeface="Arial" pitchFamily="34" charset="0"/>
              </a:rPr>
              <a:t>D’Aries</a:t>
            </a:r>
            <a:r>
              <a:rPr lang="en-US" dirty="0">
                <a:latin typeface="Arial" pitchFamily="34" charset="0"/>
                <a:cs typeface="Arial" pitchFamily="34" charset="0"/>
              </a:rPr>
              <a:t>, the CAVC addressed the argument that a </a:t>
            </a:r>
            <a:r>
              <a:rPr lang="en-US" dirty="0" smtClean="0">
                <a:latin typeface="Arial" pitchFamily="34" charset="0"/>
                <a:cs typeface="Arial" pitchFamily="34" charset="0"/>
              </a:rPr>
              <a:t>BVA-ordered </a:t>
            </a:r>
            <a:r>
              <a:rPr lang="en-US" dirty="0">
                <a:latin typeface="Arial" pitchFamily="34" charset="0"/>
                <a:cs typeface="Arial" pitchFamily="34" charset="0"/>
              </a:rPr>
              <a:t>medical opinion was inadequate because it was provided by a neurologist as opposed to the internal medicine specialist requested by </a:t>
            </a:r>
            <a:r>
              <a:rPr lang="en-US" dirty="0" smtClean="0">
                <a:latin typeface="Arial" pitchFamily="34" charset="0"/>
                <a:cs typeface="Arial" pitchFamily="34" charset="0"/>
              </a:rPr>
              <a:t>BVA.  </a:t>
            </a:r>
            <a:r>
              <a:rPr lang="en-US" dirty="0">
                <a:latin typeface="Arial" pitchFamily="34" charset="0"/>
                <a:cs typeface="Arial" pitchFamily="34" charset="0"/>
              </a:rPr>
              <a:t>In finding in favor of VA, the CAVC pointed out that </a:t>
            </a:r>
            <a:r>
              <a:rPr lang="en-US" b="1" dirty="0">
                <a:latin typeface="Arial" pitchFamily="34" charset="0"/>
                <a:cs typeface="Arial" pitchFamily="34" charset="0"/>
              </a:rPr>
              <a:t>only substantial compliance, and not strict compliance</a:t>
            </a:r>
            <a:r>
              <a:rPr lang="en-US" dirty="0">
                <a:latin typeface="Arial" pitchFamily="34" charset="0"/>
                <a:cs typeface="Arial" pitchFamily="34" charset="0"/>
              </a:rPr>
              <a:t>, with the terms of an opinion request are required.  </a:t>
            </a:r>
            <a:r>
              <a:rPr lang="en-US" i="1" dirty="0">
                <a:latin typeface="Arial" pitchFamily="34" charset="0"/>
                <a:cs typeface="Arial" pitchFamily="34" charset="0"/>
              </a:rPr>
              <a:t>See Dyment v. West</a:t>
            </a:r>
            <a:r>
              <a:rPr lang="en-US" dirty="0">
                <a:latin typeface="Arial" pitchFamily="34" charset="0"/>
                <a:cs typeface="Arial" pitchFamily="34" charset="0"/>
              </a:rPr>
              <a:t>, 13 Vet. App. 141, 146-47 (</a:t>
            </a:r>
            <a:r>
              <a:rPr lang="en-US" dirty="0" smtClean="0">
                <a:latin typeface="Arial" pitchFamily="34" charset="0"/>
                <a:cs typeface="Arial" pitchFamily="34" charset="0"/>
              </a:rPr>
              <a:t>1999).  </a:t>
            </a:r>
            <a:r>
              <a:rPr lang="en-US" dirty="0">
                <a:latin typeface="Arial" pitchFamily="34" charset="0"/>
                <a:cs typeface="Arial" pitchFamily="34" charset="0"/>
              </a:rPr>
              <a:t>The </a:t>
            </a:r>
            <a:r>
              <a:rPr lang="en-US" dirty="0" smtClean="0">
                <a:latin typeface="Arial" pitchFamily="34" charset="0"/>
                <a:cs typeface="Arial" pitchFamily="34" charset="0"/>
              </a:rPr>
              <a:t>CAVC further </a:t>
            </a:r>
            <a:r>
              <a:rPr lang="en-US" dirty="0">
                <a:latin typeface="Arial" pitchFamily="34" charset="0"/>
                <a:cs typeface="Arial" pitchFamily="34" charset="0"/>
              </a:rPr>
              <a:t>pointed out that </a:t>
            </a:r>
            <a:r>
              <a:rPr lang="en-US" dirty="0" smtClean="0">
                <a:latin typeface="Arial" pitchFamily="34" charset="0"/>
                <a:cs typeface="Arial" pitchFamily="34" charset="0"/>
              </a:rPr>
              <a:t>BVA had </a:t>
            </a:r>
            <a:r>
              <a:rPr lang="en-US" dirty="0">
                <a:latin typeface="Arial" pitchFamily="34" charset="0"/>
                <a:cs typeface="Arial" pitchFamily="34" charset="0"/>
              </a:rPr>
              <a:t>thoroughly addressed the deviation from its orders and found that there had been substantial compliance. </a:t>
            </a:r>
            <a:r>
              <a:rPr lang="en-US" dirty="0" smtClean="0">
                <a:latin typeface="Arial" pitchFamily="34" charset="0"/>
                <a:cs typeface="Arial" pitchFamily="34" charset="0"/>
              </a:rPr>
              <a:t> </a:t>
            </a:r>
            <a:r>
              <a:rPr lang="en-US" b="1" dirty="0" smtClean="0">
                <a:solidFill>
                  <a:srgbClr val="00B0F0"/>
                </a:solidFill>
                <a:latin typeface="Arial" pitchFamily="34" charset="0"/>
                <a:cs typeface="Arial" pitchFamily="34" charset="0"/>
              </a:rPr>
              <a:t>Please be aware that whether there has been substantial compliance is a</a:t>
            </a:r>
            <a:r>
              <a:rPr lang="en-US" b="1" baseline="0" dirty="0" smtClean="0">
                <a:solidFill>
                  <a:srgbClr val="00B0F0"/>
                </a:solidFill>
                <a:latin typeface="Arial" pitchFamily="34" charset="0"/>
                <a:cs typeface="Arial" pitchFamily="34" charset="0"/>
              </a:rPr>
              <a:t> fact-specific determination that will be made by the  Veterans Law Judge deciding the claim, </a:t>
            </a:r>
            <a:r>
              <a:rPr lang="en-US" b="1" u="sng" baseline="0" dirty="0" smtClean="0">
                <a:solidFill>
                  <a:srgbClr val="00B0F0"/>
                </a:solidFill>
                <a:latin typeface="Arial" pitchFamily="34" charset="0"/>
                <a:cs typeface="Arial" pitchFamily="34" charset="0"/>
              </a:rPr>
              <a:t>so</a:t>
            </a:r>
            <a:r>
              <a:rPr lang="en-US" b="1" u="sng" dirty="0" smtClean="0">
                <a:solidFill>
                  <a:srgbClr val="00B0F0"/>
                </a:solidFill>
                <a:latin typeface="Arial" pitchFamily="34" charset="0"/>
                <a:cs typeface="Arial" pitchFamily="34" charset="0"/>
              </a:rPr>
              <a:t> at the RO level actual compliance should be accomplished</a:t>
            </a:r>
            <a:r>
              <a:rPr lang="en-US" b="1" baseline="0" dirty="0" smtClean="0">
                <a:solidFill>
                  <a:srgbClr val="00B0F0"/>
                </a:solidFill>
                <a:latin typeface="Arial" pitchFamily="34" charset="0"/>
                <a:cs typeface="Arial" pitchFamily="34" charset="0"/>
              </a:rPr>
              <a:t>.</a:t>
            </a:r>
          </a:p>
          <a:p>
            <a:pPr defTabSz="914307">
              <a:defRPr/>
            </a:pPr>
            <a:endParaRPr lang="en-US" sz="800" b="1" dirty="0">
              <a:solidFill>
                <a:srgbClr val="00B0F0"/>
              </a:solidFill>
            </a:endParaRPr>
          </a:p>
          <a:p>
            <a:pPr defTabSz="914307" eaLnBrk="1" hangingPunct="1">
              <a:buFont typeface="Wingdings" pitchFamily="2" charset="2"/>
              <a:buChar char="Ø"/>
              <a:defRPr/>
            </a:pPr>
            <a:r>
              <a:rPr lang="en-US" b="1" dirty="0" smtClean="0"/>
              <a:t>Helpful</a:t>
            </a:r>
            <a:r>
              <a:rPr lang="en-US" b="1" baseline="0" dirty="0" smtClean="0"/>
              <a:t> Tips:</a:t>
            </a:r>
          </a:p>
          <a:p>
            <a:pPr marL="457153" lvl="1" defTabSz="914307" eaLnBrk="1" hangingPunct="1">
              <a:buFont typeface="Arial" pitchFamily="34" charset="0"/>
              <a:buChar char="•"/>
              <a:defRPr/>
            </a:pPr>
            <a:r>
              <a:rPr lang="en-US" sz="1300" b="1" dirty="0"/>
              <a:t> </a:t>
            </a:r>
            <a:r>
              <a:rPr lang="en-US" dirty="0" smtClean="0"/>
              <a:t>Make sure the medical professional has specifically addressed the questions posed by BVA in the remand.</a:t>
            </a:r>
          </a:p>
          <a:p>
            <a:pPr marL="457153" lvl="1" defTabSz="914307" eaLnBrk="1" hangingPunct="1">
              <a:buFont typeface="Arial" pitchFamily="34" charset="0"/>
              <a:buChar char="•"/>
              <a:defRPr/>
            </a:pPr>
            <a:r>
              <a:rPr lang="en-US" dirty="0" smtClean="0"/>
              <a:t> Make</a:t>
            </a:r>
            <a:r>
              <a:rPr lang="en-US" baseline="0" dirty="0" smtClean="0"/>
              <a:t> sure that the examination is provided by the type of medical professional requested in the BVA remand. </a:t>
            </a:r>
          </a:p>
          <a:p>
            <a:pPr marL="457153" lvl="1" defTabSz="914307" eaLnBrk="1" hangingPunct="1">
              <a:buFont typeface="Arial" pitchFamily="34" charset="0"/>
              <a:buChar char="•"/>
              <a:defRPr/>
            </a:pPr>
            <a:r>
              <a:rPr lang="en-US" baseline="0" dirty="0" smtClean="0"/>
              <a:t> Make sure any opinion provided has a rationale.</a:t>
            </a:r>
          </a:p>
          <a:p>
            <a:pPr marL="457153" lvl="1" defTabSz="914307" eaLnBrk="1" hangingPunct="1">
              <a:buFont typeface="Arial" pitchFamily="34" charset="0"/>
              <a:buChar char="•"/>
              <a:defRPr/>
            </a:pPr>
            <a:r>
              <a:rPr lang="en-US" baseline="0" dirty="0" smtClean="0"/>
              <a:t> Even if BVA asks to obtain records from an incorrect depository for a Veteran’s records (for example, reserve service records), it should be documented why an inquiry was not made at the location requested, and</a:t>
            </a:r>
            <a:r>
              <a:rPr lang="en-US" dirty="0" smtClean="0"/>
              <a:t> then proceed to obtain the records from all correct locations</a:t>
            </a:r>
            <a:r>
              <a:rPr lang="en-US" baseline="0" dirty="0" smtClean="0"/>
              <a:t>.</a:t>
            </a:r>
            <a:endParaRPr lang="en-US" dirty="0" smtClean="0"/>
          </a:p>
          <a:p>
            <a:pPr eaLnBrk="1" hangingPunct="1">
              <a:buFontTx/>
              <a:buChar char="•"/>
            </a:pPr>
            <a:endParaRPr lang="en-US" sz="1300" b="1" dirty="0">
              <a:latin typeface="Tahoma" pitchFamily="34" charset="0"/>
              <a:cs typeface="Tahoma" pitchFamily="34" charset="0"/>
            </a:endParaRPr>
          </a:p>
          <a:p>
            <a:pPr defTabSz="914307">
              <a:defRPr/>
            </a:pPr>
            <a:endParaRPr lang="en-US" sz="1400" b="1" dirty="0"/>
          </a:p>
          <a:p>
            <a:endParaRPr lang="en-US" dirty="0" smtClean="0"/>
          </a:p>
          <a:p>
            <a:endParaRPr lang="en-US" b="1" dirty="0" smtClean="0"/>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381000" y="4415791"/>
            <a:ext cx="6172200" cy="4347209"/>
          </a:xfrm>
          <a:noFill/>
          <a:ln w="9525"/>
        </p:spPr>
        <p:txBody>
          <a:bodyPr>
            <a:normAutofit fontScale="85000" lnSpcReduction="20000"/>
          </a:bodyPr>
          <a:lstStyle/>
          <a:p>
            <a:pPr>
              <a:buFont typeface="Wingdings" pitchFamily="2" charset="2"/>
              <a:buChar char="Ø"/>
            </a:pPr>
            <a:r>
              <a:rPr lang="en-US" sz="1400" dirty="0"/>
              <a:t>BVA must address </a:t>
            </a:r>
            <a:r>
              <a:rPr lang="en-US" sz="1400" b="1" dirty="0"/>
              <a:t>all</a:t>
            </a:r>
            <a:r>
              <a:rPr lang="en-US" sz="1400" dirty="0"/>
              <a:t> issues which are reasonably raised from a liberal reading of the documents or oral testimony submitted prior to the Board’s decision.  </a:t>
            </a:r>
            <a:r>
              <a:rPr lang="en-US" sz="1400" i="1" dirty="0"/>
              <a:t>Floyd</a:t>
            </a:r>
            <a:r>
              <a:rPr lang="en-US" sz="1400" dirty="0"/>
              <a:t>, 9 Vet. App. at 95-96 (citing </a:t>
            </a:r>
            <a:r>
              <a:rPr lang="en-US" sz="1400" i="1" dirty="0"/>
              <a:t>EF v. Derwinski</a:t>
            </a:r>
            <a:r>
              <a:rPr lang="en-US" sz="1400" dirty="0"/>
              <a:t>, 1 Vet. App. 324, 326 (1991), and </a:t>
            </a:r>
            <a:r>
              <a:rPr lang="en-US" sz="1400" i="1" dirty="0"/>
              <a:t>Myers v. Derwinski</a:t>
            </a:r>
            <a:r>
              <a:rPr lang="en-US" sz="1400" dirty="0"/>
              <a:t>, 1 Vet. App. 127, 129 (1991).  </a:t>
            </a:r>
          </a:p>
          <a:p>
            <a:endParaRPr lang="en-US" sz="900" dirty="0"/>
          </a:p>
          <a:p>
            <a:pPr>
              <a:buFont typeface="Wingdings" pitchFamily="2" charset="2"/>
              <a:buChar char="Ø"/>
            </a:pPr>
            <a:r>
              <a:rPr lang="en-US" sz="1400" dirty="0"/>
              <a:t>An appealed claim for an increased rating includes the sub-issue of entitlement to an extraschedular rating even though the RO did not expressly address the question.  </a:t>
            </a:r>
            <a:r>
              <a:rPr lang="en-US" sz="1400" b="1" dirty="0"/>
              <a:t>The issue of extraschedular entitlement in the context of an appealed increased rating claim should be viewed as a component of the increased rating claim rather than as a separate claim</a:t>
            </a:r>
            <a:r>
              <a:rPr lang="en-US" sz="1400" dirty="0"/>
              <a:t>.  The authority for this derives from 38 U.S.C. § 7104(a), in which BVA has jurisdiction to address all “questions” in a “matter” which has been decided by the RO and appealed to BVA.  In </a:t>
            </a:r>
            <a:r>
              <a:rPr lang="en-US" sz="1400" i="1" dirty="0"/>
              <a:t>Bernard v. Brown</a:t>
            </a:r>
            <a:r>
              <a:rPr lang="en-US" sz="1400" dirty="0"/>
              <a:t>, 4 Vet. App. 384 (1993), the CAVC held that BVA has jurisdiction to address questions which were not addressed by the RO, but which pertain to the same “matter” decided by the RO.  The CAVC has stated that the question of extraschedular entitlement under section 3.321(b)(1) is part of the same “matter” as a general claim for an increased rating and BVA, therefore, may consider the </a:t>
            </a:r>
            <a:r>
              <a:rPr lang="en-US" sz="1400" b="1" dirty="0"/>
              <a:t>referral </a:t>
            </a:r>
            <a:r>
              <a:rPr lang="en-US" sz="1400" dirty="0"/>
              <a:t>of the question of extraschedular entitlement in cases where the RO did not address that question.  </a:t>
            </a:r>
            <a:r>
              <a:rPr lang="en-US" sz="1400" i="1" dirty="0"/>
              <a:t>Floyd v. Brown</a:t>
            </a:r>
            <a:r>
              <a:rPr lang="en-US" sz="1400" dirty="0"/>
              <a:t>, 9 Vet. App. 88, 96 (1996); </a:t>
            </a:r>
            <a:r>
              <a:rPr lang="en-US" sz="1400" i="1" dirty="0"/>
              <a:t>see also Bagwell v. Brown</a:t>
            </a:r>
            <a:r>
              <a:rPr lang="en-US" sz="1400" dirty="0"/>
              <a:t>, 9 Vet. App. 337, 338-339 (1996). </a:t>
            </a:r>
          </a:p>
          <a:p>
            <a:endParaRPr lang="en-US" sz="900" b="1" dirty="0"/>
          </a:p>
          <a:p>
            <a:pPr>
              <a:buFont typeface="Wingdings" pitchFamily="2" charset="2"/>
              <a:buChar char="Ø"/>
            </a:pPr>
            <a:r>
              <a:rPr lang="en-US" sz="1400" b="1" dirty="0"/>
              <a:t>Note:  </a:t>
            </a:r>
            <a:r>
              <a:rPr lang="en-US" sz="1400" dirty="0">
                <a:solidFill>
                  <a:srgbClr val="0070C0"/>
                </a:solidFill>
              </a:rPr>
              <a:t>BVA does not have the authority to assign an extraschedular rating in the </a:t>
            </a:r>
            <a:r>
              <a:rPr lang="en-US" sz="1400" b="1" dirty="0">
                <a:solidFill>
                  <a:srgbClr val="0070C0"/>
                </a:solidFill>
              </a:rPr>
              <a:t>first instance</a:t>
            </a:r>
            <a:r>
              <a:rPr lang="en-US" sz="1400" dirty="0">
                <a:solidFill>
                  <a:srgbClr val="0070C0"/>
                </a:solidFill>
              </a:rPr>
              <a:t>. </a:t>
            </a:r>
            <a:r>
              <a:rPr lang="en-US" sz="1400" dirty="0"/>
              <a:t> </a:t>
            </a:r>
            <a:r>
              <a:rPr lang="en-US" sz="1400" i="1" dirty="0"/>
              <a:t>Bagwell v. Brown</a:t>
            </a:r>
            <a:r>
              <a:rPr lang="en-US" sz="1400" dirty="0"/>
              <a:t>, 9 Vet. App. 337, 338-39 (1996).  However, BVA </a:t>
            </a:r>
            <a:r>
              <a:rPr lang="en-US" sz="1400" b="1" dirty="0"/>
              <a:t>must</a:t>
            </a:r>
            <a:r>
              <a:rPr lang="en-US" sz="1400" dirty="0"/>
              <a:t> specifically adjudicate whether to </a:t>
            </a:r>
            <a:r>
              <a:rPr lang="en-US" sz="1400" b="1" dirty="0"/>
              <a:t>refer</a:t>
            </a:r>
            <a:r>
              <a:rPr lang="en-US" sz="1400" dirty="0"/>
              <a:t> a case for extraschedular evaluation when the issue either is raised by the appellant or is reasonably raised by the evidence of record. </a:t>
            </a:r>
            <a:r>
              <a:rPr lang="en-US" sz="1400" i="1" dirty="0"/>
              <a:t>See Floyd</a:t>
            </a:r>
            <a:r>
              <a:rPr lang="en-US" sz="1400" dirty="0"/>
              <a:t>, 9 Vet. App. at 96.</a:t>
            </a:r>
          </a:p>
          <a:p>
            <a:endParaRPr lang="en-US" sz="1300" dirty="0"/>
          </a:p>
          <a:p>
            <a:r>
              <a:rPr lang="en-US" sz="1300" dirty="0"/>
              <a:t>	</a:t>
            </a:r>
          </a:p>
        </p:txBody>
      </p:sp>
      <p:sp>
        <p:nvSpPr>
          <p:cNvPr id="4" name="Slide Number Placeholder 3"/>
          <p:cNvSpPr>
            <a:spLocks noGrp="1"/>
          </p:cNvSpPr>
          <p:nvPr>
            <p:ph type="sldNum" sz="quarter" idx="5"/>
          </p:nvPr>
        </p:nvSpPr>
        <p:spPr/>
        <p:txBody>
          <a:bodyPr/>
          <a:lstStyle/>
          <a:p>
            <a:pPr>
              <a:defRPr/>
            </a:pPr>
            <a:fld id="{C2B85FF2-3ECF-430B-B197-B3C788D69986}"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1"/>
            <a:ext cx="6172200" cy="4499610"/>
          </a:xfrm>
        </p:spPr>
        <p:txBody>
          <a:bodyPr>
            <a:normAutofit/>
          </a:bodyPr>
          <a:lstStyle/>
          <a:p>
            <a:pPr defTabSz="914307">
              <a:buFont typeface="Wingdings" pitchFamily="2" charset="2"/>
              <a:buChar char="Ø"/>
              <a:defRPr/>
            </a:pPr>
            <a:r>
              <a:rPr lang="en-US" sz="1400" dirty="0"/>
              <a:t>A lay person is competent to provide testimony regarding factual matters of which that person has first-hand knowledge.  </a:t>
            </a:r>
            <a:r>
              <a:rPr lang="en-US" sz="1400" i="1" dirty="0"/>
              <a:t>See Washington v. Nicholson,</a:t>
            </a:r>
            <a:r>
              <a:rPr lang="en-US" sz="1400" dirty="0"/>
              <a:t> 19 Vet. App. 362, 368 (2005).  </a:t>
            </a:r>
          </a:p>
          <a:p>
            <a:pPr defTabSz="914307">
              <a:defRPr/>
            </a:pPr>
            <a:endParaRPr lang="en-US" sz="800" dirty="0"/>
          </a:p>
          <a:p>
            <a:pPr defTabSz="914307">
              <a:buFont typeface="Wingdings" pitchFamily="2" charset="2"/>
              <a:buChar char="Ø"/>
              <a:defRPr/>
            </a:pPr>
            <a:r>
              <a:rPr lang="en-US" sz="1400" dirty="0"/>
              <a:t>Lay evidence can be competent and sufficient to establish a diagnosis of a condition when (1) a layperson is competent to identify the medical condition, (2) the layperson is reporting a contemporaneous medical diagnosis, or (3) lay testimony describing symptoms at the time supports a later diagnosis by a medical professional. </a:t>
            </a:r>
            <a:r>
              <a:rPr lang="en-US" sz="1400" i="1" dirty="0"/>
              <a:t>See Jandreau v. Nicholson</a:t>
            </a:r>
            <a:r>
              <a:rPr lang="en-US" sz="1400" dirty="0"/>
              <a:t>, </a:t>
            </a:r>
            <a:br>
              <a:rPr lang="en-US" sz="1400" dirty="0"/>
            </a:br>
            <a:r>
              <a:rPr lang="en-US" sz="1400" dirty="0"/>
              <a:t>492 F.3d 1372 (Fed. Cir. 2007).  </a:t>
            </a:r>
          </a:p>
          <a:p>
            <a:pPr lvl="1">
              <a:buFont typeface="Wingdings" pitchFamily="2" charset="2"/>
              <a:buChar char="Ø"/>
              <a:defRPr/>
            </a:pPr>
            <a:r>
              <a:rPr lang="en-US" sz="1400" dirty="0"/>
              <a:t>A complaint of persistent or recurrent symptoms may be sufficient to satisfy this element. </a:t>
            </a:r>
            <a:r>
              <a:rPr lang="en-US" sz="1400" b="1" dirty="0"/>
              <a:t>For Example:  </a:t>
            </a:r>
            <a:r>
              <a:rPr lang="en-US" sz="1400" dirty="0"/>
              <a:t>A Veteran’s complaint of persistent knee pain or giving way is sufficient to meet this first element.  A specific diagnosis of a knee disability is not required.</a:t>
            </a:r>
            <a:endParaRPr lang="en-US" sz="1400" b="1" dirty="0"/>
          </a:p>
          <a:p>
            <a:endParaRPr lang="en-US" sz="800" dirty="0"/>
          </a:p>
          <a:p>
            <a:pPr>
              <a:buFont typeface="Wingdings" pitchFamily="2" charset="2"/>
              <a:buChar char="Ø"/>
            </a:pPr>
            <a:r>
              <a:rPr lang="en-US" sz="1400" b="1" dirty="0"/>
              <a:t>Reminder: </a:t>
            </a:r>
            <a:r>
              <a:rPr lang="en-US" sz="1400" b="1" i="1" dirty="0"/>
              <a:t> </a:t>
            </a:r>
            <a:r>
              <a:rPr lang="en-US" sz="1400" dirty="0"/>
              <a:t>The current disability requirement is satisfied when the claimant has a disability at the time the claim is </a:t>
            </a:r>
            <a:r>
              <a:rPr lang="en-US" sz="1400" i="1" dirty="0"/>
              <a:t>filed</a:t>
            </a:r>
            <a:r>
              <a:rPr lang="en-US" sz="1400" dirty="0"/>
              <a:t> </a:t>
            </a:r>
            <a:r>
              <a:rPr lang="en-US" sz="1400" u="sng" dirty="0"/>
              <a:t>or</a:t>
            </a:r>
            <a:r>
              <a:rPr lang="en-US" sz="1400" dirty="0"/>
              <a:t> </a:t>
            </a:r>
            <a:r>
              <a:rPr lang="en-US" sz="1400" i="1" dirty="0"/>
              <a:t>during the pendency of the appeal </a:t>
            </a:r>
            <a:r>
              <a:rPr lang="en-US" sz="1400" dirty="0"/>
              <a:t>even though the disability may resolve prior to adjudication.  </a:t>
            </a:r>
            <a:r>
              <a:rPr lang="en-US" sz="1400" i="1" dirty="0"/>
              <a:t>McClain v. Nicholson</a:t>
            </a:r>
            <a:r>
              <a:rPr lang="en-US" sz="1400" dirty="0"/>
              <a:t>, 21 Vet. App. 319, 321 (2007).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81000" y="4415791"/>
            <a:ext cx="6172200" cy="4575810"/>
          </a:xfrm>
        </p:spPr>
        <p:txBody>
          <a:bodyPr>
            <a:normAutofit fontScale="47500" lnSpcReduction="20000"/>
          </a:bodyPr>
          <a:lstStyle/>
          <a:p>
            <a:pPr>
              <a:buFont typeface="Wingdings" pitchFamily="2" charset="2"/>
              <a:buChar char="Ø"/>
              <a:defRPr/>
            </a:pPr>
            <a:r>
              <a:rPr lang="en-US" sz="2000" b="1" dirty="0"/>
              <a:t>There are three typical scenarios that present themselves in claims for increased ratings where QR finds error with respect to the analysis of the claim on appeal.</a:t>
            </a:r>
          </a:p>
          <a:p>
            <a:pPr>
              <a:defRPr/>
            </a:pPr>
            <a:r>
              <a:rPr lang="en-US" sz="2000" dirty="0"/>
              <a:t>	  (1) The Veteran claims entitlement to a higher rating for her service-connected disability and says she cannot work because of it, has to miss work because of the disability and/or some other variation of the theme that her service-connected disability for which she seeks more compensation interferes with her work.</a:t>
            </a:r>
          </a:p>
          <a:p>
            <a:pPr>
              <a:defRPr/>
            </a:pPr>
            <a:r>
              <a:rPr lang="en-US" sz="2000" dirty="0"/>
              <a:t>	  (2) The Veteran’s treatment records and/or a VA examination report include statements that he has missed work because of the disability for which higher compensation is sought.</a:t>
            </a:r>
          </a:p>
          <a:p>
            <a:pPr>
              <a:defRPr/>
            </a:pPr>
            <a:r>
              <a:rPr lang="en-US" sz="2000" dirty="0"/>
              <a:t>	  (3) The Veteran and/or her representative specifically requests that she be considered for an extra-schedular rating.</a:t>
            </a:r>
          </a:p>
          <a:p>
            <a:pPr>
              <a:defRPr/>
            </a:pPr>
            <a:endParaRPr lang="en-US" sz="2000" dirty="0"/>
          </a:p>
          <a:p>
            <a:pPr lvl="0"/>
            <a:r>
              <a:rPr lang="en-US" sz="2000" b="1" dirty="0"/>
              <a:t>Examples</a:t>
            </a:r>
            <a:r>
              <a:rPr lang="en-US" sz="2000" dirty="0"/>
              <a:t>:</a:t>
            </a:r>
          </a:p>
          <a:p>
            <a:pPr marL="365723" lvl="1" indent="-228577">
              <a:buFont typeface="+mj-lt"/>
              <a:buAutoNum type="arabicPeriod"/>
            </a:pPr>
            <a:r>
              <a:rPr lang="en-US" sz="2000" dirty="0"/>
              <a:t>If the schedular ratings for a musculoskeletal disability are based solely on range of motion, but the evidence indicates that the claimant’s musculoskeletal disability impairs earning capacity by requiring frequent hospitalization or because medication required for that disability interferes with employment, it may be necessary to address section 3.321(b)(1).  </a:t>
            </a:r>
          </a:p>
          <a:p>
            <a:pPr marL="480011" lvl="1" indent="-342865">
              <a:buFont typeface="+mj-lt"/>
              <a:buAutoNum type="arabicPeriod"/>
            </a:pPr>
            <a:endParaRPr lang="en-US" sz="1700" dirty="0"/>
          </a:p>
          <a:p>
            <a:pPr marL="365723" lvl="1" indent="-228577">
              <a:buFont typeface="+mj-lt"/>
              <a:buAutoNum type="arabicPeriod"/>
            </a:pPr>
            <a:r>
              <a:rPr lang="en-US" sz="2000" dirty="0"/>
              <a:t>In </a:t>
            </a:r>
            <a:r>
              <a:rPr lang="en-US" sz="2000" i="1" dirty="0"/>
              <a:t>Moyer v. Derwinski</a:t>
            </a:r>
            <a:r>
              <a:rPr lang="en-US" sz="2000" dirty="0"/>
              <a:t>, 2 Vet. App. 289, 293 (1992), the CAVC held that BVA was required to address the applicability of section 3.321(b)(1)  where the rating schedule prohibited assignment of higher than an 80 percent combined rating  for the  Veteran’s disabilities, but evidence indicated that the disabilities may have rendered the Veteran unemployable.  </a:t>
            </a:r>
          </a:p>
          <a:p>
            <a:pPr marL="480011" lvl="1" indent="-342865">
              <a:buFont typeface="+mj-lt"/>
              <a:buAutoNum type="arabicPeriod"/>
            </a:pPr>
            <a:endParaRPr lang="en-US" sz="1700" dirty="0"/>
          </a:p>
          <a:p>
            <a:pPr marL="365723" lvl="1" indent="-228577">
              <a:buFont typeface="+mj-lt"/>
              <a:buAutoNum type="arabicPeriod"/>
            </a:pPr>
            <a:r>
              <a:rPr lang="en-US" sz="2000" dirty="0"/>
              <a:t>Where a claimant, such as a U.S. postal worker, is rated 10 percent for a tender and painful scar of the foot under 38 C.F.R. § 4.118, Diagnostic Code 7804, and that claimant submits evidence or argument that this interferes with employability. </a:t>
            </a:r>
          </a:p>
          <a:p>
            <a:pPr marL="365723" lvl="1" indent="-228577">
              <a:buFont typeface="+mj-lt"/>
              <a:buAutoNum type="arabicPeriod"/>
            </a:pPr>
            <a:endParaRPr lang="en-US" sz="2000" dirty="0"/>
          </a:p>
          <a:p>
            <a:pPr marL="365723" lvl="1" indent="-228577">
              <a:buFont typeface="+mj-lt"/>
              <a:buAutoNum type="arabicPeriod"/>
            </a:pPr>
            <a:r>
              <a:rPr lang="en-US" sz="2100" dirty="0"/>
              <a:t>Where a claimant, whose employment is dependent on the use of the hands, is rated 10 percent for a tender and painful scar of the hand under 38 C.F.R. § 4.118, Diagnostic Code 7804, and that claimant submits evidence or argument that this interferes with employability.</a:t>
            </a:r>
          </a:p>
        </p:txBody>
      </p:sp>
      <p:sp>
        <p:nvSpPr>
          <p:cNvPr id="4" name="Slide Number Placeholder 3"/>
          <p:cNvSpPr>
            <a:spLocks noGrp="1"/>
          </p:cNvSpPr>
          <p:nvPr>
            <p:ph type="sldNum" sz="quarter" idx="5"/>
          </p:nvPr>
        </p:nvSpPr>
        <p:spPr/>
        <p:txBody>
          <a:bodyPr/>
          <a:lstStyle/>
          <a:p>
            <a:pPr>
              <a:defRPr/>
            </a:pPr>
            <a:fld id="{F5522A05-2CF6-4574-A007-0BD70F0D27B5}"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5FE2350-E169-4877-B25F-3130D4719D88}" type="slidenum">
              <a:rPr lang="en-US"/>
              <a:pPr>
                <a:defRPr/>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267200"/>
            <a:ext cx="5943600" cy="4876800"/>
          </a:xfrm>
        </p:spPr>
        <p:txBody>
          <a:bodyPr>
            <a:normAutofit/>
          </a:bodyPr>
          <a:lstStyle/>
          <a:p>
            <a:pPr>
              <a:buFont typeface="Wingdings" pitchFamily="2" charset="2"/>
              <a:buChar char="Ø"/>
            </a:pPr>
            <a:r>
              <a:rPr lang="en-US" sz="1300" b="1" dirty="0"/>
              <a:t> Non-Combat</a:t>
            </a:r>
            <a:r>
              <a:rPr lang="en-US" sz="1300" dirty="0"/>
              <a:t>:  For service-connection claims not related to combat, the lay evidence needs to be considered in relationship to the “places, types, and circumstances of such . . . service” when evaluating the incurrence element of a service connection claim.  </a:t>
            </a:r>
            <a:r>
              <a:rPr lang="en-US" sz="1300" i="1" dirty="0"/>
              <a:t>See</a:t>
            </a:r>
            <a:r>
              <a:rPr lang="en-US" sz="1300" dirty="0"/>
              <a:t> 38 U.S.C. § 1154(a); 38 C.F.R. § 3.303(a).  </a:t>
            </a:r>
          </a:p>
          <a:p>
            <a:endParaRPr lang="en-US" sz="800" dirty="0"/>
          </a:p>
          <a:p>
            <a:pPr>
              <a:buFont typeface="Wingdings" pitchFamily="2" charset="2"/>
              <a:buChar char="Ø"/>
            </a:pPr>
            <a:r>
              <a:rPr lang="en-US" sz="1300" dirty="0"/>
              <a:t> </a:t>
            </a:r>
            <a:r>
              <a:rPr lang="en-US" sz="1300" b="1" dirty="0"/>
              <a:t>Combat</a:t>
            </a:r>
            <a:r>
              <a:rPr lang="en-US" sz="1300" dirty="0"/>
              <a:t>:  For service connection claims that are claimed combat-related, the incurrence element is presumed to be satisfied as long as the “satisfactory” lay or other evidence concerning an injury or disease alleged to have been incurred in or aggravated in combat is consistent with the circumstances, conditions or hardships of such service.  </a:t>
            </a:r>
            <a:r>
              <a:rPr lang="en-US" sz="1300" i="1" dirty="0"/>
              <a:t>See</a:t>
            </a:r>
            <a:r>
              <a:rPr lang="en-US" sz="1300" dirty="0"/>
              <a:t> 38 U.S.C. § 1154(b); 38 C.F.R. § 3.304(d).   </a:t>
            </a:r>
          </a:p>
          <a:p>
            <a:endParaRPr lang="en-US" sz="800" dirty="0"/>
          </a:p>
          <a:p>
            <a:pPr>
              <a:buFont typeface="Wingdings" pitchFamily="2" charset="2"/>
              <a:buChar char="Ø"/>
            </a:pPr>
            <a:r>
              <a:rPr lang="en-US" sz="1300" dirty="0"/>
              <a:t>Where the adjudicator makes a finding that lay evidence regarding an in-service event or injury is not credible, a VA examination is not required.  </a:t>
            </a:r>
            <a:r>
              <a:rPr lang="en-US" sz="1300" i="1" dirty="0"/>
              <a:t>Bardwell v. Shinseki</a:t>
            </a:r>
            <a:r>
              <a:rPr lang="en-US" sz="1300" dirty="0"/>
              <a:t>, 24 Vet. App. 36, 39 (2010).  </a:t>
            </a:r>
            <a:r>
              <a:rPr lang="en-US" sz="1300" u="sng" dirty="0"/>
              <a:t>Please note, however, that the lack of contemporaneous medical records is not a sufficient basis to find that the event, injury, or disease did not occur</a:t>
            </a:r>
            <a:r>
              <a:rPr lang="en-US" sz="1300" dirty="0"/>
              <a:t>.  </a:t>
            </a:r>
            <a:r>
              <a:rPr lang="en-US" sz="1300" i="1" dirty="0"/>
              <a:t>See Buchanan v. Nicholson</a:t>
            </a:r>
            <a:r>
              <a:rPr lang="en-US" sz="1300" dirty="0"/>
              <a:t>, 451 F.3d 1331 (Fed. Cir. 2006).  Instead, lack of contemporaneous records is one factor among many that must be weighed in determining whether the in-service event, injury, or disease occurred.  </a:t>
            </a:r>
          </a:p>
          <a:p>
            <a:pPr lvl="1">
              <a:buFont typeface="Wingdings" pitchFamily="2" charset="2"/>
              <a:buChar char="Ø"/>
            </a:pPr>
            <a:r>
              <a:rPr lang="en-US" sz="1300" b="1" dirty="0"/>
              <a:t>Example:  </a:t>
            </a:r>
            <a:r>
              <a:rPr lang="en-US" sz="1300" dirty="0"/>
              <a:t>The Veteran’s credible report that he fell in service and landed on his knee is sufficient to meet this element.</a:t>
            </a:r>
            <a:endParaRPr lang="en-US" sz="1300" b="1" dirty="0"/>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172200" cy="4347210"/>
          </a:xfrm>
        </p:spPr>
        <p:txBody>
          <a:bodyPr>
            <a:normAutofit fontScale="92500"/>
          </a:bodyPr>
          <a:lstStyle/>
          <a:p>
            <a:pPr eaLnBrk="1" hangingPunct="1">
              <a:buFont typeface="Wingdings" pitchFamily="2" charset="2"/>
              <a:buChar char="Ø"/>
            </a:pPr>
            <a:r>
              <a:rPr lang="en-US" sz="1300" dirty="0"/>
              <a:t>Equivocal or non-specific medical evidence that could be sufficient to meet the “low threshold” for showing that a disorder “may be associated” with service includes: </a:t>
            </a:r>
            <a:r>
              <a:rPr lang="en-US" sz="1300" b="1" dirty="0"/>
              <a:t>generic medical evidence; medical treatise; or an internet article.  </a:t>
            </a:r>
          </a:p>
          <a:p>
            <a:pPr eaLnBrk="1" hangingPunct="1"/>
            <a:endParaRPr lang="en-US" sz="1300" dirty="0"/>
          </a:p>
          <a:p>
            <a:pPr defTabSz="914307" eaLnBrk="1" hangingPunct="1">
              <a:buFont typeface="Wingdings" pitchFamily="2" charset="2"/>
              <a:buChar char="Ø"/>
            </a:pPr>
            <a:r>
              <a:rPr lang="en-US" sz="1300" b="1" dirty="0"/>
              <a:t>Continuity of Symptomatology</a:t>
            </a:r>
            <a:r>
              <a:rPr lang="en-US" sz="1300" dirty="0"/>
              <a:t>—Service connection may be granted for a condition that is only “noted” in service but is not otherwise chronic, but there is a continuity of symptomatology after discharge until the present.  </a:t>
            </a:r>
          </a:p>
          <a:p>
            <a:pPr lvl="1" eaLnBrk="1" hangingPunct="1">
              <a:buFont typeface="Wingdings" pitchFamily="2" charset="2"/>
              <a:buChar char="Ø"/>
            </a:pPr>
            <a:r>
              <a:rPr lang="en-US" sz="1300" dirty="0">
                <a:solidFill>
                  <a:srgbClr val="000000"/>
                </a:solidFill>
              </a:rPr>
              <a:t>As long as the condition is noted at the time the Veteran was in service such noting </a:t>
            </a:r>
            <a:r>
              <a:rPr lang="en-US" sz="1300" b="1" dirty="0">
                <a:solidFill>
                  <a:srgbClr val="000000"/>
                </a:solidFill>
              </a:rPr>
              <a:t>need not be reflected in any written documentation</a:t>
            </a:r>
            <a:r>
              <a:rPr lang="en-US" sz="1300" dirty="0">
                <a:solidFill>
                  <a:srgbClr val="000000"/>
                </a:solidFill>
              </a:rPr>
              <a:t>, such as in examination reports, either contemporaneous to service </a:t>
            </a:r>
            <a:r>
              <a:rPr lang="en-US" sz="1300" u="sng" dirty="0">
                <a:solidFill>
                  <a:srgbClr val="000000"/>
                </a:solidFill>
              </a:rPr>
              <a:t>or</a:t>
            </a:r>
            <a:r>
              <a:rPr lang="en-US" sz="1300" dirty="0">
                <a:solidFill>
                  <a:srgbClr val="000000"/>
                </a:solidFill>
              </a:rPr>
              <a:t> otherwise. (</a:t>
            </a:r>
            <a:r>
              <a:rPr lang="en-US" sz="1300" i="1" dirty="0">
                <a:solidFill>
                  <a:srgbClr val="000000"/>
                </a:solidFill>
              </a:rPr>
              <a:t>Savage v. Gober</a:t>
            </a:r>
            <a:r>
              <a:rPr lang="en-US" sz="1300" dirty="0">
                <a:solidFill>
                  <a:srgbClr val="000000"/>
                </a:solidFill>
              </a:rPr>
              <a:t>, 10 Vet.App. 488 (1997)).</a:t>
            </a:r>
            <a:endParaRPr lang="en-US" sz="1300" dirty="0"/>
          </a:p>
          <a:p>
            <a:pPr eaLnBrk="1" hangingPunct="1"/>
            <a:endParaRPr lang="en-US" sz="1300" dirty="0"/>
          </a:p>
          <a:p>
            <a:pPr marL="0" lvl="1">
              <a:lnSpc>
                <a:spcPct val="90000"/>
              </a:lnSpc>
              <a:buFont typeface="Wingdings" pitchFamily="2" charset="2"/>
              <a:buChar char="Ø"/>
            </a:pPr>
            <a:r>
              <a:rPr lang="en-US" sz="1300" b="1" dirty="0"/>
              <a:t>What is lay evidence?</a:t>
            </a:r>
            <a:r>
              <a:rPr lang="en-US" sz="1300" dirty="0"/>
              <a:t> – Essentially, this is evidence from someone who does not have expertise in a relevant profession, such as medical or legal training, or other specialized training or expertise.    </a:t>
            </a:r>
          </a:p>
          <a:p>
            <a:pPr marL="0" lvl="1">
              <a:lnSpc>
                <a:spcPct val="90000"/>
              </a:lnSpc>
              <a:buFont typeface="Wingdings" pitchFamily="2" charset="2"/>
              <a:buChar char="Ø"/>
            </a:pPr>
            <a:r>
              <a:rPr lang="en-US" sz="1300" b="1" dirty="0"/>
              <a:t>Symptoms vs. Diagnoses</a:t>
            </a:r>
            <a:r>
              <a:rPr lang="en-US" sz="1300" dirty="0"/>
              <a:t> - Veterans can report information as to </a:t>
            </a:r>
            <a:r>
              <a:rPr lang="en-US" sz="1300" b="1" u="sng" dirty="0"/>
              <a:t>symptoms</a:t>
            </a:r>
            <a:r>
              <a:rPr lang="en-US" sz="1300" dirty="0"/>
              <a:t> experienced (unless he or she is a trained medical professional), but not </a:t>
            </a:r>
            <a:r>
              <a:rPr lang="en-US" sz="1300" b="1" u="sng" dirty="0"/>
              <a:t>diagnoses</a:t>
            </a:r>
            <a:r>
              <a:rPr lang="en-US" sz="1300" dirty="0"/>
              <a:t>.</a:t>
            </a:r>
          </a:p>
          <a:p>
            <a:pPr eaLnBrk="1" hangingPunct="1"/>
            <a:endParaRPr lang="en-US" sz="1300" dirty="0"/>
          </a:p>
          <a:p>
            <a:pPr eaLnBrk="1" hangingPunct="1">
              <a:buFont typeface="Wingdings" pitchFamily="2" charset="2"/>
              <a:buChar char="Ø"/>
            </a:pPr>
            <a:r>
              <a:rPr lang="en-US" sz="1300" b="1" dirty="0"/>
              <a:t>Medically competent evidence </a:t>
            </a:r>
            <a:r>
              <a:rPr lang="en-US" sz="1300" dirty="0"/>
              <a:t>is </a:t>
            </a:r>
            <a:r>
              <a:rPr lang="en-US" sz="1300" u="sng" dirty="0"/>
              <a:t>not</a:t>
            </a:r>
            <a:r>
              <a:rPr lang="en-US" sz="1300" dirty="0"/>
              <a:t> required in every case to “indicate” that the claimant's disability “may be associated” with the claimant's service. </a:t>
            </a:r>
            <a:r>
              <a:rPr lang="en-US" sz="1300" i="1" dirty="0"/>
              <a:t>Colantonio v. Shinseki</a:t>
            </a:r>
            <a:r>
              <a:rPr lang="en-US" sz="1300" dirty="0"/>
              <a:t>, 606 F.3d 1378, 1382 (Fed. Cir. 2010).   </a:t>
            </a:r>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019800" cy="4271010"/>
          </a:xfrm>
        </p:spPr>
        <p:txBody>
          <a:bodyPr>
            <a:normAutofit/>
          </a:bodyPr>
          <a:lstStyle/>
          <a:p>
            <a:pPr>
              <a:buFont typeface="Wingdings" pitchFamily="2" charset="2"/>
              <a:buChar char="Ø"/>
            </a:pPr>
            <a:r>
              <a:rPr lang="en-US" sz="1300" b="1" dirty="0"/>
              <a:t>Reopening</a:t>
            </a:r>
            <a:r>
              <a:rPr lang="en-US" sz="1300" dirty="0"/>
              <a:t>:  The CAVC has noted that, once VA decides a claim cannot be reopened, VA’s duty to provide the appellant with a medical examination is extinguished.  </a:t>
            </a:r>
            <a:r>
              <a:rPr lang="en-US" sz="1300" i="1" dirty="0"/>
              <a:t>Woehlaert v. Nicholson</a:t>
            </a:r>
            <a:r>
              <a:rPr lang="en-US" sz="1300" dirty="0"/>
              <a:t>, 21 Vet. App. 456, 464 (2007).</a:t>
            </a:r>
          </a:p>
          <a:p>
            <a:endParaRPr lang="en-US" sz="1300" dirty="0"/>
          </a:p>
          <a:p>
            <a:pPr eaLnBrk="1" hangingPunct="1">
              <a:buFont typeface="Wingdings" pitchFamily="2" charset="2"/>
              <a:buChar char="Ø"/>
            </a:pPr>
            <a:r>
              <a:rPr lang="en-US" sz="1300" b="1" dirty="0"/>
              <a:t>Cause of Death</a:t>
            </a:r>
            <a:r>
              <a:rPr lang="en-US" sz="1300" dirty="0"/>
              <a:t>:  Whether an examination is necessary for DIC claims, such as entitlement to service connection for the cause of the Veteran’s death, should be analyzed under 38 U.S.C. § 5103A(a), </a:t>
            </a:r>
            <a:r>
              <a:rPr lang="en-US" sz="1300" b="1" u="sng" dirty="0"/>
              <a:t>not</a:t>
            </a:r>
            <a:r>
              <a:rPr lang="en-US" sz="1300" dirty="0"/>
              <a:t>  § 5103A(d).  </a:t>
            </a:r>
            <a:r>
              <a:rPr lang="en-US" sz="1300" i="1" dirty="0"/>
              <a:t>See DeLaRosa v. Peake</a:t>
            </a:r>
            <a:r>
              <a:rPr lang="en-US" sz="1300" dirty="0"/>
              <a:t>, 515 F.3d 1319 (Fed. Cir. 2008) (VA is required to obtain a medical opinion when such opinion is “necessary to substantiate the claimant’s claim for benefits.”)  VA is only excused from making reasonable efforts to provide such assistance, if requested, when “no reasonable possibility exists that such assistance would aid in substantiating the claim."  </a:t>
            </a:r>
            <a:r>
              <a:rPr lang="en-US" sz="1300" i="1" dirty="0"/>
              <a:t>Wood v. Peake</a:t>
            </a:r>
            <a:r>
              <a:rPr lang="en-US" sz="1300" dirty="0"/>
              <a:t>, 520 F.3d 1345, 1348 (Fed. Cir. 2008).</a:t>
            </a:r>
            <a:endParaRPr lang="en-US" dirty="0"/>
          </a:p>
        </p:txBody>
      </p:sp>
      <p:sp>
        <p:nvSpPr>
          <p:cNvPr id="4" name="Slide Number Placeholder 3"/>
          <p:cNvSpPr>
            <a:spLocks noGrp="1"/>
          </p:cNvSpPr>
          <p:nvPr>
            <p:ph type="sldNum" sz="quarter" idx="10"/>
          </p:nvPr>
        </p:nvSpPr>
        <p:spPr/>
        <p:txBody>
          <a:bodyPr/>
          <a:lstStyle/>
          <a:p>
            <a:pPr>
              <a:defRPr/>
            </a:pPr>
            <a:fld id="{EDD4CC17-43C0-4F0C-98BD-4F477D12F79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xfrm>
            <a:off x="457200" y="4415791"/>
            <a:ext cx="6019800" cy="4499610"/>
          </a:xfrm>
          <a:noFill/>
        </p:spPr>
        <p:txBody>
          <a:bodyPr wrap="square" numCol="1" anchor="t" anchorCtr="0" compatLnSpc="1">
            <a:prstTxWarp prst="textNoShape">
              <a:avLst/>
            </a:prstTxWarp>
            <a:normAutofit/>
          </a:bodyPr>
          <a:lstStyle/>
          <a:p>
            <a:pPr eaLnBrk="1" hangingPunct="1">
              <a:buFont typeface="Wingdings" pitchFamily="2" charset="2"/>
              <a:buChar char="Ø"/>
            </a:pPr>
            <a:r>
              <a:rPr lang="en-US" sz="1300" dirty="0"/>
              <a:t>The requirement of a </a:t>
            </a:r>
            <a:r>
              <a:rPr lang="en-US" sz="1300" b="1" dirty="0"/>
              <a:t>contemporaneous examination </a:t>
            </a:r>
            <a:r>
              <a:rPr lang="en-US" sz="1300" dirty="0"/>
              <a:t>does </a:t>
            </a:r>
            <a:r>
              <a:rPr lang="en-US" sz="1300" u="sng" dirty="0"/>
              <a:t>not</a:t>
            </a:r>
            <a:r>
              <a:rPr lang="en-US" sz="1300" dirty="0"/>
              <a:t> require a new examination based upon the </a:t>
            </a:r>
            <a:r>
              <a:rPr lang="en-US" sz="1300" i="1" dirty="0"/>
              <a:t>mere passage of time</a:t>
            </a:r>
            <a:r>
              <a:rPr lang="en-US" sz="1300" dirty="0"/>
              <a:t>.  </a:t>
            </a:r>
            <a:r>
              <a:rPr lang="en-US" sz="1300" i="1" dirty="0"/>
              <a:t>Palczewski v. Nicholson</a:t>
            </a:r>
            <a:r>
              <a:rPr lang="en-US" sz="1300" dirty="0"/>
              <a:t>, 21 Vet. App. 174 (2007). </a:t>
            </a:r>
          </a:p>
          <a:p>
            <a:pPr eaLnBrk="1" hangingPunct="1"/>
            <a:endParaRPr lang="en-US" sz="800" dirty="0"/>
          </a:p>
          <a:p>
            <a:pPr eaLnBrk="1" hangingPunct="1">
              <a:buFont typeface="Wingdings" pitchFamily="2" charset="2"/>
              <a:buChar char="Ø"/>
            </a:pPr>
            <a:r>
              <a:rPr lang="en-US" sz="1300" b="1" dirty="0"/>
              <a:t>When there is a history of remission and recurrence of a condition, the duty to assist encompasses the obligation to evaluate a condition during an active, rather than inactive, phase</a:t>
            </a:r>
            <a:r>
              <a:rPr lang="en-US" sz="1300" dirty="0"/>
              <a:t>.  </a:t>
            </a:r>
            <a:r>
              <a:rPr lang="en-US" sz="1300" i="1" dirty="0"/>
              <a:t>See Ardison v. Brown</a:t>
            </a:r>
            <a:r>
              <a:rPr lang="en-US" sz="1300" dirty="0"/>
              <a:t>, 6 Vet. App. 405, 407–08 (1994)) (concluding that examination during remission phase did not accurately reflect elements of disability that caused Veteran to miss three to four months of work at a time).  However, in </a:t>
            </a:r>
            <a:r>
              <a:rPr lang="en-US" sz="1300" i="1" dirty="0"/>
              <a:t>Voerth v. West</a:t>
            </a:r>
            <a:r>
              <a:rPr lang="en-US" sz="1300" dirty="0"/>
              <a:t>, the CAVC found </a:t>
            </a:r>
            <a:r>
              <a:rPr lang="en-US" sz="1300" i="1" dirty="0"/>
              <a:t>Ardison</a:t>
            </a:r>
            <a:r>
              <a:rPr lang="en-US" sz="1300" dirty="0"/>
              <a:t> inapplicable where the Veteran's disability, in its recurrent state, did not affect his earning capacity and the worsened condition did not last more than a few days.  13 Vet. App. 117, 122–23 (1999) (holding that condition that became inflamed approximately twice a year for a few days did not require examination during flare-up).</a:t>
            </a:r>
          </a:p>
          <a:p>
            <a:pPr eaLnBrk="1" hangingPunct="1"/>
            <a:endParaRPr lang="en-US" sz="800" dirty="0"/>
          </a:p>
          <a:p>
            <a:pPr eaLnBrk="1" hangingPunct="1">
              <a:buFont typeface="Wingdings" pitchFamily="2" charset="2"/>
              <a:buChar char="Ø"/>
            </a:pPr>
            <a:r>
              <a:rPr lang="en-US" sz="1300" b="1" dirty="0"/>
              <a:t>Reminder:  </a:t>
            </a:r>
            <a:r>
              <a:rPr lang="en-US" sz="1300" dirty="0"/>
              <a:t>When reviewing the evidence of record, look for any signs of a worsening of a disability, such as an increase in medication, increased complaints of pain, in-patient hospitalization, more frequent outpatient treatment, etc.  </a:t>
            </a:r>
          </a:p>
          <a:p>
            <a:pPr eaLnBrk="1" hangingPunct="1"/>
            <a:endParaRPr lang="en-US" dirty="0" smtClean="0"/>
          </a:p>
          <a:p>
            <a:pPr eaLnBrk="1" hangingPunct="1"/>
            <a:endParaRPr lang="en-US" dirty="0" smtClean="0"/>
          </a:p>
          <a:p>
            <a:pPr eaLnBrk="1" hangingPunct="1"/>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EB227-66BA-4AA2-B380-2C92DC8B5DF9}"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298EDD9-9CFB-493E-A307-3F2A37E4D52D}" type="slidenum">
              <a:rPr lang="en-US" altLang="en-US" smtClean="0"/>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dirty="0"/>
          </a:p>
        </p:txBody>
      </p:sp>
      <p:sp>
        <p:nvSpPr>
          <p:cNvPr id="5" name="Footer Placeholder 4"/>
          <p:cNvSpPr>
            <a:spLocks noGrp="1"/>
          </p:cNvSpPr>
          <p:nvPr>
            <p:ph type="ftr" sz="quarter" idx="11"/>
          </p:nvPr>
        </p:nvSpPr>
        <p:spPr/>
        <p:txBody>
          <a:bodyPr/>
          <a:lstStyle>
            <a:extLst/>
          </a:lstStyle>
          <a:p>
            <a:pPr>
              <a:defRPr/>
            </a:pPr>
            <a:endParaRPr lang="en-US" altLang="en-US" dirty="0"/>
          </a:p>
        </p:txBody>
      </p:sp>
      <p:sp>
        <p:nvSpPr>
          <p:cNvPr id="6" name="Slide Number Placeholder 5"/>
          <p:cNvSpPr>
            <a:spLocks noGrp="1"/>
          </p:cNvSpPr>
          <p:nvPr>
            <p:ph type="sldNum" sz="quarter" idx="12"/>
          </p:nvPr>
        </p:nvSpPr>
        <p:spPr/>
        <p:txBody>
          <a:bodyPr/>
          <a:lstStyle>
            <a:extLst/>
          </a:lstStyle>
          <a:p>
            <a:pPr>
              <a:defRPr/>
            </a:pPr>
            <a:fld id="{B38A6D83-9AC8-48FC-90E2-435C6EEC8837}"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dirty="0"/>
          </a:p>
        </p:txBody>
      </p:sp>
      <p:sp>
        <p:nvSpPr>
          <p:cNvPr id="5" name="Footer Placeholder 4"/>
          <p:cNvSpPr>
            <a:spLocks noGrp="1"/>
          </p:cNvSpPr>
          <p:nvPr>
            <p:ph type="ftr" sz="quarter" idx="11"/>
          </p:nvPr>
        </p:nvSpPr>
        <p:spPr/>
        <p:txBody>
          <a:bodyPr/>
          <a:lstStyle>
            <a:extLst/>
          </a:lstStyle>
          <a:p>
            <a:pPr>
              <a:defRPr/>
            </a:pPr>
            <a:endParaRPr lang="en-US" altLang="en-US" dirty="0"/>
          </a:p>
        </p:txBody>
      </p:sp>
      <p:sp>
        <p:nvSpPr>
          <p:cNvPr id="6" name="Slide Number Placeholder 5"/>
          <p:cNvSpPr>
            <a:spLocks noGrp="1"/>
          </p:cNvSpPr>
          <p:nvPr>
            <p:ph type="sldNum" sz="quarter" idx="12"/>
          </p:nvPr>
        </p:nvSpPr>
        <p:spPr/>
        <p:txBody>
          <a:bodyPr/>
          <a:lstStyle>
            <a:extLst/>
          </a:lstStyle>
          <a:p>
            <a:pPr>
              <a:defRPr/>
            </a:pPr>
            <a:fld id="{E79E397C-C2FD-47FA-BFF7-CD396A4BB0BC}" type="slidenum">
              <a:rPr lang="en-US" altLang="en-US" smtClean="0"/>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AB003D57-A298-4C90-8838-8EC9572A15D5}" type="slidenum">
              <a:rPr lang="en-US" altLang="en-US" smtClean="0"/>
              <a:pPr>
                <a:defRPr/>
              </a:pPr>
              <a:t>‹#›</a:t>
            </a:fld>
            <a:endParaRPr lang="en-US" altLang="en-US" dirty="0"/>
          </a:p>
        </p:txBody>
      </p:sp>
      <p:sp>
        <p:nvSpPr>
          <p:cNvPr id="7" name="Title 6"/>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074D7C84-ACBA-47BD-A1E3-CAA7E1EEC092}" type="slidenum">
              <a:rPr lang="en-US" altLang="en-US" smtClean="0"/>
              <a:pPr>
                <a:defRPr/>
              </a:pPr>
              <a:t>‹#›</a:t>
            </a:fld>
            <a:endParaRPr lang="en-US" alt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1F3FE10D-B910-45B7-AC9C-38EAF3474EDB}" type="slidenum">
              <a:rPr lang="en-US" altLang="en-US" smtClean="0"/>
              <a:pPr>
                <a:defRPr/>
              </a:pPr>
              <a:t>‹#›</a:t>
            </a:fld>
            <a:endParaRPr lang="en-US" altLang="en-US" dirty="0"/>
          </a:p>
        </p:txBody>
      </p:sp>
      <p:sp>
        <p:nvSpPr>
          <p:cNvPr id="8" name="Title 7"/>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7B8D0A80-1641-4D92-A55E-5C29D7C598C8}"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3E6762D0-4115-49ED-96C6-647867041276}" type="slidenum">
              <a:rPr lang="en-US" altLang="en-US" smtClean="0"/>
              <a:pPr>
                <a:defRPr/>
              </a:pPr>
              <a:t>‹#›</a:t>
            </a:fld>
            <a:endParaRPr lang="en-US" altLang="en-US" dirty="0"/>
          </a:p>
        </p:txBody>
      </p:sp>
      <p:sp>
        <p:nvSpPr>
          <p:cNvPr id="6" name="Title 5"/>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0E1C3465-CDA8-40EC-BAB2-418B7C5BB1CB}" type="slidenum">
              <a:rPr lang="en-US" altLang="en-US" smtClean="0"/>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E78C093-AF95-40B5-8C48-60C37667B46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7B0696A7-3A4D-4714-86CE-05394586246E}" type="slidenum">
              <a:rPr lang="en-US" altLang="en-US" smtClean="0"/>
              <a:pPr>
                <a:defRPr/>
              </a:pPr>
              <a:t>‹#›</a:t>
            </a:fld>
            <a:endParaRPr lang="en-US" altLang="en-US" dirty="0"/>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dirty="0"/>
          </a:p>
        </p:txBody>
      </p:sp>
      <p:sp>
        <p:nvSpPr>
          <p:cNvPr id="5" name="Footer Placeholder 4"/>
          <p:cNvSpPr>
            <a:spLocks noGrp="1"/>
          </p:cNvSpPr>
          <p:nvPr>
            <p:ph type="ftr" sz="quarter" idx="11"/>
          </p:nvPr>
        </p:nvSpPr>
        <p:spPr/>
        <p:txBody>
          <a:bodyPr/>
          <a:lstStyle>
            <a:extLst/>
          </a:lstStyle>
          <a:p>
            <a:pPr>
              <a:defRPr/>
            </a:pPr>
            <a:endParaRPr lang="en-US" altLang="en-US" dirty="0"/>
          </a:p>
        </p:txBody>
      </p:sp>
      <p:sp>
        <p:nvSpPr>
          <p:cNvPr id="6" name="Slide Number Placeholder 5"/>
          <p:cNvSpPr>
            <a:spLocks noGrp="1"/>
          </p:cNvSpPr>
          <p:nvPr>
            <p:ph type="sldNum" sz="quarter" idx="12"/>
          </p:nvPr>
        </p:nvSpPr>
        <p:spPr/>
        <p:txBody>
          <a:bodyPr/>
          <a:lstStyle>
            <a:extLst/>
          </a:lstStyle>
          <a:p>
            <a:pPr>
              <a:defRPr/>
            </a:pPr>
            <a:fld id="{AB003D57-A298-4C90-8838-8EC9572A15D5}" type="slidenum">
              <a:rPr lang="en-US" altLang="en-US" smtClean="0"/>
              <a:pPr>
                <a:defRPr/>
              </a:pPr>
              <a:t>‹#›</a:t>
            </a:fld>
            <a:endParaRPr lang="en-US" alt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B38A6D83-9AC8-48FC-90E2-435C6EEC8837}" type="slidenum">
              <a:rPr lang="en-US" altLang="en-US" smtClean="0"/>
              <a:pPr>
                <a:defRPr/>
              </a:pPr>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E79E397C-C2FD-47FA-BFF7-CD396A4BB0BC}" type="slidenum">
              <a:rPr lang="en-US" altLang="en-US" smtClean="0"/>
              <a:pPr>
                <a:defRPr/>
              </a:pPr>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AB003D57-A298-4C90-8838-8EC9572A15D5}" type="slidenum">
              <a:rPr lang="en-US" altLang="en-US" smtClean="0"/>
              <a:pPr>
                <a:defRPr/>
              </a:pPr>
              <a:t>‹#›</a:t>
            </a:fld>
            <a:endParaRPr lang="en-US" altLang="en-US" dirty="0"/>
          </a:p>
        </p:txBody>
      </p:sp>
      <p:sp>
        <p:nvSpPr>
          <p:cNvPr id="7" name="Title 6"/>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a:prstGeom prst="rect">
            <a:avLst/>
          </a:prstGeo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a:prstGeom prst="rect">
            <a:avLst/>
          </a:prstGeo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074D7C84-ACBA-47BD-A1E3-CAA7E1EEC092}" type="slidenum">
              <a:rPr lang="en-US" altLang="en-US" smtClean="0"/>
              <a:pPr>
                <a:defRPr/>
              </a:pPr>
              <a:t>‹#›</a:t>
            </a:fld>
            <a:endParaRPr lang="en-US" alt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1F3FE10D-B910-45B7-AC9C-38EAF3474EDB}" type="slidenum">
              <a:rPr lang="en-US" altLang="en-US" smtClean="0"/>
              <a:pPr>
                <a:defRPr/>
              </a:pPr>
              <a:t>‹#›</a:t>
            </a:fld>
            <a:endParaRPr lang="en-US" altLang="en-US" dirty="0"/>
          </a:p>
        </p:txBody>
      </p:sp>
      <p:sp>
        <p:nvSpPr>
          <p:cNvPr id="8" name="Title 7"/>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a:prstGeom prst="rect">
            <a:avLst/>
          </a:prstGeo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7B8D0A80-1641-4D92-A55E-5C29D7C598C8}"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3E6762D0-4115-49ED-96C6-647867041276}" type="slidenum">
              <a:rPr lang="en-US" altLang="en-US" smtClean="0"/>
              <a:pPr>
                <a:defRPr/>
              </a:pPr>
              <a:t>‹#›</a:t>
            </a:fld>
            <a:endParaRPr lang="en-US" altLang="en-US" dirty="0"/>
          </a:p>
        </p:txBody>
      </p:sp>
      <p:sp>
        <p:nvSpPr>
          <p:cNvPr id="6" name="Title 5"/>
          <p:cNvSpPr>
            <a:spLocks noGrp="1"/>
          </p:cNvSpPr>
          <p:nvPr>
            <p:ph type="title"/>
          </p:nvPr>
        </p:nvSpPr>
        <p:spPr>
          <a:xfrm>
            <a:off x="457200" y="274638"/>
            <a:ext cx="8229600" cy="1143000"/>
          </a:xfrm>
          <a:prstGeom prst="rect">
            <a:avLst/>
          </a:prstGeom>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0E1C3465-CDA8-40EC-BAB2-418B7C5BB1CB}" type="slidenum">
              <a:rPr lang="en-US" altLang="en-US" smtClean="0"/>
              <a:pPr>
                <a:defRPr/>
              </a:pPr>
              <a:t>‹#›</a:t>
            </a:fld>
            <a:endParaRPr lang="en-US"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a:prstGeom prst="rect">
            <a:avLst/>
          </a:prstGeo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E78C093-AF95-40B5-8C48-60C37667B46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prstGeom prst="rect">
            <a:avLst/>
          </a:prstGeo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ltLang="en-US" dirty="0"/>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7B0696A7-3A4D-4714-86CE-05394586246E}" type="slidenum">
              <a:rPr lang="en-US" altLang="en-US" smtClean="0"/>
              <a:pPr>
                <a:defRPr/>
              </a:pPr>
              <a:t>‹#›</a:t>
            </a:fld>
            <a:endParaRPr lang="en-US" altLang="en-US" dirty="0"/>
          </a:p>
        </p:txBody>
      </p:sp>
      <p:sp>
        <p:nvSpPr>
          <p:cNvPr id="2" name="Title 1"/>
          <p:cNvSpPr>
            <a:spLocks noGrp="1"/>
          </p:cNvSpPr>
          <p:nvPr>
            <p:ph type="title"/>
          </p:nvPr>
        </p:nvSpPr>
        <p:spPr>
          <a:xfrm>
            <a:off x="228600" y="4865122"/>
            <a:ext cx="8075432" cy="562672"/>
          </a:xfrm>
          <a:prstGeom prst="rect">
            <a:avLst/>
          </a:prstGeo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dirty="0"/>
          </a:p>
        </p:txBody>
      </p:sp>
      <p:sp>
        <p:nvSpPr>
          <p:cNvPr id="5" name="Footer Placeholder 4"/>
          <p:cNvSpPr>
            <a:spLocks noGrp="1"/>
          </p:cNvSpPr>
          <p:nvPr>
            <p:ph type="ftr" sz="quarter" idx="11"/>
          </p:nvPr>
        </p:nvSpPr>
        <p:spPr/>
        <p:txBody>
          <a:bodyPr/>
          <a:lstStyle>
            <a:extLst/>
          </a:lstStyle>
          <a:p>
            <a:pPr>
              <a:defRPr/>
            </a:pPr>
            <a:endParaRPr lang="en-US" altLang="en-US" dirty="0"/>
          </a:p>
        </p:txBody>
      </p:sp>
      <p:sp>
        <p:nvSpPr>
          <p:cNvPr id="6" name="Slide Number Placeholder 5"/>
          <p:cNvSpPr>
            <a:spLocks noGrp="1"/>
          </p:cNvSpPr>
          <p:nvPr>
            <p:ph type="sldNum" sz="quarter" idx="12"/>
          </p:nvPr>
        </p:nvSpPr>
        <p:spPr/>
        <p:txBody>
          <a:bodyPr/>
          <a:lstStyle>
            <a:extLst/>
          </a:lstStyle>
          <a:p>
            <a:pPr>
              <a:defRPr/>
            </a:pPr>
            <a:fld id="{074D7C84-ACBA-47BD-A1E3-CAA7E1EEC092}" type="slidenum">
              <a:rPr lang="en-US" altLang="en-US" smtClean="0"/>
              <a:pPr>
                <a:defRPr/>
              </a:pPr>
              <a:t>‹#›</a:t>
            </a:fld>
            <a:endParaRPr lang="en-US" alt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B38A6D83-9AC8-48FC-90E2-435C6EEC8837}" type="slidenum">
              <a:rPr lang="en-US" altLang="en-US" smtClean="0"/>
              <a:pPr>
                <a:defRPr/>
              </a:pPr>
              <a:t>‹#›</a:t>
            </a:fld>
            <a:endParaRPr lang="en-US"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endParaRPr lang="en-US" alt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lt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E79E397C-C2FD-47FA-BFF7-CD396A4BB0BC}" type="slidenum">
              <a:rPr lang="en-US" altLang="en-US" smtClean="0"/>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dirty="0"/>
          </a:p>
        </p:txBody>
      </p:sp>
      <p:sp>
        <p:nvSpPr>
          <p:cNvPr id="6" name="Footer Placeholder 5"/>
          <p:cNvSpPr>
            <a:spLocks noGrp="1"/>
          </p:cNvSpPr>
          <p:nvPr>
            <p:ph type="ftr" sz="quarter" idx="11"/>
          </p:nvPr>
        </p:nvSpPr>
        <p:spPr/>
        <p:txBody>
          <a:bodyPr/>
          <a:lstStyle>
            <a:extLst/>
          </a:lstStyle>
          <a:p>
            <a:pPr>
              <a:defRPr/>
            </a:pPr>
            <a:endParaRPr lang="en-US" altLang="en-US" dirty="0"/>
          </a:p>
        </p:txBody>
      </p:sp>
      <p:sp>
        <p:nvSpPr>
          <p:cNvPr id="7" name="Slide Number Placeholder 6"/>
          <p:cNvSpPr>
            <a:spLocks noGrp="1"/>
          </p:cNvSpPr>
          <p:nvPr>
            <p:ph type="sldNum" sz="quarter" idx="12"/>
          </p:nvPr>
        </p:nvSpPr>
        <p:spPr/>
        <p:txBody>
          <a:bodyPr/>
          <a:lstStyle>
            <a:extLst/>
          </a:lstStyle>
          <a:p>
            <a:pPr>
              <a:defRPr/>
            </a:pPr>
            <a:fld id="{1F3FE10D-B910-45B7-AC9C-38EAF3474EDB}" type="slidenum">
              <a:rPr lang="en-US" altLang="en-US" smtClean="0"/>
              <a:pPr>
                <a:defRPr/>
              </a:pPr>
              <a:t>‹#›</a:t>
            </a:fld>
            <a:endParaRPr lang="en-US" alt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dirty="0"/>
          </a:p>
        </p:txBody>
      </p:sp>
      <p:sp>
        <p:nvSpPr>
          <p:cNvPr id="8" name="Footer Placeholder 7"/>
          <p:cNvSpPr>
            <a:spLocks noGrp="1"/>
          </p:cNvSpPr>
          <p:nvPr>
            <p:ph type="ftr" sz="quarter" idx="11"/>
          </p:nvPr>
        </p:nvSpPr>
        <p:spPr/>
        <p:txBody>
          <a:bodyPr/>
          <a:lstStyle>
            <a:extLst/>
          </a:lstStyle>
          <a:p>
            <a:pPr>
              <a:defRPr/>
            </a:pPr>
            <a:endParaRPr lang="en-US" altLang="en-US" dirty="0"/>
          </a:p>
        </p:txBody>
      </p:sp>
      <p:sp>
        <p:nvSpPr>
          <p:cNvPr id="9" name="Slide Number Placeholder 8"/>
          <p:cNvSpPr>
            <a:spLocks noGrp="1"/>
          </p:cNvSpPr>
          <p:nvPr>
            <p:ph type="sldNum" sz="quarter" idx="12"/>
          </p:nvPr>
        </p:nvSpPr>
        <p:spPr/>
        <p:txBody>
          <a:bodyPr/>
          <a:lstStyle>
            <a:extLst/>
          </a:lstStyle>
          <a:p>
            <a:pPr>
              <a:defRPr/>
            </a:pPr>
            <a:fld id="{7B8D0A80-1641-4D92-A55E-5C29D7C598C8}"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ltLang="en-US" dirty="0"/>
          </a:p>
        </p:txBody>
      </p:sp>
      <p:sp>
        <p:nvSpPr>
          <p:cNvPr id="4" name="Footer Placeholder 3"/>
          <p:cNvSpPr>
            <a:spLocks noGrp="1"/>
          </p:cNvSpPr>
          <p:nvPr>
            <p:ph type="ftr" sz="quarter" idx="11"/>
          </p:nvPr>
        </p:nvSpPr>
        <p:spPr/>
        <p:txBody>
          <a:bodyPr/>
          <a:lstStyle>
            <a:extLst/>
          </a:lstStyle>
          <a:p>
            <a:pPr>
              <a:defRPr/>
            </a:pPr>
            <a:endParaRPr lang="en-US" altLang="en-US" dirty="0"/>
          </a:p>
        </p:txBody>
      </p:sp>
      <p:sp>
        <p:nvSpPr>
          <p:cNvPr id="5" name="Slide Number Placeholder 4"/>
          <p:cNvSpPr>
            <a:spLocks noGrp="1"/>
          </p:cNvSpPr>
          <p:nvPr>
            <p:ph type="sldNum" sz="quarter" idx="12"/>
          </p:nvPr>
        </p:nvSpPr>
        <p:spPr/>
        <p:txBody>
          <a:bodyPr/>
          <a:lstStyle>
            <a:extLst/>
          </a:lstStyle>
          <a:p>
            <a:pPr>
              <a:defRPr/>
            </a:pPr>
            <a:fld id="{3E6762D0-4115-49ED-96C6-647867041276}" type="slidenum">
              <a:rPr lang="en-US" altLang="en-US" smtClean="0"/>
              <a:pPr>
                <a:defRPr/>
              </a:pPr>
              <a:t>‹#›</a:t>
            </a:fld>
            <a:endParaRPr lang="en-US" alt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ltLang="en-US" dirty="0"/>
          </a:p>
        </p:txBody>
      </p:sp>
      <p:sp>
        <p:nvSpPr>
          <p:cNvPr id="3" name="Footer Placeholder 2"/>
          <p:cNvSpPr>
            <a:spLocks noGrp="1"/>
          </p:cNvSpPr>
          <p:nvPr>
            <p:ph type="ftr" sz="quarter" idx="11"/>
          </p:nvPr>
        </p:nvSpPr>
        <p:spPr/>
        <p:txBody>
          <a:bodyPr/>
          <a:lstStyle>
            <a:extLst/>
          </a:lstStyle>
          <a:p>
            <a:pPr>
              <a:defRPr/>
            </a:pPr>
            <a:endParaRPr lang="en-US" altLang="en-US" dirty="0"/>
          </a:p>
        </p:txBody>
      </p:sp>
      <p:sp>
        <p:nvSpPr>
          <p:cNvPr id="4" name="Slide Number Placeholder 3"/>
          <p:cNvSpPr>
            <a:spLocks noGrp="1"/>
          </p:cNvSpPr>
          <p:nvPr>
            <p:ph type="sldNum" sz="quarter" idx="12"/>
          </p:nvPr>
        </p:nvSpPr>
        <p:spPr/>
        <p:txBody>
          <a:bodyPr/>
          <a:lstStyle>
            <a:extLst/>
          </a:lstStyle>
          <a:p>
            <a:pPr>
              <a:defRPr/>
            </a:pPr>
            <a:fld id="{0E1C3465-CDA8-40EC-BAB2-418B7C5BB1CB}"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ltLang="en-US" dirty="0"/>
          </a:p>
        </p:txBody>
      </p:sp>
      <p:sp>
        <p:nvSpPr>
          <p:cNvPr id="6" name="Footer Placeholder 5"/>
          <p:cNvSpPr>
            <a:spLocks noGrp="1"/>
          </p:cNvSpPr>
          <p:nvPr>
            <p:ph type="ftr" sz="quarter" idx="11"/>
          </p:nvPr>
        </p:nvSpPr>
        <p:spPr/>
        <p:txBody>
          <a:bodyPr/>
          <a:lstStyle>
            <a:extLst/>
          </a:lstStyle>
          <a:p>
            <a:pPr>
              <a:defRPr/>
            </a:pPr>
            <a:endParaRPr lang="en-US" altLang="en-US" dirty="0"/>
          </a:p>
        </p:txBody>
      </p:sp>
      <p:sp>
        <p:nvSpPr>
          <p:cNvPr id="7" name="Slide Number Placeholder 6"/>
          <p:cNvSpPr>
            <a:spLocks noGrp="1"/>
          </p:cNvSpPr>
          <p:nvPr>
            <p:ph type="sldNum" sz="quarter" idx="12"/>
          </p:nvPr>
        </p:nvSpPr>
        <p:spPr/>
        <p:txBody>
          <a:bodyPr/>
          <a:lstStyle>
            <a:extLst/>
          </a:lstStyle>
          <a:p>
            <a:pPr>
              <a:defRPr/>
            </a:pPr>
            <a:fld id="{5E78C093-AF95-40B5-8C48-60C37667B46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7B0696A7-3A4D-4714-86CE-05394586246E}" type="slidenum">
              <a:rPr lang="en-US" altLang="en-US" smtClean="0"/>
              <a:pPr>
                <a:defRPr/>
              </a:pPr>
              <a:t>‹#›</a:t>
            </a:fld>
            <a:endParaRPr lang="en-US" alt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80A0570-9D9A-4DE8-81F2-80C8798EA33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QuestionShape"/>
          <p:cNvSpPr/>
          <p:nvPr userDrawn="1"/>
        </p:nvSpPr>
        <p:spPr>
          <a:xfrm>
            <a:off x="127000" y="127000"/>
            <a:ext cx="8890000" cy="2857500"/>
          </a:xfrm>
          <a:prstGeom prst="rect">
            <a:avLst/>
          </a:prstGeom>
        </p:spPr>
        <p:txBody>
          <a:bodyPr vert="horz" anchor="ctr">
            <a:normAutofit/>
            <a:scene3d>
              <a:camera prst="orthographicFront"/>
              <a:lightRig rig="soft" dir="t"/>
            </a:scene3d>
            <a:sp3d prstMaterial="softEdge">
              <a:bevelT w="25400" h="25400"/>
            </a:sp3d>
          </a:bodyPr>
          <a:lstStyle/>
          <a:p>
            <a:pPr lvl="0" eaLnBrk="1" latinLnBrk="0" hangingPunct="1">
              <a:buNone/>
            </a:pPr>
            <a:r>
              <a:rPr kumimoji="0" lang="en-US" sz="4100" b="1" smtClean="0">
                <a:solidFill>
                  <a:schemeClr val="tx2"/>
                </a:solidFill>
                <a:effectLst>
                  <a:outerShdw blurRad="31750" dist="25400" dir="5400000" algn="tl" rotWithShape="0">
                    <a:srgbClr val="000000">
                      <a:alpha val="25000"/>
                    </a:srgbClr>
                  </a:outerShdw>
                </a:effectLst>
                <a:latin typeface="+mj-lt"/>
                <a:ea typeface="+mj-ea"/>
                <a:cs typeface="+mj-cs"/>
              </a:rPr>
              <a:t>iRespond Question Master</a:t>
            </a:r>
            <a:endParaRPr kumimoji="0" lang="en-US" sz="4100" b="1">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3" name="AShape"/>
          <p:cNvSpPr/>
          <p:nvPr userDrawn="1"/>
        </p:nvSpPr>
        <p:spPr>
          <a:xfrm>
            <a:off x="127000" y="3111500"/>
            <a:ext cx="8890000" cy="711200"/>
          </a:xfrm>
          <a:prstGeom prst="rect">
            <a:avLst/>
          </a:prstGeom>
        </p:spPr>
        <p:txBody>
          <a:bodyPr vert="horz">
            <a:normAutofit/>
          </a:bodyPr>
          <a:lstStyle/>
          <a:p>
            <a:pPr marL="365760" lvl="0" indent="-256032" algn="l" rtl="0" eaLnBrk="1" fontAlgn="base" latinLnBrk="0" hangingPunct="1">
              <a:spcBef>
                <a:spcPts val="400"/>
              </a:spcBef>
              <a:spcAft>
                <a:spcPts val="0"/>
              </a:spcAft>
              <a:buClr>
                <a:schemeClr val="accent1"/>
              </a:buClr>
              <a:buSzPct val="68000"/>
              <a:buFont typeface="Wingdings 3"/>
              <a:buNone/>
            </a:pPr>
            <a:r>
              <a:rPr kumimoji="0" lang="en-US" sz="2700" smtClean="0">
                <a:solidFill>
                  <a:schemeClr val="tx1"/>
                </a:solidFill>
              </a:rPr>
              <a:t>A.) Response A</a:t>
            </a:r>
            <a:endParaRPr kumimoji="0" lang="en-US" sz="2700">
              <a:solidFill>
                <a:schemeClr val="tx1"/>
              </a:solidFill>
            </a:endParaRPr>
          </a:p>
        </p:txBody>
      </p:sp>
      <p:sp>
        <p:nvSpPr>
          <p:cNvPr id="4" name="BShape"/>
          <p:cNvSpPr/>
          <p:nvPr userDrawn="1"/>
        </p:nvSpPr>
        <p:spPr>
          <a:xfrm>
            <a:off x="127000" y="3835400"/>
            <a:ext cx="8890000" cy="711200"/>
          </a:xfrm>
          <a:prstGeom prst="rect">
            <a:avLst/>
          </a:prstGeom>
        </p:spPr>
        <p:txBody>
          <a:bodyPr vert="horz">
            <a:normAutofit/>
          </a:bodyPr>
          <a:lstStyle/>
          <a:p>
            <a:pPr marL="365760" lvl="0" indent="-256032" algn="l" rtl="0" eaLnBrk="1" fontAlgn="base" latinLnBrk="0" hangingPunct="1">
              <a:spcBef>
                <a:spcPts val="400"/>
              </a:spcBef>
              <a:spcAft>
                <a:spcPts val="0"/>
              </a:spcAft>
              <a:buClr>
                <a:schemeClr val="accent1"/>
              </a:buClr>
              <a:buSzPct val="68000"/>
              <a:buFont typeface="Wingdings 3"/>
              <a:buNone/>
            </a:pPr>
            <a:r>
              <a:rPr kumimoji="0" lang="en-US" sz="2700" smtClean="0">
                <a:solidFill>
                  <a:schemeClr val="tx1"/>
                </a:solidFill>
              </a:rPr>
              <a:t>B.) Response B</a:t>
            </a:r>
            <a:endParaRPr kumimoji="0" lang="en-US" sz="2700">
              <a:solidFill>
                <a:schemeClr val="tx1"/>
              </a:solidFill>
            </a:endParaRPr>
          </a:p>
        </p:txBody>
      </p:sp>
      <p:sp>
        <p:nvSpPr>
          <p:cNvPr id="5" name="CShape"/>
          <p:cNvSpPr/>
          <p:nvPr userDrawn="1"/>
        </p:nvSpPr>
        <p:spPr>
          <a:xfrm>
            <a:off x="127000" y="4559300"/>
            <a:ext cx="8890000" cy="711200"/>
          </a:xfrm>
          <a:prstGeom prst="rect">
            <a:avLst/>
          </a:prstGeom>
        </p:spPr>
        <p:txBody>
          <a:bodyPr vert="horz">
            <a:normAutofit/>
          </a:bodyPr>
          <a:lstStyle/>
          <a:p>
            <a:pPr marL="365760" lvl="0" indent="-256032" algn="l" rtl="0" eaLnBrk="1" fontAlgn="base" latinLnBrk="0" hangingPunct="1">
              <a:spcBef>
                <a:spcPts val="400"/>
              </a:spcBef>
              <a:spcAft>
                <a:spcPts val="0"/>
              </a:spcAft>
              <a:buClr>
                <a:schemeClr val="accent1"/>
              </a:buClr>
              <a:buSzPct val="68000"/>
              <a:buFont typeface="Wingdings 3"/>
              <a:buNone/>
            </a:pPr>
            <a:r>
              <a:rPr kumimoji="0" lang="en-US" sz="2700" smtClean="0">
                <a:solidFill>
                  <a:schemeClr val="tx1"/>
                </a:solidFill>
              </a:rPr>
              <a:t>C.) Response C</a:t>
            </a:r>
            <a:endParaRPr kumimoji="0" lang="en-US" sz="2700">
              <a:solidFill>
                <a:schemeClr val="tx1"/>
              </a:solidFill>
            </a:endParaRPr>
          </a:p>
        </p:txBody>
      </p:sp>
      <p:sp>
        <p:nvSpPr>
          <p:cNvPr id="6" name="DShape"/>
          <p:cNvSpPr/>
          <p:nvPr userDrawn="1"/>
        </p:nvSpPr>
        <p:spPr>
          <a:xfrm>
            <a:off x="127000" y="5283200"/>
            <a:ext cx="8890000" cy="711200"/>
          </a:xfrm>
          <a:prstGeom prst="rect">
            <a:avLst/>
          </a:prstGeom>
        </p:spPr>
        <p:txBody>
          <a:bodyPr vert="horz">
            <a:normAutofit/>
          </a:bodyPr>
          <a:lstStyle/>
          <a:p>
            <a:pPr marL="365760" lvl="0" indent="-256032" algn="l" rtl="0" eaLnBrk="1" fontAlgn="base" latinLnBrk="0" hangingPunct="1">
              <a:spcBef>
                <a:spcPts val="400"/>
              </a:spcBef>
              <a:spcAft>
                <a:spcPts val="0"/>
              </a:spcAft>
              <a:buClr>
                <a:schemeClr val="accent1"/>
              </a:buClr>
              <a:buSzPct val="68000"/>
              <a:buFont typeface="Wingdings 3"/>
              <a:buNone/>
            </a:pPr>
            <a:r>
              <a:rPr kumimoji="0" lang="en-US" sz="2700" smtClean="0">
                <a:solidFill>
                  <a:schemeClr val="tx1"/>
                </a:solidFill>
              </a:rPr>
              <a:t>D.) Response D</a:t>
            </a:r>
            <a:endParaRPr kumimoji="0" lang="en-US" sz="2700">
              <a:solidFill>
                <a:schemeClr val="tx1"/>
              </a:solidFill>
            </a:endParaRPr>
          </a:p>
        </p:txBody>
      </p:sp>
      <p:sp>
        <p:nvSpPr>
          <p:cNvPr id="7" name="EShape"/>
          <p:cNvSpPr/>
          <p:nvPr userDrawn="1"/>
        </p:nvSpPr>
        <p:spPr>
          <a:xfrm>
            <a:off x="127000" y="6007100"/>
            <a:ext cx="8890000" cy="711200"/>
          </a:xfrm>
          <a:prstGeom prst="rect">
            <a:avLst/>
          </a:prstGeom>
        </p:spPr>
        <p:txBody>
          <a:bodyPr vert="horz">
            <a:normAutofit/>
          </a:bodyPr>
          <a:lstStyle/>
          <a:p>
            <a:pPr marL="365760" lvl="0" indent="-256032" algn="l" rtl="0" eaLnBrk="1" fontAlgn="base" latinLnBrk="0" hangingPunct="1">
              <a:spcBef>
                <a:spcPts val="400"/>
              </a:spcBef>
              <a:spcAft>
                <a:spcPts val="0"/>
              </a:spcAft>
              <a:buClr>
                <a:schemeClr val="accent1"/>
              </a:buClr>
              <a:buSzPct val="68000"/>
              <a:buFont typeface="Wingdings 3"/>
              <a:buNone/>
            </a:pPr>
            <a:r>
              <a:rPr kumimoji="0" lang="en-US" sz="2700" smtClean="0">
                <a:solidFill>
                  <a:schemeClr val="tx1"/>
                </a:solidFill>
              </a:rPr>
              <a:t>E.) Response E</a:t>
            </a:r>
            <a:endParaRPr kumimoji="0" lang="en-US" sz="2700">
              <a:solidFill>
                <a:schemeClr val="tx1"/>
              </a:solidFill>
            </a:endParaRPr>
          </a:p>
        </p:txBody>
      </p:sp>
      <p:sp>
        <p:nvSpPr>
          <p:cNvPr id="8" name="Percent"/>
          <p:cNvSpPr/>
          <p:nvPr userDrawn="1"/>
        </p:nvSpPr>
        <p:spPr>
          <a:xfrm>
            <a:off x="6350000" y="254000"/>
            <a:ext cx="2540000" cy="508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1" name="Timer"/>
          <p:cNvSpPr/>
          <p:nvPr userDrawn="1"/>
        </p:nvSpPr>
        <p:spPr>
          <a:xfrm>
            <a:off x="254000" y="254000"/>
            <a:ext cx="2540000" cy="508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41" name="CorrectBarGroup"/>
          <p:cNvGrpSpPr/>
          <p:nvPr userDrawn="1"/>
        </p:nvGrpSpPr>
        <p:grpSpPr>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rrectBar1"/>
            <p:cNvSpPr/>
            <p:nvPr userDrawn="1"/>
          </p:nvSpPr>
          <p:spPr>
            <a:xfrm>
              <a:off x="2857500" y="4445000"/>
              <a:ext cx="1079500" cy="1270000"/>
            </a:xfrm>
            <a:prstGeom prst="rect">
              <a:avLst/>
            </a:prstGeom>
            <a:solidFill>
              <a:srgbClr val="22FF22"/>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6" name="PercentLabel1"/>
            <p:cNvSpPr/>
            <p:nvPr userDrawn="1"/>
          </p:nvSpPr>
          <p:spPr>
            <a:xfrm>
              <a:off x="2857500" y="1270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1" name="PercentLabel2"/>
            <p:cNvSpPr/>
            <p:nvPr userDrawn="1"/>
          </p:nvSpPr>
          <p:spPr>
            <a:xfrm>
              <a:off x="4445000" y="1270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9" name="PercentLabel3"/>
            <p:cNvSpPr/>
            <p:nvPr userDrawn="1"/>
          </p:nvSpPr>
          <p:spPr>
            <a:xfrm>
              <a:off x="6032500" y="1270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3" name="PercentLabel4"/>
            <p:cNvSpPr/>
            <p:nvPr userDrawn="1"/>
          </p:nvSpPr>
          <p:spPr>
            <a:xfrm>
              <a:off x="7620000" y="1270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2" name="IncorrectBarGroup"/>
          <p:cNvGrpSpPr/>
          <p:nvPr userDrawn="1"/>
        </p:nvGrpSpPr>
        <p:grpSpPr>
          <a:xfrm>
            <a:off x="4445000" y="1905000"/>
            <a:ext cx="4254500" cy="3810000"/>
            <a:chOff x="4445000" y="1905000"/>
            <a:chExt cx="4254500" cy="3810000"/>
          </a:xfrm>
        </p:grpSpPr>
        <p:sp>
          <p:nvSpPr>
            <p:cNvPr id="16" name="IncorrectBar2"/>
            <p:cNvSpPr/>
            <p:nvPr userDrawn="1"/>
          </p:nvSpPr>
          <p:spPr>
            <a:xfrm>
              <a:off x="4445000" y="1905000"/>
              <a:ext cx="1079500" cy="3810000"/>
            </a:xfrm>
            <a:prstGeom prst="rect">
              <a:avLst/>
            </a:prstGeom>
            <a:solidFill>
              <a:srgbClr val="FF2222"/>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correctBar3"/>
            <p:cNvSpPr/>
            <p:nvPr userDrawn="1"/>
          </p:nvSpPr>
          <p:spPr>
            <a:xfrm>
              <a:off x="6032500" y="1905000"/>
              <a:ext cx="1079500" cy="3810000"/>
            </a:xfrm>
            <a:prstGeom prst="rect">
              <a:avLst/>
            </a:prstGeom>
            <a:solidFill>
              <a:srgbClr val="FF2222"/>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ncorrectBar4"/>
            <p:cNvSpPr/>
            <p:nvPr userDrawn="1"/>
          </p:nvSpPr>
          <p:spPr>
            <a:xfrm>
              <a:off x="7620000" y="3175000"/>
              <a:ext cx="1079500" cy="2540000"/>
            </a:xfrm>
            <a:prstGeom prst="rect">
              <a:avLst/>
            </a:prstGeom>
            <a:solidFill>
              <a:srgbClr val="FF2222"/>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XLabelGroup"/>
          <p:cNvGrpSpPr/>
          <p:nvPr userDrawn="1"/>
        </p:nvGrpSpPr>
        <p:grpSpPr>
          <a:xfrm>
            <a:off x="1270000" y="5842000"/>
            <a:ext cx="7429500" cy="317500"/>
            <a:chOff x="1270000" y="5842000"/>
            <a:chExt cx="7429500" cy="317500"/>
          </a:xfrm>
        </p:grpSpPr>
        <p:sp>
          <p:nvSpPr>
            <p:cNvPr id="5" name="XValueLabel0"/>
            <p:cNvSpPr/>
            <p:nvPr userDrawn="1"/>
          </p:nvSpPr>
          <p:spPr>
            <a:xfrm>
              <a:off x="1270000" y="5842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8" name="XValueLabel1"/>
            <p:cNvSpPr/>
            <p:nvPr userDrawn="1"/>
          </p:nvSpPr>
          <p:spPr>
            <a:xfrm>
              <a:off x="2857500" y="5842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7" name="XValueLabel2"/>
            <p:cNvSpPr/>
            <p:nvPr userDrawn="1"/>
          </p:nvSpPr>
          <p:spPr>
            <a:xfrm>
              <a:off x="4445000" y="5842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1" name="XValueLabel3"/>
            <p:cNvSpPr/>
            <p:nvPr userDrawn="1"/>
          </p:nvSpPr>
          <p:spPr>
            <a:xfrm>
              <a:off x="6032500" y="5842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5" name="XValueLabel4"/>
            <p:cNvSpPr/>
            <p:nvPr userDrawn="1"/>
          </p:nvSpPr>
          <p:spPr>
            <a:xfrm>
              <a:off x="7620000" y="5842000"/>
              <a:ext cx="1079500" cy="3175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40" name="AxisLineGroup"/>
          <p:cNvGrpSpPr/>
          <p:nvPr userDrawn="1"/>
        </p:nvGrpSpPr>
        <p:grpSpPr>
          <a:xfrm>
            <a:off x="889000" y="1587500"/>
            <a:ext cx="8001000" cy="4127500"/>
            <a:chOff x="889000" y="1587500"/>
            <a:chExt cx="8001000" cy="4127500"/>
          </a:xfrm>
        </p:grpSpPr>
        <p:cxnSp>
          <p:nvCxnSpPr>
            <p:cNvPr id="26"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YLabelGroup"/>
          <p:cNvGrpSpPr/>
          <p:nvPr userDrawn="1"/>
        </p:nvGrpSpPr>
        <p:grpSpPr>
          <a:xfrm>
            <a:off x="254000" y="1841500"/>
            <a:ext cx="762000" cy="3937000"/>
            <a:chOff x="254000" y="1841500"/>
            <a:chExt cx="762000" cy="3937000"/>
          </a:xfrm>
        </p:grpSpPr>
        <p:sp>
          <p:nvSpPr>
            <p:cNvPr id="29" name="YValueLabel0"/>
            <p:cNvSpPr/>
            <p:nvPr userDrawn="1"/>
          </p:nvSpPr>
          <p:spPr>
            <a:xfrm>
              <a:off x="254000" y="5651500"/>
              <a:ext cx="762000" cy="127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2" name="YValueLabel1"/>
            <p:cNvSpPr/>
            <p:nvPr userDrawn="1"/>
          </p:nvSpPr>
          <p:spPr>
            <a:xfrm>
              <a:off x="254000" y="4381500"/>
              <a:ext cx="762000" cy="127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4" name="YValueLabel2"/>
            <p:cNvSpPr/>
            <p:nvPr userDrawn="1"/>
          </p:nvSpPr>
          <p:spPr>
            <a:xfrm>
              <a:off x="254000" y="3111500"/>
              <a:ext cx="762000" cy="127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6" name="YValueLabel3"/>
            <p:cNvSpPr/>
            <p:nvPr userDrawn="1"/>
          </p:nvSpPr>
          <p:spPr>
            <a:xfrm>
              <a:off x="254000" y="1841500"/>
              <a:ext cx="762000" cy="127000"/>
            </a:xfrm>
            <a:prstGeom prst="rect">
              <a:avLst/>
            </a:prstGeom>
            <a:solidFill>
              <a:schemeClr val="accent1">
                <a:alpha val="0"/>
              </a:schemeClr>
            </a:solidFill>
            <a:ln w="55000" cap="flat" cmpd="thickThin" algn="ctr">
              <a:noFill/>
              <a:prstDash val="solid"/>
            </a:ln>
            <a:effectLst/>
            <a:extLst>
              <a:ext uri="{91240B29-F687-4F45-9708-019B960494DF}">
                <a14:hiddenLine xmlns:a14="http://schemas.microsoft.com/office/drawing/2010/main" w="55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2667000"/>
            <a:ext cx="8229600" cy="3340291"/>
          </a:xfrm>
        </p:spPr>
        <p:txBody>
          <a:bodyPr>
            <a:normAutofit/>
          </a:bodyPr>
          <a:lstStyle/>
          <a:p>
            <a:pPr algn="ctr" eaLnBrk="1" hangingPunct="1">
              <a:buFont typeface="Wingdings" pitchFamily="2" charset="2"/>
              <a:buNone/>
            </a:pPr>
            <a:r>
              <a:rPr lang="en-US" b="1" dirty="0" smtClean="0">
                <a:solidFill>
                  <a:schemeClr val="tx1">
                    <a:lumMod val="75000"/>
                    <a:lumOff val="25000"/>
                  </a:schemeClr>
                </a:solidFill>
              </a:rPr>
              <a:t>Standard Training Curriculum</a:t>
            </a:r>
          </a:p>
          <a:p>
            <a:pPr algn="ctr" eaLnBrk="1" hangingPunct="1">
              <a:buFont typeface="Wingdings" pitchFamily="2" charset="2"/>
              <a:buNone/>
            </a:pPr>
            <a:endParaRPr lang="en-US" b="1" dirty="0" smtClean="0">
              <a:solidFill>
                <a:schemeClr val="accent1">
                  <a:lumMod val="50000"/>
                </a:schemeClr>
              </a:solidFill>
            </a:endParaRPr>
          </a:p>
          <a:p>
            <a:pPr algn="ctr" eaLnBrk="1" hangingPunct="1">
              <a:buFont typeface="Wingdings" pitchFamily="2" charset="2"/>
              <a:buNone/>
            </a:pPr>
            <a:r>
              <a:rPr lang="en-US" b="1" dirty="0" smtClean="0">
                <a:solidFill>
                  <a:srgbClr val="0070C0"/>
                </a:solidFill>
              </a:rPr>
              <a:t>Veterans Benefits Administration (VBA) and Board of Veterans’ Appeals (BVA) Joint Supplemental Training Program</a:t>
            </a:r>
          </a:p>
          <a:p>
            <a:pPr algn="ctr" eaLnBrk="1" hangingPunct="1">
              <a:buFont typeface="Wingdings" pitchFamily="2" charset="2"/>
              <a:buNone/>
            </a:pPr>
            <a:endParaRPr lang="en-US" dirty="0" smtClean="0"/>
          </a:p>
          <a:p>
            <a:pPr algn="r" eaLnBrk="1" hangingPunct="1">
              <a:buFont typeface="Wingdings" pitchFamily="2" charset="2"/>
              <a:buNone/>
            </a:pPr>
            <a:r>
              <a:rPr lang="en-US" sz="2000" dirty="0" smtClean="0"/>
              <a:t>(February 2014)</a:t>
            </a:r>
          </a:p>
        </p:txBody>
      </p:sp>
      <p:sp>
        <p:nvSpPr>
          <p:cNvPr id="2" name="Title 1"/>
          <p:cNvSpPr>
            <a:spLocks noGrp="1"/>
          </p:cNvSpPr>
          <p:nvPr>
            <p:ph type="title"/>
          </p:nvPr>
        </p:nvSpPr>
        <p:spPr>
          <a:xfrm>
            <a:off x="457200" y="685800"/>
            <a:ext cx="8229600" cy="1600200"/>
          </a:xfrm>
        </p:spPr>
        <p:txBody>
          <a:bodyPr>
            <a:normAutofit fontScale="90000"/>
          </a:bodyPr>
          <a:lstStyle/>
          <a:p>
            <a:pPr algn="ctr" eaLnBrk="1" fontAlgn="auto" hangingPunct="1">
              <a:spcAft>
                <a:spcPts val="0"/>
              </a:spcAft>
              <a:defRPr/>
            </a:pPr>
            <a:r>
              <a:rPr lang="en-US" sz="4800"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Board of Veterans’ Appeals Travel Board Training</a:t>
            </a:r>
            <a:endParaRPr lang="en-US" sz="48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85800" y="457200"/>
            <a:ext cx="7772400" cy="990600"/>
          </a:xfrm>
        </p:spPr>
        <p:txBody>
          <a:bodyPr>
            <a:noAutofit/>
          </a:bodyPr>
          <a:lstStyle/>
          <a:p>
            <a:pPr>
              <a:defRPr/>
            </a:pPr>
            <a:r>
              <a:rPr lang="en-US" sz="3300" dirty="0" smtClean="0">
                <a:solidFill>
                  <a:schemeClr val="accent1"/>
                </a:solidFill>
                <a:effectLst>
                  <a:outerShdw blurRad="38100" dist="38100" dir="2700000" algn="tl">
                    <a:srgbClr val="000000">
                      <a:alpha val="43137"/>
                    </a:srgbClr>
                  </a:outerShdw>
                </a:effectLst>
              </a:rPr>
              <a:t>Current Problems With </a:t>
            </a:r>
            <a:br>
              <a:rPr lang="en-US" sz="3300" dirty="0" smtClean="0">
                <a:solidFill>
                  <a:schemeClr val="accent1"/>
                </a:solidFill>
                <a:effectLst>
                  <a:outerShdw blurRad="38100" dist="38100" dir="2700000" algn="tl">
                    <a:srgbClr val="000000">
                      <a:alpha val="43137"/>
                    </a:srgbClr>
                  </a:outerShdw>
                </a:effectLst>
              </a:rPr>
            </a:br>
            <a:r>
              <a:rPr lang="en-US" sz="3300" dirty="0" smtClean="0">
                <a:solidFill>
                  <a:schemeClr val="accent1"/>
                </a:solidFill>
                <a:effectLst>
                  <a:outerShdw blurRad="38100" dist="38100" dir="2700000" algn="tl">
                    <a:srgbClr val="000000">
                      <a:alpha val="43137"/>
                    </a:srgbClr>
                  </a:outerShdw>
                </a:effectLst>
              </a:rPr>
              <a:t>Exams and Opinions</a:t>
            </a:r>
            <a:endParaRPr lang="en-US" sz="3300" dirty="0">
              <a:solidFill>
                <a:schemeClr val="accent1"/>
              </a:solidFill>
              <a:effectLst>
                <a:outerShdw blurRad="38100" dist="38100" dir="2700000" algn="tl">
                  <a:srgbClr val="000000">
                    <a:alpha val="43137"/>
                  </a:srgbClr>
                </a:outerShdw>
              </a:effectLst>
            </a:endParaRPr>
          </a:p>
        </p:txBody>
      </p:sp>
      <p:sp>
        <p:nvSpPr>
          <p:cNvPr id="9219" name="Rectangle 3"/>
          <p:cNvSpPr>
            <a:spLocks noGrp="1" noChangeArrowheads="1"/>
          </p:cNvSpPr>
          <p:nvPr>
            <p:ph type="body" idx="1"/>
          </p:nvPr>
        </p:nvSpPr>
        <p:spPr>
          <a:xfrm>
            <a:off x="381000" y="1447800"/>
            <a:ext cx="8382000" cy="5029200"/>
          </a:xfrm>
        </p:spPr>
        <p:txBody>
          <a:bodyPr>
            <a:normAutofit lnSpcReduction="10000"/>
          </a:bodyPr>
          <a:lstStyle/>
          <a:p>
            <a:pPr marL="228600" lvl="2">
              <a:lnSpc>
                <a:spcPct val="90000"/>
              </a:lnSpc>
              <a:buFont typeface="Wingdings" pitchFamily="2" charset="2"/>
              <a:buNone/>
              <a:defRPr/>
            </a:pPr>
            <a:endParaRPr lang="en-US" sz="1000" i="1" dirty="0" smtClean="0"/>
          </a:p>
          <a:p>
            <a:pPr marL="228600" lvl="2">
              <a:lnSpc>
                <a:spcPct val="90000"/>
              </a:lnSpc>
              <a:buFont typeface="Wingdings 2" pitchFamily="18" charset="2"/>
              <a:buNone/>
              <a:defRPr/>
            </a:pPr>
            <a:r>
              <a:rPr lang="en-US" sz="2200" b="1" dirty="0" smtClean="0">
                <a:solidFill>
                  <a:srgbClr val="0070C0"/>
                </a:solidFill>
              </a:rPr>
              <a:t>Opinions Contrary to Governing Legal or Evidentiary Standards</a:t>
            </a:r>
            <a:r>
              <a:rPr lang="en-US" sz="2200" b="1" dirty="0" smtClean="0">
                <a:solidFill>
                  <a:srgbClr val="0070C0"/>
                </a:solidFill>
                <a:cs typeface="Times New Roman" pitchFamily="18" charset="0"/>
              </a:rPr>
              <a:t>:  </a:t>
            </a:r>
            <a:r>
              <a:rPr lang="en-US" sz="2200" dirty="0" smtClean="0"/>
              <a:t>Clinician provides an opinion that a condition is not related to service for no other reason than that </a:t>
            </a:r>
          </a:p>
          <a:p>
            <a:pPr marL="466725" lvl="3">
              <a:lnSpc>
                <a:spcPct val="90000"/>
              </a:lnSpc>
              <a:buFont typeface="Wingdings" pitchFamily="2" charset="2"/>
              <a:buChar char="v"/>
              <a:defRPr/>
            </a:pPr>
            <a:r>
              <a:rPr lang="en-US" sz="2000" dirty="0" smtClean="0"/>
              <a:t>the condition was not diagnosed in service, </a:t>
            </a:r>
          </a:p>
          <a:p>
            <a:pPr marL="466725" lvl="3">
              <a:lnSpc>
                <a:spcPct val="90000"/>
              </a:lnSpc>
              <a:buFont typeface="Wingdings" pitchFamily="2" charset="2"/>
              <a:buChar char="v"/>
              <a:defRPr/>
            </a:pPr>
            <a:r>
              <a:rPr lang="en-US" sz="2000" dirty="0" smtClean="0"/>
              <a:t>no symptoms were recorded during service, or </a:t>
            </a:r>
          </a:p>
          <a:p>
            <a:pPr marL="466725" lvl="3">
              <a:lnSpc>
                <a:spcPct val="90000"/>
              </a:lnSpc>
              <a:buFont typeface="Wingdings" pitchFamily="2" charset="2"/>
              <a:buChar char="v"/>
              <a:defRPr/>
            </a:pPr>
            <a:r>
              <a:rPr lang="en-US" sz="2000" dirty="0" smtClean="0"/>
              <a:t>there is “no documented” link between the current condition and service.</a:t>
            </a:r>
            <a:endParaRPr lang="en-US" sz="2000" dirty="0" smtClean="0">
              <a:cs typeface="Times New Roman" pitchFamily="18" charset="0"/>
            </a:endParaRPr>
          </a:p>
          <a:p>
            <a:pPr marL="228600" lvl="2">
              <a:lnSpc>
                <a:spcPct val="90000"/>
              </a:lnSpc>
              <a:buFont typeface="Wingdings" pitchFamily="2" charset="2"/>
              <a:buNone/>
              <a:defRPr/>
            </a:pPr>
            <a:endParaRPr lang="en-US" sz="900" dirty="0" smtClean="0"/>
          </a:p>
          <a:p>
            <a:pPr marL="228600" lvl="2" indent="-609600">
              <a:buClr>
                <a:schemeClr val="accent1"/>
              </a:buClr>
              <a:buSzPct val="80000"/>
              <a:buFont typeface="Wingdings 2" pitchFamily="18" charset="2"/>
              <a:buNone/>
              <a:defRPr/>
            </a:pPr>
            <a:r>
              <a:rPr lang="en-US" sz="2200" b="1" dirty="0" smtClean="0">
                <a:solidFill>
                  <a:srgbClr val="0070C0"/>
                </a:solidFill>
              </a:rPr>
              <a:t>Direct Service Connection, and Continuity of Symptomatology </a:t>
            </a:r>
            <a:r>
              <a:rPr lang="en-US" sz="2200" b="1" dirty="0" smtClean="0"/>
              <a:t>– </a:t>
            </a:r>
            <a:r>
              <a:rPr lang="en-US" sz="2200" dirty="0" smtClean="0"/>
              <a:t>lay evidence is often for consideration but fails to be addressed; failure to understand that documentation in service records is not required.  </a:t>
            </a:r>
          </a:p>
          <a:p>
            <a:pPr marL="228600" lvl="2" indent="-609600">
              <a:buClr>
                <a:schemeClr val="accent1"/>
              </a:buClr>
              <a:buSzPct val="80000"/>
              <a:buFont typeface="Wingdings 2" pitchFamily="18" charset="2"/>
              <a:buNone/>
              <a:defRPr/>
            </a:pPr>
            <a:endParaRPr lang="en-US" sz="900" dirty="0" smtClean="0"/>
          </a:p>
          <a:p>
            <a:pPr marL="228600" lvl="2" indent="-609600">
              <a:buClr>
                <a:schemeClr val="accent1"/>
              </a:buClr>
              <a:buSzPct val="80000"/>
              <a:buFont typeface="Wingdings 2" pitchFamily="18" charset="2"/>
              <a:buNone/>
              <a:defRPr/>
            </a:pPr>
            <a:r>
              <a:rPr lang="en-US" sz="2200" b="1" dirty="0" smtClean="0">
                <a:solidFill>
                  <a:srgbClr val="0070C0"/>
                </a:solidFill>
              </a:rPr>
              <a:t>Conclusory, Incomplete, or Contradictory Analyses </a:t>
            </a:r>
            <a:r>
              <a:rPr lang="en-US" sz="2200" b="1" dirty="0" smtClean="0"/>
              <a:t>– </a:t>
            </a:r>
            <a:r>
              <a:rPr lang="en-US" sz="2200" dirty="0" smtClean="0"/>
              <a:t>a</a:t>
            </a:r>
            <a:r>
              <a:rPr lang="en-US" sz="2200" b="1" dirty="0" smtClean="0"/>
              <a:t> </a:t>
            </a:r>
            <a:r>
              <a:rPr lang="en-US" sz="2200" dirty="0" smtClean="0"/>
              <a:t>fully reasoned rationale is needed that addresses pertinent medical evidence.   </a:t>
            </a:r>
          </a:p>
          <a:p>
            <a:pPr marL="609600" indent="-609600">
              <a:defRPr/>
            </a:pPr>
            <a:endParaRPr lang="en-US" sz="2000" dirty="0" smtClean="0">
              <a:cs typeface="Times New Roman" pitchFamily="18" charset="0"/>
            </a:endParaRPr>
          </a:p>
          <a:p>
            <a:pPr marL="609600" indent="-609600">
              <a:defRPr/>
            </a:pPr>
            <a:endParaRPr lang="en-US" dirty="0" smtClean="0"/>
          </a:p>
          <a:p>
            <a:pPr marL="609600" indent="-609600">
              <a:defRPr/>
            </a:pPr>
            <a:endParaRPr lang="en-US" sz="1200" dirty="0" smtClean="0"/>
          </a:p>
        </p:txBody>
      </p:sp>
      <p:pic>
        <p:nvPicPr>
          <p:cNvPr id="17412" name="Picture 5" descr="C:\Documents and Settings\bvarcthrash\Local Settings\Temporary Internet Files\Content.IE5\NBP2X870\MC900200271[1].wmf"/>
          <p:cNvPicPr>
            <a:picLocks noChangeAspect="1" noChangeArrowheads="1"/>
          </p:cNvPicPr>
          <p:nvPr/>
        </p:nvPicPr>
        <p:blipFill>
          <a:blip r:embed="rId3" cstate="print"/>
          <a:srcRect/>
          <a:stretch>
            <a:fillRect/>
          </a:stretch>
        </p:blipFill>
        <p:spPr bwMode="auto">
          <a:xfrm>
            <a:off x="7086600" y="152400"/>
            <a:ext cx="1074738"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533400" y="457200"/>
            <a:ext cx="7772400" cy="1066800"/>
          </a:xfrm>
        </p:spPr>
        <p:txBody>
          <a:bodyPr>
            <a:noAutofit/>
          </a:bodyPr>
          <a:lstStyle/>
          <a:p>
            <a:pPr algn="ctr" eaLnBrk="1" fontAlgn="auto" hangingPunct="1">
              <a:spcAft>
                <a:spcPts val="0"/>
              </a:spcAft>
              <a:defRPr/>
            </a:pPr>
            <a:r>
              <a:rPr lang="en-US" sz="3200" dirty="0" smtClean="0">
                <a:solidFill>
                  <a:schemeClr val="accent1"/>
                </a:solidFill>
              </a:rPr>
              <a:t> </a:t>
            </a:r>
            <a:r>
              <a:rPr lang="en-US" sz="3300" dirty="0" smtClean="0">
                <a:solidFill>
                  <a:schemeClr val="accent1"/>
                </a:solidFill>
                <a:effectLst>
                  <a:outerShdw blurRad="38100" dist="38100" dir="2700000" algn="tl">
                    <a:srgbClr val="000000">
                      <a:alpha val="43137"/>
                    </a:srgbClr>
                  </a:outerShdw>
                </a:effectLst>
              </a:rPr>
              <a:t>Current Problems </a:t>
            </a:r>
            <a:br>
              <a:rPr lang="en-US" sz="3300" dirty="0" smtClean="0">
                <a:solidFill>
                  <a:schemeClr val="accent1"/>
                </a:solidFill>
                <a:effectLst>
                  <a:outerShdw blurRad="38100" dist="38100" dir="2700000" algn="tl">
                    <a:srgbClr val="000000">
                      <a:alpha val="43137"/>
                    </a:srgbClr>
                  </a:outerShdw>
                </a:effectLst>
              </a:rPr>
            </a:br>
            <a:r>
              <a:rPr lang="en-US" sz="3300" dirty="0" smtClean="0">
                <a:solidFill>
                  <a:schemeClr val="accent1"/>
                </a:solidFill>
                <a:effectLst>
                  <a:outerShdw blurRad="38100" dist="38100" dir="2700000" algn="tl">
                    <a:srgbClr val="000000">
                      <a:alpha val="43137"/>
                    </a:srgbClr>
                  </a:outerShdw>
                </a:effectLst>
              </a:rPr>
              <a:t>Continued</a:t>
            </a:r>
            <a:endParaRPr lang="en-US" sz="3300" dirty="0">
              <a:solidFill>
                <a:schemeClr val="accent1"/>
              </a:solidFill>
              <a:effectLst>
                <a:outerShdw blurRad="38100" dist="38100" dir="2700000" algn="tl">
                  <a:srgbClr val="000000">
                    <a:alpha val="43137"/>
                  </a:srgbClr>
                </a:outerShdw>
              </a:effectLst>
            </a:endParaRPr>
          </a:p>
        </p:txBody>
      </p:sp>
      <p:sp>
        <p:nvSpPr>
          <p:cNvPr id="18435" name="Rectangle 3"/>
          <p:cNvSpPr>
            <a:spLocks noGrp="1" noChangeArrowheads="1"/>
          </p:cNvSpPr>
          <p:nvPr>
            <p:ph idx="1"/>
          </p:nvPr>
        </p:nvSpPr>
        <p:spPr>
          <a:xfrm>
            <a:off x="0" y="1981200"/>
            <a:ext cx="8915400" cy="4572000"/>
          </a:xfrm>
        </p:spPr>
        <p:txBody>
          <a:bodyPr>
            <a:normAutofit fontScale="92500" lnSpcReduction="20000"/>
          </a:bodyPr>
          <a:lstStyle/>
          <a:p>
            <a:pPr marL="990600" lvl="1" indent="-533400" eaLnBrk="1" hangingPunct="1">
              <a:spcBef>
                <a:spcPts val="325"/>
              </a:spcBef>
              <a:buFont typeface="Wingdings" pitchFamily="2" charset="2"/>
              <a:buChar char="Ø"/>
            </a:pPr>
            <a:r>
              <a:rPr lang="en-US" b="1" dirty="0" smtClean="0">
                <a:solidFill>
                  <a:srgbClr val="0070C0"/>
                </a:solidFill>
              </a:rPr>
              <a:t>Combat and Direct Service Connection</a:t>
            </a:r>
            <a:r>
              <a:rPr lang="en-US" dirty="0" smtClean="0"/>
              <a:t>—</a:t>
            </a:r>
            <a:r>
              <a:rPr lang="en-US" dirty="0" smtClean="0">
                <a:solidFill>
                  <a:srgbClr val="3333CC"/>
                </a:solidFill>
              </a:rPr>
              <a:t> </a:t>
            </a:r>
            <a:r>
              <a:rPr lang="en-US" dirty="0" smtClean="0"/>
              <a:t>Mistaken assumption that simply because a condition is </a:t>
            </a:r>
            <a:r>
              <a:rPr lang="en-US" u="sng" dirty="0" smtClean="0"/>
              <a:t>not</a:t>
            </a:r>
            <a:r>
              <a:rPr lang="en-US" dirty="0" smtClean="0"/>
              <a:t> documented in service that service connection is therefor prohibited.</a:t>
            </a:r>
          </a:p>
          <a:p>
            <a:pPr marL="990600" lvl="1" indent="-533400" eaLnBrk="1" hangingPunct="1">
              <a:spcBef>
                <a:spcPts val="325"/>
              </a:spcBef>
              <a:buNone/>
            </a:pPr>
            <a:endParaRPr lang="en-US" sz="1100" dirty="0" smtClean="0"/>
          </a:p>
          <a:p>
            <a:pPr marL="990600" lvl="1" indent="-533400">
              <a:spcBef>
                <a:spcPts val="325"/>
              </a:spcBef>
              <a:buFont typeface="Wingdings" pitchFamily="2" charset="2"/>
              <a:buChar char="Ø"/>
            </a:pPr>
            <a:r>
              <a:rPr lang="en-US" b="1" dirty="0" smtClean="0">
                <a:solidFill>
                  <a:srgbClr val="0070C0"/>
                </a:solidFill>
              </a:rPr>
              <a:t>Opinion based on inaccurate medical or factual history.  </a:t>
            </a:r>
          </a:p>
          <a:p>
            <a:pPr marL="990600" lvl="1" indent="-533400">
              <a:spcBef>
                <a:spcPts val="325"/>
              </a:spcBef>
              <a:buNone/>
            </a:pPr>
            <a:endParaRPr lang="en-US" sz="1100" b="1" dirty="0" smtClean="0"/>
          </a:p>
          <a:p>
            <a:pPr marL="990600" lvl="1" indent="-533400">
              <a:spcBef>
                <a:spcPts val="325"/>
              </a:spcBef>
              <a:buFont typeface="Wingdings" pitchFamily="2" charset="2"/>
              <a:buChar char="Ø"/>
            </a:pPr>
            <a:r>
              <a:rPr lang="en-US" b="1" dirty="0" smtClean="0">
                <a:solidFill>
                  <a:srgbClr val="0070C0"/>
                </a:solidFill>
              </a:rPr>
              <a:t>All legal theories of entitlement not addressed, such as </a:t>
            </a:r>
            <a:r>
              <a:rPr lang="en-US" b="1" i="1" dirty="0" smtClean="0">
                <a:solidFill>
                  <a:srgbClr val="0070C0"/>
                </a:solidFill>
              </a:rPr>
              <a:t>Allen</a:t>
            </a:r>
            <a:r>
              <a:rPr lang="en-US" b="1" dirty="0" smtClean="0">
                <a:solidFill>
                  <a:srgbClr val="0070C0"/>
                </a:solidFill>
              </a:rPr>
              <a:t> aggravation.</a:t>
            </a:r>
          </a:p>
          <a:p>
            <a:pPr marL="990600" lvl="1" indent="-533400">
              <a:spcBef>
                <a:spcPts val="325"/>
              </a:spcBef>
              <a:buNone/>
            </a:pPr>
            <a:endParaRPr lang="en-US" sz="1100" b="1" dirty="0" smtClean="0"/>
          </a:p>
          <a:p>
            <a:pPr marL="990600" lvl="1" indent="-533400">
              <a:spcBef>
                <a:spcPts val="325"/>
              </a:spcBef>
              <a:buFont typeface="Wingdings" pitchFamily="2" charset="2"/>
              <a:buChar char="Ø"/>
            </a:pPr>
            <a:r>
              <a:rPr lang="en-US" b="1" dirty="0" smtClean="0">
                <a:solidFill>
                  <a:srgbClr val="0070C0"/>
                </a:solidFill>
              </a:rPr>
              <a:t>Incorrect legal standard used in opinions, </a:t>
            </a:r>
            <a:r>
              <a:rPr lang="en-US" dirty="0" smtClean="0"/>
              <a:t>such as “possibly” related,” “rule out,” or indication made that additional testing is required but the testing is not obtained or, if obtained, not addressed in the final opinion.  </a:t>
            </a:r>
          </a:p>
          <a:p>
            <a:pPr marL="990600" lvl="1" indent="-533400" eaLnBrk="1" hangingPunct="1">
              <a:spcBef>
                <a:spcPts val="325"/>
              </a:spcBef>
              <a:buNone/>
            </a:pPr>
            <a:endParaRPr lang="en-US" sz="1100" b="1" dirty="0" smtClean="0">
              <a:solidFill>
                <a:srgbClr val="3333CC"/>
              </a:solidFill>
            </a:endParaRPr>
          </a:p>
          <a:p>
            <a:pPr marL="990600" lvl="1" indent="-533400" eaLnBrk="1" hangingPunct="1">
              <a:spcBef>
                <a:spcPts val="325"/>
              </a:spcBef>
              <a:buFont typeface="Wingdings" pitchFamily="2" charset="2"/>
              <a:buChar char="Ø"/>
            </a:pPr>
            <a:r>
              <a:rPr lang="en-US" b="1" dirty="0" smtClean="0">
                <a:solidFill>
                  <a:srgbClr val="0070C0"/>
                </a:solidFill>
                <a:cs typeface="Times New Roman" pitchFamily="18" charset="0"/>
              </a:rPr>
              <a:t>Refusal of examiners to provide opinions on the basis of “speculation.”</a:t>
            </a:r>
            <a:endParaRPr lang="en-US" b="1" dirty="0" smtClean="0">
              <a:solidFill>
                <a:srgbClr val="0070C0"/>
              </a:solidFill>
            </a:endParaRPr>
          </a:p>
          <a:p>
            <a:pPr marL="990600" lvl="1" indent="-533400" eaLnBrk="1" hangingPunct="1">
              <a:spcBef>
                <a:spcPts val="325"/>
              </a:spcBef>
              <a:buFont typeface="Wingdings" pitchFamily="2" charset="2"/>
              <a:buChar char="Ø"/>
            </a:pPr>
            <a:endParaRPr lang="en-US" b="1" dirty="0" smtClean="0"/>
          </a:p>
        </p:txBody>
      </p:sp>
      <p:pic>
        <p:nvPicPr>
          <p:cNvPr id="18436" name="Picture 2" descr="C:\Documents and Settings\bvarcthrash\Local Settings\Temporary Internet Files\Content.IE5\CBPRWS08\MP900442477[1].jpg"/>
          <p:cNvPicPr>
            <a:picLocks noChangeAspect="1" noChangeArrowheads="1"/>
          </p:cNvPicPr>
          <p:nvPr/>
        </p:nvPicPr>
        <p:blipFill>
          <a:blip r:embed="rId3" cstate="print"/>
          <a:srcRect/>
          <a:stretch>
            <a:fillRect/>
          </a:stretch>
        </p:blipFill>
        <p:spPr bwMode="auto">
          <a:xfrm>
            <a:off x="7315200" y="228600"/>
            <a:ext cx="1066800" cy="1600200"/>
          </a:xfrm>
          <a:prstGeom prst="rect">
            <a:avLst/>
          </a:prstGeom>
          <a:noFill/>
          <a:ln w="9525">
            <a:noFill/>
            <a:miter lim="800000"/>
            <a:headEnd/>
            <a:tailEnd/>
          </a:ln>
        </p:spPr>
      </p:pic>
      <p:pic>
        <p:nvPicPr>
          <p:cNvPr id="6" name="Picture 5" descr="C:\Users\Jenna and Ryan\AppData\Local\Microsoft\Windows\Temporary Internet Files\Content.IE5\U3FBPWD9\MP900387715[1].jpg"/>
          <p:cNvPicPr/>
          <p:nvPr/>
        </p:nvPicPr>
        <p:blipFill>
          <a:blip r:embed="rId4" cstate="print"/>
          <a:srcRect/>
          <a:stretch>
            <a:fillRect/>
          </a:stretch>
        </p:blipFill>
        <p:spPr bwMode="auto">
          <a:xfrm>
            <a:off x="609600" y="609600"/>
            <a:ext cx="14478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382000" cy="5257800"/>
          </a:xfrm>
        </p:spPr>
        <p:txBody>
          <a:bodyPr>
            <a:normAutofit fontScale="92500" lnSpcReduction="10000"/>
          </a:bodyPr>
          <a:lstStyle/>
          <a:p>
            <a:pPr marL="274320" lvl="2" indent="-274320">
              <a:spcBef>
                <a:spcPts val="0"/>
              </a:spcBef>
              <a:buClr>
                <a:schemeClr val="accent1"/>
              </a:buClr>
              <a:buSzPct val="68000"/>
              <a:buFont typeface="Wingdings" pitchFamily="2" charset="2"/>
              <a:buChar char="Ø"/>
              <a:defRPr/>
            </a:pPr>
            <a:r>
              <a:rPr lang="en-US" sz="2200" dirty="0" smtClean="0"/>
              <a:t>A conclusion that a diagnosis or etiology opinion is not possible “without resort to speculation” is a medical conclusion just as much as a firm diagnosis or a conclusive opinion </a:t>
            </a:r>
            <a:r>
              <a:rPr lang="en-US" sz="2200" b="1" dirty="0" smtClean="0">
                <a:solidFill>
                  <a:srgbClr val="0070C0"/>
                </a:solidFill>
              </a:rPr>
              <a:t>and therefore must be supported by evidence and a reasoned analysis, and not just data and conclusions. </a:t>
            </a:r>
            <a:r>
              <a:rPr lang="en-US" sz="2200" dirty="0" smtClean="0"/>
              <a:t>  </a:t>
            </a:r>
            <a:r>
              <a:rPr lang="nb-NO" sz="2200" i="1" dirty="0" smtClean="0"/>
              <a:t>Jones v. Shinseki</a:t>
            </a:r>
            <a:r>
              <a:rPr lang="nb-NO" sz="2200" dirty="0" smtClean="0"/>
              <a:t>, 23 Vet. App. 382, 388-91 (2010).</a:t>
            </a:r>
          </a:p>
          <a:p>
            <a:pPr marL="274320" indent="-274320" eaLnBrk="1" fontAlgn="auto" hangingPunct="1">
              <a:spcBef>
                <a:spcPts val="0"/>
              </a:spcBef>
              <a:spcAft>
                <a:spcPts val="0"/>
              </a:spcAft>
              <a:buNone/>
              <a:defRPr/>
            </a:pPr>
            <a:endParaRPr lang="en-US" sz="1100" dirty="0" smtClean="0"/>
          </a:p>
          <a:p>
            <a:pPr marL="274320" indent="-274320" eaLnBrk="1" fontAlgn="auto" hangingPunct="1">
              <a:spcBef>
                <a:spcPts val="0"/>
              </a:spcBef>
              <a:spcAft>
                <a:spcPts val="0"/>
              </a:spcAft>
              <a:buFont typeface="Wingdings" pitchFamily="2" charset="2"/>
              <a:buChar char="Ø"/>
              <a:defRPr/>
            </a:pPr>
            <a:r>
              <a:rPr lang="en-US" sz="2200" b="1" dirty="0" smtClean="0">
                <a:solidFill>
                  <a:srgbClr val="0070C0"/>
                </a:solidFill>
              </a:rPr>
              <a:t>The examiner must provide a rationale as to why such a finding is made</a:t>
            </a:r>
            <a:r>
              <a:rPr lang="en-US" sz="2200" b="1" dirty="0" smtClean="0"/>
              <a:t>:  </a:t>
            </a:r>
            <a:r>
              <a:rPr lang="en-US" sz="2200" i="1" dirty="0" smtClean="0"/>
              <a:t>Why is the causation of  _________ unable to be determined</a:t>
            </a:r>
            <a:r>
              <a:rPr lang="en-US" sz="2200" dirty="0" smtClean="0"/>
              <a:t>?</a:t>
            </a:r>
          </a:p>
          <a:p>
            <a:pPr marL="274320" lvl="2" indent="-274320">
              <a:spcBef>
                <a:spcPts val="400"/>
              </a:spcBef>
              <a:buClr>
                <a:schemeClr val="accent1"/>
              </a:buClr>
              <a:buSzPct val="68000"/>
              <a:buNone/>
              <a:defRPr/>
            </a:pPr>
            <a:endParaRPr lang="en-US" sz="1100" b="1" dirty="0" smtClean="0">
              <a:solidFill>
                <a:srgbClr val="3333CC"/>
              </a:solidFill>
            </a:endParaRPr>
          </a:p>
          <a:p>
            <a:pPr marL="274320" lvl="2" indent="-274320">
              <a:spcBef>
                <a:spcPts val="0"/>
              </a:spcBef>
              <a:buClr>
                <a:schemeClr val="accent1"/>
              </a:buClr>
              <a:buSzPct val="68000"/>
              <a:buFont typeface="Wingdings" pitchFamily="2" charset="2"/>
              <a:buChar char="Ø"/>
              <a:defRPr/>
            </a:pPr>
            <a:r>
              <a:rPr lang="en-US" sz="2200" b="1" dirty="0" smtClean="0">
                <a:solidFill>
                  <a:srgbClr val="0070C0"/>
                </a:solidFill>
              </a:rPr>
              <a:t>Cause of Mere Speculation Problem</a:t>
            </a:r>
            <a:r>
              <a:rPr lang="en-US" sz="2200" dirty="0" smtClean="0"/>
              <a:t>:  A significant contributing factor appears to be opinion requests that are being made </a:t>
            </a:r>
            <a:r>
              <a:rPr lang="en-US" sz="2200" b="1" dirty="0" smtClean="0">
                <a:solidFill>
                  <a:srgbClr val="0070C0"/>
                </a:solidFill>
              </a:rPr>
              <a:t>without clearly identifying how the service incurrence element </a:t>
            </a:r>
            <a:r>
              <a:rPr lang="en-US" sz="2200" dirty="0" smtClean="0"/>
              <a:t>of a service connection claim is satisfied </a:t>
            </a:r>
            <a:r>
              <a:rPr lang="en-US" sz="2200" i="1" u="sng" dirty="0" smtClean="0">
                <a:solidFill>
                  <a:srgbClr val="00B0F0"/>
                </a:solidFill>
              </a:rPr>
              <a:t>in those cases </a:t>
            </a:r>
            <a:r>
              <a:rPr lang="en-US" sz="2200" u="sng" dirty="0" smtClean="0">
                <a:solidFill>
                  <a:srgbClr val="00B0F0"/>
                </a:solidFill>
              </a:rPr>
              <a:t>where there is no documented incurrence during service</a:t>
            </a:r>
            <a:r>
              <a:rPr lang="en-US" sz="2200" dirty="0" smtClean="0"/>
              <a:t>.  </a:t>
            </a:r>
          </a:p>
          <a:p>
            <a:pPr marL="557784" lvl="3" indent="-274320">
              <a:spcBef>
                <a:spcPts val="0"/>
              </a:spcBef>
              <a:buClr>
                <a:schemeClr val="accent1"/>
              </a:buClr>
              <a:buSzPct val="68000"/>
              <a:buFont typeface="Wingdings" pitchFamily="2" charset="2"/>
              <a:buChar char="Ø"/>
              <a:defRPr/>
            </a:pPr>
            <a:r>
              <a:rPr lang="en-US" dirty="0" smtClean="0"/>
              <a:t>For example, claimed loud noise exposure, hit by a ship door, falling off of back of jeep, etc., which are matters for the adjudicator to decide </a:t>
            </a:r>
            <a:r>
              <a:rPr lang="en-US" i="1" u="sng" dirty="0" smtClean="0"/>
              <a:t>when not documented in service records</a:t>
            </a:r>
            <a:r>
              <a:rPr lang="en-US" dirty="0" smtClean="0"/>
              <a:t>.  </a:t>
            </a:r>
          </a:p>
          <a:p>
            <a:pPr marL="274320" lvl="2" indent="-274320">
              <a:spcBef>
                <a:spcPts val="400"/>
              </a:spcBef>
              <a:buClr>
                <a:schemeClr val="accent1"/>
              </a:buClr>
              <a:buSzPct val="68000"/>
              <a:buNone/>
              <a:defRPr/>
            </a:pPr>
            <a:endParaRPr lang="en-US" dirty="0" smtClean="0"/>
          </a:p>
          <a:p>
            <a:pPr marL="274320" indent="-274320">
              <a:buNone/>
              <a:defRPr/>
            </a:pPr>
            <a:endParaRPr lang="en-US" sz="2000" b="1" dirty="0"/>
          </a:p>
        </p:txBody>
      </p:sp>
      <p:sp>
        <p:nvSpPr>
          <p:cNvPr id="2" name="Title 1"/>
          <p:cNvSpPr>
            <a:spLocks noGrp="1"/>
          </p:cNvSpPr>
          <p:nvPr>
            <p:ph type="title"/>
          </p:nvPr>
        </p:nvSpPr>
        <p:spPr>
          <a:xfrm>
            <a:off x="457200" y="228600"/>
            <a:ext cx="8382000" cy="914400"/>
          </a:xfrm>
        </p:spPr>
        <p:txBody>
          <a:bodyPr>
            <a:noAutofit/>
          </a:bodyPr>
          <a:lstStyle/>
          <a:p>
            <a:pPr algn="ctr">
              <a:defRPr/>
            </a:pPr>
            <a:r>
              <a:rPr lang="en-US" sz="3600" dirty="0" smtClean="0">
                <a:solidFill>
                  <a:schemeClr val="accent1"/>
                </a:solidFill>
                <a:effectLst>
                  <a:outerShdw blurRad="38100" dist="38100" dir="2700000" algn="tl">
                    <a:srgbClr val="000000">
                      <a:alpha val="43137"/>
                    </a:srgbClr>
                  </a:outerShdw>
                </a:effectLst>
              </a:rPr>
              <a:t>Speculation and Medical Opinions</a:t>
            </a:r>
            <a:endParaRPr lang="en-US" sz="3600" dirty="0">
              <a:solidFill>
                <a:schemeClr val="accent1"/>
              </a:solidFill>
              <a:effectLst>
                <a:outerShdw blurRad="38100" dist="38100" dir="2700000" algn="tl">
                  <a:srgbClr val="000000">
                    <a:alpha val="43137"/>
                  </a:srgbClr>
                </a:outerShdw>
              </a:effectLst>
            </a:endParaRPr>
          </a:p>
        </p:txBody>
      </p:sp>
      <p:pic>
        <p:nvPicPr>
          <p:cNvPr id="4" name="Picture 3" descr="C:\Users\Jenna and Ryan\AppData\Local\Microsoft\Windows\Temporary Internet Files\Content.IE5\KYAZM599\MC900311832[1].wmf"/>
          <p:cNvPicPr/>
          <p:nvPr/>
        </p:nvPicPr>
        <p:blipFill>
          <a:blip r:embed="rId3" cstate="print"/>
          <a:srcRect/>
          <a:stretch>
            <a:fillRect/>
          </a:stretch>
        </p:blipFill>
        <p:spPr bwMode="auto">
          <a:xfrm>
            <a:off x="6781800" y="5867400"/>
            <a:ext cx="166589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371600"/>
            <a:ext cx="8229600" cy="4876800"/>
          </a:xfrm>
        </p:spPr>
        <p:txBody>
          <a:bodyPr>
            <a:normAutofit fontScale="85000" lnSpcReduction="20000"/>
          </a:bodyPr>
          <a:lstStyle/>
          <a:p>
            <a:r>
              <a:rPr lang="en-US" sz="2600" dirty="0" smtClean="0"/>
              <a:t>If something in a VA examination report or opinion appears deficient, is missing or is unclear, return the report and </a:t>
            </a:r>
            <a:r>
              <a:rPr lang="en-US" sz="2600" b="1" dirty="0" smtClean="0">
                <a:solidFill>
                  <a:schemeClr val="accent1">
                    <a:lumMod val="75000"/>
                  </a:schemeClr>
                </a:solidFill>
              </a:rPr>
              <a:t>ask for a clarification or addendum </a:t>
            </a:r>
            <a:r>
              <a:rPr lang="en-US" sz="2600" dirty="0" smtClean="0"/>
              <a:t>from the examiner. </a:t>
            </a:r>
          </a:p>
          <a:p>
            <a:pPr eaLnBrk="1" hangingPunct="1"/>
            <a:endParaRPr lang="en-US" sz="1400" dirty="0" smtClean="0"/>
          </a:p>
          <a:p>
            <a:r>
              <a:rPr lang="en-US" sz="2600" b="1" dirty="0" smtClean="0">
                <a:solidFill>
                  <a:schemeClr val="accent1">
                    <a:lumMod val="75000"/>
                  </a:schemeClr>
                </a:solidFill>
              </a:rPr>
              <a:t>38 C.F.R. § 4.2</a:t>
            </a:r>
            <a:r>
              <a:rPr lang="en-US" sz="2600" dirty="0" smtClean="0"/>
              <a:t>:  “If a diagnosis is not supported by the findings on the examination report or if the report does not contain sufficient detail, </a:t>
            </a:r>
            <a:r>
              <a:rPr lang="en-US" sz="2600" u="sng" dirty="0" smtClean="0"/>
              <a:t>it is </a:t>
            </a:r>
            <a:r>
              <a:rPr lang="en-US" sz="2600" b="1" i="1" u="sng" dirty="0" smtClean="0">
                <a:solidFill>
                  <a:srgbClr val="00B0F0"/>
                </a:solidFill>
              </a:rPr>
              <a:t>incumbent</a:t>
            </a:r>
            <a:r>
              <a:rPr lang="en-US" sz="2600" u="sng" dirty="0" smtClean="0"/>
              <a:t>  upon the rating board to return the report as inadequate for evaluation purposes</a:t>
            </a:r>
            <a:r>
              <a:rPr lang="en-US" sz="2600" dirty="0" smtClean="0"/>
              <a:t>.”  (Emphasis added).</a:t>
            </a:r>
          </a:p>
          <a:p>
            <a:pPr eaLnBrk="1" hangingPunct="1"/>
            <a:endParaRPr lang="en-US" sz="1400" dirty="0" smtClean="0"/>
          </a:p>
          <a:p>
            <a:r>
              <a:rPr lang="en-US" sz="2600" dirty="0" smtClean="0"/>
              <a:t>Clarification also must be sought for </a:t>
            </a:r>
            <a:r>
              <a:rPr lang="en-US" sz="2600" b="1" dirty="0" smtClean="0">
                <a:solidFill>
                  <a:schemeClr val="accent1">
                    <a:lumMod val="75000"/>
                  </a:schemeClr>
                </a:solidFill>
              </a:rPr>
              <a:t>private examination reports </a:t>
            </a:r>
            <a:r>
              <a:rPr lang="en-US" sz="2600" dirty="0" smtClean="0"/>
              <a:t>where the missing information is relevant, factual, and objective (i.e., not a matter of opinion), and where the missing evidence bears greatly on the probative value of the private examination report.  </a:t>
            </a:r>
          </a:p>
        </p:txBody>
      </p:sp>
      <p:sp>
        <p:nvSpPr>
          <p:cNvPr id="2" name="Title 1"/>
          <p:cNvSpPr>
            <a:spLocks noGrp="1"/>
          </p:cNvSpPr>
          <p:nvPr>
            <p:ph type="title"/>
          </p:nvPr>
        </p:nvSpPr>
        <p:spPr>
          <a:xfrm>
            <a:off x="457200" y="274638"/>
            <a:ext cx="8229600" cy="944562"/>
          </a:xfrm>
        </p:spPr>
        <p:txBody>
          <a:bodyPr>
            <a:noAutofit/>
          </a:bodyPr>
          <a:lstStyle/>
          <a:p>
            <a:pPr algn="ctr" eaLnBrk="1" fontAlgn="auto" hangingPunct="1">
              <a:spcAft>
                <a:spcPts val="0"/>
              </a:spcAft>
              <a:defRPr/>
            </a:pPr>
            <a:r>
              <a:rPr lang="en-US" sz="3400" dirty="0" smtClean="0">
                <a:solidFill>
                  <a:schemeClr val="accent1">
                    <a:lumMod val="75000"/>
                  </a:schemeClr>
                </a:solidFill>
                <a:effectLst>
                  <a:outerShdw blurRad="38100" dist="38100" dir="2700000" algn="tl">
                    <a:srgbClr val="000000">
                      <a:alpha val="43137"/>
                    </a:srgbClr>
                  </a:outerShdw>
                </a:effectLst>
              </a:rPr>
              <a:t>Curing an Inadequate Examination Through Clarification</a:t>
            </a:r>
            <a:endParaRPr lang="en-US" sz="3400" dirty="0">
              <a:solidFill>
                <a:schemeClr val="accent1">
                  <a:lumMod val="75000"/>
                </a:schemeClr>
              </a:solidFill>
              <a:effectLst>
                <a:outerShdw blurRad="38100" dist="38100" dir="2700000" algn="tl">
                  <a:srgbClr val="000000">
                    <a:alpha val="43137"/>
                  </a:srgbClr>
                </a:outerShdw>
              </a:effectLst>
            </a:endParaRPr>
          </a:p>
        </p:txBody>
      </p:sp>
      <p:pic>
        <p:nvPicPr>
          <p:cNvPr id="4" name="Picture 3" descr="C:\Documents and Settings\bvarcthrash\Local Settings\Temporary Internet Files\Content.IE5\X08H5XK5\MC900287181[1].wmf"/>
          <p:cNvPicPr>
            <a:picLocks noChangeAspect="1" noChangeArrowheads="1"/>
          </p:cNvPicPr>
          <p:nvPr/>
        </p:nvPicPr>
        <p:blipFill>
          <a:blip r:embed="rId3" cstate="print"/>
          <a:srcRect/>
          <a:stretch>
            <a:fillRect/>
          </a:stretch>
        </p:blipFill>
        <p:spPr bwMode="auto">
          <a:xfrm>
            <a:off x="7391400" y="5638800"/>
            <a:ext cx="1163289" cy="1001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58200" cy="5791200"/>
          </a:xfrm>
        </p:spPr>
        <p:txBody>
          <a:bodyPr>
            <a:normAutofit/>
          </a:bodyPr>
          <a:lstStyle/>
          <a:p>
            <a:pPr marL="0" lvl="1">
              <a:buNone/>
            </a:pPr>
            <a:r>
              <a:rPr lang="en-US" sz="1800" b="1" dirty="0" smtClean="0"/>
              <a:t>Keep two question in mind with respect to each request:  </a:t>
            </a:r>
          </a:p>
          <a:p>
            <a:pPr marL="114300" lvl="3" indent="-342900">
              <a:buFont typeface="+mj-lt"/>
              <a:buAutoNum type="arabicPeriod"/>
            </a:pPr>
            <a:r>
              <a:rPr lang="en-US" sz="1800" dirty="0" smtClean="0"/>
              <a:t>Are there any </a:t>
            </a:r>
            <a:r>
              <a:rPr lang="en-US" sz="1800" b="1" dirty="0" smtClean="0">
                <a:solidFill>
                  <a:schemeClr val="accent1">
                    <a:lumMod val="75000"/>
                  </a:schemeClr>
                </a:solidFill>
              </a:rPr>
              <a:t>factual findings </a:t>
            </a:r>
            <a:r>
              <a:rPr lang="en-US" sz="1800" dirty="0" smtClean="0"/>
              <a:t>that need to be made as part of making the examination or opinion request?</a:t>
            </a:r>
          </a:p>
          <a:p>
            <a:pPr marL="571500" lvl="5" indent="-342900">
              <a:buFont typeface="+mj-lt"/>
              <a:buAutoNum type="alphaLcPeriod"/>
            </a:pPr>
            <a:r>
              <a:rPr lang="en-US" sz="1600" b="1" dirty="0" smtClean="0">
                <a:solidFill>
                  <a:schemeClr val="accent1">
                    <a:lumMod val="75000"/>
                  </a:schemeClr>
                </a:solidFill>
              </a:rPr>
              <a:t>If lots of development directed in Board remand, </a:t>
            </a:r>
            <a:r>
              <a:rPr lang="en-US" sz="1600" dirty="0" smtClean="0"/>
              <a:t>may be </a:t>
            </a:r>
            <a:r>
              <a:rPr lang="en-US" sz="1600" i="1" dirty="0" smtClean="0"/>
              <a:t>premature</a:t>
            </a:r>
            <a:r>
              <a:rPr lang="en-US" sz="1600" dirty="0" smtClean="0"/>
              <a:t> to make factual findings.</a:t>
            </a:r>
          </a:p>
          <a:p>
            <a:pPr marL="571500" lvl="5" indent="-342900">
              <a:buFont typeface="+mj-lt"/>
              <a:buAutoNum type="alphaLcPeriod"/>
            </a:pPr>
            <a:r>
              <a:rPr lang="en-US" sz="1600" b="1" dirty="0" smtClean="0">
                <a:solidFill>
                  <a:schemeClr val="accent1">
                    <a:lumMod val="75000"/>
                  </a:schemeClr>
                </a:solidFill>
              </a:rPr>
              <a:t>Incurrence Element of Service Connection Claims</a:t>
            </a:r>
            <a:r>
              <a:rPr lang="en-US" sz="1600" dirty="0" smtClean="0"/>
              <a:t>: If nothing is shown in the STRs, would it help the examiner for a specific finding to be made?</a:t>
            </a:r>
          </a:p>
          <a:p>
            <a:pPr marL="571500" lvl="5" indent="-342900">
              <a:buFont typeface="+mj-lt"/>
              <a:buAutoNum type="alphaLcPeriod"/>
            </a:pPr>
            <a:r>
              <a:rPr lang="en-US" sz="1600" b="1" dirty="0" smtClean="0">
                <a:solidFill>
                  <a:schemeClr val="accent1">
                    <a:lumMod val="75000"/>
                  </a:schemeClr>
                </a:solidFill>
              </a:rPr>
              <a:t>Continuity of Symptomatology Consideration </a:t>
            </a:r>
            <a:r>
              <a:rPr lang="en-US" sz="1600" dirty="0" smtClean="0"/>
              <a:t>– Consideration of lay evidence and making of credibility determinations.  </a:t>
            </a:r>
          </a:p>
          <a:p>
            <a:pPr marL="571500" lvl="5" indent="-342900">
              <a:buNone/>
            </a:pPr>
            <a:endParaRPr lang="en-US" sz="800" dirty="0" smtClean="0"/>
          </a:p>
          <a:p>
            <a:pPr marL="114300" lvl="3" indent="-342900">
              <a:buFont typeface="+mj-lt"/>
              <a:buAutoNum type="arabicPeriod"/>
            </a:pPr>
            <a:r>
              <a:rPr lang="en-US" sz="1800" dirty="0" smtClean="0"/>
              <a:t>Are there any </a:t>
            </a:r>
            <a:r>
              <a:rPr lang="en-US" sz="1800" b="1" dirty="0" smtClean="0">
                <a:solidFill>
                  <a:schemeClr val="accent1">
                    <a:lumMod val="75000"/>
                  </a:schemeClr>
                </a:solidFill>
              </a:rPr>
              <a:t>governing legal standards or presumptions </a:t>
            </a:r>
            <a:r>
              <a:rPr lang="en-US" sz="1800" dirty="0" smtClean="0"/>
              <a:t>that the examiner needs to be made aware of? </a:t>
            </a:r>
          </a:p>
          <a:p>
            <a:pPr marL="571500" lvl="5" indent="-342900">
              <a:lnSpc>
                <a:spcPct val="80000"/>
              </a:lnSpc>
              <a:buFont typeface="+mj-lt"/>
              <a:buAutoNum type="alphaLcPeriod"/>
              <a:defRPr/>
            </a:pPr>
            <a:r>
              <a:rPr lang="en-US" sz="1600" b="1" dirty="0" smtClean="0">
                <a:solidFill>
                  <a:schemeClr val="accent1">
                    <a:lumMod val="75000"/>
                  </a:schemeClr>
                </a:solidFill>
              </a:rPr>
              <a:t>Combat</a:t>
            </a:r>
            <a:r>
              <a:rPr lang="en-US" sz="1600" dirty="0" smtClean="0"/>
              <a:t>:  Remind the examiner that they are to assume the </a:t>
            </a:r>
            <a:r>
              <a:rPr lang="en-US" sz="1600" i="1" dirty="0" smtClean="0"/>
              <a:t>incurrence element </a:t>
            </a:r>
            <a:r>
              <a:rPr lang="en-US" sz="1600" dirty="0" smtClean="0"/>
              <a:t>has been satisfied.</a:t>
            </a:r>
          </a:p>
          <a:p>
            <a:pPr marL="571500" lvl="5" indent="-342900">
              <a:lnSpc>
                <a:spcPct val="80000"/>
              </a:lnSpc>
              <a:buFont typeface="+mj-lt"/>
              <a:buAutoNum type="alphaLcPeriod"/>
              <a:defRPr/>
            </a:pPr>
            <a:r>
              <a:rPr lang="en-US" sz="1600" b="1" dirty="0" smtClean="0">
                <a:solidFill>
                  <a:schemeClr val="accent1">
                    <a:lumMod val="75000"/>
                  </a:schemeClr>
                </a:solidFill>
              </a:rPr>
              <a:t>Noncombat</a:t>
            </a:r>
            <a:r>
              <a:rPr lang="en-US" sz="1600" dirty="0" smtClean="0"/>
              <a:t>:  Either identify the in-service injury, event, or illness, or make a finding that the lay or other pertinent evidence is consistent with the places, types and circumstances of service.</a:t>
            </a:r>
          </a:p>
          <a:p>
            <a:pPr marL="571500" lvl="5" indent="-342900">
              <a:lnSpc>
                <a:spcPct val="80000"/>
              </a:lnSpc>
              <a:buFont typeface="+mj-lt"/>
              <a:buAutoNum type="alphaLcPeriod"/>
              <a:defRPr/>
            </a:pPr>
            <a:r>
              <a:rPr lang="en-US" sz="1600" b="1" dirty="0" smtClean="0">
                <a:solidFill>
                  <a:schemeClr val="accent1">
                    <a:lumMod val="75000"/>
                  </a:schemeClr>
                </a:solidFill>
              </a:rPr>
              <a:t>Direct Service Connection</a:t>
            </a:r>
            <a:r>
              <a:rPr lang="en-US" sz="1600" dirty="0" smtClean="0"/>
              <a:t>:</a:t>
            </a:r>
            <a:r>
              <a:rPr lang="en-US" sz="1600" b="1" dirty="0" smtClean="0">
                <a:solidFill>
                  <a:schemeClr val="accent1">
                    <a:lumMod val="75000"/>
                  </a:schemeClr>
                </a:solidFill>
              </a:rPr>
              <a:t>  </a:t>
            </a:r>
            <a:r>
              <a:rPr lang="en-US" sz="1600" dirty="0" smtClean="0"/>
              <a:t>Remind examiner that lack of an official record of the incurrence or aggravation of a condition in service is not fatal to a service connection claim under this theory of entitlement (38 C.F.R. § 3.304(d)).</a:t>
            </a:r>
          </a:p>
          <a:p>
            <a:pPr lvl="3"/>
            <a:endParaRPr lang="en-US" sz="1400" dirty="0"/>
          </a:p>
        </p:txBody>
      </p:sp>
      <p:sp>
        <p:nvSpPr>
          <p:cNvPr id="2" name="Title 1"/>
          <p:cNvSpPr>
            <a:spLocks noGrp="1"/>
          </p:cNvSpPr>
          <p:nvPr>
            <p:ph type="title"/>
          </p:nvPr>
        </p:nvSpPr>
        <p:spPr>
          <a:xfrm>
            <a:off x="533400" y="228600"/>
            <a:ext cx="7162800" cy="685800"/>
          </a:xfrm>
        </p:spPr>
        <p:txBody>
          <a:bodyPr>
            <a:noAutofit/>
          </a:bodyPr>
          <a:lstStyle/>
          <a:p>
            <a:pPr algn="ctr" eaLnBrk="1" fontAlgn="auto" hangingPunct="1">
              <a:spcAft>
                <a:spcPts val="0"/>
              </a:spcAft>
              <a:defRPr/>
            </a:pPr>
            <a:r>
              <a:rPr lang="en-US" sz="3600" dirty="0" smtClean="0">
                <a:solidFill>
                  <a:schemeClr val="accent1"/>
                </a:solidFill>
                <a:effectLst>
                  <a:outerShdw blurRad="38100" dist="38100" dir="2700000" algn="tl">
                    <a:srgbClr val="000000">
                      <a:alpha val="43137"/>
                    </a:srgbClr>
                  </a:outerShdw>
                </a:effectLst>
              </a:rPr>
              <a:t>How to Ensure Adequacy</a:t>
            </a:r>
            <a:endParaRPr lang="en-US" sz="3600" dirty="0">
              <a:solidFill>
                <a:schemeClr val="accent1"/>
              </a:solidFill>
              <a:effectLst>
                <a:outerShdw blurRad="38100" dist="38100" dir="2700000" algn="tl">
                  <a:srgbClr val="000000">
                    <a:alpha val="43137"/>
                  </a:srgbClr>
                </a:outerShdw>
              </a:effectLst>
            </a:endParaRPr>
          </a:p>
        </p:txBody>
      </p:sp>
      <p:pic>
        <p:nvPicPr>
          <p:cNvPr id="4" name="Picture 5" descr="C:\Documents and Settings\bvarcthrash\Local Settings\Temporary Internet Files\Content.IE5\X08H5XK5\MC900295578[1].wmf"/>
          <p:cNvPicPr>
            <a:picLocks noChangeAspect="1" noChangeArrowheads="1"/>
          </p:cNvPicPr>
          <p:nvPr/>
        </p:nvPicPr>
        <p:blipFill>
          <a:blip r:embed="rId3" cstate="print"/>
          <a:srcRect/>
          <a:stretch>
            <a:fillRect/>
          </a:stretch>
        </p:blipFill>
        <p:spPr bwMode="auto">
          <a:xfrm>
            <a:off x="7010400" y="228600"/>
            <a:ext cx="1629719"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09600" y="304800"/>
            <a:ext cx="7924800" cy="685800"/>
          </a:xfrm>
        </p:spPr>
        <p:txBody>
          <a:bodyPr>
            <a:noAutofit/>
          </a:bodyPr>
          <a:lstStyle/>
          <a:p>
            <a:pPr algn="ctr" eaLnBrk="1" fontAlgn="auto" hangingPunct="1">
              <a:spcAft>
                <a:spcPts val="0"/>
              </a:spcAft>
              <a:defRPr/>
            </a:pPr>
            <a:r>
              <a:rPr lang="en-US" sz="3300" dirty="0" smtClean="0">
                <a:solidFill>
                  <a:schemeClr val="accent1"/>
                </a:solidFill>
                <a:effectLst>
                  <a:outerShdw blurRad="38100" dist="38100" dir="2700000" algn="tl">
                    <a:srgbClr val="000000">
                      <a:alpha val="43137"/>
                    </a:srgbClr>
                  </a:outerShdw>
                </a:effectLst>
              </a:rPr>
              <a:t>      Methodology For Factual Findings</a:t>
            </a:r>
          </a:p>
        </p:txBody>
      </p:sp>
      <p:sp>
        <p:nvSpPr>
          <p:cNvPr id="23555" name="Rectangle 3"/>
          <p:cNvSpPr>
            <a:spLocks noGrp="1" noChangeArrowheads="1"/>
          </p:cNvSpPr>
          <p:nvPr>
            <p:ph idx="1"/>
          </p:nvPr>
        </p:nvSpPr>
        <p:spPr>
          <a:xfrm>
            <a:off x="0" y="990600"/>
            <a:ext cx="8763000" cy="5105400"/>
          </a:xfrm>
        </p:spPr>
        <p:txBody>
          <a:bodyPr>
            <a:normAutofit fontScale="92500" lnSpcReduction="20000"/>
          </a:bodyPr>
          <a:lstStyle/>
          <a:p>
            <a:pPr marL="990600" lvl="1" indent="-533400" eaLnBrk="1" hangingPunct="1">
              <a:spcBef>
                <a:spcPts val="325"/>
              </a:spcBef>
              <a:buFont typeface="Wingdings" pitchFamily="2" charset="2"/>
              <a:buChar char="Ø"/>
            </a:pPr>
            <a:endParaRPr lang="en-US" sz="800" dirty="0" smtClean="0"/>
          </a:p>
          <a:p>
            <a:pPr marL="990600" lvl="1" indent="-533400" eaLnBrk="1" hangingPunct="1">
              <a:spcBef>
                <a:spcPts val="325"/>
              </a:spcBef>
              <a:buFont typeface="Wingdings" pitchFamily="2" charset="2"/>
              <a:buChar char="Ø"/>
            </a:pPr>
            <a:r>
              <a:rPr lang="en-US" b="1" dirty="0" smtClean="0">
                <a:solidFill>
                  <a:srgbClr val="0070C0"/>
                </a:solidFill>
              </a:rPr>
              <a:t>Methods for making factual findings as part of examination/opinion requests:</a:t>
            </a:r>
          </a:p>
          <a:p>
            <a:pPr marL="990600" lvl="1" indent="-533400" eaLnBrk="1" hangingPunct="1">
              <a:spcBef>
                <a:spcPts val="325"/>
              </a:spcBef>
              <a:buNone/>
            </a:pPr>
            <a:endParaRPr lang="en-US" sz="900" dirty="0" smtClean="0"/>
          </a:p>
          <a:p>
            <a:pPr marL="1228725" lvl="2" indent="-533400" eaLnBrk="1" hangingPunct="1">
              <a:spcBef>
                <a:spcPts val="325"/>
              </a:spcBef>
              <a:buFont typeface="Verdana" pitchFamily="34" charset="0"/>
              <a:buAutoNum type="arabicPeriod"/>
            </a:pPr>
            <a:r>
              <a:rPr lang="en-US" b="1" dirty="0" smtClean="0">
                <a:solidFill>
                  <a:schemeClr val="accent1">
                    <a:lumMod val="75000"/>
                  </a:schemeClr>
                </a:solidFill>
              </a:rPr>
              <a:t>Facts are clear or benefit of the doubt resolved in Veteran’s favor</a:t>
            </a:r>
            <a:r>
              <a:rPr lang="en-US" sz="2000" b="1" dirty="0" smtClean="0"/>
              <a:t>:  </a:t>
            </a:r>
            <a:r>
              <a:rPr lang="en-US" sz="2000" dirty="0" smtClean="0"/>
              <a:t>“For purposes of this examination/opinion request, the clinician is directed to assume that the Veteran injured his back and left shoulder when he fell off of a jeep in 1966.”</a:t>
            </a:r>
          </a:p>
          <a:p>
            <a:pPr marL="1228725" lvl="2" indent="-533400" eaLnBrk="1" hangingPunct="1">
              <a:spcBef>
                <a:spcPts val="325"/>
              </a:spcBef>
              <a:buFont typeface="Verdana" pitchFamily="34" charset="0"/>
              <a:buAutoNum type="arabicPeriod"/>
            </a:pPr>
            <a:endParaRPr lang="en-US" sz="800" dirty="0" smtClean="0"/>
          </a:p>
          <a:p>
            <a:pPr marL="1228725" lvl="2" indent="-533400" eaLnBrk="1" hangingPunct="1">
              <a:spcBef>
                <a:spcPts val="325"/>
              </a:spcBef>
              <a:buFont typeface="Verdana" pitchFamily="34" charset="0"/>
              <a:buAutoNum type="arabicPeriod"/>
            </a:pPr>
            <a:r>
              <a:rPr lang="en-US" b="1" dirty="0" smtClean="0">
                <a:solidFill>
                  <a:schemeClr val="accent1">
                    <a:lumMod val="75000"/>
                  </a:schemeClr>
                </a:solidFill>
              </a:rPr>
              <a:t>Reasonable certainty exists but finding may change as a result of other evidentiary development yet to be completed</a:t>
            </a:r>
            <a:r>
              <a:rPr lang="en-US" sz="2000" b="1" dirty="0" smtClean="0"/>
              <a:t>: </a:t>
            </a:r>
            <a:r>
              <a:rPr lang="en-US" sz="2000" dirty="0" smtClean="0"/>
              <a:t>“For purposes of this examination/opinion request, the clinician is directed to assume, based on the evidence currently of record, that the Veteran has experienced right knee pain since separation from service when he slipped and fell in the mess hall.”  </a:t>
            </a:r>
          </a:p>
          <a:p>
            <a:pPr marL="1228725" lvl="2" indent="-533400" eaLnBrk="1" hangingPunct="1">
              <a:spcBef>
                <a:spcPts val="325"/>
              </a:spcBef>
              <a:buNone/>
            </a:pPr>
            <a:endParaRPr lang="en-US" sz="800" dirty="0" smtClean="0"/>
          </a:p>
          <a:p>
            <a:pPr marL="1228725" lvl="2" indent="-533400" eaLnBrk="1" hangingPunct="1">
              <a:spcBef>
                <a:spcPts val="325"/>
              </a:spcBef>
              <a:buFont typeface="+mj-lt"/>
              <a:buAutoNum type="arabicPeriod" startAt="3"/>
            </a:pPr>
            <a:r>
              <a:rPr lang="en-US" b="1" dirty="0" smtClean="0">
                <a:solidFill>
                  <a:schemeClr val="accent1">
                    <a:lumMod val="75000"/>
                  </a:schemeClr>
                </a:solidFill>
              </a:rPr>
              <a:t>Only able to make partial finding of fact:  </a:t>
            </a:r>
            <a:r>
              <a:rPr lang="en-US" sz="2000" dirty="0" smtClean="0"/>
              <a:t>“The examiner is directed to assume that the Veteran was exposed to loud noises in service from artillery shells and anti-aircraft fire, although it is not known whether she experienced actual hearing loss during her period of service.”</a:t>
            </a:r>
          </a:p>
        </p:txBody>
      </p:sp>
      <p:pic>
        <p:nvPicPr>
          <p:cNvPr id="4" name="Picture 5" descr="C:\Documents and Settings\bvarcthrash\Local Settings\Temporary Internet Files\Content.IE5\MBED1UHK\MM900178132[1].gif"/>
          <p:cNvPicPr>
            <a:picLocks noChangeAspect="1" noChangeArrowheads="1" noCrop="1"/>
          </p:cNvPicPr>
          <p:nvPr/>
        </p:nvPicPr>
        <p:blipFill>
          <a:blip r:embed="rId3" cstate="print"/>
          <a:srcRect/>
          <a:stretch>
            <a:fillRect/>
          </a:stretch>
        </p:blipFill>
        <p:spPr bwMode="auto">
          <a:xfrm>
            <a:off x="7467600" y="5562600"/>
            <a:ext cx="1190625" cy="1114425"/>
          </a:xfrm>
          <a:prstGeom prst="rect">
            <a:avLst/>
          </a:prstGeom>
          <a:noFill/>
          <a:ln w="9525">
            <a:noFill/>
            <a:miter lim="800000"/>
            <a:headEnd/>
            <a:tailEnd/>
          </a:ln>
        </p:spPr>
      </p:pic>
      <p:pic>
        <p:nvPicPr>
          <p:cNvPr id="5" name="Picture 4" descr="C:\Users\Jenna and Ryan\AppData\Local\Microsoft\Windows\Temporary Internet Files\Content.IE5\5SMOIAHV\MP900409009[1].jpg"/>
          <p:cNvPicPr/>
          <p:nvPr/>
        </p:nvPicPr>
        <p:blipFill>
          <a:blip r:embed="rId4" cstate="print"/>
          <a:srcRect/>
          <a:stretch>
            <a:fillRect/>
          </a:stretch>
        </p:blipFill>
        <p:spPr bwMode="auto">
          <a:xfrm>
            <a:off x="381000" y="228600"/>
            <a:ext cx="9906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0" y="1524000"/>
            <a:ext cx="8153400" cy="4873625"/>
          </a:xfrm>
        </p:spPr>
        <p:txBody>
          <a:bodyPr>
            <a:normAutofit fontScale="92500"/>
          </a:bodyPr>
          <a:lstStyle/>
          <a:p>
            <a:pPr marL="990600" lvl="1" indent="-533400">
              <a:lnSpc>
                <a:spcPct val="90000"/>
              </a:lnSpc>
              <a:buFont typeface="Wingdings" pitchFamily="2" charset="2"/>
              <a:buChar char="Ø"/>
              <a:defRPr/>
            </a:pPr>
            <a:r>
              <a:rPr lang="en-US" sz="2700" b="1" dirty="0" smtClean="0">
                <a:solidFill>
                  <a:schemeClr val="accent1">
                    <a:lumMod val="75000"/>
                  </a:schemeClr>
                </a:solidFill>
              </a:rPr>
              <a:t>Things that an adjudicator looks for in opinions:</a:t>
            </a:r>
            <a:r>
              <a:rPr lang="en-US" dirty="0" smtClean="0">
                <a:solidFill>
                  <a:schemeClr val="accent1">
                    <a:lumMod val="75000"/>
                  </a:schemeClr>
                </a:solidFill>
              </a:rPr>
              <a:t> </a:t>
            </a:r>
          </a:p>
          <a:p>
            <a:pPr marL="1371600" lvl="2" indent="-457200">
              <a:lnSpc>
                <a:spcPct val="90000"/>
              </a:lnSpc>
              <a:buClr>
                <a:schemeClr val="accent2">
                  <a:tint val="85000"/>
                  <a:satMod val="285000"/>
                </a:schemeClr>
              </a:buClr>
              <a:defRPr/>
            </a:pPr>
            <a:r>
              <a:rPr lang="en-US" dirty="0" smtClean="0"/>
              <a:t>whether the </a:t>
            </a:r>
            <a:r>
              <a:rPr lang="en-US" b="1" dirty="0" smtClean="0">
                <a:solidFill>
                  <a:srgbClr val="00B0F0"/>
                </a:solidFill>
              </a:rPr>
              <a:t>important facts </a:t>
            </a:r>
            <a:r>
              <a:rPr lang="en-US" dirty="0" smtClean="0"/>
              <a:t>were considered in forming the opinion (such as prior medical history and exams); </a:t>
            </a:r>
          </a:p>
          <a:p>
            <a:pPr marL="1371600" lvl="2" indent="-457200">
              <a:lnSpc>
                <a:spcPct val="90000"/>
              </a:lnSpc>
              <a:buClr>
                <a:schemeClr val="accent2">
                  <a:tint val="85000"/>
                  <a:satMod val="285000"/>
                </a:schemeClr>
              </a:buClr>
              <a:defRPr/>
            </a:pPr>
            <a:r>
              <a:rPr lang="en-US" dirty="0" smtClean="0"/>
              <a:t>whether a </a:t>
            </a:r>
            <a:r>
              <a:rPr lang="en-US" b="1" dirty="0" smtClean="0">
                <a:solidFill>
                  <a:srgbClr val="00B0F0"/>
                </a:solidFill>
              </a:rPr>
              <a:t>rationale</a:t>
            </a:r>
            <a:r>
              <a:rPr lang="en-US" dirty="0" smtClean="0"/>
              <a:t> is provided, or whether the opinion is merely conclusory; </a:t>
            </a:r>
          </a:p>
          <a:p>
            <a:pPr marL="1371600" lvl="2" indent="-457200">
              <a:lnSpc>
                <a:spcPct val="90000"/>
              </a:lnSpc>
              <a:buClr>
                <a:schemeClr val="accent2">
                  <a:tint val="85000"/>
                  <a:satMod val="285000"/>
                </a:schemeClr>
              </a:buClr>
              <a:defRPr/>
            </a:pPr>
            <a:r>
              <a:rPr lang="en-US" dirty="0" smtClean="0"/>
              <a:t>whether a </a:t>
            </a:r>
            <a:r>
              <a:rPr lang="en-US" b="1" dirty="0" smtClean="0">
                <a:solidFill>
                  <a:srgbClr val="00B0F0"/>
                </a:solidFill>
              </a:rPr>
              <a:t>clear conclusion </a:t>
            </a:r>
            <a:r>
              <a:rPr lang="en-US" dirty="0" smtClean="0"/>
              <a:t>is provided using language that is consistent with the benefit of the doubt doctrine; and</a:t>
            </a:r>
          </a:p>
          <a:p>
            <a:pPr marL="1371600" lvl="2" indent="-457200">
              <a:lnSpc>
                <a:spcPct val="90000"/>
              </a:lnSpc>
              <a:buClr>
                <a:schemeClr val="accent2">
                  <a:tint val="85000"/>
                  <a:satMod val="285000"/>
                </a:schemeClr>
              </a:buClr>
              <a:defRPr/>
            </a:pPr>
            <a:r>
              <a:rPr lang="en-US" dirty="0" smtClean="0"/>
              <a:t>whether the </a:t>
            </a:r>
            <a:r>
              <a:rPr lang="en-US" b="1" dirty="0" smtClean="0">
                <a:solidFill>
                  <a:srgbClr val="00B0F0"/>
                </a:solidFill>
              </a:rPr>
              <a:t>opinion is actually an “opinion.”</a:t>
            </a:r>
            <a:r>
              <a:rPr lang="en-US" sz="2300" b="1" dirty="0" smtClean="0">
                <a:solidFill>
                  <a:srgbClr val="00B0F0"/>
                </a:solidFill>
              </a:rPr>
              <a:t>  </a:t>
            </a:r>
          </a:p>
          <a:p>
            <a:pPr marL="1371600" lvl="2" indent="-457200">
              <a:lnSpc>
                <a:spcPct val="90000"/>
              </a:lnSpc>
              <a:buClr>
                <a:schemeClr val="accent2">
                  <a:tint val="85000"/>
                  <a:satMod val="285000"/>
                </a:schemeClr>
              </a:buClr>
              <a:defRPr/>
            </a:pPr>
            <a:endParaRPr lang="en-US" sz="1700" dirty="0" smtClean="0"/>
          </a:p>
          <a:p>
            <a:pPr marL="990600" lvl="1" indent="-533400">
              <a:lnSpc>
                <a:spcPct val="90000"/>
              </a:lnSpc>
              <a:buFont typeface="Wingdings" pitchFamily="2" charset="2"/>
              <a:buChar char="Ø"/>
              <a:defRPr/>
            </a:pPr>
            <a:r>
              <a:rPr lang="en-US" sz="2700" b="1" dirty="0" smtClean="0">
                <a:solidFill>
                  <a:schemeClr val="accent1">
                    <a:lumMod val="75000"/>
                  </a:schemeClr>
                </a:solidFill>
              </a:rPr>
              <a:t>Most of the probative value of a medical opinion comes from its </a:t>
            </a:r>
            <a:r>
              <a:rPr lang="en-US" sz="2700" b="1" i="1" dirty="0" smtClean="0">
                <a:solidFill>
                  <a:srgbClr val="00B0F0"/>
                </a:solidFill>
              </a:rPr>
              <a:t>rationale</a:t>
            </a:r>
            <a:r>
              <a:rPr lang="en-US" sz="2700" b="1" dirty="0" smtClean="0">
                <a:solidFill>
                  <a:schemeClr val="accent1">
                    <a:lumMod val="75000"/>
                  </a:schemeClr>
                </a:solidFill>
              </a:rPr>
              <a:t>, and not just the data and conclusions (</a:t>
            </a:r>
            <a:r>
              <a:rPr lang="en-US" sz="2700" b="1" i="1" dirty="0" smtClean="0">
                <a:solidFill>
                  <a:schemeClr val="accent1">
                    <a:lumMod val="75000"/>
                  </a:schemeClr>
                </a:solidFill>
              </a:rPr>
              <a:t>i.e</a:t>
            </a:r>
            <a:r>
              <a:rPr lang="en-US" sz="2700" b="1" dirty="0" smtClean="0">
                <a:solidFill>
                  <a:schemeClr val="accent1">
                    <a:lumMod val="75000"/>
                  </a:schemeClr>
                </a:solidFill>
              </a:rPr>
              <a:t>., physical and mental findings and assessment).</a:t>
            </a:r>
            <a:endParaRPr lang="en-US" dirty="0" smtClean="0">
              <a:solidFill>
                <a:schemeClr val="accent1">
                  <a:lumMod val="75000"/>
                </a:schemeClr>
              </a:solidFill>
            </a:endParaRPr>
          </a:p>
        </p:txBody>
      </p:sp>
      <p:sp>
        <p:nvSpPr>
          <p:cNvPr id="2" name="Title 1"/>
          <p:cNvSpPr>
            <a:spLocks noGrp="1"/>
          </p:cNvSpPr>
          <p:nvPr>
            <p:ph type="title"/>
          </p:nvPr>
        </p:nvSpPr>
        <p:spPr>
          <a:xfrm>
            <a:off x="457200" y="0"/>
            <a:ext cx="8153400" cy="1066800"/>
          </a:xfrm>
        </p:spPr>
        <p:txBody>
          <a:bodyPr>
            <a:noAutofit/>
          </a:bodyPr>
          <a:lstStyle/>
          <a:p>
            <a:pPr>
              <a:defRPr/>
            </a:pPr>
            <a:r>
              <a:rPr lang="en-US" sz="3600" dirty="0" smtClean="0"/>
              <a:t/>
            </a:r>
            <a:br>
              <a:rPr lang="en-US" sz="3600" dirty="0" smtClean="0"/>
            </a:br>
            <a:r>
              <a:rPr lang="en-US" sz="3600" dirty="0" smtClean="0"/>
              <a:t/>
            </a:r>
            <a:br>
              <a:rPr lang="en-US" sz="3600" dirty="0" smtClean="0"/>
            </a:br>
            <a:r>
              <a:rPr lang="en-US" sz="3600" dirty="0" smtClean="0"/>
              <a:t>      </a:t>
            </a:r>
            <a:r>
              <a:rPr lang="en-US" sz="3600" dirty="0" smtClean="0">
                <a:solidFill>
                  <a:schemeClr val="accent1">
                    <a:lumMod val="75000"/>
                  </a:schemeClr>
                </a:solidFill>
                <a:effectLst>
                  <a:outerShdw blurRad="38100" dist="38100" dir="2700000" algn="tl">
                    <a:srgbClr val="000000">
                      <a:alpha val="43137"/>
                    </a:srgbClr>
                  </a:outerShdw>
                </a:effectLst>
              </a:rPr>
              <a:t>Medical Opinion Issues  </a:t>
            </a:r>
            <a:r>
              <a:rPr lang="en-US" sz="3600" dirty="0" smtClean="0"/>
              <a:t/>
            </a:r>
            <a:br>
              <a:rPr lang="en-US" sz="3600" dirty="0" smtClean="0"/>
            </a:br>
            <a:endParaRPr lang="en-US" sz="3600" dirty="0"/>
          </a:p>
        </p:txBody>
      </p:sp>
      <p:pic>
        <p:nvPicPr>
          <p:cNvPr id="5" name="Picture 4" descr="C:\Documents and Settings\bvarcthrash\Local Settings\Temporary Internet Files\Content.IE5\F72IG8KN\MC900059739[1].wmf"/>
          <p:cNvPicPr>
            <a:picLocks noChangeAspect="1" noChangeArrowheads="1"/>
          </p:cNvPicPr>
          <p:nvPr/>
        </p:nvPicPr>
        <p:blipFill>
          <a:blip r:embed="rId3" cstate="print"/>
          <a:srcRect/>
          <a:stretch>
            <a:fillRect/>
          </a:stretch>
        </p:blipFill>
        <p:spPr bwMode="auto">
          <a:xfrm>
            <a:off x="7086600" y="381000"/>
            <a:ext cx="1519238"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304800" y="1143000"/>
            <a:ext cx="8458200" cy="5105400"/>
          </a:xfrm>
        </p:spPr>
        <p:txBody>
          <a:bodyPr>
            <a:normAutofit fontScale="85000" lnSpcReduction="20000"/>
          </a:bodyPr>
          <a:lstStyle/>
          <a:p>
            <a:pPr eaLnBrk="1" hangingPunct="1"/>
            <a:endParaRPr lang="en-US" dirty="0" smtClean="0"/>
          </a:p>
          <a:p>
            <a:pPr eaLnBrk="1" hangingPunct="1"/>
            <a:r>
              <a:rPr lang="en-US" b="1" dirty="0" smtClean="0">
                <a:solidFill>
                  <a:srgbClr val="0070C0"/>
                </a:solidFill>
              </a:rPr>
              <a:t>Two opinions are required for secondary service connection claims:</a:t>
            </a:r>
          </a:p>
          <a:p>
            <a:pPr marL="850392" lvl="1" indent="-457200" eaLnBrk="1" hangingPunct="1">
              <a:buFont typeface="+mj-lt"/>
              <a:buAutoNum type="arabicPeriod"/>
            </a:pPr>
            <a:r>
              <a:rPr lang="en-US" sz="2700" dirty="0" smtClean="0"/>
              <a:t>Is the claimed disorder “caused by” or “due to” the service-connected disability?  </a:t>
            </a:r>
            <a:r>
              <a:rPr lang="en-US" sz="2700" b="1" u="sng" dirty="0" smtClean="0">
                <a:solidFill>
                  <a:schemeClr val="accent1">
                    <a:lumMod val="75000"/>
                  </a:schemeClr>
                </a:solidFill>
              </a:rPr>
              <a:t>AND</a:t>
            </a:r>
          </a:p>
          <a:p>
            <a:pPr marL="850392" lvl="1" indent="-457200" eaLnBrk="1" hangingPunct="1">
              <a:buFont typeface="+mj-lt"/>
              <a:buAutoNum type="arabicPeriod"/>
            </a:pPr>
            <a:r>
              <a:rPr lang="en-US" sz="2700" dirty="0" smtClean="0"/>
              <a:t>Is the claimed disorder “aggravated by” the service-connected disability (</a:t>
            </a:r>
            <a:r>
              <a:rPr lang="en-US" sz="2700" i="1" dirty="0" smtClean="0"/>
              <a:t>Allen</a:t>
            </a:r>
            <a:r>
              <a:rPr lang="en-US" sz="2700" dirty="0" smtClean="0"/>
              <a:t> Aggravation)?</a:t>
            </a:r>
          </a:p>
          <a:p>
            <a:pPr marL="1088136" lvl="2" indent="-457200">
              <a:buFont typeface="+mj-lt"/>
              <a:buAutoNum type="alphaLcPeriod"/>
            </a:pPr>
            <a:r>
              <a:rPr lang="en-US" sz="2400" dirty="0" smtClean="0"/>
              <a:t>Evidence of </a:t>
            </a:r>
            <a:r>
              <a:rPr lang="en-US" sz="2400" b="1" dirty="0" smtClean="0">
                <a:solidFill>
                  <a:schemeClr val="accent1">
                    <a:lumMod val="75000"/>
                  </a:schemeClr>
                </a:solidFill>
              </a:rPr>
              <a:t>baseline disability </a:t>
            </a:r>
            <a:r>
              <a:rPr lang="en-US" sz="2400" dirty="0" smtClean="0"/>
              <a:t>is necessary to establish entitlement to service connection for aggravation of a nonservice-connected condition by a service-connected condition (</a:t>
            </a:r>
            <a:r>
              <a:rPr lang="en-US" sz="2400" i="1" dirty="0" smtClean="0"/>
              <a:t>regulatory change effective for claims filed on or after September 2006</a:t>
            </a:r>
            <a:r>
              <a:rPr lang="en-US" sz="2400" dirty="0" smtClean="0"/>
              <a:t>).</a:t>
            </a:r>
          </a:p>
          <a:p>
            <a:pPr eaLnBrk="1" hangingPunct="1">
              <a:buNone/>
            </a:pPr>
            <a:endParaRPr lang="en-US" sz="1300" dirty="0" smtClean="0"/>
          </a:p>
          <a:p>
            <a:r>
              <a:rPr lang="en-US" b="1" dirty="0" smtClean="0">
                <a:solidFill>
                  <a:srgbClr val="0070C0"/>
                </a:solidFill>
              </a:rPr>
              <a:t>An opinion that something “is not related to” or “is not due to” </a:t>
            </a:r>
            <a:r>
              <a:rPr lang="en-US" b="1" u="sng" dirty="0" smtClean="0">
                <a:solidFill>
                  <a:schemeClr val="accent1">
                    <a:lumMod val="75000"/>
                  </a:schemeClr>
                </a:solidFill>
              </a:rPr>
              <a:t>does not </a:t>
            </a:r>
            <a:r>
              <a:rPr lang="en-US" b="1" dirty="0" smtClean="0">
                <a:solidFill>
                  <a:srgbClr val="0070C0"/>
                </a:solidFill>
              </a:rPr>
              <a:t>answer the question of aggravation.</a:t>
            </a:r>
          </a:p>
          <a:p>
            <a:pPr eaLnBrk="1" hangingPunct="1">
              <a:buNone/>
            </a:pPr>
            <a:endParaRPr lang="en-US" dirty="0" smtClean="0"/>
          </a:p>
          <a:p>
            <a:pPr eaLnBrk="1" hangingPunct="1">
              <a:buNone/>
            </a:pPr>
            <a:r>
              <a:rPr lang="en-US" sz="2400" i="1" dirty="0" smtClean="0"/>
              <a:t>Allen v. Brown</a:t>
            </a:r>
            <a:r>
              <a:rPr lang="en-US" sz="2400" dirty="0" smtClean="0"/>
              <a:t>, 7 Vet. App. 439, 448 (1995); 38 C.F.R. § 3.310(b).  </a:t>
            </a:r>
          </a:p>
        </p:txBody>
      </p:sp>
      <p:sp>
        <p:nvSpPr>
          <p:cNvPr id="2" name="Title 1"/>
          <p:cNvSpPr>
            <a:spLocks noGrp="1"/>
          </p:cNvSpPr>
          <p:nvPr>
            <p:ph type="title"/>
          </p:nvPr>
        </p:nvSpPr>
        <p:spPr>
          <a:xfrm>
            <a:off x="457200" y="228600"/>
            <a:ext cx="8229600" cy="1066800"/>
          </a:xfrm>
        </p:spPr>
        <p:txBody>
          <a:bodyPr>
            <a:noAutofit/>
          </a:bodyPr>
          <a:lstStyle/>
          <a:p>
            <a:pPr>
              <a:defRPr/>
            </a:pPr>
            <a:r>
              <a:rPr lang="en-US" sz="3300" dirty="0" smtClean="0">
                <a:solidFill>
                  <a:schemeClr val="accent1"/>
                </a:solidFill>
                <a:effectLst>
                  <a:outerShdw blurRad="38100" dist="38100" dir="2700000" algn="tl">
                    <a:srgbClr val="000000">
                      <a:alpha val="43137"/>
                    </a:srgbClr>
                  </a:outerShdw>
                </a:effectLst>
              </a:rPr>
              <a:t>Secondary Service Connection </a:t>
            </a:r>
            <a:br>
              <a:rPr lang="en-US" sz="3300" dirty="0" smtClean="0">
                <a:solidFill>
                  <a:schemeClr val="accent1"/>
                </a:solidFill>
                <a:effectLst>
                  <a:outerShdw blurRad="38100" dist="38100" dir="2700000" algn="tl">
                    <a:srgbClr val="000000">
                      <a:alpha val="43137"/>
                    </a:srgbClr>
                  </a:outerShdw>
                </a:effectLst>
              </a:rPr>
            </a:br>
            <a:r>
              <a:rPr lang="en-US" sz="3300" dirty="0" smtClean="0">
                <a:solidFill>
                  <a:schemeClr val="accent1"/>
                </a:solidFill>
                <a:effectLst>
                  <a:outerShdw blurRad="38100" dist="38100" dir="2700000" algn="tl">
                    <a:srgbClr val="000000">
                      <a:alpha val="43137"/>
                    </a:srgbClr>
                  </a:outerShdw>
                </a:effectLst>
              </a:rPr>
              <a:t>Opinion Requests</a:t>
            </a:r>
          </a:p>
        </p:txBody>
      </p:sp>
      <p:pic>
        <p:nvPicPr>
          <p:cNvPr id="4" name="Picture 5" descr="C:\Documents and Settings\bvarcthrash\Local Settings\Temporary Internet Files\Content.IE5\MBED1UHK\MC900442036[1].wmf"/>
          <p:cNvPicPr>
            <a:picLocks noChangeAspect="1" noChangeArrowheads="1"/>
          </p:cNvPicPr>
          <p:nvPr/>
        </p:nvPicPr>
        <p:blipFill>
          <a:blip r:embed="rId3" cstate="print"/>
          <a:srcRect/>
          <a:stretch>
            <a:fillRect/>
          </a:stretch>
        </p:blipFill>
        <p:spPr bwMode="auto">
          <a:xfrm>
            <a:off x="7162800" y="152400"/>
            <a:ext cx="11541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219200"/>
            <a:ext cx="7467600" cy="5330825"/>
          </a:xfrm>
        </p:spPr>
        <p:txBody>
          <a:bodyPr>
            <a:normAutofit fontScale="92500" lnSpcReduction="20000"/>
          </a:bodyPr>
          <a:lstStyle/>
          <a:p>
            <a:pPr eaLnBrk="1" hangingPunct="1">
              <a:buFont typeface="Wingdings" pitchFamily="2" charset="2"/>
              <a:buNone/>
            </a:pPr>
            <a:r>
              <a:rPr lang="en-US" b="1" u="sng" dirty="0" smtClean="0">
                <a:solidFill>
                  <a:srgbClr val="00B0F0"/>
                </a:solidFill>
              </a:rPr>
              <a:t>CORRECT</a:t>
            </a:r>
          </a:p>
          <a:p>
            <a:pPr eaLnBrk="1" hangingPunct="1"/>
            <a:r>
              <a:rPr lang="en-US" dirty="0" smtClean="0"/>
              <a:t>Is due to or aggravated by</a:t>
            </a:r>
          </a:p>
          <a:p>
            <a:pPr eaLnBrk="1" hangingPunct="1"/>
            <a:r>
              <a:rPr lang="en-US" dirty="0" smtClean="0"/>
              <a:t>Is at least as likely as not due to or aggravated by</a:t>
            </a:r>
          </a:p>
          <a:p>
            <a:pPr eaLnBrk="1" hangingPunct="1"/>
            <a:r>
              <a:rPr lang="en-US" dirty="0" smtClean="0"/>
              <a:t>Is NOT at least as likely as not </a:t>
            </a:r>
          </a:p>
          <a:p>
            <a:pPr eaLnBrk="1" hangingPunct="1"/>
            <a:r>
              <a:rPr lang="en-US" dirty="0" smtClean="0"/>
              <a:t>Is NOT due to or aggravated by </a:t>
            </a:r>
          </a:p>
          <a:p>
            <a:pPr eaLnBrk="1" hangingPunct="1"/>
            <a:r>
              <a:rPr lang="en-US" dirty="0" smtClean="0"/>
              <a:t>I cannot resolve this issue without resolving to speculation (</a:t>
            </a:r>
            <a:r>
              <a:rPr lang="en-US" u="sng" dirty="0" smtClean="0">
                <a:solidFill>
                  <a:srgbClr val="0070C0"/>
                </a:solidFill>
              </a:rPr>
              <a:t>with specific reasons why</a:t>
            </a:r>
            <a:r>
              <a:rPr lang="en-US" dirty="0" smtClean="0"/>
              <a:t>).</a:t>
            </a:r>
          </a:p>
          <a:p>
            <a:pPr eaLnBrk="1" hangingPunct="1">
              <a:buFont typeface="Wingdings" pitchFamily="2" charset="2"/>
              <a:buNone/>
            </a:pPr>
            <a:endParaRPr lang="en-US" dirty="0" smtClean="0"/>
          </a:p>
          <a:p>
            <a:pPr eaLnBrk="1" hangingPunct="1">
              <a:buFont typeface="Wingdings" pitchFamily="2" charset="2"/>
              <a:buNone/>
            </a:pPr>
            <a:r>
              <a:rPr lang="en-US" b="1" u="sng" dirty="0" smtClean="0">
                <a:solidFill>
                  <a:srgbClr val="00B0F0"/>
                </a:solidFill>
              </a:rPr>
              <a:t>INCORRECT</a:t>
            </a:r>
          </a:p>
          <a:p>
            <a:pPr eaLnBrk="1" hangingPunct="1"/>
            <a:r>
              <a:rPr lang="en-US" dirty="0" smtClean="0"/>
              <a:t>Might be related to or aggravated by</a:t>
            </a:r>
          </a:p>
          <a:p>
            <a:pPr eaLnBrk="1" hangingPunct="1"/>
            <a:r>
              <a:rPr lang="en-US" dirty="0" smtClean="0"/>
              <a:t>Probably not due to in-service injury</a:t>
            </a:r>
          </a:p>
          <a:p>
            <a:pPr eaLnBrk="1" hangingPunct="1"/>
            <a:r>
              <a:rPr lang="en-US" dirty="0" smtClean="0"/>
              <a:t>Could be related but I would need additional testing to be sure.</a:t>
            </a:r>
          </a:p>
          <a:p>
            <a:pPr eaLnBrk="1" hangingPunct="1"/>
            <a:endParaRPr lang="en-US" dirty="0" smtClean="0"/>
          </a:p>
        </p:txBody>
      </p:sp>
      <p:sp>
        <p:nvSpPr>
          <p:cNvPr id="2" name="Title 1"/>
          <p:cNvSpPr>
            <a:spLocks noGrp="1"/>
          </p:cNvSpPr>
          <p:nvPr>
            <p:ph type="title"/>
          </p:nvPr>
        </p:nvSpPr>
        <p:spPr>
          <a:xfrm>
            <a:off x="0" y="228600"/>
            <a:ext cx="8915400" cy="990600"/>
          </a:xfrm>
        </p:spPr>
        <p:txBody>
          <a:bodyPr>
            <a:normAutofit/>
          </a:bodyPr>
          <a:lstStyle/>
          <a:p>
            <a:pPr algn="ctr" eaLnBrk="1" fontAlgn="auto" hangingPunct="1">
              <a:spcAft>
                <a:spcPts val="0"/>
              </a:spcAft>
              <a:defRPr/>
            </a:pPr>
            <a:r>
              <a:rPr lang="en-US" sz="3200" dirty="0" smtClean="0">
                <a:solidFill>
                  <a:schemeClr val="accent1">
                    <a:lumMod val="75000"/>
                  </a:schemeClr>
                </a:solidFill>
                <a:effectLst>
                  <a:outerShdw blurRad="38100" dist="38100" dir="2700000" algn="tl">
                    <a:srgbClr val="000000">
                      <a:alpha val="43137"/>
                    </a:srgbClr>
                  </a:outerShdw>
                </a:effectLst>
              </a:rPr>
              <a:t>Direct and Secondary Opinion Examples </a:t>
            </a:r>
            <a:endParaRPr lang="en-US" sz="3200" dirty="0">
              <a:solidFill>
                <a:schemeClr val="accent1">
                  <a:lumMod val="75000"/>
                </a:schemeClr>
              </a:solidFill>
              <a:effectLst>
                <a:outerShdw blurRad="38100" dist="38100" dir="2700000" algn="tl">
                  <a:srgbClr val="000000">
                    <a:alpha val="43137"/>
                  </a:srgbClr>
                </a:outerShdw>
              </a:effectLst>
            </a:endParaRPr>
          </a:p>
        </p:txBody>
      </p:sp>
      <p:pic>
        <p:nvPicPr>
          <p:cNvPr id="3074" name="Picture 2" descr="C:\Documents and Settings\vhasampoorew\Local Settings\Temporary Internet Files\Content.IE5\SJF0HNL6\MC900441322[1].png"/>
          <p:cNvPicPr>
            <a:picLocks noChangeAspect="1" noChangeArrowheads="1"/>
          </p:cNvPicPr>
          <p:nvPr/>
        </p:nvPicPr>
        <p:blipFill>
          <a:blip r:embed="rId3" cstate="print"/>
          <a:srcRect/>
          <a:stretch>
            <a:fillRect/>
          </a:stretch>
        </p:blipFill>
        <p:spPr bwMode="auto">
          <a:xfrm>
            <a:off x="6781800" y="1143000"/>
            <a:ext cx="1143000" cy="1143000"/>
          </a:xfrm>
          <a:prstGeom prst="rect">
            <a:avLst/>
          </a:prstGeom>
          <a:noFill/>
          <a:ln w="9525">
            <a:noFill/>
            <a:miter lim="800000"/>
            <a:headEnd/>
            <a:tailEnd/>
          </a:ln>
        </p:spPr>
      </p:pic>
      <p:pic>
        <p:nvPicPr>
          <p:cNvPr id="3075" name="Picture 3" descr="C:\Documents and Settings\vhasampoorew\Local Settings\Temporary Internet Files\Content.IE5\SJF0HNL6\MC900441322[1].png"/>
          <p:cNvPicPr>
            <a:picLocks noChangeAspect="1" noChangeArrowheads="1"/>
          </p:cNvPicPr>
          <p:nvPr/>
        </p:nvPicPr>
        <p:blipFill>
          <a:blip r:embed="rId4" cstate="print"/>
          <a:srcRect/>
          <a:stretch>
            <a:fillRect/>
          </a:stretch>
        </p:blipFill>
        <p:spPr bwMode="auto">
          <a:xfrm>
            <a:off x="6781800" y="39624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25000" lnSpcReduction="20000"/>
          </a:bodyPr>
          <a:lstStyle/>
          <a:p>
            <a:pPr marL="274320" indent="-274320" eaLnBrk="1" fontAlgn="auto" hangingPunct="1">
              <a:spcAft>
                <a:spcPts val="0"/>
              </a:spcAft>
              <a:buFont typeface="Wingdings" pitchFamily="2" charset="2"/>
              <a:buChar char="Ø"/>
              <a:defRPr/>
            </a:pPr>
            <a:r>
              <a:rPr lang="en-US" sz="8800" dirty="0" smtClean="0"/>
              <a:t>When no pre-existing medical condition is </a:t>
            </a:r>
            <a:r>
              <a:rPr lang="en-US" sz="8800" b="1" i="1" dirty="0" smtClean="0">
                <a:solidFill>
                  <a:schemeClr val="accent1">
                    <a:lumMod val="75000"/>
                  </a:schemeClr>
                </a:solidFill>
              </a:rPr>
              <a:t>noted</a:t>
            </a:r>
            <a:r>
              <a:rPr lang="en-US" sz="8800" dirty="0" smtClean="0"/>
              <a:t>  upon entry into service, a Veteran is </a:t>
            </a:r>
            <a:r>
              <a:rPr lang="en-US" sz="8800" b="1" dirty="0" smtClean="0">
                <a:solidFill>
                  <a:srgbClr val="00B0F0"/>
                </a:solidFill>
              </a:rPr>
              <a:t>presumed</a:t>
            </a:r>
            <a:r>
              <a:rPr lang="en-US" sz="8800" dirty="0" smtClean="0"/>
              <a:t> to have been in sound condition upon entry. 38 U.S.C. § 1111; </a:t>
            </a:r>
            <a:r>
              <a:rPr lang="en-US" sz="8800" i="1" dirty="0" smtClean="0"/>
              <a:t>Wagner v. Principi</a:t>
            </a:r>
            <a:r>
              <a:rPr lang="en-US" sz="8800" dirty="0" smtClean="0"/>
              <a:t>, 370 F.3d 1089, 1096 (Fed.Cir. 2004).  </a:t>
            </a:r>
          </a:p>
          <a:p>
            <a:pPr marL="274320" indent="-274320" eaLnBrk="1" fontAlgn="auto" hangingPunct="1">
              <a:spcAft>
                <a:spcPts val="0"/>
              </a:spcAft>
              <a:buNone/>
              <a:defRPr/>
            </a:pPr>
            <a:endParaRPr lang="en-US" sz="6400" dirty="0" smtClean="0"/>
          </a:p>
          <a:p>
            <a:pPr marL="274320" indent="-274320">
              <a:buFont typeface="Wingdings" pitchFamily="2" charset="2"/>
              <a:buChar char="Ø"/>
              <a:defRPr/>
            </a:pPr>
            <a:r>
              <a:rPr lang="en-US" sz="8800" dirty="0" smtClean="0"/>
              <a:t>To rebut the presumption of soundness, the examiner must provide an opinion as to whether there is </a:t>
            </a:r>
            <a:r>
              <a:rPr lang="en-US" sz="8800" b="1" dirty="0" smtClean="0">
                <a:solidFill>
                  <a:srgbClr val="00B050"/>
                </a:solidFill>
              </a:rPr>
              <a:t>obvious, manifest, or undebatable </a:t>
            </a:r>
            <a:r>
              <a:rPr lang="en-US" sz="8800" dirty="0" smtClean="0"/>
              <a:t>evidence</a:t>
            </a:r>
            <a:r>
              <a:rPr lang="en-US" sz="8800" b="1" dirty="0" smtClean="0">
                <a:solidFill>
                  <a:srgbClr val="00B050"/>
                </a:solidFill>
              </a:rPr>
              <a:t> </a:t>
            </a:r>
            <a:r>
              <a:rPr lang="en-US" sz="8800" dirty="0" smtClean="0"/>
              <a:t>that the Veteran's condition </a:t>
            </a:r>
            <a:r>
              <a:rPr lang="en-US" sz="8800" b="1" u="sng" dirty="0" smtClean="0">
                <a:solidFill>
                  <a:srgbClr val="00B0F0"/>
                </a:solidFill>
              </a:rPr>
              <a:t>both</a:t>
            </a:r>
            <a:r>
              <a:rPr lang="en-US" sz="8800" b="1" dirty="0" smtClean="0"/>
              <a:t> </a:t>
            </a:r>
            <a:r>
              <a:rPr lang="en-US" sz="8800" dirty="0" smtClean="0"/>
              <a:t>pre-existed service</a:t>
            </a:r>
            <a:r>
              <a:rPr lang="en-US" sz="8800" b="1" dirty="0" smtClean="0"/>
              <a:t> </a:t>
            </a:r>
            <a:r>
              <a:rPr lang="en-US" sz="8800" b="1" u="sng" dirty="0" smtClean="0">
                <a:solidFill>
                  <a:srgbClr val="00B0F0"/>
                </a:solidFill>
              </a:rPr>
              <a:t>and</a:t>
            </a:r>
            <a:r>
              <a:rPr lang="en-US" sz="8800" b="1" dirty="0" smtClean="0">
                <a:solidFill>
                  <a:srgbClr val="00B0F0"/>
                </a:solidFill>
              </a:rPr>
              <a:t> </a:t>
            </a:r>
            <a:r>
              <a:rPr lang="en-US" sz="8800" dirty="0" smtClean="0"/>
              <a:t>was</a:t>
            </a:r>
            <a:r>
              <a:rPr lang="en-US" sz="8800" b="1" dirty="0" smtClean="0">
                <a:solidFill>
                  <a:srgbClr val="00B0F0"/>
                </a:solidFill>
              </a:rPr>
              <a:t> </a:t>
            </a:r>
            <a:r>
              <a:rPr lang="en-US" sz="8800" b="1" u="sng" dirty="0" smtClean="0">
                <a:solidFill>
                  <a:srgbClr val="00B0F0"/>
                </a:solidFill>
              </a:rPr>
              <a:t>not</a:t>
            </a:r>
            <a:r>
              <a:rPr lang="en-US" sz="8800" b="1" dirty="0" smtClean="0">
                <a:solidFill>
                  <a:schemeClr val="accent1">
                    <a:lumMod val="75000"/>
                  </a:schemeClr>
                </a:solidFill>
              </a:rPr>
              <a:t> </a:t>
            </a:r>
            <a:r>
              <a:rPr lang="en-US" sz="8800" dirty="0" smtClean="0"/>
              <a:t>aggravated by service.  </a:t>
            </a:r>
            <a:r>
              <a:rPr lang="en-US" sz="8800" i="1" dirty="0" smtClean="0"/>
              <a:t>Wagner</a:t>
            </a:r>
            <a:r>
              <a:rPr lang="en-US" sz="8800" dirty="0" smtClean="0"/>
              <a:t>, 370 F.3d at 1096; 38 C.F.R. § 3.304(b); VA OGC Prec. Op. No. 3-2003 (July 16, 2003).</a:t>
            </a:r>
          </a:p>
          <a:p>
            <a:pPr marL="0" indent="0">
              <a:buNone/>
              <a:defRPr/>
            </a:pPr>
            <a:endParaRPr lang="en-US" sz="8800" dirty="0" smtClean="0"/>
          </a:p>
          <a:p>
            <a:pPr marL="342900" marR="0" lvl="0" indent="-342900">
              <a:lnSpc>
                <a:spcPct val="115000"/>
              </a:lnSpc>
              <a:spcBef>
                <a:spcPts val="0"/>
              </a:spcBef>
              <a:spcAft>
                <a:spcPts val="1000"/>
              </a:spcAft>
              <a:buFont typeface="Symbol"/>
              <a:buChar char=""/>
              <a:tabLst>
                <a:tab pos="457200" algn="l"/>
              </a:tabLst>
            </a:pPr>
            <a:r>
              <a:rPr lang="en-US" sz="8800" dirty="0" smtClean="0"/>
              <a:t>If VA is able to rebut the presumption of soundness, the second element of service connection is not established, and service connection is not warranted.                  </a:t>
            </a:r>
            <a:r>
              <a:rPr lang="en-US" sz="8800" i="1" dirty="0" smtClean="0"/>
              <a:t>G</a:t>
            </a:r>
            <a:r>
              <a:rPr lang="en-US" sz="8800" i="1" dirty="0" smtClean="0">
                <a:latin typeface="+mj-lt"/>
                <a:ea typeface="Calibri"/>
                <a:cs typeface="Times New Roman"/>
              </a:rPr>
              <a:t>ilbert </a:t>
            </a:r>
            <a:r>
              <a:rPr lang="en-US" sz="8800" i="1" dirty="0">
                <a:latin typeface="+mj-lt"/>
                <a:ea typeface="Calibri"/>
                <a:cs typeface="Times New Roman"/>
              </a:rPr>
              <a:t>v. Shinseki</a:t>
            </a:r>
            <a:r>
              <a:rPr lang="en-US" sz="8800" dirty="0">
                <a:latin typeface="+mj-lt"/>
                <a:ea typeface="Calibri"/>
                <a:cs typeface="Times New Roman"/>
              </a:rPr>
              <a:t>, 26 Vet. App. 48, 55 (2012).  </a:t>
            </a:r>
            <a:endParaRPr lang="en-US" sz="8000" dirty="0">
              <a:latin typeface="+mj-lt"/>
              <a:ea typeface="Calibri"/>
              <a:cs typeface="Times New Roman"/>
            </a:endParaRPr>
          </a:p>
          <a:p>
            <a:pPr marL="274320" lvl="0" indent="-274320">
              <a:buFont typeface="Wingdings" pitchFamily="2" charset="2"/>
              <a:buChar char="Ø"/>
              <a:defRPr/>
            </a:pPr>
            <a:endParaRPr lang="en-US" sz="8800" dirty="0" smtClean="0"/>
          </a:p>
          <a:p>
            <a:pPr marL="274320" indent="-274320">
              <a:buNone/>
              <a:defRPr/>
            </a:pPr>
            <a:endParaRPr lang="en-US" sz="6400" dirty="0" smtClean="0"/>
          </a:p>
        </p:txBody>
      </p:sp>
      <p:sp>
        <p:nvSpPr>
          <p:cNvPr id="2" name="Title 1"/>
          <p:cNvSpPr>
            <a:spLocks noGrp="1"/>
          </p:cNvSpPr>
          <p:nvPr>
            <p:ph type="title"/>
          </p:nvPr>
        </p:nvSpPr>
        <p:spPr>
          <a:xfrm>
            <a:off x="381000" y="228600"/>
            <a:ext cx="8001000" cy="914400"/>
          </a:xfrm>
        </p:spPr>
        <p:txBody>
          <a:bodyPr>
            <a:normAutofit/>
          </a:bodyPr>
          <a:lstStyle/>
          <a:p>
            <a:pPr fontAlgn="auto">
              <a:spcAft>
                <a:spcPts val="0"/>
              </a:spcAft>
              <a:defRPr/>
            </a:pPr>
            <a:r>
              <a:rPr lang="en-US" sz="3300" dirty="0" smtClean="0">
                <a:solidFill>
                  <a:schemeClr val="accent1"/>
                </a:solidFill>
                <a:effectLst>
                  <a:outerShdw blurRad="38100" dist="38100" dir="2700000" algn="tl">
                    <a:srgbClr val="000000">
                      <a:alpha val="43137"/>
                    </a:srgbClr>
                  </a:outerShdw>
                </a:effectLst>
              </a:rPr>
              <a:t>Presumption of Soundness: Opinions</a:t>
            </a:r>
            <a:endParaRPr lang="en-US" sz="3300" dirty="0">
              <a:solidFill>
                <a:schemeClr val="accent1"/>
              </a:solidFill>
              <a:effectLst>
                <a:outerShdw blurRad="38100" dist="38100" dir="2700000" algn="tl">
                  <a:srgbClr val="000000">
                    <a:alpha val="43137"/>
                  </a:srgbClr>
                </a:outerShdw>
              </a:effectLst>
            </a:endParaRPr>
          </a:p>
        </p:txBody>
      </p:sp>
      <p:pic>
        <p:nvPicPr>
          <p:cNvPr id="4" name="Picture 2" descr="C:\Documents and Settings\bvarcthrash\Local Settings\Temporary Internet Files\Content.IE5\CBPRWS08\MC900056125[1].wmf"/>
          <p:cNvPicPr>
            <a:picLocks noChangeAspect="1" noChangeArrowheads="1"/>
          </p:cNvPicPr>
          <p:nvPr/>
        </p:nvPicPr>
        <p:blipFill>
          <a:blip r:embed="rId3" cstate="print"/>
          <a:srcRect/>
          <a:stretch>
            <a:fillRect/>
          </a:stretch>
        </p:blipFill>
        <p:spPr bwMode="auto">
          <a:xfrm>
            <a:off x="7543800" y="5491724"/>
            <a:ext cx="1447800" cy="1213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77500" lnSpcReduction="20000"/>
          </a:bodyPr>
          <a:lstStyle/>
          <a:p>
            <a:pPr eaLnBrk="1" hangingPunct="1"/>
            <a:endParaRPr lang="en-US" dirty="0" smtClean="0"/>
          </a:p>
          <a:p>
            <a:pPr eaLnBrk="1" hangingPunct="1"/>
            <a:endParaRPr lang="en-US" sz="3400" dirty="0" smtClean="0"/>
          </a:p>
          <a:p>
            <a:pPr eaLnBrk="1" hangingPunct="1"/>
            <a:r>
              <a:rPr lang="en-US" sz="3400" dirty="0" smtClean="0"/>
              <a:t>Medical Examinations and Opinions</a:t>
            </a:r>
          </a:p>
          <a:p>
            <a:pPr eaLnBrk="1" hangingPunct="1"/>
            <a:endParaRPr lang="en-US" sz="3400" dirty="0" smtClean="0"/>
          </a:p>
          <a:p>
            <a:pPr eaLnBrk="1" hangingPunct="1"/>
            <a:r>
              <a:rPr lang="en-US" sz="3400" dirty="0" smtClean="0"/>
              <a:t>Credibility Determinations and Lay Evidence</a:t>
            </a:r>
          </a:p>
          <a:p>
            <a:pPr eaLnBrk="1" hangingPunct="1"/>
            <a:endParaRPr lang="en-US" sz="3400" dirty="0" smtClean="0"/>
          </a:p>
          <a:p>
            <a:r>
              <a:rPr lang="en-US" sz="3400" dirty="0" smtClean="0"/>
              <a:t>Common </a:t>
            </a:r>
            <a:r>
              <a:rPr lang="en-US" sz="3400" dirty="0"/>
              <a:t>Issues Regarding VA’s Duties to Notify and </a:t>
            </a:r>
            <a:r>
              <a:rPr lang="en-US" sz="3400" dirty="0" smtClean="0"/>
              <a:t>Assist</a:t>
            </a:r>
          </a:p>
          <a:p>
            <a:endParaRPr lang="en-US" sz="3400" dirty="0"/>
          </a:p>
          <a:p>
            <a:r>
              <a:rPr lang="en-US" sz="3400" dirty="0" smtClean="0"/>
              <a:t>TDIU and Extraschedular Evaluations</a:t>
            </a:r>
          </a:p>
          <a:p>
            <a:pPr eaLnBrk="1" hangingPunct="1"/>
            <a:endParaRPr lang="en-US" sz="3400" dirty="0" smtClean="0"/>
          </a:p>
          <a:p>
            <a:pPr eaLnBrk="1" hangingPunct="1"/>
            <a:r>
              <a:rPr lang="en-US" sz="3400" dirty="0" smtClean="0"/>
              <a:t>Avoiding </a:t>
            </a:r>
            <a:r>
              <a:rPr lang="en-US" sz="3400" i="1" dirty="0" smtClean="0"/>
              <a:t>Stegall</a:t>
            </a:r>
            <a:r>
              <a:rPr lang="en-US" sz="3400" dirty="0" smtClean="0"/>
              <a:t> Remands</a:t>
            </a:r>
          </a:p>
        </p:txBody>
      </p:sp>
      <p:sp>
        <p:nvSpPr>
          <p:cNvPr id="2" name="Title 1"/>
          <p:cNvSpPr>
            <a:spLocks noGrp="1"/>
          </p:cNvSpPr>
          <p:nvPr>
            <p:ph type="title"/>
          </p:nvPr>
        </p:nvSpPr>
        <p:spPr/>
        <p:txBody>
          <a:bodyPr/>
          <a:lstStyle/>
          <a:p>
            <a:pPr algn="ctr" eaLnBrk="1" fontAlgn="auto" hangingPunct="1">
              <a:spcAft>
                <a:spcPts val="0"/>
              </a:spcAft>
              <a:defRPr/>
            </a:pPr>
            <a:r>
              <a:rPr lang="en-US" sz="4800"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Agenda</a:t>
            </a:r>
            <a:endParaRPr lang="en-US" sz="48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26" name="Picture 2" descr="C:\Documents and Settings\bvarcthrash\Local Settings\Temporary Internet Files\Content.IE5\NX92YE3G\MM900234700[1].gif"/>
          <p:cNvPicPr>
            <a:picLocks noChangeAspect="1" noChangeArrowheads="1" noCrop="1"/>
          </p:cNvPicPr>
          <p:nvPr/>
        </p:nvPicPr>
        <p:blipFill>
          <a:blip r:embed="rId3" cstate="print"/>
          <a:srcRect/>
          <a:stretch>
            <a:fillRect/>
          </a:stretch>
        </p:blipFill>
        <p:spPr bwMode="auto">
          <a:xfrm>
            <a:off x="7162800" y="457200"/>
            <a:ext cx="123825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5181600"/>
          </a:xfrm>
        </p:spPr>
        <p:txBody>
          <a:bodyPr>
            <a:normAutofit fontScale="92500" lnSpcReduction="10000"/>
          </a:bodyPr>
          <a:lstStyle/>
          <a:p>
            <a:pPr marL="274320" indent="-274320">
              <a:buFont typeface="Wingdings" pitchFamily="2" charset="2"/>
              <a:buChar char="Ø"/>
              <a:defRPr/>
            </a:pPr>
            <a:r>
              <a:rPr lang="en-US" sz="2400" b="1" dirty="0" smtClean="0">
                <a:solidFill>
                  <a:srgbClr val="00B0F0"/>
                </a:solidFill>
              </a:rPr>
              <a:t>When a pre-existing medical condition is noted upon entry into service, there is a </a:t>
            </a:r>
            <a:r>
              <a:rPr lang="en-US" sz="2400" b="1" u="sng" dirty="0" smtClean="0">
                <a:solidFill>
                  <a:srgbClr val="00B0F0"/>
                </a:solidFill>
              </a:rPr>
              <a:t>two-part approach </a:t>
            </a:r>
            <a:r>
              <a:rPr lang="en-US" sz="2400" b="1" dirty="0" smtClean="0">
                <a:solidFill>
                  <a:srgbClr val="00B0F0"/>
                </a:solidFill>
              </a:rPr>
              <a:t>(38 U.S.C. § 1153; 38 C.F.R. § 3.306) to follow :</a:t>
            </a:r>
          </a:p>
          <a:p>
            <a:pPr marL="822960" lvl="1" indent="-457200" eaLnBrk="1" fontAlgn="auto" hangingPunct="1">
              <a:spcAft>
                <a:spcPts val="0"/>
              </a:spcAft>
              <a:buFont typeface="+mj-lt"/>
              <a:buAutoNum type="arabicPeriod"/>
              <a:defRPr/>
            </a:pPr>
            <a:r>
              <a:rPr lang="en-US" sz="2200" dirty="0" smtClean="0"/>
              <a:t>Did the pre-existing disorder undergo an </a:t>
            </a:r>
            <a:r>
              <a:rPr lang="en-US" sz="2200" b="1" dirty="0" smtClean="0">
                <a:solidFill>
                  <a:schemeClr val="accent1">
                    <a:lumMod val="75000"/>
                  </a:schemeClr>
                </a:solidFill>
              </a:rPr>
              <a:t>increase</a:t>
            </a:r>
            <a:r>
              <a:rPr lang="en-US" sz="2200" dirty="0" smtClean="0"/>
              <a:t> in service?</a:t>
            </a:r>
          </a:p>
          <a:p>
            <a:pPr marL="822960" lvl="1" indent="-457200" eaLnBrk="1" fontAlgn="auto" hangingPunct="1">
              <a:spcAft>
                <a:spcPts val="0"/>
              </a:spcAft>
              <a:buFont typeface="+mj-lt"/>
              <a:buAutoNum type="arabicPeriod"/>
              <a:defRPr/>
            </a:pPr>
            <a:r>
              <a:rPr lang="en-US" sz="2200" dirty="0" smtClean="0"/>
              <a:t>Was any increase </a:t>
            </a:r>
            <a:r>
              <a:rPr lang="en-US" sz="2200" b="1" dirty="0" smtClean="0">
                <a:solidFill>
                  <a:schemeClr val="accent1">
                    <a:lumMod val="75000"/>
                  </a:schemeClr>
                </a:solidFill>
              </a:rPr>
              <a:t>clearly and unmistakably </a:t>
            </a:r>
            <a:r>
              <a:rPr lang="en-US" sz="2200" dirty="0" smtClean="0"/>
              <a:t>(</a:t>
            </a:r>
            <a:r>
              <a:rPr lang="en-US" sz="2200" i="1" dirty="0" smtClean="0"/>
              <a:t>obviously , manifestly, or undebatably</a:t>
            </a:r>
            <a:r>
              <a:rPr lang="en-US" sz="2200" dirty="0" smtClean="0"/>
              <a:t>)</a:t>
            </a:r>
            <a:r>
              <a:rPr lang="en-US" sz="2200" dirty="0" smtClean="0">
                <a:solidFill>
                  <a:schemeClr val="accent1">
                    <a:lumMod val="75000"/>
                  </a:schemeClr>
                </a:solidFill>
              </a:rPr>
              <a:t> </a:t>
            </a:r>
            <a:r>
              <a:rPr lang="en-US" sz="2200" dirty="0" smtClean="0"/>
              <a:t>due to the </a:t>
            </a:r>
            <a:r>
              <a:rPr lang="en-US" sz="2200" b="1" i="1" dirty="0" smtClean="0">
                <a:solidFill>
                  <a:schemeClr val="accent1">
                    <a:lumMod val="75000"/>
                  </a:schemeClr>
                </a:solidFill>
              </a:rPr>
              <a:t>natural progression </a:t>
            </a:r>
            <a:r>
              <a:rPr lang="en-US" sz="2200" dirty="0" smtClean="0"/>
              <a:t>of the condition?</a:t>
            </a:r>
          </a:p>
          <a:p>
            <a:pPr marL="640080" lvl="1" indent="-274320" eaLnBrk="1" fontAlgn="auto" hangingPunct="1">
              <a:spcAft>
                <a:spcPts val="0"/>
              </a:spcAft>
              <a:buNone/>
              <a:defRPr/>
            </a:pPr>
            <a:endParaRPr lang="en-US" sz="1200" dirty="0" smtClean="0"/>
          </a:p>
          <a:p>
            <a:pPr marL="274320" indent="-274320" eaLnBrk="1" fontAlgn="auto" hangingPunct="1">
              <a:spcAft>
                <a:spcPts val="0"/>
              </a:spcAft>
              <a:buFont typeface="Wingdings" pitchFamily="2" charset="2"/>
              <a:buChar char="Ø"/>
              <a:defRPr/>
            </a:pPr>
            <a:r>
              <a:rPr lang="en-US" sz="2400" b="1" dirty="0" smtClean="0">
                <a:solidFill>
                  <a:srgbClr val="00B0F0"/>
                </a:solidFill>
              </a:rPr>
              <a:t>The examiner needs to provide an opinion that specifically addresses </a:t>
            </a:r>
            <a:r>
              <a:rPr lang="en-US" sz="2400" b="1" i="1" dirty="0" smtClean="0">
                <a:solidFill>
                  <a:srgbClr val="0070C0"/>
                </a:solidFill>
              </a:rPr>
              <a:t>both of the above elements </a:t>
            </a:r>
            <a:r>
              <a:rPr lang="en-US" sz="2400" b="1" u="sng" dirty="0" smtClean="0"/>
              <a:t>and</a:t>
            </a:r>
            <a:r>
              <a:rPr lang="en-US" sz="2400" b="1" dirty="0" smtClean="0">
                <a:solidFill>
                  <a:srgbClr val="00B0F0"/>
                </a:solidFill>
              </a:rPr>
              <a:t> also provides a </a:t>
            </a:r>
            <a:r>
              <a:rPr lang="en-US" sz="2400" b="1" i="1" dirty="0" smtClean="0">
                <a:solidFill>
                  <a:srgbClr val="0070C0"/>
                </a:solidFill>
              </a:rPr>
              <a:t>description of what the baseline of the condition  was before aggravation</a:t>
            </a:r>
            <a:r>
              <a:rPr lang="en-US" sz="2400" dirty="0" smtClean="0"/>
              <a:t>.</a:t>
            </a:r>
          </a:p>
          <a:p>
            <a:pPr marL="640080" lvl="1" indent="-274320" eaLnBrk="1" fontAlgn="auto" hangingPunct="1">
              <a:spcAft>
                <a:spcPts val="0"/>
              </a:spcAft>
              <a:buFont typeface="Wingdings" pitchFamily="2" charset="2"/>
              <a:buChar char="§"/>
              <a:defRPr/>
            </a:pPr>
            <a:r>
              <a:rPr lang="en-US" sz="2200" dirty="0" smtClean="0"/>
              <a:t>Why?  Temporary or intermittent flare-ups of a pre-existing injury or disease are not sufficient to be considered aggravated in service unless the underlying condition, as contrasted to symptoms, worsened in service.	 </a:t>
            </a:r>
          </a:p>
          <a:p>
            <a:pPr marL="274320" indent="-274320" eaLnBrk="1" fontAlgn="auto" hangingPunct="1">
              <a:spcAft>
                <a:spcPts val="0"/>
              </a:spcAft>
              <a:buFont typeface="Wingdings"/>
              <a:buChar char=""/>
              <a:defRPr/>
            </a:pPr>
            <a:endParaRPr lang="en-US" dirty="0"/>
          </a:p>
        </p:txBody>
      </p:sp>
      <p:sp>
        <p:nvSpPr>
          <p:cNvPr id="2" name="Title 1"/>
          <p:cNvSpPr>
            <a:spLocks noGrp="1"/>
          </p:cNvSpPr>
          <p:nvPr>
            <p:ph type="title"/>
          </p:nvPr>
        </p:nvSpPr>
        <p:spPr>
          <a:xfrm>
            <a:off x="381000" y="0"/>
            <a:ext cx="8382000" cy="685800"/>
          </a:xfrm>
        </p:spPr>
        <p:txBody>
          <a:bodyPr>
            <a:normAutofit fontScale="90000"/>
          </a:bodyPr>
          <a:lstStyle/>
          <a:p>
            <a:pPr>
              <a:defRPr/>
            </a:pPr>
            <a:r>
              <a:rPr lang="en-US" dirty="0" smtClean="0"/>
              <a:t/>
            </a:r>
            <a:br>
              <a:rPr lang="en-US" dirty="0" smtClean="0"/>
            </a:br>
            <a:r>
              <a:rPr lang="en-US" sz="3700" dirty="0" smtClean="0">
                <a:solidFill>
                  <a:schemeClr val="accent1"/>
                </a:solidFill>
                <a:effectLst>
                  <a:outerShdw blurRad="38100" dist="38100" dir="2700000" algn="tl">
                    <a:srgbClr val="000000">
                      <a:alpha val="43137"/>
                    </a:srgbClr>
                  </a:outerShdw>
                </a:effectLst>
              </a:rPr>
              <a:t>Presumption of Aggravation: Opinions</a:t>
            </a:r>
            <a:endParaRPr lang="en-US" sz="3700" dirty="0">
              <a:solidFill>
                <a:schemeClr val="accent1"/>
              </a:solidFill>
              <a:effectLst>
                <a:outerShdw blurRad="38100" dist="38100" dir="2700000" algn="tl">
                  <a:srgbClr val="000000">
                    <a:alpha val="43137"/>
                  </a:srgbClr>
                </a:outerShdw>
              </a:effectLst>
            </a:endParaRPr>
          </a:p>
        </p:txBody>
      </p:sp>
      <p:pic>
        <p:nvPicPr>
          <p:cNvPr id="1026" name="Picture 2" descr="C:\Documents and Settings\bvarcthrash\Local Settings\Temporary Internet Files\Content.IE5\MBED1UHK\MP900442437[1].jpg"/>
          <p:cNvPicPr>
            <a:picLocks noChangeAspect="1" noChangeArrowheads="1"/>
          </p:cNvPicPr>
          <p:nvPr/>
        </p:nvPicPr>
        <p:blipFill>
          <a:blip r:embed="rId3" cstate="print"/>
          <a:srcRect/>
          <a:stretch>
            <a:fillRect/>
          </a:stretch>
        </p:blipFill>
        <p:spPr bwMode="auto">
          <a:xfrm>
            <a:off x="7315200" y="5791200"/>
            <a:ext cx="1371600"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092891"/>
          </a:xfrm>
        </p:spPr>
        <p:txBody>
          <a:bodyPr>
            <a:normAutofit/>
          </a:bodyPr>
          <a:lstStyle/>
          <a:p>
            <a:pPr algn="ctr">
              <a:buNone/>
            </a:pPr>
            <a:r>
              <a:rPr lang="en-US" sz="48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Evaluating the Evidence:</a:t>
            </a:r>
          </a:p>
          <a:p>
            <a:pPr algn="ctr">
              <a:buNone/>
            </a:pPr>
            <a:endParaRPr lang="en-US" sz="20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algn="ctr">
              <a:buNone/>
            </a:pPr>
            <a:r>
              <a:rPr lang="en-US" sz="4400" b="1" dirty="0" smtClean="0">
                <a:solidFill>
                  <a:schemeClr val="bg2">
                    <a:lumMod val="50000"/>
                  </a:schemeClr>
                </a:solidFill>
                <a:effectLst>
                  <a:outerShdw blurRad="38100" dist="38100" dir="2700000" algn="tl">
                    <a:srgbClr val="000000">
                      <a:alpha val="43137"/>
                    </a:srgbClr>
                  </a:outerShdw>
                </a:effectLst>
                <a:latin typeface="Tahoma" pitchFamily="34" charset="0"/>
                <a:cs typeface="Tahoma" pitchFamily="34" charset="0"/>
              </a:rPr>
              <a:t>Medical Evidence </a:t>
            </a:r>
          </a:p>
          <a:p>
            <a:pPr algn="ctr">
              <a:buNone/>
            </a:pPr>
            <a:r>
              <a:rPr lang="en-US" sz="4400" b="1" dirty="0" smtClean="0">
                <a:solidFill>
                  <a:schemeClr val="bg2">
                    <a:lumMod val="50000"/>
                  </a:schemeClr>
                </a:solidFill>
                <a:effectLst>
                  <a:outerShdw blurRad="38100" dist="38100" dir="2700000" algn="tl">
                    <a:srgbClr val="000000">
                      <a:alpha val="43137"/>
                    </a:srgbClr>
                  </a:outerShdw>
                </a:effectLst>
                <a:latin typeface="Tahoma" pitchFamily="34" charset="0"/>
                <a:cs typeface="Tahoma" pitchFamily="34" charset="0"/>
              </a:rPr>
              <a:t>vs.</a:t>
            </a:r>
          </a:p>
          <a:p>
            <a:pPr algn="ctr">
              <a:buNone/>
            </a:pPr>
            <a:r>
              <a:rPr lang="en-US" sz="4400" b="1" dirty="0" smtClean="0">
                <a:solidFill>
                  <a:schemeClr val="bg2">
                    <a:lumMod val="50000"/>
                  </a:schemeClr>
                </a:solidFill>
                <a:effectLst>
                  <a:outerShdw blurRad="38100" dist="38100" dir="2700000" algn="tl">
                    <a:srgbClr val="000000">
                      <a:alpha val="43137"/>
                    </a:srgbClr>
                  </a:outerShdw>
                </a:effectLst>
                <a:latin typeface="Tahoma" pitchFamily="34" charset="0"/>
                <a:cs typeface="Tahoma" pitchFamily="34" charset="0"/>
              </a:rPr>
              <a:t>Lay Evidence</a:t>
            </a:r>
            <a:endParaRPr lang="en-US" sz="4400" b="1" dirty="0">
              <a:solidFill>
                <a:schemeClr val="bg2">
                  <a:lumMod val="50000"/>
                </a:schemeClr>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2" descr="C:\Documents and Settings\bvarcthrash\Local Settings\Temporary Internet Files\Content.IE5\NX92YE3G\MC900335934[1].wmf"/>
          <p:cNvPicPr>
            <a:picLocks noChangeAspect="1" noChangeArrowheads="1"/>
          </p:cNvPicPr>
          <p:nvPr/>
        </p:nvPicPr>
        <p:blipFill>
          <a:blip r:embed="rId3" cstate="print"/>
          <a:srcRect/>
          <a:stretch>
            <a:fillRect/>
          </a:stretch>
        </p:blipFill>
        <p:spPr bwMode="auto">
          <a:xfrm>
            <a:off x="3505200" y="4114800"/>
            <a:ext cx="2019300"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effectLst>
                  <a:outerShdw blurRad="38100" dist="38100" dir="2700000" algn="tl">
                    <a:srgbClr val="000000">
                      <a:alpha val="43137"/>
                    </a:srgbClr>
                  </a:outerShdw>
                </a:effectLst>
              </a:rPr>
              <a:t>Reasons or Bases Requirement</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To comply with the reasons or bases requirement contained in 38 U.S.C. §§ 5104(b) and 7104(d), the adjudicator must:</a:t>
            </a:r>
          </a:p>
          <a:p>
            <a:pPr lvl="1"/>
            <a:r>
              <a:rPr lang="en-US" dirty="0"/>
              <a:t>a</a:t>
            </a:r>
            <a:r>
              <a:rPr lang="en-US" dirty="0" smtClean="0"/>
              <a:t>nalyze the </a:t>
            </a:r>
            <a:r>
              <a:rPr lang="en-US" b="1" dirty="0" smtClean="0">
                <a:solidFill>
                  <a:schemeClr val="accent1">
                    <a:lumMod val="75000"/>
                  </a:schemeClr>
                </a:solidFill>
              </a:rPr>
              <a:t>credibility and probative value </a:t>
            </a:r>
            <a:r>
              <a:rPr lang="en-US" dirty="0" smtClean="0"/>
              <a:t>of the evidence,</a:t>
            </a:r>
          </a:p>
          <a:p>
            <a:pPr lvl="1"/>
            <a:r>
              <a:rPr lang="en-US" dirty="0"/>
              <a:t>a</a:t>
            </a:r>
            <a:r>
              <a:rPr lang="en-US" dirty="0" smtClean="0"/>
              <a:t>ccount for the evidence that she or he finds persuasive or unpersuasive, and</a:t>
            </a:r>
          </a:p>
          <a:p>
            <a:pPr lvl="1"/>
            <a:r>
              <a:rPr lang="en-US" dirty="0" smtClean="0"/>
              <a:t>provide </a:t>
            </a:r>
            <a:r>
              <a:rPr lang="en-US" i="1" dirty="0" smtClean="0"/>
              <a:t>non-conclusory</a:t>
            </a:r>
            <a:r>
              <a:rPr lang="en-US" dirty="0" smtClean="0"/>
              <a:t> reasons for the rejection of any material evidence </a:t>
            </a:r>
            <a:r>
              <a:rPr lang="en-US" i="1" dirty="0" smtClean="0"/>
              <a:t>favorable</a:t>
            </a:r>
            <a:r>
              <a:rPr lang="en-US" dirty="0" smtClean="0"/>
              <a:t> to the claimant.</a:t>
            </a:r>
          </a:p>
          <a:p>
            <a:pPr lvl="1">
              <a:buNone/>
            </a:pPr>
            <a:endParaRPr lang="en-US" dirty="0"/>
          </a:p>
          <a:p>
            <a:pPr lvl="1">
              <a:buNone/>
            </a:pPr>
            <a:r>
              <a:rPr lang="en-US" i="1" dirty="0" smtClean="0"/>
              <a:t>Eddy v. Brown</a:t>
            </a:r>
            <a:r>
              <a:rPr lang="en-US" dirty="0" smtClean="0"/>
              <a:t>, 9 Vet. App. 52 (1996); </a:t>
            </a:r>
            <a:r>
              <a:rPr lang="en-US" i="1" dirty="0" smtClean="0"/>
              <a:t>see also </a:t>
            </a:r>
          </a:p>
          <a:p>
            <a:pPr lvl="1">
              <a:buNone/>
            </a:pPr>
            <a:r>
              <a:rPr lang="en-US" i="1" dirty="0" smtClean="0"/>
              <a:t>Macarubbo v. Gober</a:t>
            </a:r>
            <a:r>
              <a:rPr lang="en-US" dirty="0" smtClean="0"/>
              <a:t>, 10 Vet. App. 388 (1997). </a:t>
            </a:r>
            <a:endParaRPr lang="en-US" dirty="0"/>
          </a:p>
        </p:txBody>
      </p:sp>
      <p:pic>
        <p:nvPicPr>
          <p:cNvPr id="4" name="Picture 5" descr="C:\Documents and Settings\bvarcthrash\Local Settings\Temporary Internet Files\Content.IE5\C5PQQ8XY\MC900434879[1].png"/>
          <p:cNvPicPr>
            <a:picLocks noChangeAspect="1" noChangeArrowheads="1"/>
          </p:cNvPicPr>
          <p:nvPr/>
        </p:nvPicPr>
        <p:blipFill>
          <a:blip r:embed="rId3" cstate="print"/>
          <a:srcRect/>
          <a:stretch>
            <a:fillRect/>
          </a:stretch>
        </p:blipFill>
        <p:spPr bwMode="auto">
          <a:xfrm>
            <a:off x="7315200" y="5410200"/>
            <a:ext cx="12192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1"/>
                </a:solidFill>
              </a:rPr>
              <a:t>   </a:t>
            </a:r>
            <a:r>
              <a:rPr lang="en-US" sz="4000" dirty="0" smtClean="0">
                <a:solidFill>
                  <a:schemeClr val="accent1">
                    <a:lumMod val="75000"/>
                  </a:schemeClr>
                </a:solidFill>
              </a:rPr>
              <a:t>Sounds Easy, But . . .</a:t>
            </a:r>
            <a:endParaRPr lang="en-US" sz="40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5376672"/>
          </a:xfrm>
        </p:spPr>
        <p:txBody>
          <a:bodyPr>
            <a:normAutofit fontScale="92500"/>
          </a:bodyPr>
          <a:lstStyle/>
          <a:p>
            <a:pPr marL="731520" lvl="1" indent="-533400">
              <a:lnSpc>
                <a:spcPct val="90000"/>
              </a:lnSpc>
              <a:buFont typeface="Wingdings" pitchFamily="2" charset="2"/>
              <a:buChar char="Ø"/>
              <a:defRPr/>
            </a:pPr>
            <a:r>
              <a:rPr lang="en-US" sz="2800" dirty="0" smtClean="0"/>
              <a:t>There is no single formula or test that exists for judging </a:t>
            </a:r>
            <a:r>
              <a:rPr lang="en-US" sz="2800" b="1" dirty="0" smtClean="0">
                <a:solidFill>
                  <a:schemeClr val="accent1">
                    <a:lumMod val="75000"/>
                  </a:schemeClr>
                </a:solidFill>
              </a:rPr>
              <a:t>credibility and assigning weight </a:t>
            </a:r>
            <a:r>
              <a:rPr lang="en-US" sz="2800" dirty="0" smtClean="0"/>
              <a:t>to the evidence of record  -</a:t>
            </a:r>
          </a:p>
          <a:p>
            <a:pPr marL="990600" lvl="1" indent="-533400">
              <a:lnSpc>
                <a:spcPct val="90000"/>
              </a:lnSpc>
              <a:buFont typeface="Wingdings" pitchFamily="2" charset="2"/>
              <a:buChar char="Ø"/>
              <a:defRPr/>
            </a:pPr>
            <a:endParaRPr lang="en-US" sz="900" dirty="0" smtClean="0"/>
          </a:p>
          <a:p>
            <a:pPr marL="1228725" lvl="2" indent="-533400">
              <a:lnSpc>
                <a:spcPct val="90000"/>
              </a:lnSpc>
              <a:buClr>
                <a:schemeClr val="accent2">
                  <a:tint val="85000"/>
                  <a:satMod val="285000"/>
                </a:schemeClr>
              </a:buClr>
              <a:buFont typeface="Wingdings" pitchFamily="2" charset="2"/>
              <a:buChar char="Ø"/>
              <a:defRPr/>
            </a:pPr>
            <a:r>
              <a:rPr lang="en-US" sz="2400" dirty="0" smtClean="0"/>
              <a:t>And this is the case </a:t>
            </a:r>
            <a:r>
              <a:rPr lang="en-US" sz="2400" u="sng" dirty="0" smtClean="0"/>
              <a:t>despite</a:t>
            </a:r>
            <a:r>
              <a:rPr lang="en-US" sz="2400" dirty="0" smtClean="0"/>
              <a:t> one of the most common reasons for CAVC remands is the Board’s failure to address and/or make credibility determinations with respect to lay and medical evidence.  </a:t>
            </a:r>
          </a:p>
          <a:p>
            <a:pPr marL="1228725" lvl="2" indent="-533400">
              <a:lnSpc>
                <a:spcPct val="90000"/>
              </a:lnSpc>
              <a:buClr>
                <a:schemeClr val="accent2">
                  <a:tint val="85000"/>
                  <a:satMod val="285000"/>
                </a:schemeClr>
              </a:buClr>
              <a:buFont typeface="Wingdings" pitchFamily="2" charset="2"/>
              <a:buChar char="Ø"/>
              <a:defRPr/>
            </a:pPr>
            <a:endParaRPr lang="en-US" sz="1000" dirty="0" smtClean="0"/>
          </a:p>
          <a:p>
            <a:pPr marL="731520" lvl="1" indent="-533400">
              <a:lnSpc>
                <a:spcPct val="90000"/>
              </a:lnSpc>
              <a:buFont typeface="Wingdings" pitchFamily="2" charset="2"/>
              <a:buChar char="Ø"/>
              <a:defRPr/>
            </a:pPr>
            <a:r>
              <a:rPr lang="en-US" sz="2800" dirty="0" smtClean="0"/>
              <a:t>This tends to be a very fact specific and qualitative exercise in practice, but there are some important factors to keep in mind, and tools to use, as will be further discussed.  </a:t>
            </a:r>
          </a:p>
          <a:p>
            <a:pPr>
              <a:buNone/>
            </a:pPr>
            <a:r>
              <a:rPr lang="en-US" dirty="0" smtClean="0"/>
              <a:t> </a:t>
            </a:r>
            <a:endParaRPr lang="en-US" dirty="0"/>
          </a:p>
        </p:txBody>
      </p:sp>
      <p:pic>
        <p:nvPicPr>
          <p:cNvPr id="4" name="Picture 4" descr="C:\Documents and Settings\bvarcthrash\Local Settings\Temporary Internet Files\Content.IE5\8FTFAC7P\MM900282747[1].gif"/>
          <p:cNvPicPr>
            <a:picLocks noChangeAspect="1" noChangeArrowheads="1" noCrop="1"/>
          </p:cNvPicPr>
          <p:nvPr/>
        </p:nvPicPr>
        <p:blipFill>
          <a:blip r:embed="rId3" cstate="print"/>
          <a:srcRect/>
          <a:stretch>
            <a:fillRect/>
          </a:stretch>
        </p:blipFill>
        <p:spPr bwMode="auto">
          <a:xfrm>
            <a:off x="7162800" y="228600"/>
            <a:ext cx="12192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solidFill>
                  <a:schemeClr val="accent1">
                    <a:lumMod val="75000"/>
                  </a:schemeClr>
                </a:solidFill>
              </a:rPr>
              <a:t>    </a:t>
            </a:r>
            <a:r>
              <a:rPr lang="en-US" sz="3600" dirty="0" smtClean="0">
                <a:solidFill>
                  <a:schemeClr val="accent1">
                    <a:lumMod val="75000"/>
                  </a:schemeClr>
                </a:solidFill>
                <a:effectLst>
                  <a:outerShdw blurRad="38100" dist="38100" dir="2700000" algn="tl">
                    <a:srgbClr val="000000">
                      <a:alpha val="43137"/>
                    </a:srgbClr>
                  </a:outerShdw>
                </a:effectLst>
              </a:rPr>
              <a:t>Governing Legal Concepts</a:t>
            </a:r>
            <a:endParaRPr lang="en-US" sz="36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a:bodyPr>
          <a:lstStyle/>
          <a:p>
            <a:pPr marL="265176" lvl="1" indent="-265176">
              <a:spcBef>
                <a:spcPts val="400"/>
              </a:spcBef>
              <a:buSzPct val="68000"/>
              <a:buFont typeface="Wingdings" pitchFamily="2" charset="2"/>
              <a:buChar char="Ø"/>
              <a:defRPr/>
            </a:pPr>
            <a:r>
              <a:rPr lang="en-US" sz="2400" b="1" dirty="0" smtClean="0">
                <a:solidFill>
                  <a:schemeClr val="accent1">
                    <a:lumMod val="75000"/>
                  </a:schemeClr>
                </a:solidFill>
              </a:rPr>
              <a:t>Credibility, Probative Value, Competency, Relevancy and Weight </a:t>
            </a:r>
            <a:r>
              <a:rPr lang="en-US" sz="2400" b="1" dirty="0" smtClean="0"/>
              <a:t>–</a:t>
            </a:r>
            <a:r>
              <a:rPr lang="en-US" sz="2400" dirty="0" smtClean="0"/>
              <a:t>These legal concepts are used for reconciling conflicts, contradictions, internal consistencies, and plausibility, or lack of plausibility, in the evidence for purposes of making factual findings.</a:t>
            </a:r>
          </a:p>
          <a:p>
            <a:pPr marL="786384" lvl="3" indent="-265176">
              <a:spcBef>
                <a:spcPts val="400"/>
              </a:spcBef>
              <a:buSzPct val="68000"/>
              <a:buFont typeface="Wingdings" pitchFamily="2" charset="2"/>
              <a:buChar char="Ø"/>
              <a:defRPr/>
            </a:pPr>
            <a:r>
              <a:rPr lang="en-US" sz="2100" dirty="0" smtClean="0"/>
              <a:t>These are </a:t>
            </a:r>
            <a:r>
              <a:rPr lang="en-US" sz="2100" b="1" dirty="0" smtClean="0">
                <a:solidFill>
                  <a:schemeClr val="accent1">
                    <a:lumMod val="75000"/>
                  </a:schemeClr>
                </a:solidFill>
              </a:rPr>
              <a:t>qualitative</a:t>
            </a:r>
            <a:r>
              <a:rPr lang="en-US" sz="2100" dirty="0" smtClean="0"/>
              <a:t>, and </a:t>
            </a:r>
            <a:r>
              <a:rPr lang="en-US" sz="2100" b="1" dirty="0" smtClean="0">
                <a:solidFill>
                  <a:schemeClr val="accent1">
                    <a:lumMod val="75000"/>
                  </a:schemeClr>
                </a:solidFill>
              </a:rPr>
              <a:t>not quantitative</a:t>
            </a:r>
            <a:r>
              <a:rPr lang="en-US" sz="2100" dirty="0" smtClean="0"/>
              <a:t>, judgments.</a:t>
            </a:r>
          </a:p>
          <a:p>
            <a:pPr>
              <a:buNone/>
            </a:pPr>
            <a:endParaRPr lang="en-US" sz="1600" dirty="0" smtClean="0"/>
          </a:p>
          <a:p>
            <a:pPr marL="265176" indent="-265176">
              <a:buFont typeface="Wingdings" pitchFamily="2" charset="2"/>
              <a:buChar char="Ø"/>
              <a:defRPr/>
            </a:pPr>
            <a:r>
              <a:rPr lang="en-US" sz="2400" b="1" dirty="0" smtClean="0">
                <a:solidFill>
                  <a:schemeClr val="accent1">
                    <a:lumMod val="75000"/>
                  </a:schemeClr>
                </a:solidFill>
              </a:rPr>
              <a:t>What must be proven or shown under the governing </a:t>
            </a:r>
            <a:br>
              <a:rPr lang="en-US" sz="2400" b="1" dirty="0" smtClean="0">
                <a:solidFill>
                  <a:schemeClr val="accent1">
                    <a:lumMod val="75000"/>
                  </a:schemeClr>
                </a:solidFill>
              </a:rPr>
            </a:br>
            <a:r>
              <a:rPr lang="en-US" sz="2400" b="1" dirty="0" smtClean="0">
                <a:solidFill>
                  <a:schemeClr val="accent1">
                    <a:lumMod val="75000"/>
                  </a:schemeClr>
                </a:solidFill>
              </a:rPr>
              <a:t>legal criteria to establish the claim being brought? </a:t>
            </a:r>
          </a:p>
          <a:p>
            <a:pPr marL="786384" lvl="2" indent="-201168">
              <a:buFont typeface="Wingdings" pitchFamily="2" charset="2"/>
              <a:buChar char="Ø"/>
              <a:defRPr/>
            </a:pPr>
            <a:r>
              <a:rPr lang="en-US" dirty="0" smtClean="0"/>
              <a:t>This is the </a:t>
            </a:r>
            <a:r>
              <a:rPr lang="en-US" i="1" dirty="0" smtClean="0"/>
              <a:t>starting point </a:t>
            </a:r>
            <a:r>
              <a:rPr lang="en-US" dirty="0" smtClean="0"/>
              <a:t>for identifying </a:t>
            </a:r>
            <a:r>
              <a:rPr lang="en-US" u="sng" dirty="0" smtClean="0"/>
              <a:t>the relevancy of evidence </a:t>
            </a:r>
            <a:r>
              <a:rPr lang="en-US" dirty="0" smtClean="0"/>
              <a:t>for purposes of assessing probative value.  </a:t>
            </a:r>
          </a:p>
          <a:p>
            <a:pPr>
              <a:buNone/>
            </a:pPr>
            <a:endParaRPr lang="en-US" dirty="0" smtClean="0"/>
          </a:p>
        </p:txBody>
      </p:sp>
      <p:pic>
        <p:nvPicPr>
          <p:cNvPr id="4" name="Picture 4" descr="C:\Documents and Settings\bvarcthrash\Local Settings\Temporary Internet Files\Content.IE5\EX97O3KS\MP900174966[1].jpg"/>
          <p:cNvPicPr>
            <a:picLocks noChangeAspect="1" noChangeArrowheads="1"/>
          </p:cNvPicPr>
          <p:nvPr/>
        </p:nvPicPr>
        <p:blipFill>
          <a:blip r:embed="rId3" cstate="print"/>
          <a:srcRect/>
          <a:stretch>
            <a:fillRect/>
          </a:stretch>
        </p:blipFill>
        <p:spPr bwMode="auto">
          <a:xfrm>
            <a:off x="6781800" y="457200"/>
            <a:ext cx="1447800" cy="96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dirty="0" smtClean="0">
                <a:solidFill>
                  <a:schemeClr val="accent1">
                    <a:lumMod val="75000"/>
                  </a:schemeClr>
                </a:solidFill>
              </a:rPr>
              <a:t>          Meaning of the Terms</a:t>
            </a:r>
            <a:endParaRPr lang="en-US" sz="3400" dirty="0">
              <a:solidFill>
                <a:schemeClr val="accent1">
                  <a:lumMod val="75000"/>
                </a:schemeClr>
              </a:solidFill>
            </a:endParaRPr>
          </a:p>
        </p:txBody>
      </p:sp>
      <p:sp>
        <p:nvSpPr>
          <p:cNvPr id="3" name="Content Placeholder 2"/>
          <p:cNvSpPr>
            <a:spLocks noGrp="1"/>
          </p:cNvSpPr>
          <p:nvPr>
            <p:ph idx="1"/>
          </p:nvPr>
        </p:nvSpPr>
        <p:spPr>
          <a:xfrm>
            <a:off x="457200" y="609600"/>
            <a:ext cx="8229600" cy="5867400"/>
          </a:xfrm>
        </p:spPr>
        <p:txBody>
          <a:bodyPr>
            <a:normAutofit/>
          </a:bodyPr>
          <a:lstStyle/>
          <a:p>
            <a:pPr>
              <a:buNone/>
            </a:pPr>
            <a:endParaRPr lang="en-US" dirty="0" smtClean="0"/>
          </a:p>
          <a:p>
            <a:pPr marL="548640" lvl="1" indent="-201168">
              <a:buFont typeface="Wingdings" pitchFamily="2" charset="2"/>
              <a:buChar char="Ø"/>
              <a:defRPr/>
            </a:pPr>
            <a:r>
              <a:rPr lang="en-US" sz="2100" b="1" dirty="0" smtClean="0">
                <a:solidFill>
                  <a:schemeClr val="accent1"/>
                </a:solidFill>
                <a:effectLst>
                  <a:outerShdw blurRad="38100" dist="38100" dir="2700000" algn="tl">
                    <a:srgbClr val="000000">
                      <a:alpha val="43137"/>
                    </a:srgbClr>
                  </a:outerShdw>
                </a:effectLst>
              </a:rPr>
              <a:t>Competency</a:t>
            </a:r>
            <a:r>
              <a:rPr lang="en-US" sz="2100" dirty="0" smtClean="0"/>
              <a:t>—the qualifications to offer evidence (education, training, experience); competency precedes credibility, such that the consideration of credibility arises only after an individual or treatise has been found to be competent.</a:t>
            </a:r>
          </a:p>
          <a:p>
            <a:pPr marL="548640" lvl="1" indent="-201168">
              <a:buFont typeface="Wingdings" pitchFamily="2" charset="2"/>
              <a:buChar char="Ø"/>
              <a:defRPr/>
            </a:pPr>
            <a:endParaRPr lang="en-US" sz="900" dirty="0" smtClean="0"/>
          </a:p>
          <a:p>
            <a:pPr marL="548640" lvl="1" indent="-201168">
              <a:buFont typeface="Wingdings" pitchFamily="2" charset="2"/>
              <a:buChar char="Ø"/>
              <a:defRPr/>
            </a:pPr>
            <a:r>
              <a:rPr lang="en-US" sz="2100" b="1" i="1" dirty="0" smtClean="0">
                <a:solidFill>
                  <a:schemeClr val="accent1"/>
                </a:solidFill>
                <a:effectLst>
                  <a:outerShdw blurRad="38100" dist="38100" dir="2700000" algn="tl">
                    <a:srgbClr val="000000">
                      <a:alpha val="43137"/>
                    </a:srgbClr>
                  </a:outerShdw>
                </a:effectLst>
              </a:rPr>
              <a:t>Credibility</a:t>
            </a:r>
            <a:r>
              <a:rPr lang="en-US" sz="2100" i="1" dirty="0" smtClean="0"/>
              <a:t>—</a:t>
            </a:r>
            <a:r>
              <a:rPr lang="en-US" sz="2100" dirty="0" smtClean="0"/>
              <a:t>worthiness of belief or plausibility</a:t>
            </a:r>
            <a:r>
              <a:rPr lang="en-US" sz="2100" i="1" dirty="0" smtClean="0"/>
              <a:t>.</a:t>
            </a:r>
          </a:p>
          <a:p>
            <a:pPr marL="548640" lvl="1" indent="-201168">
              <a:buFont typeface="Wingdings" pitchFamily="2" charset="2"/>
              <a:buChar char="Ø"/>
              <a:defRPr/>
            </a:pPr>
            <a:endParaRPr lang="en-US" sz="900" i="1" dirty="0" smtClean="0"/>
          </a:p>
          <a:p>
            <a:pPr marL="548640" lvl="1" indent="-201168">
              <a:buFont typeface="Wingdings" pitchFamily="2" charset="2"/>
              <a:buChar char="Ø"/>
              <a:defRPr/>
            </a:pPr>
            <a:r>
              <a:rPr lang="en-US" sz="2100" b="1" i="1" dirty="0" smtClean="0">
                <a:solidFill>
                  <a:schemeClr val="accent1"/>
                </a:solidFill>
                <a:effectLst>
                  <a:outerShdw blurRad="38100" dist="38100" dir="2700000" algn="tl">
                    <a:srgbClr val="000000">
                      <a:alpha val="43137"/>
                    </a:srgbClr>
                  </a:outerShdw>
                </a:effectLst>
              </a:rPr>
              <a:t>Probative Value</a:t>
            </a:r>
            <a:r>
              <a:rPr lang="en-US" sz="2100" dirty="0" smtClean="0"/>
              <a:t>—tending to prove or actually proving; the quality of proof (qualitative versus quantative value).</a:t>
            </a:r>
          </a:p>
          <a:p>
            <a:pPr marL="548640" lvl="1" indent="-201168">
              <a:buFont typeface="Wingdings" pitchFamily="2" charset="2"/>
              <a:buChar char="Ø"/>
              <a:defRPr/>
            </a:pPr>
            <a:endParaRPr lang="en-US" sz="900" dirty="0" smtClean="0"/>
          </a:p>
          <a:p>
            <a:pPr marL="548640" lvl="1" indent="-201168">
              <a:buFont typeface="Wingdings" pitchFamily="2" charset="2"/>
              <a:buChar char="Ø"/>
              <a:defRPr/>
            </a:pPr>
            <a:r>
              <a:rPr lang="en-US" sz="2100" b="1" i="1" dirty="0" smtClean="0">
                <a:solidFill>
                  <a:schemeClr val="accent1"/>
                </a:solidFill>
                <a:effectLst>
                  <a:outerShdw blurRad="38100" dist="38100" dir="2700000" algn="tl">
                    <a:srgbClr val="000000">
                      <a:alpha val="43137"/>
                    </a:srgbClr>
                  </a:outerShdw>
                </a:effectLst>
              </a:rPr>
              <a:t>Relevancy</a:t>
            </a:r>
            <a:r>
              <a:rPr lang="en-US" sz="2100" b="1" dirty="0" smtClean="0"/>
              <a:t> </a:t>
            </a:r>
            <a:r>
              <a:rPr lang="en-US" sz="2100" dirty="0" smtClean="0"/>
              <a:t>—applying to the matter being decided.</a:t>
            </a:r>
          </a:p>
          <a:p>
            <a:pPr marL="548640" lvl="1" indent="-201168">
              <a:buFont typeface="Wingdings" pitchFamily="2" charset="2"/>
              <a:buChar char="Ø"/>
              <a:defRPr/>
            </a:pPr>
            <a:endParaRPr lang="en-US" sz="900" dirty="0" smtClean="0"/>
          </a:p>
          <a:p>
            <a:pPr marL="548640" lvl="1" indent="-201168">
              <a:buFont typeface="Wingdings" pitchFamily="2" charset="2"/>
              <a:buChar char="Ø"/>
              <a:defRPr/>
            </a:pPr>
            <a:r>
              <a:rPr lang="en-US" sz="2100" b="1" dirty="0" smtClean="0">
                <a:solidFill>
                  <a:schemeClr val="accent1"/>
                </a:solidFill>
                <a:effectLst>
                  <a:outerShdw blurRad="38100" dist="38100" dir="2700000" algn="tl">
                    <a:srgbClr val="000000">
                      <a:alpha val="43137"/>
                    </a:srgbClr>
                  </a:outerShdw>
                </a:effectLst>
              </a:rPr>
              <a:t>Weight</a:t>
            </a:r>
            <a:r>
              <a:rPr lang="en-US" sz="2100" dirty="0" smtClean="0"/>
              <a:t>—the effect or persuasiveness of evidence in inducing belief.</a:t>
            </a:r>
          </a:p>
          <a:p>
            <a:pPr marL="548640" lvl="1" indent="-201168">
              <a:buNone/>
              <a:defRPr/>
            </a:pPr>
            <a:endParaRPr lang="en-US" sz="1000" dirty="0" smtClean="0"/>
          </a:p>
          <a:p>
            <a:pPr marL="548640" lvl="1" indent="-201168">
              <a:buSzPct val="108000"/>
              <a:buFont typeface="Wingdings" pitchFamily="2" charset="2"/>
              <a:buChar char="Ø"/>
              <a:defRPr/>
            </a:pPr>
            <a:r>
              <a:rPr lang="en-US" sz="2100" dirty="0" smtClean="0">
                <a:solidFill>
                  <a:srgbClr val="FF0000"/>
                </a:solidFill>
                <a:effectLst>
                  <a:outerShdw blurRad="38100" dist="38100" dir="2700000" algn="tl">
                    <a:srgbClr val="000000">
                      <a:alpha val="43137"/>
                    </a:srgbClr>
                  </a:outerShdw>
                </a:effectLst>
              </a:rPr>
              <a:t>Weight analysis        competency or credibility determination.</a:t>
            </a:r>
            <a:endParaRPr lang="en-US" sz="2100" dirty="0" smtClean="0"/>
          </a:p>
        </p:txBody>
      </p:sp>
      <p:pic>
        <p:nvPicPr>
          <p:cNvPr id="4" name="Picture 5" descr="C:\Documents and Settings\bvarcthrash\Local Settings\Temporary Internet Files\Content.IE5\NX92YE3G\MP900443608[1].jpg"/>
          <p:cNvPicPr>
            <a:picLocks noChangeAspect="1" noChangeArrowheads="1"/>
          </p:cNvPicPr>
          <p:nvPr/>
        </p:nvPicPr>
        <p:blipFill>
          <a:blip r:embed="rId3" cstate="print"/>
          <a:srcRect/>
          <a:stretch>
            <a:fillRect/>
          </a:stretch>
        </p:blipFill>
        <p:spPr bwMode="auto">
          <a:xfrm>
            <a:off x="7315200" y="228600"/>
            <a:ext cx="1295400" cy="862013"/>
          </a:xfrm>
          <a:prstGeom prst="rect">
            <a:avLst/>
          </a:prstGeom>
          <a:noFill/>
          <a:ln w="9525">
            <a:noFill/>
            <a:miter lim="800000"/>
            <a:headEnd/>
            <a:tailEnd/>
          </a:ln>
        </p:spPr>
      </p:pic>
      <p:sp>
        <p:nvSpPr>
          <p:cNvPr id="5" name="Not Equal 4"/>
          <p:cNvSpPr/>
          <p:nvPr/>
        </p:nvSpPr>
        <p:spPr>
          <a:xfrm>
            <a:off x="3200400" y="5715000"/>
            <a:ext cx="533400" cy="304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458200" cy="5181600"/>
          </a:xfrm>
        </p:spPr>
        <p:txBody>
          <a:bodyPr>
            <a:normAutofit fontScale="55000" lnSpcReduction="20000"/>
          </a:bodyPr>
          <a:lstStyle/>
          <a:p>
            <a:pPr marL="365760" lvl="1" indent="-256032">
              <a:spcBef>
                <a:spcPts val="400"/>
              </a:spcBef>
              <a:buSzPct val="68000"/>
              <a:buFont typeface="Wingdings" pitchFamily="2" charset="2"/>
              <a:buChar char="Ø"/>
            </a:pPr>
            <a:r>
              <a:rPr lang="en-US" sz="3300" b="1" dirty="0" smtClean="0">
                <a:solidFill>
                  <a:schemeClr val="accent1">
                    <a:lumMod val="75000"/>
                  </a:schemeClr>
                </a:solidFill>
                <a:cs typeface="Tahoma" pitchFamily="34" charset="0"/>
              </a:rPr>
              <a:t>What is lay evidence? </a:t>
            </a:r>
            <a:r>
              <a:rPr lang="en-US" sz="3300" dirty="0" smtClean="0">
                <a:cs typeface="Tahoma" pitchFamily="34" charset="0"/>
              </a:rPr>
              <a:t>– Any written or verbal evidence from someone who does not have expertise in a relevant profession, such as medical or legal training, or other specialized training or expertise. </a:t>
            </a:r>
          </a:p>
          <a:p>
            <a:pPr lvl="1">
              <a:buSzPct val="68000"/>
              <a:buFont typeface="Wingdings" pitchFamily="2" charset="2"/>
              <a:buChar char="Ø"/>
            </a:pPr>
            <a:r>
              <a:rPr lang="en-US" sz="2900" dirty="0" smtClean="0">
                <a:cs typeface="Tahoma" pitchFamily="34" charset="0"/>
              </a:rPr>
              <a:t>If the lay evidence relates to a matter that would require </a:t>
            </a:r>
            <a:r>
              <a:rPr lang="en-US" sz="2900" b="1" dirty="0" smtClean="0">
                <a:solidFill>
                  <a:schemeClr val="accent1">
                    <a:lumMod val="75000"/>
                  </a:schemeClr>
                </a:solidFill>
                <a:cs typeface="Tahoma" pitchFamily="34" charset="0"/>
              </a:rPr>
              <a:t>medical expertise</a:t>
            </a:r>
            <a:r>
              <a:rPr lang="en-US" sz="2900" dirty="0" smtClean="0">
                <a:cs typeface="Tahoma" pitchFamily="34" charset="0"/>
              </a:rPr>
              <a:t>, you need to assess whether the lay provider has any specialized training or expertise (such as being a doctor, nurse, etc.)</a:t>
            </a:r>
          </a:p>
          <a:p>
            <a:pPr marL="365760" lvl="1" indent="-256032">
              <a:spcBef>
                <a:spcPts val="400"/>
              </a:spcBef>
              <a:buSzPct val="68000"/>
              <a:buNone/>
            </a:pPr>
            <a:endParaRPr lang="en-US" sz="1800" dirty="0" smtClean="0">
              <a:cs typeface="Tahoma" pitchFamily="34" charset="0"/>
            </a:endParaRPr>
          </a:p>
          <a:p>
            <a:pPr marL="365760" lvl="1" indent="-256032">
              <a:spcBef>
                <a:spcPts val="400"/>
              </a:spcBef>
              <a:buSzPct val="68000"/>
              <a:buFont typeface="Wingdings" pitchFamily="2" charset="2"/>
              <a:buChar char="Ø"/>
            </a:pPr>
            <a:r>
              <a:rPr lang="en-US" sz="3300" b="1" dirty="0" smtClean="0">
                <a:solidFill>
                  <a:schemeClr val="accent1">
                    <a:lumMod val="75000"/>
                  </a:schemeClr>
                </a:solidFill>
                <a:cs typeface="Tahoma" pitchFamily="34" charset="0"/>
              </a:rPr>
              <a:t>Symptoms vs. Diagnoses </a:t>
            </a:r>
            <a:r>
              <a:rPr lang="en-US" sz="3300" dirty="0" smtClean="0">
                <a:cs typeface="Tahoma" pitchFamily="34" charset="0"/>
              </a:rPr>
              <a:t>- Veterans can generally report information as to symptoms experienced, </a:t>
            </a:r>
            <a:r>
              <a:rPr lang="en-US" sz="3300" u="sng" dirty="0" smtClean="0">
                <a:cs typeface="Tahoma" pitchFamily="34" charset="0"/>
              </a:rPr>
              <a:t>but not </a:t>
            </a:r>
            <a:r>
              <a:rPr lang="en-US" sz="3300" dirty="0" smtClean="0">
                <a:cs typeface="Tahoma" pitchFamily="34" charset="0"/>
              </a:rPr>
              <a:t>diagnoses (</a:t>
            </a:r>
            <a:r>
              <a:rPr lang="en-US" sz="3300" i="1" dirty="0" smtClean="0">
                <a:cs typeface="Tahoma" pitchFamily="34" charset="0"/>
              </a:rPr>
              <a:t>unless</a:t>
            </a:r>
            <a:r>
              <a:rPr lang="en-US" sz="3300" dirty="0" smtClean="0">
                <a:cs typeface="Tahoma" pitchFamily="34" charset="0"/>
              </a:rPr>
              <a:t> he or she is a trained medical professional).</a:t>
            </a:r>
          </a:p>
          <a:p>
            <a:pPr marL="365760" lvl="1" indent="-256032">
              <a:spcBef>
                <a:spcPts val="400"/>
              </a:spcBef>
              <a:buSzPct val="68000"/>
              <a:buNone/>
            </a:pPr>
            <a:endParaRPr lang="en-US" sz="1800" dirty="0" smtClean="0">
              <a:cs typeface="Tahoma" pitchFamily="34" charset="0"/>
            </a:endParaRPr>
          </a:p>
          <a:p>
            <a:pPr>
              <a:buFont typeface="Wingdings" pitchFamily="2" charset="2"/>
              <a:buChar char="Ø"/>
            </a:pPr>
            <a:r>
              <a:rPr lang="en-US" sz="3300" u="sng" dirty="0" smtClean="0">
                <a:cs typeface="Tahoma" pitchFamily="34" charset="0"/>
              </a:rPr>
              <a:t>If </a:t>
            </a:r>
            <a:r>
              <a:rPr lang="en-US" sz="3300" b="1" u="sng" dirty="0" smtClean="0">
                <a:solidFill>
                  <a:schemeClr val="accent1">
                    <a:lumMod val="75000"/>
                  </a:schemeClr>
                </a:solidFill>
                <a:cs typeface="Tahoma" pitchFamily="34" charset="0"/>
              </a:rPr>
              <a:t>lay evidence </a:t>
            </a:r>
            <a:r>
              <a:rPr lang="en-US" sz="3300" u="sng" dirty="0" smtClean="0">
                <a:cs typeface="Tahoma" pitchFamily="34" charset="0"/>
              </a:rPr>
              <a:t>relates to </a:t>
            </a:r>
            <a:r>
              <a:rPr lang="en-US" sz="3300" b="1" i="1" u="sng" dirty="0" smtClean="0">
                <a:solidFill>
                  <a:schemeClr val="accent1">
                    <a:lumMod val="75000"/>
                  </a:schemeClr>
                </a:solidFill>
                <a:cs typeface="Tahoma" pitchFamily="34" charset="0"/>
              </a:rPr>
              <a:t>symptomatology</a:t>
            </a:r>
            <a:r>
              <a:rPr lang="en-US" sz="3300" u="sng" dirty="0" smtClean="0">
                <a:cs typeface="Tahoma" pitchFamily="34" charset="0"/>
              </a:rPr>
              <a:t>, it almost always will be competent </a:t>
            </a:r>
            <a:r>
              <a:rPr lang="en-US" sz="3300" dirty="0" smtClean="0">
                <a:cs typeface="Tahoma" pitchFamily="34" charset="0"/>
              </a:rPr>
              <a:t>evidence as a lay person can report symptoms that he or she personally experiences, such as pain, limitation of motion, etc.</a:t>
            </a:r>
          </a:p>
          <a:p>
            <a:pPr>
              <a:buNone/>
            </a:pPr>
            <a:endParaRPr lang="en-US" sz="1800" dirty="0" smtClean="0">
              <a:cs typeface="Tahoma" pitchFamily="34" charset="0"/>
            </a:endParaRPr>
          </a:p>
          <a:p>
            <a:pPr marL="365760" lvl="1" indent="-256032">
              <a:spcBef>
                <a:spcPts val="400"/>
              </a:spcBef>
              <a:buSzPct val="68000"/>
              <a:buFont typeface="Wingdings" pitchFamily="2" charset="2"/>
              <a:buChar char="Ø"/>
            </a:pPr>
            <a:r>
              <a:rPr lang="en-US" sz="3300" dirty="0" smtClean="0">
                <a:cs typeface="Tahoma" pitchFamily="34" charset="0"/>
              </a:rPr>
              <a:t>If lay evidence is not competent, then it has no probative value when weighing the evidence.  However, if competent, then credibility must be specifically addressed and findings made as to the lay evidence.</a:t>
            </a:r>
            <a:endParaRPr lang="en-US" sz="3300" dirty="0"/>
          </a:p>
        </p:txBody>
      </p:sp>
      <p:sp>
        <p:nvSpPr>
          <p:cNvPr id="3" name="Title 2"/>
          <p:cNvSpPr>
            <a:spLocks noGrp="1"/>
          </p:cNvSpPr>
          <p:nvPr>
            <p:ph type="title"/>
          </p:nvPr>
        </p:nvSpPr>
        <p:spPr>
          <a:xfrm>
            <a:off x="457200" y="274638"/>
            <a:ext cx="8229600" cy="715962"/>
          </a:xfrm>
        </p:spPr>
        <p:txBody>
          <a:bodyPr>
            <a:norm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Lay Evidence</a:t>
            </a:r>
            <a:endParaRPr lang="en-US" sz="3600" dirty="0">
              <a:solidFill>
                <a:schemeClr val="accent1">
                  <a:lumMod val="75000"/>
                </a:schemeClr>
              </a:solidFill>
              <a:effectLst>
                <a:outerShdw blurRad="38100" dist="38100" dir="2700000" algn="tl">
                  <a:srgbClr val="000000">
                    <a:alpha val="43137"/>
                  </a:srgbClr>
                </a:outerShdw>
              </a:effectLst>
            </a:endParaRPr>
          </a:p>
        </p:txBody>
      </p:sp>
      <p:pic>
        <p:nvPicPr>
          <p:cNvPr id="3074" name="Picture 2" descr="C:\Documents and Settings\bvarcthrash\Local Settings\Temporary Internet Files\Content.IE5\F72IG8KN\MC900441465[1].png"/>
          <p:cNvPicPr>
            <a:picLocks noChangeAspect="1" noChangeArrowheads="1"/>
          </p:cNvPicPr>
          <p:nvPr/>
        </p:nvPicPr>
        <p:blipFill>
          <a:blip r:embed="rId3" cstate="print"/>
          <a:srcRect/>
          <a:stretch>
            <a:fillRect/>
          </a:stretch>
        </p:blipFill>
        <p:spPr bwMode="auto">
          <a:xfrm>
            <a:off x="609600" y="0"/>
            <a:ext cx="1447800" cy="1447800"/>
          </a:xfrm>
          <a:prstGeom prst="rect">
            <a:avLst/>
          </a:prstGeom>
          <a:noFill/>
        </p:spPr>
      </p:pic>
      <p:pic>
        <p:nvPicPr>
          <p:cNvPr id="3075" name="Picture 3" descr="C:\Documents and Settings\bvarcthrash\Local Settings\Temporary Internet Files\Content.IE5\DWAJ32OM\MC900441463[1].png"/>
          <p:cNvPicPr>
            <a:picLocks noChangeAspect="1" noChangeArrowheads="1"/>
          </p:cNvPicPr>
          <p:nvPr/>
        </p:nvPicPr>
        <p:blipFill>
          <a:blip r:embed="rId4" cstate="print"/>
          <a:srcRect/>
          <a:stretch>
            <a:fillRect/>
          </a:stretch>
        </p:blipFill>
        <p:spPr bwMode="auto">
          <a:xfrm>
            <a:off x="7010400" y="0"/>
            <a:ext cx="1447799" cy="1447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4343400" y="1219200"/>
            <a:ext cx="4800600" cy="5638800"/>
          </a:xfrm>
          <a:prstGeom prst="rect">
            <a:avLst/>
          </a:prstGeom>
        </p:spPr>
        <p:txBody>
          <a:bodyPr>
            <a:normAutofit fontScale="77500" lnSpcReduction="20000"/>
          </a:bodyPr>
          <a:lstStyle/>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Asthma Symptoms</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Tinnitus</a:t>
            </a:r>
          </a:p>
          <a:p>
            <a:pPr marL="365760" indent="-256032" fontAlgn="auto">
              <a:spcBef>
                <a:spcPts val="400"/>
              </a:spcBef>
              <a:spcAft>
                <a:spcPts val="0"/>
              </a:spcAft>
              <a:buClr>
                <a:schemeClr val="accent1"/>
              </a:buClr>
              <a:buSzPct val="68000"/>
              <a:buFont typeface="Arial" pitchFamily="34" charset="0"/>
              <a:buChar char="•"/>
              <a:defRPr/>
            </a:pPr>
            <a:r>
              <a:rPr lang="en-US" sz="3000" dirty="0" smtClean="0">
                <a:latin typeface="+mn-lt"/>
              </a:rPr>
              <a:t>Headaches, dizziness, etc.</a:t>
            </a:r>
            <a:endParaRPr lang="en-US" sz="3000" dirty="0">
              <a:latin typeface="+mn-lt"/>
            </a:endParaRP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Pain </a:t>
            </a:r>
            <a:r>
              <a:rPr lang="en-US" sz="3000" dirty="0" smtClean="0">
                <a:latin typeface="+mn-lt"/>
              </a:rPr>
              <a:t>in feet</a:t>
            </a:r>
            <a:r>
              <a:rPr lang="en-US" sz="3000" dirty="0">
                <a:latin typeface="+mn-lt"/>
              </a:rPr>
              <a:t>; Flat Feet (Pes Planus)</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Knee Symptoms</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Dislocated Shoulder &amp; Broken Leg</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Hip Disorder with Rotated Foot</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Varicose Veins</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Psychiatric Symptoms (Paranoid Schizophrenia)</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Fall Injury/Trauma</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Some Skin Disorders (such as a rash)</a:t>
            </a:r>
          </a:p>
          <a:p>
            <a:pPr marL="365760" indent="-256032" fontAlgn="auto">
              <a:spcBef>
                <a:spcPts val="400"/>
              </a:spcBef>
              <a:spcAft>
                <a:spcPts val="0"/>
              </a:spcAft>
              <a:buClr>
                <a:schemeClr val="accent1"/>
              </a:buClr>
              <a:buSzPct val="68000"/>
              <a:buFont typeface="Arial" pitchFamily="34" charset="0"/>
              <a:buChar char="•"/>
              <a:defRPr/>
            </a:pPr>
            <a:r>
              <a:rPr lang="en-US" sz="3000" dirty="0">
                <a:latin typeface="+mn-lt"/>
              </a:rPr>
              <a:t>Frostbite </a:t>
            </a:r>
            <a:r>
              <a:rPr lang="en-US" sz="3000" dirty="0" smtClean="0">
                <a:latin typeface="+mn-lt"/>
              </a:rPr>
              <a:t>Residuals.</a:t>
            </a:r>
            <a:endParaRPr lang="en-US" sz="3000" dirty="0">
              <a:latin typeface="+mn-lt"/>
            </a:endParaRPr>
          </a:p>
          <a:p>
            <a:pPr marL="365760" indent="-256032" fontAlgn="auto">
              <a:spcBef>
                <a:spcPts val="400"/>
              </a:spcBef>
              <a:spcAft>
                <a:spcPts val="0"/>
              </a:spcAft>
              <a:buClr>
                <a:schemeClr val="accent1"/>
              </a:buClr>
              <a:buSzPct val="68000"/>
              <a:buFont typeface="Wingdings 3"/>
              <a:buChar char=""/>
              <a:defRPr/>
            </a:pPr>
            <a:endParaRPr lang="en-US" sz="2700" dirty="0">
              <a:latin typeface="+mn-lt"/>
            </a:endParaRPr>
          </a:p>
        </p:txBody>
      </p:sp>
      <p:sp>
        <p:nvSpPr>
          <p:cNvPr id="8" name="Title 3"/>
          <p:cNvSpPr txBox="1">
            <a:spLocks/>
          </p:cNvSpPr>
          <p:nvPr/>
        </p:nvSpPr>
        <p:spPr>
          <a:xfrm>
            <a:off x="4572000" y="0"/>
            <a:ext cx="4038600" cy="1143000"/>
          </a:xfrm>
          <a:prstGeom prst="rect">
            <a:avLst/>
          </a:prstGeom>
        </p:spPr>
        <p:txBody>
          <a:bodyPr>
            <a:normAutofit fontScale="90000"/>
          </a:bodyPr>
          <a:lstStyle/>
          <a:p>
            <a:pPr fontAlgn="auto">
              <a:spcAft>
                <a:spcPts val="0"/>
              </a:spcAft>
              <a:defRPr/>
            </a:pPr>
            <a:r>
              <a:rPr lang="en-US" sz="3200" b="1" dirty="0">
                <a:solidFill>
                  <a:schemeClr val="accent1">
                    <a:lumMod val="75000"/>
                  </a:schemeClr>
                </a:solidFill>
                <a:effectLst>
                  <a:outerShdw blurRad="38100" dist="38100" dir="2700000" algn="tl">
                    <a:srgbClr val="000000">
                      <a:alpha val="43137"/>
                    </a:srgbClr>
                  </a:outerShdw>
                </a:effectLst>
                <a:latin typeface="+mj-lt"/>
                <a:ea typeface="+mj-ea"/>
                <a:cs typeface="+mj-cs"/>
              </a:rPr>
              <a:t>Lay Evidence is competent to report</a:t>
            </a:r>
            <a:r>
              <a:rPr lang="en-US" sz="32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a:t>
            </a:r>
            <a:endParaRPr lang="en-US" sz="3200" b="1"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9" name="Title 3"/>
          <p:cNvSpPr txBox="1">
            <a:spLocks/>
          </p:cNvSpPr>
          <p:nvPr/>
        </p:nvSpPr>
        <p:spPr>
          <a:xfrm>
            <a:off x="228600" y="0"/>
            <a:ext cx="4038600" cy="1143000"/>
          </a:xfrm>
          <a:prstGeom prst="rect">
            <a:avLst/>
          </a:prstGeom>
        </p:spPr>
        <p:txBody>
          <a:bodyPr anchor="ctr">
            <a:normAutofit fontScale="70000" lnSpcReduction="20000"/>
            <a:scene3d>
              <a:camera prst="orthographicFront"/>
              <a:lightRig rig="soft" dir="t"/>
            </a:scene3d>
            <a:sp3d prstMaterial="softEdge">
              <a:bevelT w="25400" h="25400"/>
            </a:sp3d>
          </a:bodyPr>
          <a:lstStyle/>
          <a:p>
            <a:pPr fontAlgn="auto">
              <a:spcAft>
                <a:spcPts val="0"/>
              </a:spcAft>
              <a:defRPr/>
            </a:pPr>
            <a:r>
              <a:rPr lang="en-US" sz="4100" b="1" dirty="0">
                <a:solidFill>
                  <a:schemeClr val="accent1">
                    <a:lumMod val="75000"/>
                  </a:schemeClr>
                </a:solidFill>
                <a:effectLst>
                  <a:outerShdw blurRad="38100" dist="38100" dir="2700000" algn="tl">
                    <a:srgbClr val="000000">
                      <a:alpha val="43137"/>
                    </a:srgbClr>
                  </a:outerShdw>
                </a:effectLst>
                <a:latin typeface="+mj-lt"/>
                <a:ea typeface="+mj-ea"/>
                <a:cs typeface="+mj-cs"/>
              </a:rPr>
              <a:t>Lay Evidence is </a:t>
            </a:r>
            <a:r>
              <a:rPr lang="en-US" sz="4100" b="1" u="sng" dirty="0">
                <a:solidFill>
                  <a:schemeClr val="accent1">
                    <a:lumMod val="75000"/>
                  </a:schemeClr>
                </a:solidFill>
                <a:effectLst>
                  <a:outerShdw blurRad="38100" dist="38100" dir="2700000" algn="tl">
                    <a:srgbClr val="000000">
                      <a:alpha val="43137"/>
                    </a:srgbClr>
                  </a:outerShdw>
                </a:effectLst>
                <a:latin typeface="+mj-lt"/>
                <a:ea typeface="+mj-ea"/>
                <a:cs typeface="+mj-cs"/>
              </a:rPr>
              <a:t>not</a:t>
            </a:r>
            <a:r>
              <a:rPr lang="en-US" sz="4100" b="1" dirty="0">
                <a:solidFill>
                  <a:schemeClr val="accent1">
                    <a:lumMod val="75000"/>
                  </a:schemeClr>
                </a:solidFill>
                <a:effectLst>
                  <a:outerShdw blurRad="38100" dist="38100" dir="2700000" algn="tl">
                    <a:srgbClr val="000000">
                      <a:alpha val="43137"/>
                    </a:srgbClr>
                  </a:outerShdw>
                </a:effectLst>
                <a:latin typeface="+mj-lt"/>
                <a:ea typeface="+mj-ea"/>
                <a:cs typeface="+mj-cs"/>
              </a:rPr>
              <a:t> competent to report</a:t>
            </a:r>
            <a:r>
              <a:rPr lang="en-US" sz="41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a:t>
            </a:r>
            <a:endParaRPr lang="en-US" sz="4100" b="1"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
        <p:nvSpPr>
          <p:cNvPr id="9221" name="Content Placeholder 7"/>
          <p:cNvSpPr txBox="1">
            <a:spLocks/>
          </p:cNvSpPr>
          <p:nvPr/>
        </p:nvSpPr>
        <p:spPr bwMode="auto">
          <a:xfrm>
            <a:off x="228600" y="1143000"/>
            <a:ext cx="4041775" cy="4572000"/>
          </a:xfrm>
          <a:prstGeom prst="rect">
            <a:avLst/>
          </a:prstGeom>
          <a:noFill/>
          <a:ln w="9525">
            <a:noFill/>
            <a:miter lim="800000"/>
            <a:headEnd/>
            <a:tailEnd/>
          </a:ln>
        </p:spPr>
        <p:txBody>
          <a:bodyPr/>
          <a:lstStyle/>
          <a:p>
            <a:pPr marL="620713" lvl="1" indent="-228600">
              <a:spcBef>
                <a:spcPts val="325"/>
              </a:spcBef>
              <a:buClr>
                <a:schemeClr val="accent1"/>
              </a:buClr>
              <a:buFont typeface="Arial" charset="0"/>
              <a:buChar char="•"/>
            </a:pPr>
            <a:r>
              <a:rPr lang="en-US" sz="2300" dirty="0">
                <a:latin typeface="Lucida Sans Unicode" pitchFamily="34" charset="0"/>
              </a:rPr>
              <a:t>Cancers</a:t>
            </a:r>
          </a:p>
          <a:p>
            <a:pPr marL="620713" lvl="1" indent="-228600">
              <a:spcBef>
                <a:spcPts val="325"/>
              </a:spcBef>
              <a:buClr>
                <a:schemeClr val="accent1"/>
              </a:buClr>
              <a:buFont typeface="Arial" charset="0"/>
              <a:buChar char="•"/>
            </a:pPr>
            <a:r>
              <a:rPr lang="en-US" sz="2300" dirty="0">
                <a:latin typeface="Lucida Sans Unicode" pitchFamily="34" charset="0"/>
              </a:rPr>
              <a:t>Cause of Death</a:t>
            </a:r>
          </a:p>
          <a:p>
            <a:pPr marL="620713" lvl="1" indent="-228600">
              <a:spcBef>
                <a:spcPts val="325"/>
              </a:spcBef>
              <a:buClr>
                <a:schemeClr val="accent1"/>
              </a:buClr>
              <a:buFont typeface="Arial" charset="0"/>
              <a:buChar char="•"/>
            </a:pPr>
            <a:r>
              <a:rPr lang="en-US" sz="2300" dirty="0">
                <a:latin typeface="Lucida Sans Unicode" pitchFamily="34" charset="0"/>
              </a:rPr>
              <a:t>Bronchial Asthma</a:t>
            </a:r>
          </a:p>
          <a:p>
            <a:pPr marL="620713" lvl="1" indent="-228600">
              <a:spcBef>
                <a:spcPts val="325"/>
              </a:spcBef>
              <a:buClr>
                <a:schemeClr val="accent1"/>
              </a:buClr>
              <a:buFont typeface="Arial" charset="0"/>
              <a:buChar char="•"/>
            </a:pPr>
            <a:r>
              <a:rPr lang="en-US" sz="2300" dirty="0">
                <a:latin typeface="Lucida Sans Unicode" pitchFamily="34" charset="0"/>
              </a:rPr>
              <a:t>Meniere’s Disease</a:t>
            </a:r>
          </a:p>
          <a:p>
            <a:pPr marL="620713" lvl="1" indent="-228600">
              <a:spcBef>
                <a:spcPts val="325"/>
              </a:spcBef>
              <a:buClr>
                <a:schemeClr val="accent1"/>
              </a:buClr>
              <a:buFont typeface="Arial" charset="0"/>
              <a:buChar char="•"/>
            </a:pPr>
            <a:r>
              <a:rPr lang="en-US" sz="2300" dirty="0">
                <a:latin typeface="Lucida Sans Unicode" pitchFamily="34" charset="0"/>
              </a:rPr>
              <a:t>Rheumatic </a:t>
            </a:r>
            <a:r>
              <a:rPr lang="en-US" sz="2300" dirty="0" smtClean="0">
                <a:latin typeface="Lucida Sans Unicode" pitchFamily="34" charset="0"/>
              </a:rPr>
              <a:t>Fever</a:t>
            </a:r>
          </a:p>
          <a:p>
            <a:pPr marL="620713" lvl="1" indent="-228600">
              <a:spcBef>
                <a:spcPts val="325"/>
              </a:spcBef>
              <a:buClr>
                <a:schemeClr val="accent1"/>
              </a:buClr>
              <a:buFont typeface="Arial" charset="0"/>
              <a:buChar char="•"/>
            </a:pPr>
            <a:r>
              <a:rPr lang="en-US" sz="2300" dirty="0" smtClean="0">
                <a:latin typeface="Lucida Sans Unicode" pitchFamily="34" charset="0"/>
              </a:rPr>
              <a:t>Chondromalacia</a:t>
            </a:r>
          </a:p>
          <a:p>
            <a:pPr marL="620713" lvl="1" indent="-228600">
              <a:spcBef>
                <a:spcPts val="325"/>
              </a:spcBef>
              <a:buClr>
                <a:schemeClr val="accent1"/>
              </a:buClr>
              <a:buFont typeface="Arial" charset="0"/>
              <a:buChar char="•"/>
            </a:pPr>
            <a:r>
              <a:rPr lang="en-US" sz="2300" dirty="0" smtClean="0">
                <a:latin typeface="Lucida Sans Unicode" pitchFamily="34" charset="0"/>
              </a:rPr>
              <a:t>Disk Herniation</a:t>
            </a:r>
          </a:p>
          <a:p>
            <a:pPr marL="620713" lvl="1" indent="-228600">
              <a:spcBef>
                <a:spcPts val="325"/>
              </a:spcBef>
              <a:buClr>
                <a:schemeClr val="accent1"/>
              </a:buClr>
              <a:buFont typeface="Arial" charset="0"/>
              <a:buChar char="•"/>
            </a:pPr>
            <a:r>
              <a:rPr lang="en-US" sz="2300" dirty="0" smtClean="0">
                <a:latin typeface="Lucida Sans Unicode" pitchFamily="34" charset="0"/>
              </a:rPr>
              <a:t>Diagnosis of any other medical condition that requires specialized training to diagnose.</a:t>
            </a:r>
            <a:endParaRPr lang="en-US" sz="2300" dirty="0">
              <a:latin typeface="Lucida Sans Unicode" pitchFamily="34" charset="0"/>
            </a:endParaRPr>
          </a:p>
          <a:p>
            <a:pPr marL="365125" indent="-255588">
              <a:spcBef>
                <a:spcPts val="400"/>
              </a:spcBef>
              <a:buClr>
                <a:schemeClr val="accent1"/>
              </a:buClr>
              <a:buSzPct val="68000"/>
              <a:buFont typeface="Wingdings 3" pitchFamily="18" charset="2"/>
              <a:buChar char=""/>
            </a:pPr>
            <a:endParaRPr lang="en-US" sz="2700" dirty="0">
              <a:latin typeface="Lucida Sans Unicode" pitchFamily="34" charset="0"/>
            </a:endParaRPr>
          </a:p>
        </p:txBody>
      </p:sp>
      <p:cxnSp>
        <p:nvCxnSpPr>
          <p:cNvPr id="12" name="Straight Connector 11"/>
          <p:cNvCxnSpPr/>
          <p:nvPr/>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43400" y="0"/>
            <a:ext cx="76200" cy="6858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Framework for Analysis: C-C-W</a:t>
            </a:r>
            <a:endParaRPr lang="en-US" sz="36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525963"/>
          </a:xfrm>
        </p:spPr>
        <p:txBody>
          <a:bodyPr/>
          <a:lstStyle/>
          <a:p>
            <a:pPr marL="0" lvl="1" indent="-533400">
              <a:spcBef>
                <a:spcPts val="325"/>
              </a:spcBef>
              <a:buFont typeface="Wingdings" pitchFamily="2" charset="2"/>
              <a:buChar char="Ø"/>
            </a:pPr>
            <a:r>
              <a:rPr lang="en-US" sz="2700" b="1" dirty="0" smtClean="0"/>
              <a:t>Every piece of lay evidence must be addressed using this framework </a:t>
            </a:r>
            <a:r>
              <a:rPr lang="en-US" sz="2700" b="1" u="sng" dirty="0" smtClean="0"/>
              <a:t>and</a:t>
            </a:r>
            <a:r>
              <a:rPr lang="en-US" sz="2700" b="1" dirty="0" smtClean="0"/>
              <a:t> in this order:  </a:t>
            </a:r>
          </a:p>
          <a:p>
            <a:pPr marL="914400" lvl="4" indent="-533400">
              <a:spcBef>
                <a:spcPts val="325"/>
              </a:spcBef>
              <a:buNone/>
            </a:pPr>
            <a:r>
              <a:rPr lang="en-US" sz="2700" b="1" dirty="0" smtClean="0"/>
              <a:t>1.  C - Competency</a:t>
            </a:r>
          </a:p>
          <a:p>
            <a:pPr marL="914400" lvl="4" indent="-533400">
              <a:spcBef>
                <a:spcPts val="325"/>
              </a:spcBef>
              <a:buNone/>
            </a:pPr>
            <a:endParaRPr lang="en-US" sz="2700" b="1" dirty="0" smtClean="0"/>
          </a:p>
          <a:p>
            <a:pPr marL="914400" lvl="4" indent="-533400">
              <a:spcBef>
                <a:spcPts val="325"/>
              </a:spcBef>
              <a:buNone/>
            </a:pPr>
            <a:r>
              <a:rPr lang="en-US" sz="2700" b="1" dirty="0" smtClean="0"/>
              <a:t>2.  C - Credibility</a:t>
            </a:r>
          </a:p>
          <a:p>
            <a:pPr marL="914400" lvl="4" indent="-533400">
              <a:spcBef>
                <a:spcPts val="325"/>
              </a:spcBef>
              <a:buNone/>
            </a:pPr>
            <a:endParaRPr lang="en-US" sz="2700" b="1" dirty="0" smtClean="0"/>
          </a:p>
          <a:p>
            <a:pPr marL="914400" lvl="4" indent="-533400">
              <a:spcBef>
                <a:spcPts val="325"/>
              </a:spcBef>
              <a:buNone/>
            </a:pPr>
            <a:r>
              <a:rPr lang="en-US" sz="2700" b="1" dirty="0" smtClean="0"/>
              <a:t>3.  W - Weight</a:t>
            </a:r>
            <a:endParaRPr lang="en-US" sz="2700" dirty="0" smtClean="0"/>
          </a:p>
        </p:txBody>
      </p:sp>
      <p:pic>
        <p:nvPicPr>
          <p:cNvPr id="4" name="Picture 2" descr="C:\Documents and Settings\bvarcthrash\Local Settings\Temporary Internet Files\Content.IE5\5F31IARP\MP900439432[1].jpg"/>
          <p:cNvPicPr>
            <a:picLocks noChangeAspect="1" noChangeArrowheads="1"/>
          </p:cNvPicPr>
          <p:nvPr/>
        </p:nvPicPr>
        <p:blipFill>
          <a:blip r:embed="rId3" cstate="print"/>
          <a:srcRect/>
          <a:stretch>
            <a:fillRect/>
          </a:stretch>
        </p:blipFill>
        <p:spPr bwMode="auto">
          <a:xfrm>
            <a:off x="4800600" y="2743200"/>
            <a:ext cx="2971800" cy="2233613"/>
          </a:xfrm>
          <a:prstGeom prst="rect">
            <a:avLst/>
          </a:prstGeom>
          <a:noFill/>
          <a:ln w="9525">
            <a:noFill/>
            <a:miter lim="800000"/>
            <a:headEnd/>
            <a:tailEnd/>
          </a:ln>
        </p:spPr>
      </p:pic>
      <p:sp>
        <p:nvSpPr>
          <p:cNvPr id="5" name="Down Arrow 4"/>
          <p:cNvSpPr/>
          <p:nvPr/>
        </p:nvSpPr>
        <p:spPr>
          <a:xfrm>
            <a:off x="2590800" y="33528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Down Arrow 5"/>
          <p:cNvSpPr/>
          <p:nvPr/>
        </p:nvSpPr>
        <p:spPr>
          <a:xfrm>
            <a:off x="2590800" y="42672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1143000"/>
          </a:xfrm>
        </p:spPr>
        <p:txBody>
          <a:bodyPr>
            <a:noAutofit/>
          </a:bodyPr>
          <a:lstStyle/>
          <a:p>
            <a:pPr eaLnBrk="1" fontAlgn="auto" hangingPunct="1">
              <a:spcAft>
                <a:spcPts val="0"/>
              </a:spcAft>
              <a:defRPr/>
            </a:pPr>
            <a:r>
              <a:rPr lang="en-US" sz="3000" dirty="0" smtClean="0">
                <a:solidFill>
                  <a:schemeClr val="accent1">
                    <a:lumMod val="75000"/>
                  </a:schemeClr>
                </a:solidFill>
                <a:effectLst>
                  <a:outerShdw blurRad="38100" dist="38100" dir="2700000" algn="tl">
                    <a:srgbClr val="000000">
                      <a:alpha val="43137"/>
                    </a:srgbClr>
                  </a:outerShdw>
                </a:effectLst>
              </a:rPr>
              <a:t>Factors for Consideration in Making Credibility Determinations</a:t>
            </a:r>
          </a:p>
        </p:txBody>
      </p:sp>
      <p:sp>
        <p:nvSpPr>
          <p:cNvPr id="20482" name="Content Placeholder 1"/>
          <p:cNvSpPr>
            <a:spLocks noGrp="1"/>
          </p:cNvSpPr>
          <p:nvPr>
            <p:ph idx="1"/>
          </p:nvPr>
        </p:nvSpPr>
        <p:spPr>
          <a:xfrm>
            <a:off x="457200" y="1752600"/>
            <a:ext cx="8183563" cy="4572000"/>
          </a:xfrm>
        </p:spPr>
        <p:txBody>
          <a:bodyPr>
            <a:normAutofit fontScale="92500" lnSpcReduction="20000"/>
          </a:bodyPr>
          <a:lstStyle/>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Demeanor</a:t>
            </a:r>
            <a:r>
              <a:rPr lang="en-US" sz="2200" dirty="0" smtClean="0"/>
              <a:t>  of the Veteran or other witness (tone of voice, shades of expression, gestures).</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Facial plausibility</a:t>
            </a:r>
            <a:r>
              <a:rPr lang="en-US" sz="2200" b="1" dirty="0" smtClean="0">
                <a:solidFill>
                  <a:schemeClr val="accent1">
                    <a:lumMod val="75000"/>
                  </a:schemeClr>
                </a:solidFill>
              </a:rPr>
              <a:t> </a:t>
            </a:r>
            <a:r>
              <a:rPr lang="en-US" sz="2200" dirty="0" smtClean="0"/>
              <a:t>of the testimony or statement in view of the other evidence of record.</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Direct personal knowledge or experience</a:t>
            </a:r>
            <a:r>
              <a:rPr lang="en-US" sz="2200" dirty="0" smtClean="0"/>
              <a:t>: Could the person have actually seen or heard what is being reported under the described circumstances?</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Consistency</a:t>
            </a:r>
            <a:r>
              <a:rPr lang="en-US" sz="2200" dirty="0" smtClean="0"/>
              <a:t>  of the testimony or statement </a:t>
            </a:r>
            <a:r>
              <a:rPr lang="en-US" sz="2200" u="sng" dirty="0" smtClean="0"/>
              <a:t>with the other medical and lay evidence of record</a:t>
            </a:r>
            <a:r>
              <a:rPr lang="en-US" sz="2200" dirty="0" smtClean="0"/>
              <a:t>.</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Internal consistency  and coherence </a:t>
            </a:r>
            <a:r>
              <a:rPr lang="en-US" sz="2200" dirty="0" smtClean="0"/>
              <a:t>of evidence.</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Prior inconsistent statements</a:t>
            </a:r>
            <a:r>
              <a:rPr lang="en-US" sz="2200" dirty="0" smtClean="0"/>
              <a:t>:  Has current memory been refreshed by seeing a document, such as a newly discovered STR, or by treatment?</a:t>
            </a:r>
          </a:p>
        </p:txBody>
      </p:sp>
      <p:pic>
        <p:nvPicPr>
          <p:cNvPr id="33796" name="Picture 6" descr="C:\Documents and Settings\bvarcthrash\Local Settings\Temporary Internet Files\Content.IE5\DUAUY5HZ\MC900439824[1].png"/>
          <p:cNvPicPr>
            <a:picLocks noChangeAspect="1" noChangeArrowheads="1"/>
          </p:cNvPicPr>
          <p:nvPr/>
        </p:nvPicPr>
        <p:blipFill>
          <a:blip r:embed="rId3" cstate="print"/>
          <a:srcRect/>
          <a:stretch>
            <a:fillRect/>
          </a:stretch>
        </p:blipFill>
        <p:spPr bwMode="auto">
          <a:xfrm>
            <a:off x="7467600" y="533400"/>
            <a:ext cx="9906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267200"/>
          </a:xfrm>
        </p:spPr>
        <p:txBody>
          <a:bodyPr>
            <a:normAutofit/>
          </a:bodyPr>
          <a:lstStyle/>
          <a:p>
            <a:pPr algn="ctr">
              <a:buNone/>
            </a:pPr>
            <a:r>
              <a:rPr lang="en-US" sz="48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Medical Examinations and Opinions</a:t>
            </a:r>
            <a:endParaRPr lang="en-US" sz="4800" b="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pic>
        <p:nvPicPr>
          <p:cNvPr id="3" name="Picture 2" descr="C:\Documents and Settings\bvarcthrash\Local Settings\Temporary Internet Files\Content.IE5\X08H5XK5\MP900185154[1].jpg"/>
          <p:cNvPicPr>
            <a:picLocks noChangeAspect="1" noChangeArrowheads="1"/>
          </p:cNvPicPr>
          <p:nvPr/>
        </p:nvPicPr>
        <p:blipFill>
          <a:blip r:embed="rId3" cstate="print"/>
          <a:srcRect/>
          <a:stretch>
            <a:fillRect/>
          </a:stretch>
        </p:blipFill>
        <p:spPr bwMode="auto">
          <a:xfrm>
            <a:off x="2895600" y="3200400"/>
            <a:ext cx="375337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Autofit/>
          </a:bodyPr>
          <a:lstStyle/>
          <a:p>
            <a:pPr eaLnBrk="1" fontAlgn="auto" hangingPunct="1">
              <a:spcAft>
                <a:spcPts val="0"/>
              </a:spcAft>
              <a:defRPr/>
            </a:pPr>
            <a:r>
              <a:rPr lang="en-US" sz="3000" dirty="0" smtClean="0">
                <a:solidFill>
                  <a:schemeClr val="accent1">
                    <a:lumMod val="75000"/>
                  </a:schemeClr>
                </a:solidFill>
                <a:effectLst>
                  <a:outerShdw blurRad="38100" dist="38100" dir="2700000" algn="tl">
                    <a:srgbClr val="000000">
                      <a:alpha val="43137"/>
                    </a:srgbClr>
                  </a:outerShdw>
                </a:effectLst>
              </a:rPr>
              <a:t>Factors for Consideration in Making Credibility Determinations</a:t>
            </a:r>
          </a:p>
        </p:txBody>
      </p:sp>
      <p:sp>
        <p:nvSpPr>
          <p:cNvPr id="21506" name="Content Placeholder 1"/>
          <p:cNvSpPr>
            <a:spLocks noGrp="1"/>
          </p:cNvSpPr>
          <p:nvPr>
            <p:ph idx="1"/>
          </p:nvPr>
        </p:nvSpPr>
        <p:spPr>
          <a:xfrm>
            <a:off x="457200" y="1524000"/>
            <a:ext cx="8229600" cy="4876800"/>
          </a:xfrm>
        </p:spPr>
        <p:txBody>
          <a:bodyPr>
            <a:normAutofit fontScale="77500" lnSpcReduction="20000"/>
          </a:bodyPr>
          <a:lstStyle/>
          <a:p>
            <a:pPr marL="265176" indent="-265176" eaLnBrk="1" fontAlgn="auto" hangingPunct="1">
              <a:spcAft>
                <a:spcPts val="0"/>
              </a:spcAft>
              <a:buFont typeface="Wingdings" pitchFamily="2" charset="2"/>
              <a:buChar char="Ø"/>
              <a:defRPr/>
            </a:pPr>
            <a:r>
              <a:rPr lang="en-US" sz="2400" b="1" i="1" dirty="0" smtClean="0">
                <a:solidFill>
                  <a:schemeClr val="accent1">
                    <a:lumMod val="75000"/>
                  </a:schemeClr>
                </a:solidFill>
              </a:rPr>
              <a:t>Erroneous recollection</a:t>
            </a:r>
            <a:r>
              <a:rPr lang="en-US" sz="2400" dirty="0" smtClean="0"/>
              <a:t>:  Honestly, but erroneously, perceived recollection – with the passage time has the person come to believe his or her own post hoc rationalizations?</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400" b="1" i="1" dirty="0" smtClean="0">
                <a:solidFill>
                  <a:schemeClr val="accent1">
                    <a:lumMod val="75000"/>
                  </a:schemeClr>
                </a:solidFill>
              </a:rPr>
              <a:t>Strength of memory and clarity of recall</a:t>
            </a:r>
            <a:r>
              <a:rPr lang="en-US" sz="2400" b="1" i="1" dirty="0" smtClean="0"/>
              <a:t>:  </a:t>
            </a:r>
            <a:r>
              <a:rPr lang="en-US" sz="2400" dirty="0" smtClean="0"/>
              <a:t>Ability to acquire, retain, retrieve, and communicate the information (education, nervousness can impact).</a:t>
            </a:r>
          </a:p>
          <a:p>
            <a:pPr marL="265176" indent="-265176" eaLnBrk="1" fontAlgn="auto" hangingPunct="1">
              <a:spcAft>
                <a:spcPts val="0"/>
              </a:spcAft>
              <a:buFont typeface="Wingdings" pitchFamily="2" charset="2"/>
              <a:buChar char="Ø"/>
              <a:defRPr/>
            </a:pPr>
            <a:endParaRPr lang="en-US" sz="900" b="1" i="1" dirty="0" smtClean="0"/>
          </a:p>
          <a:p>
            <a:pPr marL="265176" indent="-265176" eaLnBrk="1" fontAlgn="auto" hangingPunct="1">
              <a:spcAft>
                <a:spcPts val="0"/>
              </a:spcAft>
              <a:buFont typeface="Wingdings" pitchFamily="2" charset="2"/>
              <a:buChar char="Ø"/>
              <a:defRPr/>
            </a:pPr>
            <a:r>
              <a:rPr lang="en-US" sz="2400" b="1" i="1" dirty="0" smtClean="0">
                <a:solidFill>
                  <a:schemeClr val="accent1">
                    <a:lumMod val="75000"/>
                  </a:schemeClr>
                </a:solidFill>
              </a:rPr>
              <a:t>Personal motive or bias</a:t>
            </a:r>
            <a:r>
              <a:rPr lang="en-US" sz="2400" dirty="0" smtClean="0"/>
              <a:t>:  Simply that the claimant is seeking benefits or a relative has a financial incentive does not alone render evidence incredible; something more specific is required.</a:t>
            </a:r>
          </a:p>
          <a:p>
            <a:pPr marL="265176" indent="-265176" eaLnBrk="1" fontAlgn="auto" hangingPunct="1">
              <a:spcAft>
                <a:spcPts val="0"/>
              </a:spcAft>
              <a:buFont typeface="Wingdings" pitchFamily="2" charset="2"/>
              <a:buChar char="Ø"/>
              <a:defRPr/>
            </a:pPr>
            <a:endParaRPr lang="en-US" sz="900" dirty="0" smtClean="0"/>
          </a:p>
          <a:p>
            <a:pPr marL="265176" indent="-265176" eaLnBrk="1" fontAlgn="auto" hangingPunct="1">
              <a:spcAft>
                <a:spcPts val="0"/>
              </a:spcAft>
              <a:buFont typeface="Wingdings" pitchFamily="2" charset="2"/>
              <a:buChar char="Ø"/>
              <a:defRPr/>
            </a:pPr>
            <a:r>
              <a:rPr lang="en-US" sz="2400" b="1" i="1" dirty="0" smtClean="0">
                <a:solidFill>
                  <a:schemeClr val="accent1">
                    <a:lumMod val="75000"/>
                  </a:schemeClr>
                </a:solidFill>
              </a:rPr>
              <a:t>Direct evidence or secondary evidence</a:t>
            </a:r>
            <a:r>
              <a:rPr lang="en-US" sz="2400" dirty="0" smtClean="0"/>
              <a:t>:  Direct evidence, such as a statement in a STR or C&amp;P examination report can be very persuasive, but secondary or circumstantial evidence also can be very persuasive.</a:t>
            </a:r>
          </a:p>
          <a:p>
            <a:pPr marL="0" indent="0" eaLnBrk="1" fontAlgn="auto" hangingPunct="1">
              <a:spcAft>
                <a:spcPts val="0"/>
              </a:spcAft>
              <a:buNone/>
              <a:defRPr/>
            </a:pPr>
            <a:endParaRPr lang="en-US" sz="900" dirty="0" smtClean="0"/>
          </a:p>
          <a:p>
            <a:pPr marL="265176" indent="-265176">
              <a:buFont typeface="Wingdings" pitchFamily="2" charset="2"/>
              <a:buChar char="Ø"/>
              <a:defRPr/>
            </a:pPr>
            <a:r>
              <a:rPr lang="en-US" sz="2200" b="1" i="1" dirty="0">
                <a:solidFill>
                  <a:schemeClr val="accent1">
                    <a:lumMod val="75000"/>
                  </a:schemeClr>
                </a:solidFill>
              </a:rPr>
              <a:t>Time of creation of evidence</a:t>
            </a:r>
            <a:r>
              <a:rPr lang="en-US" sz="2200" dirty="0"/>
              <a:t>:  Did the evidence originate in service or in close proximity to service?</a:t>
            </a:r>
          </a:p>
          <a:p>
            <a:pPr marL="548640" lvl="1" indent="-201168">
              <a:buFont typeface="Wingdings" pitchFamily="2" charset="2"/>
              <a:buChar char="Ø"/>
              <a:defRPr/>
            </a:pPr>
            <a:r>
              <a:rPr lang="en-US" sz="1800" dirty="0"/>
              <a:t>Cannot attack lay evidence </a:t>
            </a:r>
            <a:r>
              <a:rPr lang="en-US" sz="1800" i="1" dirty="0"/>
              <a:t>solely</a:t>
            </a:r>
            <a:r>
              <a:rPr lang="en-US" sz="1800" dirty="0"/>
              <a:t>  on the basis of the absence of contemporary evidence in service to support.</a:t>
            </a:r>
          </a:p>
          <a:p>
            <a:pPr marL="265176" indent="-265176" eaLnBrk="1" fontAlgn="auto" hangingPunct="1">
              <a:spcAft>
                <a:spcPts val="0"/>
              </a:spcAft>
              <a:buFont typeface="Wingdings" pitchFamily="2" charset="2"/>
              <a:buChar char="Ø"/>
              <a:defRPr/>
            </a:pPr>
            <a:endParaRPr lang="en-US" sz="2400" dirty="0" smtClean="0"/>
          </a:p>
        </p:txBody>
      </p:sp>
      <p:pic>
        <p:nvPicPr>
          <p:cNvPr id="4" name="Picture 6" descr="C:\Documents and Settings\bvarcthrash\Local Settings\Temporary Internet Files\Content.IE5\DUAUY5HZ\MC900439824[1].png"/>
          <p:cNvPicPr>
            <a:picLocks noChangeAspect="1" noChangeArrowheads="1"/>
          </p:cNvPicPr>
          <p:nvPr/>
        </p:nvPicPr>
        <p:blipFill>
          <a:blip r:embed="rId3" cstate="print"/>
          <a:srcRect/>
          <a:stretch>
            <a:fillRect/>
          </a:stretch>
        </p:blipFill>
        <p:spPr bwMode="auto">
          <a:xfrm>
            <a:off x="7620000" y="3810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183563" cy="1050925"/>
          </a:xfrm>
        </p:spPr>
        <p:txBody>
          <a:bodyPr>
            <a:noAutofit/>
          </a:bodyPr>
          <a:lstStyle/>
          <a:p>
            <a:pPr eaLnBrk="1" fontAlgn="auto" hangingPunct="1">
              <a:spcAft>
                <a:spcPts val="0"/>
              </a:spcAft>
              <a:defRPr/>
            </a:pPr>
            <a:r>
              <a:rPr lang="en-US" sz="3000" dirty="0" smtClean="0">
                <a:solidFill>
                  <a:schemeClr val="accent1">
                    <a:lumMod val="75000"/>
                  </a:schemeClr>
                </a:solidFill>
                <a:effectLst>
                  <a:outerShdw blurRad="38100" dist="38100" dir="2700000" algn="tl">
                    <a:srgbClr val="000000">
                      <a:alpha val="43137"/>
                    </a:srgbClr>
                  </a:outerShdw>
                </a:effectLst>
              </a:rPr>
              <a:t>Factors for Consideration in Making Credibility Determinations</a:t>
            </a:r>
          </a:p>
        </p:txBody>
      </p:sp>
      <p:sp>
        <p:nvSpPr>
          <p:cNvPr id="23554" name="Content Placeholder 1"/>
          <p:cNvSpPr>
            <a:spLocks noGrp="1"/>
          </p:cNvSpPr>
          <p:nvPr>
            <p:ph idx="1"/>
          </p:nvPr>
        </p:nvSpPr>
        <p:spPr>
          <a:xfrm>
            <a:off x="381000" y="1447800"/>
            <a:ext cx="8183563" cy="4800600"/>
          </a:xfrm>
        </p:spPr>
        <p:txBody>
          <a:bodyPr>
            <a:normAutofit lnSpcReduction="10000"/>
          </a:bodyPr>
          <a:lstStyle/>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Validity of statistical data</a:t>
            </a:r>
            <a:r>
              <a:rPr lang="en-US" sz="2200" dirty="0" smtClean="0"/>
              <a:t>:  Information presented in the form of </a:t>
            </a:r>
            <a:r>
              <a:rPr lang="en-US" sz="2200" u="sng" dirty="0" smtClean="0"/>
              <a:t>objective numbers </a:t>
            </a:r>
            <a:r>
              <a:rPr lang="en-US" sz="2200" dirty="0" smtClean="0"/>
              <a:t>can seem to be very persuasive on its face, but how the statistics are presented can also be used to mislead.  </a:t>
            </a:r>
          </a:p>
          <a:p>
            <a:pPr marL="265176" indent="-265176" eaLnBrk="1" fontAlgn="auto" hangingPunct="1">
              <a:spcAft>
                <a:spcPts val="0"/>
              </a:spcAft>
              <a:buFont typeface="Wingdings" pitchFamily="2" charset="2"/>
              <a:buChar char="Ø"/>
              <a:defRPr/>
            </a:pPr>
            <a:endParaRPr lang="en-US" sz="1000" dirty="0" smtClean="0"/>
          </a:p>
          <a:p>
            <a:pPr marL="265176" indent="-265176" eaLnBrk="1" fontAlgn="auto" hangingPunct="1">
              <a:spcAft>
                <a:spcPts val="0"/>
              </a:spcAft>
              <a:buFont typeface="Wingdings" pitchFamily="2" charset="2"/>
              <a:buChar char="Ø"/>
              <a:defRPr/>
            </a:pPr>
            <a:r>
              <a:rPr lang="en-US" sz="2200" b="1" dirty="0" smtClean="0">
                <a:solidFill>
                  <a:schemeClr val="accent1">
                    <a:lumMod val="75000"/>
                  </a:schemeClr>
                </a:solidFill>
              </a:rPr>
              <a:t>Combat or non-combat situation</a:t>
            </a:r>
            <a:r>
              <a:rPr lang="en-US" sz="2200" b="1" dirty="0" smtClean="0"/>
              <a:t>:  </a:t>
            </a:r>
            <a:r>
              <a:rPr lang="en-US" sz="2400" dirty="0" smtClean="0"/>
              <a:t>Whether someone served in combat or not affects what must be proven as to the </a:t>
            </a:r>
            <a:r>
              <a:rPr lang="en-US" sz="2400" b="1" u="sng" dirty="0" smtClean="0">
                <a:solidFill>
                  <a:srgbClr val="00B0F0"/>
                </a:solidFill>
              </a:rPr>
              <a:t>incurrence</a:t>
            </a:r>
            <a:r>
              <a:rPr lang="en-US" sz="2400" dirty="0" smtClean="0"/>
              <a:t> element.  </a:t>
            </a:r>
            <a:endParaRPr lang="en-US" sz="2200" dirty="0" smtClean="0"/>
          </a:p>
          <a:p>
            <a:pPr marL="265176" indent="-265176" eaLnBrk="1" fontAlgn="auto" hangingPunct="1">
              <a:spcAft>
                <a:spcPts val="0"/>
              </a:spcAft>
              <a:buFont typeface="Wingdings 3" pitchFamily="18" charset="2"/>
              <a:buNone/>
              <a:defRPr/>
            </a:pPr>
            <a:endParaRPr lang="en-US" sz="1000" b="1" i="1" dirty="0" smtClean="0"/>
          </a:p>
          <a:p>
            <a:pPr marL="265176" indent="-265176" eaLnBrk="1" fontAlgn="auto" hangingPunct="1">
              <a:spcAft>
                <a:spcPts val="0"/>
              </a:spcAft>
              <a:buFont typeface="Wingdings" pitchFamily="2" charset="2"/>
              <a:buChar char="Ø"/>
              <a:defRPr/>
            </a:pPr>
            <a:r>
              <a:rPr lang="en-US" sz="2200" b="1" i="1" dirty="0" smtClean="0">
                <a:solidFill>
                  <a:schemeClr val="accent1">
                    <a:lumMod val="75000"/>
                  </a:schemeClr>
                </a:solidFill>
              </a:rPr>
              <a:t>Reasonable doubt</a:t>
            </a:r>
            <a:r>
              <a:rPr lang="en-US" sz="2200" dirty="0" smtClean="0"/>
              <a:t>:  Resolve reasonable doubt in favor of the claimant if all procurable evidence, after being weighed, is found to be in approximate balance or equipoise (38 C.F.R. §3.102).</a:t>
            </a:r>
          </a:p>
          <a:p>
            <a:pPr marL="548640" lvl="1" indent="-201168" eaLnBrk="1" fontAlgn="auto" hangingPunct="1">
              <a:spcAft>
                <a:spcPts val="0"/>
              </a:spcAft>
              <a:buFont typeface="Wingdings" pitchFamily="2" charset="2"/>
              <a:buChar char="Ø"/>
              <a:defRPr/>
            </a:pPr>
            <a:r>
              <a:rPr lang="en-US" sz="1900" b="1" dirty="0" smtClean="0">
                <a:solidFill>
                  <a:srgbClr val="FF0000"/>
                </a:solidFill>
              </a:rPr>
              <a:t>For many cases decided by VA, we are not dealing with certainty, but rather with what is the best approximation of causation or what happened in service.  </a:t>
            </a:r>
          </a:p>
        </p:txBody>
      </p:sp>
      <p:pic>
        <p:nvPicPr>
          <p:cNvPr id="4" name="Picture 6" descr="C:\Documents and Settings\bvarcthrash\Local Settings\Temporary Internet Files\Content.IE5\DUAUY5HZ\MC900439824[1].png"/>
          <p:cNvPicPr>
            <a:picLocks noChangeAspect="1" noChangeArrowheads="1"/>
          </p:cNvPicPr>
          <p:nvPr/>
        </p:nvPicPr>
        <p:blipFill>
          <a:blip r:embed="rId3" cstate="print"/>
          <a:srcRect/>
          <a:stretch>
            <a:fillRect/>
          </a:stretch>
        </p:blipFill>
        <p:spPr bwMode="auto">
          <a:xfrm>
            <a:off x="7543800" y="3810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267200"/>
          </a:xfrm>
        </p:spPr>
        <p:txBody>
          <a:bodyPr>
            <a:normAutofit/>
          </a:bodyPr>
          <a:lstStyle/>
          <a:p>
            <a:pPr algn="ctr">
              <a:buNone/>
            </a:pPr>
            <a:r>
              <a:rPr lang="en-US" sz="40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VA’s Duties to Notify</a:t>
            </a:r>
          </a:p>
          <a:p>
            <a:pPr algn="ctr">
              <a:buNone/>
            </a:pPr>
            <a:r>
              <a:rPr lang="en-US" sz="40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and Assist Claimants in Developing Their Claims for VA Benefits</a:t>
            </a:r>
            <a:endParaRPr lang="en-US" sz="4000" b="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3975126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524000"/>
            <a:ext cx="8534400" cy="5105400"/>
          </a:xfrm>
        </p:spPr>
        <p:txBody>
          <a:bodyPr>
            <a:normAutofit/>
          </a:bodyPr>
          <a:lstStyle/>
          <a:p>
            <a:pPr eaLnBrk="1" hangingPunct="1">
              <a:buFont typeface="Wingdings" pitchFamily="2" charset="2"/>
              <a:buNone/>
            </a:pPr>
            <a:r>
              <a:rPr lang="en-US" dirty="0" smtClean="0"/>
              <a:t>	</a:t>
            </a:r>
          </a:p>
          <a:p>
            <a:pPr marL="182880" eaLnBrk="1" hangingPunct="1">
              <a:buFont typeface="Wingdings" pitchFamily="2" charset="2"/>
              <a:buNone/>
            </a:pPr>
            <a:r>
              <a:rPr lang="en-US" dirty="0" smtClean="0"/>
              <a:t>	</a:t>
            </a:r>
            <a:r>
              <a:rPr lang="en-US" sz="2800" dirty="0" smtClean="0"/>
              <a:t>Proper notice from VA must inform the claimant of any information and evidence not of record:</a:t>
            </a:r>
          </a:p>
          <a:p>
            <a:pPr marL="914400" indent="-514350">
              <a:spcBef>
                <a:spcPts val="1200"/>
              </a:spcBef>
              <a:buAutoNum type="arabicParenBoth"/>
            </a:pPr>
            <a:r>
              <a:rPr lang="en-US" sz="2800" dirty="0" smtClean="0"/>
              <a:t>that is necessary to substantiate the claim;</a:t>
            </a:r>
          </a:p>
          <a:p>
            <a:pPr marL="914400" indent="-514350">
              <a:spcBef>
                <a:spcPts val="1200"/>
              </a:spcBef>
              <a:buAutoNum type="arabicParenBoth"/>
            </a:pPr>
            <a:r>
              <a:rPr lang="en-US" sz="2800" dirty="0" smtClean="0"/>
              <a:t>that VA will seek to provide; and </a:t>
            </a:r>
          </a:p>
          <a:p>
            <a:pPr marL="914400" indent="-514350">
              <a:spcBef>
                <a:spcPts val="1200"/>
              </a:spcBef>
              <a:buAutoNum type="arabicParenBoth"/>
            </a:pPr>
            <a:r>
              <a:rPr lang="en-US" sz="2800" dirty="0" smtClean="0"/>
              <a:t>that the claimant is expected to provide in accordance with 38 C.F.R. § 3.159(b)(1).</a:t>
            </a:r>
          </a:p>
          <a:p>
            <a:pPr eaLnBrk="1" hangingPunct="1"/>
            <a:endParaRPr lang="en-US" dirty="0" smtClean="0"/>
          </a:p>
        </p:txBody>
      </p:sp>
      <p:sp>
        <p:nvSpPr>
          <p:cNvPr id="2" name="Title 1"/>
          <p:cNvSpPr>
            <a:spLocks noGrp="1"/>
          </p:cNvSpPr>
          <p:nvPr>
            <p:ph type="title"/>
          </p:nvPr>
        </p:nvSpPr>
        <p:spPr>
          <a:xfrm>
            <a:off x="457200" y="304800"/>
            <a:ext cx="8229600" cy="1524000"/>
          </a:xfrm>
        </p:spPr>
        <p:txBody>
          <a:bodyPr>
            <a:normAutofit fontScale="90000"/>
          </a:bodyPr>
          <a:lstStyle/>
          <a:p>
            <a:pPr algn="ctr">
              <a:defRPr/>
            </a:pPr>
            <a:r>
              <a:rPr lang="en-US" b="1" dirty="0" smtClean="0"/>
              <a:t/>
            </a:r>
            <a:br>
              <a:rPr lang="en-US" b="1" dirty="0" smtClean="0"/>
            </a:br>
            <a:r>
              <a:rPr lang="en-US" sz="4000" dirty="0" smtClean="0">
                <a:solidFill>
                  <a:schemeClr val="accent1">
                    <a:lumMod val="75000"/>
                  </a:schemeClr>
                </a:solidFill>
                <a:effectLst>
                  <a:outerShdw blurRad="38100" dist="38100" dir="2700000" algn="tl">
                    <a:srgbClr val="000000">
                      <a:alpha val="43137"/>
                    </a:srgbClr>
                  </a:outerShdw>
                </a:effectLst>
              </a:rPr>
              <a:t>What Constitutes Proper Notice Under 38 U.S.C. § 5103?</a:t>
            </a:r>
            <a:r>
              <a:rPr lang="en-US" dirty="0" smtClean="0"/>
              <a:t/>
            </a:r>
            <a:br>
              <a:rPr lang="en-US" dirty="0" smtClean="0"/>
            </a:br>
            <a:endParaRPr lang="en-US" dirty="0"/>
          </a:p>
        </p:txBody>
      </p:sp>
    </p:spTree>
    <p:extLst>
      <p:ext uri="{BB962C8B-B14F-4D97-AF65-F5344CB8AC3E}">
        <p14:creationId xmlns:p14="http://schemas.microsoft.com/office/powerpoint/2010/main" val="27983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914400"/>
            <a:ext cx="8305800" cy="6324600"/>
          </a:xfrm>
        </p:spPr>
        <p:txBody>
          <a:bodyPr>
            <a:normAutofit fontScale="70000" lnSpcReduction="20000"/>
          </a:bodyPr>
          <a:lstStyle/>
          <a:p>
            <a:pPr eaLnBrk="1" hangingPunct="1">
              <a:buFont typeface="Wingdings" pitchFamily="2" charset="2"/>
              <a:buNone/>
            </a:pPr>
            <a:r>
              <a:rPr lang="en-US" dirty="0" smtClean="0"/>
              <a:t>	</a:t>
            </a:r>
          </a:p>
          <a:p>
            <a:r>
              <a:rPr lang="en-US" sz="3600" b="1" dirty="0" smtClean="0">
                <a:solidFill>
                  <a:schemeClr val="accent1">
                    <a:lumMod val="75000"/>
                  </a:schemeClr>
                </a:solidFill>
                <a:cs typeface="Tahoma" pitchFamily="34" charset="0"/>
              </a:rPr>
              <a:t>Service Connection </a:t>
            </a:r>
            <a:r>
              <a:rPr lang="en-US" sz="3600" dirty="0" smtClean="0">
                <a:cs typeface="Tahoma" pitchFamily="34" charset="0"/>
              </a:rPr>
              <a:t>- Notice must address the claim elements of:  (1) Veteran status; (2) existence of disability; (3) connection between service and disability; (4) degree of disability; and (5) effective date of disability. </a:t>
            </a:r>
            <a:r>
              <a:rPr lang="en-US" sz="3600" i="1" dirty="0" smtClean="0"/>
              <a:t>Dingess/Hartman v. Nicholson</a:t>
            </a:r>
            <a:r>
              <a:rPr lang="en-US" sz="3600" dirty="0" smtClean="0"/>
              <a:t>, 19 Vet. App. 473, 484 (2006).</a:t>
            </a:r>
          </a:p>
          <a:p>
            <a:endParaRPr lang="en-US" sz="3600" dirty="0" smtClean="0"/>
          </a:p>
          <a:p>
            <a:r>
              <a:rPr lang="en-US" sz="3600" b="1" dirty="0" smtClean="0">
                <a:solidFill>
                  <a:schemeClr val="accent1">
                    <a:lumMod val="75000"/>
                  </a:schemeClr>
                </a:solidFill>
              </a:rPr>
              <a:t>Increased Rating</a:t>
            </a:r>
            <a:r>
              <a:rPr lang="en-US" sz="3600" b="1" dirty="0" smtClean="0"/>
              <a:t> </a:t>
            </a:r>
            <a:r>
              <a:rPr lang="en-US" sz="3600" dirty="0" smtClean="0"/>
              <a:t>– Notice must inform the claimant that information and evidence must be submitted showing an increase or worsening of the service-connected disability.  </a:t>
            </a:r>
          </a:p>
          <a:p>
            <a:pPr lvl="1"/>
            <a:r>
              <a:rPr lang="en-US" sz="3200" dirty="0" smtClean="0"/>
              <a:t>The claimant also must be notified that, should an increase in disability be found, a disability rating will be determined by applying all relevant Diagnostic Codes, and an effective date will be assigned</a:t>
            </a:r>
            <a:r>
              <a:rPr lang="en-US" dirty="0" smtClean="0"/>
              <a:t>. </a:t>
            </a:r>
          </a:p>
          <a:p>
            <a:endParaRPr lang="en-US" dirty="0" smtClean="0"/>
          </a:p>
          <a:p>
            <a:pPr eaLnBrk="1" hangingPunct="1">
              <a:buFont typeface="Wingdings" pitchFamily="2" charset="2"/>
              <a:buNone/>
            </a:pPr>
            <a:r>
              <a:rPr lang="en-US" dirty="0" smtClean="0"/>
              <a:t>		</a:t>
            </a:r>
          </a:p>
        </p:txBody>
      </p:sp>
      <p:sp>
        <p:nvSpPr>
          <p:cNvPr id="2" name="Title 1"/>
          <p:cNvSpPr>
            <a:spLocks noGrp="1"/>
          </p:cNvSpPr>
          <p:nvPr>
            <p:ph type="title"/>
          </p:nvPr>
        </p:nvSpPr>
        <p:spPr>
          <a:xfrm>
            <a:off x="457200" y="609600"/>
            <a:ext cx="8229600" cy="533400"/>
          </a:xfrm>
        </p:spPr>
        <p:txBody>
          <a:bodyPr>
            <a:normAutofit fontScale="90000"/>
          </a:bodyPr>
          <a:lstStyle/>
          <a:p>
            <a:pPr algn="ctr">
              <a:defRPr/>
            </a:pPr>
            <a:r>
              <a:rPr lang="en-US" b="1" dirty="0" smtClean="0"/>
              <a:t/>
            </a:r>
            <a:br>
              <a:rPr lang="en-US" b="1" dirty="0" smtClean="0"/>
            </a:br>
            <a:r>
              <a:rPr lang="en-US" sz="4000" b="1" dirty="0" smtClean="0">
                <a:solidFill>
                  <a:schemeClr val="accent1">
                    <a:lumMod val="75000"/>
                  </a:schemeClr>
                </a:solidFill>
                <a:effectLst>
                  <a:outerShdw blurRad="38100" dist="38100" dir="2700000" algn="tl">
                    <a:srgbClr val="000000">
                      <a:alpha val="43137"/>
                    </a:srgbClr>
                  </a:outerShdw>
                </a:effectLst>
              </a:rPr>
              <a:t>Required Notice Elements </a:t>
            </a:r>
            <a:r>
              <a:rPr lang="en-US" sz="4000" b="1" dirty="0" smtClean="0">
                <a:solidFill>
                  <a:schemeClr val="accent1">
                    <a:lumMod val="75000"/>
                  </a:schemeClr>
                </a:solidFill>
              </a:rPr>
              <a:t/>
            </a:r>
            <a:br>
              <a:rPr lang="en-US" sz="4000" b="1" dirty="0" smtClean="0">
                <a:solidFill>
                  <a:schemeClr val="accent1">
                    <a:lumMod val="75000"/>
                  </a:schemeClr>
                </a:solidFill>
              </a:rPr>
            </a:br>
            <a:r>
              <a:rPr lang="en-US" dirty="0" smtClean="0"/>
              <a:t/>
            </a:r>
            <a:br>
              <a:rPr lang="en-US" dirty="0" smtClean="0"/>
            </a:br>
            <a:endParaRPr lang="en-US" dirty="0"/>
          </a:p>
        </p:txBody>
      </p:sp>
    </p:spTree>
    <p:extLst>
      <p:ext uri="{BB962C8B-B14F-4D97-AF65-F5344CB8AC3E}">
        <p14:creationId xmlns:p14="http://schemas.microsoft.com/office/powerpoint/2010/main" val="15328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4800" y="1447800"/>
            <a:ext cx="8229600" cy="4953000"/>
          </a:xfrm>
        </p:spPr>
        <p:txBody>
          <a:bodyPr>
            <a:normAutofit fontScale="85000" lnSpcReduction="20000"/>
          </a:bodyPr>
          <a:lstStyle/>
          <a:p>
            <a:pPr eaLnBrk="1" hangingPunct="1">
              <a:buFont typeface="Wingdings" pitchFamily="2" charset="2"/>
              <a:buNone/>
            </a:pPr>
            <a:r>
              <a:rPr lang="en-US" dirty="0" smtClean="0"/>
              <a:t> </a:t>
            </a:r>
            <a:endParaRPr lang="en-US" sz="3100" dirty="0" smtClean="0"/>
          </a:p>
          <a:p>
            <a:pPr marL="624078" indent="-514350" eaLnBrk="1" hangingPunct="1">
              <a:buFont typeface="+mj-lt"/>
              <a:buAutoNum type="arabicParenR"/>
            </a:pPr>
            <a:r>
              <a:rPr lang="en-US" sz="3100" dirty="0" smtClean="0"/>
              <a:t>An explanation of what constitutes new and material evidence </a:t>
            </a:r>
            <a:r>
              <a:rPr lang="en-US" sz="3100" u="sng" dirty="0" smtClean="0">
                <a:solidFill>
                  <a:schemeClr val="accent1">
                    <a:lumMod val="75000"/>
                  </a:schemeClr>
                </a:solidFill>
              </a:rPr>
              <a:t>(“old” regulation applies if claim filed prior to August 29, 2001)</a:t>
            </a:r>
            <a:r>
              <a:rPr lang="en-US" sz="3100" dirty="0" smtClean="0">
                <a:solidFill>
                  <a:schemeClr val="accent1">
                    <a:lumMod val="75000"/>
                  </a:schemeClr>
                </a:solidFill>
              </a:rPr>
              <a:t>; </a:t>
            </a:r>
          </a:p>
          <a:p>
            <a:pPr marL="624078" indent="-514350" eaLnBrk="1" hangingPunct="1">
              <a:buFont typeface="+mj-lt"/>
              <a:buAutoNum type="arabicParenR"/>
            </a:pPr>
            <a:endParaRPr lang="en-US" sz="3100" dirty="0" smtClean="0"/>
          </a:p>
          <a:p>
            <a:pPr marL="624078" indent="-514350" eaLnBrk="1" hangingPunct="1">
              <a:buFont typeface="+mj-lt"/>
              <a:buAutoNum type="arabicParenR"/>
            </a:pPr>
            <a:r>
              <a:rPr lang="en-US" sz="3100" dirty="0" smtClean="0"/>
              <a:t>The reason why the last claim was denied, to include reference to the last final rating </a:t>
            </a:r>
            <a:r>
              <a:rPr lang="en-US" sz="3100" u="sng" dirty="0" smtClean="0"/>
              <a:t>or</a:t>
            </a:r>
            <a:r>
              <a:rPr lang="en-US" sz="3100" b="1" dirty="0" smtClean="0"/>
              <a:t> </a:t>
            </a:r>
            <a:r>
              <a:rPr lang="en-US" sz="3100" dirty="0" smtClean="0"/>
              <a:t>BVA</a:t>
            </a:r>
            <a:r>
              <a:rPr lang="en-US" sz="3100" b="1" dirty="0" smtClean="0"/>
              <a:t> </a:t>
            </a:r>
            <a:r>
              <a:rPr lang="en-US" sz="3100" dirty="0" smtClean="0"/>
              <a:t>decision; and</a:t>
            </a:r>
          </a:p>
          <a:p>
            <a:pPr marL="624078" indent="-514350" eaLnBrk="1" hangingPunct="1">
              <a:buFont typeface="+mj-lt"/>
              <a:buAutoNum type="arabicParenR"/>
            </a:pPr>
            <a:endParaRPr lang="en-US" sz="3100" dirty="0" smtClean="0"/>
          </a:p>
          <a:p>
            <a:pPr marL="624078" indent="-514350" eaLnBrk="1" hangingPunct="1">
              <a:buFont typeface="+mj-lt"/>
              <a:buAutoNum type="arabicParenR"/>
            </a:pPr>
            <a:r>
              <a:rPr lang="en-US" sz="3100" dirty="0" smtClean="0"/>
              <a:t>The evidence necessary to substantiate the new claim.  </a:t>
            </a:r>
          </a:p>
          <a:p>
            <a:pPr eaLnBrk="1" hangingPunct="1"/>
            <a:endParaRPr lang="en-US" sz="3100" dirty="0" smtClean="0"/>
          </a:p>
          <a:p>
            <a:pPr eaLnBrk="1" hangingPunct="1">
              <a:buFont typeface="Wingdings" pitchFamily="2" charset="2"/>
              <a:buNone/>
            </a:pPr>
            <a:r>
              <a:rPr lang="en-US" i="1" dirty="0" smtClean="0"/>
              <a:t>		</a:t>
            </a:r>
            <a:r>
              <a:rPr lang="en-US" i="1" dirty="0" smtClean="0">
                <a:solidFill>
                  <a:schemeClr val="accent1">
                    <a:lumMod val="75000"/>
                  </a:schemeClr>
                </a:solidFill>
              </a:rPr>
              <a:t>Kent v. Nicholson</a:t>
            </a:r>
            <a:r>
              <a:rPr lang="en-US" dirty="0" smtClean="0">
                <a:solidFill>
                  <a:schemeClr val="accent1">
                    <a:lumMod val="75000"/>
                  </a:schemeClr>
                </a:solidFill>
              </a:rPr>
              <a:t>, 20 Vet. App. 1, 9-10 (2006).</a:t>
            </a:r>
          </a:p>
          <a:p>
            <a:pPr eaLnBrk="1" hangingPunct="1"/>
            <a:endParaRPr lang="en-US" dirty="0" smtClean="0"/>
          </a:p>
        </p:txBody>
      </p:sp>
      <p:sp>
        <p:nvSpPr>
          <p:cNvPr id="2" name="Title 1"/>
          <p:cNvSpPr>
            <a:spLocks noGrp="1"/>
          </p:cNvSpPr>
          <p:nvPr>
            <p:ph type="title"/>
          </p:nvPr>
        </p:nvSpPr>
        <p:spPr>
          <a:xfrm>
            <a:off x="457200" y="533400"/>
            <a:ext cx="8229600" cy="914400"/>
          </a:xfrm>
        </p:spPr>
        <p:txBody>
          <a:bodyPr>
            <a:normAutofit fontScale="90000"/>
          </a:bodyPr>
          <a:lstStyle/>
          <a:p>
            <a:pPr algn="ctr">
              <a:defRPr/>
            </a:pPr>
            <a:r>
              <a:rPr lang="en-US" sz="4000" i="1" dirty="0" smtClean="0"/>
              <a:t/>
            </a:r>
            <a:br>
              <a:rPr lang="en-US" sz="4000" i="1" dirty="0" smtClean="0"/>
            </a:br>
            <a:r>
              <a:rPr lang="en-US" sz="4000" dirty="0" smtClean="0">
                <a:solidFill>
                  <a:schemeClr val="accent1">
                    <a:lumMod val="75000"/>
                  </a:schemeClr>
                </a:solidFill>
                <a:effectLst>
                  <a:outerShdw blurRad="38100" dist="38100" dir="2700000" algn="tl">
                    <a:srgbClr val="000000">
                      <a:alpha val="43137"/>
                    </a:srgbClr>
                  </a:outerShdw>
                </a:effectLst>
              </a:rPr>
              <a:t>Proper Notice in New and Material Evidence Claims</a:t>
            </a:r>
            <a:r>
              <a:rPr lang="en-US" sz="5400" dirty="0" smtClean="0"/>
              <a:t/>
            </a:r>
            <a:br>
              <a:rPr lang="en-US" sz="5400" dirty="0" smtClean="0"/>
            </a:br>
            <a:endParaRPr lang="en-US" sz="5400" dirty="0">
              <a:latin typeface="Tahoma" pitchFamily="34" charset="0"/>
              <a:cs typeface="Tahoma" pitchFamily="34" charset="0"/>
            </a:endParaRPr>
          </a:p>
        </p:txBody>
      </p:sp>
    </p:spTree>
    <p:extLst>
      <p:ext uri="{BB962C8B-B14F-4D97-AF65-F5344CB8AC3E}">
        <p14:creationId xmlns:p14="http://schemas.microsoft.com/office/powerpoint/2010/main" val="19067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0" y="1143000"/>
            <a:ext cx="8915400" cy="5181600"/>
          </a:xfrm>
        </p:spPr>
        <p:txBody>
          <a:bodyPr>
            <a:normAutofit fontScale="85000" lnSpcReduction="20000"/>
          </a:bodyPr>
          <a:lstStyle/>
          <a:p>
            <a:pPr eaLnBrk="1" hangingPunct="1">
              <a:buFont typeface="Wingdings" pitchFamily="2" charset="2"/>
              <a:buNone/>
            </a:pPr>
            <a:r>
              <a:rPr lang="en-US" dirty="0" smtClean="0"/>
              <a:t>	</a:t>
            </a:r>
            <a:endParaRPr lang="en-US" i="1" dirty="0" smtClean="0"/>
          </a:p>
          <a:p>
            <a:pPr eaLnBrk="1" hangingPunct="1"/>
            <a:endParaRPr lang="en-US" dirty="0" smtClean="0"/>
          </a:p>
          <a:p>
            <a:pPr marL="624078" indent="-514350" eaLnBrk="1" hangingPunct="1">
              <a:buFont typeface="+mj-lt"/>
              <a:buAutoNum type="arabicParenR"/>
            </a:pPr>
            <a:r>
              <a:rPr lang="en-US" sz="2800" dirty="0" smtClean="0"/>
              <a:t>The conditions (if any) the Veteran was service-connected for at the time of death; </a:t>
            </a:r>
          </a:p>
          <a:p>
            <a:pPr marL="624078" indent="-514350">
              <a:buFont typeface="+mj-lt"/>
              <a:buAutoNum type="arabicParenR"/>
            </a:pPr>
            <a:endParaRPr lang="en-US" dirty="0" smtClean="0"/>
          </a:p>
          <a:p>
            <a:pPr marL="624078" indent="-514350" eaLnBrk="1" hangingPunct="1">
              <a:buFont typeface="+mj-lt"/>
              <a:buAutoNum type="arabicParenR"/>
            </a:pPr>
            <a:r>
              <a:rPr lang="en-US" sz="2800" dirty="0" smtClean="0"/>
              <a:t>An explanation of the evidence and information that is required to substantiate a Dependency and Indemnity Compensation (DIC) claim based on a previously service-connected condition; and </a:t>
            </a:r>
          </a:p>
          <a:p>
            <a:pPr marL="624078" indent="-514350">
              <a:buFont typeface="+mj-lt"/>
              <a:buAutoNum type="arabicParenR"/>
            </a:pPr>
            <a:endParaRPr lang="en-US" dirty="0" smtClean="0"/>
          </a:p>
          <a:p>
            <a:pPr marL="624078" indent="-514350" eaLnBrk="1" hangingPunct="1">
              <a:buFont typeface="+mj-lt"/>
              <a:buAutoNum type="arabicParenR"/>
            </a:pPr>
            <a:r>
              <a:rPr lang="en-US" sz="2800" dirty="0" smtClean="0"/>
              <a:t>An explanation of the evidence and information required to substantiate a DIC claim based on a condition not yet service-connected.</a:t>
            </a:r>
          </a:p>
          <a:p>
            <a:pPr eaLnBrk="1" hangingPunct="1"/>
            <a:endParaRPr lang="en-US" dirty="0" smtClean="0"/>
          </a:p>
          <a:p>
            <a:pPr eaLnBrk="1" hangingPunct="1">
              <a:buFont typeface="Wingdings" pitchFamily="2" charset="2"/>
              <a:buNone/>
            </a:pPr>
            <a:r>
              <a:rPr lang="en-US" i="1" dirty="0" smtClean="0"/>
              <a:t>         </a:t>
            </a:r>
            <a:r>
              <a:rPr lang="en-US" i="1" dirty="0" smtClean="0">
                <a:solidFill>
                  <a:schemeClr val="accent1">
                    <a:lumMod val="75000"/>
                  </a:schemeClr>
                </a:solidFill>
              </a:rPr>
              <a:t>Hupp v. Nicholson</a:t>
            </a:r>
            <a:r>
              <a:rPr lang="en-US" dirty="0" smtClean="0">
                <a:solidFill>
                  <a:schemeClr val="accent1">
                    <a:lumMod val="75000"/>
                  </a:schemeClr>
                </a:solidFill>
              </a:rPr>
              <a:t>, 21 Vet. App. 342, 352-53 (2007).</a:t>
            </a:r>
            <a:endParaRPr lang="en-US" sz="1400" dirty="0" smtClean="0">
              <a:solidFill>
                <a:schemeClr val="accent1">
                  <a:lumMod val="75000"/>
                </a:schemeClr>
              </a:solidFill>
            </a:endParaRPr>
          </a:p>
          <a:p>
            <a:pPr eaLnBrk="1" hangingPunct="1">
              <a:buFont typeface="Wingdings" pitchFamily="2" charset="2"/>
              <a:buNone/>
            </a:pPr>
            <a:endParaRPr lang="en-US" dirty="0" smtClean="0"/>
          </a:p>
          <a:p>
            <a:pPr eaLnBrk="1" hangingPunct="1"/>
            <a:endParaRPr lang="en-US" dirty="0" smtClean="0"/>
          </a:p>
        </p:txBody>
      </p:sp>
      <p:sp>
        <p:nvSpPr>
          <p:cNvPr id="2" name="Title 1"/>
          <p:cNvSpPr>
            <a:spLocks noGrp="1"/>
          </p:cNvSpPr>
          <p:nvPr>
            <p:ph type="title"/>
          </p:nvPr>
        </p:nvSpPr>
        <p:spPr>
          <a:xfrm>
            <a:off x="457200" y="274638"/>
            <a:ext cx="8229600" cy="1401762"/>
          </a:xfrm>
        </p:spPr>
        <p:txBody>
          <a:bodyPr>
            <a:normAutofit/>
          </a:bodyPr>
          <a:lstStyle/>
          <a:p>
            <a:pPr algn="ctr">
              <a:defRPr/>
            </a:pPr>
            <a:r>
              <a:rPr lang="en-US" sz="3600" dirty="0" smtClean="0">
                <a:solidFill>
                  <a:schemeClr val="accent1">
                    <a:lumMod val="75000"/>
                  </a:schemeClr>
                </a:solidFill>
                <a:effectLst>
                  <a:outerShdw blurRad="38100" dist="38100" dir="2700000" algn="tl">
                    <a:srgbClr val="000000">
                      <a:alpha val="43137"/>
                    </a:srgbClr>
                  </a:outerShdw>
                </a:effectLst>
              </a:rPr>
              <a:t>Proper Notice in Cause of </a:t>
            </a:r>
            <a:br>
              <a:rPr lang="en-US" sz="3600" dirty="0" smtClean="0">
                <a:solidFill>
                  <a:schemeClr val="accent1">
                    <a:lumMod val="75000"/>
                  </a:schemeClr>
                </a:solidFill>
                <a:effectLst>
                  <a:outerShdw blurRad="38100" dist="38100" dir="2700000" algn="tl">
                    <a:srgbClr val="000000">
                      <a:alpha val="43137"/>
                    </a:srgbClr>
                  </a:outerShdw>
                </a:effectLst>
              </a:rPr>
            </a:br>
            <a:r>
              <a:rPr lang="en-US" sz="3600" dirty="0" smtClean="0">
                <a:solidFill>
                  <a:schemeClr val="accent1">
                    <a:lumMod val="75000"/>
                  </a:schemeClr>
                </a:solidFill>
                <a:effectLst>
                  <a:outerShdw blurRad="38100" dist="38100" dir="2700000" algn="tl">
                    <a:srgbClr val="000000">
                      <a:alpha val="43137"/>
                    </a:srgbClr>
                  </a:outerShdw>
                </a:effectLst>
              </a:rPr>
              <a:t>Death Claims</a:t>
            </a:r>
            <a:endParaRPr lang="en-US"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36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VCAA notice must be provided </a:t>
            </a:r>
            <a:r>
              <a:rPr lang="en-US" i="1" dirty="0" smtClean="0">
                <a:solidFill>
                  <a:srgbClr val="00B0F0"/>
                </a:solidFill>
              </a:rPr>
              <a:t>upon the receipt </a:t>
            </a:r>
            <a:r>
              <a:rPr lang="en-US" dirty="0" smtClean="0"/>
              <a:t>of a complete or substantially complete application for benefits </a:t>
            </a:r>
            <a:r>
              <a:rPr lang="en-US" i="1" dirty="0" smtClean="0">
                <a:solidFill>
                  <a:srgbClr val="00B0F0"/>
                </a:solidFill>
              </a:rPr>
              <a:t>and prior </a:t>
            </a:r>
            <a:r>
              <a:rPr lang="en-US" dirty="0" smtClean="0"/>
              <a:t>to an initial unfavorable decision on a claim by an agency of original jurisdiction. </a:t>
            </a:r>
            <a:endParaRPr lang="en-US" i="1" dirty="0" smtClean="0"/>
          </a:p>
          <a:p>
            <a:pPr>
              <a:buNone/>
            </a:pPr>
            <a:r>
              <a:rPr lang="en-US" i="1" dirty="0" smtClean="0"/>
              <a:t>		</a:t>
            </a:r>
            <a:r>
              <a:rPr lang="en-US" sz="2400" i="1" dirty="0" smtClean="0">
                <a:solidFill>
                  <a:schemeClr val="accent1">
                    <a:lumMod val="75000"/>
                  </a:schemeClr>
                </a:solidFill>
              </a:rPr>
              <a:t>Pelegrini v. Principi</a:t>
            </a:r>
            <a:r>
              <a:rPr lang="en-US" sz="2400" dirty="0" smtClean="0">
                <a:solidFill>
                  <a:schemeClr val="accent1">
                    <a:lumMod val="75000"/>
                  </a:schemeClr>
                </a:solidFill>
              </a:rPr>
              <a:t>, 18 Vet. App. 112, 120 (2004). </a:t>
            </a:r>
          </a:p>
          <a:p>
            <a:pPr>
              <a:buNone/>
            </a:pPr>
            <a:endParaRPr lang="en-US" sz="1500" dirty="0" smtClean="0"/>
          </a:p>
          <a:p>
            <a:r>
              <a:rPr lang="en-US" dirty="0" smtClean="0"/>
              <a:t>When an </a:t>
            </a:r>
            <a:r>
              <a:rPr lang="en-US" i="1" dirty="0" smtClean="0">
                <a:solidFill>
                  <a:srgbClr val="00B0F0"/>
                </a:solidFill>
              </a:rPr>
              <a:t>error</a:t>
            </a:r>
            <a:r>
              <a:rPr lang="en-US" dirty="0" smtClean="0"/>
              <a:t> is made, VA can correct notice content and timing deficiencies by issuing a subsequent VCAA compliant letter, followed by a readjudication in an SOC or SSOC. </a:t>
            </a:r>
          </a:p>
          <a:p>
            <a:pPr algn="ctr">
              <a:buNone/>
            </a:pPr>
            <a:r>
              <a:rPr lang="en-US" sz="2400" i="1" dirty="0" smtClean="0"/>
              <a:t>    </a:t>
            </a:r>
            <a:r>
              <a:rPr lang="en-US" sz="2400" i="1" dirty="0" smtClean="0">
                <a:solidFill>
                  <a:schemeClr val="accent1">
                    <a:lumMod val="75000"/>
                  </a:schemeClr>
                </a:solidFill>
              </a:rPr>
              <a:t>Prickett v. Nicholson</a:t>
            </a:r>
            <a:r>
              <a:rPr lang="en-US" sz="2400" dirty="0" smtClean="0">
                <a:solidFill>
                  <a:schemeClr val="accent1">
                    <a:lumMod val="75000"/>
                  </a:schemeClr>
                </a:solidFill>
              </a:rPr>
              <a:t>, 20 Vet. App. 370, 377-78 (2006). </a:t>
            </a:r>
          </a:p>
          <a:p>
            <a:endParaRPr lang="en-US" dirty="0"/>
          </a:p>
        </p:txBody>
      </p:sp>
      <p:sp>
        <p:nvSpPr>
          <p:cNvPr id="3" name="Title 2"/>
          <p:cNvSpPr>
            <a:spLocks noGrp="1"/>
          </p:cNvSpPr>
          <p:nvPr>
            <p:ph type="title"/>
          </p:nvPr>
        </p:nvSpPr>
        <p:spPr/>
        <p:txBody>
          <a:bodyPr>
            <a:no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Correcting Timing and Content Notice Errors</a:t>
            </a:r>
            <a:endParaRPr lang="en-US"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347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92500" lnSpcReduction="20000"/>
          </a:bodyPr>
          <a:lstStyle/>
          <a:p>
            <a:r>
              <a:rPr lang="en-US" sz="2900" dirty="0" smtClean="0"/>
              <a:t>VA shall make </a:t>
            </a:r>
            <a:r>
              <a:rPr lang="en-US" sz="2900" i="1" dirty="0" smtClean="0">
                <a:solidFill>
                  <a:schemeClr val="accent1">
                    <a:lumMod val="75000"/>
                  </a:schemeClr>
                </a:solidFill>
              </a:rPr>
              <a:t>reasonable efforts </a:t>
            </a:r>
            <a:r>
              <a:rPr lang="en-US" sz="2900" dirty="0" smtClean="0"/>
              <a:t>to assist a claimant in obtaining evidence necessary to substantiate a claim for a benefit under a law administered by the Secretary.</a:t>
            </a:r>
          </a:p>
          <a:p>
            <a:pPr>
              <a:buNone/>
            </a:pPr>
            <a:r>
              <a:rPr lang="en-US" sz="2900" dirty="0" smtClean="0"/>
              <a:t>	38 U.S.C. § 5103A(a)(1); 38 C.F.R. § 3.159(c).</a:t>
            </a:r>
          </a:p>
          <a:p>
            <a:pPr>
              <a:buNone/>
            </a:pPr>
            <a:endParaRPr lang="en-US" sz="2800" dirty="0" smtClean="0"/>
          </a:p>
          <a:p>
            <a:r>
              <a:rPr lang="en-US" sz="2900" dirty="0" smtClean="0"/>
              <a:t>As part of the assistance provided under section 5103A(a), the Secretary shall make reasonable efforts to obtain relevant records (including private records) that the claimant </a:t>
            </a:r>
            <a:r>
              <a:rPr lang="en-US" sz="2900" i="1" dirty="0" smtClean="0">
                <a:solidFill>
                  <a:schemeClr val="accent1">
                    <a:lumMod val="75000"/>
                  </a:schemeClr>
                </a:solidFill>
              </a:rPr>
              <a:t>adequately identifies </a:t>
            </a:r>
            <a:r>
              <a:rPr lang="en-US" sz="2900" dirty="0" smtClean="0"/>
              <a:t>to the Secretary </a:t>
            </a:r>
            <a:r>
              <a:rPr lang="en-US" sz="2900" u="sng" dirty="0" smtClean="0">
                <a:solidFill>
                  <a:schemeClr val="accent1">
                    <a:lumMod val="75000"/>
                  </a:schemeClr>
                </a:solidFill>
              </a:rPr>
              <a:t>and</a:t>
            </a:r>
            <a:r>
              <a:rPr lang="en-US" sz="2900" dirty="0" smtClean="0">
                <a:solidFill>
                  <a:schemeClr val="accent1">
                    <a:lumMod val="75000"/>
                  </a:schemeClr>
                </a:solidFill>
              </a:rPr>
              <a:t> </a:t>
            </a:r>
            <a:r>
              <a:rPr lang="en-US" sz="2900" i="1" dirty="0" smtClean="0">
                <a:solidFill>
                  <a:schemeClr val="accent1">
                    <a:lumMod val="75000"/>
                  </a:schemeClr>
                </a:solidFill>
              </a:rPr>
              <a:t>authorizes</a:t>
            </a:r>
            <a:r>
              <a:rPr lang="en-US" sz="2900" dirty="0" smtClean="0"/>
              <a:t> the Secretary to obtain. 38 U.S.C. § 5103A(b)(1).</a:t>
            </a:r>
          </a:p>
          <a:p>
            <a:pPr>
              <a:buNone/>
            </a:pPr>
            <a:endParaRPr lang="en-US" sz="2800" dirty="0" smtClean="0"/>
          </a:p>
          <a:p>
            <a:pPr>
              <a:buNone/>
            </a:pPr>
            <a:endParaRPr lang="en-US" sz="2800" dirty="0" smtClean="0"/>
          </a:p>
          <a:p>
            <a:pPr>
              <a:buNone/>
            </a:pPr>
            <a:endParaRPr lang="en-US" sz="2800" dirty="0" smtClean="0"/>
          </a:p>
          <a:p>
            <a:endParaRPr lang="en-US" dirty="0"/>
          </a:p>
        </p:txBody>
      </p:sp>
      <p:sp>
        <p:nvSpPr>
          <p:cNvPr id="3" name="Title 2"/>
          <p:cNvSpPr>
            <a:spLocks noGrp="1"/>
          </p:cNvSpPr>
          <p:nvPr>
            <p:ph type="title"/>
          </p:nvPr>
        </p:nvSpPr>
        <p:spPr/>
        <p:txBody>
          <a:bodyPr>
            <a:norm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Duty to Assist – Obtaining Records</a:t>
            </a:r>
            <a:endParaRPr lang="en-US"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fontScale="92500" lnSpcReduction="10000"/>
          </a:bodyPr>
          <a:lstStyle/>
          <a:p>
            <a:pPr marL="0" indent="-274320" eaLnBrk="1" fontAlgn="auto" hangingPunct="1">
              <a:spcAft>
                <a:spcPts val="0"/>
              </a:spcAft>
              <a:buFont typeface="Wingdings" pitchFamily="2" charset="2"/>
              <a:buChar char="§"/>
              <a:defRPr/>
            </a:pPr>
            <a:r>
              <a:rPr lang="en-US" sz="2600" dirty="0" smtClean="0"/>
              <a:t>VA will make “</a:t>
            </a:r>
            <a:r>
              <a:rPr lang="en-US" sz="2600" i="1" dirty="0" smtClean="0">
                <a:solidFill>
                  <a:schemeClr val="accent1">
                    <a:lumMod val="75000"/>
                  </a:schemeClr>
                </a:solidFill>
              </a:rPr>
              <a:t>reasonable efforts</a:t>
            </a:r>
            <a:r>
              <a:rPr lang="en-US" sz="2600" dirty="0" smtClean="0"/>
              <a:t>” to obtain relevant records not in the custody of a Federal department or agency, to include:</a:t>
            </a:r>
          </a:p>
          <a:p>
            <a:pPr marL="0" indent="-274320" eaLnBrk="1" fontAlgn="auto" hangingPunct="1">
              <a:spcAft>
                <a:spcPts val="0"/>
              </a:spcAft>
              <a:buNone/>
              <a:defRPr/>
            </a:pPr>
            <a:endParaRPr lang="en-US" sz="1000" dirty="0" smtClean="0"/>
          </a:p>
          <a:p>
            <a:pPr marL="640080" lvl="1" indent="-274320" eaLnBrk="1" fontAlgn="auto" hangingPunct="1">
              <a:spcAft>
                <a:spcPts val="0"/>
              </a:spcAft>
              <a:buFont typeface="Wingdings 2"/>
              <a:buChar char=""/>
              <a:defRPr/>
            </a:pPr>
            <a:r>
              <a:rPr lang="en-US" sz="2400" dirty="0" smtClean="0"/>
              <a:t>Records from State or local governments</a:t>
            </a:r>
          </a:p>
          <a:p>
            <a:pPr marL="640080" lvl="1" indent="-274320" eaLnBrk="1" fontAlgn="auto" hangingPunct="1">
              <a:spcAft>
                <a:spcPts val="0"/>
              </a:spcAft>
              <a:buFont typeface="Wingdings 2"/>
              <a:buChar char=""/>
              <a:defRPr/>
            </a:pPr>
            <a:r>
              <a:rPr lang="en-US" sz="2400" dirty="0" smtClean="0"/>
              <a:t>Private medical care providers</a:t>
            </a:r>
          </a:p>
          <a:p>
            <a:pPr marL="640080" lvl="1" indent="-274320" eaLnBrk="1" fontAlgn="auto" hangingPunct="1">
              <a:spcAft>
                <a:spcPts val="0"/>
              </a:spcAft>
              <a:buFont typeface="Wingdings 2"/>
              <a:buChar char=""/>
              <a:defRPr/>
            </a:pPr>
            <a:r>
              <a:rPr lang="en-US" sz="2400" dirty="0" smtClean="0"/>
              <a:t>Current or former employers</a:t>
            </a:r>
          </a:p>
          <a:p>
            <a:pPr marL="640080" lvl="1" indent="-274320" eaLnBrk="1" fontAlgn="auto" hangingPunct="1">
              <a:spcAft>
                <a:spcPts val="0"/>
              </a:spcAft>
              <a:buFont typeface="Wingdings 2"/>
              <a:buChar char=""/>
              <a:defRPr/>
            </a:pPr>
            <a:r>
              <a:rPr lang="en-US" sz="2400" dirty="0" smtClean="0"/>
              <a:t>Other non-Federal governmental sources.</a:t>
            </a:r>
          </a:p>
          <a:p>
            <a:pPr marL="274320" indent="-274320" eaLnBrk="1" fontAlgn="auto" hangingPunct="1">
              <a:spcAft>
                <a:spcPts val="0"/>
              </a:spcAft>
              <a:buFont typeface="Wingdings"/>
              <a:buChar char=""/>
              <a:defRPr/>
            </a:pPr>
            <a:endParaRPr lang="en-US" sz="1800" dirty="0" smtClean="0"/>
          </a:p>
          <a:p>
            <a:pPr marL="0" indent="-274320">
              <a:buFont typeface="Wingdings" pitchFamily="2" charset="2"/>
              <a:buChar char="§"/>
              <a:defRPr/>
            </a:pPr>
            <a:r>
              <a:rPr lang="en-US" sz="2600" b="1" dirty="0" smtClean="0">
                <a:solidFill>
                  <a:schemeClr val="accent1">
                    <a:lumMod val="75000"/>
                  </a:schemeClr>
                </a:solidFill>
                <a:cs typeface="Arial" pitchFamily="34" charset="0"/>
              </a:rPr>
              <a:t>“</a:t>
            </a:r>
            <a:r>
              <a:rPr lang="en-US" sz="2600" b="1" i="1" dirty="0" smtClean="0">
                <a:solidFill>
                  <a:schemeClr val="accent1">
                    <a:lumMod val="75000"/>
                  </a:schemeClr>
                </a:solidFill>
                <a:cs typeface="Arial" pitchFamily="34" charset="0"/>
              </a:rPr>
              <a:t>Reasonable efforts</a:t>
            </a:r>
            <a:r>
              <a:rPr lang="en-US" sz="2600" b="1" dirty="0" smtClean="0">
                <a:solidFill>
                  <a:schemeClr val="accent1">
                    <a:lumMod val="75000"/>
                  </a:schemeClr>
                </a:solidFill>
                <a:cs typeface="Arial" pitchFamily="34" charset="0"/>
              </a:rPr>
              <a:t>” </a:t>
            </a:r>
            <a:r>
              <a:rPr lang="en-US" sz="2600" u="sng" dirty="0" smtClean="0">
                <a:uFill>
                  <a:solidFill>
                    <a:srgbClr val="FF0000"/>
                  </a:solidFill>
                </a:uFill>
                <a:cs typeface="Arial" pitchFamily="34" charset="0"/>
              </a:rPr>
              <a:t>will generally consist of an initial request </a:t>
            </a:r>
            <a:r>
              <a:rPr lang="en-US" sz="2600" u="sng" dirty="0" smtClean="0">
                <a:uFill>
                  <a:solidFill>
                    <a:srgbClr val="FF0000"/>
                  </a:solidFill>
                </a:uFill>
              </a:rPr>
              <a:t>for</a:t>
            </a:r>
            <a:r>
              <a:rPr lang="en-US" sz="2600" u="sng" dirty="0" smtClean="0">
                <a:uFill>
                  <a:solidFill>
                    <a:srgbClr val="FF0000"/>
                  </a:solidFill>
                </a:uFill>
                <a:cs typeface="Arial" pitchFamily="34" charset="0"/>
              </a:rPr>
              <a:t> the records, with at least one follow up request, unless the response to the initial request indicates that the records sought do not exist or additional follow-up would be futile.  38 C.F.R.          § 3.159(c)(1). </a:t>
            </a:r>
          </a:p>
          <a:p>
            <a:pPr marL="274320" indent="-274320" eaLnBrk="1" fontAlgn="auto" hangingPunct="1">
              <a:spcAft>
                <a:spcPts val="0"/>
              </a:spcAft>
              <a:buFont typeface="Wingdings"/>
              <a:buChar char=""/>
              <a:defRPr/>
            </a:pPr>
            <a:endParaRPr lang="en-US" dirty="0"/>
          </a:p>
        </p:txBody>
      </p:sp>
      <p:sp>
        <p:nvSpPr>
          <p:cNvPr id="2" name="Title 1"/>
          <p:cNvSpPr>
            <a:spLocks noGrp="1"/>
          </p:cNvSpPr>
          <p:nvPr>
            <p:ph type="title"/>
          </p:nvPr>
        </p:nvSpPr>
        <p:spPr>
          <a:xfrm>
            <a:off x="838200" y="274638"/>
            <a:ext cx="7467600" cy="715962"/>
          </a:xfrm>
        </p:spPr>
        <p:txBody>
          <a:bodyPr>
            <a:normAutofit fontScale="90000"/>
          </a:bodyPr>
          <a:lstStyle/>
          <a:p>
            <a:pPr algn="ctr" eaLnBrk="1" fontAlgn="auto" hangingPunct="1">
              <a:spcAft>
                <a:spcPts val="0"/>
              </a:spcAft>
              <a:defRPr/>
            </a:pPr>
            <a:r>
              <a:rPr lang="en-US" sz="4000" b="1" dirty="0" smtClean="0">
                <a:solidFill>
                  <a:schemeClr val="accent1">
                    <a:lumMod val="75000"/>
                  </a:schemeClr>
                </a:solidFill>
                <a:effectLst>
                  <a:outerShdw blurRad="38100" dist="38100" dir="2700000" algn="tl">
                    <a:srgbClr val="000000">
                      <a:alpha val="43137"/>
                    </a:srgbClr>
                  </a:outerShdw>
                </a:effectLst>
              </a:rPr>
              <a:t>Obtaining Non-Federal Records</a:t>
            </a:r>
            <a:endParaRPr lang="en-US" sz="4000" dirty="0">
              <a:solidFill>
                <a:schemeClr val="accent1">
                  <a:lumMod val="75000"/>
                </a:schemeClr>
              </a:solidFill>
              <a:effectLst>
                <a:outerShdw blurRad="38100" dist="38100" dir="2700000" algn="tl">
                  <a:srgbClr val="000000">
                    <a:alpha val="43137"/>
                  </a:srgbClr>
                </a:outerShdw>
              </a:effectLst>
            </a:endParaRPr>
          </a:p>
        </p:txBody>
      </p:sp>
      <p:pic>
        <p:nvPicPr>
          <p:cNvPr id="2051" name="Picture 3" descr="C:\Documents and Settings\bvarcthrash\Local Settings\Temporary Internet Files\Content.IE5\F72IG8KN\MP900407500[1].jpg"/>
          <p:cNvPicPr>
            <a:picLocks noChangeAspect="1" noChangeArrowheads="1"/>
          </p:cNvPicPr>
          <p:nvPr/>
        </p:nvPicPr>
        <p:blipFill>
          <a:blip r:embed="rId3" cstate="print"/>
          <a:srcRect/>
          <a:stretch>
            <a:fillRect/>
          </a:stretch>
        </p:blipFill>
        <p:spPr bwMode="auto">
          <a:xfrm>
            <a:off x="7543800" y="5410200"/>
            <a:ext cx="1219200" cy="1205078"/>
          </a:xfrm>
          <a:prstGeom prst="rect">
            <a:avLst/>
          </a:prstGeom>
          <a:noFill/>
        </p:spPr>
      </p:pic>
    </p:spTree>
    <p:extLst>
      <p:ext uri="{BB962C8B-B14F-4D97-AF65-F5344CB8AC3E}">
        <p14:creationId xmlns:p14="http://schemas.microsoft.com/office/powerpoint/2010/main" val="12118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43800" cy="5178425"/>
          </a:xfrm>
        </p:spPr>
        <p:txBody>
          <a:bodyPr>
            <a:normAutofit/>
          </a:bodyPr>
          <a:lstStyle/>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
        <p:nvSpPr>
          <p:cNvPr id="2" name="Title 1"/>
          <p:cNvSpPr>
            <a:spLocks noGrp="1"/>
          </p:cNvSpPr>
          <p:nvPr>
            <p:ph type="title"/>
          </p:nvPr>
        </p:nvSpPr>
        <p:spPr>
          <a:xfrm>
            <a:off x="533400" y="381000"/>
            <a:ext cx="8305800" cy="1143000"/>
          </a:xfrm>
        </p:spPr>
        <p:txBody>
          <a:bodyPr>
            <a:noAutofit/>
          </a:bodyPr>
          <a:lstStyle/>
          <a:p>
            <a:pPr eaLnBrk="1" hangingPunct="1">
              <a:defRPr/>
            </a:pPr>
            <a:r>
              <a:rPr lang="en-US" sz="3500" dirty="0" smtClean="0">
                <a:solidFill>
                  <a:schemeClr val="accent1">
                    <a:lumMod val="75000"/>
                  </a:schemeClr>
                </a:solidFill>
                <a:effectLst>
                  <a:outerShdw blurRad="38100" dist="38100" dir="2700000" algn="tl">
                    <a:srgbClr val="000000">
                      <a:alpha val="43137"/>
                    </a:srgbClr>
                  </a:outerShdw>
                </a:effectLst>
              </a:rPr>
              <a:t>VA’s Duty to Obtain </a:t>
            </a:r>
            <a:br>
              <a:rPr lang="en-US" sz="3500" dirty="0" smtClean="0">
                <a:solidFill>
                  <a:schemeClr val="accent1">
                    <a:lumMod val="75000"/>
                  </a:schemeClr>
                </a:solidFill>
                <a:effectLst>
                  <a:outerShdw blurRad="38100" dist="38100" dir="2700000" algn="tl">
                    <a:srgbClr val="000000">
                      <a:alpha val="43137"/>
                    </a:srgbClr>
                  </a:outerShdw>
                </a:effectLst>
              </a:rPr>
            </a:br>
            <a:r>
              <a:rPr lang="en-US" sz="3500" dirty="0" smtClean="0">
                <a:solidFill>
                  <a:schemeClr val="accent1">
                    <a:lumMod val="75000"/>
                  </a:schemeClr>
                </a:solidFill>
                <a:effectLst>
                  <a:outerShdw blurRad="38100" dist="38100" dir="2700000" algn="tl">
                    <a:srgbClr val="000000">
                      <a:alpha val="43137"/>
                    </a:srgbClr>
                  </a:outerShdw>
                </a:effectLst>
              </a:rPr>
              <a:t>Medical Examinations/Opinions</a:t>
            </a:r>
            <a:r>
              <a:rPr lang="en-US" sz="2800" dirty="0" smtClean="0">
                <a:effectLst/>
              </a:rPr>
              <a:t/>
            </a:r>
            <a:br>
              <a:rPr lang="en-US" sz="2800" dirty="0" smtClean="0">
                <a:effectLst/>
              </a:rPr>
            </a:br>
            <a:endParaRPr lang="en-US" sz="2800" dirty="0">
              <a:effectLst/>
            </a:endParaRPr>
          </a:p>
        </p:txBody>
      </p:sp>
      <p:sp>
        <p:nvSpPr>
          <p:cNvPr id="5" name="TextBox 4"/>
          <p:cNvSpPr txBox="1"/>
          <p:nvPr/>
        </p:nvSpPr>
        <p:spPr>
          <a:xfrm>
            <a:off x="838200" y="1447800"/>
            <a:ext cx="7391400" cy="4893647"/>
          </a:xfrm>
          <a:prstGeom prst="rect">
            <a:avLst/>
          </a:prstGeom>
          <a:noFill/>
        </p:spPr>
        <p:txBody>
          <a:bodyPr wrap="square" rtlCol="0">
            <a:spAutoFit/>
          </a:bodyPr>
          <a:lstStyle/>
          <a:p>
            <a:r>
              <a:rPr lang="en-US" sz="2200" dirty="0" smtClean="0">
                <a:latin typeface="+mn-lt"/>
              </a:rPr>
              <a:t>VA's duty to assist requires that a VA medical examination  and/or opinion must be provided when there is insufficient medical evidence on file for VA to make a decision on a claim, </a:t>
            </a:r>
            <a:r>
              <a:rPr lang="en-US" sz="2200" i="1" dirty="0" smtClean="0">
                <a:latin typeface="+mn-lt"/>
              </a:rPr>
              <a:t>and</a:t>
            </a:r>
            <a:r>
              <a:rPr lang="en-US" sz="2200" dirty="0" smtClean="0">
                <a:latin typeface="+mn-lt"/>
              </a:rPr>
              <a:t> there is:</a:t>
            </a:r>
          </a:p>
          <a:p>
            <a:endParaRPr lang="en-US" sz="1200" dirty="0" smtClean="0">
              <a:latin typeface="+mn-lt"/>
            </a:endParaRPr>
          </a:p>
          <a:p>
            <a:pPr marL="457200" indent="-457200">
              <a:buAutoNum type="arabicParenBoth"/>
            </a:pPr>
            <a:r>
              <a:rPr lang="en-US" sz="2200" dirty="0" smtClean="0">
                <a:latin typeface="+mn-lt"/>
              </a:rPr>
              <a:t>competent evidence of a </a:t>
            </a:r>
            <a:r>
              <a:rPr lang="en-US" sz="2200" b="1" dirty="0" smtClean="0">
                <a:solidFill>
                  <a:srgbClr val="0070C0"/>
                </a:solidFill>
                <a:latin typeface="+mn-lt"/>
              </a:rPr>
              <a:t>current disability</a:t>
            </a:r>
            <a:r>
              <a:rPr lang="en-US" sz="2200" dirty="0" smtClean="0">
                <a:latin typeface="+mn-lt"/>
              </a:rPr>
              <a:t>, or </a:t>
            </a:r>
            <a:r>
              <a:rPr lang="en-US" sz="2200" b="1" dirty="0" smtClean="0">
                <a:solidFill>
                  <a:srgbClr val="0070C0"/>
                </a:solidFill>
                <a:latin typeface="+mn-lt"/>
              </a:rPr>
              <a:t>persistent or recurrent symptoms </a:t>
            </a:r>
            <a:r>
              <a:rPr lang="en-US" sz="2200" dirty="0" smtClean="0">
                <a:latin typeface="+mn-lt"/>
              </a:rPr>
              <a:t>of disability;</a:t>
            </a:r>
          </a:p>
          <a:p>
            <a:pPr marL="457200" indent="-457200">
              <a:buAutoNum type="arabicParenBoth"/>
            </a:pPr>
            <a:endParaRPr lang="en-US" sz="1200" dirty="0" smtClean="0">
              <a:latin typeface="+mn-lt"/>
            </a:endParaRPr>
          </a:p>
          <a:p>
            <a:pPr marL="457200" indent="-457200">
              <a:buAutoNum type="arabicParenBoth"/>
            </a:pPr>
            <a:r>
              <a:rPr lang="en-US" sz="2200" dirty="0" smtClean="0">
                <a:latin typeface="+mn-lt"/>
              </a:rPr>
              <a:t>evidence that an </a:t>
            </a:r>
            <a:r>
              <a:rPr lang="en-US" sz="2200" b="1" dirty="0" smtClean="0">
                <a:solidFill>
                  <a:srgbClr val="0070C0"/>
                </a:solidFill>
                <a:latin typeface="+mn-lt"/>
              </a:rPr>
              <a:t>event, injury or disease </a:t>
            </a:r>
            <a:r>
              <a:rPr lang="en-US" sz="2200" dirty="0" smtClean="0">
                <a:latin typeface="+mn-lt"/>
              </a:rPr>
              <a:t>occurred in service, or during an applicable presumptive period; and</a:t>
            </a:r>
            <a:r>
              <a:rPr lang="en-US" sz="2400" dirty="0" smtClean="0">
                <a:latin typeface="+mn-lt"/>
              </a:rPr>
              <a:t> </a:t>
            </a:r>
          </a:p>
          <a:p>
            <a:pPr marL="457200" indent="-457200">
              <a:buAutoNum type="arabicParenBoth"/>
            </a:pPr>
            <a:endParaRPr lang="en-US" sz="1200" dirty="0" smtClean="0">
              <a:latin typeface="+mn-lt"/>
            </a:endParaRPr>
          </a:p>
          <a:p>
            <a:pPr marL="457200" indent="-457200">
              <a:buAutoNum type="arabicParenBoth"/>
            </a:pPr>
            <a:r>
              <a:rPr lang="en-US" sz="2200" dirty="0" smtClean="0">
                <a:latin typeface="+mn-lt"/>
              </a:rPr>
              <a:t>an indication that the disability or symptoms </a:t>
            </a:r>
            <a:r>
              <a:rPr lang="en-US" sz="2200" b="1" i="1" u="sng" dirty="0" smtClean="0">
                <a:solidFill>
                  <a:srgbClr val="0070C0"/>
                </a:solidFill>
                <a:latin typeface="+mn-lt"/>
              </a:rPr>
              <a:t>may be </a:t>
            </a:r>
            <a:r>
              <a:rPr lang="en-US" sz="2200" b="1" dirty="0" smtClean="0">
                <a:solidFill>
                  <a:srgbClr val="0070C0"/>
                </a:solidFill>
                <a:latin typeface="+mn-lt"/>
              </a:rPr>
              <a:t>associated </a:t>
            </a:r>
            <a:r>
              <a:rPr lang="en-US" sz="2200" dirty="0" smtClean="0">
                <a:latin typeface="+mn-lt"/>
              </a:rPr>
              <a:t>with the Veteran's service, or with another service connected condition.</a:t>
            </a:r>
            <a:endParaRPr lang="en-US" sz="2200" dirty="0">
              <a:latin typeface="+mn-lt"/>
            </a:endParaRPr>
          </a:p>
        </p:txBody>
      </p:sp>
      <p:pic>
        <p:nvPicPr>
          <p:cNvPr id="6" name="Picture 6" descr="C:\Program Files\Microsoft Office\MEDIA\CAGCAT10\j0240719.wmf"/>
          <p:cNvPicPr>
            <a:picLocks noChangeAspect="1" noChangeArrowheads="1"/>
          </p:cNvPicPr>
          <p:nvPr/>
        </p:nvPicPr>
        <p:blipFill>
          <a:blip r:embed="rId3" cstate="print"/>
          <a:srcRect/>
          <a:stretch>
            <a:fillRect/>
          </a:stretch>
        </p:blipFill>
        <p:spPr bwMode="auto">
          <a:xfrm>
            <a:off x="7848600" y="304800"/>
            <a:ext cx="77628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5334000"/>
          </a:xfrm>
        </p:spPr>
        <p:txBody>
          <a:bodyPr anchor="ctr">
            <a:normAutofit fontScale="25000" lnSpcReduction="20000"/>
          </a:bodyPr>
          <a:lstStyle/>
          <a:p>
            <a:pPr marL="0">
              <a:buFont typeface="Wingdings" pitchFamily="2" charset="2"/>
              <a:buChar char="§"/>
            </a:pPr>
            <a:r>
              <a:rPr lang="en-US" sz="8800" dirty="0" smtClean="0"/>
              <a:t>VA efforts to obtain federal records </a:t>
            </a:r>
            <a:r>
              <a:rPr lang="en-US" sz="8800" b="1" i="1" u="sng" dirty="0" smtClean="0">
                <a:solidFill>
                  <a:srgbClr val="0070C0"/>
                </a:solidFill>
              </a:rPr>
              <a:t>must</a:t>
            </a:r>
            <a:r>
              <a:rPr lang="en-US" sz="8800" b="1" u="sng" dirty="0" smtClean="0">
                <a:solidFill>
                  <a:srgbClr val="0070C0"/>
                </a:solidFill>
              </a:rPr>
              <a:t> continue </a:t>
            </a:r>
            <a:r>
              <a:rPr lang="en-US" sz="8800" dirty="0" smtClean="0"/>
              <a:t>until the records are obtained </a:t>
            </a:r>
            <a:r>
              <a:rPr lang="en-US" sz="8800" b="1" i="1" dirty="0" smtClean="0">
                <a:solidFill>
                  <a:srgbClr val="0070C0"/>
                </a:solidFill>
              </a:rPr>
              <a:t>unless</a:t>
            </a:r>
            <a:r>
              <a:rPr lang="en-US" sz="8800" dirty="0" smtClean="0"/>
              <a:t>  it is reasonably certain that such records </a:t>
            </a:r>
            <a:r>
              <a:rPr lang="en-US" sz="8800" b="1" i="1" dirty="0" smtClean="0">
                <a:solidFill>
                  <a:srgbClr val="0070C0"/>
                </a:solidFill>
              </a:rPr>
              <a:t>do not exist  </a:t>
            </a:r>
            <a:r>
              <a:rPr lang="en-US" sz="8800" b="1" u="sng" dirty="0" smtClean="0"/>
              <a:t>or</a:t>
            </a:r>
            <a:r>
              <a:rPr lang="en-US" sz="8800" dirty="0" smtClean="0"/>
              <a:t> that further efforts to obtain those records would be </a:t>
            </a:r>
            <a:r>
              <a:rPr lang="en-US" sz="8800" b="1" i="1" dirty="0" smtClean="0">
                <a:solidFill>
                  <a:srgbClr val="0070C0"/>
                </a:solidFill>
              </a:rPr>
              <a:t>futile</a:t>
            </a:r>
            <a:r>
              <a:rPr lang="en-US" sz="8800" dirty="0" smtClean="0"/>
              <a:t>.  38 U.S.C. </a:t>
            </a:r>
            <a:br>
              <a:rPr lang="en-US" sz="8800" dirty="0" smtClean="0"/>
            </a:br>
            <a:r>
              <a:rPr lang="en-US" sz="8800" dirty="0" smtClean="0"/>
              <a:t>§ 5103A(b)(3).</a:t>
            </a:r>
          </a:p>
          <a:p>
            <a:pPr marL="274320" indent="-274320" eaLnBrk="1" fontAlgn="auto" hangingPunct="1">
              <a:spcAft>
                <a:spcPts val="0"/>
              </a:spcAft>
              <a:buNone/>
              <a:defRPr/>
            </a:pPr>
            <a:endParaRPr lang="en-US" sz="4000" dirty="0" smtClean="0"/>
          </a:p>
          <a:p>
            <a:pPr marL="274320" indent="-274320" eaLnBrk="1" fontAlgn="auto" hangingPunct="1">
              <a:spcAft>
                <a:spcPts val="0"/>
              </a:spcAft>
              <a:buFont typeface="Wingdings" pitchFamily="2" charset="2"/>
              <a:buChar char="§"/>
              <a:defRPr/>
            </a:pPr>
            <a:r>
              <a:rPr lang="en-US" sz="8800" b="1" dirty="0" smtClean="0">
                <a:solidFill>
                  <a:schemeClr val="accent1">
                    <a:lumMod val="75000"/>
                  </a:schemeClr>
                </a:solidFill>
              </a:rPr>
              <a:t>Federal records include</a:t>
            </a:r>
            <a:r>
              <a:rPr lang="en-US" sz="8800" dirty="0" smtClean="0"/>
              <a:t>:</a:t>
            </a:r>
          </a:p>
          <a:p>
            <a:pPr marL="274320" indent="-274320" eaLnBrk="1" fontAlgn="auto" hangingPunct="1">
              <a:spcAft>
                <a:spcPts val="0"/>
              </a:spcAft>
              <a:buNone/>
              <a:defRPr/>
            </a:pPr>
            <a:endParaRPr lang="en-US" sz="4000" dirty="0" smtClean="0"/>
          </a:p>
          <a:p>
            <a:pPr marL="1143000" lvl="1" indent="-274320" eaLnBrk="1" fontAlgn="auto" hangingPunct="1">
              <a:spcAft>
                <a:spcPts val="0"/>
              </a:spcAft>
              <a:buFont typeface="Wingdings 2"/>
              <a:buChar char=""/>
              <a:defRPr/>
            </a:pPr>
            <a:r>
              <a:rPr lang="en-US" sz="8400" dirty="0" smtClean="0"/>
              <a:t>Military records</a:t>
            </a:r>
          </a:p>
          <a:p>
            <a:pPr marL="1143000" lvl="1" indent="-274320" eaLnBrk="1" fontAlgn="auto" hangingPunct="1">
              <a:spcAft>
                <a:spcPts val="0"/>
              </a:spcAft>
              <a:buFont typeface="Wingdings 2"/>
              <a:buChar char=""/>
              <a:defRPr/>
            </a:pPr>
            <a:r>
              <a:rPr lang="en-US" sz="8400" dirty="0" smtClean="0"/>
              <a:t>Service treatment records</a:t>
            </a:r>
          </a:p>
          <a:p>
            <a:pPr marL="1143000" lvl="1" indent="-274320" eaLnBrk="1" fontAlgn="auto" hangingPunct="1">
              <a:spcAft>
                <a:spcPts val="0"/>
              </a:spcAft>
              <a:buFont typeface="Wingdings 2"/>
              <a:buChar char=""/>
              <a:defRPr/>
            </a:pPr>
            <a:r>
              <a:rPr lang="en-US" sz="8400" dirty="0" smtClean="0"/>
              <a:t>Medical and other records from VA medical facilities</a:t>
            </a:r>
          </a:p>
          <a:p>
            <a:pPr marL="1143000" lvl="1" indent="-274320" eaLnBrk="1" fontAlgn="auto" hangingPunct="1">
              <a:spcAft>
                <a:spcPts val="0"/>
              </a:spcAft>
              <a:buFont typeface="Wingdings 2"/>
              <a:buChar char=""/>
              <a:defRPr/>
            </a:pPr>
            <a:r>
              <a:rPr lang="en-US" sz="8400" dirty="0" smtClean="0"/>
              <a:t>Records from non-VA facilities providing examination or treatment at VA expense</a:t>
            </a:r>
          </a:p>
          <a:p>
            <a:pPr marL="1143000" lvl="1" indent="-274320" eaLnBrk="1" fontAlgn="auto" hangingPunct="1">
              <a:spcAft>
                <a:spcPts val="0"/>
              </a:spcAft>
              <a:buFont typeface="Wingdings 2"/>
              <a:buChar char=""/>
              <a:defRPr/>
            </a:pPr>
            <a:r>
              <a:rPr lang="en-US" sz="8400" dirty="0" smtClean="0"/>
              <a:t>Records from other agencies, such as the Social Security Administration (SSA).</a:t>
            </a:r>
          </a:p>
          <a:p>
            <a:pPr marL="274320" indent="-274320" eaLnBrk="1" fontAlgn="auto" hangingPunct="1">
              <a:spcAft>
                <a:spcPts val="0"/>
              </a:spcAft>
              <a:buFont typeface="Wingdings" pitchFamily="2" charset="2"/>
              <a:buNone/>
              <a:defRPr/>
            </a:pPr>
            <a:r>
              <a:rPr lang="en-US" sz="6400" dirty="0" smtClean="0"/>
              <a:t>	</a:t>
            </a:r>
          </a:p>
          <a:p>
            <a:pPr marL="274320" indent="-274320">
              <a:buFont typeface="Wingdings" pitchFamily="2" charset="2"/>
              <a:buChar char="§"/>
              <a:defRPr/>
            </a:pPr>
            <a:r>
              <a:rPr lang="en-US" sz="8800" b="1" dirty="0" smtClean="0">
                <a:solidFill>
                  <a:schemeClr val="accent1">
                    <a:lumMod val="75000"/>
                  </a:schemeClr>
                </a:solidFill>
              </a:rPr>
              <a:t>Constructive receipt of VA records </a:t>
            </a:r>
            <a:r>
              <a:rPr lang="en-US" sz="8800" dirty="0" smtClean="0"/>
              <a:t>- VA is in </a:t>
            </a:r>
            <a:r>
              <a:rPr lang="en-US" sz="8800" b="1" i="1" dirty="0" smtClean="0">
                <a:solidFill>
                  <a:srgbClr val="0070C0"/>
                </a:solidFill>
              </a:rPr>
              <a:t>constructive possession  </a:t>
            </a:r>
            <a:r>
              <a:rPr lang="en-US" sz="8800" dirty="0" smtClean="0"/>
              <a:t>of all VA generated records.  </a:t>
            </a:r>
            <a:r>
              <a:rPr lang="en-US" sz="8800" i="1" dirty="0" smtClean="0"/>
              <a:t>Bell v. Derwinski</a:t>
            </a:r>
            <a:r>
              <a:rPr lang="en-US" sz="8800" dirty="0" smtClean="0"/>
              <a:t>, 2 Vet. App. 611, 612-13 (1992). </a:t>
            </a:r>
          </a:p>
          <a:p>
            <a:pPr marL="274320" indent="-274320" eaLnBrk="1" fontAlgn="auto" hangingPunct="1">
              <a:spcAft>
                <a:spcPts val="0"/>
              </a:spcAft>
              <a:buFont typeface="Wingdings"/>
              <a:buChar char=""/>
              <a:defRPr/>
            </a:pPr>
            <a:endParaRPr lang="en-US" dirty="0"/>
          </a:p>
        </p:txBody>
      </p:sp>
      <p:sp>
        <p:nvSpPr>
          <p:cNvPr id="2" name="Title 1"/>
          <p:cNvSpPr>
            <a:spLocks noGrp="1"/>
          </p:cNvSpPr>
          <p:nvPr>
            <p:ph type="title"/>
          </p:nvPr>
        </p:nvSpPr>
        <p:spPr>
          <a:xfrm>
            <a:off x="762000" y="152400"/>
            <a:ext cx="7467600" cy="868362"/>
          </a:xfrm>
        </p:spPr>
        <p:txBody>
          <a:bodyPr>
            <a:normAutofit/>
          </a:bodyPr>
          <a:lstStyle/>
          <a:p>
            <a:pPr algn="ctr" eaLnBrk="1" fontAlgn="auto" hangingPunct="1">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rPr>
              <a:t>Obtaining Federal Records</a:t>
            </a:r>
            <a:endParaRPr lang="en-US" sz="3600" dirty="0">
              <a:solidFill>
                <a:schemeClr val="accent1">
                  <a:lumMod val="75000"/>
                </a:schemeClr>
              </a:solidFill>
              <a:effectLst>
                <a:outerShdw blurRad="38100" dist="38100" dir="2700000" algn="tl">
                  <a:srgbClr val="000000">
                    <a:alpha val="43137"/>
                  </a:srgbClr>
                </a:outerShdw>
              </a:effectLst>
            </a:endParaRPr>
          </a:p>
        </p:txBody>
      </p:sp>
      <p:pic>
        <p:nvPicPr>
          <p:cNvPr id="5" name="Picture 2" descr="C:\Documents and Settings\bvarcthrash\Local Settings\Temporary Internet Files\Content.IE5\CBPRWS08\MP900422620[1].jpg"/>
          <p:cNvPicPr>
            <a:picLocks noChangeAspect="1" noChangeArrowheads="1"/>
          </p:cNvPicPr>
          <p:nvPr/>
        </p:nvPicPr>
        <p:blipFill>
          <a:blip r:embed="rId3" cstate="print"/>
          <a:srcRect/>
          <a:stretch>
            <a:fillRect/>
          </a:stretch>
        </p:blipFill>
        <p:spPr bwMode="auto">
          <a:xfrm>
            <a:off x="6781800" y="2209800"/>
            <a:ext cx="1889636" cy="1274028"/>
          </a:xfrm>
          <a:prstGeom prst="rect">
            <a:avLst/>
          </a:prstGeom>
          <a:noFill/>
        </p:spPr>
      </p:pic>
    </p:spTree>
    <p:extLst>
      <p:ext uri="{BB962C8B-B14F-4D97-AF65-F5344CB8AC3E}">
        <p14:creationId xmlns:p14="http://schemas.microsoft.com/office/powerpoint/2010/main" val="19560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838200"/>
            <a:ext cx="8610600" cy="5791200"/>
          </a:xfrm>
        </p:spPr>
        <p:txBody>
          <a:bodyPr>
            <a:normAutofit/>
          </a:bodyPr>
          <a:lstStyle/>
          <a:p>
            <a:pPr eaLnBrk="1" hangingPunct="1">
              <a:buFont typeface="Wingdings" pitchFamily="2" charset="2"/>
              <a:buNone/>
            </a:pPr>
            <a:r>
              <a:rPr lang="en-US" sz="1400" dirty="0" smtClean="0"/>
              <a:t>	</a:t>
            </a:r>
            <a:endParaRPr lang="en-US" sz="1800" dirty="0" smtClean="0"/>
          </a:p>
          <a:p>
            <a:pPr marL="365760" lvl="1" indent="365760">
              <a:buFont typeface="Wingdings" pitchFamily="2" charset="2"/>
              <a:buChar char="Ø"/>
            </a:pPr>
            <a:r>
              <a:rPr lang="en-US" sz="2000" dirty="0" smtClean="0">
                <a:cs typeface="Arial" pitchFamily="34" charset="0"/>
              </a:rPr>
              <a:t>When STRs are missing or destroyed,</a:t>
            </a:r>
            <a:r>
              <a:rPr lang="en-US" sz="2000" dirty="0" smtClean="0"/>
              <a:t> VA has a </a:t>
            </a:r>
            <a:r>
              <a:rPr lang="en-US" sz="2000" b="1" dirty="0" smtClean="0">
                <a:solidFill>
                  <a:srgbClr val="0070C0"/>
                </a:solidFill>
              </a:rPr>
              <a:t>heightened duty </a:t>
            </a:r>
            <a:r>
              <a:rPr lang="en-US" sz="2000" dirty="0" smtClean="0"/>
              <a:t>to: (1) assist a Veteran in developing a claim, (2) consider the applicability of the benefit of the doubt rule, and (3) explain its findings and conclusions. </a:t>
            </a:r>
          </a:p>
          <a:p>
            <a:pPr marL="365760" lvl="1" indent="365760">
              <a:buFont typeface="Wingdings" pitchFamily="2" charset="2"/>
              <a:buChar char="Ø"/>
            </a:pPr>
            <a:r>
              <a:rPr lang="en-US" sz="2000" b="1" dirty="0" smtClean="0">
                <a:solidFill>
                  <a:schemeClr val="accent1">
                    <a:lumMod val="75000"/>
                  </a:schemeClr>
                </a:solidFill>
              </a:rPr>
              <a:t>Development actions to take include</a:t>
            </a:r>
            <a:r>
              <a:rPr lang="en-US" sz="2000" dirty="0" smtClean="0"/>
              <a:t>:</a:t>
            </a:r>
          </a:p>
          <a:p>
            <a:pPr lvl="2" indent="365760">
              <a:buFont typeface="Wingdings" pitchFamily="2" charset="2"/>
              <a:buChar char="Ø"/>
            </a:pPr>
            <a:r>
              <a:rPr lang="en-US" sz="1700" dirty="0" smtClean="0"/>
              <a:t>Inform the Veteran that his or her service records are missing or have likely been destroyed.</a:t>
            </a:r>
          </a:p>
          <a:p>
            <a:pPr lvl="2" indent="365760">
              <a:buFont typeface="Wingdings" pitchFamily="2" charset="2"/>
              <a:buChar char="Ø"/>
            </a:pPr>
            <a:r>
              <a:rPr lang="en-US" sz="1700" dirty="0" smtClean="0"/>
              <a:t>Ask the Veteran to send any copies of service records in his or her possession, as well as “buddy” statements.  </a:t>
            </a:r>
          </a:p>
          <a:p>
            <a:pPr lvl="2" indent="365760">
              <a:buFont typeface="Wingdings" pitchFamily="2" charset="2"/>
              <a:buChar char="Ø"/>
            </a:pPr>
            <a:r>
              <a:rPr lang="en-US" sz="1700" dirty="0" smtClean="0"/>
              <a:t>Request that the Veteran complete a NA Form 13055 (Request for Information Needed to Reconstruct Medical Data) and/or NA Form 13075 (Questionnaire About Military Service).</a:t>
            </a:r>
          </a:p>
          <a:p>
            <a:pPr lvl="2" indent="365760">
              <a:buFont typeface="Wingdings" pitchFamily="2" charset="2"/>
              <a:buChar char="Ø"/>
            </a:pPr>
            <a:r>
              <a:rPr lang="en-US" sz="1700" dirty="0" smtClean="0"/>
              <a:t>Advise the Veteran of alternative documents that he or she may submit or request assistance in procuring.</a:t>
            </a:r>
          </a:p>
          <a:p>
            <a:pPr lvl="2" indent="365760">
              <a:buFont typeface="Wingdings" pitchFamily="2" charset="2"/>
              <a:buChar char="Ø"/>
            </a:pPr>
            <a:r>
              <a:rPr lang="en-US" sz="1700" dirty="0" smtClean="0"/>
              <a:t>Request Surgeon General’s Office (SGO) Extracts and Morning/Sick Reports, as appropriate, depending on the period of service.</a:t>
            </a:r>
          </a:p>
          <a:p>
            <a:pPr lvl="2" indent="365760">
              <a:buFont typeface="Wingdings" pitchFamily="2" charset="2"/>
              <a:buChar char="Ø"/>
            </a:pPr>
            <a:r>
              <a:rPr lang="en-US" sz="1700" dirty="0" smtClean="0"/>
              <a:t>Request any other warranted development. </a:t>
            </a:r>
          </a:p>
        </p:txBody>
      </p:sp>
      <p:sp>
        <p:nvSpPr>
          <p:cNvPr id="2" name="Title 1"/>
          <p:cNvSpPr>
            <a:spLocks noGrp="1"/>
          </p:cNvSpPr>
          <p:nvPr>
            <p:ph type="title"/>
          </p:nvPr>
        </p:nvSpPr>
        <p:spPr>
          <a:xfrm>
            <a:off x="0" y="228600"/>
            <a:ext cx="9144000" cy="838200"/>
          </a:xfrm>
        </p:spPr>
        <p:txBody>
          <a:bodyPr>
            <a:normAutofit/>
          </a:bodyPr>
          <a:lstStyle/>
          <a:p>
            <a:pPr algn="ctr" eaLnBrk="1" fontAlgn="auto" hangingPunct="1">
              <a:spcAft>
                <a:spcPts val="0"/>
              </a:spcAft>
              <a:defRPr/>
            </a:pPr>
            <a:r>
              <a:rPr lang="en-US" sz="3600" b="1" dirty="0" smtClean="0">
                <a:solidFill>
                  <a:schemeClr val="accent1">
                    <a:lumMod val="75000"/>
                  </a:schemeClr>
                </a:solidFill>
                <a:effectLst>
                  <a:outerShdw blurRad="38100" dist="38100" dir="2700000" algn="tl">
                    <a:srgbClr val="000000">
                      <a:alpha val="43137"/>
                    </a:srgbClr>
                  </a:outerShdw>
                </a:effectLst>
              </a:rPr>
              <a:t>Missing Service Records</a:t>
            </a:r>
            <a:endParaRPr lang="en-US"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0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85000" lnSpcReduction="10000"/>
          </a:bodyPr>
          <a:lstStyle/>
          <a:p>
            <a:r>
              <a:rPr lang="en-US" b="1" dirty="0" smtClean="0">
                <a:solidFill>
                  <a:schemeClr val="accent1">
                    <a:lumMod val="75000"/>
                  </a:schemeClr>
                </a:solidFill>
              </a:rPr>
              <a:t>Clinical/Inpatient hospital  records </a:t>
            </a:r>
            <a:r>
              <a:rPr lang="en-US" dirty="0" smtClean="0"/>
              <a:t>(i.e., overnight stay or admission) </a:t>
            </a:r>
            <a:r>
              <a:rPr lang="en-US" i="1" dirty="0" smtClean="0"/>
              <a:t>and</a:t>
            </a:r>
            <a:r>
              <a:rPr lang="en-US" dirty="0" smtClean="0"/>
              <a:t>  </a:t>
            </a:r>
            <a:r>
              <a:rPr lang="en-US" b="1" dirty="0" smtClean="0"/>
              <a:t>mental health records</a:t>
            </a:r>
            <a:r>
              <a:rPr lang="en-US" dirty="0" smtClean="0"/>
              <a:t> are filed </a:t>
            </a:r>
            <a:r>
              <a:rPr lang="en-US" b="1" u="sng" dirty="0" smtClean="0">
                <a:solidFill>
                  <a:srgbClr val="0070C0"/>
                </a:solidFill>
              </a:rPr>
              <a:t>separately</a:t>
            </a:r>
            <a:r>
              <a:rPr lang="en-US" dirty="0" smtClean="0"/>
              <a:t> at the National Personnel Records Center (NPRC) from the Veteran’s service treatment records (i.e., outpatient/dental records).  </a:t>
            </a:r>
            <a:r>
              <a:rPr lang="en-US" u="sng" dirty="0" smtClean="0">
                <a:solidFill>
                  <a:srgbClr val="0070C0"/>
                </a:solidFill>
              </a:rPr>
              <a:t>A specific request needs to be made for these separately filed records when identified</a:t>
            </a:r>
            <a:r>
              <a:rPr lang="en-US" dirty="0" smtClean="0"/>
              <a:t>.  </a:t>
            </a:r>
          </a:p>
          <a:p>
            <a:pPr>
              <a:buNone/>
            </a:pPr>
            <a:endParaRPr lang="en-US" dirty="0" smtClean="0"/>
          </a:p>
          <a:p>
            <a:r>
              <a:rPr lang="en-US" b="1" dirty="0" smtClean="0">
                <a:solidFill>
                  <a:schemeClr val="accent1">
                    <a:lumMod val="75000"/>
                  </a:schemeClr>
                </a:solidFill>
              </a:rPr>
              <a:t>Reserve Service Records </a:t>
            </a:r>
            <a:r>
              <a:rPr lang="en-US" dirty="0" smtClean="0"/>
              <a:t>are often difficult to secure as they may not be located at the NPRC.  They are frequently located at different State National Guard or Reserve offices.  </a:t>
            </a:r>
            <a:r>
              <a:rPr lang="en-US" u="sng" dirty="0" smtClean="0"/>
              <a:t>Fully document all search efforts, to include what records were requested </a:t>
            </a:r>
            <a:r>
              <a:rPr lang="en-US" i="1" u="sng" dirty="0" smtClean="0"/>
              <a:t>and</a:t>
            </a:r>
            <a:r>
              <a:rPr lang="en-US" u="sng" dirty="0" smtClean="0"/>
              <a:t> from which locations or sources</a:t>
            </a:r>
            <a:r>
              <a:rPr lang="en-US" dirty="0" smtClean="0"/>
              <a:t>.</a:t>
            </a:r>
          </a:p>
          <a:p>
            <a:endParaRPr lang="en-US" dirty="0" smtClean="0"/>
          </a:p>
          <a:p>
            <a:endParaRPr lang="en-US" dirty="0"/>
          </a:p>
        </p:txBody>
      </p:sp>
      <p:sp>
        <p:nvSpPr>
          <p:cNvPr id="3" name="Title 2"/>
          <p:cNvSpPr>
            <a:spLocks noGrp="1"/>
          </p:cNvSpPr>
          <p:nvPr>
            <p:ph type="title"/>
          </p:nvPr>
        </p:nvSpPr>
        <p:spPr/>
        <p:txBody>
          <a:bodyPr>
            <a:norm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STRs – Additional Considerations</a:t>
            </a:r>
            <a:endParaRPr lang="en-US"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900" dirty="0" smtClean="0"/>
              <a:t>VA is required to obtain </a:t>
            </a:r>
            <a:r>
              <a:rPr lang="en-US" sz="2900" i="1" dirty="0" smtClean="0">
                <a:solidFill>
                  <a:schemeClr val="accent1">
                    <a:lumMod val="75000"/>
                  </a:schemeClr>
                </a:solidFill>
                <a:cs typeface="Arial" pitchFamily="34" charset="0"/>
              </a:rPr>
              <a:t>relevant </a:t>
            </a:r>
            <a:r>
              <a:rPr lang="en-US" sz="2900" dirty="0" smtClean="0"/>
              <a:t>SSA records.  </a:t>
            </a:r>
          </a:p>
          <a:p>
            <a:pPr>
              <a:buNone/>
            </a:pPr>
            <a:endParaRPr lang="en-US" sz="1300" dirty="0" smtClean="0"/>
          </a:p>
          <a:p>
            <a:r>
              <a:rPr lang="en-US" sz="2900" dirty="0" smtClean="0">
                <a:cs typeface="Arial" pitchFamily="34" charset="0"/>
              </a:rPr>
              <a:t>Those records that </a:t>
            </a:r>
            <a:r>
              <a:rPr lang="en-US" sz="2900" i="1" dirty="0" smtClean="0">
                <a:solidFill>
                  <a:schemeClr val="accent1">
                    <a:lumMod val="75000"/>
                  </a:schemeClr>
                </a:solidFill>
                <a:cs typeface="Arial" pitchFamily="34" charset="0"/>
              </a:rPr>
              <a:t>relate to the injury </a:t>
            </a:r>
            <a:r>
              <a:rPr lang="en-US" sz="2900" dirty="0" smtClean="0">
                <a:cs typeface="Arial" pitchFamily="34" charset="0"/>
              </a:rPr>
              <a:t>for which the appellant is seeking benefits </a:t>
            </a:r>
            <a:r>
              <a:rPr lang="en-US" sz="2900" b="1" u="sng" dirty="0" smtClean="0">
                <a:cs typeface="Arial" pitchFamily="34" charset="0"/>
              </a:rPr>
              <a:t>and</a:t>
            </a:r>
            <a:r>
              <a:rPr lang="en-US" sz="2900" dirty="0" smtClean="0">
                <a:cs typeface="Arial" pitchFamily="34" charset="0"/>
              </a:rPr>
              <a:t> have a </a:t>
            </a:r>
            <a:r>
              <a:rPr lang="en-US" sz="2900" i="1" dirty="0" smtClean="0">
                <a:solidFill>
                  <a:schemeClr val="accent1">
                    <a:lumMod val="75000"/>
                  </a:schemeClr>
                </a:solidFill>
                <a:cs typeface="Arial" pitchFamily="34" charset="0"/>
              </a:rPr>
              <a:t>reasonable possibility </a:t>
            </a:r>
            <a:r>
              <a:rPr lang="en-US" sz="2900" dirty="0" smtClean="0">
                <a:cs typeface="Arial" pitchFamily="34" charset="0"/>
              </a:rPr>
              <a:t>of helping to substantiate the claim are considered </a:t>
            </a:r>
            <a:r>
              <a:rPr lang="en-US" sz="2900" dirty="0" smtClean="0"/>
              <a:t>relevant</a:t>
            </a:r>
            <a:r>
              <a:rPr lang="en-US" sz="2900" dirty="0" smtClean="0">
                <a:cs typeface="Arial" pitchFamily="34" charset="0"/>
              </a:rPr>
              <a:t>. </a:t>
            </a:r>
            <a:r>
              <a:rPr lang="en-US" sz="2900" i="1" dirty="0" err="1" smtClean="0"/>
              <a:t>Golz</a:t>
            </a:r>
            <a:r>
              <a:rPr lang="en-US" sz="2900" i="1" dirty="0" smtClean="0"/>
              <a:t> </a:t>
            </a:r>
            <a:r>
              <a:rPr lang="en-US" sz="2900" i="1" dirty="0"/>
              <a:t>v. Shinseki</a:t>
            </a:r>
            <a:r>
              <a:rPr lang="en-US" sz="2900" dirty="0"/>
              <a:t>, </a:t>
            </a:r>
            <a:r>
              <a:rPr lang="en-US" sz="2900" dirty="0" smtClean="0"/>
              <a:t>590 </a:t>
            </a:r>
            <a:r>
              <a:rPr lang="en-US" sz="2900" dirty="0"/>
              <a:t>F.3d 1317, 1323 (Fed. Cir. </a:t>
            </a:r>
            <a:r>
              <a:rPr lang="en-US" sz="2900" dirty="0" smtClean="0"/>
              <a:t>2010).</a:t>
            </a:r>
            <a:endParaRPr lang="en-US" sz="2900" dirty="0" smtClean="0">
              <a:cs typeface="Arial" pitchFamily="34" charset="0"/>
            </a:endParaRPr>
          </a:p>
          <a:p>
            <a:pPr lvl="1"/>
            <a:r>
              <a:rPr lang="en-US" sz="2500" dirty="0" smtClean="0">
                <a:cs typeface="Arial" pitchFamily="34" charset="0"/>
              </a:rPr>
              <a:t>If it is determined that the records are not relevant, document that conclusion in the record and explain why they are not relevant.</a:t>
            </a:r>
          </a:p>
          <a:p>
            <a:pPr>
              <a:buNone/>
            </a:pPr>
            <a:endParaRPr lang="en-US" sz="1300" dirty="0" smtClean="0">
              <a:cs typeface="Arial" pitchFamily="34" charset="0"/>
            </a:endParaRPr>
          </a:p>
          <a:p>
            <a:pPr>
              <a:buNone/>
            </a:pPr>
            <a:endParaRPr lang="en-US" dirty="0" smtClean="0"/>
          </a:p>
          <a:p>
            <a:endParaRPr lang="en-US" dirty="0"/>
          </a:p>
        </p:txBody>
      </p:sp>
      <p:sp>
        <p:nvSpPr>
          <p:cNvPr id="3" name="Title 2"/>
          <p:cNvSpPr>
            <a:spLocks noGrp="1"/>
          </p:cNvSpPr>
          <p:nvPr>
            <p:ph type="title"/>
          </p:nvPr>
        </p:nvSpPr>
        <p:spPr/>
        <p:txBody>
          <a:bodyPr>
            <a:norm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Social Security Records</a:t>
            </a:r>
            <a:endParaRPr lang="en-US" sz="3600" dirty="0">
              <a:solidFill>
                <a:schemeClr val="accent1">
                  <a:lumMod val="75000"/>
                </a:schemeClr>
              </a:solidFill>
              <a:effectLst>
                <a:outerShdw blurRad="38100" dist="38100" dir="2700000" algn="tl">
                  <a:srgbClr val="000000">
                    <a:alpha val="43137"/>
                  </a:srgbClr>
                </a:outerShdw>
              </a:effectLst>
            </a:endParaRPr>
          </a:p>
        </p:txBody>
      </p:sp>
      <p:pic>
        <p:nvPicPr>
          <p:cNvPr id="2050" name="Picture 2" descr="C:\Documents and Settings\bvarcthrash\Local Settings\Temporary Internet Files\Content.IE5\NX92YE3G\MP900422392[1].jpg"/>
          <p:cNvPicPr>
            <a:picLocks noChangeAspect="1" noChangeArrowheads="1"/>
          </p:cNvPicPr>
          <p:nvPr/>
        </p:nvPicPr>
        <p:blipFill>
          <a:blip r:embed="rId3" cstate="print"/>
          <a:srcRect/>
          <a:stretch>
            <a:fillRect/>
          </a:stretch>
        </p:blipFill>
        <p:spPr bwMode="auto">
          <a:xfrm>
            <a:off x="7772400" y="228600"/>
            <a:ext cx="762372" cy="1143000"/>
          </a:xfrm>
          <a:prstGeom prst="rect">
            <a:avLst/>
          </a:prstGeom>
          <a:noFill/>
        </p:spPr>
      </p:pic>
    </p:spTree>
    <p:extLst>
      <p:ext uri="{BB962C8B-B14F-4D97-AF65-F5344CB8AC3E}">
        <p14:creationId xmlns:p14="http://schemas.microsoft.com/office/powerpoint/2010/main" val="39774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467600" cy="5181600"/>
          </a:xfrm>
        </p:spPr>
        <p:txBody>
          <a:bodyPr>
            <a:normAutofit fontScale="77500" lnSpcReduction="20000"/>
          </a:bodyPr>
          <a:lstStyle/>
          <a:p>
            <a:pPr marL="274320" indent="-274320" eaLnBrk="1" fontAlgn="auto" hangingPunct="1">
              <a:spcAft>
                <a:spcPts val="0"/>
              </a:spcAft>
              <a:buFont typeface="Wingdings" pitchFamily="2" charset="2"/>
              <a:buChar char="Ø"/>
              <a:defRPr/>
            </a:pPr>
            <a:r>
              <a:rPr lang="en-US" sz="3100" dirty="0" smtClean="0"/>
              <a:t>If VA makes </a:t>
            </a:r>
            <a:r>
              <a:rPr lang="en-US" sz="3100" i="1" dirty="0" smtClean="0"/>
              <a:t>reasonable efforts </a:t>
            </a:r>
            <a:r>
              <a:rPr lang="en-US" sz="3100" dirty="0" smtClean="0"/>
              <a:t>to obtain relevant </a:t>
            </a:r>
            <a:r>
              <a:rPr lang="en-US" sz="3100" b="1" dirty="0" smtClean="0">
                <a:solidFill>
                  <a:schemeClr val="accent1">
                    <a:lumMod val="75000"/>
                  </a:schemeClr>
                </a:solidFill>
              </a:rPr>
              <a:t>non-Federal records</a:t>
            </a:r>
            <a:r>
              <a:rPr lang="en-US" sz="3100" dirty="0" smtClean="0"/>
              <a:t>, but is unable to obtain them, </a:t>
            </a:r>
            <a:r>
              <a:rPr lang="en-US" sz="3100" b="1" dirty="0" smtClean="0"/>
              <a:t>or</a:t>
            </a:r>
          </a:p>
          <a:p>
            <a:pPr marL="274320" indent="-274320" eaLnBrk="1" fontAlgn="auto" hangingPunct="1">
              <a:spcAft>
                <a:spcPts val="0"/>
              </a:spcAft>
              <a:buNone/>
              <a:defRPr/>
            </a:pPr>
            <a:endParaRPr lang="en-US" sz="1400" dirty="0" smtClean="0"/>
          </a:p>
          <a:p>
            <a:pPr marL="274320" indent="-274320" eaLnBrk="1" fontAlgn="auto" hangingPunct="1">
              <a:spcAft>
                <a:spcPts val="0"/>
              </a:spcAft>
              <a:buFont typeface="Wingdings" pitchFamily="2" charset="2"/>
              <a:buChar char="Ø"/>
              <a:defRPr/>
            </a:pPr>
            <a:r>
              <a:rPr lang="en-US" sz="3100" dirty="0" smtClean="0"/>
              <a:t>If after continued efforts to obtain </a:t>
            </a:r>
            <a:r>
              <a:rPr lang="en-US" sz="3100" b="1" dirty="0" smtClean="0">
                <a:solidFill>
                  <a:schemeClr val="accent1">
                    <a:lumMod val="75000"/>
                  </a:schemeClr>
                </a:solidFill>
              </a:rPr>
              <a:t>Federal records </a:t>
            </a:r>
            <a:r>
              <a:rPr lang="en-US" sz="3100" dirty="0" smtClean="0"/>
              <a:t>concludes that it is </a:t>
            </a:r>
            <a:r>
              <a:rPr lang="en-US" sz="3100" i="1" dirty="0" smtClean="0"/>
              <a:t>reasonably certain they do not exist or further efforts to obtain them would be futile</a:t>
            </a:r>
            <a:r>
              <a:rPr lang="en-US" sz="3100" b="1" dirty="0" smtClean="0"/>
              <a:t>, then</a:t>
            </a:r>
          </a:p>
          <a:p>
            <a:pPr marL="274320" indent="-274320" eaLnBrk="1" fontAlgn="auto" hangingPunct="1">
              <a:spcAft>
                <a:spcPts val="0"/>
              </a:spcAft>
              <a:buNone/>
              <a:defRPr/>
            </a:pPr>
            <a:endParaRPr lang="en-US" sz="1400" b="1" dirty="0" smtClean="0"/>
          </a:p>
          <a:p>
            <a:pPr marL="274320" indent="-274320" eaLnBrk="1" fontAlgn="auto" hangingPunct="1">
              <a:spcAft>
                <a:spcPts val="0"/>
              </a:spcAft>
              <a:buFont typeface="Wingdings" pitchFamily="2" charset="2"/>
              <a:buChar char="Ø"/>
              <a:defRPr/>
            </a:pPr>
            <a:r>
              <a:rPr lang="en-US" sz="3100" b="1" dirty="0" smtClean="0">
                <a:solidFill>
                  <a:srgbClr val="FF0000"/>
                </a:solidFill>
              </a:rPr>
              <a:t>VA is required to provide the claimant with oral or written notice of the inability to obtain the records.  </a:t>
            </a:r>
          </a:p>
          <a:p>
            <a:pPr marL="640080" lvl="1" indent="-274320">
              <a:buFont typeface="Wingdings" pitchFamily="2" charset="2"/>
              <a:buChar char="v"/>
              <a:defRPr/>
            </a:pPr>
            <a:r>
              <a:rPr lang="en-US" sz="2800" dirty="0" smtClean="0">
                <a:solidFill>
                  <a:srgbClr val="0070C0"/>
                </a:solidFill>
              </a:rPr>
              <a:t>Simply placing a memo in the file to document the inability to obtain records is </a:t>
            </a:r>
            <a:r>
              <a:rPr lang="en-US" sz="2800" b="1" u="sng" dirty="0" smtClean="0">
                <a:solidFill>
                  <a:srgbClr val="0070C0"/>
                </a:solidFill>
              </a:rPr>
              <a:t>never</a:t>
            </a:r>
            <a:r>
              <a:rPr lang="en-US" sz="2800" dirty="0" smtClean="0">
                <a:solidFill>
                  <a:srgbClr val="0070C0"/>
                </a:solidFill>
              </a:rPr>
              <a:t> sufficient – notice to the claimant always </a:t>
            </a:r>
            <a:r>
              <a:rPr lang="en-US" sz="2800" u="sng" dirty="0" smtClean="0">
                <a:solidFill>
                  <a:srgbClr val="0070C0"/>
                </a:solidFill>
              </a:rPr>
              <a:t>must</a:t>
            </a:r>
            <a:r>
              <a:rPr lang="en-US" sz="2800" dirty="0" smtClean="0">
                <a:solidFill>
                  <a:srgbClr val="0070C0"/>
                </a:solidFill>
              </a:rPr>
              <a:t> be provided.  </a:t>
            </a:r>
          </a:p>
          <a:p>
            <a:pPr marL="274320" indent="-274320" eaLnBrk="1" fontAlgn="auto" hangingPunct="1">
              <a:spcAft>
                <a:spcPts val="0"/>
              </a:spcAft>
              <a:buNone/>
              <a:defRPr/>
            </a:pPr>
            <a:endParaRPr lang="en-US" sz="1200" dirty="0" smtClean="0"/>
          </a:p>
          <a:p>
            <a:pPr marL="274320" indent="-274320">
              <a:buNone/>
              <a:defRPr/>
            </a:pPr>
            <a:r>
              <a:rPr lang="en-US" dirty="0" smtClean="0"/>
              <a:t>	     </a:t>
            </a:r>
            <a:r>
              <a:rPr lang="en-US" b="1" dirty="0" smtClean="0"/>
              <a:t>38 U.S.C. § 5103A(b)(2); </a:t>
            </a:r>
            <a:r>
              <a:rPr lang="en-US" sz="2800" b="1" dirty="0" smtClean="0"/>
              <a:t>38 C.F.R. § 3.159(e).</a:t>
            </a:r>
            <a:endParaRPr lang="en-US" b="1" dirty="0"/>
          </a:p>
        </p:txBody>
      </p:sp>
      <p:sp>
        <p:nvSpPr>
          <p:cNvPr id="2" name="Title 1"/>
          <p:cNvSpPr>
            <a:spLocks noGrp="1"/>
          </p:cNvSpPr>
          <p:nvPr>
            <p:ph type="title"/>
          </p:nvPr>
        </p:nvSpPr>
        <p:spPr>
          <a:xfrm>
            <a:off x="533400" y="304800"/>
            <a:ext cx="7391400" cy="792162"/>
          </a:xfrm>
        </p:spPr>
        <p:txBody>
          <a:bodyPr>
            <a:noAutofit/>
          </a:bodyPr>
          <a:lstStyle/>
          <a:p>
            <a:pPr algn="ctr">
              <a:defRPr/>
            </a:pPr>
            <a:r>
              <a:rPr lang="en-US" sz="3600" dirty="0" smtClean="0">
                <a:effectLst>
                  <a:outerShdw blurRad="38100" dist="38100" dir="2700000" algn="tl">
                    <a:srgbClr val="000000">
                      <a:alpha val="43137"/>
                    </a:srgbClr>
                  </a:outerShdw>
                </a:effectLst>
              </a:rPr>
              <a:t> </a:t>
            </a:r>
            <a:r>
              <a:rPr lang="en-US" sz="3600" dirty="0" smtClean="0">
                <a:solidFill>
                  <a:schemeClr val="accent1">
                    <a:lumMod val="75000"/>
                  </a:schemeClr>
                </a:solidFill>
                <a:effectLst>
                  <a:outerShdw blurRad="38100" dist="38100" dir="2700000" algn="tl">
                    <a:srgbClr val="000000">
                      <a:alpha val="43137"/>
                    </a:srgbClr>
                  </a:outerShdw>
                </a:effectLst>
              </a:rPr>
              <a:t>Inability To Obtain Records</a:t>
            </a:r>
            <a:endParaRPr lang="en-US" sz="3600" dirty="0">
              <a:solidFill>
                <a:schemeClr val="accent1">
                  <a:lumMod val="75000"/>
                </a:schemeClr>
              </a:solidFill>
              <a:effectLst>
                <a:outerShdw blurRad="38100" dist="38100" dir="2700000" algn="tl">
                  <a:srgbClr val="000000">
                    <a:alpha val="43137"/>
                  </a:srgbClr>
                </a:outerShdw>
              </a:effectLst>
            </a:endParaRPr>
          </a:p>
        </p:txBody>
      </p:sp>
      <p:pic>
        <p:nvPicPr>
          <p:cNvPr id="4098" name="Picture 2" descr="C:\Documents and Settings\bvarcthrash\Local Settings\Temporary Internet Files\Content.IE5\FBDFESKP\MC900431536[1].png"/>
          <p:cNvPicPr>
            <a:picLocks noChangeAspect="1" noChangeArrowheads="1"/>
          </p:cNvPicPr>
          <p:nvPr/>
        </p:nvPicPr>
        <p:blipFill>
          <a:blip r:embed="rId3" cstate="print"/>
          <a:srcRect/>
          <a:stretch>
            <a:fillRect/>
          </a:stretch>
        </p:blipFill>
        <p:spPr bwMode="auto">
          <a:xfrm>
            <a:off x="7620000" y="5486400"/>
            <a:ext cx="1143261" cy="1124206"/>
          </a:xfrm>
          <a:prstGeom prst="rect">
            <a:avLst/>
          </a:prstGeom>
          <a:noFill/>
        </p:spPr>
      </p:pic>
    </p:spTree>
    <p:extLst>
      <p:ext uri="{BB962C8B-B14F-4D97-AF65-F5344CB8AC3E}">
        <p14:creationId xmlns:p14="http://schemas.microsoft.com/office/powerpoint/2010/main" val="13729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pPr>
              <a:buNone/>
            </a:pPr>
            <a:endParaRPr lang="en-US" sz="2800" dirty="0" smtClean="0"/>
          </a:p>
          <a:p>
            <a:pPr algn="ctr">
              <a:buNone/>
            </a:pPr>
            <a:endParaRPr lang="en-US" sz="2400" dirty="0" smtClean="0"/>
          </a:p>
          <a:p>
            <a:pPr algn="ctr">
              <a:buNone/>
            </a:pPr>
            <a:endParaRPr lang="en-US" sz="3200" b="1" dirty="0" smtClean="0">
              <a:solidFill>
                <a:schemeClr val="accent1">
                  <a:lumMod val="75000"/>
                </a:schemeClr>
              </a:solidFill>
              <a:effectLst>
                <a:outerShdw blurRad="38100" dist="38100" dir="2700000" algn="tl">
                  <a:srgbClr val="000000">
                    <a:alpha val="43137"/>
                  </a:srgbClr>
                </a:outerShdw>
              </a:effectLst>
            </a:endParaRPr>
          </a:p>
          <a:p>
            <a:pPr algn="ctr">
              <a:buNone/>
            </a:pPr>
            <a:endParaRPr lang="en-US" sz="800" b="1" dirty="0" smtClean="0">
              <a:solidFill>
                <a:srgbClr val="00B0F0"/>
              </a:solidFill>
              <a:effectLst>
                <a:outerShdw blurRad="38100" dist="38100" dir="2700000" algn="tl">
                  <a:srgbClr val="000000">
                    <a:alpha val="43137"/>
                  </a:srgbClr>
                </a:outerShdw>
              </a:effectLst>
              <a:cs typeface="Tahoma" pitchFamily="34" charset="0"/>
            </a:endParaRPr>
          </a:p>
          <a:p>
            <a:pPr algn="ctr">
              <a:buNone/>
            </a:pPr>
            <a:r>
              <a:rPr lang="en-US" sz="3200" b="1" dirty="0" smtClean="0">
                <a:solidFill>
                  <a:srgbClr val="00B0F0"/>
                </a:solidFill>
                <a:effectLst>
                  <a:outerShdw blurRad="38100" dist="38100" dir="2700000" algn="tl">
                    <a:srgbClr val="000000">
                      <a:alpha val="43137"/>
                    </a:srgbClr>
                  </a:outerShdw>
                </a:effectLst>
                <a:cs typeface="Tahoma" pitchFamily="34" charset="0"/>
              </a:rPr>
              <a:t>TDIU (38 C.F.R. § 4.16)</a:t>
            </a:r>
          </a:p>
          <a:p>
            <a:pPr algn="ctr">
              <a:buNone/>
            </a:pPr>
            <a:endParaRPr lang="en-US" sz="3200" b="1" dirty="0" smtClean="0">
              <a:solidFill>
                <a:srgbClr val="00B0F0"/>
              </a:solidFill>
              <a:effectLst>
                <a:outerShdw blurRad="38100" dist="38100" dir="2700000" algn="tl">
                  <a:srgbClr val="000000">
                    <a:alpha val="43137"/>
                  </a:srgbClr>
                </a:outerShdw>
              </a:effectLst>
            </a:endParaRPr>
          </a:p>
          <a:p>
            <a:pPr algn="ctr">
              <a:buNone/>
            </a:pPr>
            <a:r>
              <a:rPr lang="en-US" sz="3200" b="1" dirty="0" smtClean="0">
                <a:solidFill>
                  <a:srgbClr val="00B0F0"/>
                </a:solidFill>
                <a:effectLst>
                  <a:outerShdw blurRad="38100" dist="38100" dir="2700000" algn="tl">
                    <a:srgbClr val="000000">
                      <a:alpha val="43137"/>
                    </a:srgbClr>
                  </a:outerShdw>
                </a:effectLst>
                <a:cs typeface="Tahoma" pitchFamily="34" charset="0"/>
              </a:rPr>
              <a:t>Avoiding Stegall Remands</a:t>
            </a:r>
          </a:p>
          <a:p>
            <a:pPr algn="ctr">
              <a:buNone/>
            </a:pPr>
            <a:endParaRPr lang="en-US" sz="3200" b="1" dirty="0" smtClean="0">
              <a:solidFill>
                <a:srgbClr val="00B0F0"/>
              </a:solidFill>
              <a:effectLst>
                <a:outerShdw blurRad="38100" dist="38100" dir="2700000" algn="tl">
                  <a:srgbClr val="000000">
                    <a:alpha val="43137"/>
                  </a:srgbClr>
                </a:outerShdw>
              </a:effectLst>
              <a:cs typeface="Tahoma" pitchFamily="34" charset="0"/>
            </a:endParaRPr>
          </a:p>
          <a:p>
            <a:pPr algn="ctr">
              <a:buNone/>
            </a:pPr>
            <a:r>
              <a:rPr lang="en-US" sz="3200" b="1" dirty="0" smtClean="0">
                <a:solidFill>
                  <a:srgbClr val="00B0F0"/>
                </a:solidFill>
                <a:effectLst>
                  <a:outerShdw blurRad="38100" dist="38100" dir="2700000" algn="tl">
                    <a:srgbClr val="000000">
                      <a:alpha val="43137"/>
                    </a:srgbClr>
                  </a:outerShdw>
                </a:effectLst>
                <a:cs typeface="Tahoma" pitchFamily="34" charset="0"/>
              </a:rPr>
              <a:t>Extraschedular Ratings </a:t>
            </a:r>
          </a:p>
          <a:p>
            <a:pPr algn="ctr">
              <a:buNone/>
            </a:pPr>
            <a:r>
              <a:rPr lang="en-US" sz="3200" b="1" dirty="0" smtClean="0">
                <a:solidFill>
                  <a:srgbClr val="00B0F0"/>
                </a:solidFill>
                <a:effectLst>
                  <a:outerShdw blurRad="38100" dist="38100" dir="2700000" algn="tl">
                    <a:srgbClr val="000000">
                      <a:alpha val="43137"/>
                    </a:srgbClr>
                  </a:outerShdw>
                </a:effectLst>
                <a:cs typeface="Tahoma" pitchFamily="34" charset="0"/>
              </a:rPr>
              <a:t>(38 C.F.R. § 3.321)</a:t>
            </a:r>
            <a:endParaRPr lang="en-US" sz="3200" b="1" dirty="0">
              <a:solidFill>
                <a:srgbClr val="00B0F0"/>
              </a:solidFill>
              <a:effectLst>
                <a:outerShdw blurRad="38100" dist="38100" dir="2700000" algn="tl">
                  <a:srgbClr val="000000">
                    <a:alpha val="43137"/>
                  </a:srgbClr>
                </a:outerShdw>
              </a:effectLst>
              <a:cs typeface="Tahoma" pitchFamily="34" charset="0"/>
            </a:endParaRPr>
          </a:p>
        </p:txBody>
      </p:sp>
      <p:sp>
        <p:nvSpPr>
          <p:cNvPr id="4" name="Title 2"/>
          <p:cNvSpPr>
            <a:spLocks noGrp="1"/>
          </p:cNvSpPr>
          <p:nvPr>
            <p:ph type="title"/>
          </p:nvPr>
        </p:nvSpPr>
        <p:spPr>
          <a:xfrm>
            <a:off x="533400" y="381000"/>
            <a:ext cx="8183563" cy="1050925"/>
          </a:xfrm>
        </p:spPr>
        <p:txBody>
          <a:bodyPr>
            <a:noAutofit/>
          </a:bodyPr>
          <a:lstStyle/>
          <a:p>
            <a:pPr eaLnBrk="1" fontAlgn="auto" hangingPunct="1">
              <a:spcAft>
                <a:spcPts val="0"/>
              </a:spcAft>
              <a:defRPr/>
            </a:pPr>
            <a:r>
              <a:rPr lang="en-US" sz="4000" dirty="0" smtClean="0">
                <a:solidFill>
                  <a:schemeClr val="accent1">
                    <a:lumMod val="75000"/>
                  </a:schemeClr>
                </a:solidFill>
                <a:effectLst>
                  <a:outerShdw blurRad="38100" dist="38100" dir="2700000" algn="tl">
                    <a:srgbClr val="000000">
                      <a:alpha val="43137"/>
                    </a:srgbClr>
                  </a:outerShdw>
                </a:effectLst>
              </a:rPr>
              <a:t>    A Final Few Matters</a:t>
            </a:r>
          </a:p>
        </p:txBody>
      </p:sp>
      <p:pic>
        <p:nvPicPr>
          <p:cNvPr id="5123" name="Picture 3" descr="C:\Documents and Settings\bvarcthrash\Local Settings\Temporary Internet Files\Content.IE5\W9203P33\MP900400665[1].jpg"/>
          <p:cNvPicPr>
            <a:picLocks noChangeAspect="1" noChangeArrowheads="1"/>
          </p:cNvPicPr>
          <p:nvPr/>
        </p:nvPicPr>
        <p:blipFill>
          <a:blip r:embed="rId3" cstate="print"/>
          <a:srcRect/>
          <a:stretch>
            <a:fillRect/>
          </a:stretch>
        </p:blipFill>
        <p:spPr bwMode="auto">
          <a:xfrm>
            <a:off x="6858000" y="381000"/>
            <a:ext cx="1712976" cy="171297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5029200"/>
          </a:xfrm>
        </p:spPr>
        <p:txBody>
          <a:bodyPr>
            <a:normAutofit fontScale="92500" lnSpcReduction="20000"/>
          </a:bodyPr>
          <a:lstStyle/>
          <a:p>
            <a:pPr marL="0">
              <a:buFont typeface="Wingdings" pitchFamily="2" charset="2"/>
              <a:buChar char="§"/>
            </a:pPr>
            <a:r>
              <a:rPr lang="en-US" sz="2400" b="1" dirty="0" smtClean="0">
                <a:solidFill>
                  <a:schemeClr val="accent1">
                    <a:lumMod val="75000"/>
                  </a:schemeClr>
                </a:solidFill>
              </a:rPr>
              <a:t>When to Consider?</a:t>
            </a:r>
            <a:r>
              <a:rPr lang="en-US" sz="2400" dirty="0" smtClean="0"/>
              <a:t>:  VA </a:t>
            </a:r>
            <a:r>
              <a:rPr lang="en-US" sz="2400" b="1" i="1" dirty="0" smtClean="0">
                <a:solidFill>
                  <a:srgbClr val="00B0F0"/>
                </a:solidFill>
              </a:rPr>
              <a:t>must</a:t>
            </a:r>
            <a:r>
              <a:rPr lang="en-US" sz="2400" dirty="0" smtClean="0"/>
              <a:t>  consider whether the Veteran is entitled to a total disability rating based on individual unemployability (TDIU) rating once a claimant:</a:t>
            </a:r>
          </a:p>
          <a:p>
            <a:pPr marL="777240" lvl="3">
              <a:buFont typeface="Wingdings" pitchFamily="2" charset="2"/>
              <a:buChar char="§"/>
            </a:pPr>
            <a:r>
              <a:rPr lang="en-US" sz="2200" dirty="0" smtClean="0"/>
              <a:t>submits evidence of a medical disability;</a:t>
            </a:r>
          </a:p>
          <a:p>
            <a:pPr marL="777240" lvl="3">
              <a:buFont typeface="Wingdings" pitchFamily="2" charset="2"/>
              <a:buChar char="§"/>
            </a:pPr>
            <a:r>
              <a:rPr lang="en-US" sz="2200" dirty="0" smtClean="0"/>
              <a:t>makes a claim for the highest rating possible; and </a:t>
            </a:r>
          </a:p>
          <a:p>
            <a:pPr marL="777240" lvl="3">
              <a:buFont typeface="Wingdings" pitchFamily="2" charset="2"/>
              <a:buChar char="§"/>
            </a:pPr>
            <a:r>
              <a:rPr lang="en-US" sz="2200" dirty="0" smtClean="0"/>
              <a:t>submits evidence of unemployability.</a:t>
            </a:r>
          </a:p>
          <a:p>
            <a:pPr marL="0">
              <a:buNone/>
            </a:pPr>
            <a:endParaRPr lang="en-US" sz="2200" i="1" dirty="0" smtClean="0"/>
          </a:p>
          <a:p>
            <a:pPr marL="0">
              <a:buFont typeface="Wingdings" pitchFamily="2" charset="2"/>
              <a:buChar char="§"/>
            </a:pPr>
            <a:r>
              <a:rPr lang="en-US" sz="2400" b="1" i="1" dirty="0" smtClean="0">
                <a:solidFill>
                  <a:schemeClr val="accent1">
                    <a:lumMod val="75000"/>
                  </a:schemeClr>
                </a:solidFill>
              </a:rPr>
              <a:t>Rice v. Shinseki</a:t>
            </a:r>
            <a:r>
              <a:rPr lang="en-US" sz="2400" b="1" dirty="0" smtClean="0">
                <a:solidFill>
                  <a:schemeClr val="accent1">
                    <a:lumMod val="75000"/>
                  </a:schemeClr>
                </a:solidFill>
              </a:rPr>
              <a:t>, 22 Vet. App. 447 (2009)</a:t>
            </a:r>
            <a:r>
              <a:rPr lang="en-US" sz="2400" dirty="0" smtClean="0"/>
              <a:t>: </a:t>
            </a:r>
            <a:r>
              <a:rPr lang="en-US" sz="2400" u="sng" dirty="0" smtClean="0"/>
              <a:t>A request for a TDIU rating,</a:t>
            </a:r>
            <a:r>
              <a:rPr lang="en-US" sz="2400" dirty="0" smtClean="0"/>
              <a:t> whether expressly raised by the Veteran or reasonably raised by the record, </a:t>
            </a:r>
            <a:r>
              <a:rPr lang="en-US" sz="2400" u="sng" dirty="0" smtClean="0">
                <a:solidFill>
                  <a:srgbClr val="0070C0"/>
                </a:solidFill>
              </a:rPr>
              <a:t>is </a:t>
            </a:r>
            <a:r>
              <a:rPr lang="en-US" sz="2400" i="1" u="sng" dirty="0" smtClean="0">
                <a:solidFill>
                  <a:srgbClr val="0070C0"/>
                </a:solidFill>
              </a:rPr>
              <a:t>not </a:t>
            </a:r>
            <a:r>
              <a:rPr lang="en-US" sz="2400" u="sng" dirty="0" smtClean="0">
                <a:solidFill>
                  <a:srgbClr val="0070C0"/>
                </a:solidFill>
              </a:rPr>
              <a:t>a separate claim for benefits</a:t>
            </a:r>
            <a:r>
              <a:rPr lang="en-US" sz="2400" dirty="0" smtClean="0"/>
              <a:t>, but rather involves an attempt to obtain an appropriate rating for a disability or disabilities, either as part of the initial adjudication of a claim or, if service connection has already been granted, as part of a claim for increased compensation.</a:t>
            </a:r>
          </a:p>
          <a:p>
            <a:pPr marL="777240" lvl="3">
              <a:buFont typeface="Wingdings" pitchFamily="2" charset="2"/>
              <a:buChar char="§"/>
            </a:pPr>
            <a:r>
              <a:rPr lang="en-US" sz="2200" dirty="0" smtClean="0"/>
              <a:t>A TDIU evaluation can be either </a:t>
            </a:r>
            <a:r>
              <a:rPr lang="en-US" sz="2200" b="1" dirty="0" smtClean="0">
                <a:solidFill>
                  <a:srgbClr val="FF0000"/>
                </a:solidFill>
              </a:rPr>
              <a:t>expressly raised </a:t>
            </a:r>
            <a:r>
              <a:rPr lang="en-US" sz="2200" dirty="0" smtClean="0"/>
              <a:t>by the Veteran </a:t>
            </a:r>
            <a:r>
              <a:rPr lang="en-US" sz="2200" b="1" u="sng" dirty="0" smtClean="0"/>
              <a:t>or</a:t>
            </a:r>
            <a:r>
              <a:rPr lang="en-US" sz="2200" dirty="0" smtClean="0"/>
              <a:t> </a:t>
            </a:r>
            <a:r>
              <a:rPr lang="en-US" sz="2200" b="1" dirty="0" smtClean="0">
                <a:solidFill>
                  <a:srgbClr val="FF0000"/>
                </a:solidFill>
              </a:rPr>
              <a:t>reasonably raised </a:t>
            </a:r>
            <a:r>
              <a:rPr lang="en-US" sz="2200" dirty="0" smtClean="0"/>
              <a:t>by the evidence of record. </a:t>
            </a:r>
          </a:p>
        </p:txBody>
      </p:sp>
      <p:sp>
        <p:nvSpPr>
          <p:cNvPr id="3" name="Title 2"/>
          <p:cNvSpPr>
            <a:spLocks noGrp="1"/>
          </p:cNvSpPr>
          <p:nvPr>
            <p:ph type="title"/>
          </p:nvPr>
        </p:nvSpPr>
        <p:spPr>
          <a:xfrm>
            <a:off x="457200" y="274638"/>
            <a:ext cx="8229600" cy="868362"/>
          </a:xfrm>
        </p:spPr>
        <p:txBody>
          <a:bodyPr>
            <a:no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Consideration of Unemployability</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lnSpcReduction="10000"/>
          </a:bodyPr>
          <a:lstStyle/>
          <a:p>
            <a:pPr marL="0"/>
            <a:r>
              <a:rPr lang="en-US" sz="2400" b="1" dirty="0" smtClean="0">
                <a:solidFill>
                  <a:schemeClr val="accent1">
                    <a:lumMod val="75000"/>
                  </a:schemeClr>
                </a:solidFill>
              </a:rPr>
              <a:t>A Veteran must satisfy two requirements under     38 C.F.R. 4.16(a): </a:t>
            </a:r>
          </a:p>
          <a:p>
            <a:pPr lvl="1"/>
            <a:endParaRPr lang="en-US" sz="800" dirty="0" smtClean="0"/>
          </a:p>
          <a:p>
            <a:pPr lvl="1" indent="-365760">
              <a:buNone/>
            </a:pPr>
            <a:r>
              <a:rPr lang="en-US" sz="2000" dirty="0" smtClean="0"/>
              <a:t>1) the Veteran must obtain or possess a rating from VA’s general ratings system that meets the </a:t>
            </a:r>
            <a:r>
              <a:rPr lang="en-US" sz="2000" b="1" i="1" dirty="0" smtClean="0">
                <a:solidFill>
                  <a:srgbClr val="00B0F0"/>
                </a:solidFill>
              </a:rPr>
              <a:t>minimum threshold level, or levels</a:t>
            </a:r>
            <a:r>
              <a:rPr lang="en-US" sz="2000" dirty="0" smtClean="0"/>
              <a:t>, as specified in the regulation, and </a:t>
            </a:r>
          </a:p>
          <a:p>
            <a:pPr lvl="1" indent="-365760">
              <a:buNone/>
            </a:pPr>
            <a:endParaRPr lang="en-US" sz="900" dirty="0" smtClean="0"/>
          </a:p>
          <a:p>
            <a:pPr lvl="1" indent="-365760">
              <a:buNone/>
            </a:pPr>
            <a:r>
              <a:rPr lang="en-US" sz="2000" dirty="0" smtClean="0"/>
              <a:t>2) VA must find that the Veteran’s service-connected disability or disabilities prevent her or him from securing </a:t>
            </a:r>
            <a:r>
              <a:rPr lang="en-US" sz="2000" b="1" i="1" dirty="0" smtClean="0">
                <a:solidFill>
                  <a:srgbClr val="00B0F0"/>
                </a:solidFill>
              </a:rPr>
              <a:t>substantially gainful employment</a:t>
            </a:r>
            <a:r>
              <a:rPr lang="en-US" sz="2000" dirty="0" smtClean="0"/>
              <a:t>. </a:t>
            </a:r>
          </a:p>
          <a:p>
            <a:pPr lvl="1" indent="-365760">
              <a:buNone/>
            </a:pPr>
            <a:endParaRPr lang="en-US" sz="2000" dirty="0" smtClean="0"/>
          </a:p>
          <a:p>
            <a:pPr marL="0" lvl="1" indent="-256032">
              <a:spcBef>
                <a:spcPts val="400"/>
              </a:spcBef>
              <a:buSzPct val="68000"/>
              <a:buFont typeface="Wingdings 3"/>
              <a:buChar char=""/>
            </a:pPr>
            <a:r>
              <a:rPr lang="en-US" sz="2400" b="1" u="sng" dirty="0" smtClean="0">
                <a:solidFill>
                  <a:schemeClr val="accent1">
                    <a:lumMod val="75000"/>
                  </a:schemeClr>
                </a:solidFill>
              </a:rPr>
              <a:t>Alternatively</a:t>
            </a:r>
            <a:r>
              <a:rPr lang="en-US" sz="2400" b="1" dirty="0" smtClean="0">
                <a:solidFill>
                  <a:schemeClr val="accent1">
                    <a:lumMod val="75000"/>
                  </a:schemeClr>
                </a:solidFill>
              </a:rPr>
              <a:t>, a Veteran may still be awarded a TDIU rating on an </a:t>
            </a:r>
            <a:r>
              <a:rPr lang="en-US" sz="2400" b="1" i="1" dirty="0" smtClean="0">
                <a:solidFill>
                  <a:schemeClr val="accent1">
                    <a:lumMod val="75000"/>
                  </a:schemeClr>
                </a:solidFill>
              </a:rPr>
              <a:t>extraschedular basis  </a:t>
            </a:r>
            <a:r>
              <a:rPr lang="en-US" sz="2400" dirty="0" smtClean="0"/>
              <a:t>when VA finds that the case presents an exceptional or unusual disability picture.  </a:t>
            </a:r>
            <a:r>
              <a:rPr lang="en-US" sz="2400" i="1" dirty="0" smtClean="0"/>
              <a:t>See</a:t>
            </a:r>
            <a:r>
              <a:rPr lang="en-US" sz="2400" dirty="0" smtClean="0"/>
              <a:t> 38 C.F.R. § 4.16(b).  </a:t>
            </a:r>
          </a:p>
          <a:p>
            <a:pPr lvl="1" indent="-365760">
              <a:buNone/>
            </a:pPr>
            <a:endParaRPr lang="en-US" dirty="0" smtClean="0"/>
          </a:p>
          <a:p>
            <a:pPr lvl="1" indent="-365760">
              <a:buNone/>
            </a:pPr>
            <a:endParaRPr lang="en-US" dirty="0"/>
          </a:p>
        </p:txBody>
      </p:sp>
      <p:sp>
        <p:nvSpPr>
          <p:cNvPr id="3" name="Title 2"/>
          <p:cNvSpPr>
            <a:spLocks noGrp="1"/>
          </p:cNvSpPr>
          <p:nvPr>
            <p:ph type="title"/>
          </p:nvPr>
        </p:nvSpPr>
        <p:spPr/>
        <p:txBody>
          <a:bodyPr>
            <a:no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TDIU Requirements</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534400" cy="5257800"/>
          </a:xfrm>
        </p:spPr>
        <p:txBody>
          <a:bodyPr>
            <a:normAutofit/>
          </a:bodyPr>
          <a:lstStyle/>
          <a:p>
            <a:pPr marL="0"/>
            <a:r>
              <a:rPr lang="en-US" sz="2200" b="1" i="1" dirty="0" smtClean="0">
                <a:solidFill>
                  <a:schemeClr val="accent1">
                    <a:lumMod val="75000"/>
                  </a:schemeClr>
                </a:solidFill>
              </a:rPr>
              <a:t>Stegall v. West</a:t>
            </a:r>
            <a:r>
              <a:rPr lang="en-US" sz="2200" b="1" dirty="0" smtClean="0">
                <a:solidFill>
                  <a:schemeClr val="accent1">
                    <a:lumMod val="75000"/>
                  </a:schemeClr>
                </a:solidFill>
              </a:rPr>
              <a:t>, 11 Vet. App. 268, 271 (1998):  </a:t>
            </a:r>
            <a:r>
              <a:rPr lang="en-US" sz="2200" dirty="0" smtClean="0"/>
              <a:t>A previous remand confers on the claimant, as a matter of law, the right to compliance with the remand orders.</a:t>
            </a:r>
          </a:p>
          <a:p>
            <a:pPr marL="0">
              <a:buNone/>
            </a:pPr>
            <a:endParaRPr lang="en-US" sz="1200" dirty="0" smtClean="0"/>
          </a:p>
          <a:p>
            <a:pPr marL="0"/>
            <a:r>
              <a:rPr lang="en-US" sz="2200" b="1" i="1" dirty="0" smtClean="0">
                <a:solidFill>
                  <a:schemeClr val="accent1">
                    <a:lumMod val="75000"/>
                  </a:schemeClr>
                </a:solidFill>
              </a:rPr>
              <a:t>D’Aries v. Pea</a:t>
            </a:r>
            <a:r>
              <a:rPr lang="en-US" sz="2200" b="1" dirty="0" smtClean="0">
                <a:solidFill>
                  <a:schemeClr val="accent1">
                    <a:lumMod val="75000"/>
                  </a:schemeClr>
                </a:solidFill>
              </a:rPr>
              <a:t>ke, 22 Vet. App. 97, 105 (2008): </a:t>
            </a:r>
            <a:r>
              <a:rPr lang="en-US" sz="2200" dirty="0" smtClean="0"/>
              <a:t>There must be </a:t>
            </a:r>
            <a:r>
              <a:rPr lang="en-US" sz="2200" i="1" dirty="0" smtClean="0">
                <a:solidFill>
                  <a:srgbClr val="0070C0"/>
                </a:solidFill>
              </a:rPr>
              <a:t>substantial compliance </a:t>
            </a:r>
            <a:r>
              <a:rPr lang="en-US" sz="2200" dirty="0" smtClean="0"/>
              <a:t>with remand orders (i.e., not strict compliance, but rather substantial).</a:t>
            </a:r>
          </a:p>
          <a:p>
            <a:pPr marL="0">
              <a:buNone/>
            </a:pPr>
            <a:endParaRPr lang="en-US" sz="1200" dirty="0" smtClean="0"/>
          </a:p>
          <a:p>
            <a:pPr marL="0"/>
            <a:r>
              <a:rPr lang="en-US" sz="2200" b="1" dirty="0" smtClean="0">
                <a:solidFill>
                  <a:schemeClr val="accent1">
                    <a:lumMod val="75000"/>
                  </a:schemeClr>
                </a:solidFill>
              </a:rPr>
              <a:t>How to Avoid </a:t>
            </a:r>
            <a:r>
              <a:rPr lang="en-US" sz="2200" b="1" i="1" dirty="0" smtClean="0">
                <a:solidFill>
                  <a:schemeClr val="accent1">
                    <a:lumMod val="75000"/>
                  </a:schemeClr>
                </a:solidFill>
              </a:rPr>
              <a:t>Stegall</a:t>
            </a:r>
            <a:r>
              <a:rPr lang="en-US" sz="2200" b="1" dirty="0" smtClean="0">
                <a:solidFill>
                  <a:schemeClr val="accent1">
                    <a:lumMod val="75000"/>
                  </a:schemeClr>
                </a:solidFill>
              </a:rPr>
              <a:t> Remands</a:t>
            </a:r>
            <a:r>
              <a:rPr lang="en-US" sz="2200" b="1" dirty="0" smtClean="0"/>
              <a:t>:</a:t>
            </a:r>
          </a:p>
          <a:p>
            <a:pPr marL="493776" lvl="2"/>
            <a:r>
              <a:rPr lang="en-US" sz="1900" dirty="0" smtClean="0"/>
              <a:t>Follow and complete all BVA remand directives, or include a detailed explanation as to why not all directions could be followed, or why it was not necessary to do so (such as prior completion).</a:t>
            </a:r>
          </a:p>
          <a:p>
            <a:pPr marL="493776" lvl="2"/>
            <a:r>
              <a:rPr lang="en-US" sz="1900" dirty="0" smtClean="0"/>
              <a:t>For development actions, documenting the development done (i.e., memo to file) will provide BVA a basis with which to argue substantial compliance, if necessary. </a:t>
            </a:r>
          </a:p>
          <a:p>
            <a:pPr marL="0">
              <a:buNone/>
            </a:pPr>
            <a:endParaRPr lang="en-US" sz="1800" dirty="0" smtClean="0"/>
          </a:p>
        </p:txBody>
      </p:sp>
      <p:sp>
        <p:nvSpPr>
          <p:cNvPr id="3" name="Title 2"/>
          <p:cNvSpPr>
            <a:spLocks noGrp="1"/>
          </p:cNvSpPr>
          <p:nvPr>
            <p:ph type="title"/>
          </p:nvPr>
        </p:nvSpPr>
        <p:spPr>
          <a:xfrm>
            <a:off x="457200" y="228600"/>
            <a:ext cx="8229600" cy="685800"/>
          </a:xfrm>
        </p:spPr>
        <p:txBody>
          <a:bodyPr>
            <a:normAutofit/>
          </a:bodyPr>
          <a:lstStyle/>
          <a:p>
            <a:pPr algn="ctr"/>
            <a:r>
              <a:rPr lang="en-US" sz="3600" i="1" dirty="0" smtClean="0">
                <a:solidFill>
                  <a:schemeClr val="accent1">
                    <a:lumMod val="75000"/>
                  </a:schemeClr>
                </a:solidFill>
                <a:effectLst>
                  <a:outerShdw blurRad="38100" dist="38100" dir="2700000" algn="tl">
                    <a:srgbClr val="000000">
                      <a:alpha val="43137"/>
                    </a:srgbClr>
                  </a:outerShdw>
                </a:effectLst>
              </a:rPr>
              <a:t>Stegall</a:t>
            </a:r>
            <a:r>
              <a:rPr lang="en-US" sz="3600" dirty="0" smtClean="0">
                <a:solidFill>
                  <a:schemeClr val="accent1">
                    <a:lumMod val="75000"/>
                  </a:schemeClr>
                </a:solidFill>
                <a:effectLst>
                  <a:outerShdw blurRad="38100" dist="38100" dir="2700000" algn="tl">
                    <a:srgbClr val="000000">
                      <a:alpha val="43137"/>
                    </a:srgbClr>
                  </a:outerShdw>
                </a:effectLst>
              </a:rPr>
              <a:t>  Remands</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533400" y="1295400"/>
            <a:ext cx="8382000" cy="4876800"/>
          </a:xfrm>
        </p:spPr>
        <p:txBody>
          <a:bodyPr>
            <a:normAutofit/>
          </a:bodyPr>
          <a:lstStyle/>
          <a:p>
            <a:pPr eaLnBrk="1" hangingPunct="1"/>
            <a:r>
              <a:rPr lang="en-US" sz="2400" b="1" dirty="0" smtClean="0">
                <a:solidFill>
                  <a:schemeClr val="accent1">
                    <a:lumMod val="75000"/>
                  </a:schemeClr>
                </a:solidFill>
              </a:rPr>
              <a:t>38 C.F.R. § 3.321</a:t>
            </a:r>
            <a:r>
              <a:rPr lang="en-US" sz="2400" dirty="0" smtClean="0"/>
              <a:t>—For consideration when the rating schedule is inadequate to evaluate due to factors such as </a:t>
            </a:r>
            <a:r>
              <a:rPr lang="en-US" sz="2400" i="1" dirty="0" smtClean="0">
                <a:solidFill>
                  <a:srgbClr val="00B0F0"/>
                </a:solidFill>
              </a:rPr>
              <a:t>marked interference with employment</a:t>
            </a:r>
            <a:r>
              <a:rPr lang="en-US" sz="2400" dirty="0" smtClean="0">
                <a:solidFill>
                  <a:srgbClr val="00B0F0"/>
                </a:solidFill>
              </a:rPr>
              <a:t> </a:t>
            </a:r>
            <a:r>
              <a:rPr lang="en-US" sz="2400" u="sng" dirty="0" smtClean="0"/>
              <a:t>or</a:t>
            </a:r>
            <a:r>
              <a:rPr lang="en-US" sz="2400" dirty="0" smtClean="0"/>
              <a:t> </a:t>
            </a:r>
            <a:r>
              <a:rPr lang="en-US" sz="2400" i="1" dirty="0" smtClean="0">
                <a:solidFill>
                  <a:srgbClr val="00B0F0"/>
                </a:solidFill>
              </a:rPr>
              <a:t>frequent periods of hospitalization</a:t>
            </a:r>
            <a:r>
              <a:rPr lang="en-US" sz="2400" dirty="0" smtClean="0"/>
              <a:t>.</a:t>
            </a:r>
          </a:p>
          <a:p>
            <a:pPr eaLnBrk="1" hangingPunct="1"/>
            <a:endParaRPr lang="en-US" sz="800" dirty="0" smtClean="0"/>
          </a:p>
          <a:p>
            <a:pPr eaLnBrk="1" hangingPunct="1"/>
            <a:r>
              <a:rPr lang="en-US" sz="2400" b="1" i="1" dirty="0" smtClean="0">
                <a:solidFill>
                  <a:schemeClr val="accent1">
                    <a:lumMod val="75000"/>
                  </a:schemeClr>
                </a:solidFill>
              </a:rPr>
              <a:t>Thun v. Peake</a:t>
            </a:r>
            <a:r>
              <a:rPr lang="en-US" sz="2400" b="1" dirty="0" smtClean="0">
                <a:solidFill>
                  <a:schemeClr val="accent1">
                    <a:lumMod val="75000"/>
                  </a:schemeClr>
                </a:solidFill>
              </a:rPr>
              <a:t>, 22 Vet. App. 111, 115-16 (2008): </a:t>
            </a:r>
          </a:p>
          <a:p>
            <a:pPr lvl="1" eaLnBrk="1" hangingPunct="1">
              <a:buNone/>
            </a:pPr>
            <a:r>
              <a:rPr lang="en-US" sz="2000" dirty="0" smtClean="0">
                <a:solidFill>
                  <a:srgbClr val="FF0000"/>
                </a:solidFill>
              </a:rPr>
              <a:t>The threshold to discuss entitlement to an extraschedular rating is </a:t>
            </a:r>
            <a:r>
              <a:rPr lang="en-US" sz="2000" b="1" u="sng" dirty="0" smtClean="0">
                <a:solidFill>
                  <a:srgbClr val="FF0000"/>
                </a:solidFill>
              </a:rPr>
              <a:t>very low</a:t>
            </a:r>
            <a:r>
              <a:rPr lang="en-US" sz="2000" dirty="0" smtClean="0"/>
              <a:t>.  </a:t>
            </a:r>
          </a:p>
          <a:p>
            <a:pPr lvl="1" eaLnBrk="1" hangingPunct="1"/>
            <a:r>
              <a:rPr lang="en-US" sz="2000" dirty="0" smtClean="0"/>
              <a:t>A discussion of whether rating criteria are adequate should be included when the record contains any reference to </a:t>
            </a:r>
            <a:r>
              <a:rPr lang="en-US" sz="2000" b="1" u="sng" dirty="0" smtClean="0">
                <a:solidFill>
                  <a:srgbClr val="00B0F0"/>
                </a:solidFill>
              </a:rPr>
              <a:t>missing work</a:t>
            </a:r>
            <a:r>
              <a:rPr lang="en-US" sz="2000" u="sng" dirty="0" smtClean="0"/>
              <a:t>, or the Veteran or representative makes a </a:t>
            </a:r>
            <a:r>
              <a:rPr lang="en-US" sz="2000" b="1" u="sng" dirty="0" smtClean="0">
                <a:solidFill>
                  <a:srgbClr val="00B0F0"/>
                </a:solidFill>
              </a:rPr>
              <a:t>specific claim </a:t>
            </a:r>
            <a:r>
              <a:rPr lang="en-US" sz="2000" u="sng" dirty="0" smtClean="0"/>
              <a:t>for an extraschedular evaluation</a:t>
            </a:r>
            <a:r>
              <a:rPr lang="en-US" sz="2000" dirty="0" smtClean="0"/>
              <a:t>.</a:t>
            </a:r>
          </a:p>
          <a:p>
            <a:pPr lvl="1" eaLnBrk="1" hangingPunct="1"/>
            <a:r>
              <a:rPr lang="en-US" sz="2000" dirty="0" smtClean="0"/>
              <a:t>The question of an extra-schedular rating is </a:t>
            </a:r>
            <a:r>
              <a:rPr lang="en-US" sz="2000" u="sng" dirty="0" smtClean="0"/>
              <a:t>a factor for consideration in most increased rating claims</a:t>
            </a:r>
            <a:r>
              <a:rPr lang="en-US" sz="2000" dirty="0" smtClean="0"/>
              <a:t>.  </a:t>
            </a:r>
          </a:p>
        </p:txBody>
      </p:sp>
      <p:sp>
        <p:nvSpPr>
          <p:cNvPr id="198658" name="Rectangle 2"/>
          <p:cNvSpPr>
            <a:spLocks noGrp="1" noChangeArrowheads="1"/>
          </p:cNvSpPr>
          <p:nvPr>
            <p:ph type="title"/>
          </p:nvPr>
        </p:nvSpPr>
        <p:spPr>
          <a:xfrm>
            <a:off x="0" y="381000"/>
            <a:ext cx="8610600" cy="685800"/>
          </a:xfrm>
        </p:spPr>
        <p:txBody>
          <a:bodyPr>
            <a:noAutofit/>
          </a:bodyPr>
          <a:lstStyle/>
          <a:p>
            <a:pPr marL="609600" indent="-609600" algn="ctr" eaLnBrk="1" fontAlgn="auto" hangingPunct="1">
              <a:lnSpc>
                <a:spcPct val="90000"/>
              </a:lnSpc>
              <a:spcAft>
                <a:spcPts val="0"/>
              </a:spcAft>
              <a:defRPr/>
            </a:pPr>
            <a:r>
              <a:rPr lang="en-US" sz="3600" dirty="0" smtClean="0">
                <a:solidFill>
                  <a:schemeClr val="accent1">
                    <a:lumMod val="75000"/>
                  </a:schemeClr>
                </a:solidFill>
              </a:rPr>
              <a:t>Extraschedular Ratings</a:t>
            </a:r>
            <a:endParaRPr lang="en-US" sz="36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572000"/>
          </a:xfrm>
        </p:spPr>
        <p:txBody>
          <a:bodyPr>
            <a:normAutofit fontScale="92500" lnSpcReduction="20000"/>
          </a:bodyPr>
          <a:lstStyle/>
          <a:p>
            <a:r>
              <a:rPr lang="en-US" sz="2800" dirty="0" smtClean="0"/>
              <a:t>In </a:t>
            </a:r>
            <a:r>
              <a:rPr lang="en-US" sz="2800" i="1" dirty="0" smtClean="0"/>
              <a:t>McLendon v. Nicholson</a:t>
            </a:r>
            <a:r>
              <a:rPr lang="en-US" sz="2800" dirty="0" smtClean="0"/>
              <a:t>, 20 Vet. App. 79, 81 (2006), the CAVC noted that this first element only requires consideration of whether there is evidence of a </a:t>
            </a:r>
            <a:r>
              <a:rPr lang="en-US" sz="2800" b="1" i="1" dirty="0" smtClean="0">
                <a:solidFill>
                  <a:srgbClr val="0070C0"/>
                </a:solidFill>
              </a:rPr>
              <a:t>current disability </a:t>
            </a:r>
            <a:r>
              <a:rPr lang="en-US" sz="2800" b="1" u="sng" dirty="0" smtClean="0"/>
              <a:t>or</a:t>
            </a:r>
            <a:r>
              <a:rPr lang="en-US" sz="2800" dirty="0" smtClean="0"/>
              <a:t> </a:t>
            </a:r>
            <a:r>
              <a:rPr lang="en-US" sz="2800" b="1" i="1" dirty="0" smtClean="0">
                <a:solidFill>
                  <a:srgbClr val="0070C0"/>
                </a:solidFill>
              </a:rPr>
              <a:t>persistent or recurrent symptoms </a:t>
            </a:r>
            <a:r>
              <a:rPr lang="en-US" sz="2800" dirty="0" smtClean="0"/>
              <a:t>thereof and an assessment that the evidence is competent. </a:t>
            </a:r>
          </a:p>
          <a:p>
            <a:pPr>
              <a:buNone/>
            </a:pPr>
            <a:r>
              <a:rPr lang="en-US" dirty="0" smtClean="0"/>
              <a:t> </a:t>
            </a:r>
          </a:p>
          <a:p>
            <a:r>
              <a:rPr lang="en-US" sz="2800" dirty="0" smtClean="0"/>
              <a:t>The competent evidence may be </a:t>
            </a:r>
            <a:r>
              <a:rPr lang="en-US" sz="2800" b="1" i="1" dirty="0" smtClean="0">
                <a:solidFill>
                  <a:srgbClr val="0070C0"/>
                </a:solidFill>
              </a:rPr>
              <a:t>lay or medical</a:t>
            </a:r>
            <a:r>
              <a:rPr lang="en-US" sz="2800" dirty="0" smtClean="0"/>
              <a:t>. </a:t>
            </a:r>
          </a:p>
          <a:p>
            <a:pPr>
              <a:buNone/>
            </a:pPr>
            <a:endParaRPr lang="en-US" dirty="0" smtClean="0"/>
          </a:p>
          <a:p>
            <a:r>
              <a:rPr lang="en-US" sz="2800" b="1" i="1" dirty="0" smtClean="0">
                <a:solidFill>
                  <a:srgbClr val="0070C0"/>
                </a:solidFill>
              </a:rPr>
              <a:t>Lay testimony  </a:t>
            </a:r>
            <a:r>
              <a:rPr lang="en-US" sz="2800" dirty="0" smtClean="0"/>
              <a:t>is competent to establish the presence of observable symptomatology, as opposed to a medical diagnosis. </a:t>
            </a:r>
            <a:r>
              <a:rPr lang="en-US" sz="2800" i="1" dirty="0" smtClean="0"/>
              <a:t>See Barr v. Nicholson</a:t>
            </a:r>
            <a:r>
              <a:rPr lang="en-US" sz="2800" dirty="0" smtClean="0"/>
              <a:t>, 21 Vet. App. 303 (2007).</a:t>
            </a:r>
          </a:p>
          <a:p>
            <a:endParaRPr lang="en-US" dirty="0"/>
          </a:p>
        </p:txBody>
      </p:sp>
      <p:sp>
        <p:nvSpPr>
          <p:cNvPr id="3" name="Title 2"/>
          <p:cNvSpPr>
            <a:spLocks noGrp="1"/>
          </p:cNvSpPr>
          <p:nvPr>
            <p:ph type="title"/>
          </p:nvPr>
        </p:nvSpPr>
        <p:spPr>
          <a:xfrm>
            <a:off x="457200" y="381000"/>
            <a:ext cx="8229600" cy="1066800"/>
          </a:xfrm>
        </p:spPr>
        <p:txBody>
          <a:bodyPr>
            <a:normAutofit/>
          </a:bodyPr>
          <a:lstStyle/>
          <a:p>
            <a:pPr algn="ctr"/>
            <a:r>
              <a:rPr lang="en-US" sz="3600" i="1" dirty="0" smtClean="0">
                <a:solidFill>
                  <a:schemeClr val="accent1">
                    <a:lumMod val="75000"/>
                  </a:schemeClr>
                </a:solidFill>
                <a:effectLst>
                  <a:outerShdw blurRad="38100" dist="38100" dir="2700000" algn="tl">
                    <a:srgbClr val="000000">
                      <a:alpha val="43137"/>
                    </a:srgbClr>
                  </a:outerShdw>
                </a:effectLst>
              </a:rPr>
              <a:t>Element 1:  Current Disability</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533400" y="1219200"/>
            <a:ext cx="8382000" cy="4876800"/>
          </a:xfrm>
        </p:spPr>
        <p:txBody>
          <a:bodyPr/>
          <a:lstStyle/>
          <a:p>
            <a:pPr eaLnBrk="1" hangingPunct="1"/>
            <a:r>
              <a:rPr lang="en-US" sz="2000" b="1" i="1" dirty="0" smtClean="0">
                <a:solidFill>
                  <a:schemeClr val="accent1">
                    <a:lumMod val="75000"/>
                  </a:schemeClr>
                </a:solidFill>
              </a:rPr>
              <a:t>As held in Thun v. Peake</a:t>
            </a:r>
            <a:r>
              <a:rPr lang="en-US" sz="2000" b="1" dirty="0" smtClean="0">
                <a:solidFill>
                  <a:schemeClr val="accent1">
                    <a:lumMod val="75000"/>
                  </a:schemeClr>
                </a:solidFill>
              </a:rPr>
              <a:t>, whether an extraschedular rating is warranted involves a three-step inquiry:</a:t>
            </a:r>
          </a:p>
          <a:p>
            <a:pPr eaLnBrk="1" hangingPunct="1"/>
            <a:endParaRPr lang="en-US" sz="1100" dirty="0" smtClean="0"/>
          </a:p>
          <a:p>
            <a:pPr lvl="1" eaLnBrk="1" hangingPunct="1">
              <a:buFont typeface="Lucida Sans Unicode" pitchFamily="34" charset="0"/>
              <a:buAutoNum type="arabicPeriod"/>
            </a:pPr>
            <a:r>
              <a:rPr lang="en-US" sz="2000" dirty="0" smtClean="0">
                <a:solidFill>
                  <a:srgbClr val="FF0000"/>
                </a:solidFill>
              </a:rPr>
              <a:t> Threshold question</a:t>
            </a:r>
            <a:r>
              <a:rPr lang="en-US" sz="2000" dirty="0" smtClean="0"/>
              <a:t>—Finding that the evidence presents such an exceptional disability picture that the available schedular evaluations are inadequate</a:t>
            </a:r>
          </a:p>
          <a:p>
            <a:pPr lvl="1" eaLnBrk="1" hangingPunct="1">
              <a:buFont typeface="Lucida Sans Unicode" pitchFamily="34" charset="0"/>
              <a:buAutoNum type="arabicPeriod"/>
            </a:pPr>
            <a:endParaRPr lang="en-US" sz="1000" dirty="0" smtClean="0"/>
          </a:p>
          <a:p>
            <a:pPr lvl="1" eaLnBrk="1" hangingPunct="1">
              <a:buFont typeface="Lucida Sans Unicode" pitchFamily="34" charset="0"/>
              <a:buAutoNum type="arabicPeriod"/>
            </a:pPr>
            <a:r>
              <a:rPr lang="en-US" sz="2000" dirty="0" smtClean="0">
                <a:solidFill>
                  <a:srgbClr val="FF0000"/>
                </a:solidFill>
              </a:rPr>
              <a:t> If the rating schedule is inadequate</a:t>
            </a:r>
            <a:r>
              <a:rPr lang="en-US" sz="2000" dirty="0" smtClean="0"/>
              <a:t>, determine whether the disability picture exhibits factors such as marked interference with employment or frequent periods of hospitalization</a:t>
            </a:r>
          </a:p>
          <a:p>
            <a:pPr lvl="1" eaLnBrk="1" hangingPunct="1">
              <a:buFont typeface="Lucida Sans Unicode" pitchFamily="34" charset="0"/>
              <a:buAutoNum type="arabicPeriod"/>
            </a:pPr>
            <a:endParaRPr lang="en-US" sz="1000" dirty="0" smtClean="0"/>
          </a:p>
          <a:p>
            <a:pPr lvl="1" eaLnBrk="1" hangingPunct="1">
              <a:buFont typeface="Lucida Sans Unicode" pitchFamily="34" charset="0"/>
              <a:buAutoNum type="arabicPeriod"/>
            </a:pPr>
            <a:r>
              <a:rPr lang="en-US" sz="2000" dirty="0" smtClean="0">
                <a:solidFill>
                  <a:srgbClr val="FF0000"/>
                </a:solidFill>
              </a:rPr>
              <a:t> If the first two steps are in the affirmative</a:t>
            </a:r>
            <a:r>
              <a:rPr lang="en-US" sz="2000" dirty="0" smtClean="0"/>
              <a:t>, refer the case to the Under Secretary for Benefits or the Director of the Compensation Service to determine whether an extraschedular rating is warranted.</a:t>
            </a:r>
          </a:p>
          <a:p>
            <a:pPr eaLnBrk="1" hangingPunct="1">
              <a:lnSpc>
                <a:spcPct val="180000"/>
              </a:lnSpc>
            </a:pPr>
            <a:endParaRPr lang="en-US" sz="2000" dirty="0" smtClean="0"/>
          </a:p>
        </p:txBody>
      </p:sp>
      <p:sp>
        <p:nvSpPr>
          <p:cNvPr id="198658" name="Rectangle 2"/>
          <p:cNvSpPr>
            <a:spLocks noGrp="1" noChangeArrowheads="1"/>
          </p:cNvSpPr>
          <p:nvPr>
            <p:ph type="title"/>
          </p:nvPr>
        </p:nvSpPr>
        <p:spPr>
          <a:xfrm>
            <a:off x="0" y="381000"/>
            <a:ext cx="8610600" cy="685800"/>
          </a:xfrm>
        </p:spPr>
        <p:txBody>
          <a:bodyPr>
            <a:noAutofit/>
          </a:bodyPr>
          <a:lstStyle/>
          <a:p>
            <a:pPr marL="609600" indent="-609600" algn="ctr" eaLnBrk="1" fontAlgn="auto" hangingPunct="1">
              <a:lnSpc>
                <a:spcPct val="90000"/>
              </a:lnSpc>
              <a:spcAft>
                <a:spcPts val="0"/>
              </a:spcAft>
              <a:defRPr/>
            </a:pPr>
            <a:r>
              <a:rPr lang="en-US" sz="3600" i="1" dirty="0" smtClean="0">
                <a:solidFill>
                  <a:schemeClr val="accent1">
                    <a:lumMod val="75000"/>
                  </a:schemeClr>
                </a:solidFill>
              </a:rPr>
              <a:t>Thun</a:t>
            </a:r>
            <a:r>
              <a:rPr lang="en-US" sz="3600" dirty="0" smtClean="0">
                <a:solidFill>
                  <a:schemeClr val="accent1">
                    <a:lumMod val="75000"/>
                  </a:schemeClr>
                </a:solidFill>
              </a:rPr>
              <a:t>  Extraschedular Analysis</a:t>
            </a:r>
            <a:endParaRPr lang="en-US" sz="36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a:xfrm>
            <a:off x="533400" y="1447800"/>
            <a:ext cx="8382000" cy="4038600"/>
          </a:xfrm>
        </p:spPr>
        <p:txBody>
          <a:bodyPr>
            <a:normAutofit/>
          </a:bodyPr>
          <a:lstStyle/>
          <a:p>
            <a:pPr marL="365760" indent="0" eaLnBrk="1" fontAlgn="auto" hangingPunct="1">
              <a:lnSpc>
                <a:spcPct val="120000"/>
              </a:lnSpc>
              <a:spcAft>
                <a:spcPts val="0"/>
              </a:spcAft>
              <a:buFont typeface="Wingdings 3"/>
              <a:buChar char=""/>
              <a:defRPr/>
            </a:pPr>
            <a:endParaRPr lang="en-US" sz="1600" dirty="0" smtClean="0"/>
          </a:p>
          <a:p>
            <a:pPr marL="365760" indent="-256032" eaLnBrk="1" fontAlgn="auto" hangingPunct="1">
              <a:lnSpc>
                <a:spcPct val="180000"/>
              </a:lnSpc>
              <a:spcAft>
                <a:spcPts val="0"/>
              </a:spcAft>
              <a:buFont typeface="Wingdings 3"/>
              <a:buChar char=""/>
              <a:defRPr/>
            </a:pPr>
            <a:endParaRPr lang="en-US" sz="2800" dirty="0"/>
          </a:p>
        </p:txBody>
      </p:sp>
      <p:pic>
        <p:nvPicPr>
          <p:cNvPr id="6147" name="Picture 3" descr="C:\Documents and Settings\bvarcthrash\Local Settings\Temporary Internet Files\Content.IE5\CBPRWS08\MC900071334[1].wmf"/>
          <p:cNvPicPr>
            <a:picLocks noChangeAspect="1" noChangeArrowheads="1"/>
          </p:cNvPicPr>
          <p:nvPr/>
        </p:nvPicPr>
        <p:blipFill>
          <a:blip r:embed="rId3" cstate="print"/>
          <a:srcRect/>
          <a:stretch>
            <a:fillRect/>
          </a:stretch>
        </p:blipFill>
        <p:spPr bwMode="auto">
          <a:xfrm>
            <a:off x="2286000" y="1905000"/>
            <a:ext cx="4334535" cy="2802048"/>
          </a:xfrm>
          <a:prstGeom prst="rect">
            <a:avLst/>
          </a:prstGeom>
          <a:noFill/>
        </p:spPr>
      </p:pic>
      <p:sp>
        <p:nvSpPr>
          <p:cNvPr id="7" name="Rectangle 2"/>
          <p:cNvSpPr>
            <a:spLocks noGrp="1" noChangeArrowheads="1"/>
          </p:cNvSpPr>
          <p:nvPr>
            <p:ph type="title"/>
          </p:nvPr>
        </p:nvSpPr>
        <p:spPr>
          <a:xfrm>
            <a:off x="228600" y="685800"/>
            <a:ext cx="8610600" cy="685800"/>
          </a:xfrm>
        </p:spPr>
        <p:txBody>
          <a:bodyPr>
            <a:noAutofit/>
          </a:bodyPr>
          <a:lstStyle/>
          <a:p>
            <a:pPr marL="609600" indent="-609600" algn="ctr" eaLnBrk="1" fontAlgn="auto" hangingPunct="1">
              <a:lnSpc>
                <a:spcPct val="90000"/>
              </a:lnSpc>
              <a:spcAft>
                <a:spcPts val="0"/>
              </a:spcAft>
              <a:defRPr/>
            </a:pPr>
            <a:r>
              <a:rPr lang="en-US" sz="4800" dirty="0" smtClean="0">
                <a:solidFill>
                  <a:schemeClr val="accent1">
                    <a:lumMod val="75000"/>
                  </a:schemeClr>
                </a:solidFill>
                <a:effectLst>
                  <a:outerShdw blurRad="38100" dist="38100" dir="2700000" algn="tl">
                    <a:srgbClr val="000000">
                      <a:alpha val="43137"/>
                    </a:srgbClr>
                  </a:outerShdw>
                </a:effectLst>
              </a:rPr>
              <a:t>Questions and Discussion</a:t>
            </a:r>
            <a:endParaRPr lang="en-US" sz="48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077200" cy="5105400"/>
          </a:xfrm>
        </p:spPr>
        <p:txBody>
          <a:bodyPr>
            <a:normAutofit fontScale="92500" lnSpcReduction="20000"/>
          </a:bodyPr>
          <a:lstStyle/>
          <a:p>
            <a:pPr marL="0" indent="-457200">
              <a:buFont typeface="Wingdings" pitchFamily="2" charset="2"/>
              <a:buChar char="§"/>
              <a:defRPr/>
            </a:pPr>
            <a:r>
              <a:rPr lang="en-US" sz="2600" dirty="0" smtClean="0"/>
              <a:t>The assessment of whether the evidence establishes the Veteran suffered an </a:t>
            </a:r>
            <a:r>
              <a:rPr lang="en-US" sz="2600" u="sng" dirty="0" smtClean="0"/>
              <a:t>event, injury or disease </a:t>
            </a:r>
            <a:r>
              <a:rPr lang="en-US" sz="2600" dirty="0" smtClean="0"/>
              <a:t>in service is a </a:t>
            </a:r>
            <a:r>
              <a:rPr lang="en-US" sz="2600" b="1" i="1" dirty="0" smtClean="0">
                <a:solidFill>
                  <a:srgbClr val="0070C0"/>
                </a:solidFill>
              </a:rPr>
              <a:t>factual determination</a:t>
            </a:r>
            <a:r>
              <a:rPr lang="en-US" sz="2600" dirty="0" smtClean="0"/>
              <a:t>.  </a:t>
            </a:r>
          </a:p>
          <a:p>
            <a:pPr marL="0" indent="-457200">
              <a:buFont typeface="Wingdings" pitchFamily="2" charset="2"/>
              <a:buChar char="§"/>
              <a:defRPr/>
            </a:pPr>
            <a:endParaRPr lang="en-US" sz="1100" dirty="0" smtClean="0"/>
          </a:p>
          <a:p>
            <a:pPr marL="0" indent="-457200">
              <a:buFont typeface="Wingdings" pitchFamily="2" charset="2"/>
              <a:buChar char="§"/>
              <a:defRPr/>
            </a:pPr>
            <a:r>
              <a:rPr lang="en-US" sz="2600" dirty="0" smtClean="0"/>
              <a:t>A claimant’s STRs and lay statements may constitute evidence that an in-service event, injury, or disease occurred.</a:t>
            </a:r>
          </a:p>
          <a:p>
            <a:pPr marL="0" indent="-457200">
              <a:buFont typeface="Wingdings" pitchFamily="2" charset="2"/>
              <a:buChar char="§"/>
              <a:defRPr/>
            </a:pPr>
            <a:endParaRPr lang="en-US" sz="1100" dirty="0" smtClean="0"/>
          </a:p>
          <a:p>
            <a:pPr marL="0" indent="-457200">
              <a:buFont typeface="Wingdings" pitchFamily="2" charset="2"/>
              <a:buChar char="§"/>
              <a:defRPr/>
            </a:pPr>
            <a:r>
              <a:rPr lang="en-US" sz="2600" dirty="0" smtClean="0"/>
              <a:t>“</a:t>
            </a:r>
            <a:r>
              <a:rPr lang="en-US" sz="2600" b="1" dirty="0" smtClean="0">
                <a:solidFill>
                  <a:srgbClr val="0070C0"/>
                </a:solidFill>
              </a:rPr>
              <a:t>Event</a:t>
            </a:r>
            <a:r>
              <a:rPr lang="en-US" sz="2600" dirty="0" smtClean="0"/>
              <a:t>” means one or more incidents associated with the places, types and circumstances of service giving rise to disability – </a:t>
            </a:r>
            <a:r>
              <a:rPr lang="en-US" sz="2600" b="1" u="sng" dirty="0" smtClean="0">
                <a:solidFill>
                  <a:srgbClr val="FF0000"/>
                </a:solidFill>
              </a:rPr>
              <a:t>it is a much lower standard than deciding the claim on the merits</a:t>
            </a:r>
            <a:r>
              <a:rPr lang="en-US" sz="2600" dirty="0" smtClean="0"/>
              <a:t>.</a:t>
            </a:r>
          </a:p>
          <a:p>
            <a:pPr marL="0" indent="-457200">
              <a:buFont typeface="Wingdings" pitchFamily="2" charset="2"/>
              <a:buChar char="§"/>
              <a:defRPr/>
            </a:pPr>
            <a:endParaRPr lang="en-US" sz="1100" dirty="0" smtClean="0"/>
          </a:p>
          <a:p>
            <a:pPr marL="0" indent="-457200">
              <a:buFont typeface="Wingdings" pitchFamily="2" charset="2"/>
              <a:buChar char="§"/>
              <a:defRPr/>
            </a:pPr>
            <a:r>
              <a:rPr lang="en-US" sz="2600" b="1" dirty="0" smtClean="0">
                <a:solidFill>
                  <a:srgbClr val="0070C0"/>
                </a:solidFill>
              </a:rPr>
              <a:t>Combat vs. Noncombat Service </a:t>
            </a:r>
            <a:r>
              <a:rPr lang="en-US" sz="2600" dirty="0" smtClean="0"/>
              <a:t>– The circumstances of service impact lay evidence consideration for purposes of deciding if an </a:t>
            </a:r>
            <a:r>
              <a:rPr lang="en-US" sz="2600" i="1" dirty="0" smtClean="0"/>
              <a:t>event</a:t>
            </a:r>
            <a:r>
              <a:rPr lang="en-US" sz="2600" dirty="0" smtClean="0"/>
              <a:t> occurred during service.  </a:t>
            </a:r>
          </a:p>
          <a:p>
            <a:pPr marL="0" indent="-457200">
              <a:buNone/>
              <a:defRPr/>
            </a:pPr>
            <a:endParaRPr lang="en-US" dirty="0" smtClean="0"/>
          </a:p>
          <a:p>
            <a:pPr marL="0" indent="-457200">
              <a:buNone/>
              <a:defRPr/>
            </a:pPr>
            <a:endParaRPr lang="en-US" dirty="0" smtClean="0"/>
          </a:p>
          <a:p>
            <a:pPr marL="0" indent="-457200">
              <a:buNone/>
              <a:defRPr/>
            </a:pPr>
            <a:endParaRPr lang="en-US" dirty="0" smtClean="0"/>
          </a:p>
        </p:txBody>
      </p:sp>
      <p:sp>
        <p:nvSpPr>
          <p:cNvPr id="3" name="Title 2"/>
          <p:cNvSpPr>
            <a:spLocks noGrp="1"/>
          </p:cNvSpPr>
          <p:nvPr>
            <p:ph type="title"/>
          </p:nvPr>
        </p:nvSpPr>
        <p:spPr>
          <a:xfrm>
            <a:off x="457200" y="304800"/>
            <a:ext cx="8229600" cy="990600"/>
          </a:xfrm>
        </p:spPr>
        <p:txBody>
          <a:bodyPr>
            <a:normAutofit/>
          </a:bodyPr>
          <a:lstStyle/>
          <a:p>
            <a:pPr algn="ctr"/>
            <a:r>
              <a:rPr lang="en-US" sz="3600" i="1" dirty="0" smtClean="0">
                <a:solidFill>
                  <a:schemeClr val="accent1">
                    <a:lumMod val="75000"/>
                  </a:schemeClr>
                </a:solidFill>
                <a:effectLst>
                  <a:outerShdw blurRad="38100" dist="38100" dir="2700000" algn="tl">
                    <a:srgbClr val="000000">
                      <a:alpha val="43137"/>
                    </a:srgbClr>
                  </a:outerShdw>
                </a:effectLst>
              </a:rPr>
              <a:t>Element 2:  In-Service Event</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82000" cy="4724400"/>
          </a:xfrm>
        </p:spPr>
        <p:txBody>
          <a:bodyPr>
            <a:normAutofit/>
          </a:bodyPr>
          <a:lstStyle/>
          <a:p>
            <a:pPr>
              <a:buFont typeface="Wingdings" pitchFamily="2" charset="2"/>
              <a:buChar char="Ø"/>
            </a:pPr>
            <a:r>
              <a:rPr lang="en-US" sz="2400" dirty="0" smtClean="0">
                <a:cs typeface="Tahoma" pitchFamily="34" charset="0"/>
              </a:rPr>
              <a:t>This element establishes </a:t>
            </a:r>
            <a:r>
              <a:rPr lang="en-US" sz="2400" i="1" dirty="0" smtClean="0">
                <a:cs typeface="Tahoma" pitchFamily="34" charset="0"/>
              </a:rPr>
              <a:t>a </a:t>
            </a:r>
            <a:r>
              <a:rPr lang="en-US" sz="2400" i="1" dirty="0" smtClean="0">
                <a:solidFill>
                  <a:srgbClr val="FF0000"/>
                </a:solidFill>
                <a:cs typeface="Tahoma" pitchFamily="34" charset="0"/>
              </a:rPr>
              <a:t>low threshold</a:t>
            </a:r>
            <a:r>
              <a:rPr lang="en-US" sz="2400" dirty="0" smtClean="0">
                <a:solidFill>
                  <a:srgbClr val="FF0000"/>
                </a:solidFill>
                <a:cs typeface="Tahoma" pitchFamily="34" charset="0"/>
              </a:rPr>
              <a:t> </a:t>
            </a:r>
            <a:r>
              <a:rPr lang="en-US" sz="2400" dirty="0" smtClean="0">
                <a:cs typeface="Tahoma" pitchFamily="34" charset="0"/>
              </a:rPr>
              <a:t>and requires only that the evidence “</a:t>
            </a:r>
            <a:r>
              <a:rPr lang="en-US" sz="2400" b="1" i="1" dirty="0" smtClean="0">
                <a:solidFill>
                  <a:schemeClr val="accent1">
                    <a:lumMod val="75000"/>
                  </a:schemeClr>
                </a:solidFill>
                <a:cs typeface="Tahoma" pitchFamily="34" charset="0"/>
              </a:rPr>
              <a:t>indicates</a:t>
            </a:r>
            <a:r>
              <a:rPr lang="en-US" sz="2400" dirty="0" smtClean="0">
                <a:cs typeface="Tahoma" pitchFamily="34" charset="0"/>
              </a:rPr>
              <a:t>” that there </a:t>
            </a:r>
            <a:r>
              <a:rPr lang="en-US" sz="2400" b="1" dirty="0" smtClean="0">
                <a:solidFill>
                  <a:schemeClr val="accent1">
                    <a:lumMod val="75000"/>
                  </a:schemeClr>
                </a:solidFill>
                <a:cs typeface="Tahoma" pitchFamily="34" charset="0"/>
              </a:rPr>
              <a:t>“</a:t>
            </a:r>
            <a:r>
              <a:rPr lang="en-US" sz="2400" b="1" i="1" dirty="0" smtClean="0">
                <a:solidFill>
                  <a:schemeClr val="accent1">
                    <a:lumMod val="75000"/>
                  </a:schemeClr>
                </a:solidFill>
                <a:cs typeface="Tahoma" pitchFamily="34" charset="0"/>
              </a:rPr>
              <a:t>may</a:t>
            </a:r>
            <a:r>
              <a:rPr lang="en-US" sz="2400" b="1" dirty="0" smtClean="0">
                <a:solidFill>
                  <a:schemeClr val="accent1">
                    <a:lumMod val="75000"/>
                  </a:schemeClr>
                </a:solidFill>
                <a:cs typeface="Tahoma" pitchFamily="34" charset="0"/>
              </a:rPr>
              <a:t>  </a:t>
            </a:r>
            <a:r>
              <a:rPr lang="en-US" sz="2400" b="1" i="1" dirty="0" smtClean="0">
                <a:solidFill>
                  <a:schemeClr val="accent1">
                    <a:lumMod val="75000"/>
                  </a:schemeClr>
                </a:solidFill>
                <a:cs typeface="Tahoma" pitchFamily="34" charset="0"/>
              </a:rPr>
              <a:t>be</a:t>
            </a:r>
            <a:r>
              <a:rPr lang="en-US" sz="2400" b="1" dirty="0" smtClean="0">
                <a:solidFill>
                  <a:schemeClr val="accent1">
                    <a:lumMod val="75000"/>
                  </a:schemeClr>
                </a:solidFill>
                <a:cs typeface="Tahoma" pitchFamily="34" charset="0"/>
              </a:rPr>
              <a:t>” </a:t>
            </a:r>
            <a:r>
              <a:rPr lang="en-US" sz="2400" dirty="0" smtClean="0">
                <a:cs typeface="Tahoma" pitchFamily="34" charset="0"/>
              </a:rPr>
              <a:t>a nexus between the two.  </a:t>
            </a:r>
            <a:r>
              <a:rPr lang="en-US" sz="2400" i="1" dirty="0" smtClean="0">
                <a:cs typeface="Tahoma" pitchFamily="34" charset="0"/>
              </a:rPr>
              <a:t>McLendon v. Nicholson</a:t>
            </a:r>
            <a:r>
              <a:rPr lang="en-US" sz="2400" dirty="0" smtClean="0">
                <a:cs typeface="Tahoma" pitchFamily="34" charset="0"/>
              </a:rPr>
              <a:t>, 20 Vet. App. 79, 83 (2006).</a:t>
            </a:r>
          </a:p>
          <a:p>
            <a:pPr>
              <a:buNone/>
            </a:pPr>
            <a:endParaRPr lang="en-US" sz="1200" b="1" dirty="0" smtClean="0">
              <a:solidFill>
                <a:srgbClr val="FF0000"/>
              </a:solidFill>
              <a:cs typeface="Tahoma" pitchFamily="34" charset="0"/>
            </a:endParaRPr>
          </a:p>
          <a:p>
            <a:pPr>
              <a:buFont typeface="Wingdings" pitchFamily="2" charset="2"/>
              <a:buChar char="Ø"/>
            </a:pPr>
            <a:r>
              <a:rPr lang="en-US" sz="2400" dirty="0" smtClean="0">
                <a:cs typeface="Tahoma" pitchFamily="34" charset="0"/>
              </a:rPr>
              <a:t>In practice, the CAVC makes this a very low threshold, such that the element is satisfied by</a:t>
            </a:r>
          </a:p>
          <a:p>
            <a:pPr lvl="1">
              <a:lnSpc>
                <a:spcPct val="90000"/>
              </a:lnSpc>
              <a:buFont typeface="Wingdings" pitchFamily="2" charset="2"/>
              <a:buChar char="Ø"/>
            </a:pPr>
            <a:r>
              <a:rPr lang="en-US" sz="2400" dirty="0" smtClean="0">
                <a:cs typeface="Tahoma" pitchFamily="34" charset="0"/>
              </a:rPr>
              <a:t>medical evidence that </a:t>
            </a:r>
            <a:r>
              <a:rPr lang="en-US" sz="2400" b="1" i="1" dirty="0" smtClean="0">
                <a:solidFill>
                  <a:schemeClr val="accent1">
                    <a:lumMod val="75000"/>
                  </a:schemeClr>
                </a:solidFill>
                <a:cs typeface="Tahoma" pitchFamily="34" charset="0"/>
              </a:rPr>
              <a:t>suggests</a:t>
            </a:r>
            <a:r>
              <a:rPr lang="en-US" sz="2400" dirty="0" smtClean="0">
                <a:cs typeface="Tahoma" pitchFamily="34" charset="0"/>
              </a:rPr>
              <a:t> a nexus, but is too equivocal or lacking in specificity to support a decision on the merits, or </a:t>
            </a:r>
          </a:p>
          <a:p>
            <a:pPr lvl="1">
              <a:lnSpc>
                <a:spcPct val="90000"/>
              </a:lnSpc>
              <a:buFont typeface="Wingdings" pitchFamily="2" charset="2"/>
              <a:buChar char="Ø"/>
            </a:pPr>
            <a:r>
              <a:rPr lang="en-US" sz="2400" dirty="0" smtClean="0">
                <a:cs typeface="Tahoma" pitchFamily="34" charset="0"/>
              </a:rPr>
              <a:t>credible evidence of </a:t>
            </a:r>
            <a:r>
              <a:rPr lang="en-US" sz="2400" b="1" i="1" dirty="0" smtClean="0">
                <a:solidFill>
                  <a:schemeClr val="accent1">
                    <a:lumMod val="75000"/>
                  </a:schemeClr>
                </a:solidFill>
                <a:cs typeface="Tahoma" pitchFamily="34" charset="0"/>
              </a:rPr>
              <a:t>continuity of symptomatology, </a:t>
            </a:r>
            <a:r>
              <a:rPr lang="en-US" sz="2400" dirty="0" smtClean="0">
                <a:cs typeface="Tahoma" pitchFamily="34" charset="0"/>
              </a:rPr>
              <a:t>such as pain or other symptoms capable of lay observation, i.e., </a:t>
            </a:r>
            <a:r>
              <a:rPr lang="en-US" sz="2400" u="sng" dirty="0" smtClean="0">
                <a:cs typeface="Tahoma" pitchFamily="34" charset="0"/>
              </a:rPr>
              <a:t>lay evidence</a:t>
            </a:r>
            <a:r>
              <a:rPr lang="en-US" sz="2400" dirty="0" smtClean="0">
                <a:cs typeface="Tahoma" pitchFamily="34" charset="0"/>
              </a:rPr>
              <a:t>.  </a:t>
            </a:r>
          </a:p>
        </p:txBody>
      </p:sp>
      <p:sp>
        <p:nvSpPr>
          <p:cNvPr id="3" name="Title 2"/>
          <p:cNvSpPr>
            <a:spLocks noGrp="1"/>
          </p:cNvSpPr>
          <p:nvPr>
            <p:ph type="title"/>
          </p:nvPr>
        </p:nvSpPr>
        <p:spPr>
          <a:xfrm>
            <a:off x="381000" y="304800"/>
            <a:ext cx="8229600" cy="1066800"/>
          </a:xfrm>
        </p:spPr>
        <p:txBody>
          <a:bodyPr>
            <a:normAutofit/>
          </a:bodyPr>
          <a:lstStyle/>
          <a:p>
            <a:pPr algn="ctr"/>
            <a:r>
              <a:rPr lang="en-US" sz="3200" i="1" dirty="0" smtClean="0">
                <a:solidFill>
                  <a:schemeClr val="accent1">
                    <a:lumMod val="75000"/>
                  </a:schemeClr>
                </a:solidFill>
                <a:effectLst>
                  <a:outerShdw blurRad="38100" dist="38100" dir="2700000" algn="tl">
                    <a:srgbClr val="000000">
                      <a:alpha val="43137"/>
                    </a:srgbClr>
                  </a:outerShdw>
                </a:effectLst>
              </a:rPr>
              <a:t>Element  3:  Association Between Current Disability and In-Service Event</a:t>
            </a:r>
            <a:endParaRPr lang="en-US" sz="32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153400" cy="4876800"/>
          </a:xfrm>
        </p:spPr>
        <p:txBody>
          <a:bodyPr>
            <a:normAutofit fontScale="92500"/>
          </a:bodyPr>
          <a:lstStyle/>
          <a:p>
            <a:r>
              <a:rPr lang="en-US" sz="2500" b="1" dirty="0" smtClean="0">
                <a:solidFill>
                  <a:schemeClr val="accent1">
                    <a:lumMod val="75000"/>
                  </a:schemeClr>
                </a:solidFill>
              </a:rPr>
              <a:t>Claims to Reopen</a:t>
            </a:r>
            <a:r>
              <a:rPr lang="en-US" sz="2500" b="1" dirty="0" smtClean="0"/>
              <a:t>:  </a:t>
            </a:r>
            <a:r>
              <a:rPr lang="en-US" sz="2500" dirty="0" smtClean="0"/>
              <a:t>VA is </a:t>
            </a:r>
            <a:r>
              <a:rPr lang="en-US" sz="2500" i="1" dirty="0" smtClean="0"/>
              <a:t>not</a:t>
            </a:r>
            <a:r>
              <a:rPr lang="en-US" sz="2500" dirty="0" smtClean="0"/>
              <a:t> required to secure a medical examination or opinion in a claim to reopen a previously denied claim </a:t>
            </a:r>
            <a:r>
              <a:rPr lang="en-US" sz="2500" i="1" dirty="0" smtClean="0"/>
              <a:t>unless</a:t>
            </a:r>
            <a:r>
              <a:rPr lang="en-US" sz="2500" dirty="0" smtClean="0"/>
              <a:t> it is first  determined that new and material evidence has been submitted to reopen the claim.  38 C.F.R</a:t>
            </a:r>
            <a:r>
              <a:rPr lang="en-US" sz="2500" i="1" dirty="0" smtClean="0"/>
              <a:t>. </a:t>
            </a:r>
            <a:br>
              <a:rPr lang="en-US" sz="2500" i="1" dirty="0" smtClean="0"/>
            </a:br>
            <a:r>
              <a:rPr lang="en-US" sz="2500" dirty="0" smtClean="0"/>
              <a:t>§ 3.159(c)(4)(iii).</a:t>
            </a:r>
          </a:p>
          <a:p>
            <a:pPr>
              <a:buNone/>
            </a:pPr>
            <a:endParaRPr lang="en-US" sz="2400" dirty="0" smtClean="0"/>
          </a:p>
          <a:p>
            <a:r>
              <a:rPr lang="en-US" sz="2500" b="1" dirty="0" smtClean="0">
                <a:solidFill>
                  <a:schemeClr val="accent1">
                    <a:lumMod val="75000"/>
                  </a:schemeClr>
                </a:solidFill>
              </a:rPr>
              <a:t>Claims other than for Disability Compensation (to include DIC claims)</a:t>
            </a:r>
            <a:r>
              <a:rPr lang="en-US" sz="2500" b="1" dirty="0" smtClean="0"/>
              <a:t>:  </a:t>
            </a:r>
            <a:r>
              <a:rPr lang="en-US" sz="2500" dirty="0" smtClean="0"/>
              <a:t>Section 5103A(a), and </a:t>
            </a:r>
            <a:r>
              <a:rPr lang="en-US" sz="2500" b="1" u="sng" dirty="0" smtClean="0"/>
              <a:t>not</a:t>
            </a:r>
            <a:r>
              <a:rPr lang="en-US" sz="2500" dirty="0" smtClean="0"/>
              <a:t> </a:t>
            </a:r>
            <a:br>
              <a:rPr lang="en-US" sz="2500" dirty="0" smtClean="0"/>
            </a:br>
            <a:r>
              <a:rPr lang="en-US" sz="2500" dirty="0" smtClean="0"/>
              <a:t>§ 5103A(d), governs the determination of whether a medical examination or opinion, as appropriate, is required for a cause of death/DIC claim. </a:t>
            </a:r>
            <a:r>
              <a:rPr lang="en-US" sz="2500" i="1" dirty="0" smtClean="0"/>
              <a:t>See DeLaRosa v. Peake</a:t>
            </a:r>
            <a:r>
              <a:rPr lang="en-US" sz="2500" dirty="0" smtClean="0"/>
              <a:t>, 515 F.3d 1319 (Fed. Cir. 2008).   </a:t>
            </a:r>
          </a:p>
          <a:p>
            <a:endParaRPr lang="en-US" sz="2400" dirty="0" smtClean="0"/>
          </a:p>
          <a:p>
            <a:endParaRPr lang="en-US" sz="2400" dirty="0" smtClean="0"/>
          </a:p>
          <a:p>
            <a:endParaRPr lang="en-US" dirty="0"/>
          </a:p>
        </p:txBody>
      </p:sp>
      <p:sp>
        <p:nvSpPr>
          <p:cNvPr id="3" name="Title 2"/>
          <p:cNvSpPr>
            <a:spLocks noGrp="1"/>
          </p:cNvSpPr>
          <p:nvPr>
            <p:ph type="title"/>
          </p:nvPr>
        </p:nvSpPr>
        <p:spPr>
          <a:xfrm>
            <a:off x="457200" y="274638"/>
            <a:ext cx="8229600" cy="944562"/>
          </a:xfrm>
        </p:spPr>
        <p:txBody>
          <a:bodyPr>
            <a:noAutofit/>
          </a:bodyPr>
          <a:lstStyle/>
          <a:p>
            <a:pPr algn="ctr"/>
            <a:r>
              <a:rPr lang="en-US" sz="3600" dirty="0" smtClean="0">
                <a:solidFill>
                  <a:schemeClr val="accent1">
                    <a:lumMod val="75000"/>
                  </a:schemeClr>
                </a:solidFill>
                <a:effectLst>
                  <a:outerShdw blurRad="38100" dist="38100" dir="2700000" algn="tl">
                    <a:srgbClr val="000000">
                      <a:alpha val="43137"/>
                    </a:srgbClr>
                  </a:outerShdw>
                </a:effectLst>
              </a:rPr>
              <a:t>Claims to Reopen and DIC Claims</a:t>
            </a:r>
            <a:endParaRPr lang="en-US" sz="3600"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2286000"/>
            <a:ext cx="8229600" cy="3721291"/>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dirty="0" smtClean="0"/>
              <a:t>	</a:t>
            </a:r>
          </a:p>
        </p:txBody>
      </p:sp>
      <p:sp>
        <p:nvSpPr>
          <p:cNvPr id="2" name="Title 1"/>
          <p:cNvSpPr>
            <a:spLocks noGrp="1"/>
          </p:cNvSpPr>
          <p:nvPr>
            <p:ph type="title"/>
          </p:nvPr>
        </p:nvSpPr>
        <p:spPr>
          <a:xfrm>
            <a:off x="0" y="304800"/>
            <a:ext cx="9144000" cy="1066800"/>
          </a:xfrm>
        </p:spPr>
        <p:txBody>
          <a:bodyPr>
            <a:noAutofit/>
          </a:bodyPr>
          <a:lstStyle/>
          <a:p>
            <a:pPr algn="ctr">
              <a:defRPr/>
            </a:pPr>
            <a:r>
              <a:rPr lang="en-US" sz="3600" dirty="0" smtClean="0">
                <a:solidFill>
                  <a:schemeClr val="accent1">
                    <a:lumMod val="75000"/>
                  </a:schemeClr>
                </a:solidFill>
                <a:effectLst>
                  <a:outerShdw blurRad="38100" dist="38100" dir="2700000" algn="tl">
                    <a:srgbClr val="000000">
                      <a:alpha val="43137"/>
                    </a:srgbClr>
                  </a:outerShdw>
                </a:effectLst>
              </a:rPr>
              <a:t>Examinations for Increased </a:t>
            </a:r>
            <a:br>
              <a:rPr lang="en-US" sz="3600" dirty="0" smtClean="0">
                <a:solidFill>
                  <a:schemeClr val="accent1">
                    <a:lumMod val="75000"/>
                  </a:schemeClr>
                </a:solidFill>
                <a:effectLst>
                  <a:outerShdw blurRad="38100" dist="38100" dir="2700000" algn="tl">
                    <a:srgbClr val="000000">
                      <a:alpha val="43137"/>
                    </a:srgbClr>
                  </a:outerShdw>
                </a:effectLst>
              </a:rPr>
            </a:br>
            <a:r>
              <a:rPr lang="en-US" sz="3600" dirty="0" smtClean="0">
                <a:solidFill>
                  <a:schemeClr val="accent1">
                    <a:lumMod val="75000"/>
                  </a:schemeClr>
                </a:solidFill>
                <a:effectLst>
                  <a:outerShdw blurRad="38100" dist="38100" dir="2700000" algn="tl">
                    <a:srgbClr val="000000">
                      <a:alpha val="43137"/>
                    </a:srgbClr>
                  </a:outerShdw>
                </a:effectLst>
              </a:rPr>
              <a:t>Rating Claims</a:t>
            </a:r>
            <a:endParaRPr lang="en-US" sz="3600" dirty="0">
              <a:solidFill>
                <a:schemeClr val="accent1">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685800" y="1524000"/>
            <a:ext cx="8153400" cy="4801314"/>
          </a:xfrm>
          <a:prstGeom prst="rect">
            <a:avLst/>
          </a:prstGeom>
          <a:noFill/>
        </p:spPr>
        <p:txBody>
          <a:bodyPr wrap="square" rtlCol="0">
            <a:spAutoFit/>
          </a:bodyPr>
          <a:lstStyle/>
          <a:p>
            <a:pPr>
              <a:buFont typeface="Wingdings" pitchFamily="2" charset="2"/>
              <a:buChar char="Ø"/>
            </a:pPr>
            <a:r>
              <a:rPr lang="en-US" sz="2400" dirty="0" smtClean="0">
                <a:latin typeface="+mj-lt"/>
              </a:rPr>
              <a:t>   When the evidence of record </a:t>
            </a:r>
            <a:r>
              <a:rPr lang="en-US" sz="2400" b="1" i="1" dirty="0" smtClean="0">
                <a:solidFill>
                  <a:schemeClr val="accent1">
                    <a:lumMod val="75000"/>
                  </a:schemeClr>
                </a:solidFill>
                <a:latin typeface="+mj-lt"/>
              </a:rPr>
              <a:t>does not reflect the current state of the claimant’s disability</a:t>
            </a:r>
            <a:r>
              <a:rPr lang="en-US" sz="2400" dirty="0" smtClean="0">
                <a:latin typeface="+mj-lt"/>
              </a:rPr>
              <a:t>, a VA examination must be conducted. </a:t>
            </a:r>
            <a:r>
              <a:rPr lang="en-US" sz="2400" i="1" dirty="0" smtClean="0">
                <a:latin typeface="+mj-lt"/>
              </a:rPr>
              <a:t>Schafrath v. Derwinski</a:t>
            </a:r>
            <a:r>
              <a:rPr lang="en-US" sz="2400" dirty="0" smtClean="0">
                <a:latin typeface="+mj-lt"/>
              </a:rPr>
              <a:t>, 1 Vet. App. 589 (1991); 38 C.F.R.              § 3.327(a). </a:t>
            </a:r>
          </a:p>
          <a:p>
            <a:endParaRPr lang="en-US" sz="2400" dirty="0" smtClean="0">
              <a:latin typeface="+mj-lt"/>
            </a:endParaRPr>
          </a:p>
          <a:p>
            <a:pPr>
              <a:buFont typeface="Wingdings" pitchFamily="2" charset="2"/>
              <a:buChar char="Ø"/>
            </a:pPr>
            <a:r>
              <a:rPr lang="en-US" sz="2400" dirty="0" smtClean="0">
                <a:latin typeface="+mj-lt"/>
              </a:rPr>
              <a:t>   When a </a:t>
            </a:r>
            <a:r>
              <a:rPr lang="en-US" sz="2400" b="1" i="1" dirty="0" smtClean="0">
                <a:solidFill>
                  <a:schemeClr val="accent1">
                    <a:lumMod val="75000"/>
                  </a:schemeClr>
                </a:solidFill>
                <a:latin typeface="+mj-lt"/>
              </a:rPr>
              <a:t>claimant asserts that the severity of a disability has increased  </a:t>
            </a:r>
            <a:r>
              <a:rPr lang="en-US" sz="2400" dirty="0" smtClean="0">
                <a:latin typeface="+mj-lt"/>
              </a:rPr>
              <a:t>since the most recent VA examination, an additional examination may be appropriate. VAOPGCPREC 11-95 (Apr. 7, 1995); </a:t>
            </a:r>
            <a:r>
              <a:rPr lang="en-US" sz="2400" i="1" dirty="0" smtClean="0">
                <a:latin typeface="+mj-lt"/>
              </a:rPr>
              <a:t>see also Snuffer v. Gober</a:t>
            </a:r>
            <a:r>
              <a:rPr lang="en-US" sz="2400" dirty="0" smtClean="0">
                <a:latin typeface="+mj-lt"/>
              </a:rPr>
              <a:t>, 10 Vet. App. 400 (1997); </a:t>
            </a:r>
            <a:r>
              <a:rPr lang="en-US" sz="2400" i="1" dirty="0" smtClean="0">
                <a:latin typeface="+mj-lt"/>
              </a:rPr>
              <a:t>Caffrey v. Brown</a:t>
            </a:r>
            <a:r>
              <a:rPr lang="en-US" sz="2400" dirty="0" smtClean="0">
                <a:latin typeface="+mj-lt"/>
              </a:rPr>
              <a:t>, 6 Vet. App. 377 (1994). </a:t>
            </a:r>
          </a:p>
          <a:p>
            <a:endParaRPr lang="en-US"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iRespondQuestionMast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iRespondGraphMast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8265</TotalTime>
  <Words>10484</Words>
  <Application>Microsoft Office PowerPoint</Application>
  <PresentationFormat>On-screen Show (4:3)</PresentationFormat>
  <Paragraphs>770</Paragraphs>
  <Slides>51</Slides>
  <Notes>51</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Concourse</vt:lpstr>
      <vt:lpstr>iRespondQuestionMaster</vt:lpstr>
      <vt:lpstr>iRespondGraphMaster</vt:lpstr>
      <vt:lpstr>Board of Veterans’ Appeals Travel Board Training</vt:lpstr>
      <vt:lpstr>Agenda</vt:lpstr>
      <vt:lpstr>PowerPoint Presentation</vt:lpstr>
      <vt:lpstr>VA’s Duty to Obtain  Medical Examinations/Opinions </vt:lpstr>
      <vt:lpstr>Element 1:  Current Disability</vt:lpstr>
      <vt:lpstr>Element 2:  In-Service Event</vt:lpstr>
      <vt:lpstr>Element  3:  Association Between Current Disability and In-Service Event</vt:lpstr>
      <vt:lpstr>Claims to Reopen and DIC Claims</vt:lpstr>
      <vt:lpstr>Examinations for Increased  Rating Claims</vt:lpstr>
      <vt:lpstr>Current Problems With  Exams and Opinions</vt:lpstr>
      <vt:lpstr> Current Problems  Continued</vt:lpstr>
      <vt:lpstr>Speculation and Medical Opinions</vt:lpstr>
      <vt:lpstr>Curing an Inadequate Examination Through Clarification</vt:lpstr>
      <vt:lpstr>How to Ensure Adequacy</vt:lpstr>
      <vt:lpstr>      Methodology For Factual Findings</vt:lpstr>
      <vt:lpstr>        Medical Opinion Issues   </vt:lpstr>
      <vt:lpstr>Secondary Service Connection  Opinion Requests</vt:lpstr>
      <vt:lpstr>Direct and Secondary Opinion Examples </vt:lpstr>
      <vt:lpstr>Presumption of Soundness: Opinions</vt:lpstr>
      <vt:lpstr> Presumption of Aggravation: Opinions</vt:lpstr>
      <vt:lpstr>PowerPoint Presentation</vt:lpstr>
      <vt:lpstr>Reasons or Bases Requirement</vt:lpstr>
      <vt:lpstr>   Sounds Easy, But . . .</vt:lpstr>
      <vt:lpstr>    Governing Legal Concepts</vt:lpstr>
      <vt:lpstr>          Meaning of the Terms</vt:lpstr>
      <vt:lpstr>Lay Evidence</vt:lpstr>
      <vt:lpstr>PowerPoint Presentation</vt:lpstr>
      <vt:lpstr>Framework for Analysis: C-C-W</vt:lpstr>
      <vt:lpstr>Factors for Consideration in Making Credibility Determinations</vt:lpstr>
      <vt:lpstr>Factors for Consideration in Making Credibility Determinations</vt:lpstr>
      <vt:lpstr>Factors for Consideration in Making Credibility Determinations</vt:lpstr>
      <vt:lpstr>PowerPoint Presentation</vt:lpstr>
      <vt:lpstr> What Constitutes Proper Notice Under 38 U.S.C. § 5103? </vt:lpstr>
      <vt:lpstr> Required Notice Elements   </vt:lpstr>
      <vt:lpstr> Proper Notice in New and Material Evidence Claims </vt:lpstr>
      <vt:lpstr>Proper Notice in Cause of  Death Claims</vt:lpstr>
      <vt:lpstr>Correcting Timing and Content Notice Errors</vt:lpstr>
      <vt:lpstr>Duty to Assist – Obtaining Records</vt:lpstr>
      <vt:lpstr>Obtaining Non-Federal Records</vt:lpstr>
      <vt:lpstr>Obtaining Federal Records</vt:lpstr>
      <vt:lpstr>Missing Service Records</vt:lpstr>
      <vt:lpstr>STRs – Additional Considerations</vt:lpstr>
      <vt:lpstr>Social Security Records</vt:lpstr>
      <vt:lpstr> Inability To Obtain Records</vt:lpstr>
      <vt:lpstr>    A Final Few Matters</vt:lpstr>
      <vt:lpstr>Consideration of Unemployability</vt:lpstr>
      <vt:lpstr>TDIU Requirements</vt:lpstr>
      <vt:lpstr>Stegall  Remands</vt:lpstr>
      <vt:lpstr>Extraschedular Ratings</vt:lpstr>
      <vt:lpstr>Thun  Extraschedular Analysis</vt:lpstr>
      <vt:lpstr>Questions and Discussion</vt:lpstr>
    </vt:vector>
  </TitlesOfParts>
  <Company>Salem VA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Opinions</dc:title>
  <dc:creator>vhasamGilrab</dc:creator>
  <cp:lastModifiedBy>Patrick, Lynne, VBAVACO</cp:lastModifiedBy>
  <cp:revision>849</cp:revision>
  <cp:lastPrinted>2014-01-29T19:42:16Z</cp:lastPrinted>
  <dcterms:created xsi:type="dcterms:W3CDTF">2005-11-21T19:41:05Z</dcterms:created>
  <dcterms:modified xsi:type="dcterms:W3CDTF">2014-05-12T14:01:28Z</dcterms:modified>
</cp:coreProperties>
</file>