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2"/>
  </p:notesMasterIdLst>
  <p:sldIdLst>
    <p:sldId id="269" r:id="rId7"/>
    <p:sldId id="141168738" r:id="rId8"/>
    <p:sldId id="370" r:id="rId9"/>
    <p:sldId id="141168758" r:id="rId10"/>
    <p:sldId id="141168760" r:id="rId11"/>
    <p:sldId id="141168761" r:id="rId12"/>
    <p:sldId id="141168762" r:id="rId13"/>
    <p:sldId id="2076138012" r:id="rId14"/>
    <p:sldId id="737" r:id="rId15"/>
    <p:sldId id="141168765" r:id="rId16"/>
    <p:sldId id="141168740" r:id="rId17"/>
    <p:sldId id="141168725" r:id="rId18"/>
    <p:sldId id="141168744" r:id="rId19"/>
    <p:sldId id="141168723" r:id="rId20"/>
    <p:sldId id="141168732" r:id="rId21"/>
    <p:sldId id="141168747" r:id="rId22"/>
    <p:sldId id="141168763" r:id="rId23"/>
    <p:sldId id="141168764" r:id="rId24"/>
    <p:sldId id="141168756" r:id="rId25"/>
    <p:sldId id="141168766" r:id="rId26"/>
    <p:sldId id="141168490" r:id="rId27"/>
    <p:sldId id="3317" r:id="rId28"/>
    <p:sldId id="141168754" r:id="rId29"/>
    <p:sldId id="141168745" r:id="rId30"/>
    <p:sldId id="141168733"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hisley, Kimberly, VBAVACO" initials="CKV" lastIdx="28" clrIdx="6">
    <p:extLst>
      <p:ext uri="{19B8F6BF-5375-455C-9EA6-DF929625EA0E}">
        <p15:presenceInfo xmlns:p15="http://schemas.microsoft.com/office/powerpoint/2012/main" userId="S::Kimberly.Chisley@va.gov::79a55751-93e3-49df-8c8e-917ae7d716d1" providerId="AD"/>
      </p:ext>
    </p:extLst>
  </p:cmAuthor>
  <p:cmAuthor id="1" name="Murphy, Beth, VBAVACO" initials="MBV" lastIdx="18" clrIdx="0">
    <p:extLst>
      <p:ext uri="{19B8F6BF-5375-455C-9EA6-DF929625EA0E}">
        <p15:presenceInfo xmlns:p15="http://schemas.microsoft.com/office/powerpoint/2012/main" userId="S::Beth.Murphy@va.gov::4bd7d59b-caa7-4741-9ef7-b9707d188ea0" providerId="AD"/>
      </p:ext>
    </p:extLst>
  </p:cmAuthor>
  <p:cmAuthor id="8" name="Crystal" initials="C" lastIdx="1" clrIdx="7">
    <p:extLst>
      <p:ext uri="{19B8F6BF-5375-455C-9EA6-DF929625EA0E}">
        <p15:presenceInfo xmlns:p15="http://schemas.microsoft.com/office/powerpoint/2012/main" userId="S::Crystal.Robinson-Garth@va.gov::fb6f14ed-0203-4345-8a51-b32c0bf2eeeb" providerId="AD"/>
      </p:ext>
    </p:extLst>
  </p:cmAuthor>
  <p:cmAuthor id="2" name="Coleman, Hope R." initials="CR" lastIdx="2" clrIdx="1">
    <p:extLst>
      <p:ext uri="{19B8F6BF-5375-455C-9EA6-DF929625EA0E}">
        <p15:presenceInfo xmlns:p15="http://schemas.microsoft.com/office/powerpoint/2012/main" userId="S::hope.coleman@va.gov::c8377a5a-648e-40b0-b56d-9d22167b3629" providerId="AD"/>
      </p:ext>
    </p:extLst>
  </p:cmAuthor>
  <p:cmAuthor id="9" name="Capozzi, John, VBAVACO" initials="CJV" lastIdx="1" clrIdx="8">
    <p:extLst>
      <p:ext uri="{19B8F6BF-5375-455C-9EA6-DF929625EA0E}">
        <p15:presenceInfo xmlns:p15="http://schemas.microsoft.com/office/powerpoint/2012/main" userId="S::John.Capozzi2@va.gov::0280942b-076d-42b5-8c88-a5a30285cf4e" providerId="AD"/>
      </p:ext>
    </p:extLst>
  </p:cmAuthor>
  <p:cmAuthor id="3" name="Moses, Jocelyn, VBAVACO" initials="MV" lastIdx="9" clrIdx="2">
    <p:extLst>
      <p:ext uri="{19B8F6BF-5375-455C-9EA6-DF929625EA0E}">
        <p15:presenceInfo xmlns:p15="http://schemas.microsoft.com/office/powerpoint/2012/main" userId="S::jocelyn.moses@va.gov::c552f1c5-bc3d-4c53-bbb5-9a484b8a3c36" providerId="AD"/>
      </p:ext>
    </p:extLst>
  </p:cmAuthor>
  <p:cmAuthor id="10" name="Leal, Karla, VBAVACO" initials="LV" lastIdx="3" clrIdx="9">
    <p:extLst>
      <p:ext uri="{19B8F6BF-5375-455C-9EA6-DF929625EA0E}">
        <p15:presenceInfo xmlns:p15="http://schemas.microsoft.com/office/powerpoint/2012/main" userId="S::karla.leal@va.gov::af4b6fce-dedc-401c-b049-d3b30dcfb49b" providerId="AD"/>
      </p:ext>
    </p:extLst>
  </p:cmAuthor>
  <p:cmAuthor id="4" name="Snider, Donald, VBAVACO" initials="SV" lastIdx="2" clrIdx="3">
    <p:extLst>
      <p:ext uri="{19B8F6BF-5375-455C-9EA6-DF929625EA0E}">
        <p15:presenceInfo xmlns:p15="http://schemas.microsoft.com/office/powerpoint/2012/main" userId="S::donald.snider@va.gov::166e8355-3377-4549-a1c6-9b78865e3830" providerId="AD"/>
      </p:ext>
    </p:extLst>
  </p:cmAuthor>
  <p:cmAuthor id="11" name="Sarriagarcia, Milton J., VBAVACO" initials="SV" lastIdx="3" clrIdx="10">
    <p:extLst>
      <p:ext uri="{19B8F6BF-5375-455C-9EA6-DF929625EA0E}">
        <p15:presenceInfo xmlns:p15="http://schemas.microsoft.com/office/powerpoint/2012/main" userId="S::milton.sarriagarcia@va.gov::73c72997-63c3-4c81-af09-dc5055a2561c" providerId="AD"/>
      </p:ext>
    </p:extLst>
  </p:cmAuthor>
  <p:cmAuthor id="5" name="HANNIGAN, David, VBAVACO" initials="HDV" lastIdx="1" clrIdx="4">
    <p:extLst>
      <p:ext uri="{19B8F6BF-5375-455C-9EA6-DF929625EA0E}">
        <p15:presenceInfo xmlns:p15="http://schemas.microsoft.com/office/powerpoint/2012/main" userId="S::David.HANNIGAN@va.gov::9c2c8d7b-ba1d-4b75-b9c0-8a0e7bb2a980" providerId="AD"/>
      </p:ext>
    </p:extLst>
  </p:cmAuthor>
  <p:cmAuthor id="6" name="Messenger, Kristina N., VBAVACO" initials="MKNV" lastIdx="21" clrIdx="5">
    <p:extLst>
      <p:ext uri="{19B8F6BF-5375-455C-9EA6-DF929625EA0E}">
        <p15:presenceInfo xmlns:p15="http://schemas.microsoft.com/office/powerpoint/2012/main" userId="S::Kristina.Messenger@va.gov::359b11be-9d62-4c5d-a618-d43bfd4989e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1848"/>
    <a:srgbClr val="00153E"/>
    <a:srgbClr val="001C54"/>
    <a:srgbClr val="002164"/>
    <a:srgbClr val="CCECFF"/>
    <a:srgbClr val="66FF99"/>
    <a:srgbClr val="FFFFCC"/>
    <a:srgbClr val="CCFFCC"/>
    <a:srgbClr val="B3E1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848" y="6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25" tIns="45712" rIns="91425" bIns="45712" rtlCol="0"/>
          <a:lstStyle>
            <a:lvl1pPr algn="l">
              <a:defRPr sz="1200"/>
            </a:lvl1pPr>
          </a:lstStyle>
          <a:p>
            <a:endParaRPr lang="en-US"/>
          </a:p>
        </p:txBody>
      </p:sp>
      <p:sp>
        <p:nvSpPr>
          <p:cNvPr id="3" name="Date Placeholder 2"/>
          <p:cNvSpPr>
            <a:spLocks noGrp="1"/>
          </p:cNvSpPr>
          <p:nvPr>
            <p:ph type="dt" idx="1"/>
          </p:nvPr>
        </p:nvSpPr>
        <p:spPr>
          <a:xfrm>
            <a:off x="3970339" y="0"/>
            <a:ext cx="3038475" cy="465138"/>
          </a:xfrm>
          <a:prstGeom prst="rect">
            <a:avLst/>
          </a:prstGeom>
        </p:spPr>
        <p:txBody>
          <a:bodyPr vert="horz" lIns="91425" tIns="45712" rIns="91425" bIns="45712" rtlCol="0"/>
          <a:lstStyle>
            <a:lvl1pPr algn="r">
              <a:defRPr sz="1200"/>
            </a:lvl1pPr>
          </a:lstStyle>
          <a:p>
            <a:fld id="{40BF6123-5584-4859-9232-7C64D48C60BC}" type="datetimeFigureOut">
              <a:rPr lang="en-US" smtClean="0"/>
              <a:t>03/29/2022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25" tIns="45712" rIns="91425" bIns="45712" rtlCol="0" anchor="ctr"/>
          <a:lstStyle/>
          <a:p>
            <a:endParaRPr lang="en-US"/>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25" tIns="45712" rIns="91425" bIns="457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25" tIns="45712" rIns="91425" bIns="45712"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1425" tIns="45712" rIns="91425" bIns="45712" rtlCol="0" anchor="b"/>
          <a:lstStyle>
            <a:lvl1pPr algn="r">
              <a:defRPr sz="1200"/>
            </a:lvl1pPr>
          </a:lstStyle>
          <a:p>
            <a:fld id="{A263C7BD-EE4B-42E2-A75C-958D06C60C46}" type="slidenum">
              <a:rPr lang="en-US" smtClean="0"/>
              <a:t>‹#›</a:t>
            </a:fld>
            <a:endParaRPr lang="en-US"/>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1163" cy="31670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23801">
              <a:defRPr/>
            </a:pPr>
            <a:fld id="{E51B54D1-27FA-4C6F-86D5-535F87F7DDF6}" type="slidenum">
              <a:rPr lang="en-US">
                <a:solidFill>
                  <a:prstClr val="black"/>
                </a:solidFill>
                <a:latin typeface="Calibri" panose="020F0502020204030204"/>
              </a:rPr>
              <a:pPr defTabSz="923801">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1017306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15</a:t>
            </a:fld>
            <a:endParaRPr lang="en-US"/>
          </a:p>
        </p:txBody>
      </p:sp>
    </p:spTree>
    <p:extLst>
      <p:ext uri="{BB962C8B-B14F-4D97-AF65-F5344CB8AC3E}">
        <p14:creationId xmlns:p14="http://schemas.microsoft.com/office/powerpoint/2010/main" val="2055523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2308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19</a:t>
            </a:fld>
            <a:endParaRPr lang="en-US"/>
          </a:p>
        </p:txBody>
      </p:sp>
    </p:spTree>
    <p:extLst>
      <p:ext uri="{BB962C8B-B14F-4D97-AF65-F5344CB8AC3E}">
        <p14:creationId xmlns:p14="http://schemas.microsoft.com/office/powerpoint/2010/main" val="3996678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20</a:t>
            </a:fld>
            <a:endParaRPr lang="en-US"/>
          </a:p>
        </p:txBody>
      </p:sp>
    </p:spTree>
    <p:extLst>
      <p:ext uri="{BB962C8B-B14F-4D97-AF65-F5344CB8AC3E}">
        <p14:creationId xmlns:p14="http://schemas.microsoft.com/office/powerpoint/2010/main" val="828980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21</a:t>
            </a:fld>
            <a:endParaRPr lang="en-US"/>
          </a:p>
        </p:txBody>
      </p:sp>
    </p:spTree>
    <p:extLst>
      <p:ext uri="{BB962C8B-B14F-4D97-AF65-F5344CB8AC3E}">
        <p14:creationId xmlns:p14="http://schemas.microsoft.com/office/powerpoint/2010/main" val="266359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22</a:t>
            </a:fld>
            <a:endParaRPr lang="en-US"/>
          </a:p>
        </p:txBody>
      </p:sp>
    </p:spTree>
    <p:extLst>
      <p:ext uri="{BB962C8B-B14F-4D97-AF65-F5344CB8AC3E}">
        <p14:creationId xmlns:p14="http://schemas.microsoft.com/office/powerpoint/2010/main" val="1202154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25</a:t>
            </a:fld>
            <a:endParaRPr lang="en-US"/>
          </a:p>
        </p:txBody>
      </p:sp>
    </p:spTree>
    <p:extLst>
      <p:ext uri="{BB962C8B-B14F-4D97-AF65-F5344CB8AC3E}">
        <p14:creationId xmlns:p14="http://schemas.microsoft.com/office/powerpoint/2010/main" val="1370041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61760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6870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69103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27D7B4-550D-4517-9CDE-BF6370AF41B3}" type="slidenum">
              <a:rPr lang="en-US" smtClean="0"/>
              <a:t>9</a:t>
            </a:fld>
            <a:endParaRPr lang="en-US"/>
          </a:p>
        </p:txBody>
      </p:sp>
    </p:spTree>
    <p:extLst>
      <p:ext uri="{BB962C8B-B14F-4D97-AF65-F5344CB8AC3E}">
        <p14:creationId xmlns:p14="http://schemas.microsoft.com/office/powerpoint/2010/main" val="1743792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10</a:t>
            </a:fld>
            <a:endParaRPr lang="en-US"/>
          </a:p>
        </p:txBody>
      </p:sp>
    </p:spTree>
    <p:extLst>
      <p:ext uri="{BB962C8B-B14F-4D97-AF65-F5344CB8AC3E}">
        <p14:creationId xmlns:p14="http://schemas.microsoft.com/office/powerpoint/2010/main" val="1249396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11</a:t>
            </a:fld>
            <a:endParaRPr lang="en-US"/>
          </a:p>
        </p:txBody>
      </p:sp>
    </p:spTree>
    <p:extLst>
      <p:ext uri="{BB962C8B-B14F-4D97-AF65-F5344CB8AC3E}">
        <p14:creationId xmlns:p14="http://schemas.microsoft.com/office/powerpoint/2010/main" val="2800859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12</a:t>
            </a:fld>
            <a:endParaRPr lang="en-US"/>
          </a:p>
        </p:txBody>
      </p:sp>
    </p:spTree>
    <p:extLst>
      <p:ext uri="{BB962C8B-B14F-4D97-AF65-F5344CB8AC3E}">
        <p14:creationId xmlns:p14="http://schemas.microsoft.com/office/powerpoint/2010/main" val="3132716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14</a:t>
            </a:fld>
            <a:endParaRPr lang="en-US"/>
          </a:p>
        </p:txBody>
      </p:sp>
    </p:spTree>
    <p:extLst>
      <p:ext uri="{BB962C8B-B14F-4D97-AF65-F5344CB8AC3E}">
        <p14:creationId xmlns:p14="http://schemas.microsoft.com/office/powerpoint/2010/main" val="11581350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a:solidFill>
                    <a:srgbClr val="00B0F0"/>
                  </a:solidFill>
                  <a:latin typeface="Arial" panose="020B0604020202020204" pitchFamily="34" charset="0"/>
                  <a:cs typeface="Arial" panose="020B0604020202020204" pitchFamily="34" charset="0"/>
                </a:rPr>
                <a:t>Key Leaders </a:t>
              </a:r>
              <a:br>
                <a:rPr lang="en-US" sz="5400" b="1">
                  <a:solidFill>
                    <a:srgbClr val="00B0F0"/>
                  </a:solidFill>
                  <a:latin typeface="Arial" panose="020B0604020202020204" pitchFamily="34" charset="0"/>
                  <a:cs typeface="Arial" panose="020B0604020202020204" pitchFamily="34" charset="0"/>
                </a:rPr>
              </a:br>
              <a:r>
                <a:rPr lang="en-US" sz="5400" b="1">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78E4B6-7D39-4B64-B983-08D9E00BBB73}"/>
              </a:ext>
            </a:extLst>
          </p:cNvPr>
          <p:cNvSpPr>
            <a:spLocks noGrp="1"/>
          </p:cNvSpPr>
          <p:nvPr>
            <p:ph type="dt" sz="half" idx="10"/>
          </p:nvPr>
        </p:nvSpPr>
        <p:spPr/>
        <p:txBody>
          <a:bodyPr/>
          <a:lstStyle/>
          <a:p>
            <a:fld id="{5C928FA6-43B2-4A8F-86A9-AC0875A3FBC7}" type="datetimeFigureOut">
              <a:rPr lang="en-US" smtClean="0"/>
              <a:t>03/29/2022</a:t>
            </a:fld>
            <a:endParaRPr lang="en-US"/>
          </a:p>
        </p:txBody>
      </p:sp>
      <p:sp>
        <p:nvSpPr>
          <p:cNvPr id="3" name="Footer Placeholder 2">
            <a:extLst>
              <a:ext uri="{FF2B5EF4-FFF2-40B4-BE49-F238E27FC236}">
                <a16:creationId xmlns:a16="http://schemas.microsoft.com/office/drawing/2014/main" id="{D12614CF-7DE5-4665-8FA2-6E2E8DE8D4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7A32B4-41D3-4566-9892-9D1C7AB0992A}"/>
              </a:ext>
            </a:extLst>
          </p:cNvPr>
          <p:cNvSpPr>
            <a:spLocks noGrp="1"/>
          </p:cNvSpPr>
          <p:nvPr>
            <p:ph type="sldNum" sz="quarter" idx="12"/>
          </p:nvPr>
        </p:nvSpPr>
        <p:spPr/>
        <p:txBody>
          <a:bodyPr/>
          <a:lstStyle/>
          <a:p>
            <a:fld id="{FFB4A80F-4CAE-41C3-A91B-E631003543A4}" type="slidenum">
              <a:rPr lang="en-US" smtClean="0"/>
              <a:t>‹#›</a:t>
            </a:fld>
            <a:endParaRPr lang="en-US"/>
          </a:p>
        </p:txBody>
      </p:sp>
      <p:sp>
        <p:nvSpPr>
          <p:cNvPr id="7" name="Title 6">
            <a:extLst>
              <a:ext uri="{FF2B5EF4-FFF2-40B4-BE49-F238E27FC236}">
                <a16:creationId xmlns:a16="http://schemas.microsoft.com/office/drawing/2014/main" id="{E45AFC40-A898-4F0D-81E0-73E36DC9E4E0}"/>
              </a:ext>
            </a:extLst>
          </p:cNvPr>
          <p:cNvSpPr>
            <a:spLocks noGrp="1"/>
          </p:cNvSpPr>
          <p:nvPr>
            <p:ph type="title"/>
          </p:nvPr>
        </p:nvSpPr>
        <p:spPr>
          <a:xfrm>
            <a:off x="0" y="357448"/>
            <a:ext cx="9143999" cy="656707"/>
          </a:xfrm>
        </p:spPr>
        <p:txBody>
          <a:bodyPr/>
          <a:lstStyle/>
          <a:p>
            <a:r>
              <a:rPr lang="en-US"/>
              <a:t>Click to edit Master title style</a:t>
            </a:r>
          </a:p>
        </p:txBody>
      </p:sp>
    </p:spTree>
    <p:extLst>
      <p:ext uri="{BB962C8B-B14F-4D97-AF65-F5344CB8AC3E}">
        <p14:creationId xmlns:p14="http://schemas.microsoft.com/office/powerpoint/2010/main" val="374327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96835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780744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905596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03/29/2022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146719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03/29/2022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732241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03/29/2022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2536837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03/29/2022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620426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1420530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Agenda</a:t>
            </a:r>
            <a:endParaRPr lang="en-US" sz="3600" u="sng"/>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a:solidFill>
                  <a:srgbClr val="000000"/>
                </a:solidFill>
              </a:rPr>
              <a:t>Good News Story</a:t>
            </a:r>
          </a:p>
          <a:p>
            <a:pPr marL="0" lvl="1">
              <a:spcBef>
                <a:spcPts val="1200"/>
              </a:spcBef>
            </a:pPr>
            <a:endParaRPr lang="en-US" sz="2000" b="1">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2841785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4535289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952750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672907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2762760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7949981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03/29/2022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8980337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03/29/2022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4280396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03/29/2022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2623760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03/29/2022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95497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752860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22605656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4999989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 id="214748369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03/29/2022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03/29/2022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mailto:OPO.VBACO@VA.GOV"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www.va.gov/disability/how-to-file-claim/when-to-file/pre-discharge-claim"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https://www.youtube.com/watch?v=-m4T4rXNfA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9577" y="2648474"/>
            <a:ext cx="6866908" cy="1418834"/>
          </a:xfrm>
        </p:spPr>
        <p:txBody>
          <a:bodyPr>
            <a:normAutofit/>
          </a:bodyPr>
          <a:lstStyle/>
          <a:p>
            <a:r>
              <a:rPr lang="en-US" sz="2700" b="1" dirty="0"/>
              <a:t>Compensation Service Brief</a:t>
            </a:r>
            <a:br>
              <a:rPr lang="en-US" sz="2700" b="1" dirty="0"/>
            </a:br>
            <a:r>
              <a:rPr lang="en-US" sz="1800" dirty="0">
                <a:effectLst/>
                <a:latin typeface="Arial" panose="020B0604020202020204" pitchFamily="34" charset="0"/>
                <a:ea typeface="Calibri" panose="020F0502020204030204" pitchFamily="34" charset="0"/>
              </a:rPr>
              <a:t>Veteran Readiness and Employment</a:t>
            </a:r>
            <a:br>
              <a:rPr lang="en-US" sz="1800" dirty="0">
                <a:effectLst/>
                <a:latin typeface="Arial" panose="020B0604020202020204" pitchFamily="34" charset="0"/>
                <a:ea typeface="Calibri" panose="020F0502020204030204" pitchFamily="34" charset="0"/>
              </a:rPr>
            </a:br>
            <a:r>
              <a:rPr lang="en-US" sz="1800" dirty="0">
                <a:effectLst/>
                <a:latin typeface="Calibri" panose="020F0502020204030204" pitchFamily="34" charset="0"/>
                <a:ea typeface="Calibri" panose="020F0502020204030204" pitchFamily="34" charset="0"/>
              </a:rPr>
              <a:t>New Division Leaders Training </a:t>
            </a:r>
            <a:r>
              <a:rPr lang="en-US" sz="1800" dirty="0">
                <a:effectLst/>
                <a:latin typeface="Arial" panose="020B0604020202020204" pitchFamily="34" charset="0"/>
                <a:ea typeface="Calibri" panose="020F0502020204030204" pitchFamily="34" charset="0"/>
              </a:rPr>
              <a:t> </a:t>
            </a:r>
            <a:endParaRPr lang="en-US" sz="2700" b="1" dirty="0"/>
          </a:p>
        </p:txBody>
      </p:sp>
      <p:sp>
        <p:nvSpPr>
          <p:cNvPr id="3" name="Subtitle 2"/>
          <p:cNvSpPr>
            <a:spLocks noGrp="1"/>
          </p:cNvSpPr>
          <p:nvPr>
            <p:ph type="subTitle" idx="1"/>
          </p:nvPr>
        </p:nvSpPr>
        <p:spPr>
          <a:xfrm>
            <a:off x="900112" y="4067308"/>
            <a:ext cx="7343775" cy="800100"/>
          </a:xfrm>
        </p:spPr>
        <p:txBody>
          <a:bodyPr>
            <a:normAutofit/>
          </a:bodyPr>
          <a:lstStyle/>
          <a:p>
            <a:r>
              <a:rPr lang="en-US" sz="2000" b="1" dirty="0">
                <a:solidFill>
                  <a:schemeClr val="tx1">
                    <a:lumMod val="65000"/>
                    <a:lumOff val="35000"/>
                  </a:schemeClr>
                </a:solidFill>
              </a:rPr>
              <a:t>Kristina Messenger, Deputy Executive Director, Operations</a:t>
            </a:r>
          </a:p>
        </p:txBody>
      </p:sp>
      <p:sp>
        <p:nvSpPr>
          <p:cNvPr id="4" name="Subtitle 2"/>
          <p:cNvSpPr txBox="1">
            <a:spLocks/>
          </p:cNvSpPr>
          <p:nvPr/>
        </p:nvSpPr>
        <p:spPr>
          <a:xfrm>
            <a:off x="167053" y="5465292"/>
            <a:ext cx="4488837" cy="558317"/>
          </a:xfrm>
          <a:prstGeom prst="rect">
            <a:avLst/>
          </a:prstGeom>
        </p:spPr>
        <p:txBody>
          <a:bodyPr vert="horz" lIns="68580" tIns="34290" rIns="68580" bIns="3429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defRPr/>
            </a:pPr>
            <a:r>
              <a:rPr lang="en-US" sz="1350" b="1" dirty="0">
                <a:solidFill>
                  <a:srgbClr val="000000"/>
                </a:solidFill>
                <a:latin typeface="Calibri"/>
                <a:cs typeface="Arial"/>
              </a:rPr>
              <a:t>March 29, 2022</a:t>
            </a:r>
            <a:endParaRPr lang="en-US" sz="1350" b="1" dirty="0">
              <a:solidFill>
                <a:srgbClr val="000000"/>
              </a:solidFill>
              <a:latin typeface="Calibri"/>
            </a:endParaRPr>
          </a:p>
        </p:txBody>
      </p:sp>
      <p:sp>
        <p:nvSpPr>
          <p:cNvPr id="5" name="Rectangle 4"/>
          <p:cNvSpPr/>
          <p:nvPr/>
        </p:nvSpPr>
        <p:spPr>
          <a:xfrm>
            <a:off x="0" y="-13183"/>
            <a:ext cx="9144000" cy="548640"/>
          </a:xfrm>
          <a:prstGeom prst="rect">
            <a:avLst/>
          </a:prstGeom>
          <a:solidFill>
            <a:schemeClr val="accent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pic>
        <p:nvPicPr>
          <p:cNvPr id="6" name="Picture 4" descr="dvaseal"/>
          <p:cNvPicPr>
            <a:picLocks noChangeAspect="1" noChangeArrowheads="1"/>
          </p:cNvPicPr>
          <p:nvPr/>
        </p:nvPicPr>
        <p:blipFill>
          <a:blip r:embed="rId3"/>
          <a:srcRect/>
          <a:stretch>
            <a:fillRect/>
          </a:stretch>
        </p:blipFill>
        <p:spPr bwMode="auto">
          <a:xfrm>
            <a:off x="4038681" y="1236045"/>
            <a:ext cx="1028700" cy="1028700"/>
          </a:xfrm>
          <a:prstGeom prst="rect">
            <a:avLst/>
          </a:prstGeom>
          <a:noFill/>
          <a:ln w="9525">
            <a:noFill/>
            <a:miter lim="800000"/>
            <a:headEnd/>
            <a:tailEnd/>
          </a:ln>
        </p:spPr>
      </p:pic>
      <p:sp>
        <p:nvSpPr>
          <p:cNvPr id="8" name="TextBox 7">
            <a:extLst>
              <a:ext uri="{FF2B5EF4-FFF2-40B4-BE49-F238E27FC236}">
                <a16:creationId xmlns:a16="http://schemas.microsoft.com/office/drawing/2014/main" id="{8652017C-FD36-434E-A4D7-8C1114480BEE}"/>
              </a:ext>
            </a:extLst>
          </p:cNvPr>
          <p:cNvSpPr txBox="1"/>
          <p:nvPr/>
        </p:nvSpPr>
        <p:spPr>
          <a:xfrm>
            <a:off x="3504304" y="6118944"/>
            <a:ext cx="2097454" cy="50783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350" b="1" i="0" u="none" strike="noStrike" kern="1200" cap="none" spc="0" normalizeH="0" baseline="0" noProof="0">
              <a:ln>
                <a:noFill/>
              </a:ln>
              <a:solidFill>
                <a:schemeClr val="bg1"/>
              </a:solidFill>
              <a:effectLst/>
              <a:uLnTx/>
              <a:uFillTx/>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chemeClr val="bg1"/>
              </a:solidFill>
              <a:effectLst/>
              <a:uLnTx/>
              <a:uFillTx/>
              <a:latin typeface="Calibri"/>
              <a:ea typeface="+mn-ea"/>
              <a:cs typeface="+mn-cs"/>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655320"/>
            <a:ext cx="9144000" cy="5486400"/>
          </a:xfrm>
        </p:spPr>
        <p:txBody>
          <a:bodyPr vert="horz" lIns="91440" tIns="45720" rIns="91440" bIns="45720" rtlCol="0" anchor="t">
            <a:noAutofit/>
          </a:bodyPr>
          <a:lstStyle/>
          <a:p>
            <a:pPr marL="0" indent="0">
              <a:spcBef>
                <a:spcPts val="0"/>
              </a:spcBef>
              <a:buNone/>
            </a:pPr>
            <a:r>
              <a:rPr lang="en-US" sz="1600" b="1" dirty="0"/>
              <a:t>Status</a:t>
            </a:r>
          </a:p>
          <a:p>
            <a:pPr>
              <a:spcBef>
                <a:spcPts val="0"/>
              </a:spcBef>
            </a:pPr>
            <a:r>
              <a:rPr lang="en-US" sz="1600" dirty="0">
                <a:ea typeface="+mn-lt"/>
                <a:cs typeface="+mn-lt"/>
              </a:rPr>
              <a:t>10 of 14 rulemakings completed for Iteration-1. Remaining four rules: (1) Mental Disorders, (2) Respiratory/ENT/Audio, (3) Digestive, and (4) Neurological</a:t>
            </a:r>
          </a:p>
          <a:p>
            <a:pPr lvl="1">
              <a:spcBef>
                <a:spcPts val="0"/>
              </a:spcBef>
            </a:pPr>
            <a:r>
              <a:rPr lang="en-US" sz="1600" dirty="0">
                <a:ea typeface="+mn-lt"/>
                <a:cs typeface="+mn-lt"/>
              </a:rPr>
              <a:t>Digestive proposed rule published 01/11/22, comment period ended 03/14/22.  VASRD PMO is drafting the final rule</a:t>
            </a:r>
            <a:endParaRPr lang="en-US" sz="1600" dirty="0">
              <a:cs typeface="Calibri"/>
            </a:endParaRPr>
          </a:p>
          <a:p>
            <a:pPr lvl="1">
              <a:spcBef>
                <a:spcPts val="0"/>
              </a:spcBef>
            </a:pPr>
            <a:r>
              <a:rPr lang="en-US" sz="1600" dirty="0">
                <a:ea typeface="+mn-lt"/>
                <a:cs typeface="+mn-lt"/>
              </a:rPr>
              <a:t>Mental Disorders and Respiratory/ENT/Audio rules published 02/15/22, comment period ends 04/18/22</a:t>
            </a:r>
          </a:p>
          <a:p>
            <a:pPr lvl="1">
              <a:spcBef>
                <a:spcPts val="0"/>
              </a:spcBef>
            </a:pPr>
            <a:r>
              <a:rPr lang="en-US" sz="1600" dirty="0">
                <a:ea typeface="+mn-lt"/>
                <a:cs typeface="+mn-lt"/>
              </a:rPr>
              <a:t>Neurological Proposed Rule remains in OGC concurrence</a:t>
            </a:r>
          </a:p>
          <a:p>
            <a:pPr>
              <a:spcBef>
                <a:spcPts val="0"/>
              </a:spcBef>
            </a:pPr>
            <a:r>
              <a:rPr lang="en-US" sz="1600" dirty="0">
                <a:ea typeface="+mn-lt"/>
                <a:cs typeface="+mn-lt"/>
              </a:rPr>
              <a:t>ELS 3.1 underway</a:t>
            </a:r>
            <a:endParaRPr lang="en-US" sz="1600" dirty="0"/>
          </a:p>
          <a:p>
            <a:pPr lvl="1">
              <a:spcBef>
                <a:spcPts val="0"/>
              </a:spcBef>
            </a:pPr>
            <a:r>
              <a:rPr lang="en-US" sz="1600" dirty="0">
                <a:ea typeface="+mn-lt"/>
                <a:cs typeface="+mn-lt"/>
              </a:rPr>
              <a:t>VASRD PMO seeking to establish MOA with Social Security Administration (SSA) to gain access to data to further refine ELS estimations</a:t>
            </a:r>
          </a:p>
          <a:p>
            <a:pPr lvl="1">
              <a:spcBef>
                <a:spcPts val="0"/>
              </a:spcBef>
            </a:pPr>
            <a:r>
              <a:rPr lang="en-US" sz="1600" dirty="0">
                <a:ea typeface="+mn-lt"/>
                <a:cs typeface="+mn-lt"/>
              </a:rPr>
              <a:t>New round of estimates for 150 DCs, for ELS 3.1, focusing on musculoskeletal and organs of special sense DCs</a:t>
            </a:r>
            <a:endParaRPr lang="en-US" sz="1600" dirty="0">
              <a:cs typeface="Calibri"/>
            </a:endParaRPr>
          </a:p>
          <a:p>
            <a:pPr>
              <a:spcBef>
                <a:spcPts val="0"/>
              </a:spcBef>
            </a:pPr>
            <a:r>
              <a:rPr lang="en-US" sz="1600" dirty="0">
                <a:ea typeface="+mn-lt"/>
                <a:cs typeface="+mn-lt"/>
              </a:rPr>
              <a:t>Iteration-2 Planning Phase</a:t>
            </a:r>
          </a:p>
          <a:p>
            <a:pPr lvl="1">
              <a:spcBef>
                <a:spcPts val="0"/>
              </a:spcBef>
            </a:pPr>
            <a:r>
              <a:rPr lang="en-US" sz="1600" dirty="0">
                <a:ea typeface="+mn-lt"/>
                <a:cs typeface="+mn-lt"/>
              </a:rPr>
              <a:t>Comp Service determining best way to organize second iteration of VASRD updates while incorporating  ELS data where feasible</a:t>
            </a:r>
          </a:p>
          <a:p>
            <a:r>
              <a:rPr lang="en-US" sz="1600" dirty="0">
                <a:ea typeface="+mn-lt"/>
                <a:cs typeface="+mn-lt"/>
              </a:rPr>
              <a:t>Automation Benefit Delivery (ABD)</a:t>
            </a:r>
          </a:p>
          <a:p>
            <a:pPr lvl="1"/>
            <a:r>
              <a:rPr lang="en-US" sz="1600" dirty="0">
                <a:ea typeface="+mn-lt"/>
                <a:cs typeface="+mn-lt"/>
              </a:rPr>
              <a:t>VASRD PMO provides policy interpretation for claims automation, reviews DC intake forms and the DC automation algorithm, and participates in the claims automation project planning IPT</a:t>
            </a:r>
            <a:endParaRPr lang="en-US" sz="1600" dirty="0">
              <a:cs typeface="Calibri"/>
            </a:endParaRPr>
          </a:p>
          <a:p>
            <a:pPr>
              <a:spcBef>
                <a:spcPts val="0"/>
              </a:spcBef>
            </a:pPr>
            <a:r>
              <a:rPr lang="en-US" sz="1600" dirty="0">
                <a:ea typeface="+mn-lt"/>
                <a:cs typeface="+mn-lt"/>
              </a:rPr>
              <a:t>GAO High-Risk List (HRL)</a:t>
            </a:r>
            <a:endParaRPr lang="en-US" sz="1600" dirty="0">
              <a:ea typeface="+mn-lt"/>
              <a:cs typeface="Calibri"/>
            </a:endParaRPr>
          </a:p>
          <a:p>
            <a:pPr lvl="1">
              <a:spcBef>
                <a:spcPts val="0"/>
              </a:spcBef>
            </a:pPr>
            <a:r>
              <a:rPr lang="en-US" sz="1600" dirty="0">
                <a:ea typeface="+mn-lt"/>
                <a:cs typeface="Arial"/>
              </a:rPr>
              <a:t>VA and GAO continue to meet regularly on activities and status updates on overall efforts to ensure removal from the GAO High Risk List.  Next meeting tentatively scheduled late March/early April.</a:t>
            </a:r>
            <a:endParaRPr lang="en-US" sz="1600" dirty="0">
              <a:cs typeface="Arial"/>
            </a:endParaRPr>
          </a:p>
          <a:p>
            <a:pPr lvl="1">
              <a:spcBef>
                <a:spcPts val="0"/>
              </a:spcBef>
            </a:pPr>
            <a:endParaRPr lang="en-US" sz="1600" dirty="0">
              <a:solidFill>
                <a:srgbClr val="000000"/>
              </a:solidFill>
              <a:cs typeface="Arial"/>
            </a:endParaRPr>
          </a:p>
          <a:p>
            <a:pPr marL="0" lvl="0" indent="0">
              <a:spcBef>
                <a:spcPts val="0"/>
              </a:spcBef>
              <a:buNone/>
            </a:pPr>
            <a:endParaRPr lang="en-US" sz="1600" b="1" dirty="0">
              <a:cs typeface="Calibri"/>
            </a:endParaRPr>
          </a:p>
          <a:p>
            <a:pPr marL="57150" indent="0">
              <a:spcBef>
                <a:spcPts val="0"/>
              </a:spcBef>
              <a:buNone/>
            </a:pPr>
            <a:endParaRPr lang="en-US" sz="1600" dirty="0">
              <a:solidFill>
                <a:srgbClr val="000000"/>
              </a:solidFill>
              <a:cs typeface="Calibri"/>
            </a:endParaRPr>
          </a:p>
          <a:p>
            <a:pPr marL="0" lvl="0" indent="0">
              <a:spcBef>
                <a:spcPts val="0"/>
              </a:spcBef>
              <a:buNone/>
            </a:pPr>
            <a:endParaRPr lang="en-US" sz="1600" dirty="0"/>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smtClean="0"/>
              <a:pPr/>
              <a:t>10</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4000" dirty="0"/>
              <a:t>VASRD (38 CFR Part 4) and ELS</a:t>
            </a:r>
          </a:p>
        </p:txBody>
      </p:sp>
    </p:spTree>
    <p:extLst>
      <p:ext uri="{BB962C8B-B14F-4D97-AF65-F5344CB8AC3E}">
        <p14:creationId xmlns:p14="http://schemas.microsoft.com/office/powerpoint/2010/main" val="2591507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655320"/>
            <a:ext cx="9144000" cy="5486400"/>
          </a:xfrm>
        </p:spPr>
        <p:txBody>
          <a:bodyPr vert="horz" lIns="91440" tIns="45720" rIns="91440" bIns="45720" rtlCol="0" anchor="t">
            <a:noAutofit/>
          </a:bodyPr>
          <a:lstStyle/>
          <a:p>
            <a:pPr marL="0" lvl="0" indent="0">
              <a:spcBef>
                <a:spcPts val="0"/>
              </a:spcBef>
              <a:buNone/>
            </a:pPr>
            <a:r>
              <a:rPr lang="en-US" sz="1600" b="1" dirty="0">
                <a:solidFill>
                  <a:srgbClr val="000000"/>
                </a:solidFill>
              </a:rPr>
              <a:t>Recommendations/Needs</a:t>
            </a:r>
          </a:p>
          <a:p>
            <a:pPr>
              <a:spcBef>
                <a:spcPts val="0"/>
              </a:spcBef>
            </a:pPr>
            <a:r>
              <a:rPr lang="en-US" sz="1600" dirty="0"/>
              <a:t>Complete planning phase for Iteration-2</a:t>
            </a:r>
            <a:endParaRPr lang="en-US" sz="1600" dirty="0">
              <a:cs typeface="Calibri"/>
            </a:endParaRPr>
          </a:p>
          <a:p>
            <a:pPr marL="0" indent="0">
              <a:spcBef>
                <a:spcPts val="0"/>
              </a:spcBef>
              <a:buNone/>
            </a:pPr>
            <a:endParaRPr lang="en-US" sz="1600" dirty="0">
              <a:solidFill>
                <a:srgbClr val="000000"/>
              </a:solidFill>
              <a:cs typeface="Calibri"/>
            </a:endParaRPr>
          </a:p>
          <a:p>
            <a:pPr marL="0" lvl="0" indent="0">
              <a:spcBef>
                <a:spcPts val="0"/>
              </a:spcBef>
              <a:buNone/>
            </a:pPr>
            <a:r>
              <a:rPr lang="en-US" sz="1600" b="1" dirty="0">
                <a:solidFill>
                  <a:srgbClr val="000000"/>
                </a:solidFill>
              </a:rPr>
              <a:t>Expected Outcomes</a:t>
            </a:r>
          </a:p>
          <a:p>
            <a:pPr>
              <a:spcBef>
                <a:spcPts val="0"/>
              </a:spcBef>
            </a:pPr>
            <a:r>
              <a:rPr lang="en-US" sz="1600" dirty="0"/>
              <a:t>Iteration-1 completed by EOFY2024</a:t>
            </a:r>
            <a:endParaRPr lang="en-US" sz="1600" dirty="0">
              <a:cs typeface="Calibri"/>
            </a:endParaRPr>
          </a:p>
          <a:p>
            <a:pPr>
              <a:spcBef>
                <a:spcPts val="0"/>
              </a:spcBef>
            </a:pPr>
            <a:r>
              <a:rPr lang="en-US" sz="1600" dirty="0">
                <a:cs typeface="Calibri"/>
              </a:rPr>
              <a:t>ELS 3.1 provides more and better estimates of earnings loss, and plays major role in Iteration-2 revisions</a:t>
            </a:r>
          </a:p>
          <a:p>
            <a:pPr>
              <a:spcBef>
                <a:spcPts val="0"/>
              </a:spcBef>
            </a:pPr>
            <a:r>
              <a:rPr lang="en-US" sz="1600" dirty="0">
                <a:ea typeface="+mn-lt"/>
                <a:cs typeface="+mn-lt"/>
              </a:rPr>
              <a:t>New ABD automation process uses a rules-based solution to evaluate medical data and translate that data into actionable outcomes (proposed ratings, automated exam ordering, etc.)</a:t>
            </a:r>
            <a:endParaRPr lang="en-US" sz="1600" dirty="0">
              <a:solidFill>
                <a:srgbClr val="000000"/>
              </a:solidFill>
              <a:cs typeface="Calibri"/>
            </a:endParaRPr>
          </a:p>
          <a:p>
            <a:pPr>
              <a:spcBef>
                <a:spcPts val="0"/>
              </a:spcBef>
            </a:pPr>
            <a:endParaRPr lang="en-US" sz="1600" dirty="0">
              <a:solidFill>
                <a:srgbClr val="000000"/>
              </a:solidFill>
              <a:cs typeface="Calibri"/>
            </a:endParaRPr>
          </a:p>
          <a:p>
            <a:pPr marL="57150" lvl="0" indent="0">
              <a:spcBef>
                <a:spcPts val="0"/>
              </a:spcBef>
              <a:buNone/>
            </a:pPr>
            <a:endParaRPr lang="en-US" sz="1600" dirty="0">
              <a:cs typeface="Calibri"/>
            </a:endParaRPr>
          </a:p>
          <a:p>
            <a:pPr marL="0" indent="0">
              <a:spcBef>
                <a:spcPts val="0"/>
              </a:spcBef>
              <a:buNone/>
            </a:pPr>
            <a:endParaRPr lang="en-US" sz="1600" dirty="0">
              <a:cs typeface="Calibri"/>
            </a:endParaRPr>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smtClean="0"/>
              <a:pPr/>
              <a:t>11</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4000" dirty="0"/>
              <a:t>VASRD (38 CFR Part 4) and ELS (cont.)</a:t>
            </a:r>
          </a:p>
        </p:txBody>
      </p:sp>
    </p:spTree>
    <p:extLst>
      <p:ext uri="{BB962C8B-B14F-4D97-AF65-F5344CB8AC3E}">
        <p14:creationId xmlns:p14="http://schemas.microsoft.com/office/powerpoint/2010/main" val="314368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655320"/>
            <a:ext cx="9144000" cy="5486400"/>
          </a:xfrm>
        </p:spPr>
        <p:txBody>
          <a:bodyPr vert="horz" lIns="91440" tIns="45720" rIns="91440" bIns="45720" rtlCol="0" anchor="t">
            <a:noAutofit/>
          </a:bodyPr>
          <a:lstStyle/>
          <a:p>
            <a:pPr marL="0" indent="0">
              <a:spcBef>
                <a:spcPts val="0"/>
              </a:spcBef>
              <a:buNone/>
            </a:pPr>
            <a:r>
              <a:rPr lang="en-US" sz="1600" b="1" dirty="0"/>
              <a:t>Status</a:t>
            </a:r>
          </a:p>
          <a:p>
            <a:pPr>
              <a:spcBef>
                <a:spcPts val="0"/>
              </a:spcBef>
            </a:pPr>
            <a:r>
              <a:rPr lang="en-US" sz="1600" dirty="0">
                <a:cs typeface="Calibri"/>
              </a:rPr>
              <a:t>Published:  </a:t>
            </a:r>
          </a:p>
          <a:p>
            <a:pPr lvl="1">
              <a:spcBef>
                <a:spcPts val="0"/>
              </a:spcBef>
            </a:pPr>
            <a:r>
              <a:rPr lang="en-US" sz="1400" dirty="0">
                <a:ea typeface="+mn-lt"/>
                <a:cs typeface="+mn-lt"/>
              </a:rPr>
              <a:t>AP67 Apportionments (Proposed rule) 10/14/21</a:t>
            </a:r>
          </a:p>
          <a:p>
            <a:pPr lvl="1">
              <a:spcBef>
                <a:spcPts val="0"/>
              </a:spcBef>
            </a:pPr>
            <a:r>
              <a:rPr lang="en-US" sz="1400" dirty="0">
                <a:ea typeface="+mn-lt"/>
                <a:cs typeface="+mn-lt"/>
              </a:rPr>
              <a:t>AR40-"Hold Harmless"  (final rule) 12/2/21 - Change reg to match VA practice to pay new Nehmer payees immediately</a:t>
            </a:r>
          </a:p>
          <a:p>
            <a:pPr lvl="1">
              <a:spcBef>
                <a:spcPts val="0"/>
              </a:spcBef>
            </a:pPr>
            <a:r>
              <a:rPr lang="en-US" sz="1400" dirty="0">
                <a:ea typeface="+mn-lt"/>
                <a:cs typeface="+mn-lt"/>
              </a:rPr>
              <a:t>AR22-GW Presumptive period extension (Final rule) 2/3/22 - Undiagnosed illness presumptive period extended</a:t>
            </a:r>
          </a:p>
          <a:p>
            <a:pPr>
              <a:spcBef>
                <a:spcPts val="0"/>
              </a:spcBef>
            </a:pPr>
            <a:r>
              <a:rPr lang="en-US" sz="1600" dirty="0"/>
              <a:t>15 reg packages in progress, over 50% in concurrence</a:t>
            </a:r>
            <a:endParaRPr lang="en-US" sz="1600" dirty="0">
              <a:cs typeface="Calibri"/>
            </a:endParaRPr>
          </a:p>
          <a:p>
            <a:pPr>
              <a:spcBef>
                <a:spcPts val="0"/>
              </a:spcBef>
            </a:pPr>
            <a:r>
              <a:rPr lang="en-US" sz="1600" dirty="0"/>
              <a:t>High priority/Special interest:</a:t>
            </a:r>
            <a:endParaRPr lang="en-US" sz="1600" dirty="0">
              <a:cs typeface="Calibri"/>
            </a:endParaRPr>
          </a:p>
          <a:p>
            <a:pPr lvl="1">
              <a:spcBef>
                <a:spcPts val="0"/>
              </a:spcBef>
            </a:pPr>
            <a:r>
              <a:rPr lang="en-US" sz="1400" dirty="0"/>
              <a:t>Rare cancers – SC for GW vets with 9 rare respiratory cancers due to fine particulate matter</a:t>
            </a:r>
            <a:endParaRPr lang="en-US" sz="1400" dirty="0">
              <a:cs typeface="Calibri"/>
            </a:endParaRPr>
          </a:p>
          <a:p>
            <a:pPr lvl="1">
              <a:spcBef>
                <a:spcPts val="0"/>
              </a:spcBef>
            </a:pPr>
            <a:r>
              <a:rPr lang="en-US" sz="1400" dirty="0"/>
              <a:t>BWN – add BWN Vets into reg, use DoD list for presumptive exposure (including Thailand), spina bifida rule changes</a:t>
            </a:r>
            <a:endParaRPr lang="en-US" sz="1400" dirty="0">
              <a:cs typeface="Calibri"/>
            </a:endParaRPr>
          </a:p>
          <a:p>
            <a:pPr lvl="1">
              <a:spcBef>
                <a:spcPts val="0"/>
              </a:spcBef>
            </a:pPr>
            <a:r>
              <a:rPr lang="en-US" sz="1400" dirty="0"/>
              <a:t>Character of Discharge – revise proposed reg to incorporate comments/recommendations on reg bars</a:t>
            </a:r>
            <a:endParaRPr lang="en-US" sz="1400" dirty="0">
              <a:cs typeface="Calibri"/>
            </a:endParaRPr>
          </a:p>
          <a:p>
            <a:pPr lvl="1">
              <a:spcBef>
                <a:spcPts val="0"/>
              </a:spcBef>
            </a:pPr>
            <a:r>
              <a:rPr lang="en-US" sz="1400" dirty="0"/>
              <a:t>Apportionments – reviewing  proposed rule's 46 written comments to craft final rule</a:t>
            </a:r>
            <a:endParaRPr lang="en-US" sz="1400" dirty="0">
              <a:cs typeface="Calibri"/>
            </a:endParaRPr>
          </a:p>
          <a:p>
            <a:pPr marL="0" indent="0">
              <a:spcBef>
                <a:spcPts val="0"/>
              </a:spcBef>
              <a:buNone/>
            </a:pPr>
            <a:r>
              <a:rPr lang="en-US" sz="1600" b="1" dirty="0">
                <a:solidFill>
                  <a:srgbClr val="000000"/>
                </a:solidFill>
              </a:rPr>
              <a:t>Challenges</a:t>
            </a:r>
            <a:endParaRPr lang="en-US" sz="1600" b="1" dirty="0">
              <a:solidFill>
                <a:srgbClr val="000000"/>
              </a:solidFill>
              <a:cs typeface="Calibri"/>
            </a:endParaRPr>
          </a:p>
          <a:p>
            <a:pPr>
              <a:spcBef>
                <a:spcPts val="0"/>
              </a:spcBef>
            </a:pPr>
            <a:r>
              <a:rPr lang="en-US" sz="1400" dirty="0"/>
              <a:t>Pending legislation could impact in-process rule progression </a:t>
            </a:r>
          </a:p>
          <a:p>
            <a:pPr>
              <a:spcBef>
                <a:spcPts val="0"/>
              </a:spcBef>
            </a:pPr>
            <a:r>
              <a:rPr lang="en-US" sz="1400" dirty="0"/>
              <a:t>Competing priorities at OGC may cause delays in regulation concurrence </a:t>
            </a:r>
            <a:endParaRPr lang="en-US" sz="1400" dirty="0">
              <a:solidFill>
                <a:srgbClr val="000000"/>
              </a:solidFill>
              <a:cs typeface="Calibri"/>
            </a:endParaRPr>
          </a:p>
          <a:p>
            <a:pPr>
              <a:spcBef>
                <a:spcPts val="0"/>
              </a:spcBef>
            </a:pPr>
            <a:r>
              <a:rPr lang="en-US" sz="1400" dirty="0">
                <a:solidFill>
                  <a:srgbClr val="000000"/>
                </a:solidFill>
                <a:cs typeface="Calibri"/>
              </a:rPr>
              <a:t>Staffing shortage </a:t>
            </a:r>
            <a:endParaRPr lang="en-US" sz="1400" dirty="0">
              <a:solidFill>
                <a:srgbClr val="000000"/>
              </a:solidFill>
            </a:endParaRPr>
          </a:p>
          <a:p>
            <a:pPr marL="0" lvl="0" indent="0">
              <a:spcBef>
                <a:spcPts val="0"/>
              </a:spcBef>
              <a:buNone/>
            </a:pPr>
            <a:r>
              <a:rPr lang="en-US" sz="1600" b="1" dirty="0">
                <a:solidFill>
                  <a:srgbClr val="000000"/>
                </a:solidFill>
              </a:rPr>
              <a:t>Expected Outcomes</a:t>
            </a:r>
          </a:p>
          <a:p>
            <a:pPr>
              <a:spcBef>
                <a:spcPts val="0"/>
              </a:spcBef>
            </a:pPr>
            <a:r>
              <a:rPr lang="en-US" sz="1600" dirty="0">
                <a:cs typeface="Calibri"/>
              </a:rPr>
              <a:t>Anticipate up to 10 total publications in Federal Register in FY2022</a:t>
            </a:r>
            <a:endParaRPr lang="en-US" sz="1600" dirty="0"/>
          </a:p>
          <a:p>
            <a:pPr>
              <a:spcBef>
                <a:spcPts val="0"/>
              </a:spcBef>
            </a:pPr>
            <a:r>
              <a:rPr lang="en-US" sz="1600" dirty="0"/>
              <a:t>Regulatory implementation of </a:t>
            </a:r>
          </a:p>
          <a:p>
            <a:pPr lvl="1">
              <a:spcBef>
                <a:spcPts val="0"/>
              </a:spcBef>
            </a:pPr>
            <a:r>
              <a:rPr lang="en-US" sz="1400" dirty="0"/>
              <a:t>Statutes </a:t>
            </a:r>
            <a:endParaRPr lang="en-US" sz="1400" dirty="0">
              <a:cs typeface="Calibri"/>
            </a:endParaRPr>
          </a:p>
          <a:p>
            <a:pPr lvl="1">
              <a:spcBef>
                <a:spcPts val="0"/>
              </a:spcBef>
            </a:pPr>
            <a:r>
              <a:rPr lang="en-US" sz="1400" dirty="0"/>
              <a:t>VA-driven changes </a:t>
            </a:r>
            <a:endParaRPr lang="en-US" sz="1400" dirty="0">
              <a:cs typeface="Calibri"/>
            </a:endParaRPr>
          </a:p>
          <a:p>
            <a:pPr lvl="1">
              <a:spcBef>
                <a:spcPts val="0"/>
              </a:spcBef>
            </a:pPr>
            <a:r>
              <a:rPr lang="en-US" sz="1400" dirty="0" err="1">
                <a:cs typeface="Calibri"/>
              </a:rPr>
              <a:t>SecVA</a:t>
            </a:r>
            <a:r>
              <a:rPr lang="en-US" sz="1400" dirty="0">
                <a:cs typeface="Calibri"/>
              </a:rPr>
              <a:t> priority regulations on toxic exposures</a:t>
            </a:r>
          </a:p>
          <a:p>
            <a:pPr marL="457200" lvl="1" indent="0">
              <a:spcBef>
                <a:spcPts val="0"/>
              </a:spcBef>
              <a:buNone/>
            </a:pPr>
            <a:endParaRPr lang="en-US" sz="1600" dirty="0"/>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smtClean="0"/>
              <a:pPr/>
              <a:t>12</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4000" dirty="0"/>
              <a:t>Adjudication Regulations (38 CFR Part 3)</a:t>
            </a:r>
          </a:p>
        </p:txBody>
      </p:sp>
    </p:spTree>
    <p:extLst>
      <p:ext uri="{BB962C8B-B14F-4D97-AF65-F5344CB8AC3E}">
        <p14:creationId xmlns:p14="http://schemas.microsoft.com/office/powerpoint/2010/main" val="997661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291E2EF-BE99-48C4-9A12-3696BFAC32DA}"/>
              </a:ext>
            </a:extLst>
          </p:cNvPr>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13</a:t>
            </a:fld>
            <a:endParaRPr lang="en-US">
              <a:solidFill>
                <a:prstClr val="white"/>
              </a:solidFill>
            </a:endParaRPr>
          </a:p>
        </p:txBody>
      </p:sp>
      <p:sp>
        <p:nvSpPr>
          <p:cNvPr id="3" name="Title 2">
            <a:extLst>
              <a:ext uri="{FF2B5EF4-FFF2-40B4-BE49-F238E27FC236}">
                <a16:creationId xmlns:a16="http://schemas.microsoft.com/office/drawing/2014/main" id="{2B2F7AA5-03C5-43E3-A90C-E60F84298C5F}"/>
              </a:ext>
            </a:extLst>
          </p:cNvPr>
          <p:cNvSpPr>
            <a:spLocks noGrp="1"/>
          </p:cNvSpPr>
          <p:nvPr>
            <p:ph type="title"/>
          </p:nvPr>
        </p:nvSpPr>
        <p:spPr/>
        <p:txBody>
          <a:bodyPr>
            <a:normAutofit/>
          </a:bodyPr>
          <a:lstStyle/>
          <a:p>
            <a:r>
              <a:rPr lang="en-US" sz="4000" dirty="0"/>
              <a:t>Pending Adjudication Regulations (Part 3)</a:t>
            </a:r>
          </a:p>
        </p:txBody>
      </p:sp>
      <p:graphicFrame>
        <p:nvGraphicFramePr>
          <p:cNvPr id="4" name="Table 5">
            <a:extLst>
              <a:ext uri="{FF2B5EF4-FFF2-40B4-BE49-F238E27FC236}">
                <a16:creationId xmlns:a16="http://schemas.microsoft.com/office/drawing/2014/main" id="{7CD3D144-4697-40CD-BD4C-513FCF6C2393}"/>
              </a:ext>
            </a:extLst>
          </p:cNvPr>
          <p:cNvGraphicFramePr>
            <a:graphicFrameLocks noGrp="1"/>
          </p:cNvGraphicFramePr>
          <p:nvPr>
            <p:extLst>
              <p:ext uri="{D42A27DB-BD31-4B8C-83A1-F6EECF244321}">
                <p14:modId xmlns:p14="http://schemas.microsoft.com/office/powerpoint/2010/main" val="3401940785"/>
              </p:ext>
            </p:extLst>
          </p:nvPr>
        </p:nvGraphicFramePr>
        <p:xfrm>
          <a:off x="0" y="664806"/>
          <a:ext cx="9144001" cy="6193192"/>
        </p:xfrm>
        <a:graphic>
          <a:graphicData uri="http://schemas.openxmlformats.org/drawingml/2006/table">
            <a:tbl>
              <a:tblPr firstRow="1" bandRow="1">
                <a:tableStyleId>{00A15C55-8517-42AA-B614-E9B94910E393}</a:tableStyleId>
              </a:tblPr>
              <a:tblGrid>
                <a:gridCol w="4231659">
                  <a:extLst>
                    <a:ext uri="{9D8B030D-6E8A-4147-A177-3AD203B41FA5}">
                      <a16:colId xmlns:a16="http://schemas.microsoft.com/office/drawing/2014/main" val="1545941456"/>
                    </a:ext>
                  </a:extLst>
                </a:gridCol>
                <a:gridCol w="797098">
                  <a:extLst>
                    <a:ext uri="{9D8B030D-6E8A-4147-A177-3AD203B41FA5}">
                      <a16:colId xmlns:a16="http://schemas.microsoft.com/office/drawing/2014/main" val="1363134441"/>
                    </a:ext>
                  </a:extLst>
                </a:gridCol>
                <a:gridCol w="1371479">
                  <a:extLst>
                    <a:ext uri="{9D8B030D-6E8A-4147-A177-3AD203B41FA5}">
                      <a16:colId xmlns:a16="http://schemas.microsoft.com/office/drawing/2014/main" val="3310674181"/>
                    </a:ext>
                  </a:extLst>
                </a:gridCol>
                <a:gridCol w="2743765">
                  <a:extLst>
                    <a:ext uri="{9D8B030D-6E8A-4147-A177-3AD203B41FA5}">
                      <a16:colId xmlns:a16="http://schemas.microsoft.com/office/drawing/2014/main" val="144697514"/>
                    </a:ext>
                  </a:extLst>
                </a:gridCol>
              </a:tblGrid>
              <a:tr h="448393">
                <a:tc>
                  <a:txBody>
                    <a:bodyPr/>
                    <a:lstStyle/>
                    <a:p>
                      <a:pPr algn="ctr"/>
                      <a:r>
                        <a:rPr lang="en-US" sz="1400" dirty="0"/>
                        <a:t>Rule</a:t>
                      </a:r>
                      <a:endParaRPr lang="en-US" sz="1400" dirty="0">
                        <a:latin typeface="+mn-lt"/>
                      </a:endParaRPr>
                    </a:p>
                  </a:txBody>
                  <a:tcPr anchor="ctr"/>
                </a:tc>
                <a:tc>
                  <a:txBody>
                    <a:bodyPr/>
                    <a:lstStyle/>
                    <a:p>
                      <a:pPr algn="ctr"/>
                      <a:r>
                        <a:rPr lang="en-US" sz="1400"/>
                        <a:t>Priority</a:t>
                      </a:r>
                      <a:endParaRPr lang="en-US" sz="1400">
                        <a:latin typeface="+mn-lt"/>
                      </a:endParaRPr>
                    </a:p>
                  </a:txBody>
                  <a:tcPr anchor="ctr"/>
                </a:tc>
                <a:tc>
                  <a:txBody>
                    <a:bodyPr/>
                    <a:lstStyle/>
                    <a:p>
                      <a:pPr algn="ctr"/>
                      <a:r>
                        <a:rPr lang="en-US" sz="1400"/>
                        <a:t>CS Rule Type</a:t>
                      </a:r>
                      <a:endParaRPr lang="en-US" sz="1400">
                        <a:latin typeface="+mn-lt"/>
                      </a:endParaRPr>
                    </a:p>
                  </a:txBody>
                  <a:tcPr anchor="ctr"/>
                </a:tc>
                <a:tc>
                  <a:txBody>
                    <a:bodyPr/>
                    <a:lstStyle/>
                    <a:p>
                      <a:pPr algn="ctr"/>
                      <a:r>
                        <a:rPr lang="en-US" sz="1400" dirty="0"/>
                        <a:t>Rule Stage</a:t>
                      </a:r>
                      <a:endParaRPr lang="en-US" sz="1400" dirty="0">
                        <a:latin typeface="+mn-lt"/>
                      </a:endParaRPr>
                    </a:p>
                  </a:txBody>
                  <a:tcPr anchor="ctr"/>
                </a:tc>
                <a:extLst>
                  <a:ext uri="{0D108BD9-81ED-4DB2-BD59-A6C34878D82A}">
                    <a16:rowId xmlns:a16="http://schemas.microsoft.com/office/drawing/2014/main" val="136726066"/>
                  </a:ext>
                </a:extLst>
              </a:tr>
              <a:tr h="371084">
                <a:tc>
                  <a:txBody>
                    <a:bodyPr/>
                    <a:lstStyle/>
                    <a:p>
                      <a:r>
                        <a:rPr lang="en-US" sz="1400" b="1"/>
                        <a:t>Rare Cancers (9 respiratory cancers)</a:t>
                      </a:r>
                      <a:endParaRPr lang="en-US" sz="1400" b="1">
                        <a:latin typeface="+mn-lt"/>
                      </a:endParaRPr>
                    </a:p>
                  </a:txBody>
                  <a:tcPr anchor="ctr"/>
                </a:tc>
                <a:tc>
                  <a:txBody>
                    <a:bodyPr/>
                    <a:lstStyle/>
                    <a:p>
                      <a:pPr algn="ctr"/>
                      <a:r>
                        <a:rPr lang="en-US" sz="1400"/>
                        <a:t>P1</a:t>
                      </a:r>
                      <a:endParaRPr lang="en-US" sz="1400">
                        <a:latin typeface="+mn-lt"/>
                      </a:endParaRPr>
                    </a:p>
                  </a:txBody>
                  <a:tcPr anchor="ctr"/>
                </a:tc>
                <a:tc>
                  <a:txBody>
                    <a:bodyPr/>
                    <a:lstStyle/>
                    <a:p>
                      <a:pPr algn="ctr"/>
                      <a:r>
                        <a:rPr lang="en-US" sz="1400"/>
                        <a:t>Interim Final</a:t>
                      </a:r>
                      <a:endParaRPr lang="en-US" sz="1400">
                        <a:latin typeface="+mn-lt"/>
                      </a:endParaRPr>
                    </a:p>
                  </a:txBody>
                  <a:tcPr anchor="ctr"/>
                </a:tc>
                <a:tc>
                  <a:txBody>
                    <a:bodyPr/>
                    <a:lstStyle/>
                    <a:p>
                      <a:pPr algn="ctr"/>
                      <a:r>
                        <a:rPr lang="en-US" sz="1400"/>
                        <a:t>In concurrence</a:t>
                      </a:r>
                      <a:endParaRPr lang="en-US" sz="1400">
                        <a:latin typeface="+mn-lt"/>
                      </a:endParaRPr>
                    </a:p>
                  </a:txBody>
                  <a:tcPr anchor="ctr"/>
                </a:tc>
                <a:extLst>
                  <a:ext uri="{0D108BD9-81ED-4DB2-BD59-A6C34878D82A}">
                    <a16:rowId xmlns:a16="http://schemas.microsoft.com/office/drawing/2014/main" val="2707439799"/>
                  </a:ext>
                </a:extLst>
              </a:tr>
              <a:tr h="584045">
                <a:tc>
                  <a:txBody>
                    <a:bodyPr/>
                    <a:lstStyle/>
                    <a:p>
                      <a:r>
                        <a:rPr lang="en-US" sz="1400" b="1"/>
                        <a:t>GW 3 respiratory conditions from fine particulate matter</a:t>
                      </a:r>
                      <a:endParaRPr lang="en-US" sz="1400" b="1">
                        <a:latin typeface="+mn-lt"/>
                      </a:endParaRPr>
                    </a:p>
                  </a:txBody>
                  <a:tcPr anchor="ctr"/>
                </a:tc>
                <a:tc>
                  <a:txBody>
                    <a:bodyPr/>
                    <a:lstStyle/>
                    <a:p>
                      <a:pPr algn="ctr"/>
                      <a:r>
                        <a:rPr lang="en-US" sz="1400"/>
                        <a:t>P1</a:t>
                      </a:r>
                      <a:endParaRPr lang="en-US" sz="1400">
                        <a:latin typeface="+mn-lt"/>
                      </a:endParaRPr>
                    </a:p>
                  </a:txBody>
                  <a:tcPr anchor="ctr"/>
                </a:tc>
                <a:tc>
                  <a:txBody>
                    <a:bodyPr/>
                    <a:lstStyle/>
                    <a:p>
                      <a:pPr algn="ctr"/>
                      <a:r>
                        <a:rPr lang="en-US" sz="1400"/>
                        <a:t>Final</a:t>
                      </a:r>
                      <a:endParaRPr lang="en-US" sz="1400">
                        <a:latin typeface="+mn-lt"/>
                      </a:endParaRPr>
                    </a:p>
                  </a:txBody>
                  <a:tcPr anchor="ctr"/>
                </a:tc>
                <a:tc>
                  <a:txBody>
                    <a:bodyPr/>
                    <a:lstStyle/>
                    <a:p>
                      <a:pPr algn="ctr"/>
                      <a:r>
                        <a:rPr lang="en-US" sz="1400"/>
                        <a:t>In concurrence</a:t>
                      </a:r>
                      <a:endParaRPr lang="en-US" sz="1400">
                        <a:latin typeface="+mn-lt"/>
                      </a:endParaRPr>
                    </a:p>
                  </a:txBody>
                  <a:tcPr anchor="ctr"/>
                </a:tc>
                <a:extLst>
                  <a:ext uri="{0D108BD9-81ED-4DB2-BD59-A6C34878D82A}">
                    <a16:rowId xmlns:a16="http://schemas.microsoft.com/office/drawing/2014/main" val="3035303524"/>
                  </a:ext>
                </a:extLst>
              </a:tr>
              <a:tr h="371084">
                <a:tc>
                  <a:txBody>
                    <a:bodyPr/>
                    <a:lstStyle/>
                    <a:p>
                      <a:pPr lvl="0">
                        <a:buNone/>
                      </a:pPr>
                      <a:r>
                        <a:rPr lang="en-US" sz="1400" b="1"/>
                        <a:t>Blue Water Navy-Thailand</a:t>
                      </a:r>
                      <a:endParaRPr lang="en-US" sz="1400" b="1">
                        <a:latin typeface="+mn-lt"/>
                      </a:endParaRPr>
                    </a:p>
                  </a:txBody>
                  <a:tcPr anchor="ctr"/>
                </a:tc>
                <a:tc>
                  <a:txBody>
                    <a:bodyPr/>
                    <a:lstStyle/>
                    <a:p>
                      <a:pPr algn="ctr"/>
                      <a:r>
                        <a:rPr lang="en-US" sz="1400"/>
                        <a:t>P1</a:t>
                      </a:r>
                      <a:endParaRPr lang="en-US" sz="1400">
                        <a:latin typeface="+mn-lt"/>
                      </a:endParaRPr>
                    </a:p>
                  </a:txBody>
                  <a:tcPr anchor="ctr"/>
                </a:tc>
                <a:tc>
                  <a:txBody>
                    <a:bodyPr/>
                    <a:lstStyle/>
                    <a:p>
                      <a:pPr algn="ctr"/>
                      <a:r>
                        <a:rPr lang="en-US" sz="1400"/>
                        <a:t>Proposed</a:t>
                      </a:r>
                      <a:endParaRPr lang="en-US" sz="1400">
                        <a:latin typeface="+mn-lt"/>
                      </a:endParaRPr>
                    </a:p>
                  </a:txBody>
                  <a:tcPr anchor="ctr"/>
                </a:tc>
                <a:tc>
                  <a:txBody>
                    <a:bodyPr/>
                    <a:lstStyle/>
                    <a:p>
                      <a:pPr algn="ctr"/>
                      <a:r>
                        <a:rPr lang="en-US" sz="1400"/>
                        <a:t>In concurrence</a:t>
                      </a:r>
                      <a:endParaRPr lang="en-US" sz="1400">
                        <a:latin typeface="+mn-lt"/>
                      </a:endParaRPr>
                    </a:p>
                  </a:txBody>
                  <a:tcPr anchor="ctr"/>
                </a:tc>
                <a:extLst>
                  <a:ext uri="{0D108BD9-81ED-4DB2-BD59-A6C34878D82A}">
                    <a16:rowId xmlns:a16="http://schemas.microsoft.com/office/drawing/2014/main" val="4145205824"/>
                  </a:ext>
                </a:extLst>
              </a:tr>
              <a:tr h="371084">
                <a:tc>
                  <a:txBody>
                    <a:bodyPr/>
                    <a:lstStyle/>
                    <a:p>
                      <a:r>
                        <a:rPr lang="en-US" sz="1400" b="1"/>
                        <a:t>Apportionments</a:t>
                      </a:r>
                      <a:endParaRPr lang="en-US" sz="1400" b="1">
                        <a:latin typeface="+mn-lt"/>
                      </a:endParaRPr>
                    </a:p>
                  </a:txBody>
                  <a:tcPr anchor="ctr"/>
                </a:tc>
                <a:tc>
                  <a:txBody>
                    <a:bodyPr/>
                    <a:lstStyle/>
                    <a:p>
                      <a:pPr algn="ctr"/>
                      <a:r>
                        <a:rPr lang="en-US" sz="1400"/>
                        <a:t>P1</a:t>
                      </a:r>
                      <a:endParaRPr lang="en-US" sz="1400">
                        <a:latin typeface="+mn-lt"/>
                      </a:endParaRPr>
                    </a:p>
                  </a:txBody>
                  <a:tcPr anchor="ctr"/>
                </a:tc>
                <a:tc>
                  <a:txBody>
                    <a:bodyPr/>
                    <a:lstStyle/>
                    <a:p>
                      <a:pPr algn="ctr"/>
                      <a:r>
                        <a:rPr lang="en-US" sz="1400"/>
                        <a:t>Final</a:t>
                      </a:r>
                      <a:endParaRPr lang="en-US" sz="1400">
                        <a:latin typeface="+mn-lt"/>
                      </a:endParaRPr>
                    </a:p>
                  </a:txBody>
                  <a:tcPr anchor="ctr"/>
                </a:tc>
                <a:tc>
                  <a:txBody>
                    <a:bodyPr/>
                    <a:lstStyle/>
                    <a:p>
                      <a:pPr algn="ctr"/>
                      <a:r>
                        <a:rPr lang="en-US" sz="1400"/>
                        <a:t>PR Oct 2021; under CS review</a:t>
                      </a:r>
                      <a:endParaRPr lang="en-US" sz="1400">
                        <a:latin typeface="+mn-lt"/>
                      </a:endParaRPr>
                    </a:p>
                  </a:txBody>
                  <a:tcPr anchor="ctr"/>
                </a:tc>
                <a:extLst>
                  <a:ext uri="{0D108BD9-81ED-4DB2-BD59-A6C34878D82A}">
                    <a16:rowId xmlns:a16="http://schemas.microsoft.com/office/drawing/2014/main" val="1859885921"/>
                  </a:ext>
                </a:extLst>
              </a:tr>
              <a:tr h="402009">
                <a:tc>
                  <a:txBody>
                    <a:bodyPr/>
                    <a:lstStyle/>
                    <a:p>
                      <a:r>
                        <a:rPr lang="en-US" sz="1400" b="1"/>
                        <a:t>Space Force:  Active Military Service</a:t>
                      </a:r>
                      <a:endParaRPr lang="en-US" sz="1400" b="1">
                        <a:latin typeface="+mn-lt"/>
                      </a:endParaRPr>
                    </a:p>
                  </a:txBody>
                  <a:tcPr anchor="ctr"/>
                </a:tc>
                <a:tc>
                  <a:txBody>
                    <a:bodyPr/>
                    <a:lstStyle/>
                    <a:p>
                      <a:pPr algn="ctr"/>
                      <a:r>
                        <a:rPr lang="en-US" sz="1400"/>
                        <a:t>P1</a:t>
                      </a:r>
                      <a:endParaRPr lang="en-US" sz="1400">
                        <a:latin typeface="+mn-lt"/>
                      </a:endParaRPr>
                    </a:p>
                  </a:txBody>
                  <a:tcPr anchor="ctr"/>
                </a:tc>
                <a:tc>
                  <a:txBody>
                    <a:bodyPr/>
                    <a:lstStyle/>
                    <a:p>
                      <a:pPr algn="ctr"/>
                      <a:r>
                        <a:rPr lang="en-US" sz="1400"/>
                        <a:t>Final</a:t>
                      </a:r>
                      <a:endParaRPr lang="en-US" sz="1400">
                        <a:latin typeface="+mn-lt"/>
                      </a:endParaRPr>
                    </a:p>
                  </a:txBody>
                  <a:tcPr anchor="ctr"/>
                </a:tc>
                <a:tc>
                  <a:txBody>
                    <a:bodyPr/>
                    <a:lstStyle/>
                    <a:p>
                      <a:pPr lvl="0" algn="ctr">
                        <a:buNone/>
                      </a:pPr>
                      <a:r>
                        <a:rPr lang="en-US" sz="1400" b="0" u="none" strike="noStrike" noProof="0"/>
                        <a:t>In concurrence</a:t>
                      </a:r>
                      <a:endParaRPr lang="en-US" sz="1400" b="0" i="0" u="none" strike="noStrike" noProof="0">
                        <a:latin typeface="+mn-lt"/>
                      </a:endParaRPr>
                    </a:p>
                  </a:txBody>
                  <a:tcPr anchor="ctr"/>
                </a:tc>
                <a:extLst>
                  <a:ext uri="{0D108BD9-81ED-4DB2-BD59-A6C34878D82A}">
                    <a16:rowId xmlns:a16="http://schemas.microsoft.com/office/drawing/2014/main" val="1917921407"/>
                  </a:ext>
                </a:extLst>
              </a:tr>
              <a:tr h="402009">
                <a:tc>
                  <a:txBody>
                    <a:bodyPr/>
                    <a:lstStyle/>
                    <a:p>
                      <a:r>
                        <a:rPr lang="en-US" sz="1400" b="1"/>
                        <a:t>Character of Discharge (regulatory bars)</a:t>
                      </a:r>
                      <a:endParaRPr lang="en-US" sz="1400" b="1">
                        <a:latin typeface="+mn-lt"/>
                      </a:endParaRPr>
                    </a:p>
                  </a:txBody>
                  <a:tcPr anchor="ctr"/>
                </a:tc>
                <a:tc>
                  <a:txBody>
                    <a:bodyPr/>
                    <a:lstStyle/>
                    <a:p>
                      <a:pPr algn="ctr"/>
                      <a:r>
                        <a:rPr lang="en-US" sz="1400"/>
                        <a:t>P1</a:t>
                      </a:r>
                      <a:endParaRPr lang="en-US" sz="1400">
                        <a:latin typeface="+mn-lt"/>
                      </a:endParaRPr>
                    </a:p>
                  </a:txBody>
                  <a:tcPr anchor="ctr"/>
                </a:tc>
                <a:tc>
                  <a:txBody>
                    <a:bodyPr/>
                    <a:lstStyle/>
                    <a:p>
                      <a:pPr algn="ctr"/>
                      <a:r>
                        <a:rPr lang="en-US" sz="1400"/>
                        <a:t>Final</a:t>
                      </a:r>
                      <a:endParaRPr lang="en-US" sz="1400">
                        <a:latin typeface="+mn-lt"/>
                      </a:endParaRPr>
                    </a:p>
                  </a:txBody>
                  <a:tcPr anchor="ctr"/>
                </a:tc>
                <a:tc>
                  <a:txBody>
                    <a:bodyPr/>
                    <a:lstStyle/>
                    <a:p>
                      <a:pPr algn="ctr"/>
                      <a:r>
                        <a:rPr lang="en-US" sz="1400"/>
                        <a:t>RFI Oct 2021;  under CS review</a:t>
                      </a:r>
                      <a:endParaRPr lang="en-US" sz="1400">
                        <a:latin typeface="+mn-lt"/>
                      </a:endParaRPr>
                    </a:p>
                  </a:txBody>
                  <a:tcPr anchor="ctr"/>
                </a:tc>
                <a:extLst>
                  <a:ext uri="{0D108BD9-81ED-4DB2-BD59-A6C34878D82A}">
                    <a16:rowId xmlns:a16="http://schemas.microsoft.com/office/drawing/2014/main" val="371913322"/>
                  </a:ext>
                </a:extLst>
              </a:tr>
              <a:tr h="584045">
                <a:tc>
                  <a:txBody>
                    <a:bodyPr/>
                    <a:lstStyle/>
                    <a:p>
                      <a:pPr lvl="0">
                        <a:buNone/>
                      </a:pPr>
                      <a:r>
                        <a:rPr lang="en-US" sz="1400" b="1"/>
                        <a:t>Active Duty Pay (reduce recoupment of benefits after AD)</a:t>
                      </a:r>
                      <a:endParaRPr lang="en-US" sz="1400" b="1">
                        <a:latin typeface="+mn-lt"/>
                      </a:endParaRPr>
                    </a:p>
                  </a:txBody>
                  <a:tcPr anchor="ctr"/>
                </a:tc>
                <a:tc>
                  <a:txBody>
                    <a:bodyPr/>
                    <a:lstStyle/>
                    <a:p>
                      <a:pPr lvl="0" algn="ctr">
                        <a:buNone/>
                      </a:pPr>
                      <a:r>
                        <a:rPr lang="en-US" sz="1400"/>
                        <a:t>P1</a:t>
                      </a:r>
                      <a:endParaRPr lang="en-US" sz="1400">
                        <a:latin typeface="+mn-lt"/>
                      </a:endParaRPr>
                    </a:p>
                  </a:txBody>
                  <a:tcPr anchor="ctr"/>
                </a:tc>
                <a:tc>
                  <a:txBody>
                    <a:bodyPr/>
                    <a:lstStyle/>
                    <a:p>
                      <a:pPr lvl="0" algn="ctr">
                        <a:buNone/>
                      </a:pPr>
                      <a:r>
                        <a:rPr lang="en-US" sz="1400"/>
                        <a:t>Final</a:t>
                      </a:r>
                      <a:endParaRPr lang="en-US" sz="1400">
                        <a:latin typeface="+mn-lt"/>
                      </a:endParaRPr>
                    </a:p>
                  </a:txBody>
                  <a:tcPr anchor="ctr"/>
                </a:tc>
                <a:tc>
                  <a:txBody>
                    <a:bodyPr/>
                    <a:lstStyle/>
                    <a:p>
                      <a:pPr lvl="0" algn="ctr">
                        <a:buNone/>
                      </a:pPr>
                      <a:r>
                        <a:rPr lang="en-US" sz="1400"/>
                        <a:t>In concurrence</a:t>
                      </a:r>
                      <a:endParaRPr lang="en-US" sz="1400">
                        <a:latin typeface="+mn-lt"/>
                      </a:endParaRPr>
                    </a:p>
                  </a:txBody>
                  <a:tcPr anchor="ctr"/>
                </a:tc>
                <a:extLst>
                  <a:ext uri="{0D108BD9-81ED-4DB2-BD59-A6C34878D82A}">
                    <a16:rowId xmlns:a16="http://schemas.microsoft.com/office/drawing/2014/main" val="2190601519"/>
                  </a:ext>
                </a:extLst>
              </a:tr>
              <a:tr h="402009">
                <a:tc>
                  <a:txBody>
                    <a:bodyPr/>
                    <a:lstStyle/>
                    <a:p>
                      <a:pPr lvl="0">
                        <a:buNone/>
                      </a:pPr>
                      <a:r>
                        <a:rPr lang="en-US" sz="1400" b="1"/>
                        <a:t>NDAA 3 new AO </a:t>
                      </a:r>
                      <a:r>
                        <a:rPr lang="en-US" sz="1400" b="1" err="1"/>
                        <a:t>presumptives</a:t>
                      </a:r>
                      <a:endParaRPr lang="en-US" sz="1400" b="1" err="1">
                        <a:latin typeface="+mn-lt"/>
                      </a:endParaRPr>
                    </a:p>
                  </a:txBody>
                  <a:tcPr anchor="ctr"/>
                </a:tc>
                <a:tc>
                  <a:txBody>
                    <a:bodyPr/>
                    <a:lstStyle/>
                    <a:p>
                      <a:pPr lvl="0" algn="ctr">
                        <a:buNone/>
                      </a:pPr>
                      <a:r>
                        <a:rPr lang="en-US" sz="1400"/>
                        <a:t>P1</a:t>
                      </a:r>
                      <a:endParaRPr lang="en-US" sz="1400">
                        <a:latin typeface="+mn-lt"/>
                      </a:endParaRPr>
                    </a:p>
                  </a:txBody>
                  <a:tcPr anchor="ctr"/>
                </a:tc>
                <a:tc>
                  <a:txBody>
                    <a:bodyPr/>
                    <a:lstStyle/>
                    <a:p>
                      <a:pPr lvl="0" algn="ctr">
                        <a:buNone/>
                      </a:pPr>
                      <a:r>
                        <a:rPr lang="en-US" sz="1400"/>
                        <a:t>Proposed</a:t>
                      </a:r>
                      <a:endParaRPr lang="en-US" sz="1400">
                        <a:latin typeface="+mn-lt"/>
                      </a:endParaRPr>
                    </a:p>
                  </a:txBody>
                  <a:tcPr anchor="ctr"/>
                </a:tc>
                <a:tc>
                  <a:txBody>
                    <a:bodyPr/>
                    <a:lstStyle/>
                    <a:p>
                      <a:pPr lvl="0" algn="ctr">
                        <a:buNone/>
                      </a:pPr>
                      <a:r>
                        <a:rPr lang="en-US" sz="1400"/>
                        <a:t>In concurrence</a:t>
                      </a:r>
                      <a:endParaRPr lang="en-US" sz="1400">
                        <a:latin typeface="+mn-lt"/>
                      </a:endParaRPr>
                    </a:p>
                  </a:txBody>
                  <a:tcPr anchor="ctr"/>
                </a:tc>
                <a:extLst>
                  <a:ext uri="{0D108BD9-81ED-4DB2-BD59-A6C34878D82A}">
                    <a16:rowId xmlns:a16="http://schemas.microsoft.com/office/drawing/2014/main" val="4033573973"/>
                  </a:ext>
                </a:extLst>
              </a:tr>
              <a:tr h="371084">
                <a:tc>
                  <a:txBody>
                    <a:bodyPr/>
                    <a:lstStyle/>
                    <a:p>
                      <a:pPr lvl="0">
                        <a:buNone/>
                      </a:pPr>
                      <a:r>
                        <a:rPr lang="en-US" sz="1400" b="1"/>
                        <a:t>Covid 19 </a:t>
                      </a:r>
                      <a:r>
                        <a:rPr lang="en-US" sz="1400" b="1" err="1"/>
                        <a:t>presumptives</a:t>
                      </a:r>
                      <a:r>
                        <a:rPr lang="en-US" sz="1400" b="1"/>
                        <a:t> for SC</a:t>
                      </a:r>
                      <a:endParaRPr lang="en-US" sz="1400" b="1">
                        <a:latin typeface="+mn-lt"/>
                      </a:endParaRPr>
                    </a:p>
                  </a:txBody>
                  <a:tcPr anchor="ctr"/>
                </a:tc>
                <a:tc>
                  <a:txBody>
                    <a:bodyPr/>
                    <a:lstStyle/>
                    <a:p>
                      <a:pPr lvl="0" algn="ctr">
                        <a:buNone/>
                      </a:pPr>
                      <a:r>
                        <a:rPr lang="en-US" sz="1400"/>
                        <a:t>P1</a:t>
                      </a:r>
                      <a:endParaRPr lang="en-US" sz="1400">
                        <a:latin typeface="+mn-lt"/>
                      </a:endParaRPr>
                    </a:p>
                  </a:txBody>
                  <a:tcPr anchor="ctr"/>
                </a:tc>
                <a:tc>
                  <a:txBody>
                    <a:bodyPr/>
                    <a:lstStyle/>
                    <a:p>
                      <a:pPr lvl="0" algn="ctr">
                        <a:buNone/>
                      </a:pPr>
                      <a:r>
                        <a:rPr lang="en-US" sz="1400"/>
                        <a:t>Proposed</a:t>
                      </a:r>
                      <a:endParaRPr lang="en-US" sz="1400">
                        <a:latin typeface="+mn-lt"/>
                      </a:endParaRPr>
                    </a:p>
                  </a:txBody>
                  <a:tcPr anchor="ctr"/>
                </a:tc>
                <a:tc>
                  <a:txBody>
                    <a:bodyPr/>
                    <a:lstStyle/>
                    <a:p>
                      <a:pPr lvl="0" algn="ctr">
                        <a:buNone/>
                      </a:pPr>
                      <a:r>
                        <a:rPr lang="en-US" sz="1400"/>
                        <a:t>In concurrence</a:t>
                      </a:r>
                      <a:endParaRPr lang="en-US" sz="1400">
                        <a:latin typeface="+mn-lt"/>
                      </a:endParaRPr>
                    </a:p>
                  </a:txBody>
                  <a:tcPr anchor="ctr"/>
                </a:tc>
                <a:extLst>
                  <a:ext uri="{0D108BD9-81ED-4DB2-BD59-A6C34878D82A}">
                    <a16:rowId xmlns:a16="http://schemas.microsoft.com/office/drawing/2014/main" val="3388739701"/>
                  </a:ext>
                </a:extLst>
              </a:tr>
              <a:tr h="386547">
                <a:tc>
                  <a:txBody>
                    <a:bodyPr/>
                    <a:lstStyle/>
                    <a:p>
                      <a:pPr lvl="0">
                        <a:buNone/>
                      </a:pPr>
                      <a:r>
                        <a:rPr lang="en-US" sz="1400" b="1"/>
                        <a:t>Supplemental Claims / ITFs </a:t>
                      </a:r>
                      <a:endParaRPr lang="en-US" sz="1400" b="1">
                        <a:latin typeface="+mn-lt"/>
                      </a:endParaRPr>
                    </a:p>
                  </a:txBody>
                  <a:tcPr anchor="ctr"/>
                </a:tc>
                <a:tc>
                  <a:txBody>
                    <a:bodyPr/>
                    <a:lstStyle/>
                    <a:p>
                      <a:pPr lvl="0" algn="ctr">
                        <a:buNone/>
                      </a:pPr>
                      <a:r>
                        <a:rPr lang="en-US" sz="1400"/>
                        <a:t>P1</a:t>
                      </a:r>
                      <a:endParaRPr lang="en-US" sz="1400">
                        <a:latin typeface="+mn-lt"/>
                      </a:endParaRPr>
                    </a:p>
                  </a:txBody>
                  <a:tcPr anchor="ctr"/>
                </a:tc>
                <a:tc>
                  <a:txBody>
                    <a:bodyPr/>
                    <a:lstStyle/>
                    <a:p>
                      <a:pPr lvl="0" algn="ctr">
                        <a:buNone/>
                      </a:pPr>
                      <a:r>
                        <a:rPr lang="en-US" sz="1400"/>
                        <a:t>Proposed</a:t>
                      </a:r>
                      <a:endParaRPr lang="en-US" sz="1400">
                        <a:latin typeface="+mn-lt"/>
                      </a:endParaRPr>
                    </a:p>
                  </a:txBody>
                  <a:tcPr anchor="ctr"/>
                </a:tc>
                <a:tc>
                  <a:txBody>
                    <a:bodyPr/>
                    <a:lstStyle/>
                    <a:p>
                      <a:pPr lvl="0" algn="ctr">
                        <a:buNone/>
                      </a:pPr>
                      <a:r>
                        <a:rPr lang="en-US" sz="1400"/>
                        <a:t>In concurrence</a:t>
                      </a:r>
                      <a:endParaRPr lang="en-US" sz="1400">
                        <a:latin typeface="+mn-lt"/>
                      </a:endParaRPr>
                    </a:p>
                  </a:txBody>
                  <a:tcPr anchor="ctr"/>
                </a:tc>
                <a:extLst>
                  <a:ext uri="{0D108BD9-81ED-4DB2-BD59-A6C34878D82A}">
                    <a16:rowId xmlns:a16="http://schemas.microsoft.com/office/drawing/2014/main" val="145172048"/>
                  </a:ext>
                </a:extLst>
              </a:tr>
              <a:tr h="386547">
                <a:tc>
                  <a:txBody>
                    <a:bodyPr/>
                    <a:lstStyle/>
                    <a:p>
                      <a:pPr lvl="0">
                        <a:buNone/>
                      </a:pPr>
                      <a:r>
                        <a:rPr lang="en-US" sz="1400" b="1" dirty="0"/>
                        <a:t>Dependency Evidence</a:t>
                      </a:r>
                      <a:endParaRPr lang="en-US" sz="1400" b="1" dirty="0">
                        <a:latin typeface="+mn-lt"/>
                      </a:endParaRPr>
                    </a:p>
                  </a:txBody>
                  <a:tcPr anchor="ctr"/>
                </a:tc>
                <a:tc>
                  <a:txBody>
                    <a:bodyPr/>
                    <a:lstStyle/>
                    <a:p>
                      <a:pPr lvl="0" algn="ctr">
                        <a:buNone/>
                      </a:pPr>
                      <a:r>
                        <a:rPr lang="en-US" sz="1400"/>
                        <a:t>P1</a:t>
                      </a:r>
                      <a:endParaRPr lang="en-US" sz="1400">
                        <a:latin typeface="+mn-lt"/>
                      </a:endParaRPr>
                    </a:p>
                  </a:txBody>
                  <a:tcPr anchor="ctr"/>
                </a:tc>
                <a:tc>
                  <a:txBody>
                    <a:bodyPr/>
                    <a:lstStyle/>
                    <a:p>
                      <a:pPr lvl="0" algn="ctr">
                        <a:buNone/>
                      </a:pPr>
                      <a:r>
                        <a:rPr lang="en-US" sz="1400"/>
                        <a:t>Proposed </a:t>
                      </a:r>
                      <a:endParaRPr lang="en-US" sz="1400">
                        <a:latin typeface="+mn-lt"/>
                      </a:endParaRPr>
                    </a:p>
                  </a:txBody>
                  <a:tcPr anchor="ctr"/>
                </a:tc>
                <a:tc>
                  <a:txBody>
                    <a:bodyPr/>
                    <a:lstStyle/>
                    <a:p>
                      <a:pPr lvl="0" algn="ctr">
                        <a:buNone/>
                      </a:pPr>
                      <a:r>
                        <a:rPr lang="en-US" sz="1400"/>
                        <a:t>In development</a:t>
                      </a:r>
                      <a:endParaRPr lang="en-US" sz="1400">
                        <a:latin typeface="+mn-lt"/>
                      </a:endParaRPr>
                    </a:p>
                  </a:txBody>
                  <a:tcPr anchor="ctr"/>
                </a:tc>
                <a:extLst>
                  <a:ext uri="{0D108BD9-81ED-4DB2-BD59-A6C34878D82A}">
                    <a16:rowId xmlns:a16="http://schemas.microsoft.com/office/drawing/2014/main" val="3347450907"/>
                  </a:ext>
                </a:extLst>
              </a:tr>
              <a:tr h="371084">
                <a:tc>
                  <a:txBody>
                    <a:bodyPr/>
                    <a:lstStyle/>
                    <a:p>
                      <a:pPr lvl="0">
                        <a:buNone/>
                      </a:pPr>
                      <a:r>
                        <a:rPr lang="en-US" sz="1400" b="1"/>
                        <a:t>Delegation of Authority</a:t>
                      </a:r>
                      <a:endParaRPr lang="en-US" sz="1400" b="1">
                        <a:latin typeface="+mn-lt"/>
                      </a:endParaRPr>
                    </a:p>
                  </a:txBody>
                  <a:tcPr anchor="ctr"/>
                </a:tc>
                <a:tc>
                  <a:txBody>
                    <a:bodyPr/>
                    <a:lstStyle/>
                    <a:p>
                      <a:pPr lvl="0" algn="ctr">
                        <a:buNone/>
                      </a:pPr>
                      <a:r>
                        <a:rPr lang="en-US" sz="1400"/>
                        <a:t>P2</a:t>
                      </a:r>
                      <a:endParaRPr lang="en-US" sz="1400">
                        <a:latin typeface="+mn-lt"/>
                      </a:endParaRPr>
                    </a:p>
                  </a:txBody>
                  <a:tcPr anchor="ctr"/>
                </a:tc>
                <a:tc>
                  <a:txBody>
                    <a:bodyPr/>
                    <a:lstStyle/>
                    <a:p>
                      <a:pPr lvl="0" algn="ctr">
                        <a:buNone/>
                      </a:pPr>
                      <a:r>
                        <a:rPr lang="en-US" sz="1400"/>
                        <a:t>Proposed</a:t>
                      </a:r>
                      <a:endParaRPr lang="en-US" sz="1400">
                        <a:latin typeface="+mn-lt"/>
                      </a:endParaRPr>
                    </a:p>
                  </a:txBody>
                  <a:tcPr anchor="ctr"/>
                </a:tc>
                <a:tc>
                  <a:txBody>
                    <a:bodyPr/>
                    <a:lstStyle/>
                    <a:p>
                      <a:pPr lvl="0" algn="ctr">
                        <a:buNone/>
                      </a:pPr>
                      <a:r>
                        <a:rPr lang="en-US" sz="1400"/>
                        <a:t>In development</a:t>
                      </a:r>
                      <a:endParaRPr lang="en-US" sz="1400">
                        <a:latin typeface="+mn-lt"/>
                      </a:endParaRPr>
                    </a:p>
                  </a:txBody>
                  <a:tcPr anchor="ctr"/>
                </a:tc>
                <a:extLst>
                  <a:ext uri="{0D108BD9-81ED-4DB2-BD59-A6C34878D82A}">
                    <a16:rowId xmlns:a16="http://schemas.microsoft.com/office/drawing/2014/main" val="3607643146"/>
                  </a:ext>
                </a:extLst>
              </a:tr>
              <a:tr h="371084">
                <a:tc>
                  <a:txBody>
                    <a:bodyPr/>
                    <a:lstStyle/>
                    <a:p>
                      <a:pPr lvl="0">
                        <a:buNone/>
                      </a:pPr>
                      <a:r>
                        <a:rPr lang="en-US" sz="1400" b="1"/>
                        <a:t>Aggravation (Agg preexisting condition; secondary SC)</a:t>
                      </a:r>
                      <a:endParaRPr lang="en-US" sz="1400" b="1">
                        <a:latin typeface="+mn-lt"/>
                      </a:endParaRPr>
                    </a:p>
                  </a:txBody>
                  <a:tcPr anchor="ctr"/>
                </a:tc>
                <a:tc>
                  <a:txBody>
                    <a:bodyPr/>
                    <a:lstStyle/>
                    <a:p>
                      <a:pPr lvl="0" algn="ctr">
                        <a:buNone/>
                      </a:pPr>
                      <a:r>
                        <a:rPr lang="en-US" sz="1400"/>
                        <a:t>P2</a:t>
                      </a:r>
                      <a:endParaRPr lang="en-US" sz="1400">
                        <a:latin typeface="+mn-lt"/>
                      </a:endParaRPr>
                    </a:p>
                  </a:txBody>
                  <a:tcPr anchor="ctr"/>
                </a:tc>
                <a:tc>
                  <a:txBody>
                    <a:bodyPr/>
                    <a:lstStyle/>
                    <a:p>
                      <a:pPr lvl="0" algn="ctr">
                        <a:buNone/>
                      </a:pPr>
                      <a:r>
                        <a:rPr lang="en-US" sz="1400"/>
                        <a:t>Final</a:t>
                      </a:r>
                      <a:endParaRPr lang="en-US" sz="1400">
                        <a:latin typeface="+mn-lt"/>
                      </a:endParaRPr>
                    </a:p>
                  </a:txBody>
                  <a:tcPr anchor="ctr"/>
                </a:tc>
                <a:tc>
                  <a:txBody>
                    <a:bodyPr/>
                    <a:lstStyle/>
                    <a:p>
                      <a:pPr lvl="0" algn="ctr">
                        <a:buNone/>
                      </a:pPr>
                      <a:r>
                        <a:rPr lang="en-US" sz="1400"/>
                        <a:t>In development</a:t>
                      </a:r>
                      <a:endParaRPr lang="en-US" sz="1400">
                        <a:latin typeface="+mn-lt"/>
                      </a:endParaRPr>
                    </a:p>
                  </a:txBody>
                  <a:tcPr anchor="ctr"/>
                </a:tc>
                <a:extLst>
                  <a:ext uri="{0D108BD9-81ED-4DB2-BD59-A6C34878D82A}">
                    <a16:rowId xmlns:a16="http://schemas.microsoft.com/office/drawing/2014/main" val="768079577"/>
                  </a:ext>
                </a:extLst>
              </a:tr>
              <a:tr h="371084">
                <a:tc>
                  <a:txBody>
                    <a:bodyPr/>
                    <a:lstStyle/>
                    <a:p>
                      <a:pPr lvl="0">
                        <a:buNone/>
                      </a:pPr>
                      <a:r>
                        <a:rPr lang="en-US" sz="1400" b="1"/>
                        <a:t>Lump Sum</a:t>
                      </a:r>
                      <a:endParaRPr lang="en-US" sz="1400" b="1">
                        <a:latin typeface="+mn-lt"/>
                      </a:endParaRPr>
                    </a:p>
                  </a:txBody>
                  <a:tcPr anchor="ctr"/>
                </a:tc>
                <a:tc>
                  <a:txBody>
                    <a:bodyPr/>
                    <a:lstStyle/>
                    <a:p>
                      <a:pPr lvl="0" algn="ctr">
                        <a:buNone/>
                      </a:pPr>
                      <a:r>
                        <a:rPr lang="en-US" sz="1400"/>
                        <a:t>P2</a:t>
                      </a:r>
                      <a:endParaRPr lang="en-US" sz="1400">
                        <a:latin typeface="+mn-lt"/>
                      </a:endParaRPr>
                    </a:p>
                  </a:txBody>
                  <a:tcPr anchor="ctr"/>
                </a:tc>
                <a:tc>
                  <a:txBody>
                    <a:bodyPr/>
                    <a:lstStyle/>
                    <a:p>
                      <a:pPr lvl="0" algn="ctr">
                        <a:buNone/>
                      </a:pPr>
                      <a:r>
                        <a:rPr lang="en-US" sz="1400"/>
                        <a:t>Proposed</a:t>
                      </a:r>
                      <a:endParaRPr lang="en-US" sz="1400">
                        <a:latin typeface="+mn-lt"/>
                      </a:endParaRPr>
                    </a:p>
                  </a:txBody>
                  <a:tcPr anchor="ctr"/>
                </a:tc>
                <a:tc>
                  <a:txBody>
                    <a:bodyPr/>
                    <a:lstStyle/>
                    <a:p>
                      <a:pPr lvl="0" algn="ctr">
                        <a:buNone/>
                      </a:pPr>
                      <a:r>
                        <a:rPr lang="en-US" sz="1400" dirty="0"/>
                        <a:t>In development</a:t>
                      </a:r>
                      <a:endParaRPr lang="en-US" sz="1400" dirty="0">
                        <a:latin typeface="+mn-lt"/>
                      </a:endParaRPr>
                    </a:p>
                  </a:txBody>
                  <a:tcPr anchor="ctr"/>
                </a:tc>
                <a:extLst>
                  <a:ext uri="{0D108BD9-81ED-4DB2-BD59-A6C34878D82A}">
                    <a16:rowId xmlns:a16="http://schemas.microsoft.com/office/drawing/2014/main" val="3461955379"/>
                  </a:ext>
                </a:extLst>
              </a:tr>
            </a:tbl>
          </a:graphicData>
        </a:graphic>
      </p:graphicFrame>
    </p:spTree>
    <p:extLst>
      <p:ext uri="{BB962C8B-B14F-4D97-AF65-F5344CB8AC3E}">
        <p14:creationId xmlns:p14="http://schemas.microsoft.com/office/powerpoint/2010/main" val="326490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655320"/>
            <a:ext cx="9144000" cy="5486400"/>
          </a:xfrm>
        </p:spPr>
        <p:txBody>
          <a:bodyPr vert="horz" lIns="91440" tIns="45720" rIns="91440" bIns="45720" rtlCol="0" anchor="t">
            <a:noAutofit/>
          </a:bodyPr>
          <a:lstStyle/>
          <a:p>
            <a:pPr marL="0" indent="0">
              <a:spcBef>
                <a:spcPts val="0"/>
              </a:spcBef>
              <a:buNone/>
            </a:pPr>
            <a:r>
              <a:rPr lang="en-US" sz="1800" b="1" dirty="0"/>
              <a:t>Status</a:t>
            </a:r>
          </a:p>
          <a:p>
            <a:pPr>
              <a:spcBef>
                <a:spcPts val="0"/>
              </a:spcBef>
            </a:pPr>
            <a:r>
              <a:rPr lang="en-US" sz="1600" dirty="0"/>
              <a:t>M21-1 Reorganization Project concluded, with publication and release of final phased content, on 9/30/21</a:t>
            </a:r>
            <a:endParaRPr lang="en-US" dirty="0"/>
          </a:p>
          <a:p>
            <a:pPr>
              <a:spcBef>
                <a:spcPts val="0"/>
              </a:spcBef>
            </a:pPr>
            <a:r>
              <a:rPr lang="en-US" sz="1600" dirty="0"/>
              <a:t>Training video to explain M21-1 reorganization and highlight resources for locating reorganized procedural content was deployed to field audiences 12/2/21</a:t>
            </a:r>
            <a:endParaRPr lang="en-US" dirty="0"/>
          </a:p>
          <a:p>
            <a:pPr marL="0" indent="0">
              <a:spcBef>
                <a:spcPts val="0"/>
              </a:spcBef>
              <a:buNone/>
            </a:pPr>
            <a:endParaRPr lang="en-US" sz="1800" b="1" dirty="0">
              <a:solidFill>
                <a:srgbClr val="000000"/>
              </a:solidFill>
            </a:endParaRPr>
          </a:p>
          <a:p>
            <a:pPr marL="0" lvl="0" indent="0">
              <a:spcBef>
                <a:spcPts val="0"/>
              </a:spcBef>
              <a:buNone/>
            </a:pPr>
            <a:r>
              <a:rPr lang="en-US" sz="1800" b="1" dirty="0">
                <a:solidFill>
                  <a:srgbClr val="000000"/>
                </a:solidFill>
              </a:rPr>
              <a:t>Challenges</a:t>
            </a:r>
            <a:endParaRPr lang="en-US" dirty="0"/>
          </a:p>
          <a:p>
            <a:pPr>
              <a:spcBef>
                <a:spcPts val="0"/>
              </a:spcBef>
            </a:pPr>
            <a:r>
              <a:rPr lang="en-US" sz="1600" dirty="0">
                <a:solidFill>
                  <a:srgbClr val="000000"/>
                </a:solidFill>
                <a:cs typeface="Calibri"/>
              </a:rPr>
              <a:t>Due to phased movement/publication of procedural content over the course of several months, many internal M21-1 cross-references continue to point to old locations</a:t>
            </a:r>
          </a:p>
          <a:p>
            <a:pPr marL="457200" lvl="1" indent="0">
              <a:spcBef>
                <a:spcPts val="0"/>
              </a:spcBef>
              <a:buNone/>
            </a:pPr>
            <a:endParaRPr lang="en-US" sz="1000" dirty="0">
              <a:solidFill>
                <a:srgbClr val="000000"/>
              </a:solidFill>
            </a:endParaRPr>
          </a:p>
          <a:p>
            <a:pPr marL="0" lvl="0" indent="0">
              <a:spcBef>
                <a:spcPts val="0"/>
              </a:spcBef>
              <a:buNone/>
            </a:pPr>
            <a:r>
              <a:rPr lang="en-US" sz="1800" b="1" dirty="0">
                <a:solidFill>
                  <a:srgbClr val="000000"/>
                </a:solidFill>
              </a:rPr>
              <a:t>Recommendations/Needs</a:t>
            </a:r>
            <a:endParaRPr lang="en-US" sz="1000" b="1" dirty="0">
              <a:solidFill>
                <a:srgbClr val="000000"/>
              </a:solidFill>
            </a:endParaRPr>
          </a:p>
          <a:p>
            <a:pPr>
              <a:spcBef>
                <a:spcPts val="0"/>
              </a:spcBef>
            </a:pPr>
            <a:r>
              <a:rPr lang="en-US" sz="1600" dirty="0"/>
              <a:t>Review of all M21-1 procedural content to ensure that cross-references reflect current placement  </a:t>
            </a:r>
            <a:endParaRPr lang="en-US" sz="1600" dirty="0">
              <a:cs typeface="Calibri"/>
            </a:endParaRPr>
          </a:p>
          <a:p>
            <a:pPr marL="0" indent="0">
              <a:spcBef>
                <a:spcPts val="0"/>
              </a:spcBef>
              <a:buNone/>
            </a:pPr>
            <a:endParaRPr lang="en-US" sz="1000" dirty="0"/>
          </a:p>
          <a:p>
            <a:pPr marL="0" lvl="0" indent="0">
              <a:spcBef>
                <a:spcPts val="0"/>
              </a:spcBef>
              <a:buNone/>
            </a:pPr>
            <a:r>
              <a:rPr lang="en-US" sz="1800" b="1" dirty="0">
                <a:solidFill>
                  <a:srgbClr val="000000"/>
                </a:solidFill>
              </a:rPr>
              <a:t>Expected Outcomes</a:t>
            </a:r>
            <a:endParaRPr lang="en-US" sz="1000" b="1" dirty="0">
              <a:solidFill>
                <a:srgbClr val="000000"/>
              </a:solidFill>
            </a:endParaRPr>
          </a:p>
          <a:p>
            <a:pPr>
              <a:spcBef>
                <a:spcPts val="0"/>
              </a:spcBef>
            </a:pPr>
            <a:r>
              <a:rPr lang="en-US" sz="1600" dirty="0"/>
              <a:t>M21-1 will be reviewed in its entirety for purposes of ensuring cross-reference integrity and updated, as necessary, by 9/30/22</a:t>
            </a:r>
            <a:endParaRPr lang="en-US" sz="1600" dirty="0">
              <a:cs typeface="Calibri"/>
            </a:endParaRPr>
          </a:p>
          <a:p>
            <a:pPr lvl="1">
              <a:spcBef>
                <a:spcPts val="0"/>
              </a:spcBef>
            </a:pPr>
            <a:endParaRPr lang="en-US" sz="2100" dirty="0"/>
          </a:p>
          <a:p>
            <a:pPr marL="457200" lvl="1" indent="0">
              <a:spcBef>
                <a:spcPts val="0"/>
              </a:spcBef>
              <a:buNone/>
            </a:pPr>
            <a:endParaRPr lang="en-US" sz="2100" dirty="0"/>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smtClean="0"/>
              <a:pPr/>
              <a:t>14</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4000"/>
              <a:t>M21-1 Reorganization Project</a:t>
            </a:r>
          </a:p>
        </p:txBody>
      </p:sp>
    </p:spTree>
    <p:extLst>
      <p:ext uri="{BB962C8B-B14F-4D97-AF65-F5344CB8AC3E}">
        <p14:creationId xmlns:p14="http://schemas.microsoft.com/office/powerpoint/2010/main" val="335214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8627" y="652731"/>
            <a:ext cx="9146191" cy="5443269"/>
          </a:xfrm>
        </p:spPr>
        <p:txBody>
          <a:bodyPr vert="horz" lIns="91440" tIns="45720" rIns="91440" bIns="45720" rtlCol="0" anchor="t">
            <a:noAutofit/>
          </a:bodyPr>
          <a:lstStyle/>
          <a:p>
            <a:pPr marL="0" indent="0">
              <a:spcBef>
                <a:spcPts val="0"/>
              </a:spcBef>
              <a:buNone/>
            </a:pPr>
            <a:endParaRPr lang="en-US" sz="1400" b="1" dirty="0"/>
          </a:p>
          <a:p>
            <a:pPr marL="0" indent="0">
              <a:spcBef>
                <a:spcPts val="0"/>
              </a:spcBef>
              <a:buNone/>
            </a:pPr>
            <a:r>
              <a:rPr lang="en-US" sz="1800" b="1" dirty="0"/>
              <a:t>Status</a:t>
            </a:r>
            <a:endParaRPr lang="en-US" sz="1800" b="1" dirty="0">
              <a:cs typeface="Calibri"/>
            </a:endParaRPr>
          </a:p>
          <a:p>
            <a:pPr indent="-285750">
              <a:buFont typeface="Arial" panose="020B0604020202020204" pitchFamily="34" charset="0"/>
              <a:buChar char="•"/>
            </a:pPr>
            <a:r>
              <a:rPr lang="en-US" sz="1600" dirty="0"/>
              <a:t>High visibility effort supported by VA and DoD to publish final rule on active service pay after OMB approved publication of proposed rule then blocked final rule based on Privacy Act concerns </a:t>
            </a:r>
            <a:endParaRPr lang="en-US" sz="1600" dirty="0">
              <a:cs typeface="Calibri"/>
            </a:endParaRPr>
          </a:p>
          <a:p>
            <a:pPr indent="-285750">
              <a:buFont typeface="Arial" panose="020B0604020202020204" pitchFamily="34" charset="0"/>
              <a:buChar char="•"/>
            </a:pPr>
            <a:r>
              <a:rPr lang="en-US" sz="1600" dirty="0">
                <a:cs typeface="Calibri"/>
              </a:rPr>
              <a:t>Provided executive briefings to SECVA and OMB on the intent and rationale of rule; addressed OGC  Information Law Group’s concerns surrounding Privacy Act; secured continued support from DoD partners; re-engaged movement of ASPR – December 2021</a:t>
            </a:r>
          </a:p>
          <a:p>
            <a:pPr indent="-285750">
              <a:buFont typeface="Arial" panose="020B0604020202020204" pitchFamily="34" charset="0"/>
              <a:buChar char="•"/>
            </a:pPr>
            <a:r>
              <a:rPr lang="en-US" sz="1600" dirty="0"/>
              <a:t>Dual Compensation Working Group </a:t>
            </a:r>
            <a:r>
              <a:rPr lang="en-US" sz="1600" dirty="0">
                <a:ea typeface="+mn-lt"/>
                <a:cs typeface="+mn-lt"/>
              </a:rPr>
              <a:t>established protocol to monitory military service compliance for timely and accurate entry of drill pay data</a:t>
            </a:r>
          </a:p>
          <a:p>
            <a:pPr indent="-285750">
              <a:buFont typeface="Arial" panose="020B0604020202020204" pitchFamily="34" charset="0"/>
              <a:buChar char="•"/>
            </a:pPr>
            <a:r>
              <a:rPr lang="en-US" sz="1600" dirty="0">
                <a:ea typeface="+mn-lt"/>
                <a:cs typeface="+mn-lt"/>
              </a:rPr>
              <a:t>CS established VBA IPT for Active Service Pay Rule Implementation, specific to drill pay adjustments</a:t>
            </a:r>
            <a:endParaRPr lang="en-US" sz="1600" dirty="0">
              <a:cs typeface="Calibri"/>
            </a:endParaRPr>
          </a:p>
          <a:p>
            <a:pPr marL="114300" indent="-114300">
              <a:buNone/>
            </a:pPr>
            <a:r>
              <a:rPr lang="en-US" sz="1800" b="1" dirty="0"/>
              <a:t>Challenges</a:t>
            </a:r>
            <a:endParaRPr lang="en-US" sz="1800" b="1" dirty="0">
              <a:cs typeface="Calibri"/>
            </a:endParaRPr>
          </a:p>
          <a:p>
            <a:pPr indent="-285750">
              <a:buFont typeface="Arial" panose="020B0604020202020204" pitchFamily="34" charset="0"/>
              <a:buChar char="•"/>
            </a:pPr>
            <a:r>
              <a:rPr lang="en-US" sz="1600" dirty="0"/>
              <a:t>Obtaining OGC's final approval of active service final rule</a:t>
            </a:r>
            <a:endParaRPr lang="en-US" sz="1600" dirty="0">
              <a:cs typeface="Calibri"/>
            </a:endParaRPr>
          </a:p>
          <a:p>
            <a:pPr indent="-285750">
              <a:buFont typeface="Arial" panose="020B0604020202020204" pitchFamily="34" charset="0"/>
              <a:buChar char="•"/>
            </a:pPr>
            <a:r>
              <a:rPr lang="en-US" sz="1600" dirty="0"/>
              <a:t>Securing IT funds for on-line self-service reporting and award adjustments</a:t>
            </a:r>
            <a:endParaRPr lang="en-US" sz="1600" dirty="0">
              <a:cs typeface="Calibri"/>
            </a:endParaRPr>
          </a:p>
          <a:p>
            <a:pPr marL="114300" indent="-114300">
              <a:buNone/>
            </a:pPr>
            <a:r>
              <a:rPr lang="en-US" sz="1800" b="1" dirty="0"/>
              <a:t>Expected Outcomes</a:t>
            </a:r>
            <a:endParaRPr lang="en-US" sz="1800" b="1" dirty="0">
              <a:cs typeface="Calibri"/>
            </a:endParaRPr>
          </a:p>
          <a:p>
            <a:pPr indent="-285750">
              <a:buFont typeface="Arial" panose="020B0604020202020204" pitchFamily="34" charset="0"/>
              <a:buChar char="•"/>
            </a:pPr>
            <a:r>
              <a:rPr lang="en-US" sz="1600" dirty="0"/>
              <a:t>Reduce Veteran respondent burden</a:t>
            </a:r>
            <a:endParaRPr lang="en-US" sz="1600" dirty="0">
              <a:cs typeface="Calibri"/>
            </a:endParaRPr>
          </a:p>
          <a:p>
            <a:pPr indent="-285750">
              <a:buFont typeface="Arial" panose="020B0604020202020204" pitchFamily="34" charset="0"/>
              <a:buChar char="•"/>
            </a:pPr>
            <a:r>
              <a:rPr lang="en-US" sz="1600" dirty="0"/>
              <a:t>Reduce agency improper payments</a:t>
            </a:r>
            <a:endParaRPr lang="en-US" sz="1600" dirty="0">
              <a:cs typeface="Calibri"/>
            </a:endParaRPr>
          </a:p>
          <a:p>
            <a:pPr indent="-285750">
              <a:buFont typeface="Arial" panose="020B0604020202020204" pitchFamily="34" charset="0"/>
              <a:buChar char="•"/>
            </a:pPr>
            <a:r>
              <a:rPr lang="en-US" sz="1600" dirty="0">
                <a:cs typeface="Calibri"/>
              </a:rPr>
              <a:t>Eliminate Veteran debt through establishing normalized prospective award adjustments following drill</a:t>
            </a:r>
          </a:p>
          <a:p>
            <a:pPr marL="457200" lvl="1" indent="0">
              <a:spcBef>
                <a:spcPts val="0"/>
              </a:spcBef>
              <a:buNone/>
            </a:pPr>
            <a:endParaRPr lang="en-US" sz="2100" dirty="0"/>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smtClean="0"/>
              <a:pPr/>
              <a:t>15</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Autofit/>
          </a:bodyPr>
          <a:lstStyle/>
          <a:p>
            <a:r>
              <a:rPr lang="en-US" sz="3000" dirty="0"/>
              <a:t>Active Service Pay Rule (Dual Compensation – Drill Pay)</a:t>
            </a:r>
          </a:p>
        </p:txBody>
      </p:sp>
    </p:spTree>
    <p:extLst>
      <p:ext uri="{BB962C8B-B14F-4D97-AF65-F5344CB8AC3E}">
        <p14:creationId xmlns:p14="http://schemas.microsoft.com/office/powerpoint/2010/main" val="2016422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29FF46-01C8-4485-A9DF-7F29114CB3F7}"/>
              </a:ext>
            </a:extLst>
          </p:cNvPr>
          <p:cNvSpPr>
            <a:spLocks noGrp="1"/>
          </p:cNvSpPr>
          <p:nvPr>
            <p:ph idx="1"/>
          </p:nvPr>
        </p:nvSpPr>
        <p:spPr>
          <a:xfrm>
            <a:off x="0" y="862796"/>
            <a:ext cx="9144000" cy="5167614"/>
          </a:xfrm>
        </p:spPr>
        <p:txBody>
          <a:bodyPr vert="horz" lIns="91440" tIns="45720" rIns="91440" bIns="45720" rtlCol="0" anchor="t">
            <a:normAutofit fontScale="92500" lnSpcReduction="10000"/>
          </a:bodyPr>
          <a:lstStyle/>
          <a:p>
            <a:pPr marL="0" indent="0">
              <a:spcBef>
                <a:spcPts val="0"/>
              </a:spcBef>
              <a:buNone/>
            </a:pPr>
            <a:r>
              <a:rPr lang="en-US" sz="1900" b="1" dirty="0"/>
              <a:t>Status</a:t>
            </a:r>
          </a:p>
          <a:p>
            <a:pPr indent="-285750">
              <a:buFont typeface="Arial" panose="020B0604020202020204" pitchFamily="34" charset="0"/>
              <a:buChar char="•"/>
            </a:pPr>
            <a:r>
              <a:rPr lang="en-US" sz="1700" dirty="0"/>
              <a:t>CS increased the frequency of the Return to Active Duty in November 2021</a:t>
            </a:r>
            <a:endParaRPr lang="en-US" sz="1700" dirty="0">
              <a:cs typeface="Calibri"/>
            </a:endParaRPr>
          </a:p>
          <a:p>
            <a:pPr indent="-285750">
              <a:buFont typeface="Arial" panose="020B0604020202020204" pitchFamily="34" charset="0"/>
              <a:buChar char="•"/>
            </a:pPr>
            <a:r>
              <a:rPr lang="en-US" sz="1700" dirty="0"/>
              <a:t>Batch job moved from quarterly to monthly based on improved data and process improvements executed</a:t>
            </a:r>
            <a:endParaRPr lang="en-US" sz="1700" dirty="0">
              <a:cs typeface="Calibri"/>
            </a:endParaRPr>
          </a:p>
          <a:p>
            <a:pPr indent="-285750">
              <a:buFont typeface="Arial" panose="020B0604020202020204" pitchFamily="34" charset="0"/>
              <a:buChar char="•"/>
            </a:pPr>
            <a:r>
              <a:rPr lang="en-US" sz="1700" dirty="0"/>
              <a:t>Due process issues within 2 months of receipt data receipt from DMDC</a:t>
            </a:r>
            <a:endParaRPr lang="en-US" sz="1700" dirty="0">
              <a:cs typeface="Calibri"/>
            </a:endParaRPr>
          </a:p>
          <a:p>
            <a:pPr indent="-285750">
              <a:buFont typeface="Arial" panose="020B0604020202020204" pitchFamily="34" charset="0"/>
              <a:buChar char="•"/>
            </a:pPr>
            <a:r>
              <a:rPr lang="en-US" sz="1700" dirty="0"/>
              <a:t>Significantly reduces the time lapse between adjustments and more importantly reduced Veterans incurred debt</a:t>
            </a:r>
            <a:endParaRPr lang="en-US" sz="1700" dirty="0">
              <a:cs typeface="Calibri"/>
            </a:endParaRPr>
          </a:p>
          <a:p>
            <a:pPr indent="-285750">
              <a:buFont typeface="Arial" panose="020B0604020202020204" pitchFamily="34" charset="0"/>
              <a:buChar char="•"/>
            </a:pPr>
            <a:r>
              <a:rPr lang="en-US" sz="1700" dirty="0"/>
              <a:t>Approval of the ASPR will further enhance the monthly Return to Active-Duty process by eliminating the time dispersed during due process</a:t>
            </a:r>
            <a:endParaRPr lang="en-US" sz="1700" dirty="0">
              <a:cs typeface="Calibri"/>
            </a:endParaRPr>
          </a:p>
          <a:p>
            <a:pPr indent="-285750">
              <a:buFont typeface="Arial" panose="020B0604020202020204" pitchFamily="34" charset="0"/>
              <a:buChar char="•"/>
            </a:pPr>
            <a:endParaRPr lang="en-US" sz="1600" dirty="0">
              <a:cs typeface="Calibri"/>
            </a:endParaRPr>
          </a:p>
          <a:p>
            <a:pPr marL="114300" indent="-114300">
              <a:buNone/>
            </a:pPr>
            <a:r>
              <a:rPr lang="en-US" sz="1900" b="1" dirty="0">
                <a:cs typeface="Calibri"/>
              </a:rPr>
              <a:t>Challenges</a:t>
            </a:r>
          </a:p>
          <a:p>
            <a:pPr indent="-285750">
              <a:buFont typeface="Arial" panose="020B0604020202020204" pitchFamily="34" charset="0"/>
              <a:buChar char="•"/>
            </a:pPr>
            <a:r>
              <a:rPr lang="en-US" sz="1700" dirty="0">
                <a:cs typeface="Calibri"/>
              </a:rPr>
              <a:t>None</a:t>
            </a:r>
          </a:p>
          <a:p>
            <a:pPr marL="114300" indent="-114300">
              <a:buNone/>
            </a:pPr>
            <a:endParaRPr lang="en-US" sz="1800" b="1" dirty="0"/>
          </a:p>
          <a:p>
            <a:pPr marL="114300" indent="-114300">
              <a:buNone/>
            </a:pPr>
            <a:r>
              <a:rPr lang="en-US" sz="1900" b="1" dirty="0"/>
              <a:t>Expected Outcomes</a:t>
            </a:r>
            <a:endParaRPr lang="en-US" sz="1900" b="1" dirty="0">
              <a:cs typeface="Calibri"/>
            </a:endParaRPr>
          </a:p>
          <a:p>
            <a:pPr indent="-285750">
              <a:buFont typeface="Arial" panose="020B0604020202020204" pitchFamily="34" charset="0"/>
              <a:buChar char="•"/>
            </a:pPr>
            <a:r>
              <a:rPr lang="en-US" sz="1700" dirty="0"/>
              <a:t>Eliminate Veteran debt incurred </a:t>
            </a:r>
            <a:endParaRPr lang="en-US" sz="1700" dirty="0">
              <a:cs typeface="Calibri"/>
            </a:endParaRPr>
          </a:p>
          <a:p>
            <a:pPr indent="-285750">
              <a:buFont typeface="Arial" panose="020B0604020202020204" pitchFamily="34" charset="0"/>
              <a:buChar char="•"/>
            </a:pPr>
            <a:r>
              <a:rPr lang="en-US" sz="1700" dirty="0"/>
              <a:t>Addresses DoD concerns for proactive adjustments for activated Veterans awards.</a:t>
            </a:r>
            <a:endParaRPr lang="en-US" sz="1700" dirty="0">
              <a:cs typeface="Calibri"/>
            </a:endParaRPr>
          </a:p>
          <a:p>
            <a:pPr indent="-285750">
              <a:buFont typeface="Arial" panose="020B0604020202020204" pitchFamily="34" charset="0"/>
              <a:buChar char="•"/>
            </a:pPr>
            <a:r>
              <a:rPr lang="en-US" sz="1700" dirty="0"/>
              <a:t>Reduce Veteran respondent burden</a:t>
            </a:r>
            <a:endParaRPr lang="en-US" sz="1700" dirty="0">
              <a:cs typeface="Calibri"/>
            </a:endParaRPr>
          </a:p>
          <a:p>
            <a:pPr indent="-285750">
              <a:buFont typeface="Arial" panose="020B0604020202020204" pitchFamily="34" charset="0"/>
              <a:buChar char="•"/>
            </a:pPr>
            <a:r>
              <a:rPr lang="en-US" sz="1700" dirty="0"/>
              <a:t>Reduce agency improper payments</a:t>
            </a:r>
            <a:endParaRPr lang="en-US" sz="1700" dirty="0">
              <a:cs typeface="Calibri"/>
            </a:endParaRPr>
          </a:p>
          <a:p>
            <a:pPr indent="-285750">
              <a:buFont typeface="Arial" panose="020B0604020202020204" pitchFamily="34" charset="0"/>
              <a:buChar char="•"/>
            </a:pPr>
            <a:r>
              <a:rPr lang="en-US" sz="1700" dirty="0">
                <a:cs typeface="Calibri"/>
              </a:rPr>
              <a:t>Eliminate Veteran debt through establishing normalized prospective award adjustments following drill</a:t>
            </a:r>
          </a:p>
        </p:txBody>
      </p:sp>
      <p:sp>
        <p:nvSpPr>
          <p:cNvPr id="3" name="Slide Number Placeholder 2">
            <a:extLst>
              <a:ext uri="{FF2B5EF4-FFF2-40B4-BE49-F238E27FC236}">
                <a16:creationId xmlns:a16="http://schemas.microsoft.com/office/drawing/2014/main" id="{0F5C88F4-BE4E-4DA1-9E66-263896D356EA}"/>
              </a:ext>
            </a:extLst>
          </p:cNvPr>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a:solidFill>
                <a:prstClr val="white"/>
              </a:solidFill>
            </a:endParaRPr>
          </a:p>
        </p:txBody>
      </p:sp>
      <p:sp>
        <p:nvSpPr>
          <p:cNvPr id="4" name="Title 3">
            <a:extLst>
              <a:ext uri="{FF2B5EF4-FFF2-40B4-BE49-F238E27FC236}">
                <a16:creationId xmlns:a16="http://schemas.microsoft.com/office/drawing/2014/main" id="{3517F224-990B-4DFF-9E94-E24DF3D96336}"/>
              </a:ext>
            </a:extLst>
          </p:cNvPr>
          <p:cNvSpPr>
            <a:spLocks noGrp="1"/>
          </p:cNvSpPr>
          <p:nvPr>
            <p:ph type="title"/>
          </p:nvPr>
        </p:nvSpPr>
        <p:spPr/>
        <p:txBody>
          <a:bodyPr>
            <a:noAutofit/>
          </a:bodyPr>
          <a:lstStyle/>
          <a:p>
            <a:r>
              <a:rPr lang="en-US" sz="2800" dirty="0"/>
              <a:t>Monthly Return to Active-Duty Adjustments </a:t>
            </a:r>
            <a:br>
              <a:rPr lang="en-US" sz="2800" dirty="0"/>
            </a:br>
            <a:r>
              <a:rPr lang="en-US" sz="2800" dirty="0"/>
              <a:t>(Dual Compensation)</a:t>
            </a:r>
          </a:p>
        </p:txBody>
      </p:sp>
    </p:spTree>
    <p:extLst>
      <p:ext uri="{BB962C8B-B14F-4D97-AF65-F5344CB8AC3E}">
        <p14:creationId xmlns:p14="http://schemas.microsoft.com/office/powerpoint/2010/main" val="1169078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D3ADB1-2C37-495A-BCD7-4D794142F241}"/>
              </a:ext>
            </a:extLst>
          </p:cNvPr>
          <p:cNvSpPr>
            <a:spLocks noGrp="1"/>
          </p:cNvSpPr>
          <p:nvPr>
            <p:ph idx="1"/>
          </p:nvPr>
        </p:nvSpPr>
        <p:spPr>
          <a:xfrm>
            <a:off x="37927" y="706766"/>
            <a:ext cx="9033503" cy="5343052"/>
          </a:xfrm>
        </p:spPr>
        <p:txBody>
          <a:bodyPr vert="horz" lIns="91440" tIns="45720" rIns="91440" bIns="45720" rtlCol="0" anchor="t">
            <a:noAutofit/>
          </a:bodyPr>
          <a:lstStyle/>
          <a:p>
            <a:pPr marL="0" indent="0">
              <a:spcBef>
                <a:spcPts val="0"/>
              </a:spcBef>
              <a:buNone/>
            </a:pPr>
            <a:r>
              <a:rPr lang="en-US" sz="1600" b="1" dirty="0"/>
              <a:t>Status</a:t>
            </a:r>
          </a:p>
          <a:p>
            <a:pPr indent="-287020">
              <a:spcBef>
                <a:spcPts val="0"/>
              </a:spcBef>
            </a:pPr>
            <a:r>
              <a:rPr lang="en-US" sz="1600" dirty="0">
                <a:ea typeface="+mn-lt"/>
                <a:cs typeface="+mn-lt"/>
              </a:rPr>
              <a:t>The Medical Evaluation (ME) inventory reduced to Pre-COVID levels as of August 2021</a:t>
            </a:r>
            <a:endParaRPr lang="en-US" sz="1600" dirty="0">
              <a:cs typeface="Calibri"/>
            </a:endParaRPr>
          </a:p>
          <a:p>
            <a:pPr indent="-287020">
              <a:spcBef>
                <a:spcPts val="0"/>
              </a:spcBef>
            </a:pPr>
            <a:r>
              <a:rPr lang="en-US" sz="1600" dirty="0">
                <a:ea typeface="+mn-lt"/>
                <a:cs typeface="+mn-lt"/>
              </a:rPr>
              <a:t>Transfer of IDES EP689s now accomplished via NWQ as of December 2021</a:t>
            </a:r>
            <a:endParaRPr lang="en-US" sz="1600" dirty="0"/>
          </a:p>
          <a:p>
            <a:pPr indent="-287020">
              <a:spcBef>
                <a:spcPts val="0"/>
              </a:spcBef>
            </a:pPr>
            <a:r>
              <a:rPr lang="en-US" sz="1600" dirty="0"/>
              <a:t>VA and DoD successfully implemented automated transfer of IDES referrals and DBQs on 12/1/21</a:t>
            </a:r>
            <a:endParaRPr lang="en-US" sz="1600" dirty="0">
              <a:cs typeface="Calibri"/>
            </a:endParaRPr>
          </a:p>
          <a:p>
            <a:pPr indent="-287338">
              <a:spcBef>
                <a:spcPts val="0"/>
              </a:spcBef>
            </a:pPr>
            <a:r>
              <a:rPr lang="en-US" sz="1600" dirty="0">
                <a:cs typeface="Calibri"/>
              </a:rPr>
              <a:t>Bi-Directional requirements underway to connect DoD’s new Joint Disability Evaluation System (JDES) to VA’s Veterans Benefits Management System (VBMS)</a:t>
            </a:r>
          </a:p>
          <a:p>
            <a:pPr indent="-287020">
              <a:spcBef>
                <a:spcPts val="0"/>
              </a:spcBef>
            </a:pPr>
            <a:r>
              <a:rPr lang="en-US" sz="1600" dirty="0">
                <a:cs typeface="Calibri"/>
              </a:rPr>
              <a:t>Revising National IDES MOA to account to advanced protocols for future pandemics/scenarios impacting system; MOA updated to include technological advances implemented</a:t>
            </a:r>
          </a:p>
          <a:p>
            <a:pPr indent="-287338">
              <a:spcBef>
                <a:spcPts val="0"/>
              </a:spcBef>
            </a:pPr>
            <a:endParaRPr lang="en-US" sz="1600" dirty="0">
              <a:cs typeface="Calibri"/>
            </a:endParaRPr>
          </a:p>
          <a:p>
            <a:pPr lvl="0" indent="-287338">
              <a:spcBef>
                <a:spcPts val="0"/>
              </a:spcBef>
              <a:buNone/>
            </a:pPr>
            <a:r>
              <a:rPr lang="en-US" sz="1600" b="1" dirty="0"/>
              <a:t>Challenges</a:t>
            </a:r>
            <a:endParaRPr lang="en-US" sz="1600" b="1" dirty="0">
              <a:cs typeface="Calibri"/>
            </a:endParaRPr>
          </a:p>
          <a:p>
            <a:pPr indent="-287338">
              <a:spcBef>
                <a:spcPts val="0"/>
              </a:spcBef>
              <a:buFont typeface="Arial" panose="020B0604020202020204" pitchFamily="34" charset="0"/>
              <a:buChar char="•"/>
            </a:pPr>
            <a:r>
              <a:rPr lang="en-US" sz="1600" dirty="0"/>
              <a:t>Increased IDES examination inventory (due to COVID-19 related restrictions/challenges) have been largely resolved as a result of MDEO exam production</a:t>
            </a:r>
          </a:p>
          <a:p>
            <a:pPr indent="-287338">
              <a:spcBef>
                <a:spcPts val="0"/>
              </a:spcBef>
              <a:buFont typeface="Arial" panose="020B0604020202020204" pitchFamily="34" charset="0"/>
              <a:buChar char="•"/>
            </a:pPr>
            <a:r>
              <a:rPr lang="en-US" sz="1600" dirty="0"/>
              <a:t>Oversight of Military Services Coordinators (MSC) to ensure proper IDES program execution</a:t>
            </a:r>
            <a:endParaRPr lang="en-US" sz="1600" dirty="0">
              <a:cs typeface="Calibri"/>
            </a:endParaRPr>
          </a:p>
          <a:p>
            <a:pPr indent="-287338">
              <a:spcBef>
                <a:spcPts val="0"/>
              </a:spcBef>
              <a:buFont typeface="Arial" panose="020B0604020202020204" pitchFamily="34" charset="0"/>
              <a:buChar char="•"/>
            </a:pPr>
            <a:r>
              <a:rPr lang="en-US" sz="1600" dirty="0">
                <a:cs typeface="Calibri"/>
              </a:rPr>
              <a:t>IDES MOA; awaiting waiver to DoD memo regarding non-reimbursable support for non-DoD entities</a:t>
            </a:r>
          </a:p>
          <a:p>
            <a:pPr indent="-287338">
              <a:spcBef>
                <a:spcPts val="0"/>
              </a:spcBef>
              <a:buFont typeface="Arial" panose="020B0604020202020204" pitchFamily="34" charset="0"/>
              <a:buChar char="•"/>
            </a:pPr>
            <a:endParaRPr lang="en-US" sz="1600" dirty="0">
              <a:cs typeface="Calibri"/>
            </a:endParaRPr>
          </a:p>
          <a:p>
            <a:pPr indent="-287338">
              <a:spcBef>
                <a:spcPts val="0"/>
              </a:spcBef>
              <a:buNone/>
            </a:pPr>
            <a:r>
              <a:rPr lang="en-US" sz="1600" b="1" dirty="0"/>
              <a:t>Expected Outcomes</a:t>
            </a:r>
            <a:endParaRPr lang="en-US" sz="1600" b="1" dirty="0">
              <a:cs typeface="Calibri"/>
            </a:endParaRPr>
          </a:p>
          <a:p>
            <a:pPr indent="-287338">
              <a:spcBef>
                <a:spcPts val="0"/>
              </a:spcBef>
              <a:buFont typeface="Arial" panose="020B0604020202020204" pitchFamily="34" charset="0"/>
              <a:buChar char="•"/>
            </a:pPr>
            <a:r>
              <a:rPr lang="en-US" sz="1600" dirty="0">
                <a:cs typeface="Calibri"/>
              </a:rPr>
              <a:t>Provide IDES participants with timely estimate of projected benefits prior to medical separation for planning during transition to civilian life</a:t>
            </a:r>
          </a:p>
          <a:p>
            <a:pPr indent="-287338">
              <a:spcBef>
                <a:spcPts val="0"/>
              </a:spcBef>
              <a:buFont typeface="Arial" panose="020B0604020202020204" pitchFamily="34" charset="0"/>
              <a:buChar char="•"/>
            </a:pPr>
            <a:r>
              <a:rPr lang="en-US" sz="1600" dirty="0"/>
              <a:t>Provide medically discharged IDES participants and their families with VA disability compensation benefits (goal of 30 days after separation). EDU, LGY, TSGLI, &amp; VR&amp;E benefits can be realized prior to separation.</a:t>
            </a:r>
          </a:p>
        </p:txBody>
      </p:sp>
      <p:sp>
        <p:nvSpPr>
          <p:cNvPr id="3" name="Slide Number Placeholder 2">
            <a:extLst>
              <a:ext uri="{FF2B5EF4-FFF2-40B4-BE49-F238E27FC236}">
                <a16:creationId xmlns:a16="http://schemas.microsoft.com/office/drawing/2014/main" id="{7B052008-A6BB-47CF-8595-405753979A8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734B1CB9-A0EC-4BDB-8A87-621E7C0328CD}"/>
              </a:ext>
            </a:extLst>
          </p:cNvPr>
          <p:cNvSpPr>
            <a:spLocks noGrp="1"/>
          </p:cNvSpPr>
          <p:nvPr>
            <p:ph type="title"/>
          </p:nvPr>
        </p:nvSpPr>
        <p:spPr/>
        <p:txBody>
          <a:bodyPr>
            <a:noAutofit/>
          </a:bodyPr>
          <a:lstStyle/>
          <a:p>
            <a:r>
              <a:rPr kumimoji="0" lang="en-US" sz="2800" b="1" i="0" u="none" strike="noStrike" kern="1200" cap="none" spc="0" normalizeH="0" baseline="0" noProof="0">
                <a:ln>
                  <a:noFill/>
                </a:ln>
                <a:solidFill>
                  <a:prstClr val="white"/>
                </a:solidFill>
                <a:effectLst/>
                <a:uLnTx/>
                <a:uFillTx/>
                <a:ea typeface="+mj-ea"/>
                <a:cs typeface="+mj-cs"/>
              </a:rPr>
              <a:t>Integrated Disability Evaluation System (IDES)</a:t>
            </a:r>
            <a:br>
              <a:rPr kumimoji="0" lang="en-US" sz="2800" b="1" i="0" u="none" strike="noStrike" kern="1200" cap="none" spc="0" normalizeH="0" baseline="0" noProof="0">
                <a:ln>
                  <a:noFill/>
                </a:ln>
                <a:solidFill>
                  <a:prstClr val="white"/>
                </a:solidFill>
                <a:effectLst/>
                <a:uLnTx/>
                <a:uFillTx/>
                <a:ea typeface="+mj-ea"/>
                <a:cs typeface="+mj-cs"/>
              </a:rPr>
            </a:br>
            <a:r>
              <a:rPr kumimoji="0" lang="en-US" sz="2800" b="1" i="0" u="none" strike="noStrike" kern="1200" cap="none" spc="0" normalizeH="0" baseline="0" noProof="0">
                <a:ln>
                  <a:noFill/>
                </a:ln>
                <a:solidFill>
                  <a:prstClr val="white"/>
                </a:solidFill>
                <a:effectLst/>
                <a:uLnTx/>
                <a:uFillTx/>
                <a:ea typeface="+mj-ea"/>
                <a:cs typeface="+mj-cs"/>
              </a:rPr>
              <a:t>(Pre-Discharge Programs)</a:t>
            </a:r>
            <a:endParaRPr lang="en-US" sz="2800"/>
          </a:p>
        </p:txBody>
      </p:sp>
    </p:spTree>
    <p:extLst>
      <p:ext uri="{BB962C8B-B14F-4D97-AF65-F5344CB8AC3E}">
        <p14:creationId xmlns:p14="http://schemas.microsoft.com/office/powerpoint/2010/main" val="116965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38100" y="697524"/>
            <a:ext cx="9067800" cy="5444658"/>
          </a:xfrm>
        </p:spPr>
        <p:txBody>
          <a:bodyPr vert="horz" lIns="91440" tIns="45720" rIns="91440" bIns="45720" rtlCol="0" anchor="t">
            <a:noAutofit/>
          </a:bodyPr>
          <a:lstStyle/>
          <a:p>
            <a:pPr marL="0" indent="0">
              <a:spcBef>
                <a:spcPts val="0"/>
              </a:spcBef>
              <a:buNone/>
            </a:pPr>
            <a:r>
              <a:rPr lang="en-US" sz="1600" b="1" dirty="0"/>
              <a:t>Status</a:t>
            </a:r>
          </a:p>
          <a:p>
            <a:pPr indent="-287020">
              <a:spcBef>
                <a:spcPts val="0"/>
              </a:spcBef>
            </a:pPr>
            <a:r>
              <a:rPr lang="en-US" sz="1600" dirty="0">
                <a:cs typeface="Calibri"/>
              </a:rPr>
              <a:t>Common Form SHA, is the newly created examination protocol that combines VA’s Separation Health Assessment and DoD’s Separation Health and Physical Examination; Common Form SHA protocol in coordination for final approval</a:t>
            </a:r>
          </a:p>
          <a:p>
            <a:pPr indent="-287020">
              <a:spcBef>
                <a:spcPts val="0"/>
              </a:spcBef>
            </a:pPr>
            <a:r>
              <a:rPr lang="en-US" sz="1600" dirty="0">
                <a:cs typeface="Calibri"/>
              </a:rPr>
              <a:t>Developing systems to electronically measure functionality for bi-directional capabilities; electronic automatic exchange of Service Treatment Records (STRs) from DoD to VA; return of completed Disability Benefits Questionnaires from VA to DoD</a:t>
            </a:r>
          </a:p>
          <a:p>
            <a:pPr indent="-287020">
              <a:spcBef>
                <a:spcPts val="0"/>
              </a:spcBef>
            </a:pPr>
            <a:r>
              <a:rPr lang="en-US" sz="1600" dirty="0"/>
              <a:t>Finalizing negotiations with DoD on timeframes to remove requirement for Service members to provide STRs when filing a BDD Claim </a:t>
            </a:r>
            <a:endParaRPr lang="en-US" sz="1600" dirty="0">
              <a:cs typeface="Calibri"/>
            </a:endParaRPr>
          </a:p>
          <a:p>
            <a:pPr indent="-287020">
              <a:spcBef>
                <a:spcPts val="0"/>
              </a:spcBef>
            </a:pPr>
            <a:r>
              <a:rPr lang="en-US" sz="1600" dirty="0">
                <a:cs typeface="Calibri"/>
              </a:rPr>
              <a:t>Initiating BDD Campaign to increase Service members’ submission of pre-discharge claims</a:t>
            </a:r>
          </a:p>
          <a:p>
            <a:pPr marL="0" lvl="0" indent="0">
              <a:spcBef>
                <a:spcPts val="0"/>
              </a:spcBef>
              <a:buNone/>
            </a:pPr>
            <a:endParaRPr lang="en-US" sz="1600" b="1" dirty="0"/>
          </a:p>
          <a:p>
            <a:pPr marL="0" lvl="0" indent="0">
              <a:spcBef>
                <a:spcPts val="0"/>
              </a:spcBef>
              <a:buNone/>
            </a:pPr>
            <a:r>
              <a:rPr lang="en-US" sz="1600" b="1" dirty="0"/>
              <a:t>Challenges</a:t>
            </a:r>
            <a:endParaRPr lang="en-US" sz="1600" b="1" dirty="0">
              <a:cs typeface="Calibri"/>
            </a:endParaRPr>
          </a:p>
          <a:p>
            <a:pPr indent="-287020">
              <a:spcBef>
                <a:spcPts val="0"/>
              </a:spcBef>
              <a:buFont typeface="Arial" panose="020B0604020202020204" pitchFamily="34" charset="0"/>
              <a:buChar char="•"/>
            </a:pPr>
            <a:r>
              <a:rPr lang="en-US" sz="1600" dirty="0"/>
              <a:t>DoD commitment to timely delivering electronic automation for BDD cases (addressing via BEC/JEC)</a:t>
            </a:r>
            <a:endParaRPr lang="en-US" sz="1600" dirty="0">
              <a:cs typeface="Calibri"/>
            </a:endParaRPr>
          </a:p>
          <a:p>
            <a:pPr marL="0" indent="0">
              <a:spcBef>
                <a:spcPts val="0"/>
              </a:spcBef>
              <a:buNone/>
            </a:pPr>
            <a:endParaRPr lang="en-US" sz="1600" b="1" dirty="0"/>
          </a:p>
          <a:p>
            <a:pPr marL="0" indent="0">
              <a:spcBef>
                <a:spcPts val="0"/>
              </a:spcBef>
              <a:buNone/>
            </a:pPr>
            <a:r>
              <a:rPr lang="en-US" sz="1600" b="1" dirty="0"/>
              <a:t>Expected Outcomes</a:t>
            </a:r>
            <a:endParaRPr lang="en-US" sz="1600" b="1" dirty="0">
              <a:cs typeface="Calibri"/>
            </a:endParaRPr>
          </a:p>
          <a:p>
            <a:pPr indent="-287020">
              <a:spcBef>
                <a:spcPts val="0"/>
              </a:spcBef>
              <a:buFont typeface="Arial" panose="020B0604020202020204" pitchFamily="34" charset="0"/>
              <a:buChar char="•"/>
            </a:pPr>
            <a:r>
              <a:rPr lang="en-US" sz="1600" dirty="0"/>
              <a:t>Improve Veterans’ access to disability compensation and VA benefits within 30-days of discharge</a:t>
            </a:r>
            <a:endParaRPr lang="en-US" sz="1600" dirty="0">
              <a:cs typeface="Calibri"/>
            </a:endParaRPr>
          </a:p>
          <a:p>
            <a:pPr indent="-287020">
              <a:spcBef>
                <a:spcPts val="0"/>
              </a:spcBef>
              <a:buFont typeface="Arial" panose="020B0604020202020204" pitchFamily="34" charset="0"/>
              <a:buChar char="•"/>
            </a:pPr>
            <a:r>
              <a:rPr lang="en-US" sz="1600" dirty="0"/>
              <a:t>Enhance DoD and VA collaborative processes in alignment with overarching M2C Ready Initiative</a:t>
            </a:r>
            <a:endParaRPr lang="en-US" sz="1600" dirty="0">
              <a:cs typeface="Calibri"/>
            </a:endParaRPr>
          </a:p>
          <a:p>
            <a:pPr indent="-287020">
              <a:spcBef>
                <a:spcPts val="0"/>
              </a:spcBef>
              <a:buFont typeface="Arial" panose="020B0604020202020204" pitchFamily="34" charset="0"/>
              <a:buChar char="•"/>
            </a:pPr>
            <a:r>
              <a:rPr lang="en-US" sz="1600" dirty="0"/>
              <a:t>Capture a point-in-time assessment of Service members’ well being at separation to use for health care and future VA services projection</a:t>
            </a:r>
            <a:endParaRPr lang="en-US" sz="1600" dirty="0">
              <a:cs typeface="Calibri"/>
            </a:endParaRPr>
          </a:p>
          <a:p>
            <a:pPr indent="-287020">
              <a:spcBef>
                <a:spcPts val="0"/>
              </a:spcBef>
              <a:buFont typeface="Arial" panose="020B0604020202020204" pitchFamily="34" charset="0"/>
              <a:buChar char="•"/>
            </a:pPr>
            <a:r>
              <a:rPr lang="en-US" sz="1600" dirty="0"/>
              <a:t>Electronic transfer of STRs would also allow Service members to receive VR&amp;E services earlier through the memorandum rating process</a:t>
            </a:r>
            <a:endParaRPr lang="en-US" sz="1600" dirty="0">
              <a:cs typeface="Calibri"/>
            </a:endParaRPr>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Autofit/>
          </a:bodyPr>
          <a:lstStyle/>
          <a:p>
            <a:r>
              <a:rPr kumimoji="0" lang="en-US" sz="2800" b="1" i="0" u="none" strike="noStrike" kern="1200" cap="none" spc="0" normalizeH="0" baseline="0" noProof="0">
                <a:ln>
                  <a:noFill/>
                </a:ln>
                <a:solidFill>
                  <a:prstClr val="white"/>
                </a:solidFill>
                <a:effectLst/>
                <a:uLnTx/>
                <a:uFillTx/>
                <a:ea typeface="+mj-ea"/>
                <a:cs typeface="+mj-cs"/>
              </a:rPr>
              <a:t>Benefits Delivery at Discharge (BDD)</a:t>
            </a:r>
            <a:br>
              <a:rPr kumimoji="0" lang="en-US" sz="2800" b="1" i="0" u="none" strike="noStrike" kern="1200" cap="none" spc="0" normalizeH="0" baseline="0" noProof="0">
                <a:ln>
                  <a:noFill/>
                </a:ln>
                <a:solidFill>
                  <a:prstClr val="white"/>
                </a:solidFill>
                <a:effectLst/>
                <a:uLnTx/>
                <a:uFillTx/>
                <a:ea typeface="+mj-ea"/>
                <a:cs typeface="+mj-cs"/>
              </a:rPr>
            </a:br>
            <a:r>
              <a:rPr kumimoji="0" lang="en-US" sz="2800" b="1" i="0" u="none" strike="noStrike" kern="1200" cap="none" spc="0" normalizeH="0" baseline="0" noProof="0">
                <a:ln>
                  <a:noFill/>
                </a:ln>
                <a:solidFill>
                  <a:prstClr val="white"/>
                </a:solidFill>
                <a:effectLst/>
                <a:uLnTx/>
                <a:uFillTx/>
                <a:ea typeface="+mj-ea"/>
                <a:cs typeface="+mj-cs"/>
              </a:rPr>
              <a:t>(Pre-Discharge Programs)</a:t>
            </a:r>
            <a:endParaRPr lang="en-US" sz="2800"/>
          </a:p>
        </p:txBody>
      </p:sp>
    </p:spTree>
    <p:extLst>
      <p:ext uri="{BB962C8B-B14F-4D97-AF65-F5344CB8AC3E}">
        <p14:creationId xmlns:p14="http://schemas.microsoft.com/office/powerpoint/2010/main" val="1715184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655320"/>
            <a:ext cx="9144000" cy="5486400"/>
          </a:xfrm>
        </p:spPr>
        <p:txBody>
          <a:bodyPr vert="horz" lIns="91440" tIns="45720" rIns="91440" bIns="45720" rtlCol="0" anchor="t">
            <a:noAutofit/>
          </a:bodyPr>
          <a:lstStyle/>
          <a:p>
            <a:pPr marL="0" indent="0">
              <a:spcBef>
                <a:spcPts val="0"/>
              </a:spcBef>
              <a:buNone/>
            </a:pPr>
            <a:r>
              <a:rPr lang="en-US" sz="1600" b="1" dirty="0"/>
              <a:t>Status</a:t>
            </a:r>
          </a:p>
          <a:p>
            <a:pPr>
              <a:spcBef>
                <a:spcPts val="0"/>
              </a:spcBef>
            </a:pPr>
            <a:r>
              <a:rPr lang="en-US" sz="1600" dirty="0"/>
              <a:t>Competency Based Training System (CBTS)</a:t>
            </a:r>
            <a:endParaRPr lang="en-US" sz="1600" dirty="0">
              <a:cs typeface="Calibri"/>
            </a:endParaRPr>
          </a:p>
          <a:p>
            <a:pPr lvl="1">
              <a:spcBef>
                <a:spcPts val="0"/>
              </a:spcBef>
            </a:pPr>
            <a:r>
              <a:rPr lang="en-US" sz="1600" dirty="0">
                <a:cs typeface="Calibri"/>
              </a:rPr>
              <a:t>CBTS is an assessment based, individualized, training program for VSC claims processors based on their identified knowledge gaps</a:t>
            </a:r>
          </a:p>
          <a:p>
            <a:pPr lvl="1">
              <a:spcBef>
                <a:spcPts val="0"/>
              </a:spcBef>
            </a:pPr>
            <a:r>
              <a:rPr lang="en-US" sz="1600" dirty="0">
                <a:cs typeface="Calibri"/>
              </a:rPr>
              <a:t>RVSR CBTS deployed in October 2021 (3,690 RVSRs assigned/average 10 hours of training assigned)</a:t>
            </a:r>
          </a:p>
          <a:p>
            <a:pPr lvl="1">
              <a:spcBef>
                <a:spcPts val="0"/>
              </a:spcBef>
            </a:pPr>
            <a:r>
              <a:rPr lang="en-US" sz="1600" dirty="0">
                <a:cs typeface="Calibri"/>
              </a:rPr>
              <a:t>Pre-VSR CBTS scheduled to deploy in October 2022</a:t>
            </a:r>
          </a:p>
          <a:p>
            <a:pPr>
              <a:spcBef>
                <a:spcPts val="0"/>
              </a:spcBef>
            </a:pPr>
            <a:endParaRPr lang="en-US" sz="800" dirty="0">
              <a:cs typeface="Arial"/>
            </a:endParaRPr>
          </a:p>
          <a:p>
            <a:pPr>
              <a:spcBef>
                <a:spcPts val="0"/>
              </a:spcBef>
            </a:pPr>
            <a:r>
              <a:rPr lang="en-US" sz="1600" dirty="0">
                <a:cs typeface="Arial"/>
              </a:rPr>
              <a:t>Virtual and in-Person Progression Training (VIP)</a:t>
            </a:r>
          </a:p>
          <a:p>
            <a:pPr lvl="1">
              <a:spcBef>
                <a:spcPts val="0"/>
              </a:spcBef>
            </a:pPr>
            <a:r>
              <a:rPr lang="en-US" sz="1600" dirty="0">
                <a:solidFill>
                  <a:srgbClr val="000000"/>
                </a:solidFill>
                <a:cs typeface="Arial"/>
              </a:rPr>
              <a:t>VIP is a redesign of the previous foundational Challenge program; VSRs deployed in FY2020 and RVSR deployed in FY2021</a:t>
            </a:r>
          </a:p>
          <a:p>
            <a:pPr lvl="1">
              <a:spcBef>
                <a:spcPts val="0"/>
              </a:spcBef>
            </a:pPr>
            <a:r>
              <a:rPr lang="en-US" sz="1600" dirty="0">
                <a:solidFill>
                  <a:srgbClr val="000000"/>
                </a:solidFill>
                <a:cs typeface="Arial"/>
              </a:rPr>
              <a:t>Six entry-level RVSR sessions scheduled for FY2022 with anticipated &gt; 1,000 graduates; ten entry-level VSR sessions scheduled for FY2022 with anticipated &gt;2,600 graduates</a:t>
            </a:r>
          </a:p>
          <a:p>
            <a:pPr lvl="1">
              <a:spcBef>
                <a:spcPts val="0"/>
              </a:spcBef>
            </a:pPr>
            <a:r>
              <a:rPr lang="en-US" sz="1600" dirty="0">
                <a:solidFill>
                  <a:srgbClr val="000000"/>
                </a:solidFill>
                <a:cs typeface="Arial"/>
              </a:rPr>
              <a:t>Redesign of course content continues to add modular, data-driven instructor-led coursework and address learning deficiencies</a:t>
            </a:r>
          </a:p>
          <a:p>
            <a:pPr>
              <a:spcBef>
                <a:spcPts val="0"/>
              </a:spcBef>
            </a:pPr>
            <a:endParaRPr lang="en-US" sz="800" dirty="0">
              <a:solidFill>
                <a:srgbClr val="000000"/>
              </a:solidFill>
              <a:cs typeface="Arial"/>
            </a:endParaRPr>
          </a:p>
          <a:p>
            <a:pPr>
              <a:spcBef>
                <a:spcPts val="0"/>
              </a:spcBef>
            </a:pPr>
            <a:r>
              <a:rPr lang="en-US" sz="1600" dirty="0">
                <a:solidFill>
                  <a:srgbClr val="000000"/>
                </a:solidFill>
                <a:cs typeface="Arial"/>
              </a:rPr>
              <a:t>Warrior Training Advancement Course (WARTAC)</a:t>
            </a:r>
            <a:endParaRPr lang="en-US" sz="1600" dirty="0"/>
          </a:p>
          <a:p>
            <a:pPr lvl="1">
              <a:spcBef>
                <a:spcPts val="0"/>
              </a:spcBef>
            </a:pPr>
            <a:r>
              <a:rPr lang="en-US" sz="1600" dirty="0">
                <a:solidFill>
                  <a:srgbClr val="000000"/>
                </a:solidFill>
                <a:cs typeface="Arial"/>
              </a:rPr>
              <a:t>WARTAC is a skill-bridge education and employment opportunity for transitioning Service members to be hired as a VSR or RVSR at VA's Regional Offices</a:t>
            </a:r>
          </a:p>
          <a:p>
            <a:pPr lvl="1">
              <a:spcBef>
                <a:spcPts val="0"/>
              </a:spcBef>
            </a:pPr>
            <a:r>
              <a:rPr lang="en-US" sz="1600" dirty="0">
                <a:solidFill>
                  <a:srgbClr val="000000"/>
                </a:solidFill>
                <a:cs typeface="Arial"/>
              </a:rPr>
              <a:t>WARTAC Road to 400 – AUSB driven initiative to train 400 WARTAC students for VSC RVSR positions</a:t>
            </a:r>
          </a:p>
          <a:p>
            <a:pPr lvl="1">
              <a:spcBef>
                <a:spcPts val="0"/>
              </a:spcBef>
            </a:pPr>
            <a:r>
              <a:rPr lang="en-US" sz="1600" dirty="0">
                <a:solidFill>
                  <a:srgbClr val="000000"/>
                </a:solidFill>
                <a:cs typeface="Arial"/>
              </a:rPr>
              <a:t>Since WARTAC inception in 2014, VA has graduated 1,562 students and 1,449 have accepted positions</a:t>
            </a:r>
          </a:p>
          <a:p>
            <a:pPr lvl="1">
              <a:spcBef>
                <a:spcPts val="0"/>
              </a:spcBef>
            </a:pPr>
            <a:endParaRPr lang="en-US" sz="1600" dirty="0">
              <a:solidFill>
                <a:srgbClr val="000000"/>
              </a:solidFill>
              <a:cs typeface="Arial"/>
            </a:endParaRPr>
          </a:p>
          <a:p>
            <a:pPr marL="0" lvl="0" indent="0">
              <a:spcBef>
                <a:spcPts val="0"/>
              </a:spcBef>
              <a:buNone/>
            </a:pPr>
            <a:endParaRPr lang="en-US" sz="1600" dirty="0"/>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smtClean="0"/>
              <a:pPr/>
              <a:t>19</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4000"/>
              <a:t>Training Management</a:t>
            </a:r>
          </a:p>
        </p:txBody>
      </p:sp>
    </p:spTree>
    <p:extLst>
      <p:ext uri="{BB962C8B-B14F-4D97-AF65-F5344CB8AC3E}">
        <p14:creationId xmlns:p14="http://schemas.microsoft.com/office/powerpoint/2010/main" val="307530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4C559F-7F4A-4964-BE6F-EA6D69F3BE90}"/>
              </a:ext>
            </a:extLst>
          </p:cNvPr>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2</a:t>
            </a:fld>
            <a:endParaRPr lang="en-US">
              <a:solidFill>
                <a:prstClr val="white"/>
              </a:solidFill>
            </a:endParaRPr>
          </a:p>
        </p:txBody>
      </p:sp>
      <p:sp>
        <p:nvSpPr>
          <p:cNvPr id="3" name="Title 2">
            <a:extLst>
              <a:ext uri="{FF2B5EF4-FFF2-40B4-BE49-F238E27FC236}">
                <a16:creationId xmlns:a16="http://schemas.microsoft.com/office/drawing/2014/main" id="{CDC7BBA9-2CD5-4276-B763-3E023DD7673A}"/>
              </a:ext>
            </a:extLst>
          </p:cNvPr>
          <p:cNvSpPr>
            <a:spLocks noGrp="1"/>
          </p:cNvSpPr>
          <p:nvPr>
            <p:ph type="title"/>
          </p:nvPr>
        </p:nvSpPr>
        <p:spPr/>
        <p:txBody>
          <a:bodyPr>
            <a:normAutofit fontScale="90000"/>
          </a:bodyPr>
          <a:lstStyle/>
          <a:p>
            <a:r>
              <a:rPr lang="en-US" dirty="0">
                <a:latin typeface="+mn-lt"/>
              </a:rPr>
              <a:t>CS Leadership Team</a:t>
            </a:r>
          </a:p>
        </p:txBody>
      </p:sp>
      <p:graphicFrame>
        <p:nvGraphicFramePr>
          <p:cNvPr id="4" name="Table 3">
            <a:extLst>
              <a:ext uri="{FF2B5EF4-FFF2-40B4-BE49-F238E27FC236}">
                <a16:creationId xmlns:a16="http://schemas.microsoft.com/office/drawing/2014/main" id="{F0063661-1B01-4CE7-A117-F571CEE89FC0}"/>
              </a:ext>
            </a:extLst>
          </p:cNvPr>
          <p:cNvGraphicFramePr>
            <a:graphicFrameLocks noGrp="1"/>
          </p:cNvGraphicFramePr>
          <p:nvPr>
            <p:extLst>
              <p:ext uri="{D42A27DB-BD31-4B8C-83A1-F6EECF244321}">
                <p14:modId xmlns:p14="http://schemas.microsoft.com/office/powerpoint/2010/main" val="2256226753"/>
              </p:ext>
            </p:extLst>
          </p:nvPr>
        </p:nvGraphicFramePr>
        <p:xfrm>
          <a:off x="237506" y="760987"/>
          <a:ext cx="8562110" cy="5280218"/>
        </p:xfrm>
        <a:graphic>
          <a:graphicData uri="http://schemas.openxmlformats.org/drawingml/2006/table">
            <a:tbl>
              <a:tblPr firstRow="1" firstCol="1" bandRow="1">
                <a:tableStyleId>{5940675A-B579-460E-94D1-54222C63F5DA}</a:tableStyleId>
              </a:tblPr>
              <a:tblGrid>
                <a:gridCol w="6342303">
                  <a:extLst>
                    <a:ext uri="{9D8B030D-6E8A-4147-A177-3AD203B41FA5}">
                      <a16:colId xmlns:a16="http://schemas.microsoft.com/office/drawing/2014/main" val="2425595810"/>
                    </a:ext>
                  </a:extLst>
                </a:gridCol>
                <a:gridCol w="2219807">
                  <a:extLst>
                    <a:ext uri="{9D8B030D-6E8A-4147-A177-3AD203B41FA5}">
                      <a16:colId xmlns:a16="http://schemas.microsoft.com/office/drawing/2014/main" val="2845606448"/>
                    </a:ext>
                  </a:extLst>
                </a:gridCol>
              </a:tblGrid>
              <a:tr h="309357">
                <a:tc>
                  <a:txBody>
                    <a:bodyPr/>
                    <a:lstStyle/>
                    <a:p>
                      <a:pPr marL="0" marR="0" algn="l">
                        <a:spcBef>
                          <a:spcPts val="0"/>
                        </a:spcBef>
                        <a:spcAft>
                          <a:spcPts val="0"/>
                        </a:spcAft>
                      </a:pPr>
                      <a:r>
                        <a:rPr lang="en-US" sz="1200" dirty="0">
                          <a:effectLst/>
                        </a:rPr>
                        <a:t>Executive Director (21)</a:t>
                      </a:r>
                      <a:endParaRPr lang="en-US" sz="1200" dirty="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a:effectLst/>
                        </a:rPr>
                        <a:t>Beth Murphy </a:t>
                      </a:r>
                      <a:endParaRPr lang="en-US" sz="120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773102361"/>
                  </a:ext>
                </a:extLst>
              </a:tr>
              <a:tr h="381788">
                <a:tc>
                  <a:txBody>
                    <a:bodyPr/>
                    <a:lstStyle/>
                    <a:p>
                      <a:pPr algn="l">
                        <a:lnSpc>
                          <a:spcPct val="120000"/>
                        </a:lnSpc>
                      </a:pPr>
                      <a:r>
                        <a:rPr lang="en-US" sz="1200" kern="1200" dirty="0">
                          <a:solidFill>
                            <a:schemeClr val="tx1"/>
                          </a:solidFill>
                          <a:effectLst/>
                          <a:latin typeface="+mn-lt"/>
                          <a:ea typeface="+mn-ea"/>
                          <a:cs typeface="+mn-cs"/>
                        </a:rPr>
                        <a:t>Deputy Executive Director for Policy and Procedures (211, 212, 217, 218)</a:t>
                      </a:r>
                    </a:p>
                  </a:txBody>
                  <a:tcPr marL="38522" marR="38522" marT="0" marB="0"/>
                </a:tc>
                <a:tc>
                  <a:txBody>
                    <a:bodyPr/>
                    <a:lstStyle/>
                    <a:p>
                      <a:pPr marL="0" marR="0" algn="l">
                        <a:spcBef>
                          <a:spcPts val="0"/>
                        </a:spcBef>
                        <a:spcAft>
                          <a:spcPts val="0"/>
                        </a:spcAft>
                      </a:pPr>
                      <a:r>
                        <a:rPr lang="en-US" sz="1200">
                          <a:effectLst/>
                        </a:rPr>
                        <a:t>Laurine Carson </a:t>
                      </a:r>
                      <a:endParaRPr lang="en-US" sz="120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1277275470"/>
                  </a:ext>
                </a:extLst>
              </a:tr>
              <a:tr h="431333">
                <a:tc>
                  <a:txBody>
                    <a:bodyPr/>
                    <a:lstStyle/>
                    <a:p>
                      <a:pPr marL="0" marR="0" algn="l">
                        <a:spcBef>
                          <a:spcPts val="0"/>
                        </a:spcBef>
                        <a:spcAft>
                          <a:spcPts val="0"/>
                        </a:spcAft>
                      </a:pPr>
                      <a:r>
                        <a:rPr lang="en-US" sz="1200">
                          <a:effectLst/>
                        </a:rPr>
                        <a:t>Deputy Executive Director for Operations  (213, 214, 215)</a:t>
                      </a:r>
                      <a:endParaRPr lang="en-US" sz="120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dirty="0">
                          <a:effectLst/>
                        </a:rPr>
                        <a:t>Kristina Messenger</a:t>
                      </a:r>
                      <a:endParaRPr lang="en-US" sz="1200" dirty="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274398478"/>
                  </a:ext>
                </a:extLst>
              </a:tr>
              <a:tr h="394363">
                <a:tc>
                  <a:txBody>
                    <a:bodyPr/>
                    <a:lstStyle/>
                    <a:p>
                      <a:pPr marL="0" marR="0" algn="l">
                        <a:spcBef>
                          <a:spcPts val="0"/>
                        </a:spcBef>
                        <a:spcAft>
                          <a:spcPts val="0"/>
                        </a:spcAft>
                      </a:pPr>
                      <a:r>
                        <a:rPr lang="en-US" sz="1200" dirty="0">
                          <a:effectLst/>
                        </a:rPr>
                        <a:t>Senior Principal Advisor to the Executive Director (21C)</a:t>
                      </a:r>
                      <a:endParaRPr lang="en-US" sz="1200" dirty="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a:effectLst/>
                        </a:rPr>
                        <a:t>Jocelyn Moses </a:t>
                      </a:r>
                      <a:endParaRPr lang="en-US" sz="120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2160956423"/>
                  </a:ext>
                </a:extLst>
              </a:tr>
              <a:tr h="394363">
                <a:tc>
                  <a:txBody>
                    <a:bodyPr/>
                    <a:lstStyle/>
                    <a:p>
                      <a:pPr marL="0" marR="0" algn="l">
                        <a:spcBef>
                          <a:spcPts val="0"/>
                        </a:spcBef>
                        <a:spcAft>
                          <a:spcPts val="0"/>
                        </a:spcAft>
                      </a:pPr>
                      <a:r>
                        <a:rPr lang="en-US" sz="1200" dirty="0">
                          <a:effectLst/>
                          <a:latin typeface="Calibri" panose="020F0502020204030204" pitchFamily="34" charset="0"/>
                          <a:ea typeface="Calibri" panose="020F0502020204030204" pitchFamily="34" charset="0"/>
                        </a:rPr>
                        <a:t>Assistant Director for </a:t>
                      </a:r>
                      <a:r>
                        <a:rPr lang="en-US" sz="1200" dirty="0" err="1">
                          <a:effectLst/>
                          <a:latin typeface="Calibri" panose="020F0502020204030204" pitchFamily="34" charset="0"/>
                          <a:ea typeface="Calibri" panose="020F0502020204030204" pitchFamily="34" charset="0"/>
                        </a:rPr>
                        <a:t>PreDischarge</a:t>
                      </a:r>
                      <a:r>
                        <a:rPr lang="en-US" sz="1200" dirty="0">
                          <a:effectLst/>
                          <a:latin typeface="Calibri" panose="020F0502020204030204" pitchFamily="34" charset="0"/>
                          <a:ea typeface="Calibri" panose="020F0502020204030204" pitchFamily="34" charset="0"/>
                        </a:rPr>
                        <a:t> Programs (21C-PDP)</a:t>
                      </a:r>
                    </a:p>
                  </a:txBody>
                  <a:tcPr marL="38522" marR="38522" marT="0" marB="0"/>
                </a:tc>
                <a:tc>
                  <a:txBody>
                    <a:bodyPr/>
                    <a:lstStyle/>
                    <a:p>
                      <a:pPr marL="0" marR="0" algn="l">
                        <a:spcBef>
                          <a:spcPts val="0"/>
                        </a:spcBef>
                        <a:spcAft>
                          <a:spcPts val="0"/>
                        </a:spcAft>
                      </a:pPr>
                      <a:r>
                        <a:rPr lang="en-US" sz="1200" dirty="0">
                          <a:effectLst/>
                          <a:latin typeface="Calibri" panose="020F0502020204030204" pitchFamily="34" charset="0"/>
                          <a:ea typeface="Calibri" panose="020F0502020204030204" pitchFamily="34" charset="0"/>
                        </a:rPr>
                        <a:t>Cynthia McJunkin, Acting</a:t>
                      </a:r>
                    </a:p>
                  </a:txBody>
                  <a:tcPr marL="38522" marR="38522" marT="0" marB="0"/>
                </a:tc>
                <a:extLst>
                  <a:ext uri="{0D108BD9-81ED-4DB2-BD59-A6C34878D82A}">
                    <a16:rowId xmlns:a16="http://schemas.microsoft.com/office/drawing/2014/main" val="2782895614"/>
                  </a:ext>
                </a:extLst>
              </a:tr>
              <a:tr h="372329">
                <a:tc>
                  <a:txBody>
                    <a:bodyPr/>
                    <a:lstStyle/>
                    <a:p>
                      <a:pPr marL="0" marR="0" algn="l">
                        <a:spcBef>
                          <a:spcPts val="0"/>
                        </a:spcBef>
                        <a:spcAft>
                          <a:spcPts val="0"/>
                        </a:spcAft>
                      </a:pPr>
                      <a:r>
                        <a:rPr lang="en-US" sz="1200">
                          <a:effectLst/>
                        </a:rPr>
                        <a:t>Executive Management Officer (FO Support Staff, 216)</a:t>
                      </a:r>
                      <a:endParaRPr lang="en-US" sz="120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dirty="0">
                          <a:effectLst/>
                        </a:rPr>
                        <a:t>Carolyn McCollam </a:t>
                      </a:r>
                      <a:endParaRPr lang="en-US" sz="1200" dirty="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2720262774"/>
                  </a:ext>
                </a:extLst>
              </a:tr>
              <a:tr h="382039">
                <a:tc>
                  <a:txBody>
                    <a:bodyPr/>
                    <a:lstStyle/>
                    <a:p>
                      <a:pPr marL="0" marR="0" algn="l">
                        <a:spcBef>
                          <a:spcPts val="0"/>
                        </a:spcBef>
                        <a:spcAft>
                          <a:spcPts val="0"/>
                        </a:spcAft>
                      </a:pPr>
                      <a:r>
                        <a:rPr lang="en-US" sz="1200">
                          <a:effectLst/>
                        </a:rPr>
                        <a:t>Assistant Director for Policy (211)</a:t>
                      </a:r>
                      <a:endParaRPr lang="en-US" sz="120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a:effectLst/>
                        </a:rPr>
                        <a:t>Jessica Pierce</a:t>
                      </a:r>
                      <a:endParaRPr lang="en-US" sz="120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2690410515"/>
                  </a:ext>
                </a:extLst>
              </a:tr>
              <a:tr h="353785">
                <a:tc>
                  <a:txBody>
                    <a:bodyPr/>
                    <a:lstStyle/>
                    <a:p>
                      <a:pPr marL="0" marR="0" algn="l">
                        <a:spcBef>
                          <a:spcPts val="0"/>
                        </a:spcBef>
                        <a:spcAft>
                          <a:spcPts val="0"/>
                        </a:spcAft>
                      </a:pPr>
                      <a:r>
                        <a:rPr lang="en-US" sz="1200" dirty="0">
                          <a:effectLst/>
                        </a:rPr>
                        <a:t>Assistant Director for </a:t>
                      </a:r>
                      <a:r>
                        <a:rPr lang="en-US" sz="1200" kern="1200" dirty="0">
                          <a:solidFill>
                            <a:schemeClr val="tx1"/>
                          </a:solidFill>
                          <a:effectLst/>
                          <a:latin typeface="+mn-lt"/>
                          <a:ea typeface="+mn-ea"/>
                          <a:cs typeface="+mn-cs"/>
                        </a:rPr>
                        <a:t>Procedures &amp; Interagency Military Pay </a:t>
                      </a:r>
                      <a:r>
                        <a:rPr lang="en-US" sz="1200" dirty="0">
                          <a:effectLst/>
                        </a:rPr>
                        <a:t>(212)</a:t>
                      </a:r>
                      <a:endParaRPr lang="en-US" sz="1200" dirty="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a:effectLst/>
                        </a:rPr>
                        <a:t>Vacant</a:t>
                      </a:r>
                      <a:endParaRPr lang="en-US" sz="120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3025907918"/>
                  </a:ext>
                </a:extLst>
              </a:tr>
              <a:tr h="381132">
                <a:tc>
                  <a:txBody>
                    <a:bodyPr/>
                    <a:lstStyle/>
                    <a:p>
                      <a:pPr marL="0" marR="0" algn="l">
                        <a:spcBef>
                          <a:spcPts val="0"/>
                        </a:spcBef>
                        <a:spcAft>
                          <a:spcPts val="0"/>
                        </a:spcAft>
                      </a:pPr>
                      <a:r>
                        <a:rPr lang="en-US" sz="1200">
                          <a:effectLst/>
                        </a:rPr>
                        <a:t>Assistant Director of Training (213)</a:t>
                      </a:r>
                      <a:endParaRPr lang="en-US" sz="120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a:effectLst/>
                        </a:rPr>
                        <a:t>Crystal Robinson-Garth </a:t>
                      </a:r>
                      <a:endParaRPr lang="en-US" sz="120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2813480642"/>
                  </a:ext>
                </a:extLst>
              </a:tr>
              <a:tr h="369224">
                <a:tc>
                  <a:txBody>
                    <a:bodyPr/>
                    <a:lstStyle/>
                    <a:p>
                      <a:pPr marL="0" marR="0" algn="l">
                        <a:spcBef>
                          <a:spcPts val="0"/>
                        </a:spcBef>
                        <a:spcAft>
                          <a:spcPts val="0"/>
                        </a:spcAft>
                      </a:pPr>
                      <a:r>
                        <a:rPr lang="en-US" sz="1200" dirty="0">
                          <a:effectLst/>
                        </a:rPr>
                        <a:t>Assistant Director for Quality (214)</a:t>
                      </a:r>
                      <a:endParaRPr lang="en-US" sz="1200" dirty="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a:effectLst/>
                        </a:rPr>
                        <a:t>John Capozzi </a:t>
                      </a:r>
                    </a:p>
                  </a:txBody>
                  <a:tcPr marL="38522" marR="38522" marT="0" marB="0"/>
                </a:tc>
                <a:extLst>
                  <a:ext uri="{0D108BD9-81ED-4DB2-BD59-A6C34878D82A}">
                    <a16:rowId xmlns:a16="http://schemas.microsoft.com/office/drawing/2014/main" val="84282927"/>
                  </a:ext>
                </a:extLst>
              </a:tr>
              <a:tr h="392549">
                <a:tc>
                  <a:txBody>
                    <a:bodyPr/>
                    <a:lstStyle/>
                    <a:p>
                      <a:pPr marL="0" marR="0" algn="l">
                        <a:spcBef>
                          <a:spcPts val="0"/>
                        </a:spcBef>
                        <a:spcAft>
                          <a:spcPts val="0"/>
                        </a:spcAft>
                      </a:pPr>
                      <a:r>
                        <a:rPr lang="en-US" sz="1200" dirty="0">
                          <a:effectLst/>
                        </a:rPr>
                        <a:t>Assistant Director for </a:t>
                      </a:r>
                      <a:r>
                        <a:rPr lang="en-US" sz="1200" kern="1200" dirty="0">
                          <a:solidFill>
                            <a:schemeClr val="tx1"/>
                          </a:solidFill>
                          <a:effectLst/>
                          <a:latin typeface="+mn-lt"/>
                          <a:ea typeface="+mn-ea"/>
                          <a:cs typeface="+mn-cs"/>
                        </a:rPr>
                        <a:t>Systems Support and Operational Review Staff </a:t>
                      </a:r>
                      <a:r>
                        <a:rPr lang="en-US" sz="1200" dirty="0">
                          <a:effectLst/>
                        </a:rPr>
                        <a:t>(215)</a:t>
                      </a:r>
                      <a:endParaRPr lang="en-US" sz="1200" dirty="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a:effectLst/>
                        </a:rPr>
                        <a:t>James W. Smith, Acting</a:t>
                      </a:r>
                      <a:endParaRPr lang="en-US" sz="120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2619156964"/>
                  </a:ext>
                </a:extLst>
              </a:tr>
              <a:tr h="372652">
                <a:tc>
                  <a:txBody>
                    <a:bodyPr/>
                    <a:lstStyle/>
                    <a:p>
                      <a:pPr marL="0" marR="0" algn="l">
                        <a:spcBef>
                          <a:spcPts val="0"/>
                        </a:spcBef>
                        <a:spcAft>
                          <a:spcPts val="0"/>
                        </a:spcAft>
                      </a:pPr>
                      <a:r>
                        <a:rPr lang="en-US" sz="1200">
                          <a:effectLst/>
                        </a:rPr>
                        <a:t>Assistant Director for Budget and Shared Services (216)</a:t>
                      </a:r>
                      <a:endParaRPr lang="en-US" sz="120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dirty="0">
                          <a:effectLst/>
                        </a:rPr>
                        <a:t>Kathleen Lawless</a:t>
                      </a:r>
                    </a:p>
                  </a:txBody>
                  <a:tcPr marL="38522" marR="38522" marT="0" marB="0"/>
                </a:tc>
                <a:extLst>
                  <a:ext uri="{0D108BD9-81ED-4DB2-BD59-A6C34878D82A}">
                    <a16:rowId xmlns:a16="http://schemas.microsoft.com/office/drawing/2014/main" val="3640195794"/>
                  </a:ext>
                </a:extLst>
              </a:tr>
              <a:tr h="372652">
                <a:tc>
                  <a:txBody>
                    <a:bodyPr/>
                    <a:lstStyle/>
                    <a:p>
                      <a:pPr marL="0" marR="0" algn="l">
                        <a:spcBef>
                          <a:spcPts val="0"/>
                        </a:spcBef>
                        <a:spcAft>
                          <a:spcPts val="0"/>
                        </a:spcAft>
                      </a:pPr>
                      <a:r>
                        <a:rPr lang="en-US" sz="1200" dirty="0">
                          <a:effectLst/>
                          <a:latin typeface="Calibri" panose="020F0502020204030204" pitchFamily="34" charset="0"/>
                          <a:ea typeface="Calibri" panose="020F0502020204030204" pitchFamily="34" charset="0"/>
                        </a:rPr>
                        <a:t>Assistant Director for Military Exposures (217)</a:t>
                      </a:r>
                    </a:p>
                  </a:txBody>
                  <a:tcPr marL="38522" marR="38522" marT="0" marB="0"/>
                </a:tc>
                <a:tc>
                  <a:txBody>
                    <a:bodyPr/>
                    <a:lstStyle/>
                    <a:p>
                      <a:pPr marL="0" marR="0" algn="l">
                        <a:spcBef>
                          <a:spcPts val="0"/>
                        </a:spcBef>
                        <a:spcAft>
                          <a:spcPts val="0"/>
                        </a:spcAft>
                      </a:pPr>
                      <a:r>
                        <a:rPr lang="en-US" sz="1200" dirty="0">
                          <a:effectLst/>
                          <a:latin typeface="Calibri" panose="020F0502020204030204" pitchFamily="34" charset="0"/>
                          <a:ea typeface="Calibri" panose="020F0502020204030204" pitchFamily="34" charset="0"/>
                        </a:rPr>
                        <a:t>New/Vacant</a:t>
                      </a:r>
                    </a:p>
                  </a:txBody>
                  <a:tcPr marL="38522" marR="38522" marT="0" marB="0"/>
                </a:tc>
                <a:extLst>
                  <a:ext uri="{0D108BD9-81ED-4DB2-BD59-A6C34878D82A}">
                    <a16:rowId xmlns:a16="http://schemas.microsoft.com/office/drawing/2014/main" val="1530417020"/>
                  </a:ext>
                </a:extLst>
              </a:tr>
              <a:tr h="372652">
                <a:tc>
                  <a:txBody>
                    <a:bodyPr/>
                    <a:lstStyle/>
                    <a:p>
                      <a:pPr marL="0" marR="0" algn="l">
                        <a:spcBef>
                          <a:spcPts val="0"/>
                        </a:spcBef>
                        <a:spcAft>
                          <a:spcPts val="0"/>
                        </a:spcAft>
                      </a:pPr>
                      <a:r>
                        <a:rPr lang="en-US" sz="1200" dirty="0">
                          <a:effectLst/>
                        </a:rPr>
                        <a:t>Assistant Director for VA Schedule of Rating Disabilities (VASRD) (218)</a:t>
                      </a:r>
                      <a:endParaRPr lang="en-US" sz="1200" dirty="0">
                        <a:effectLst/>
                        <a:latin typeface="Calibri" panose="020F0502020204030204" pitchFamily="34" charset="0"/>
                        <a:ea typeface="Calibri" panose="020F0502020204030204" pitchFamily="34" charset="0"/>
                      </a:endParaRPr>
                    </a:p>
                  </a:txBody>
                  <a:tcPr marL="38522" marR="38522" marT="0" marB="0"/>
                </a:tc>
                <a:tc>
                  <a:txBody>
                    <a:bodyPr/>
                    <a:lstStyle/>
                    <a:p>
                      <a:pPr marL="0" marR="0" algn="l">
                        <a:spcBef>
                          <a:spcPts val="0"/>
                        </a:spcBef>
                        <a:spcAft>
                          <a:spcPts val="0"/>
                        </a:spcAft>
                      </a:pPr>
                      <a:r>
                        <a:rPr lang="en-US" sz="1200" dirty="0">
                          <a:effectLst/>
                        </a:rPr>
                        <a:t>Olumayowa Famakinwa, Acting</a:t>
                      </a:r>
                      <a:endParaRPr lang="en-US" sz="1200" dirty="0">
                        <a:effectLst/>
                        <a:latin typeface="Calibri" panose="020F0502020204030204" pitchFamily="34" charset="0"/>
                        <a:ea typeface="Calibri" panose="020F0502020204030204" pitchFamily="34" charset="0"/>
                      </a:endParaRPr>
                    </a:p>
                  </a:txBody>
                  <a:tcPr marL="38522" marR="38522" marT="0" marB="0"/>
                </a:tc>
                <a:extLst>
                  <a:ext uri="{0D108BD9-81ED-4DB2-BD59-A6C34878D82A}">
                    <a16:rowId xmlns:a16="http://schemas.microsoft.com/office/drawing/2014/main" val="3876557064"/>
                  </a:ext>
                </a:extLst>
              </a:tr>
            </a:tbl>
          </a:graphicData>
        </a:graphic>
      </p:graphicFrame>
    </p:spTree>
    <p:extLst>
      <p:ext uri="{BB962C8B-B14F-4D97-AF65-F5344CB8AC3E}">
        <p14:creationId xmlns:p14="http://schemas.microsoft.com/office/powerpoint/2010/main" val="2054759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72570" y="655320"/>
            <a:ext cx="9216570" cy="5486400"/>
          </a:xfrm>
        </p:spPr>
        <p:txBody>
          <a:bodyPr vert="horz" lIns="91440" tIns="45720" rIns="91440" bIns="45720" rtlCol="0" anchor="t">
            <a:noAutofit/>
          </a:bodyPr>
          <a:lstStyle/>
          <a:p>
            <a:pPr lvl="1">
              <a:spcBef>
                <a:spcPts val="0"/>
              </a:spcBef>
            </a:pPr>
            <a:endParaRPr lang="en-US" sz="1600" dirty="0">
              <a:solidFill>
                <a:srgbClr val="000000"/>
              </a:solidFill>
              <a:cs typeface="Arial"/>
            </a:endParaRPr>
          </a:p>
          <a:p>
            <a:pPr marL="0" lvl="0" indent="0">
              <a:spcBef>
                <a:spcPts val="0"/>
              </a:spcBef>
              <a:buNone/>
            </a:pPr>
            <a:r>
              <a:rPr lang="en-US" sz="1600" b="1" dirty="0">
                <a:solidFill>
                  <a:srgbClr val="000000"/>
                </a:solidFill>
              </a:rPr>
              <a:t>Recommendations/Needs</a:t>
            </a:r>
          </a:p>
          <a:p>
            <a:pPr>
              <a:spcBef>
                <a:spcPts val="0"/>
              </a:spcBef>
            </a:pPr>
            <a:r>
              <a:rPr lang="en-US" sz="1600" dirty="0"/>
              <a:t>CBTS – continued development of program for all VSC claims processors to include assessment; remediation, and compliance</a:t>
            </a:r>
            <a:endParaRPr lang="en-US" sz="1600" dirty="0">
              <a:cs typeface="Calibri"/>
            </a:endParaRPr>
          </a:p>
          <a:p>
            <a:pPr>
              <a:spcBef>
                <a:spcPts val="0"/>
              </a:spcBef>
            </a:pPr>
            <a:r>
              <a:rPr lang="en-US" sz="1600" dirty="0">
                <a:cs typeface="Calibri"/>
              </a:rPr>
              <a:t>VIP – continued collaboration with OFO and HCS to deliver, monitor, and evaluate effectiveness of VIP training</a:t>
            </a:r>
          </a:p>
          <a:p>
            <a:pPr>
              <a:spcBef>
                <a:spcPts val="0"/>
              </a:spcBef>
            </a:pPr>
            <a:r>
              <a:rPr lang="en-US" sz="1600" dirty="0">
                <a:solidFill>
                  <a:srgbClr val="000000"/>
                </a:solidFill>
                <a:cs typeface="Calibri"/>
              </a:rPr>
              <a:t>WARTAC – continued DoD collaboration; Field instructor support to deliver training</a:t>
            </a:r>
          </a:p>
          <a:p>
            <a:pPr marL="0" indent="0">
              <a:spcBef>
                <a:spcPts val="0"/>
              </a:spcBef>
              <a:buNone/>
            </a:pPr>
            <a:endParaRPr lang="en-US" sz="1600" dirty="0">
              <a:solidFill>
                <a:srgbClr val="000000"/>
              </a:solidFill>
            </a:endParaRPr>
          </a:p>
          <a:p>
            <a:pPr marL="0" lvl="0" indent="0">
              <a:spcBef>
                <a:spcPts val="0"/>
              </a:spcBef>
              <a:buNone/>
            </a:pPr>
            <a:r>
              <a:rPr lang="en-US" sz="1600" b="1" dirty="0">
                <a:solidFill>
                  <a:srgbClr val="000000"/>
                </a:solidFill>
              </a:rPr>
              <a:t>Expected Outcomes</a:t>
            </a:r>
          </a:p>
          <a:p>
            <a:pPr>
              <a:spcBef>
                <a:spcPts val="0"/>
              </a:spcBef>
            </a:pPr>
            <a:r>
              <a:rPr lang="en-US" sz="1600" dirty="0"/>
              <a:t>CBTS – efficient, individualized training for all VSC claims processors</a:t>
            </a:r>
            <a:endParaRPr lang="en-US" sz="1600" dirty="0">
              <a:cs typeface="Calibri"/>
            </a:endParaRPr>
          </a:p>
          <a:p>
            <a:pPr>
              <a:spcBef>
                <a:spcPts val="0"/>
              </a:spcBef>
            </a:pPr>
            <a:r>
              <a:rPr lang="en-US" sz="1600" dirty="0">
                <a:cs typeface="Calibri"/>
              </a:rPr>
              <a:t>VIP – provide foundational training to all new VSC VSRs and RVSRs</a:t>
            </a:r>
          </a:p>
          <a:p>
            <a:pPr>
              <a:spcBef>
                <a:spcPts val="0"/>
              </a:spcBef>
            </a:pPr>
            <a:r>
              <a:rPr lang="en-US" sz="1600" dirty="0">
                <a:cs typeface="Calibri"/>
              </a:rPr>
              <a:t>WARTAC – hire graduates of the WARTAC program</a:t>
            </a:r>
          </a:p>
          <a:p>
            <a:pPr marL="0" indent="0">
              <a:spcBef>
                <a:spcPts val="0"/>
              </a:spcBef>
              <a:buNone/>
            </a:pPr>
            <a:endParaRPr lang="en-US" sz="1600" dirty="0">
              <a:solidFill>
                <a:srgbClr val="000000"/>
              </a:solidFill>
              <a:latin typeface="Calibri"/>
              <a:cs typeface="Calibri"/>
            </a:endParaRPr>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smtClean="0"/>
              <a:pPr/>
              <a:t>20</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4000" dirty="0"/>
              <a:t>Training Management (cont.)</a:t>
            </a:r>
          </a:p>
        </p:txBody>
      </p:sp>
    </p:spTree>
    <p:extLst>
      <p:ext uri="{BB962C8B-B14F-4D97-AF65-F5344CB8AC3E}">
        <p14:creationId xmlns:p14="http://schemas.microsoft.com/office/powerpoint/2010/main" val="2090348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152400" y="655320"/>
            <a:ext cx="8839200" cy="5486400"/>
          </a:xfrm>
        </p:spPr>
        <p:txBody>
          <a:bodyPr vert="horz" lIns="91440" tIns="45720" rIns="91440" bIns="45720" rtlCol="0" anchor="t">
            <a:noAutofit/>
          </a:bodyPr>
          <a:lstStyle/>
          <a:p>
            <a:pPr marL="0" indent="0">
              <a:spcBef>
                <a:spcPts val="0"/>
              </a:spcBef>
              <a:buNone/>
            </a:pPr>
            <a:r>
              <a:rPr lang="en-US" sz="1800" b="1" dirty="0"/>
              <a:t>Status</a:t>
            </a:r>
          </a:p>
          <a:p>
            <a:pPr>
              <a:spcBef>
                <a:spcPts val="0"/>
              </a:spcBef>
            </a:pPr>
            <a:r>
              <a:rPr lang="en-US" sz="1600" dirty="0"/>
              <a:t>STAR rating and non-rating metrics continue to trend up</a:t>
            </a:r>
          </a:p>
          <a:p>
            <a:pPr>
              <a:spcBef>
                <a:spcPts val="0"/>
              </a:spcBef>
            </a:pPr>
            <a:r>
              <a:rPr lang="en-US" sz="1600" dirty="0"/>
              <a:t>Current 12-Month (through Feb 2021 reviews):  Rating Quality: 96.41%, Non-Rating: 91.28%</a:t>
            </a:r>
            <a:endParaRPr lang="en-US" sz="1000" dirty="0">
              <a:ea typeface="Times New Roman" panose="02020603050405020304" pitchFamily="18" charset="0"/>
              <a:cs typeface="Calibri" panose="020F0502020204030204" pitchFamily="34" charset="0"/>
            </a:endParaRPr>
          </a:p>
          <a:p>
            <a:pPr>
              <a:spcBef>
                <a:spcPts val="0"/>
              </a:spcBef>
            </a:pPr>
            <a:r>
              <a:rPr lang="en-US" sz="1600" dirty="0"/>
              <a:t>New IQR process went live 10/1/2020; FYTD IQR metrics:</a:t>
            </a:r>
          </a:p>
          <a:p>
            <a:pPr lvl="1">
              <a:spcBef>
                <a:spcPts val="0"/>
              </a:spcBef>
            </a:pPr>
            <a:r>
              <a:rPr lang="en-US" sz="1600" dirty="0">
                <a:ea typeface="Times New Roman" panose="02020603050405020304" pitchFamily="18" charset="0"/>
                <a:cs typeface="Calibri"/>
              </a:rPr>
              <a:t>VSR:    80,083 reviews completed;  Aggregate accuracy = 94.82%;   Avg tasks per review = 4.2</a:t>
            </a:r>
          </a:p>
          <a:p>
            <a:pPr lvl="1">
              <a:spcBef>
                <a:spcPts val="0"/>
              </a:spcBef>
            </a:pPr>
            <a:r>
              <a:rPr lang="en-US" sz="1600" dirty="0">
                <a:ea typeface="Times New Roman" panose="02020603050405020304" pitchFamily="18" charset="0"/>
                <a:cs typeface="Calibri"/>
              </a:rPr>
              <a:t>RVSR:  48,962 reviews completed;  Aggregate accuracy = 95.90%;   Avg tasks per review = 6.8</a:t>
            </a:r>
          </a:p>
          <a:p>
            <a:pPr lvl="1">
              <a:spcBef>
                <a:spcPts val="0"/>
              </a:spcBef>
            </a:pPr>
            <a:r>
              <a:rPr lang="en-US" sz="1600" dirty="0">
                <a:ea typeface="Times New Roman" panose="02020603050405020304" pitchFamily="18" charset="0"/>
                <a:cs typeface="Calibri"/>
              </a:rPr>
              <a:t>QRS:    22,279 reviews completed;  Aggregate accuracy = 98.85%</a:t>
            </a:r>
          </a:p>
          <a:p>
            <a:r>
              <a:rPr lang="en-US" sz="1600" dirty="0">
                <a:ea typeface="+mn-lt"/>
                <a:cs typeface="+mn-lt"/>
              </a:rPr>
              <a:t>QRT Practicums administered to AQRSs and RQRSs</a:t>
            </a:r>
            <a:endParaRPr lang="en-US" dirty="0">
              <a:ea typeface="+mn-lt"/>
              <a:cs typeface="+mn-lt"/>
            </a:endParaRPr>
          </a:p>
          <a:p>
            <a:pPr lvl="1"/>
            <a:r>
              <a:rPr lang="en-US" sz="1600" dirty="0">
                <a:ea typeface="+mn-lt"/>
                <a:cs typeface="+mn-lt"/>
              </a:rPr>
              <a:t>Gauge consistency of the overall quality review process and IQR checklist completion </a:t>
            </a:r>
            <a:endParaRPr lang="en-US" dirty="0">
              <a:ea typeface="+mn-lt"/>
              <a:cs typeface="+mn-lt"/>
            </a:endParaRPr>
          </a:p>
          <a:p>
            <a:pPr lvl="1"/>
            <a:r>
              <a:rPr lang="en-US" sz="1600" dirty="0">
                <a:ea typeface="+mn-lt"/>
                <a:cs typeface="+mn-lt"/>
              </a:rPr>
              <a:t>FY2022 – 6 Practicums scheduled; 3 for AQRS, 3 for RQRS</a:t>
            </a:r>
            <a:endParaRPr lang="en-US" dirty="0">
              <a:ea typeface="+mn-lt"/>
              <a:cs typeface="+mn-lt"/>
            </a:endParaRPr>
          </a:p>
          <a:p>
            <a:pPr lvl="1"/>
            <a:r>
              <a:rPr lang="en-US" sz="1600" dirty="0">
                <a:ea typeface="+mn-lt"/>
                <a:cs typeface="+mn-lt"/>
              </a:rPr>
              <a:t>Consistency in Disability Ratings analysis to satisfy law </a:t>
            </a:r>
            <a:endParaRPr lang="en-US" dirty="0">
              <a:cs typeface="Calibri"/>
            </a:endParaRPr>
          </a:p>
          <a:p>
            <a:pPr lvl="2"/>
            <a:r>
              <a:rPr lang="en-US" sz="1600" dirty="0">
                <a:ea typeface="+mn-lt"/>
                <a:cs typeface="+mn-lt"/>
              </a:rPr>
              <a:t>Creation of dashboard to facilitate analysis of error trends by body system and diagnostic code</a:t>
            </a:r>
          </a:p>
          <a:p>
            <a:r>
              <a:rPr lang="en-US" sz="1600" dirty="0"/>
              <a:t>COD Review</a:t>
            </a:r>
          </a:p>
          <a:p>
            <a:pPr marL="0" lvl="0" indent="0">
              <a:spcBef>
                <a:spcPts val="0"/>
              </a:spcBef>
              <a:buNone/>
            </a:pPr>
            <a:r>
              <a:rPr lang="en-US" sz="1800" b="1" dirty="0">
                <a:solidFill>
                  <a:srgbClr val="000000"/>
                </a:solidFill>
              </a:rPr>
              <a:t>Challenges</a:t>
            </a:r>
            <a:endParaRPr lang="en-US" sz="1800" b="1" dirty="0">
              <a:solidFill>
                <a:srgbClr val="000000"/>
              </a:solidFill>
              <a:cs typeface="Calibri"/>
            </a:endParaRPr>
          </a:p>
          <a:p>
            <a:pPr>
              <a:spcBef>
                <a:spcPts val="0"/>
              </a:spcBef>
            </a:pPr>
            <a:r>
              <a:rPr lang="en-US" sz="1600" dirty="0"/>
              <a:t>Competing priorities pulling consultants from STAR reviews, namely OIG audit requirements</a:t>
            </a:r>
            <a:endParaRPr lang="en-US" sz="1600" dirty="0">
              <a:cs typeface="Calibri"/>
            </a:endParaRPr>
          </a:p>
          <a:p>
            <a:pPr>
              <a:spcBef>
                <a:spcPts val="0"/>
              </a:spcBef>
            </a:pPr>
            <a:r>
              <a:rPr lang="en-US" sz="1600" dirty="0"/>
              <a:t>OIG calls Notice of Errors on Procedural issues while STAR measures benefit entitlement accuracy </a:t>
            </a:r>
          </a:p>
          <a:p>
            <a:pPr>
              <a:spcBef>
                <a:spcPts val="0"/>
              </a:spcBef>
            </a:pPr>
            <a:r>
              <a:rPr lang="en-US" sz="1600" dirty="0">
                <a:cs typeface="Calibri"/>
              </a:rPr>
              <a:t>Transitioning reviews to the field</a:t>
            </a:r>
            <a:endParaRPr lang="en-US" sz="1000" dirty="0">
              <a:solidFill>
                <a:srgbClr val="000000"/>
              </a:solidFill>
            </a:endParaRPr>
          </a:p>
          <a:p>
            <a:pPr marL="0" lvl="0" indent="0">
              <a:spcBef>
                <a:spcPts val="0"/>
              </a:spcBef>
              <a:buNone/>
            </a:pPr>
            <a:endParaRPr lang="en-US" sz="1000" dirty="0">
              <a:cs typeface="Calibri"/>
            </a:endParaRPr>
          </a:p>
          <a:p>
            <a:pPr marL="0" lvl="0" indent="0">
              <a:spcBef>
                <a:spcPts val="0"/>
              </a:spcBef>
              <a:buNone/>
            </a:pPr>
            <a:r>
              <a:rPr lang="en-US" sz="1800" b="1" dirty="0">
                <a:solidFill>
                  <a:srgbClr val="000000"/>
                </a:solidFill>
              </a:rPr>
              <a:t>Expected Outcomes</a:t>
            </a:r>
            <a:endParaRPr lang="en-US" sz="1800" b="1" dirty="0">
              <a:solidFill>
                <a:srgbClr val="000000"/>
              </a:solidFill>
              <a:cs typeface="Calibri"/>
            </a:endParaRPr>
          </a:p>
          <a:p>
            <a:pPr>
              <a:spcBef>
                <a:spcPts val="0"/>
              </a:spcBef>
            </a:pPr>
            <a:r>
              <a:rPr lang="en-US" sz="1600" dirty="0">
                <a:solidFill>
                  <a:srgbClr val="000000"/>
                </a:solidFill>
              </a:rPr>
              <a:t>Continued claims processing improvement</a:t>
            </a:r>
            <a:endParaRPr lang="en-US" sz="1600" dirty="0">
              <a:solidFill>
                <a:srgbClr val="000000"/>
              </a:solidFill>
              <a:cs typeface="Calibri"/>
            </a:endParaRPr>
          </a:p>
          <a:p>
            <a:pPr marL="0" indent="0">
              <a:spcBef>
                <a:spcPts val="0"/>
              </a:spcBef>
              <a:buNone/>
            </a:pPr>
            <a:endParaRPr lang="en-US" sz="1600" dirty="0">
              <a:solidFill>
                <a:srgbClr val="000000"/>
              </a:solidFill>
            </a:endParaRPr>
          </a:p>
          <a:p>
            <a:pPr marL="0" lvl="0" indent="0">
              <a:spcBef>
                <a:spcPts val="0"/>
              </a:spcBef>
              <a:buNone/>
            </a:pPr>
            <a:endParaRPr lang="en-US" sz="1000" dirty="0">
              <a:solidFill>
                <a:srgbClr val="000000"/>
              </a:solidFill>
            </a:endParaRPr>
          </a:p>
          <a:p>
            <a:pPr marL="457200" lvl="1" indent="0">
              <a:spcBef>
                <a:spcPts val="0"/>
              </a:spcBef>
              <a:buNone/>
            </a:pPr>
            <a:endParaRPr lang="en-US" sz="2100" dirty="0"/>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dirty="0" smtClean="0"/>
              <a:pPr/>
              <a:t>21</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4000" dirty="0"/>
              <a:t>Quality Assurance</a:t>
            </a:r>
          </a:p>
        </p:txBody>
      </p:sp>
    </p:spTree>
    <p:extLst>
      <p:ext uri="{BB962C8B-B14F-4D97-AF65-F5344CB8AC3E}">
        <p14:creationId xmlns:p14="http://schemas.microsoft.com/office/powerpoint/2010/main" val="1744497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562723"/>
            <a:ext cx="9144000" cy="5825904"/>
          </a:xfrm>
        </p:spPr>
        <p:txBody>
          <a:bodyPr vert="horz" lIns="91440" tIns="45720" rIns="91440" bIns="45720" rtlCol="0" anchor="t">
            <a:noAutofit/>
          </a:bodyPr>
          <a:lstStyle/>
          <a:p>
            <a:pPr>
              <a:buNone/>
            </a:pPr>
            <a:r>
              <a:rPr lang="en-US" sz="1600" b="1" dirty="0">
                <a:ea typeface="+mn-lt"/>
                <a:cs typeface="+mn-lt"/>
              </a:rPr>
              <a:t>Status</a:t>
            </a:r>
            <a:endParaRPr lang="en-US" sz="1600" dirty="0"/>
          </a:p>
          <a:p>
            <a:pPr>
              <a:buNone/>
            </a:pPr>
            <a:r>
              <a:rPr lang="en-US" sz="1600" dirty="0">
                <a:ea typeface="+mn-lt"/>
                <a:cs typeface="+mn-lt"/>
              </a:rPr>
              <a:t>•  QMS in sustainment</a:t>
            </a:r>
            <a:endParaRPr lang="en-US" sz="1600" dirty="0"/>
          </a:p>
          <a:p>
            <a:pPr>
              <a:buNone/>
            </a:pPr>
            <a:endParaRPr lang="en-US" sz="1600" b="1" dirty="0">
              <a:ea typeface="+mn-lt"/>
              <a:cs typeface="+mn-lt"/>
            </a:endParaRPr>
          </a:p>
          <a:p>
            <a:pPr>
              <a:buNone/>
            </a:pPr>
            <a:r>
              <a:rPr lang="en-US" sz="1600" b="1" dirty="0">
                <a:ea typeface="+mn-lt"/>
                <a:cs typeface="+mn-lt"/>
              </a:rPr>
              <a:t>Challenges</a:t>
            </a:r>
            <a:endParaRPr lang="en-US" sz="1600" dirty="0">
              <a:cs typeface="Calibri"/>
            </a:endParaRPr>
          </a:p>
          <a:p>
            <a:pPr>
              <a:buNone/>
            </a:pPr>
            <a:r>
              <a:rPr lang="en-US" sz="1600" dirty="0">
                <a:ea typeface="+mn-lt"/>
                <a:cs typeface="+mn-lt"/>
              </a:rPr>
              <a:t>•  OBI must obtain Phase 3 funding for system changes and enhancements </a:t>
            </a:r>
            <a:endParaRPr lang="en-US" sz="1600" dirty="0"/>
          </a:p>
          <a:p>
            <a:pPr>
              <a:buNone/>
            </a:pPr>
            <a:r>
              <a:rPr lang="en-US" sz="1600" dirty="0">
                <a:ea typeface="+mn-lt"/>
                <a:cs typeface="+mn-lt"/>
              </a:rPr>
              <a:t>	– Update QMS to allow for Reconsiderations of Non-Applicable Question tasks</a:t>
            </a:r>
            <a:endParaRPr lang="en-US" sz="1600" dirty="0"/>
          </a:p>
          <a:p>
            <a:pPr>
              <a:buNone/>
            </a:pPr>
            <a:r>
              <a:rPr lang="en-US" sz="1600" dirty="0">
                <a:ea typeface="+mn-lt"/>
                <a:cs typeface="+mn-lt"/>
              </a:rPr>
              <a:t>	– Add ability to reclassify an error </a:t>
            </a:r>
            <a:endParaRPr lang="en-US" sz="1600" dirty="0"/>
          </a:p>
          <a:p>
            <a:pPr>
              <a:buNone/>
            </a:pPr>
            <a:r>
              <a:rPr lang="en-US" sz="1600" dirty="0">
                <a:ea typeface="+mn-lt"/>
                <a:cs typeface="+mn-lt"/>
              </a:rPr>
              <a:t>	– Refactoring QMS to align with updated Salesforce and VA OIT recommendations</a:t>
            </a:r>
            <a:endParaRPr lang="en-US" sz="1600" dirty="0"/>
          </a:p>
          <a:p>
            <a:pPr>
              <a:buNone/>
            </a:pPr>
            <a:r>
              <a:rPr lang="en-US" sz="1600" dirty="0">
                <a:ea typeface="+mn-lt"/>
                <a:cs typeface="+mn-lt"/>
              </a:rPr>
              <a:t>	– 508 Compliance</a:t>
            </a:r>
            <a:endParaRPr lang="en-US" sz="1600" dirty="0"/>
          </a:p>
          <a:p>
            <a:pPr>
              <a:buNone/>
            </a:pPr>
            <a:endParaRPr lang="en-US" sz="1600" b="1" dirty="0">
              <a:ea typeface="+mn-lt"/>
              <a:cs typeface="+mn-lt"/>
            </a:endParaRPr>
          </a:p>
          <a:p>
            <a:pPr>
              <a:buNone/>
            </a:pPr>
            <a:r>
              <a:rPr lang="en-US" sz="1600" b="1" dirty="0">
                <a:ea typeface="+mn-lt"/>
                <a:cs typeface="+mn-lt"/>
              </a:rPr>
              <a:t>Recommendations/Needs</a:t>
            </a:r>
            <a:endParaRPr lang="en-US" sz="1600" dirty="0">
              <a:cs typeface="Calibri"/>
            </a:endParaRPr>
          </a:p>
          <a:p>
            <a:pPr>
              <a:buNone/>
            </a:pPr>
            <a:r>
              <a:rPr lang="en-US" sz="1600" dirty="0">
                <a:ea typeface="+mn-lt"/>
                <a:cs typeface="+mn-lt"/>
              </a:rPr>
              <a:t>•   OBI to develop a process for acquiring continued funding for QMS system updates</a:t>
            </a:r>
            <a:endParaRPr lang="en-US" sz="1600" dirty="0"/>
          </a:p>
          <a:p>
            <a:pPr>
              <a:buNone/>
            </a:pPr>
            <a:endParaRPr lang="en-US" sz="1600" b="1" dirty="0">
              <a:ea typeface="+mn-lt"/>
              <a:cs typeface="+mn-lt"/>
            </a:endParaRPr>
          </a:p>
          <a:p>
            <a:pPr>
              <a:buNone/>
            </a:pPr>
            <a:r>
              <a:rPr lang="en-US" sz="1600" b="1" dirty="0">
                <a:ea typeface="+mn-lt"/>
                <a:cs typeface="+mn-lt"/>
              </a:rPr>
              <a:t>Expected Outcomes</a:t>
            </a:r>
            <a:endParaRPr lang="en-US" sz="1600" dirty="0">
              <a:cs typeface="Calibri"/>
            </a:endParaRPr>
          </a:p>
          <a:p>
            <a:pPr>
              <a:buNone/>
            </a:pPr>
            <a:r>
              <a:rPr lang="en-US" sz="1600" dirty="0">
                <a:ea typeface="+mn-lt"/>
                <a:cs typeface="+mn-lt"/>
              </a:rPr>
              <a:t>•  Ability to continue incorporating additional business lines and updated functionality</a:t>
            </a:r>
            <a:endParaRPr lang="en-US" sz="1600" dirty="0"/>
          </a:p>
          <a:p>
            <a:pPr>
              <a:buNone/>
            </a:pPr>
            <a:r>
              <a:rPr lang="en-US" sz="1600" dirty="0">
                <a:ea typeface="+mn-lt"/>
                <a:cs typeface="+mn-lt"/>
              </a:rPr>
              <a:t>•  Closure of pending OIG audit recommendations (Off Station Reconsideration)</a:t>
            </a:r>
            <a:endParaRPr lang="en-US" sz="1600" dirty="0"/>
          </a:p>
          <a:p>
            <a:pPr>
              <a:buNone/>
            </a:pPr>
            <a:r>
              <a:rPr lang="en-US" sz="1600" dirty="0">
                <a:ea typeface="+mn-lt"/>
                <a:cs typeface="+mn-lt"/>
              </a:rPr>
              <a:t>•  Enables shift to using local IQR data for DIR Performance Plan quality metric vs STAR data</a:t>
            </a:r>
            <a:endParaRPr lang="en-US" sz="1600" dirty="0"/>
          </a:p>
          <a:p>
            <a:pPr>
              <a:buNone/>
            </a:pPr>
            <a:endParaRPr lang="en-US" sz="1600" b="1" dirty="0">
              <a:solidFill>
                <a:srgbClr val="000000"/>
              </a:solidFill>
              <a:cs typeface="Calibri"/>
            </a:endParaRPr>
          </a:p>
          <a:p>
            <a:pPr marL="457200" lvl="1" indent="0">
              <a:spcBef>
                <a:spcPts val="0"/>
              </a:spcBef>
              <a:buNone/>
            </a:pPr>
            <a:endParaRPr lang="en-US" sz="1600" dirty="0"/>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dirty="0" smtClean="0"/>
              <a:pPr/>
              <a:t>22</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4000"/>
              <a:t>Quality Management System (QMS)</a:t>
            </a:r>
          </a:p>
        </p:txBody>
      </p:sp>
    </p:spTree>
    <p:extLst>
      <p:ext uri="{BB962C8B-B14F-4D97-AF65-F5344CB8AC3E}">
        <p14:creationId xmlns:p14="http://schemas.microsoft.com/office/powerpoint/2010/main" val="3018185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51DC2C-7EF2-4E3A-ACDB-620B37522FD9}"/>
              </a:ext>
            </a:extLst>
          </p:cNvPr>
          <p:cNvSpPr>
            <a:spLocks noGrp="1"/>
          </p:cNvSpPr>
          <p:nvPr>
            <p:ph idx="1"/>
          </p:nvPr>
        </p:nvSpPr>
        <p:spPr>
          <a:xfrm>
            <a:off x="0" y="655320"/>
            <a:ext cx="9144000" cy="5440680"/>
          </a:xfrm>
        </p:spPr>
        <p:txBody>
          <a:bodyPr vert="horz" lIns="91440" tIns="45720" rIns="91440" bIns="45720" rtlCol="0" anchor="t">
            <a:normAutofit fontScale="25000" lnSpcReduction="20000"/>
          </a:bodyPr>
          <a:lstStyle/>
          <a:p>
            <a:pPr marL="0" indent="0">
              <a:buNone/>
            </a:pPr>
            <a:r>
              <a:rPr lang="en-US" sz="7200" b="1" dirty="0"/>
              <a:t>Status</a:t>
            </a:r>
            <a:endParaRPr lang="en-US" sz="7200" dirty="0"/>
          </a:p>
          <a:p>
            <a:pPr indent="-285750"/>
            <a:r>
              <a:rPr lang="en-US" sz="6400" dirty="0"/>
              <a:t>Governance process for CS Owned IT initiatives (from system changes to new initiatives)</a:t>
            </a:r>
            <a:endParaRPr lang="en-US" sz="6400" dirty="0">
              <a:cs typeface="Calibri"/>
            </a:endParaRPr>
          </a:p>
          <a:p>
            <a:pPr indent="-285750"/>
            <a:r>
              <a:rPr lang="en-US" sz="6400" dirty="0"/>
              <a:t>Establishes launch pad/traceability from concept/request to OBI budget approval onramp</a:t>
            </a:r>
            <a:endParaRPr lang="en-US" sz="6400" dirty="0">
              <a:cs typeface="Calibri"/>
            </a:endParaRPr>
          </a:p>
          <a:p>
            <a:pPr indent="-285750"/>
            <a:r>
              <a:rPr lang="en-US" sz="6400" dirty="0"/>
              <a:t>Collectively reviews changes for risk/impact</a:t>
            </a:r>
            <a:endParaRPr lang="en-US" sz="6400" dirty="0">
              <a:cs typeface="Calibri"/>
            </a:endParaRPr>
          </a:p>
          <a:p>
            <a:pPr indent="-285750"/>
            <a:r>
              <a:rPr lang="en-US" sz="6400" dirty="0"/>
              <a:t>Stakeholders include ABD (CPO &amp; OBI), VSCM Advisory Committee, OPO, OFO, and LOB and external participants based on material presented </a:t>
            </a:r>
          </a:p>
          <a:p>
            <a:pPr indent="-285750"/>
            <a:r>
              <a:rPr lang="en-US" sz="6400" dirty="0">
                <a:ea typeface="+mn-lt"/>
                <a:cs typeface="+mn-lt"/>
              </a:rPr>
              <a:t>Continue to modify streamline voting process:</a:t>
            </a:r>
            <a:endParaRPr lang="en-US" sz="6000" dirty="0">
              <a:ea typeface="+mn-lt"/>
              <a:cs typeface="+mn-lt"/>
            </a:endParaRPr>
          </a:p>
          <a:p>
            <a:pPr lvl="1"/>
            <a:r>
              <a:rPr lang="en-US" sz="6000" dirty="0"/>
              <a:t>Review enhancement of a CSR Dashboard</a:t>
            </a:r>
          </a:p>
          <a:p>
            <a:pPr indent="-285750"/>
            <a:endParaRPr lang="en-US" sz="6400" dirty="0">
              <a:cs typeface="Calibri"/>
            </a:endParaRPr>
          </a:p>
          <a:p>
            <a:pPr marL="0" indent="0">
              <a:buNone/>
            </a:pPr>
            <a:r>
              <a:rPr lang="en-US" sz="6400" b="1" dirty="0"/>
              <a:t>Recommendations/Needs</a:t>
            </a:r>
            <a:endParaRPr lang="en-US" sz="6400" b="1" dirty="0">
              <a:cs typeface="Calibri"/>
            </a:endParaRPr>
          </a:p>
          <a:p>
            <a:pPr indent="-285750"/>
            <a:r>
              <a:rPr lang="en-US" sz="6400" dirty="0"/>
              <a:t>Prioritize projects through jointly-approved ranking criteria established by voting members of the Investment Management Council for more collaboration and consistency throughout the process</a:t>
            </a:r>
            <a:endParaRPr lang="en-US" sz="6400" dirty="0">
              <a:cs typeface="Calibri"/>
            </a:endParaRPr>
          </a:p>
          <a:p>
            <a:pPr indent="-285750"/>
            <a:endParaRPr lang="en-US" sz="6400" dirty="0"/>
          </a:p>
          <a:p>
            <a:pPr marL="57150" indent="0">
              <a:buNone/>
            </a:pPr>
            <a:r>
              <a:rPr lang="en-US" sz="6400" b="1" dirty="0"/>
              <a:t>Outcomes – FY22 (as of March 2022)</a:t>
            </a:r>
            <a:endParaRPr lang="en-US" sz="6400" b="1" dirty="0">
              <a:cs typeface="Calibri"/>
            </a:endParaRPr>
          </a:p>
          <a:p>
            <a:pPr indent="-285750"/>
            <a:r>
              <a:rPr lang="en-US" sz="6400" dirty="0"/>
              <a:t>Active Requests - 17</a:t>
            </a:r>
            <a:endParaRPr lang="en-US" sz="6400" dirty="0">
              <a:cs typeface="Calibri"/>
            </a:endParaRPr>
          </a:p>
          <a:p>
            <a:pPr lvl="1"/>
            <a:r>
              <a:rPr lang="en-US" sz="6000" dirty="0"/>
              <a:t>Approved by vote – 5 (+1 vote pending)</a:t>
            </a:r>
            <a:endParaRPr lang="en-US" sz="6000" dirty="0">
              <a:cs typeface="Calibri"/>
            </a:endParaRPr>
          </a:p>
          <a:p>
            <a:pPr lvl="1"/>
            <a:r>
              <a:rPr lang="en-US" sz="6000" dirty="0"/>
              <a:t>Acknowledged - 11</a:t>
            </a:r>
            <a:endParaRPr lang="en-US" sz="6000" dirty="0">
              <a:cs typeface="Calibri"/>
            </a:endParaRPr>
          </a:p>
          <a:p>
            <a:pPr indent="-285750"/>
            <a:r>
              <a:rPr lang="en-US" sz="6400" dirty="0"/>
              <a:t>Disapproved – 0</a:t>
            </a:r>
            <a:endParaRPr lang="en-US" sz="6400" dirty="0">
              <a:cs typeface="Calibri"/>
            </a:endParaRPr>
          </a:p>
          <a:p>
            <a:pPr indent="-285750"/>
            <a:r>
              <a:rPr lang="en-US" sz="6400" dirty="0"/>
              <a:t>Implemented – 9</a:t>
            </a:r>
            <a:endParaRPr lang="en-US" sz="6400" dirty="0">
              <a:cs typeface="Calibri"/>
            </a:endParaRPr>
          </a:p>
          <a:p>
            <a:pPr indent="-285750"/>
            <a:r>
              <a:rPr lang="en-US" sz="6400" dirty="0"/>
              <a:t>Value to VBA -  Provides oversight and accountability which helps improve quality and overall efficiency in claims processing</a:t>
            </a:r>
            <a:endParaRPr lang="en-US" sz="6400" dirty="0">
              <a:cs typeface="Calibri"/>
            </a:endParaRPr>
          </a:p>
          <a:p>
            <a:pPr marL="0" indent="0">
              <a:buNone/>
            </a:pPr>
            <a:endParaRPr lang="en-US" sz="5600" dirty="0">
              <a:cs typeface="Calibri"/>
            </a:endParaRPr>
          </a:p>
          <a:p>
            <a:endParaRPr lang="en-US" sz="5600" dirty="0">
              <a:cs typeface="Calibri"/>
            </a:endParaRPr>
          </a:p>
          <a:p>
            <a:endParaRPr lang="en-US" sz="1800" dirty="0">
              <a:cs typeface="Calibri"/>
            </a:endParaRPr>
          </a:p>
        </p:txBody>
      </p:sp>
      <p:sp>
        <p:nvSpPr>
          <p:cNvPr id="3" name="Slide Number Placeholder 2">
            <a:extLst>
              <a:ext uri="{FF2B5EF4-FFF2-40B4-BE49-F238E27FC236}">
                <a16:creationId xmlns:a16="http://schemas.microsoft.com/office/drawing/2014/main" id="{6F2EB1F1-89B8-4A1C-BBFD-C5069E5D25F2}"/>
              </a:ext>
            </a:extLst>
          </p:cNvPr>
          <p:cNvSpPr>
            <a:spLocks noGrp="1"/>
          </p:cNvSpPr>
          <p:nvPr>
            <p:ph type="sldNum" sz="quarter" idx="12"/>
          </p:nvPr>
        </p:nvSpPr>
        <p:spPr/>
        <p:txBody>
          <a:bodyPr/>
          <a:lstStyle/>
          <a:p>
            <a:fld id="{D983F1FA-211D-3044-9E35-958DFBC26156}" type="slidenum">
              <a:rPr lang="en-US" dirty="0" smtClean="0">
                <a:solidFill>
                  <a:prstClr val="white"/>
                </a:solidFill>
              </a:rPr>
              <a:pPr/>
              <a:t>23</a:t>
            </a:fld>
            <a:endParaRPr lang="en-US">
              <a:solidFill>
                <a:prstClr val="white"/>
              </a:solidFill>
            </a:endParaRPr>
          </a:p>
        </p:txBody>
      </p:sp>
      <p:sp>
        <p:nvSpPr>
          <p:cNvPr id="4" name="Title 3">
            <a:extLst>
              <a:ext uri="{FF2B5EF4-FFF2-40B4-BE49-F238E27FC236}">
                <a16:creationId xmlns:a16="http://schemas.microsoft.com/office/drawing/2014/main" id="{2316E297-DBC2-42E2-8650-5703E3B13469}"/>
              </a:ext>
            </a:extLst>
          </p:cNvPr>
          <p:cNvSpPr>
            <a:spLocks noGrp="1"/>
          </p:cNvSpPr>
          <p:nvPr>
            <p:ph type="title"/>
          </p:nvPr>
        </p:nvSpPr>
        <p:spPr/>
        <p:txBody>
          <a:bodyPr>
            <a:noAutofit/>
          </a:bodyPr>
          <a:lstStyle/>
          <a:p>
            <a:r>
              <a:rPr lang="en-US" sz="4000"/>
              <a:t>Compensation Systems Roundtable (CSR)</a:t>
            </a:r>
          </a:p>
        </p:txBody>
      </p:sp>
    </p:spTree>
    <p:extLst>
      <p:ext uri="{BB962C8B-B14F-4D97-AF65-F5344CB8AC3E}">
        <p14:creationId xmlns:p14="http://schemas.microsoft.com/office/powerpoint/2010/main" val="2001405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A77B0A-15F9-41CC-A8DD-F3AA5AF32B39}"/>
              </a:ext>
            </a:extLst>
          </p:cNvPr>
          <p:cNvSpPr>
            <a:spLocks noGrp="1"/>
          </p:cNvSpPr>
          <p:nvPr>
            <p:ph type="sldNum" sz="quarter" idx="12"/>
          </p:nvPr>
        </p:nvSpPr>
        <p:spPr/>
        <p:txBody>
          <a:bodyPr/>
          <a:lstStyle/>
          <a:p>
            <a:fld id="{D983F1FA-211D-3044-9E35-958DFBC26156}" type="slidenum">
              <a:rPr lang="en-US" dirty="0" smtClean="0">
                <a:solidFill>
                  <a:prstClr val="white"/>
                </a:solidFill>
              </a:rPr>
              <a:pPr/>
              <a:t>24</a:t>
            </a:fld>
            <a:endParaRPr lang="en-US">
              <a:solidFill>
                <a:prstClr val="white"/>
              </a:solidFill>
            </a:endParaRPr>
          </a:p>
        </p:txBody>
      </p:sp>
      <p:sp>
        <p:nvSpPr>
          <p:cNvPr id="4" name="Title 3">
            <a:extLst>
              <a:ext uri="{FF2B5EF4-FFF2-40B4-BE49-F238E27FC236}">
                <a16:creationId xmlns:a16="http://schemas.microsoft.com/office/drawing/2014/main" id="{7E3CBB17-D1E7-41F2-96E8-58F56680DF40}"/>
              </a:ext>
            </a:extLst>
          </p:cNvPr>
          <p:cNvSpPr>
            <a:spLocks noGrp="1"/>
          </p:cNvSpPr>
          <p:nvPr>
            <p:ph type="title"/>
          </p:nvPr>
        </p:nvSpPr>
        <p:spPr/>
        <p:txBody>
          <a:bodyPr>
            <a:normAutofit/>
          </a:bodyPr>
          <a:lstStyle/>
          <a:p>
            <a:r>
              <a:rPr lang="en-US" sz="4000" dirty="0"/>
              <a:t>Joint Executive Committee (JEC) Priorities</a:t>
            </a:r>
          </a:p>
        </p:txBody>
      </p:sp>
      <p:sp>
        <p:nvSpPr>
          <p:cNvPr id="5" name="TextBox 4">
            <a:extLst>
              <a:ext uri="{FF2B5EF4-FFF2-40B4-BE49-F238E27FC236}">
                <a16:creationId xmlns:a16="http://schemas.microsoft.com/office/drawing/2014/main" id="{482C66CA-870D-45C9-B9C8-13EF1201331D}"/>
              </a:ext>
            </a:extLst>
          </p:cNvPr>
          <p:cNvSpPr txBox="1"/>
          <p:nvPr/>
        </p:nvSpPr>
        <p:spPr>
          <a:xfrm>
            <a:off x="0" y="653963"/>
            <a:ext cx="9144000" cy="2246769"/>
          </a:xfrm>
          <a:prstGeom prst="rect">
            <a:avLst/>
          </a:prstGeom>
          <a:noFill/>
        </p:spPr>
        <p:txBody>
          <a:bodyPr wrap="square" lIns="91440" tIns="45720" rIns="91440" bIns="45720" rtlCol="0" anchor="t">
            <a:spAutoFit/>
          </a:bodyPr>
          <a:lstStyle/>
          <a:p>
            <a:r>
              <a:rPr lang="en-US" sz="1400" b="0" i="0" u="none" strike="noStrike" baseline="0" dirty="0">
                <a:cs typeface="Calibri"/>
              </a:rPr>
              <a:t>Joint Executive Committee leadership established a longer-term strategy to improve Joint Strategic Plan’s (JSP) overall flexibility, timeliness, traceability, and alignment.</a:t>
            </a:r>
            <a:r>
              <a:rPr lang="en-US" sz="1400" dirty="0">
                <a:cs typeface="Calibri"/>
              </a:rPr>
              <a:t> </a:t>
            </a:r>
            <a:r>
              <a:rPr lang="en-US" sz="1400" b="0" i="0" u="none" strike="noStrike" baseline="0" dirty="0">
                <a:cs typeface="Calibri"/>
              </a:rPr>
              <a:t> VA-DoD strategic planning for fiscal years 2022-2027 shifted from </a:t>
            </a:r>
            <a:r>
              <a:rPr lang="en-US" sz="1400" dirty="0">
                <a:cs typeface="Calibri"/>
              </a:rPr>
              <a:t>3-</a:t>
            </a:r>
            <a:r>
              <a:rPr lang="en-US" sz="1400" b="0" i="0" u="none" strike="noStrike" baseline="0" dirty="0">
                <a:cs typeface="Calibri"/>
              </a:rPr>
              <a:t> to </a:t>
            </a:r>
            <a:r>
              <a:rPr lang="en-US" sz="1400" dirty="0">
                <a:cs typeface="Calibri"/>
              </a:rPr>
              <a:t>6-year</a:t>
            </a:r>
            <a:r>
              <a:rPr lang="en-US" sz="1400" b="0" i="0" u="none" strike="noStrike" baseline="0" dirty="0">
                <a:cs typeface="Calibri"/>
              </a:rPr>
              <a:t> planning cycle to enable a more long-term and enduring strategy.</a:t>
            </a:r>
          </a:p>
          <a:p>
            <a:pPr algn="l"/>
            <a:endParaRPr lang="en-US" sz="1400" b="0" i="0" u="none" strike="noStrike" baseline="0" dirty="0">
              <a:cs typeface="Calibri" panose="020F0502020204030204" pitchFamily="34" charset="0"/>
            </a:endParaRPr>
          </a:p>
          <a:p>
            <a:r>
              <a:rPr lang="en-US" sz="1400" b="0" i="0" u="none" strike="noStrike" baseline="0" dirty="0">
                <a:solidFill>
                  <a:srgbClr val="000000"/>
                </a:solidFill>
                <a:cs typeface="Calibri"/>
              </a:rPr>
              <a:t>VBA constructed a Joint Operating Plan (JOP) for Benefits Executive Committee (BEC) initiatives.</a:t>
            </a:r>
            <a:r>
              <a:rPr lang="en-US" sz="1400" dirty="0">
                <a:solidFill>
                  <a:srgbClr val="000000"/>
                </a:solidFill>
                <a:cs typeface="Calibri"/>
              </a:rPr>
              <a:t> </a:t>
            </a:r>
            <a:r>
              <a:rPr lang="en-US" sz="1400" b="0" i="0" u="none" strike="noStrike" baseline="0" dirty="0">
                <a:solidFill>
                  <a:srgbClr val="000000"/>
                </a:solidFill>
                <a:cs typeface="Calibri"/>
              </a:rPr>
              <a:t> JOP translates JSP into actionable steps </a:t>
            </a:r>
            <a:r>
              <a:rPr lang="en-US" sz="1400" dirty="0">
                <a:solidFill>
                  <a:srgbClr val="000000"/>
                </a:solidFill>
                <a:cs typeface="Calibri"/>
              </a:rPr>
              <a:t>VA and DoD</a:t>
            </a:r>
            <a:r>
              <a:rPr lang="en-US" sz="1400" b="0" i="0" u="none" strike="noStrike" baseline="0" dirty="0">
                <a:solidFill>
                  <a:srgbClr val="000000"/>
                </a:solidFill>
                <a:cs typeface="Calibri"/>
              </a:rPr>
              <a:t> will take to achieve goals contained in JSP over next 4-6 years.</a:t>
            </a:r>
            <a:r>
              <a:rPr lang="en-US" sz="1400" dirty="0">
                <a:solidFill>
                  <a:srgbClr val="000000"/>
                </a:solidFill>
                <a:cs typeface="Calibri"/>
              </a:rPr>
              <a:t> </a:t>
            </a:r>
            <a:r>
              <a:rPr lang="en-US" sz="1400" b="0" i="0" u="none" strike="noStrike" baseline="0" dirty="0">
                <a:solidFill>
                  <a:srgbClr val="000000"/>
                </a:solidFill>
                <a:cs typeface="Calibri"/>
              </a:rPr>
              <a:t> JOP consists of action plans created by policy owners, subject matter experts, and implementing action officers and approved by co-chairs of executive committees and Independent Working Groups (IWGs).</a:t>
            </a:r>
            <a:r>
              <a:rPr lang="en-US" sz="1400" dirty="0">
                <a:solidFill>
                  <a:srgbClr val="000000"/>
                </a:solidFill>
                <a:cs typeface="Calibri"/>
              </a:rPr>
              <a:t> </a:t>
            </a:r>
            <a:endParaRPr lang="en-US" sz="1400" b="0" i="0" u="none" strike="noStrike" baseline="0" dirty="0">
              <a:solidFill>
                <a:srgbClr val="000000"/>
              </a:solidFill>
              <a:cs typeface="Calibri" panose="020F0502020204030204" pitchFamily="34" charset="0"/>
            </a:endParaRPr>
          </a:p>
          <a:p>
            <a:endParaRPr lang="en-US" sz="1400" dirty="0">
              <a:cs typeface="Arial" panose="020B0604020202020204" pitchFamily="34" charset="0"/>
            </a:endParaRPr>
          </a:p>
          <a:p>
            <a:pPr algn="l"/>
            <a:endParaRPr lang="en-US" sz="1400" dirty="0">
              <a:cs typeface="Arial" panose="020B0604020202020204" pitchFamily="34" charset="0"/>
            </a:endParaRPr>
          </a:p>
        </p:txBody>
      </p:sp>
      <p:graphicFrame>
        <p:nvGraphicFramePr>
          <p:cNvPr id="6" name="Table 6">
            <a:extLst>
              <a:ext uri="{FF2B5EF4-FFF2-40B4-BE49-F238E27FC236}">
                <a16:creationId xmlns:a16="http://schemas.microsoft.com/office/drawing/2014/main" id="{CDC27710-6608-42F9-9125-471ECDA90F6E}"/>
              </a:ext>
            </a:extLst>
          </p:cNvPr>
          <p:cNvGraphicFramePr>
            <a:graphicFrameLocks noGrp="1"/>
          </p:cNvGraphicFramePr>
          <p:nvPr>
            <p:extLst>
              <p:ext uri="{D42A27DB-BD31-4B8C-83A1-F6EECF244321}">
                <p14:modId xmlns:p14="http://schemas.microsoft.com/office/powerpoint/2010/main" val="3697418581"/>
              </p:ext>
            </p:extLst>
          </p:nvPr>
        </p:nvGraphicFramePr>
        <p:xfrm>
          <a:off x="-1" y="2398047"/>
          <a:ext cx="9143999" cy="3805989"/>
        </p:xfrm>
        <a:graphic>
          <a:graphicData uri="http://schemas.openxmlformats.org/drawingml/2006/table">
            <a:tbl>
              <a:tblPr firstRow="1" bandRow="1">
                <a:tableStyleId>{00A15C55-8517-42AA-B614-E9B94910E393}</a:tableStyleId>
              </a:tblPr>
              <a:tblGrid>
                <a:gridCol w="1914928">
                  <a:extLst>
                    <a:ext uri="{9D8B030D-6E8A-4147-A177-3AD203B41FA5}">
                      <a16:colId xmlns:a16="http://schemas.microsoft.com/office/drawing/2014/main" val="170048260"/>
                    </a:ext>
                  </a:extLst>
                </a:gridCol>
                <a:gridCol w="4580599">
                  <a:extLst>
                    <a:ext uri="{9D8B030D-6E8A-4147-A177-3AD203B41FA5}">
                      <a16:colId xmlns:a16="http://schemas.microsoft.com/office/drawing/2014/main" val="2529982893"/>
                    </a:ext>
                  </a:extLst>
                </a:gridCol>
                <a:gridCol w="2648472">
                  <a:extLst>
                    <a:ext uri="{9D8B030D-6E8A-4147-A177-3AD203B41FA5}">
                      <a16:colId xmlns:a16="http://schemas.microsoft.com/office/drawing/2014/main" val="2255807756"/>
                    </a:ext>
                  </a:extLst>
                </a:gridCol>
              </a:tblGrid>
              <a:tr h="430127">
                <a:tc>
                  <a:txBody>
                    <a:bodyPr/>
                    <a:lstStyle/>
                    <a:p>
                      <a:r>
                        <a:rPr lang="en-US" sz="1100"/>
                        <a:t>Strategic Goal 1</a:t>
                      </a:r>
                    </a:p>
                  </a:txBody>
                  <a:tcPr/>
                </a:tc>
                <a:tc>
                  <a:txBody>
                    <a:bodyPr/>
                    <a:lstStyle/>
                    <a:p>
                      <a:r>
                        <a:rPr lang="en-US" sz="1100"/>
                        <a:t>Goal Description</a:t>
                      </a:r>
                    </a:p>
                  </a:txBody>
                  <a:tcPr/>
                </a:tc>
                <a:tc>
                  <a:txBody>
                    <a:bodyPr/>
                    <a:lstStyle/>
                    <a:p>
                      <a:r>
                        <a:rPr lang="en-US" sz="1100"/>
                        <a:t>JEC Priorities Implemented by Compensation Service ( BEC Initiatives) </a:t>
                      </a:r>
                    </a:p>
                  </a:txBody>
                  <a:tcPr/>
                </a:tc>
                <a:extLst>
                  <a:ext uri="{0D108BD9-81ED-4DB2-BD59-A6C34878D82A}">
                    <a16:rowId xmlns:a16="http://schemas.microsoft.com/office/drawing/2014/main" val="1755777046"/>
                  </a:ext>
                </a:extLst>
              </a:tr>
              <a:tr h="430127">
                <a:tc>
                  <a:txBody>
                    <a:bodyPr/>
                    <a:lstStyle/>
                    <a:p>
                      <a:r>
                        <a:rPr lang="en-US" sz="1100"/>
                        <a:t>Strategic Goal 1- Health Care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a:t>Provide a patient-centered health care system that delivers excellent quality, access, satisfaction, and value consistently across VA/DoD.</a:t>
                      </a:r>
                      <a:endParaRPr lang="en-US" sz="1100" b="1">
                        <a:highlight>
                          <a:srgbClr val="FFFF00"/>
                        </a:highlight>
                        <a:ea typeface="Calibri" panose="020F0502020204030204" pitchFamily="34" charset="0"/>
                        <a:cs typeface="Times New Roman"/>
                      </a:endParaRPr>
                    </a:p>
                  </a:txBody>
                  <a:tcPr/>
                </a:tc>
                <a:tc>
                  <a:txBody>
                    <a:bodyPr/>
                    <a:lstStyle/>
                    <a:p>
                      <a:r>
                        <a:rPr lang="en-US" sz="1100"/>
                        <a:t>N/A</a:t>
                      </a:r>
                    </a:p>
                  </a:txBody>
                  <a:tcPr/>
                </a:tc>
                <a:extLst>
                  <a:ext uri="{0D108BD9-81ED-4DB2-BD59-A6C34878D82A}">
                    <a16:rowId xmlns:a16="http://schemas.microsoft.com/office/drawing/2014/main" val="3281066004"/>
                  </a:ext>
                </a:extLst>
              </a:tr>
              <a:tr h="937063">
                <a:tc>
                  <a:txBody>
                    <a:bodyPr/>
                    <a:lstStyle/>
                    <a:p>
                      <a:r>
                        <a:rPr lang="en-US" sz="1100"/>
                        <a:t>Strategic Goal 2 – Integrated Benefits &amp; Services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Deliver comprehensive benefits and services through an integrated beneficiary-centric approach that anticipates and addresses the needs of stakeholders, provides excellent customer service, and is transparent.</a:t>
                      </a:r>
                    </a:p>
                    <a:p>
                      <a:endParaRPr lang="en-US" sz="1100" dirty="0"/>
                    </a:p>
                  </a:txBody>
                  <a:tcPr/>
                </a:tc>
                <a:tc>
                  <a:txBody>
                    <a:bodyPr/>
                    <a:lstStyle/>
                    <a:p>
                      <a:pPr marL="171450" indent="-171450">
                        <a:buFont typeface="Arial" panose="020B0604020202020204" pitchFamily="34" charset="0"/>
                        <a:buChar char="•"/>
                      </a:pPr>
                      <a:r>
                        <a:rPr lang="en-US" sz="1100"/>
                        <a:t>Communication of Benefits &amp; Services</a:t>
                      </a:r>
                    </a:p>
                    <a:p>
                      <a:pPr marL="171450" indent="-171450">
                        <a:buFont typeface="Arial" panose="020B0604020202020204" pitchFamily="34" charset="0"/>
                        <a:buChar char="•"/>
                      </a:pPr>
                      <a:r>
                        <a:rPr lang="en-US" sz="1100"/>
                        <a:t>Dual Compensation</a:t>
                      </a:r>
                    </a:p>
                    <a:p>
                      <a:pPr marL="171450" indent="-171450">
                        <a:buFont typeface="Arial" panose="020B0604020202020204" pitchFamily="34" charset="0"/>
                        <a:buChar char="•"/>
                      </a:pPr>
                      <a:r>
                        <a:rPr lang="en-US" sz="1100"/>
                        <a:t>Patronage Expansion</a:t>
                      </a:r>
                    </a:p>
                    <a:p>
                      <a:pPr marL="171450" indent="-171450">
                        <a:buFont typeface="Arial" panose="020B0604020202020204" pitchFamily="34" charset="0"/>
                        <a:buChar char="•"/>
                      </a:pPr>
                      <a:r>
                        <a:rPr lang="en-US" sz="1100"/>
                        <a:t>Military Personnel Data Transmission</a:t>
                      </a:r>
                    </a:p>
                    <a:p>
                      <a:pPr marL="171450" indent="-171450">
                        <a:buFont typeface="Arial" panose="020B0604020202020204" pitchFamily="34" charset="0"/>
                        <a:buChar char="•"/>
                      </a:pPr>
                      <a:r>
                        <a:rPr lang="en-US" sz="1100"/>
                        <a:t>STR Electronic Sharing Enhancements</a:t>
                      </a:r>
                    </a:p>
                  </a:txBody>
                  <a:tcPr/>
                </a:tc>
                <a:extLst>
                  <a:ext uri="{0D108BD9-81ED-4DB2-BD59-A6C34878D82A}">
                    <a16:rowId xmlns:a16="http://schemas.microsoft.com/office/drawing/2014/main" val="1800041762"/>
                  </a:ext>
                </a:extLst>
              </a:tr>
              <a:tr h="807022">
                <a:tc>
                  <a:txBody>
                    <a:bodyPr/>
                    <a:lstStyle/>
                    <a:p>
                      <a:r>
                        <a:rPr lang="en-US" sz="1100"/>
                        <a:t>Strategic Goal 3 – Enhance the Transition &amp; Post Separation Experience</a:t>
                      </a:r>
                    </a:p>
                  </a:txBody>
                  <a:tcPr/>
                </a:tc>
                <a:tc>
                  <a:txBody>
                    <a:bodyPr/>
                    <a:lstStyle/>
                    <a:p>
                      <a:r>
                        <a:rPr lang="en-US" sz="1100"/>
                        <a:t>Provide a comprehensive, holistic, timely and personalized approach to ensure transitioning Service members and Veterans have access to the highest quality care, benefits programs, job training, and post-service placement services at the right time in their transition.</a:t>
                      </a:r>
                    </a:p>
                  </a:txBody>
                  <a:tcPr/>
                </a:tc>
                <a:tc>
                  <a:txBody>
                    <a:bodyPr/>
                    <a:lstStyle/>
                    <a:p>
                      <a:pPr marL="171450" indent="-171450">
                        <a:buFont typeface="Arial" panose="020B0604020202020204" pitchFamily="34" charset="0"/>
                        <a:buChar char="•"/>
                      </a:pPr>
                      <a:r>
                        <a:rPr lang="en-US" sz="1100"/>
                        <a:t>Separation Health Assessment Enhancements</a:t>
                      </a:r>
                    </a:p>
                  </a:txBody>
                  <a:tcPr/>
                </a:tc>
                <a:extLst>
                  <a:ext uri="{0D108BD9-81ED-4DB2-BD59-A6C34878D82A}">
                    <a16:rowId xmlns:a16="http://schemas.microsoft.com/office/drawing/2014/main" val="2400294011"/>
                  </a:ext>
                </a:extLst>
              </a:tr>
              <a:tr h="602544">
                <a:tc>
                  <a:txBody>
                    <a:bodyPr/>
                    <a:lstStyle/>
                    <a:p>
                      <a:r>
                        <a:rPr lang="en-US" sz="1100"/>
                        <a:t>Strategic Goal 4 -  Modernize Shared Business Operations</a:t>
                      </a:r>
                    </a:p>
                  </a:txBody>
                  <a:tcPr/>
                </a:tc>
                <a:tc>
                  <a:txBody>
                    <a:bodyPr/>
                    <a:lstStyle/>
                    <a:p>
                      <a:r>
                        <a:rPr lang="en-US" sz="1100"/>
                        <a:t>Remove barriers to effective and efficient delivery of services through proactive joint planning and execution, innovative technology solutions, and a commitment to financial stewardship. </a:t>
                      </a:r>
                    </a:p>
                  </a:txBody>
                  <a:tcPr/>
                </a:tc>
                <a:tc>
                  <a:txBody>
                    <a:bodyPr/>
                    <a:lstStyle/>
                    <a:p>
                      <a:pPr marL="228600" indent="-228600">
                        <a:buFont typeface="Arial" panose="020B0604020202020204" pitchFamily="34" charset="0"/>
                        <a:buChar char="•"/>
                      </a:pPr>
                      <a:r>
                        <a:rPr lang="en-US" sz="1100"/>
                        <a:t>Integrated Disability Evaluation System (IDES)</a:t>
                      </a:r>
                    </a:p>
                  </a:txBody>
                  <a:tcPr/>
                </a:tc>
                <a:extLst>
                  <a:ext uri="{0D108BD9-81ED-4DB2-BD59-A6C34878D82A}">
                    <a16:rowId xmlns:a16="http://schemas.microsoft.com/office/drawing/2014/main" val="2596410143"/>
                  </a:ext>
                </a:extLst>
              </a:tr>
              <a:tr h="599106">
                <a:tc>
                  <a:txBody>
                    <a:bodyPr/>
                    <a:lstStyle/>
                    <a:p>
                      <a:r>
                        <a:rPr lang="en-US" sz="1100"/>
                        <a:t>Strategic Goal 5 -  Strengthen Interoperability &amp; Partnership</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100"/>
                        <a:t> Strengthen and expand cross-agency and public-private partnerships to improve data interoperability, shape policy, facilitate data-driven decisions, and enable a seamless experience for beneficiaries. </a:t>
                      </a:r>
                      <a:endParaRPr lang="en-US" sz="1100">
                        <a:ea typeface="Calibri" panose="020F0502020204030204" pitchFamily="34" charset="0"/>
                        <a:cs typeface="Times New Roman" panose="02020603050405020304" pitchFamily="18" charset="0"/>
                      </a:endParaRPr>
                    </a:p>
                  </a:txBody>
                  <a:tcPr/>
                </a:tc>
                <a:tc>
                  <a:txBody>
                    <a:bodyPr/>
                    <a:lstStyle/>
                    <a:p>
                      <a:pPr marL="0" indent="0">
                        <a:buFont typeface="+mj-lt"/>
                        <a:buNone/>
                      </a:pPr>
                      <a:r>
                        <a:rPr lang="en-US" sz="1100" dirty="0"/>
                        <a:t>N/A</a:t>
                      </a:r>
                    </a:p>
                  </a:txBody>
                  <a:tcPr/>
                </a:tc>
                <a:extLst>
                  <a:ext uri="{0D108BD9-81ED-4DB2-BD59-A6C34878D82A}">
                    <a16:rowId xmlns:a16="http://schemas.microsoft.com/office/drawing/2014/main" val="1451608857"/>
                  </a:ext>
                </a:extLst>
              </a:tr>
            </a:tbl>
          </a:graphicData>
        </a:graphic>
      </p:graphicFrame>
    </p:spTree>
    <p:extLst>
      <p:ext uri="{BB962C8B-B14F-4D97-AF65-F5344CB8AC3E}">
        <p14:creationId xmlns:p14="http://schemas.microsoft.com/office/powerpoint/2010/main" val="3489839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2584" y="564914"/>
            <a:ext cx="9150415" cy="5576806"/>
          </a:xfrm>
        </p:spPr>
        <p:txBody>
          <a:bodyPr vert="horz" lIns="91440" tIns="45720" rIns="91440" bIns="45720" rtlCol="0" anchor="t">
            <a:noAutofit/>
          </a:bodyPr>
          <a:lstStyle/>
          <a:p>
            <a:pPr marL="0" indent="0">
              <a:spcBef>
                <a:spcPts val="0"/>
              </a:spcBef>
              <a:buNone/>
            </a:pPr>
            <a:r>
              <a:rPr lang="en-US" sz="1600" b="1" dirty="0"/>
              <a:t>Status</a:t>
            </a:r>
          </a:p>
          <a:p>
            <a:r>
              <a:rPr lang="en-US" sz="1600" dirty="0" err="1">
                <a:cs typeface="Calibri"/>
              </a:rPr>
              <a:t>VSignals</a:t>
            </a:r>
            <a:r>
              <a:rPr lang="en-US" sz="1600" dirty="0">
                <a:cs typeface="Calibri"/>
              </a:rPr>
              <a:t> is a survey that gathers feedback from Veterans, eligible dependents, caregivers, and survivors in real time. Customer feedback will be used to develop program efficiencies</a:t>
            </a:r>
            <a:endParaRPr lang="en-US" sz="1600" dirty="0">
              <a:ea typeface="+mn-lt"/>
              <a:cs typeface="+mn-lt"/>
            </a:endParaRPr>
          </a:p>
          <a:p>
            <a:pPr lvl="1">
              <a:spcBef>
                <a:spcPts val="0"/>
              </a:spcBef>
            </a:pPr>
            <a:r>
              <a:rPr lang="en-US" sz="1600" dirty="0"/>
              <a:t>Beginning July 2020, CS partnered with OAR to launch the Supplemental Claim Process under AMA</a:t>
            </a:r>
            <a:endParaRPr lang="en-US" sz="1600" dirty="0">
              <a:cs typeface="Calibri"/>
            </a:endParaRPr>
          </a:p>
          <a:p>
            <a:pPr lvl="1">
              <a:spcBef>
                <a:spcPts val="0"/>
              </a:spcBef>
            </a:pPr>
            <a:r>
              <a:rPr lang="en-US" sz="1600" dirty="0"/>
              <a:t>In August 2021, CS independently took over </a:t>
            </a:r>
            <a:r>
              <a:rPr lang="en-US" sz="1600" dirty="0" err="1"/>
              <a:t>VSignals</a:t>
            </a:r>
            <a:r>
              <a:rPr lang="en-US" sz="1600" dirty="0"/>
              <a:t> process for Supplemental Claim Surveys</a:t>
            </a:r>
            <a:endParaRPr lang="en-US" sz="1600" dirty="0">
              <a:cs typeface="Calibri"/>
            </a:endParaRPr>
          </a:p>
          <a:p>
            <a:pPr>
              <a:spcBef>
                <a:spcPts val="0"/>
              </a:spcBef>
            </a:pPr>
            <a:endParaRPr lang="en-US" sz="1600" dirty="0"/>
          </a:p>
          <a:p>
            <a:pPr>
              <a:spcBef>
                <a:spcPts val="0"/>
              </a:spcBef>
            </a:pPr>
            <a:endParaRPr lang="en-US" sz="1600" dirty="0"/>
          </a:p>
          <a:p>
            <a:pPr>
              <a:spcBef>
                <a:spcPts val="0"/>
              </a:spcBef>
            </a:pPr>
            <a:endParaRPr lang="en-US" sz="1600" dirty="0"/>
          </a:p>
          <a:p>
            <a:pPr>
              <a:spcBef>
                <a:spcPts val="0"/>
              </a:spcBef>
            </a:pPr>
            <a:endParaRPr lang="en-US" sz="1600" dirty="0"/>
          </a:p>
          <a:p>
            <a:pPr>
              <a:spcBef>
                <a:spcPts val="0"/>
              </a:spcBef>
            </a:pPr>
            <a:endParaRPr lang="en-US" sz="1600" dirty="0"/>
          </a:p>
          <a:p>
            <a:pPr lvl="1">
              <a:spcBef>
                <a:spcPts val="0"/>
              </a:spcBef>
            </a:pPr>
            <a:endParaRPr lang="en-US" sz="1400" dirty="0"/>
          </a:p>
          <a:p>
            <a:pPr marL="0" indent="0">
              <a:spcBef>
                <a:spcPts val="0"/>
              </a:spcBef>
              <a:buNone/>
            </a:pPr>
            <a:endParaRPr lang="en-US" sz="1400" b="1" dirty="0"/>
          </a:p>
          <a:p>
            <a:pPr marL="0" indent="0">
              <a:spcBef>
                <a:spcPts val="0"/>
              </a:spcBef>
              <a:buNone/>
            </a:pPr>
            <a:endParaRPr lang="en-US" sz="1400" b="1" dirty="0"/>
          </a:p>
          <a:p>
            <a:pPr marL="0" indent="0">
              <a:spcBef>
                <a:spcPts val="0"/>
              </a:spcBef>
              <a:buNone/>
            </a:pPr>
            <a:r>
              <a:rPr lang="en-US" sz="1600" b="1" dirty="0"/>
              <a:t>Challenges</a:t>
            </a:r>
            <a:endParaRPr lang="en-US" sz="1600" b="1" dirty="0">
              <a:cs typeface="Calibri"/>
            </a:endParaRPr>
          </a:p>
          <a:p>
            <a:pPr>
              <a:spcBef>
                <a:spcPts val="0"/>
              </a:spcBef>
              <a:buFont typeface="Arial" panose="020B0604020202020204" pitchFamily="34" charset="0"/>
              <a:buChar char="•"/>
            </a:pPr>
            <a:r>
              <a:rPr lang="en-US" sz="1600" dirty="0"/>
              <a:t>CS participants currently detailed to effort as an ancillary duty and  participants detailed lack the recommended expertise to conduct data analytics, and conduct calls with Veterans</a:t>
            </a:r>
            <a:endParaRPr lang="en-US" sz="1600" dirty="0">
              <a:cs typeface="Calibri"/>
            </a:endParaRPr>
          </a:p>
          <a:p>
            <a:pPr>
              <a:spcBef>
                <a:spcPts val="0"/>
              </a:spcBef>
              <a:buFont typeface="Arial" panose="020B0604020202020204" pitchFamily="34" charset="0"/>
              <a:buChar char="•"/>
            </a:pPr>
            <a:r>
              <a:rPr lang="en-US" sz="1600" dirty="0"/>
              <a:t>CS also responsible for planning and execution of Compensation surveys beginning FY2023 and collaborative IDES Survey with VR&amp;E</a:t>
            </a:r>
            <a:endParaRPr lang="en-US" sz="1600" dirty="0">
              <a:cs typeface="Calibri"/>
            </a:endParaRPr>
          </a:p>
          <a:p>
            <a:pPr>
              <a:spcBef>
                <a:spcPts val="0"/>
              </a:spcBef>
              <a:buFont typeface="Arial" panose="020B0604020202020204" pitchFamily="34" charset="0"/>
              <a:buChar char="•"/>
            </a:pPr>
            <a:endParaRPr lang="en-US" sz="800" dirty="0"/>
          </a:p>
          <a:p>
            <a:pPr marL="0" lvl="0" indent="0">
              <a:spcBef>
                <a:spcPts val="0"/>
              </a:spcBef>
              <a:buNone/>
            </a:pPr>
            <a:r>
              <a:rPr lang="en-US" sz="1600" b="1" dirty="0"/>
              <a:t>Recommendations/Needs</a:t>
            </a:r>
            <a:endParaRPr lang="en-US" sz="1600" b="1" dirty="0">
              <a:cs typeface="Calibri"/>
            </a:endParaRPr>
          </a:p>
          <a:p>
            <a:pPr>
              <a:spcBef>
                <a:spcPts val="0"/>
              </a:spcBef>
            </a:pPr>
            <a:r>
              <a:rPr lang="en-US" sz="1600" dirty="0"/>
              <a:t>Dedicated specialized FTE to implement and execute surveys successfully</a:t>
            </a:r>
            <a:endParaRPr lang="en-US" sz="1600" dirty="0">
              <a:cs typeface="Calibri"/>
            </a:endParaRPr>
          </a:p>
          <a:p>
            <a:pPr>
              <a:spcBef>
                <a:spcPts val="0"/>
              </a:spcBef>
            </a:pPr>
            <a:r>
              <a:rPr lang="en-US" sz="1600" dirty="0"/>
              <a:t>VBA establish an enterprise-wide survey team for survey implementation and execution service recovery should be directed to appropriate business lines for action</a:t>
            </a:r>
            <a:endParaRPr lang="en-US" sz="1600" dirty="0">
              <a:cs typeface="Calibri"/>
            </a:endParaRPr>
          </a:p>
          <a:p>
            <a:pPr marL="0" indent="0">
              <a:spcBef>
                <a:spcPts val="0"/>
              </a:spcBef>
              <a:buNone/>
            </a:pPr>
            <a:endParaRPr lang="en-US" sz="1400" b="1" dirty="0">
              <a:cs typeface="Calibri"/>
            </a:endParaRPr>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fld id="{D983F1FA-211D-3044-9E35-958DFBC26156}" type="slidenum">
              <a:rPr lang="en-US" smtClean="0"/>
              <a:pPr/>
              <a:t>25</a:t>
            </a:fld>
            <a:endParaRPr lang="en-US"/>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3600"/>
              <a:t>V-Signals and Enhancing Customer Experience</a:t>
            </a:r>
          </a:p>
        </p:txBody>
      </p:sp>
      <p:graphicFrame>
        <p:nvGraphicFramePr>
          <p:cNvPr id="3" name="Table 5">
            <a:extLst>
              <a:ext uri="{FF2B5EF4-FFF2-40B4-BE49-F238E27FC236}">
                <a16:creationId xmlns:a16="http://schemas.microsoft.com/office/drawing/2014/main" id="{B493AA09-1275-45C3-901E-AF22920DECEB}"/>
              </a:ext>
            </a:extLst>
          </p:cNvPr>
          <p:cNvGraphicFramePr>
            <a:graphicFrameLocks noGrp="1"/>
          </p:cNvGraphicFramePr>
          <p:nvPr>
            <p:extLst>
              <p:ext uri="{D42A27DB-BD31-4B8C-83A1-F6EECF244321}">
                <p14:modId xmlns:p14="http://schemas.microsoft.com/office/powerpoint/2010/main" val="2885018146"/>
              </p:ext>
            </p:extLst>
          </p:nvPr>
        </p:nvGraphicFramePr>
        <p:xfrm>
          <a:off x="114938" y="2043352"/>
          <a:ext cx="4507644" cy="1316837"/>
        </p:xfrm>
        <a:graphic>
          <a:graphicData uri="http://schemas.openxmlformats.org/drawingml/2006/table">
            <a:tbl>
              <a:tblPr firstRow="1" bandRow="1">
                <a:tableStyleId>{00A15C55-8517-42AA-B614-E9B94910E393}</a:tableStyleId>
              </a:tblPr>
              <a:tblGrid>
                <a:gridCol w="1126911">
                  <a:extLst>
                    <a:ext uri="{9D8B030D-6E8A-4147-A177-3AD203B41FA5}">
                      <a16:colId xmlns:a16="http://schemas.microsoft.com/office/drawing/2014/main" val="2356133885"/>
                    </a:ext>
                  </a:extLst>
                </a:gridCol>
                <a:gridCol w="1126911">
                  <a:extLst>
                    <a:ext uri="{9D8B030D-6E8A-4147-A177-3AD203B41FA5}">
                      <a16:colId xmlns:a16="http://schemas.microsoft.com/office/drawing/2014/main" val="3613229319"/>
                    </a:ext>
                  </a:extLst>
                </a:gridCol>
                <a:gridCol w="1126911">
                  <a:extLst>
                    <a:ext uri="{9D8B030D-6E8A-4147-A177-3AD203B41FA5}">
                      <a16:colId xmlns:a16="http://schemas.microsoft.com/office/drawing/2014/main" val="3342665733"/>
                    </a:ext>
                  </a:extLst>
                </a:gridCol>
                <a:gridCol w="1126911">
                  <a:extLst>
                    <a:ext uri="{9D8B030D-6E8A-4147-A177-3AD203B41FA5}">
                      <a16:colId xmlns:a16="http://schemas.microsoft.com/office/drawing/2014/main" val="2639637760"/>
                    </a:ext>
                  </a:extLst>
                </a:gridCol>
              </a:tblGrid>
              <a:tr h="269297">
                <a:tc gridSpan="4">
                  <a:txBody>
                    <a:bodyPr/>
                    <a:lstStyle/>
                    <a:p>
                      <a:pPr lvl="0" algn="ctr">
                        <a:buNone/>
                      </a:pPr>
                      <a:r>
                        <a:rPr lang="en-US" sz="1400" dirty="0"/>
                        <a:t>Supplemental Claim Responses</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33739710"/>
                  </a:ext>
                </a:extLst>
              </a:tr>
              <a:tr h="392724">
                <a:tc>
                  <a:txBody>
                    <a:bodyPr/>
                    <a:lstStyle/>
                    <a:p>
                      <a:pPr algn="ctr"/>
                      <a:r>
                        <a:rPr lang="en-US" sz="1200"/>
                        <a:t>Timeframe</a:t>
                      </a:r>
                    </a:p>
                  </a:txBody>
                  <a:tcPr/>
                </a:tc>
                <a:tc>
                  <a:txBody>
                    <a:bodyPr/>
                    <a:lstStyle/>
                    <a:p>
                      <a:pPr algn="ctr"/>
                      <a:r>
                        <a:rPr lang="en-US" sz="1200"/>
                        <a:t>Surveys Sent</a:t>
                      </a:r>
                    </a:p>
                  </a:txBody>
                  <a:tcPr/>
                </a:tc>
                <a:tc>
                  <a:txBody>
                    <a:bodyPr/>
                    <a:lstStyle/>
                    <a:p>
                      <a:pPr algn="ctr"/>
                      <a:r>
                        <a:rPr lang="en-US" sz="1200"/>
                        <a:t>Responses Received</a:t>
                      </a:r>
                    </a:p>
                  </a:txBody>
                  <a:tcPr/>
                </a:tc>
                <a:tc>
                  <a:txBody>
                    <a:bodyPr/>
                    <a:lstStyle/>
                    <a:p>
                      <a:pPr lvl="0" algn="ctr">
                        <a:buNone/>
                      </a:pPr>
                      <a:r>
                        <a:rPr lang="en-US" sz="1200"/>
                        <a:t>Response Rate</a:t>
                      </a:r>
                    </a:p>
                  </a:txBody>
                  <a:tcPr/>
                </a:tc>
                <a:extLst>
                  <a:ext uri="{0D108BD9-81ED-4DB2-BD59-A6C34878D82A}">
                    <a16:rowId xmlns:a16="http://schemas.microsoft.com/office/drawing/2014/main" val="4123875721"/>
                  </a:ext>
                </a:extLst>
              </a:tr>
              <a:tr h="280517">
                <a:tc>
                  <a:txBody>
                    <a:bodyPr/>
                    <a:lstStyle/>
                    <a:p>
                      <a:pPr lvl="0" algn="ctr">
                        <a:buNone/>
                      </a:pPr>
                      <a:r>
                        <a:rPr lang="en-US" sz="1200"/>
                        <a:t>FY21</a:t>
                      </a:r>
                    </a:p>
                  </a:txBody>
                  <a:tcPr/>
                </a:tc>
                <a:tc>
                  <a:txBody>
                    <a:bodyPr/>
                    <a:lstStyle/>
                    <a:p>
                      <a:pPr lvl="0" algn="ctr">
                        <a:buNone/>
                      </a:pPr>
                      <a:r>
                        <a:rPr lang="en-US" sz="1200"/>
                        <a:t>114,458</a:t>
                      </a:r>
                    </a:p>
                  </a:txBody>
                  <a:tcPr/>
                </a:tc>
                <a:tc>
                  <a:txBody>
                    <a:bodyPr/>
                    <a:lstStyle/>
                    <a:p>
                      <a:pPr lvl="0" algn="ctr">
                        <a:buNone/>
                      </a:pPr>
                      <a:r>
                        <a:rPr lang="en-US" sz="1200"/>
                        <a:t>25,688</a:t>
                      </a:r>
                    </a:p>
                  </a:txBody>
                  <a:tcPr/>
                </a:tc>
                <a:tc>
                  <a:txBody>
                    <a:bodyPr/>
                    <a:lstStyle/>
                    <a:p>
                      <a:pPr lvl="0" algn="ctr">
                        <a:buNone/>
                      </a:pPr>
                      <a:r>
                        <a:rPr lang="en-US" sz="1200"/>
                        <a:t>22.4%</a:t>
                      </a:r>
                    </a:p>
                  </a:txBody>
                  <a:tcPr/>
                </a:tc>
                <a:extLst>
                  <a:ext uri="{0D108BD9-81ED-4DB2-BD59-A6C34878D82A}">
                    <a16:rowId xmlns:a16="http://schemas.microsoft.com/office/drawing/2014/main" val="3434557317"/>
                  </a:ext>
                </a:extLst>
              </a:tr>
              <a:tr h="269297">
                <a:tc>
                  <a:txBody>
                    <a:bodyPr/>
                    <a:lstStyle/>
                    <a:p>
                      <a:pPr lvl="0" algn="ctr">
                        <a:buNone/>
                      </a:pPr>
                      <a:r>
                        <a:rPr lang="en-US" sz="1200"/>
                        <a:t>Q1FY22</a:t>
                      </a:r>
                    </a:p>
                  </a:txBody>
                  <a:tcPr/>
                </a:tc>
                <a:tc>
                  <a:txBody>
                    <a:bodyPr/>
                    <a:lstStyle/>
                    <a:p>
                      <a:pPr lvl="0" algn="ctr">
                        <a:buNone/>
                      </a:pPr>
                      <a:r>
                        <a:rPr lang="en-US" sz="1200"/>
                        <a:t>29,262</a:t>
                      </a:r>
                    </a:p>
                  </a:txBody>
                  <a:tcPr/>
                </a:tc>
                <a:tc>
                  <a:txBody>
                    <a:bodyPr/>
                    <a:lstStyle/>
                    <a:p>
                      <a:pPr lvl="0" algn="ctr">
                        <a:buNone/>
                      </a:pPr>
                      <a:r>
                        <a:rPr lang="en-US" sz="1200"/>
                        <a:t>6,149</a:t>
                      </a:r>
                    </a:p>
                  </a:txBody>
                  <a:tcPr/>
                </a:tc>
                <a:tc>
                  <a:txBody>
                    <a:bodyPr/>
                    <a:lstStyle/>
                    <a:p>
                      <a:pPr lvl="0" algn="ctr">
                        <a:buNone/>
                      </a:pPr>
                      <a:r>
                        <a:rPr lang="en-US" sz="1200" dirty="0"/>
                        <a:t>21%</a:t>
                      </a:r>
                    </a:p>
                  </a:txBody>
                  <a:tcPr/>
                </a:tc>
                <a:extLst>
                  <a:ext uri="{0D108BD9-81ED-4DB2-BD59-A6C34878D82A}">
                    <a16:rowId xmlns:a16="http://schemas.microsoft.com/office/drawing/2014/main" val="783353978"/>
                  </a:ext>
                </a:extLst>
              </a:tr>
            </a:tbl>
          </a:graphicData>
        </a:graphic>
      </p:graphicFrame>
      <p:graphicFrame>
        <p:nvGraphicFramePr>
          <p:cNvPr id="6" name="Table 6">
            <a:extLst>
              <a:ext uri="{FF2B5EF4-FFF2-40B4-BE49-F238E27FC236}">
                <a16:creationId xmlns:a16="http://schemas.microsoft.com/office/drawing/2014/main" id="{7F089149-1B26-4CB0-9364-3F298DD42C7E}"/>
              </a:ext>
            </a:extLst>
          </p:cNvPr>
          <p:cNvGraphicFramePr>
            <a:graphicFrameLocks noGrp="1"/>
          </p:cNvGraphicFramePr>
          <p:nvPr>
            <p:extLst>
              <p:ext uri="{D42A27DB-BD31-4B8C-83A1-F6EECF244321}">
                <p14:modId xmlns:p14="http://schemas.microsoft.com/office/powerpoint/2010/main" val="1143413038"/>
              </p:ext>
            </p:extLst>
          </p:nvPr>
        </p:nvGraphicFramePr>
        <p:xfrm>
          <a:off x="4878502" y="1953957"/>
          <a:ext cx="4124487" cy="1584960"/>
        </p:xfrm>
        <a:graphic>
          <a:graphicData uri="http://schemas.openxmlformats.org/drawingml/2006/table">
            <a:tbl>
              <a:tblPr firstRow="1" bandRow="1">
                <a:tableStyleId>{00A15C55-8517-42AA-B614-E9B94910E393}</a:tableStyleId>
              </a:tblPr>
              <a:tblGrid>
                <a:gridCol w="4124487">
                  <a:extLst>
                    <a:ext uri="{9D8B030D-6E8A-4147-A177-3AD203B41FA5}">
                      <a16:colId xmlns:a16="http://schemas.microsoft.com/office/drawing/2014/main" val="1145220952"/>
                    </a:ext>
                  </a:extLst>
                </a:gridCol>
              </a:tblGrid>
              <a:tr h="245807">
                <a:tc>
                  <a:txBody>
                    <a:bodyPr/>
                    <a:lstStyle/>
                    <a:p>
                      <a:pPr algn="ctr"/>
                      <a:r>
                        <a:rPr lang="en-US" sz="1400" dirty="0"/>
                        <a:t>Data Points</a:t>
                      </a:r>
                    </a:p>
                  </a:txBody>
                  <a:tcPr/>
                </a:tc>
                <a:extLst>
                  <a:ext uri="{0D108BD9-81ED-4DB2-BD59-A6C34878D82A}">
                    <a16:rowId xmlns:a16="http://schemas.microsoft.com/office/drawing/2014/main" val="2166930319"/>
                  </a:ext>
                </a:extLst>
              </a:tr>
              <a:tr h="245807">
                <a:tc>
                  <a:txBody>
                    <a:bodyPr/>
                    <a:lstStyle/>
                    <a:p>
                      <a:r>
                        <a:rPr lang="en-US" sz="1200"/>
                        <a:t>- Service recovery calls: 10 calls per week</a:t>
                      </a:r>
                    </a:p>
                  </a:txBody>
                  <a:tcPr/>
                </a:tc>
                <a:extLst>
                  <a:ext uri="{0D108BD9-81ED-4DB2-BD59-A6C34878D82A}">
                    <a16:rowId xmlns:a16="http://schemas.microsoft.com/office/drawing/2014/main" val="33432212"/>
                  </a:ext>
                </a:extLst>
              </a:tr>
              <a:tr h="245807">
                <a:tc>
                  <a:txBody>
                    <a:bodyPr/>
                    <a:lstStyle/>
                    <a:p>
                      <a:r>
                        <a:rPr lang="en-US" sz="1200"/>
                        <a:t>- Over 1,600 data points identified</a:t>
                      </a:r>
                    </a:p>
                  </a:txBody>
                  <a:tcPr/>
                </a:tc>
                <a:extLst>
                  <a:ext uri="{0D108BD9-81ED-4DB2-BD59-A6C34878D82A}">
                    <a16:rowId xmlns:a16="http://schemas.microsoft.com/office/drawing/2014/main" val="424444667"/>
                  </a:ext>
                </a:extLst>
              </a:tr>
              <a:tr h="245807">
                <a:tc>
                  <a:txBody>
                    <a:bodyPr/>
                    <a:lstStyle/>
                    <a:p>
                      <a:pPr lvl="0">
                        <a:buNone/>
                      </a:pPr>
                      <a:r>
                        <a:rPr lang="en-US" sz="1200"/>
                        <a:t>- Required OMB reporting</a:t>
                      </a:r>
                    </a:p>
                  </a:txBody>
                  <a:tcPr/>
                </a:tc>
                <a:extLst>
                  <a:ext uri="{0D108BD9-81ED-4DB2-BD59-A6C34878D82A}">
                    <a16:rowId xmlns:a16="http://schemas.microsoft.com/office/drawing/2014/main" val="2290311012"/>
                  </a:ext>
                </a:extLst>
              </a:tr>
              <a:tr h="307258">
                <a:tc>
                  <a:txBody>
                    <a:bodyPr/>
                    <a:lstStyle/>
                    <a:p>
                      <a:pPr lvl="0">
                        <a:buNone/>
                      </a:pPr>
                      <a:r>
                        <a:rPr lang="en-US" sz="1200" dirty="0"/>
                        <a:t>- Process improvement focused on updating notification letter; incorporating 0995 in VA.gov for electronic submission</a:t>
                      </a:r>
                    </a:p>
                  </a:txBody>
                  <a:tcPr/>
                </a:tc>
                <a:extLst>
                  <a:ext uri="{0D108BD9-81ED-4DB2-BD59-A6C34878D82A}">
                    <a16:rowId xmlns:a16="http://schemas.microsoft.com/office/drawing/2014/main" val="3523659606"/>
                  </a:ext>
                </a:extLst>
              </a:tr>
            </a:tbl>
          </a:graphicData>
        </a:graphic>
      </p:graphicFrame>
    </p:spTree>
    <p:extLst>
      <p:ext uri="{BB962C8B-B14F-4D97-AF65-F5344CB8AC3E}">
        <p14:creationId xmlns:p14="http://schemas.microsoft.com/office/powerpoint/2010/main" val="3043870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52D84D-AC3D-4C71-874E-B0D165BEB722}"/>
              </a:ext>
            </a:extLst>
          </p:cNvPr>
          <p:cNvSpPr/>
          <p:nvPr/>
        </p:nvSpPr>
        <p:spPr>
          <a:xfrm>
            <a:off x="2005015" y="954351"/>
            <a:ext cx="5133971" cy="415498"/>
          </a:xfrm>
          <a:prstGeom prst="rect">
            <a:avLst/>
          </a:prstGeom>
        </p:spPr>
        <p:txBody>
          <a:bodyPr wrap="none">
            <a:spAutoFit/>
          </a:bodyPr>
          <a:lstStyle/>
          <a:p>
            <a:pPr algn="ctr"/>
            <a:r>
              <a:rPr lang="en-US" sz="2100">
                <a:solidFill>
                  <a:schemeClr val="bg1"/>
                </a:solidFill>
                <a:latin typeface="+mj-lt"/>
                <a:cs typeface="Arial" panose="020B0604020202020204" pitchFamily="34" charset="0"/>
              </a:rPr>
              <a:t>Compensation Service Collaboration Partners</a:t>
            </a:r>
            <a:endParaRPr lang="en-US" sz="2100">
              <a:solidFill>
                <a:schemeClr val="bg1"/>
              </a:solidFill>
              <a:latin typeface="+mj-lt"/>
            </a:endParaRPr>
          </a:p>
        </p:txBody>
      </p:sp>
      <p:graphicFrame>
        <p:nvGraphicFramePr>
          <p:cNvPr id="7" name="Table 6">
            <a:extLst>
              <a:ext uri="{FF2B5EF4-FFF2-40B4-BE49-F238E27FC236}">
                <a16:creationId xmlns:a16="http://schemas.microsoft.com/office/drawing/2014/main" id="{F63AF633-00E7-42C4-9449-8F7EE8754047}"/>
              </a:ext>
            </a:extLst>
          </p:cNvPr>
          <p:cNvGraphicFramePr>
            <a:graphicFrameLocks noGrp="1"/>
          </p:cNvGraphicFramePr>
          <p:nvPr>
            <p:extLst>
              <p:ext uri="{D42A27DB-BD31-4B8C-83A1-F6EECF244321}">
                <p14:modId xmlns:p14="http://schemas.microsoft.com/office/powerpoint/2010/main" val="2390946762"/>
              </p:ext>
            </p:extLst>
          </p:nvPr>
        </p:nvGraphicFramePr>
        <p:xfrm>
          <a:off x="0" y="655320"/>
          <a:ext cx="9144000" cy="6202678"/>
        </p:xfrm>
        <a:graphic>
          <a:graphicData uri="http://schemas.openxmlformats.org/drawingml/2006/table">
            <a:tbl>
              <a:tblPr firstRow="1" bandRow="1">
                <a:tableStyleId>{5C22544A-7EE6-4342-B048-85BDC9FD1C3A}</a:tableStyleId>
              </a:tblPr>
              <a:tblGrid>
                <a:gridCol w="1229445">
                  <a:extLst>
                    <a:ext uri="{9D8B030D-6E8A-4147-A177-3AD203B41FA5}">
                      <a16:colId xmlns:a16="http://schemas.microsoft.com/office/drawing/2014/main" val="2436418902"/>
                    </a:ext>
                  </a:extLst>
                </a:gridCol>
                <a:gridCol w="5171355">
                  <a:extLst>
                    <a:ext uri="{9D8B030D-6E8A-4147-A177-3AD203B41FA5}">
                      <a16:colId xmlns:a16="http://schemas.microsoft.com/office/drawing/2014/main" val="4087170251"/>
                    </a:ext>
                  </a:extLst>
                </a:gridCol>
                <a:gridCol w="2743200">
                  <a:extLst>
                    <a:ext uri="{9D8B030D-6E8A-4147-A177-3AD203B41FA5}">
                      <a16:colId xmlns:a16="http://schemas.microsoft.com/office/drawing/2014/main" val="3447178444"/>
                    </a:ext>
                  </a:extLst>
                </a:gridCol>
              </a:tblGrid>
              <a:tr h="327305">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bg1"/>
                          </a:solidFill>
                          <a:effectLst/>
                          <a:latin typeface="+mn-lt"/>
                          <a:ea typeface="+mn-ea"/>
                          <a:cs typeface="+mn-cs"/>
                        </a:rPr>
                        <a:t>Office of Policy &amp; Oversight – Deputy Under Secretary:  Ronald S. Burke, Jr.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b="1" kern="1200" dirty="0">
                        <a:solidFill>
                          <a:schemeClr val="bg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324539593"/>
                  </a:ext>
                </a:extLst>
              </a:tr>
              <a:tr h="834275">
                <a:tc>
                  <a:txBody>
                    <a:bodyPr/>
                    <a:lstStyle/>
                    <a:p>
                      <a:pPr marL="0" marR="0" lvl="0" indent="0" algn="l" defTabSz="457200" rtl="0" eaLnBrk="1" fontAlgn="auto" latinLnBrk="0" hangingPunct="1">
                        <a:lnSpc>
                          <a:spcPct val="100000"/>
                        </a:lnSpc>
                        <a:spcBef>
                          <a:spcPts val="0"/>
                        </a:spcBef>
                        <a:spcAft>
                          <a:spcPts val="0"/>
                        </a:spcAft>
                        <a:buClrTx/>
                        <a:buSzTx/>
                        <a:buFontTx/>
                        <a:buNone/>
                        <a:tabLst>
                          <a:tab pos="1141413" algn="l"/>
                        </a:tabLst>
                        <a:defRPr/>
                      </a:pPr>
                      <a:r>
                        <a:rPr lang="en-US" sz="1050" b="1" kern="1200" dirty="0">
                          <a:solidFill>
                            <a:schemeClr val="dk1"/>
                          </a:solidFill>
                          <a:effectLst/>
                          <a:latin typeface="+mn-lt"/>
                          <a:ea typeface="+mn-ea"/>
                          <a:cs typeface="+mn-cs"/>
                        </a:rPr>
                        <a:t>Responsibilities: </a:t>
                      </a:r>
                      <a:endParaRPr lang="en-US" sz="1050" b="0" kern="120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tab pos="1141413" algn="l"/>
                        </a:tabLst>
                        <a:defRPr/>
                      </a:pPr>
                      <a:r>
                        <a:rPr lang="en-US" sz="1050" b="0" kern="1200" dirty="0">
                          <a:solidFill>
                            <a:schemeClr val="tx1"/>
                          </a:solidFill>
                          <a:effectLst/>
                          <a:latin typeface="+mn-lt"/>
                          <a:ea typeface="+mn-ea"/>
                          <a:cs typeface="+mn-cs"/>
                        </a:rPr>
                        <a:t>Oversees administration of benefits and coordinates initiatives, projects, and procedural changes for 10 business lines and program offices. OPO aligns policies, strategic priorities and develops partnerships and interagency agreements to promote economic opportunities for Veterans by providing access to disability compensation, education, vocational readiness, employment, transition assistance and home ownership.</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Email:  </a:t>
                      </a:r>
                      <a:r>
                        <a:rPr lang="en-US" sz="1050" u="none" kern="1200" dirty="0">
                          <a:solidFill>
                            <a:schemeClr val="dk1"/>
                          </a:solidFill>
                          <a:effectLst/>
                          <a:latin typeface="+mn-lt"/>
                          <a:ea typeface="+mn-ea"/>
                          <a:cs typeface="+mn-cs"/>
                          <a:hlinkClick r:id="rId2">
                            <a:extLst>
                              <a:ext uri="{A12FA001-AC4F-418D-AE19-62706E023703}">
                                <ahyp:hlinkClr xmlns:ahyp="http://schemas.microsoft.com/office/drawing/2018/hyperlinkcolor" val="tx"/>
                              </a:ext>
                            </a:extLst>
                          </a:hlinkClick>
                        </a:rPr>
                        <a:t>OPO.VBACO@VA.GOV</a:t>
                      </a:r>
                      <a:endParaRPr lang="en-US" sz="1050" u="none" kern="1200" dirty="0">
                        <a:solidFill>
                          <a:schemeClr val="dk1"/>
                        </a:solidFill>
                        <a:effectLst/>
                        <a:latin typeface="+mn-lt"/>
                        <a:ea typeface="+mn-ea"/>
                        <a:cs typeface="+mn-cs"/>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0558185"/>
                  </a:ext>
                </a:extLst>
              </a:tr>
              <a:tr h="254607">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bg1"/>
                          </a:solidFill>
                          <a:effectLst/>
                          <a:latin typeface="+mn-lt"/>
                          <a:ea typeface="+mn-ea"/>
                          <a:cs typeface="+mn-cs"/>
                        </a:rPr>
                        <a:t>Office of Field Operations – Deputy Under Secretary: Willie Clark</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b="1" kern="1200" dirty="0">
                        <a:solidFill>
                          <a:schemeClr val="bg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89895009"/>
                  </a:ext>
                </a:extLst>
              </a:tr>
              <a:tr h="500564">
                <a:tc gridSpan="2">
                  <a:txBody>
                    <a:bodyPr/>
                    <a:lstStyle/>
                    <a:p>
                      <a:pPr marL="0" marR="0" lvl="0" indent="0" algn="l" rtl="0" eaLnBrk="1" fontAlgn="auto" latinLnBrk="0" hangingPunct="1">
                        <a:lnSpc>
                          <a:spcPct val="100000"/>
                        </a:lnSpc>
                        <a:spcBef>
                          <a:spcPts val="0"/>
                        </a:spcBef>
                        <a:spcAft>
                          <a:spcPts val="0"/>
                        </a:spcAft>
                        <a:buClrTx/>
                        <a:buSzTx/>
                        <a:buFontTx/>
                        <a:buNone/>
                      </a:pPr>
                      <a:r>
                        <a:rPr lang="en-US" sz="1050" b="1" kern="1200" dirty="0">
                          <a:solidFill>
                            <a:schemeClr val="dk1"/>
                          </a:solidFill>
                          <a:effectLst/>
                          <a:latin typeface="+mn-lt"/>
                          <a:ea typeface="+mn-ea"/>
                          <a:cs typeface="+mn-cs"/>
                        </a:rPr>
                        <a:t>Responsibilities:          </a:t>
                      </a:r>
                      <a:r>
                        <a:rPr lang="en-US" sz="1050" b="0" kern="1200" dirty="0">
                          <a:solidFill>
                            <a:schemeClr val="dk1"/>
                          </a:solidFill>
                          <a:effectLst/>
                          <a:latin typeface="+mn-lt"/>
                          <a:ea typeface="+mn-ea"/>
                          <a:cs typeface="+mn-cs"/>
                        </a:rPr>
                        <a:t>Oversight of regional office field operations</a:t>
                      </a:r>
                    </a:p>
                    <a:p>
                      <a:pPr marL="1144270" marR="0" lvl="0" indent="0" algn="l" defTabSz="4572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latin typeface="+mn-lt"/>
                          <a:ea typeface="+mn-ea"/>
                          <a:cs typeface="+mn-cs"/>
                        </a:rPr>
                        <a:t>  Tracking of disability claims inventory and workload projections</a:t>
                      </a:r>
                    </a:p>
                    <a:p>
                      <a:pPr marL="1144270" marR="0" lvl="0" indent="0" algn="l" defTabSz="4572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latin typeface="+mn-lt"/>
                          <a:ea typeface="+mn-ea"/>
                          <a:cs typeface="+mn-cs"/>
                        </a:rPr>
                        <a:t>  Information Veteran specific disability claims</a:t>
                      </a:r>
                      <a:endParaRPr lang="en-US" sz="1050" b="1" kern="1200" dirty="0">
                        <a:solidFill>
                          <a:schemeClr val="bg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latin typeface="+mn-lt"/>
                          <a:ea typeface="+mn-ea"/>
                          <a:cs typeface="+mn-cs"/>
                        </a:rPr>
                        <a:t>Email:  </a:t>
                      </a:r>
                      <a:r>
                        <a:rPr lang="en-US" sz="1050" kern="1200" dirty="0">
                          <a:solidFill>
                            <a:schemeClr val="dk1"/>
                          </a:solidFill>
                          <a:effectLst/>
                          <a:latin typeface="+mn-lt"/>
                          <a:ea typeface="+mn-ea"/>
                          <a:cs typeface="+mn-cs"/>
                        </a:rPr>
                        <a:t>OFO.VBACO@va.gov</a:t>
                      </a: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5822069"/>
                  </a:ext>
                </a:extLst>
              </a:tr>
              <a:tr h="182016">
                <a:tc gridSpan="2">
                  <a:txBody>
                    <a:bodyPr/>
                    <a:lstStyle/>
                    <a:p>
                      <a:pPr marL="0" marR="0" lvl="0" indent="0" algn="l" rtl="0" eaLnBrk="1" fontAlgn="auto" latinLnBrk="0" hangingPunct="1">
                        <a:lnSpc>
                          <a:spcPct val="100000"/>
                        </a:lnSpc>
                        <a:spcBef>
                          <a:spcPts val="0"/>
                        </a:spcBef>
                        <a:spcAft>
                          <a:spcPts val="0"/>
                        </a:spcAft>
                        <a:buClrTx/>
                        <a:buSzTx/>
                        <a:buFontTx/>
                        <a:buNone/>
                      </a:pPr>
                      <a:r>
                        <a:rPr lang="en-US" sz="1050" b="1" kern="1200" dirty="0">
                          <a:solidFill>
                            <a:schemeClr val="bg1"/>
                          </a:solidFill>
                          <a:effectLst/>
                          <a:latin typeface="+mn-lt"/>
                          <a:ea typeface="+mn-ea"/>
                          <a:cs typeface="+mn-cs"/>
                        </a:rPr>
                        <a:t>Medical Disability Examination Program Office - Executive Director: Jeffrey London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kern="1200" dirty="0">
                        <a:solidFill>
                          <a:schemeClr val="bg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1303976"/>
                  </a:ext>
                </a:extLst>
              </a:tr>
              <a:tr h="203249">
                <a:tc gridSpan="2">
                  <a:txBody>
                    <a:bodyPr/>
                    <a:lstStyle/>
                    <a:p>
                      <a:pPr marL="0" marR="0" lvl="0" indent="0" algn="l" rtl="0" eaLnBrk="1" fontAlgn="auto" latinLnBrk="0" hangingPunct="1">
                        <a:lnSpc>
                          <a:spcPct val="100000"/>
                        </a:lnSpc>
                        <a:spcBef>
                          <a:spcPts val="0"/>
                        </a:spcBef>
                        <a:spcAft>
                          <a:spcPts val="0"/>
                        </a:spcAft>
                        <a:buClrTx/>
                        <a:buSzTx/>
                        <a:buFontTx/>
                        <a:buNone/>
                      </a:pPr>
                      <a:r>
                        <a:rPr lang="en-US" sz="1050" b="1" kern="1200" dirty="0">
                          <a:solidFill>
                            <a:schemeClr val="dk1"/>
                          </a:solidFill>
                          <a:effectLst/>
                          <a:latin typeface="+mn-lt"/>
                          <a:ea typeface="+mn-ea"/>
                          <a:cs typeface="+mn-cs"/>
                        </a:rPr>
                        <a:t>Responsibilities:          </a:t>
                      </a:r>
                      <a:r>
                        <a:rPr lang="en-US" sz="1050" b="0" kern="1200" dirty="0">
                          <a:solidFill>
                            <a:schemeClr val="dk1"/>
                          </a:solidFill>
                          <a:effectLst/>
                          <a:latin typeface="+mn-lt"/>
                          <a:ea typeface="+mn-ea"/>
                          <a:cs typeface="+mn-cs"/>
                        </a:rPr>
                        <a:t>Oversight of d</a:t>
                      </a:r>
                      <a:r>
                        <a:rPr lang="en-US" sz="1050" b="0" dirty="0"/>
                        <a:t>isability examination vendors and contracts</a:t>
                      </a:r>
                      <a:endParaRPr lang="en-US" sz="1050" b="0" kern="1200" dirty="0">
                        <a:solidFill>
                          <a:schemeClr val="bg1"/>
                        </a:solidFill>
                        <a:effectLst/>
                        <a:latin typeface="+mn-lt"/>
                        <a:ea typeface="+mn-ea"/>
                        <a:cs typeface="+mn-cs"/>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050" kern="1200" dirty="0">
                          <a:solidFill>
                            <a:schemeClr val="dk1"/>
                          </a:solidFill>
                          <a:effectLst/>
                          <a:latin typeface="+mn-lt"/>
                          <a:ea typeface="+mn-ea"/>
                          <a:cs typeface="+mn-cs"/>
                        </a:rPr>
                        <a:t>Email: VAVBAWAS/CO/21MDE </a:t>
                      </a:r>
                      <a:endParaRPr lang="en-US" sz="1050" b="1" kern="1200" dirty="0">
                        <a:solidFill>
                          <a:schemeClr val="bg1"/>
                        </a:solidFill>
                        <a:effectLst/>
                        <a:latin typeface="+mn-lt"/>
                        <a:ea typeface="+mn-ea"/>
                        <a:cs typeface="+mn-cs"/>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5229222"/>
                  </a:ext>
                </a:extLst>
              </a:tr>
              <a:tr h="189018">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kern="1200">
                          <a:solidFill>
                            <a:schemeClr val="bg1"/>
                          </a:solidFill>
                          <a:effectLst/>
                          <a:latin typeface="+mn-lt"/>
                          <a:ea typeface="+mn-ea"/>
                          <a:cs typeface="+mn-cs"/>
                        </a:rPr>
                        <a:t>Office of Financial Management (OFM)- Executive Director: Charles Tapp II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kern="1200">
                        <a:solidFill>
                          <a:schemeClr val="bg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342716021"/>
                  </a:ext>
                </a:extLst>
              </a:tr>
              <a:tr h="500564">
                <a:tc>
                  <a:txBody>
                    <a:bodyPr/>
                    <a:lstStyle/>
                    <a:p>
                      <a:r>
                        <a:rPr lang="en-US" sz="1050" b="1" kern="1200">
                          <a:solidFill>
                            <a:schemeClr val="dk1"/>
                          </a:solidFill>
                          <a:effectLst/>
                          <a:latin typeface="+mn-lt"/>
                          <a:ea typeface="+mn-ea"/>
                          <a:cs typeface="+mn-cs"/>
                        </a:rPr>
                        <a:t>Responsibilities:</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kern="1200" dirty="0">
                          <a:solidFill>
                            <a:schemeClr val="dk1"/>
                          </a:solidFill>
                          <a:effectLst/>
                          <a:latin typeface="+mn-lt"/>
                          <a:ea typeface="+mn-ea"/>
                          <a:cs typeface="+mn-cs"/>
                        </a:rPr>
                        <a:t>Budget preparation/execution</a:t>
                      </a:r>
                    </a:p>
                    <a:p>
                      <a:r>
                        <a:rPr lang="en-US" sz="1050" kern="1200" dirty="0">
                          <a:solidFill>
                            <a:schemeClr val="dk1"/>
                          </a:solidFill>
                          <a:effectLst/>
                          <a:latin typeface="+mn-lt"/>
                          <a:ea typeface="+mn-ea"/>
                          <a:cs typeface="+mn-cs"/>
                        </a:rPr>
                        <a:t>Cost estimates (Bills, Legislative Proposals, etc.)</a:t>
                      </a:r>
                    </a:p>
                    <a:p>
                      <a:r>
                        <a:rPr lang="en-US" sz="1050" kern="1200" dirty="0">
                          <a:solidFill>
                            <a:schemeClr val="dk1"/>
                          </a:solidFill>
                          <a:effectLst/>
                          <a:latin typeface="+mn-lt"/>
                          <a:ea typeface="+mn-ea"/>
                          <a:cs typeface="+mn-cs"/>
                        </a:rPr>
                        <a:t>Benefits paid- # of individuals and $ spent</a:t>
                      </a:r>
                      <a:endParaRPr lang="en-US" sz="1050" b="1" kern="1200" dirty="0">
                        <a:solidFill>
                          <a:schemeClr val="dk1"/>
                        </a:solidFill>
                        <a:effectLst/>
                        <a:latin typeface="+mn-lt"/>
                        <a:ea typeface="+mn-ea"/>
                        <a:cs typeface="+mn-cs"/>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Email: VAVBAWAS/CO24</a:t>
                      </a:r>
                      <a:endParaRPr lang="en-US" sz="1050" dirty="0">
                        <a:latin typeface="+mn-lt"/>
                      </a:endParaRPr>
                    </a:p>
                    <a:p>
                      <a:endParaRPr lang="en-US" sz="1050" dirty="0">
                        <a:latin typeface="+mn-lt"/>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3591598"/>
                  </a:ext>
                </a:extLst>
              </a:tr>
              <a:tr h="176712">
                <a:tc gridSpan="2">
                  <a:txBody>
                    <a:bodyPr/>
                    <a:lstStyle/>
                    <a:p>
                      <a:pPr marL="0" marR="0" lvl="0" indent="0" algn="l" rtl="0" eaLnBrk="1" fontAlgn="auto" latinLnBrk="0" hangingPunct="1">
                        <a:lnSpc>
                          <a:spcPct val="100000"/>
                        </a:lnSpc>
                        <a:spcBef>
                          <a:spcPts val="0"/>
                        </a:spcBef>
                        <a:spcAft>
                          <a:spcPts val="0"/>
                        </a:spcAft>
                        <a:buClrTx/>
                        <a:buSzTx/>
                        <a:buFontTx/>
                        <a:buNone/>
                      </a:pPr>
                      <a:r>
                        <a:rPr lang="en-US" sz="1050" b="1" kern="1200">
                          <a:solidFill>
                            <a:schemeClr val="bg1"/>
                          </a:solidFill>
                          <a:effectLst/>
                          <a:latin typeface="+mn-lt"/>
                          <a:ea typeface="+mn-ea"/>
                          <a:cs typeface="+mn-cs"/>
                        </a:rPr>
                        <a:t>Office of Performance and Integrity (PAI)- Executive Director: Ken Smith, Acting</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kern="1200">
                        <a:solidFill>
                          <a:schemeClr val="bg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483675137"/>
                  </a:ext>
                </a:extLst>
              </a:tr>
              <a:tr h="500564">
                <a:tc>
                  <a:txBody>
                    <a:bodyPr/>
                    <a:lstStyle/>
                    <a:p>
                      <a:r>
                        <a:rPr lang="en-US" sz="1050" b="1" kern="1200">
                          <a:solidFill>
                            <a:schemeClr val="dk1"/>
                          </a:solidFill>
                          <a:effectLst/>
                          <a:latin typeface="+mn-lt"/>
                          <a:ea typeface="+mn-ea"/>
                          <a:cs typeface="+mn-cs"/>
                        </a:rPr>
                        <a:t>Responsibilities:</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kern="1200" dirty="0">
                          <a:solidFill>
                            <a:schemeClr val="dk1"/>
                          </a:solidFill>
                          <a:effectLst/>
                          <a:latin typeface="+mn-lt"/>
                          <a:ea typeface="+mn-ea"/>
                          <a:cs typeface="+mn-cs"/>
                        </a:rPr>
                        <a:t>Data related to beneficiaries receiving benefits, including for Congressional Inquiries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Data Analytics</a:t>
                      </a:r>
                    </a:p>
                    <a:p>
                      <a:r>
                        <a:rPr lang="en-US" sz="1050" kern="1200" dirty="0">
                          <a:solidFill>
                            <a:schemeClr val="dk1"/>
                          </a:solidFill>
                          <a:effectLst/>
                          <a:latin typeface="+mn-lt"/>
                          <a:ea typeface="+mn-ea"/>
                          <a:cs typeface="+mn-cs"/>
                        </a:rPr>
                        <a:t>Annual Benefits Report -  https://www.benefits.va.gov/REPORTS/abr/</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a:solidFill>
                            <a:schemeClr val="dk1"/>
                          </a:solidFill>
                          <a:effectLst/>
                          <a:latin typeface="+mn-lt"/>
                          <a:ea typeface="+mn-ea"/>
                          <a:cs typeface="+mn-cs"/>
                        </a:rPr>
                        <a:t>Email: PAI.VBACO@va.gov</a:t>
                      </a:r>
                      <a:endParaRPr lang="en-US" sz="1050" b="1" kern="1200">
                        <a:solidFill>
                          <a:schemeClr val="dk1"/>
                        </a:solidFill>
                        <a:effectLst/>
                        <a:latin typeface="+mn-lt"/>
                        <a:ea typeface="+mn-ea"/>
                        <a:cs typeface="+mn-cs"/>
                      </a:endParaRPr>
                    </a:p>
                    <a:p>
                      <a:endParaRPr lang="en-US" sz="1050" b="1" kern="1200">
                        <a:solidFill>
                          <a:schemeClr val="dk1"/>
                        </a:solidFill>
                        <a:effectLst/>
                        <a:latin typeface="+mn-lt"/>
                        <a:ea typeface="+mn-ea"/>
                        <a:cs typeface="+mn-cs"/>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9103873"/>
                  </a:ext>
                </a:extLst>
              </a:tr>
              <a:tr h="176712">
                <a:tc gridSpan="2">
                  <a:txBody>
                    <a:bodyPr/>
                    <a:lstStyle/>
                    <a:p>
                      <a:pPr marL="0" marR="0" lvl="0" indent="0" algn="l" rtl="0" eaLnBrk="1" fontAlgn="auto" latinLnBrk="0" hangingPunct="1">
                        <a:lnSpc>
                          <a:spcPct val="100000"/>
                        </a:lnSpc>
                        <a:spcBef>
                          <a:spcPts val="0"/>
                        </a:spcBef>
                        <a:spcAft>
                          <a:spcPts val="0"/>
                        </a:spcAft>
                        <a:buClrTx/>
                        <a:buSzTx/>
                        <a:buFontTx/>
                        <a:buNone/>
                      </a:pPr>
                      <a:r>
                        <a:rPr lang="en-US" sz="1050" b="1" kern="1200" dirty="0">
                          <a:solidFill>
                            <a:schemeClr val="bg1"/>
                          </a:solidFill>
                          <a:effectLst/>
                          <a:latin typeface="+mn-lt"/>
                          <a:ea typeface="+mn-ea"/>
                          <a:cs typeface="+mn-cs"/>
                        </a:rPr>
                        <a:t>Outreach, Transition and Economic Development- Executive Director: Cheryl Rawls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kern="1200" dirty="0">
                        <a:solidFill>
                          <a:schemeClr val="bg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200633570"/>
                  </a:ext>
                </a:extLst>
              </a:tr>
              <a:tr h="834275">
                <a:tc>
                  <a:txBody>
                    <a:bodyPr/>
                    <a:lstStyle/>
                    <a:p>
                      <a:r>
                        <a:rPr lang="en-US" sz="1050" b="1" kern="1200">
                          <a:solidFill>
                            <a:schemeClr val="dk1"/>
                          </a:solidFill>
                          <a:effectLst/>
                          <a:latin typeface="+mn-lt"/>
                          <a:ea typeface="+mn-ea"/>
                          <a:cs typeface="+mn-cs"/>
                        </a:rPr>
                        <a:t>Responsibilities:</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kern="1200" dirty="0">
                          <a:solidFill>
                            <a:schemeClr val="dk1"/>
                          </a:solidFill>
                          <a:effectLst/>
                          <a:latin typeface="+mn-lt"/>
                          <a:ea typeface="+mn-ea"/>
                          <a:cs typeface="+mn-cs"/>
                        </a:rPr>
                        <a:t>VA’s Transition Assistance Program</a:t>
                      </a:r>
                    </a:p>
                    <a:p>
                      <a:r>
                        <a:rPr lang="en-US" sz="1050" kern="1200" dirty="0">
                          <a:solidFill>
                            <a:schemeClr val="dk1"/>
                          </a:solidFill>
                          <a:effectLst/>
                          <a:latin typeface="+mn-lt"/>
                          <a:ea typeface="+mn-ea"/>
                          <a:cs typeface="+mn-cs"/>
                        </a:rPr>
                        <a:t>Transition Readiness Preparation Period (TRPP)</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Financial Literacy</a:t>
                      </a:r>
                    </a:p>
                    <a:p>
                      <a:r>
                        <a:rPr lang="en-US" sz="1050" kern="1200" dirty="0">
                          <a:solidFill>
                            <a:schemeClr val="dk1"/>
                          </a:solidFill>
                          <a:effectLst/>
                          <a:latin typeface="+mn-lt"/>
                          <a:ea typeface="+mn-ea"/>
                          <a:cs typeface="+mn-cs"/>
                        </a:rPr>
                        <a:t>Economic Investment Initiatives</a:t>
                      </a:r>
                    </a:p>
                    <a:p>
                      <a:r>
                        <a:rPr lang="en-US" sz="1050" kern="1200" dirty="0">
                          <a:solidFill>
                            <a:schemeClr val="dk1"/>
                          </a:solidFill>
                          <a:effectLst/>
                          <a:latin typeface="+mn-lt"/>
                          <a:ea typeface="+mn-ea"/>
                          <a:cs typeface="+mn-cs"/>
                        </a:rPr>
                        <a:t>Public Private Partnerships </a:t>
                      </a:r>
                      <a:endParaRPr lang="en-US" sz="1050" b="1" kern="1200" dirty="0">
                        <a:solidFill>
                          <a:schemeClr val="dk1"/>
                        </a:solidFill>
                        <a:effectLst/>
                        <a:latin typeface="+mn-lt"/>
                        <a:ea typeface="+mn-ea"/>
                        <a:cs typeface="+mn-cs"/>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a:solidFill>
                            <a:schemeClr val="dk1"/>
                          </a:solidFill>
                          <a:effectLst/>
                          <a:latin typeface="+mn-lt"/>
                          <a:ea typeface="+mn-ea"/>
                          <a:cs typeface="+mn-cs"/>
                        </a:rPr>
                        <a:t>Email: VAVBAWAS/COTED</a:t>
                      </a:r>
                      <a:endParaRPr lang="en-US" sz="1050" b="1" kern="1200">
                        <a:solidFill>
                          <a:schemeClr val="dk1"/>
                        </a:solidFill>
                        <a:effectLst/>
                        <a:latin typeface="+mn-lt"/>
                        <a:ea typeface="+mn-ea"/>
                        <a:cs typeface="+mn-cs"/>
                      </a:endParaRPr>
                    </a:p>
                    <a:p>
                      <a:endParaRPr lang="en-US" sz="1050" b="1" kern="1200">
                        <a:solidFill>
                          <a:schemeClr val="dk1"/>
                        </a:solidFill>
                        <a:effectLst/>
                        <a:latin typeface="+mn-lt"/>
                        <a:ea typeface="+mn-ea"/>
                        <a:cs typeface="+mn-cs"/>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0403930"/>
                  </a:ext>
                </a:extLst>
              </a:tr>
              <a:tr h="185620">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kern="1200">
                          <a:solidFill>
                            <a:schemeClr val="bg1"/>
                          </a:solidFill>
                          <a:effectLst/>
                          <a:latin typeface="+mn-lt"/>
                          <a:ea typeface="+mn-ea"/>
                          <a:cs typeface="+mn-cs"/>
                        </a:rPr>
                        <a:t>Automated Benefits Delivery (ABD) Deputy Under Secretary, Acting:  Robert Reynolds</a:t>
                      </a:r>
                      <a:endParaRPr lang="en-US" sz="1050" b="1">
                        <a:solidFill>
                          <a:schemeClr val="bg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a:solidFill>
                          <a:schemeClr val="bg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343238814"/>
                  </a:ext>
                </a:extLst>
              </a:tr>
              <a:tr h="66742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kern="1200">
                          <a:solidFill>
                            <a:schemeClr val="dk1"/>
                          </a:solidFill>
                          <a:effectLst/>
                          <a:latin typeface="+mn-lt"/>
                          <a:ea typeface="+mn-ea"/>
                          <a:cs typeface="+mn-cs"/>
                        </a:rPr>
                        <a:t>Responsibilities:</a:t>
                      </a:r>
                    </a:p>
                    <a:p>
                      <a:endParaRPr lang="en-US" sz="105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kern="1200" dirty="0">
                          <a:solidFill>
                            <a:schemeClr val="dk1"/>
                          </a:solidFill>
                          <a:effectLst/>
                          <a:latin typeface="+mn-lt"/>
                          <a:ea typeface="+mn-ea"/>
                          <a:cs typeface="+mn-cs"/>
                        </a:rPr>
                        <a:t>IT Systems</a:t>
                      </a:r>
                    </a:p>
                    <a:p>
                      <a:r>
                        <a:rPr lang="en-US" sz="1050" kern="1200" dirty="0">
                          <a:solidFill>
                            <a:schemeClr val="dk1"/>
                          </a:solidFill>
                          <a:effectLst/>
                          <a:latin typeface="+mn-lt"/>
                          <a:ea typeface="+mn-ea"/>
                          <a:cs typeface="+mn-cs"/>
                        </a:rPr>
                        <a:t>Veterans Benefits Management System (VBMS)</a:t>
                      </a:r>
                    </a:p>
                    <a:p>
                      <a:r>
                        <a:rPr lang="en-US" sz="1050" kern="1200" dirty="0">
                          <a:solidFill>
                            <a:schemeClr val="dk1"/>
                          </a:solidFill>
                          <a:effectLst/>
                          <a:latin typeface="+mn-lt"/>
                          <a:ea typeface="+mn-ea"/>
                          <a:cs typeface="+mn-cs"/>
                        </a:rPr>
                        <a:t>Veterans Claims Intake Center (VCIP)</a:t>
                      </a:r>
                    </a:p>
                    <a:p>
                      <a:r>
                        <a:rPr lang="en-US" sz="1050" kern="1200" dirty="0">
                          <a:solidFill>
                            <a:schemeClr val="dk1"/>
                          </a:solidFill>
                          <a:effectLst/>
                          <a:latin typeface="+mn-lt"/>
                          <a:ea typeface="+mn-ea"/>
                          <a:cs typeface="+mn-cs"/>
                        </a:rPr>
                        <a:t>Systems of Records Notification (SORNS)</a:t>
                      </a:r>
                      <a:endParaRPr lang="en-US" sz="105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a:solidFill>
                            <a:schemeClr val="dk1"/>
                          </a:solidFill>
                          <a:effectLst/>
                          <a:latin typeface="+mn-lt"/>
                          <a:ea typeface="+mn-ea"/>
                          <a:cs typeface="+mn-cs"/>
                        </a:rPr>
                        <a:t>Email: VACOOfficeofAutomatedBenefitsDelivery@va.gov</a:t>
                      </a:r>
                      <a:endParaRPr lang="en-US" sz="1050">
                        <a:latin typeface="+mn-lt"/>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9993208"/>
                  </a:ext>
                </a:extLst>
              </a:tr>
              <a:tr h="169213">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kern="1200">
                          <a:solidFill>
                            <a:schemeClr val="bg1"/>
                          </a:solidFill>
                          <a:effectLst/>
                          <a:latin typeface="+mn-lt"/>
                          <a:ea typeface="+mn-ea"/>
                          <a:cs typeface="+mn-cs"/>
                        </a:rPr>
                        <a:t>Pension and Fiduciary (P&amp;F) – Executive Director: </a:t>
                      </a:r>
                      <a:r>
                        <a:rPr lang="en-US" sz="1050" b="1" kern="1200" err="1">
                          <a:solidFill>
                            <a:schemeClr val="bg1"/>
                          </a:solidFill>
                          <a:effectLst/>
                          <a:latin typeface="+mn-lt"/>
                          <a:ea typeface="+mn-ea"/>
                          <a:cs typeface="+mn-cs"/>
                        </a:rPr>
                        <a:t>Nilijah</a:t>
                      </a:r>
                      <a:r>
                        <a:rPr lang="en-US" sz="1050" b="1" kern="1200">
                          <a:solidFill>
                            <a:schemeClr val="bg1"/>
                          </a:solidFill>
                          <a:effectLst/>
                          <a:latin typeface="+mn-lt"/>
                          <a:ea typeface="+mn-ea"/>
                          <a:cs typeface="+mn-cs"/>
                        </a:rPr>
                        <a:t> Carter</a:t>
                      </a:r>
                      <a:endParaRPr lang="en-US" sz="1050" b="1">
                        <a:solidFill>
                          <a:schemeClr val="bg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a:solidFill>
                          <a:schemeClr val="bg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588082419"/>
                  </a:ext>
                </a:extLst>
              </a:tr>
              <a:tr h="50056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kern="1200" dirty="0">
                          <a:solidFill>
                            <a:schemeClr val="dk1"/>
                          </a:solidFill>
                          <a:effectLst/>
                          <a:latin typeface="+mn-lt"/>
                          <a:ea typeface="+mn-ea"/>
                          <a:cs typeface="+mn-cs"/>
                        </a:rPr>
                        <a:t>Responsibilities:</a:t>
                      </a:r>
                    </a:p>
                    <a:p>
                      <a:endParaRPr lang="en-US" sz="105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kern="1200" dirty="0">
                          <a:solidFill>
                            <a:schemeClr val="dk1"/>
                          </a:solidFill>
                          <a:effectLst/>
                          <a:latin typeface="+mn-lt"/>
                          <a:ea typeface="+mn-ea"/>
                          <a:cs typeface="+mn-cs"/>
                        </a:rPr>
                        <a:t>Dependency and Indemnity Compensation (DIC) (surviving spouses)</a:t>
                      </a:r>
                    </a:p>
                    <a:p>
                      <a:r>
                        <a:rPr lang="en-US" sz="1050" kern="1200" dirty="0">
                          <a:solidFill>
                            <a:schemeClr val="dk1"/>
                          </a:solidFill>
                          <a:effectLst/>
                          <a:latin typeface="+mn-lt"/>
                          <a:ea typeface="+mn-ea"/>
                          <a:cs typeface="+mn-cs"/>
                        </a:rPr>
                        <a:t>Aid and Attendance (A&amp;A) increased monthly pension</a:t>
                      </a:r>
                    </a:p>
                    <a:p>
                      <a:r>
                        <a:rPr lang="en-US" sz="1050" kern="1200" dirty="0">
                          <a:solidFill>
                            <a:schemeClr val="dk1"/>
                          </a:solidFill>
                          <a:effectLst/>
                          <a:latin typeface="+mn-lt"/>
                          <a:ea typeface="+mn-ea"/>
                          <a:cs typeface="+mn-cs"/>
                        </a:rPr>
                        <a:t>Death Pension and Accrued Benefits </a:t>
                      </a:r>
                      <a:endParaRPr lang="en-US" sz="105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Email: VAVBAWAS/CO/</a:t>
                      </a:r>
                      <a:r>
                        <a:rPr lang="en-US" sz="1050" kern="1200" dirty="0" err="1">
                          <a:solidFill>
                            <a:schemeClr val="dk1"/>
                          </a:solidFill>
                          <a:effectLst/>
                          <a:latin typeface="+mn-lt"/>
                          <a:ea typeface="+mn-ea"/>
                          <a:cs typeface="+mn-cs"/>
                        </a:rPr>
                        <a:t>Pension&amp;FiduciarySvc</a:t>
                      </a:r>
                      <a:endParaRPr lang="en-US" sz="1050" kern="1200" dirty="0">
                        <a:solidFill>
                          <a:schemeClr val="dk1"/>
                        </a:solidFill>
                        <a:latin typeface="+mn-lt"/>
                        <a:ea typeface="+mn-ea"/>
                        <a:cs typeface="+mn-cs"/>
                      </a:endParaRPr>
                    </a:p>
                    <a:p>
                      <a:endParaRPr lang="en-US" sz="1050" dirty="0">
                        <a:latin typeface="+mn-lt"/>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40803590"/>
                  </a:ext>
                </a:extLst>
              </a:tr>
            </a:tbl>
          </a:graphicData>
        </a:graphic>
      </p:graphicFrame>
      <p:sp>
        <p:nvSpPr>
          <p:cNvPr id="6" name="Slide Number Placeholder 4">
            <a:extLst>
              <a:ext uri="{FF2B5EF4-FFF2-40B4-BE49-F238E27FC236}">
                <a16:creationId xmlns:a16="http://schemas.microsoft.com/office/drawing/2014/main" id="{F2BE78A2-F9DB-4B11-97CD-43B46674C7C7}"/>
              </a:ext>
            </a:extLst>
          </p:cNvPr>
          <p:cNvSpPr>
            <a:spLocks noGrp="1"/>
          </p:cNvSpPr>
          <p:nvPr>
            <p:ph type="sldNum" sz="quarter" idx="10"/>
          </p:nvPr>
        </p:nvSpPr>
        <p:spPr/>
        <p:txBody>
          <a:bodyPr/>
          <a:lstStyle/>
          <a:p>
            <a:fld id="{04F7EA0F-F264-4DBA-8450-109ED0C85B89}" type="slidenum">
              <a:rPr lang="en-US" smtClean="0"/>
              <a:t>3</a:t>
            </a:fld>
            <a:endParaRPr lang="en-US"/>
          </a:p>
        </p:txBody>
      </p:sp>
      <p:sp>
        <p:nvSpPr>
          <p:cNvPr id="3" name="Title 2">
            <a:extLst>
              <a:ext uri="{FF2B5EF4-FFF2-40B4-BE49-F238E27FC236}">
                <a16:creationId xmlns:a16="http://schemas.microsoft.com/office/drawing/2014/main" id="{BBFA7E56-0C66-4425-B012-D7BEF301CE9A}"/>
              </a:ext>
            </a:extLst>
          </p:cNvPr>
          <p:cNvSpPr>
            <a:spLocks noGrp="1"/>
          </p:cNvSpPr>
          <p:nvPr>
            <p:ph type="title"/>
          </p:nvPr>
        </p:nvSpPr>
        <p:spPr/>
        <p:txBody>
          <a:bodyPr>
            <a:normAutofit fontScale="90000"/>
          </a:bodyPr>
          <a:lstStyle/>
          <a:p>
            <a:r>
              <a:rPr lang="en-US" sz="4000" dirty="0">
                <a:cs typeface="Arial" panose="020B0604020202020204" pitchFamily="34" charset="0"/>
              </a:rPr>
              <a:t>Compensation Service Collaboration </a:t>
            </a:r>
            <a:r>
              <a:rPr lang="en-US" dirty="0">
                <a:cs typeface="Arial" panose="020B0604020202020204" pitchFamily="34" charset="0"/>
              </a:rPr>
              <a:t>Partners</a:t>
            </a:r>
            <a:endParaRPr lang="en-US" dirty="0"/>
          </a:p>
        </p:txBody>
      </p:sp>
    </p:spTree>
    <p:extLst>
      <p:ext uri="{BB962C8B-B14F-4D97-AF65-F5344CB8AC3E}">
        <p14:creationId xmlns:p14="http://schemas.microsoft.com/office/powerpoint/2010/main" val="2104513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C467571-9C8F-4BB7-A80C-1759B0B30447}"/>
              </a:ext>
            </a:extLst>
          </p:cNvPr>
          <p:cNvSpPr>
            <a:spLocks noGrp="1"/>
          </p:cNvSpPr>
          <p:nvPr>
            <p:ph type="sldNum" sz="quarter" idx="12"/>
          </p:nvPr>
        </p:nvSpPr>
        <p:spPr/>
        <p:txBody>
          <a:bodyPr/>
          <a:lstStyle/>
          <a:p>
            <a:fld id="{D983F1FA-211D-3044-9E35-958DFBC26156}" type="slidenum">
              <a:rPr lang="en-US" smtClean="0">
                <a:solidFill>
                  <a:prstClr val="white"/>
                </a:solidFill>
              </a:rPr>
              <a:pPr/>
              <a:t>4</a:t>
            </a:fld>
            <a:endParaRPr lang="en-US">
              <a:solidFill>
                <a:prstClr val="white"/>
              </a:solidFill>
            </a:endParaRPr>
          </a:p>
        </p:txBody>
      </p:sp>
      <p:sp>
        <p:nvSpPr>
          <p:cNvPr id="4" name="Title 3">
            <a:extLst>
              <a:ext uri="{FF2B5EF4-FFF2-40B4-BE49-F238E27FC236}">
                <a16:creationId xmlns:a16="http://schemas.microsoft.com/office/drawing/2014/main" id="{BF893741-D485-41D0-855E-BC160EC91750}"/>
              </a:ext>
            </a:extLst>
          </p:cNvPr>
          <p:cNvSpPr>
            <a:spLocks noGrp="1"/>
          </p:cNvSpPr>
          <p:nvPr>
            <p:ph type="title"/>
          </p:nvPr>
        </p:nvSpPr>
        <p:spPr>
          <a:xfrm>
            <a:off x="0" y="2571997"/>
            <a:ext cx="9144000" cy="731520"/>
          </a:xfrm>
        </p:spPr>
        <p:txBody>
          <a:bodyPr>
            <a:normAutofit fontScale="90000"/>
          </a:bodyPr>
          <a:lstStyle/>
          <a:p>
            <a:r>
              <a:rPr lang="en-US">
                <a:solidFill>
                  <a:schemeClr val="tx1"/>
                </a:solidFill>
              </a:rPr>
              <a:t>PROGRAMS/PROJECTS/INITIATIVES</a:t>
            </a:r>
          </a:p>
        </p:txBody>
      </p:sp>
    </p:spTree>
    <p:extLst>
      <p:ext uri="{BB962C8B-B14F-4D97-AF65-F5344CB8AC3E}">
        <p14:creationId xmlns:p14="http://schemas.microsoft.com/office/powerpoint/2010/main" val="3825852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766026"/>
            <a:ext cx="9071430" cy="5212743"/>
          </a:xfrm>
        </p:spPr>
        <p:txBody>
          <a:bodyPr vert="horz" lIns="68580" tIns="34290" rIns="68580" bIns="34290" rtlCol="0" anchor="t">
            <a:noAutofit/>
          </a:bodyPr>
          <a:lstStyle/>
          <a:p>
            <a:pPr marL="0" indent="0">
              <a:spcBef>
                <a:spcPts val="0"/>
              </a:spcBef>
              <a:buNone/>
            </a:pPr>
            <a:r>
              <a:rPr lang="en-US" sz="1600" b="1" dirty="0"/>
              <a:t>Office: Pre-Discharge</a:t>
            </a:r>
            <a:endParaRPr lang="en-US" sz="1600" dirty="0">
              <a:cs typeface="Calibri"/>
            </a:endParaRPr>
          </a:p>
          <a:p>
            <a:pPr marL="0" indent="0">
              <a:spcBef>
                <a:spcPts val="0"/>
              </a:spcBef>
              <a:buNone/>
            </a:pPr>
            <a:endParaRPr lang="en-US" sz="1600" b="1" dirty="0">
              <a:solidFill>
                <a:srgbClr val="000000"/>
              </a:solidFill>
            </a:endParaRPr>
          </a:p>
          <a:p>
            <a:pPr marL="0" indent="0">
              <a:spcBef>
                <a:spcPts val="0"/>
              </a:spcBef>
              <a:buNone/>
            </a:pPr>
            <a:r>
              <a:rPr lang="en-US" sz="1600" b="1" dirty="0">
                <a:solidFill>
                  <a:srgbClr val="000000"/>
                </a:solidFill>
              </a:rPr>
              <a:t>Program: Integrated Disability Evaluation System (IDES)</a:t>
            </a:r>
          </a:p>
          <a:p>
            <a:pPr indent="-287338">
              <a:spcBef>
                <a:spcPts val="0"/>
              </a:spcBef>
              <a:buSzPct val="90000"/>
            </a:pPr>
            <a:r>
              <a:rPr lang="en-US" sz="1600" dirty="0">
                <a:effectLst/>
                <a:ea typeface="Times New Roman" panose="02020603050405020304" pitchFamily="18" charset="0"/>
              </a:rPr>
              <a:t>Active-duty Service members wh</a:t>
            </a:r>
            <a:r>
              <a:rPr lang="en-US" sz="1600" dirty="0">
                <a:ea typeface="Times New Roman" panose="02020603050405020304" pitchFamily="18" charset="0"/>
              </a:rPr>
              <a:t>o are referred to IDES </a:t>
            </a:r>
            <a:r>
              <a:rPr lang="en-US" sz="1600" dirty="0">
                <a:effectLst/>
                <a:ea typeface="Times New Roman" panose="02020603050405020304" pitchFamily="18" charset="0"/>
              </a:rPr>
              <a:t>are eligible for and automatically entitled to VR&amp;E services  </a:t>
            </a:r>
          </a:p>
          <a:p>
            <a:pPr indent="-287338">
              <a:spcBef>
                <a:spcPts val="0"/>
              </a:spcBef>
              <a:buSzPct val="90000"/>
            </a:pPr>
            <a:r>
              <a:rPr lang="en-US" sz="1600" dirty="0">
                <a:effectLst/>
                <a:ea typeface="Calibri" panose="020F0502020204030204" pitchFamily="34" charset="0"/>
              </a:rPr>
              <a:t>Each IDES location has assigned IDES Vocational R</a:t>
            </a:r>
            <a:r>
              <a:rPr lang="en-US" sz="1600" dirty="0">
                <a:ea typeface="Calibri" panose="020F0502020204030204" pitchFamily="34" charset="0"/>
              </a:rPr>
              <a:t>ehabilitation Counselors (VRC), including 70 IDES locations with VRCs out-based on the installation </a:t>
            </a:r>
          </a:p>
          <a:p>
            <a:pPr indent="-287338">
              <a:spcBef>
                <a:spcPts val="0"/>
              </a:spcBef>
              <a:buSzPct val="90000"/>
            </a:pPr>
            <a:r>
              <a:rPr lang="en-US" sz="1600" dirty="0">
                <a:effectLst/>
                <a:ea typeface="Calibri" panose="020F0502020204030204" pitchFamily="34" charset="0"/>
              </a:rPr>
              <a:t>Upon referral to IDES, participants are cont</a:t>
            </a:r>
            <a:r>
              <a:rPr lang="en-US" sz="1600" dirty="0">
                <a:ea typeface="Calibri" panose="020F0502020204030204" pitchFamily="34" charset="0"/>
              </a:rPr>
              <a:t>acted and invited to apply for VR&amp;E benefits and to </a:t>
            </a:r>
            <a:r>
              <a:rPr lang="en-US" sz="1600" b="0" i="0" dirty="0">
                <a:solidFill>
                  <a:srgbClr val="242424"/>
                </a:solidFill>
                <a:effectLst/>
              </a:rPr>
              <a:t>complete evaluation to determine abilities, skills, and interests for employment</a:t>
            </a:r>
            <a:endParaRPr lang="en-US" sz="1600" dirty="0">
              <a:effectLst/>
              <a:ea typeface="Calibri" panose="020F0502020204030204" pitchFamily="34" charset="0"/>
            </a:endParaRPr>
          </a:p>
          <a:p>
            <a:pPr indent="-287338">
              <a:spcBef>
                <a:spcPts val="0"/>
              </a:spcBef>
              <a:buSzPct val="90000"/>
            </a:pPr>
            <a:r>
              <a:rPr lang="en-US" sz="1600" dirty="0">
                <a:effectLst/>
                <a:ea typeface="Times New Roman" panose="02020603050405020304" pitchFamily="18" charset="0"/>
              </a:rPr>
              <a:t>MSCs</a:t>
            </a:r>
            <a:r>
              <a:rPr lang="en-US" sz="1600" dirty="0">
                <a:ea typeface="Times New Roman" panose="02020603050405020304" pitchFamily="18" charset="0"/>
              </a:rPr>
              <a:t> maintain current contact information for </a:t>
            </a:r>
            <a:r>
              <a:rPr lang="en-US" sz="1600" dirty="0">
                <a:effectLst/>
                <a:ea typeface="Times New Roman" panose="02020603050405020304" pitchFamily="18" charset="0"/>
              </a:rPr>
              <a:t>IDES VRCs at their respective location and coordinate as appropriate </a:t>
            </a:r>
          </a:p>
          <a:p>
            <a:pPr marR="0" lvl="0" indent="-287338">
              <a:spcBef>
                <a:spcPts val="0"/>
              </a:spcBef>
              <a:spcAft>
                <a:spcPts val="0"/>
              </a:spcAft>
              <a:buFont typeface="Symbol" panose="05050102010706020507" pitchFamily="18" charset="2"/>
              <a:buChar char=""/>
            </a:pPr>
            <a:endParaRPr lang="en-US" sz="1600" dirty="0">
              <a:effectLst/>
              <a:ea typeface="Times New Roman" panose="02020603050405020304" pitchFamily="18" charset="0"/>
            </a:endParaRPr>
          </a:p>
          <a:p>
            <a:pPr indent="-287338">
              <a:spcBef>
                <a:spcPts val="0"/>
              </a:spcBef>
              <a:buNone/>
            </a:pPr>
            <a:r>
              <a:rPr lang="en-US" sz="1600" b="1" dirty="0">
                <a:solidFill>
                  <a:srgbClr val="000000"/>
                </a:solidFill>
              </a:rPr>
              <a:t>Project: Veterans Tracking Application (VTA)</a:t>
            </a:r>
          </a:p>
          <a:p>
            <a:pPr indent="-287338">
              <a:spcBef>
                <a:spcPts val="0"/>
              </a:spcBef>
              <a:buSzPct val="90000"/>
            </a:pPr>
            <a:r>
              <a:rPr lang="en-US" sz="1600" dirty="0">
                <a:ea typeface="Times New Roman" panose="02020603050405020304" pitchFamily="18" charset="0"/>
              </a:rPr>
              <a:t>VTA currently supports a VR&amp;E Tab which is used by VR&amp;E to identify IDES participants, and track and report VR&amp;E Interviews with IDES participants </a:t>
            </a:r>
            <a:endParaRPr lang="en-US" sz="1600" dirty="0">
              <a:ea typeface="Calibri" panose="020F0502020204030204" pitchFamily="34" charset="0"/>
            </a:endParaRPr>
          </a:p>
          <a:p>
            <a:pPr marL="342900" lvl="1" indent="-287338">
              <a:spcBef>
                <a:spcPts val="0"/>
              </a:spcBef>
            </a:pPr>
            <a:endParaRPr lang="en-US" sz="1600" dirty="0"/>
          </a:p>
          <a:p>
            <a:pPr indent="-287338">
              <a:spcBef>
                <a:spcPts val="0"/>
              </a:spcBef>
              <a:buNone/>
            </a:pPr>
            <a:r>
              <a:rPr lang="en-US" sz="1600" b="1" dirty="0">
                <a:solidFill>
                  <a:srgbClr val="000000"/>
                </a:solidFill>
              </a:rPr>
              <a:t>Initiative: VTA Sunsetting; JDES/VBMS Integration</a:t>
            </a:r>
          </a:p>
          <a:p>
            <a:pPr indent="-287338">
              <a:spcBef>
                <a:spcPts val="0"/>
              </a:spcBef>
              <a:buSzPct val="90000"/>
            </a:pPr>
            <a:r>
              <a:rPr lang="en-US" sz="1600" dirty="0">
                <a:cs typeface="Calibri"/>
              </a:rPr>
              <a:t>Requires continued coordination between Office of Business Integration (OBI) and VR&amp;E to ensure an alternative solution for VR&amp;E IDES tracking/reporting is in place before sunset of VTA (expected FY24-25)</a:t>
            </a:r>
            <a:endParaRPr lang="en-US" sz="1600" dirty="0"/>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a:xfrm>
            <a:off x="0" y="-111826"/>
            <a:ext cx="9144000" cy="731520"/>
          </a:xfrm>
        </p:spPr>
        <p:txBody>
          <a:bodyPr>
            <a:normAutofit/>
          </a:bodyPr>
          <a:lstStyle/>
          <a:p>
            <a:r>
              <a:rPr lang="en-US" sz="3200"/>
              <a:t>CS Program/Projects/Initiatives Impacting VR&amp;E</a:t>
            </a:r>
          </a:p>
        </p:txBody>
      </p:sp>
    </p:spTree>
    <p:extLst>
      <p:ext uri="{BB962C8B-B14F-4D97-AF65-F5344CB8AC3E}">
        <p14:creationId xmlns:p14="http://schemas.microsoft.com/office/powerpoint/2010/main" val="1041025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655319"/>
            <a:ext cx="9202544" cy="5357553"/>
          </a:xfrm>
        </p:spPr>
        <p:txBody>
          <a:bodyPr vert="horz" lIns="68580" tIns="34290" rIns="68580" bIns="34290" rtlCol="0" anchor="t">
            <a:noAutofit/>
          </a:bodyPr>
          <a:lstStyle/>
          <a:p>
            <a:pPr marL="0" indent="0">
              <a:spcBef>
                <a:spcPts val="0"/>
              </a:spcBef>
              <a:buNone/>
            </a:pPr>
            <a:r>
              <a:rPr lang="en-US" sz="1400" b="1" dirty="0"/>
              <a:t>Office: Pre-Discharge</a:t>
            </a:r>
            <a:endParaRPr lang="en-US" sz="1400" dirty="0">
              <a:cs typeface="Calibri"/>
            </a:endParaRPr>
          </a:p>
          <a:p>
            <a:pPr marL="0" indent="0">
              <a:spcBef>
                <a:spcPts val="0"/>
              </a:spcBef>
              <a:buNone/>
            </a:pPr>
            <a:endParaRPr lang="en-US" sz="1400" b="1" dirty="0">
              <a:solidFill>
                <a:srgbClr val="000000"/>
              </a:solidFill>
            </a:endParaRPr>
          </a:p>
          <a:p>
            <a:pPr marL="0" indent="0">
              <a:spcBef>
                <a:spcPts val="0"/>
              </a:spcBef>
              <a:buNone/>
            </a:pPr>
            <a:r>
              <a:rPr lang="en-US" sz="1400" b="1" dirty="0">
                <a:solidFill>
                  <a:srgbClr val="000000"/>
                </a:solidFill>
              </a:rPr>
              <a:t>Program: Benefits Delivery at Discharge</a:t>
            </a:r>
            <a:endParaRPr lang="en-US" sz="1400" b="1" dirty="0">
              <a:solidFill>
                <a:srgbClr val="000000"/>
              </a:solidFill>
              <a:cs typeface="Calibri"/>
            </a:endParaRPr>
          </a:p>
          <a:p>
            <a:pPr indent="-287338">
              <a:spcBef>
                <a:spcPts val="0"/>
              </a:spcBef>
            </a:pPr>
            <a:r>
              <a:rPr lang="en-US" sz="1400" dirty="0"/>
              <a:t>Allow Service members to submit claim between 180 - 90 days prior to separation or retirement​</a:t>
            </a:r>
          </a:p>
          <a:p>
            <a:pPr indent="-287338">
              <a:spcBef>
                <a:spcPts val="0"/>
              </a:spcBef>
            </a:pPr>
            <a:r>
              <a:rPr lang="en-US" sz="1400" dirty="0"/>
              <a:t>Transitioning Service members will get their rating decisions soon after discharge and, as a result, may be eligible to use VR&amp;E</a:t>
            </a:r>
          </a:p>
          <a:p>
            <a:pPr marL="0" indent="0">
              <a:spcBef>
                <a:spcPts val="0"/>
              </a:spcBef>
              <a:buNone/>
            </a:pPr>
            <a:endParaRPr lang="en-US" sz="1400" dirty="0">
              <a:solidFill>
                <a:srgbClr val="000000"/>
              </a:solidFill>
            </a:endParaRPr>
          </a:p>
          <a:p>
            <a:pPr marL="0" indent="0">
              <a:spcBef>
                <a:spcPts val="0"/>
              </a:spcBef>
              <a:buNone/>
            </a:pPr>
            <a:r>
              <a:rPr lang="en-US" sz="1400" b="1" dirty="0">
                <a:solidFill>
                  <a:srgbClr val="000000"/>
                </a:solidFill>
              </a:rPr>
              <a:t>Project: Electronic automatic exchange of Service Treatment Records from DoD to VA</a:t>
            </a:r>
          </a:p>
          <a:p>
            <a:pPr indent="-287338">
              <a:spcBef>
                <a:spcPts val="0"/>
              </a:spcBef>
            </a:pPr>
            <a:r>
              <a:rPr lang="en-US" sz="1400" dirty="0">
                <a:cs typeface="Calibri"/>
              </a:rPr>
              <a:t>Remove burden of Service members submitting Service Treatment Records (STRs) with BDD claims and increase participation in the BDD program</a:t>
            </a:r>
          </a:p>
          <a:p>
            <a:pPr indent="-287338">
              <a:spcBef>
                <a:spcPts val="0"/>
              </a:spcBef>
            </a:pPr>
            <a:r>
              <a:rPr lang="en-US" sz="1400" dirty="0"/>
              <a:t>The increase in BDD participation leads to the potential increase in VR&amp;E applications</a:t>
            </a:r>
          </a:p>
          <a:p>
            <a:pPr marL="0" indent="0">
              <a:spcBef>
                <a:spcPts val="0"/>
              </a:spcBef>
              <a:buNone/>
            </a:pPr>
            <a:endParaRPr lang="en-US" sz="1400" b="1" dirty="0">
              <a:solidFill>
                <a:srgbClr val="000000"/>
              </a:solidFill>
            </a:endParaRPr>
          </a:p>
          <a:p>
            <a:pPr marL="0" indent="0">
              <a:spcBef>
                <a:spcPts val="0"/>
              </a:spcBef>
              <a:buNone/>
            </a:pPr>
            <a:r>
              <a:rPr lang="en-US" sz="1400" b="1" dirty="0">
                <a:solidFill>
                  <a:srgbClr val="000000"/>
                </a:solidFill>
              </a:rPr>
              <a:t>Project: Include BDD information on VR&amp;E section of VA.gov</a:t>
            </a:r>
          </a:p>
          <a:p>
            <a:pPr indent="-287338">
              <a:spcBef>
                <a:spcPts val="0"/>
              </a:spcBef>
            </a:pPr>
            <a:r>
              <a:rPr lang="en-US" sz="1400" dirty="0">
                <a:cs typeface="Calibri"/>
              </a:rPr>
              <a:t>Last year we worked with VR&amp;E to add language to the VR&amp;E portion of VA.gov to promote our BDD program</a:t>
            </a:r>
          </a:p>
          <a:p>
            <a:pPr indent="-287338">
              <a:spcBef>
                <a:spcPts val="0"/>
              </a:spcBef>
            </a:pPr>
            <a:r>
              <a:rPr lang="en-US" sz="1400" dirty="0"/>
              <a:t>Linking the two programs informs Service members of their connectivity and encourages Service members to take advantages of BDD and VR&amp;E</a:t>
            </a:r>
          </a:p>
          <a:p>
            <a:pPr indent="-287338">
              <a:spcBef>
                <a:spcPts val="0"/>
              </a:spcBef>
            </a:pPr>
            <a:r>
              <a:rPr lang="en-US" sz="1400" dirty="0"/>
              <a:t>The following language was included on the  VR&amp;E page: </a:t>
            </a:r>
          </a:p>
          <a:p>
            <a:pPr lvl="1"/>
            <a:r>
              <a:rPr lang="en-US" sz="1400" b="1" i="1" dirty="0">
                <a:effectLst/>
              </a:rPr>
              <a:t>Benefits Delivery at Discharge (BDD):</a:t>
            </a:r>
            <a:r>
              <a:rPr lang="en-US" sz="1400" b="0" i="1" dirty="0">
                <a:effectLst/>
              </a:rPr>
              <a:t> If you have an illness or injury that you believe was caused—or made worse—by your active-duty service, you can file a claim for disability benefits through the BDD program 180 to 90 days before you leave active duty. This may help speed up the claim decision process so you can get your benefits sooner.</a:t>
            </a:r>
          </a:p>
          <a:p>
            <a:pPr marL="914400" lvl="2" indent="0">
              <a:buNone/>
            </a:pPr>
            <a:r>
              <a:rPr lang="en-US" sz="1400" b="0" i="1" u="sng" dirty="0">
                <a:effectLst/>
                <a:hlinkClick r:id="rId3" tooltip="Pre-discharge claim">
                  <a:extLst>
                    <a:ext uri="{A12FA001-AC4F-418D-AE19-62706E023703}">
                      <ahyp:hlinkClr xmlns:ahyp="http://schemas.microsoft.com/office/drawing/2018/hyperlinkcolor" val="tx"/>
                    </a:ext>
                  </a:extLst>
                </a:hlinkClick>
              </a:rPr>
              <a:t>Learn more about BDD and what to do if you have less than 90 days left on active duty</a:t>
            </a:r>
            <a:endParaRPr lang="en-US" sz="1400" i="1" dirty="0"/>
          </a:p>
          <a:p>
            <a:pPr marL="914400" lvl="2" indent="0">
              <a:buNone/>
            </a:pPr>
            <a:r>
              <a:rPr lang="en-US" sz="1400" b="0" i="1" u="sng" dirty="0">
                <a:effectLst/>
                <a:hlinkClick r:id="rId4">
                  <a:extLst>
                    <a:ext uri="{A12FA001-AC4F-418D-AE19-62706E023703}">
                      <ahyp:hlinkClr xmlns:ahyp="http://schemas.microsoft.com/office/drawing/2018/hyperlinkcolor" val="tx"/>
                    </a:ext>
                  </a:extLst>
                </a:hlinkClick>
              </a:rPr>
              <a:t>Go to our video about BDD (YouTube)</a:t>
            </a:r>
            <a:endParaRPr lang="en-US" sz="1400" b="0" i="1" dirty="0">
              <a:effectLst/>
            </a:endParaRPr>
          </a:p>
          <a:p>
            <a:pPr marL="0" indent="0">
              <a:spcBef>
                <a:spcPts val="0"/>
              </a:spcBef>
              <a:buNone/>
            </a:pPr>
            <a:endParaRPr lang="en-US" sz="1400" dirty="0">
              <a:solidFill>
                <a:srgbClr val="000000"/>
              </a:solidFill>
            </a:endParaRPr>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3200" dirty="0"/>
              <a:t>CS Program/Projects/Initiatives Impacting VR&amp;E</a:t>
            </a:r>
          </a:p>
        </p:txBody>
      </p:sp>
    </p:spTree>
    <p:extLst>
      <p:ext uri="{BB962C8B-B14F-4D97-AF65-F5344CB8AC3E}">
        <p14:creationId xmlns:p14="http://schemas.microsoft.com/office/powerpoint/2010/main" val="2270474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3070A-9084-418C-8C7E-6C5751FDC557}"/>
              </a:ext>
            </a:extLst>
          </p:cNvPr>
          <p:cNvSpPr>
            <a:spLocks noGrp="1"/>
          </p:cNvSpPr>
          <p:nvPr>
            <p:ph idx="1"/>
          </p:nvPr>
        </p:nvSpPr>
        <p:spPr>
          <a:xfrm>
            <a:off x="0" y="824136"/>
            <a:ext cx="9202544" cy="3368040"/>
          </a:xfrm>
        </p:spPr>
        <p:txBody>
          <a:bodyPr vert="horz" lIns="68580" tIns="34290" rIns="68580" bIns="34290" rtlCol="0" anchor="t">
            <a:noAutofit/>
          </a:bodyPr>
          <a:lstStyle/>
          <a:p>
            <a:pPr marL="0" indent="0">
              <a:spcBef>
                <a:spcPts val="0"/>
              </a:spcBef>
              <a:buNone/>
            </a:pPr>
            <a:r>
              <a:rPr lang="en-US" sz="1800" b="1" dirty="0"/>
              <a:t>Office: Pre-Discharge</a:t>
            </a:r>
            <a:endParaRPr lang="en-US" sz="1800" dirty="0">
              <a:cs typeface="Calibri"/>
            </a:endParaRPr>
          </a:p>
          <a:p>
            <a:pPr marL="457200" lvl="1" indent="0">
              <a:spcBef>
                <a:spcPts val="0"/>
              </a:spcBef>
              <a:buNone/>
            </a:pPr>
            <a:endParaRPr lang="en-US" sz="1600" dirty="0"/>
          </a:p>
          <a:p>
            <a:pPr marL="0" indent="0">
              <a:spcBef>
                <a:spcPts val="0"/>
              </a:spcBef>
              <a:buNone/>
            </a:pPr>
            <a:r>
              <a:rPr lang="en-US" sz="1800" b="1" dirty="0">
                <a:solidFill>
                  <a:srgbClr val="000000"/>
                </a:solidFill>
              </a:rPr>
              <a:t>Initiative: Enhance communications around the BDD program</a:t>
            </a:r>
          </a:p>
          <a:p>
            <a:pPr indent="-287338">
              <a:spcBef>
                <a:spcPts val="0"/>
              </a:spcBef>
            </a:pPr>
            <a:r>
              <a:rPr lang="en-US" sz="1600" dirty="0">
                <a:cs typeface="Calibri"/>
              </a:rPr>
              <a:t>Execute a communications strategy to inform and encourage Service members to file BDD claims</a:t>
            </a:r>
          </a:p>
          <a:p>
            <a:pPr indent="-287338">
              <a:spcBef>
                <a:spcPts val="0"/>
              </a:spcBef>
            </a:pPr>
            <a:r>
              <a:rPr lang="en-US" sz="1600" dirty="0"/>
              <a:t>Potential for increase in VR&amp;E applications as well as an opportunity to cross promote the VR&amp;E program </a:t>
            </a:r>
          </a:p>
          <a:p>
            <a:pPr marL="0" indent="0">
              <a:spcBef>
                <a:spcPts val="0"/>
              </a:spcBef>
              <a:buNone/>
            </a:pPr>
            <a:endParaRPr lang="en-US" sz="1600" b="1" dirty="0">
              <a:solidFill>
                <a:srgbClr val="000000"/>
              </a:solidFill>
            </a:endParaRPr>
          </a:p>
          <a:p>
            <a:pPr marL="0" indent="0">
              <a:spcBef>
                <a:spcPts val="0"/>
              </a:spcBef>
              <a:buNone/>
            </a:pPr>
            <a:r>
              <a:rPr lang="en-US" sz="1800" b="1" dirty="0">
                <a:solidFill>
                  <a:srgbClr val="000000"/>
                </a:solidFill>
              </a:rPr>
              <a:t>Initiative: Enhance communications around the VR&amp;E programs to Military Services Coordinators (MSCs)</a:t>
            </a:r>
          </a:p>
          <a:p>
            <a:pPr indent="-287338">
              <a:spcBef>
                <a:spcPts val="0"/>
              </a:spcBef>
            </a:pPr>
            <a:r>
              <a:rPr lang="en-US" sz="1600" dirty="0">
                <a:cs typeface="Calibri"/>
              </a:rPr>
              <a:t>Included the Supervisor for VR&amp;E’s Outreach &amp; Engagement as a guest speaker on the Pre-Discharge staff’s November 2021 MSC call.  She presented VR&amp;E Transition Assistance to more than 300 field employees.</a:t>
            </a:r>
          </a:p>
          <a:p>
            <a:pPr indent="-287338">
              <a:spcBef>
                <a:spcPts val="0"/>
              </a:spcBef>
            </a:pPr>
            <a:r>
              <a:rPr lang="en-US" sz="1600" dirty="0"/>
              <a:t>Ensure MSCs and others who work with pre-discharge claims have the latest information from VR&amp;E subject matter experts (SMEs) and give the SMEs the opportunity to have a dialogue with the field staff handling IDES and BDD claims</a:t>
            </a:r>
            <a:endParaRPr lang="en-US" sz="1400" dirty="0">
              <a:cs typeface="Calibri"/>
            </a:endParaRPr>
          </a:p>
        </p:txBody>
      </p:sp>
      <p:sp>
        <p:nvSpPr>
          <p:cNvPr id="5" name="Slide Number Placeholder 4">
            <a:extLst>
              <a:ext uri="{FF2B5EF4-FFF2-40B4-BE49-F238E27FC236}">
                <a16:creationId xmlns:a16="http://schemas.microsoft.com/office/drawing/2014/main" id="{6A2549E1-02C7-4F3F-BE64-60AD04FC7AC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4D87934E-8DA9-4AF2-A886-7E72C174E2C3}"/>
              </a:ext>
            </a:extLst>
          </p:cNvPr>
          <p:cNvSpPr>
            <a:spLocks noGrp="1"/>
          </p:cNvSpPr>
          <p:nvPr>
            <p:ph type="title"/>
          </p:nvPr>
        </p:nvSpPr>
        <p:spPr/>
        <p:txBody>
          <a:bodyPr>
            <a:normAutofit/>
          </a:bodyPr>
          <a:lstStyle/>
          <a:p>
            <a:r>
              <a:rPr lang="en-US" sz="3200"/>
              <a:t>CS Program/Projects/Initiatives Impacting VR&amp;E</a:t>
            </a:r>
          </a:p>
        </p:txBody>
      </p:sp>
    </p:spTree>
    <p:extLst>
      <p:ext uri="{BB962C8B-B14F-4D97-AF65-F5344CB8AC3E}">
        <p14:creationId xmlns:p14="http://schemas.microsoft.com/office/powerpoint/2010/main" val="1785480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632F7D-B44F-4071-8CB1-485E35D2B564}"/>
              </a:ext>
            </a:extLst>
          </p:cNvPr>
          <p:cNvSpPr>
            <a:spLocks noGrp="1"/>
          </p:cNvSpPr>
          <p:nvPr>
            <p:ph type="sldNum" sz="quarter" idx="10"/>
          </p:nvPr>
        </p:nvSpPr>
        <p:spPr/>
        <p:txBody>
          <a:bodyPr/>
          <a:lstStyle/>
          <a:p>
            <a:pPr defTabSz="342900"/>
            <a:fld id="{D983F1FA-211D-3044-9E35-958DFBC26156}" type="slidenum">
              <a:rPr lang="en-US" smtClean="0">
                <a:solidFill>
                  <a:prstClr val="white"/>
                </a:solidFill>
              </a:rPr>
              <a:pPr defTabSz="342900"/>
              <a:t>8</a:t>
            </a:fld>
            <a:endParaRPr lang="en-US">
              <a:solidFill>
                <a:prstClr val="white"/>
              </a:solidFill>
            </a:endParaRPr>
          </a:p>
        </p:txBody>
      </p:sp>
      <p:sp>
        <p:nvSpPr>
          <p:cNvPr id="7" name="TextBox 6">
            <a:extLst>
              <a:ext uri="{FF2B5EF4-FFF2-40B4-BE49-F238E27FC236}">
                <a16:creationId xmlns:a16="http://schemas.microsoft.com/office/drawing/2014/main" id="{0D18E7FE-39CD-4301-8E4C-1556D6C28EE3}"/>
              </a:ext>
            </a:extLst>
          </p:cNvPr>
          <p:cNvSpPr txBox="1"/>
          <p:nvPr/>
        </p:nvSpPr>
        <p:spPr>
          <a:xfrm>
            <a:off x="115556" y="626854"/>
            <a:ext cx="8912887" cy="6471002"/>
          </a:xfrm>
          <a:prstGeom prst="rect">
            <a:avLst/>
          </a:prstGeom>
          <a:noFill/>
        </p:spPr>
        <p:txBody>
          <a:bodyPr wrap="square" lIns="68580" tIns="34290" rIns="68580" bIns="34290" rtlCol="0" anchor="t">
            <a:spAutoFit/>
          </a:bodyPr>
          <a:lstStyle/>
          <a:p>
            <a:pPr marL="214313" indent="-214313">
              <a:lnSpc>
                <a:spcPct val="150000"/>
              </a:lnSpc>
              <a:buFont typeface="Wingdings" panose="05000000000000000000" pitchFamily="2" charset="2"/>
              <a:buChar char="ü"/>
            </a:pPr>
            <a:r>
              <a:rPr lang="en-US" sz="1600" dirty="0">
                <a:cs typeface="Calibri"/>
              </a:rPr>
              <a:t>STAR Rating: 95.76% (3 mo) &amp; 95.37% (12 mo); Non-Rating: 92.24%</a:t>
            </a:r>
          </a:p>
          <a:p>
            <a:pPr marL="214313" indent="-214313">
              <a:lnSpc>
                <a:spcPct val="150000"/>
              </a:lnSpc>
              <a:buFont typeface="Wingdings" panose="05000000000000000000" pitchFamily="2" charset="2"/>
              <a:buChar char="ü"/>
            </a:pPr>
            <a:r>
              <a:rPr lang="en-US" sz="1600" dirty="0">
                <a:cs typeface="Calibri"/>
              </a:rPr>
              <a:t>10 of 14 VASRD reg packages published as final rules (Musculoskeletal, Cardiology, and Genitourinary) </a:t>
            </a:r>
          </a:p>
          <a:p>
            <a:pPr marL="214313" indent="-214313">
              <a:lnSpc>
                <a:spcPct val="150000"/>
              </a:lnSpc>
              <a:buFont typeface="Wingdings" panose="05000000000000000000" pitchFamily="2" charset="2"/>
              <a:buChar char="ü"/>
            </a:pPr>
            <a:r>
              <a:rPr lang="en-US" sz="1600" dirty="0">
                <a:cs typeface="Calibri"/>
              </a:rPr>
              <a:t>41 OIG/GAO audits managed; 7 full report closures, 22 closed recommendations</a:t>
            </a:r>
          </a:p>
          <a:p>
            <a:pPr marL="214313" indent="-214313">
              <a:lnSpc>
                <a:spcPct val="150000"/>
              </a:lnSpc>
              <a:buFont typeface="Wingdings" panose="05000000000000000000" pitchFamily="2" charset="2"/>
              <a:buChar char="ü"/>
            </a:pPr>
            <a:r>
              <a:rPr lang="en-US" sz="1600" dirty="0">
                <a:cs typeface="Calibri"/>
              </a:rPr>
              <a:t>10 Computer Matching/Data Sharing Agreements managed (saving over $594 million)</a:t>
            </a:r>
          </a:p>
          <a:p>
            <a:pPr marL="214313" indent="-214313">
              <a:lnSpc>
                <a:spcPct val="150000"/>
              </a:lnSpc>
              <a:buFont typeface="Wingdings" panose="05000000000000000000" pitchFamily="2" charset="2"/>
              <a:buChar char="ü"/>
            </a:pPr>
            <a:r>
              <a:rPr lang="en-US" sz="1600" dirty="0">
                <a:cs typeface="Calibri"/>
              </a:rPr>
              <a:t>New Competency Based Training System (CBTS) for RSVRs developed; launched in FY22</a:t>
            </a:r>
          </a:p>
          <a:p>
            <a:pPr marL="214313" indent="-214313">
              <a:lnSpc>
                <a:spcPct val="150000"/>
              </a:lnSpc>
              <a:buFont typeface="Wingdings" panose="05000000000000000000" pitchFamily="2" charset="2"/>
              <a:buChar char="ü"/>
            </a:pPr>
            <a:r>
              <a:rPr lang="en-US" sz="1600" dirty="0">
                <a:cs typeface="Calibri"/>
              </a:rPr>
              <a:t>Learning catalog updated &amp; streamlined (650+ items reduced to 169) </a:t>
            </a:r>
          </a:p>
          <a:p>
            <a:pPr marL="214313" indent="-214313">
              <a:lnSpc>
                <a:spcPct val="150000"/>
              </a:lnSpc>
              <a:buFont typeface="Wingdings" panose="05000000000000000000" pitchFamily="2" charset="2"/>
              <a:buChar char="ü"/>
            </a:pPr>
            <a:r>
              <a:rPr lang="en-US" sz="1600" dirty="0">
                <a:cs typeface="Calibri"/>
              </a:rPr>
              <a:t>867 VIP and 60 WARTAC students supported </a:t>
            </a:r>
          </a:p>
          <a:p>
            <a:pPr marL="214313" indent="-214313">
              <a:lnSpc>
                <a:spcPct val="150000"/>
              </a:lnSpc>
              <a:buFont typeface="Wingdings" panose="05000000000000000000" pitchFamily="2" charset="2"/>
              <a:buChar char="ü"/>
            </a:pPr>
            <a:r>
              <a:rPr lang="en-US" sz="1600" dirty="0">
                <a:cs typeface="Calibri"/>
              </a:rPr>
              <a:t> Return to Active Duty batch runs moved to monthly vs quarterly</a:t>
            </a:r>
          </a:p>
          <a:p>
            <a:pPr marL="214313" indent="-214313">
              <a:lnSpc>
                <a:spcPct val="150000"/>
              </a:lnSpc>
              <a:buFont typeface="Wingdings" panose="05000000000000000000" pitchFamily="2" charset="2"/>
              <a:buChar char="ü"/>
            </a:pPr>
            <a:r>
              <a:rPr lang="en-US" sz="1600" dirty="0">
                <a:cs typeface="Calibri"/>
              </a:rPr>
              <a:t>Procedures Manual redesigned</a:t>
            </a:r>
          </a:p>
          <a:p>
            <a:pPr marL="214313" indent="-214313">
              <a:lnSpc>
                <a:spcPct val="150000"/>
              </a:lnSpc>
              <a:buFont typeface="Wingdings" panose="05000000000000000000" pitchFamily="2" charset="2"/>
              <a:buChar char="ü"/>
            </a:pPr>
            <a:r>
              <a:rPr lang="en-US" sz="1600" dirty="0">
                <a:cs typeface="Calibri"/>
              </a:rPr>
              <a:t>3,724 Advisory Reviews conducted</a:t>
            </a:r>
          </a:p>
          <a:p>
            <a:pPr marL="214313" indent="-214313">
              <a:lnSpc>
                <a:spcPct val="150000"/>
              </a:lnSpc>
              <a:buFont typeface="Wingdings" panose="05000000000000000000" pitchFamily="2" charset="2"/>
              <a:buChar char="ü"/>
            </a:pPr>
            <a:r>
              <a:rPr lang="en-US" sz="1600" dirty="0">
                <a:cs typeface="Calibri"/>
              </a:rPr>
              <a:t>2  Adjudication (Part 3) regulations published</a:t>
            </a:r>
          </a:p>
          <a:p>
            <a:pPr marL="214313" indent="-214313">
              <a:lnSpc>
                <a:spcPct val="150000"/>
              </a:lnSpc>
              <a:buFont typeface="Wingdings" panose="05000000000000000000" pitchFamily="2" charset="2"/>
              <a:buChar char="ü"/>
            </a:pPr>
            <a:r>
              <a:rPr lang="en-US" sz="1600" dirty="0">
                <a:cs typeface="Calibri"/>
              </a:rPr>
              <a:t>3 New GW Respiratory presumptive conditions established</a:t>
            </a:r>
          </a:p>
          <a:p>
            <a:pPr marL="214313" indent="-214313">
              <a:lnSpc>
                <a:spcPct val="150000"/>
              </a:lnSpc>
              <a:buFont typeface="Wingdings" panose="05000000000000000000" pitchFamily="2" charset="2"/>
              <a:buChar char="ü"/>
            </a:pPr>
            <a:r>
              <a:rPr lang="en-US" sz="1600" dirty="0">
                <a:cs typeface="Calibri"/>
              </a:rPr>
              <a:t>Character of Discharge/LGBTQ+ Directive published</a:t>
            </a:r>
          </a:p>
          <a:p>
            <a:pPr marL="214313" indent="-214313">
              <a:lnSpc>
                <a:spcPct val="150000"/>
              </a:lnSpc>
              <a:buFont typeface="Wingdings" panose="05000000000000000000" pitchFamily="2" charset="2"/>
              <a:buChar char="ü"/>
            </a:pPr>
            <a:r>
              <a:rPr lang="en-US" sz="1600" dirty="0">
                <a:cs typeface="Calibri"/>
              </a:rPr>
              <a:t>18 Virtual Site Visits completed</a:t>
            </a:r>
          </a:p>
          <a:p>
            <a:pPr marL="214313" indent="-214313">
              <a:buFont typeface="Wingdings" panose="05000000000000000000" pitchFamily="2" charset="2"/>
              <a:buChar char="ü"/>
            </a:pPr>
            <a:endParaRPr lang="en-US" sz="1600" dirty="0">
              <a:cs typeface="Calibri"/>
            </a:endParaRPr>
          </a:p>
          <a:p>
            <a:pPr marL="214313" indent="-214313">
              <a:buFont typeface="Wingdings" panose="05000000000000000000" pitchFamily="2" charset="2"/>
              <a:buChar char="ü"/>
            </a:pPr>
            <a:endParaRPr lang="en-US" sz="1600" dirty="0">
              <a:cs typeface="Calibri"/>
            </a:endParaRPr>
          </a:p>
          <a:p>
            <a:endParaRPr lang="en-US" sz="1600" dirty="0"/>
          </a:p>
          <a:p>
            <a:endParaRPr lang="en-US" sz="1600" dirty="0">
              <a:cs typeface="Calibri"/>
            </a:endParaRPr>
          </a:p>
          <a:p>
            <a:endParaRPr lang="en-US" sz="1600" dirty="0">
              <a:cs typeface="Calibri"/>
            </a:endParaRPr>
          </a:p>
        </p:txBody>
      </p:sp>
      <p:sp>
        <p:nvSpPr>
          <p:cNvPr id="14" name="Title 3">
            <a:extLst>
              <a:ext uri="{FF2B5EF4-FFF2-40B4-BE49-F238E27FC236}">
                <a16:creationId xmlns:a16="http://schemas.microsoft.com/office/drawing/2014/main" id="{F1572767-9BEA-4A62-B48A-3789DADE83AE}"/>
              </a:ext>
            </a:extLst>
          </p:cNvPr>
          <p:cNvSpPr>
            <a:spLocks noGrp="1"/>
          </p:cNvSpPr>
          <p:nvPr>
            <p:ph type="title"/>
          </p:nvPr>
        </p:nvSpPr>
        <p:spPr>
          <a:xfrm>
            <a:off x="-25359" y="-104666"/>
            <a:ext cx="9144000" cy="731520"/>
          </a:xfrm>
        </p:spPr>
        <p:txBody>
          <a:bodyPr>
            <a:normAutofit/>
          </a:bodyPr>
          <a:lstStyle/>
          <a:p>
            <a:r>
              <a:rPr lang="en-US" sz="4000" dirty="0"/>
              <a:t>FY21 Highlights</a:t>
            </a:r>
          </a:p>
        </p:txBody>
      </p:sp>
    </p:spTree>
    <p:extLst>
      <p:ext uri="{BB962C8B-B14F-4D97-AF65-F5344CB8AC3E}">
        <p14:creationId xmlns:p14="http://schemas.microsoft.com/office/powerpoint/2010/main" val="144305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89374F-444A-47A4-813A-875F81E40287}"/>
              </a:ext>
            </a:extLst>
          </p:cNvPr>
          <p:cNvSpPr>
            <a:spLocks noGrp="1"/>
          </p:cNvSpPr>
          <p:nvPr>
            <p:ph idx="1"/>
          </p:nvPr>
        </p:nvSpPr>
        <p:spPr>
          <a:xfrm>
            <a:off x="264886" y="844296"/>
            <a:ext cx="8806544" cy="5175504"/>
          </a:xfrm>
        </p:spPr>
        <p:txBody>
          <a:bodyPr vert="horz" lIns="91440" tIns="45720" rIns="91440" bIns="45720" rtlCol="0" anchor="t">
            <a:normAutofit/>
          </a:bodyPr>
          <a:lstStyle/>
          <a:p>
            <a:r>
              <a:rPr lang="en-US" sz="2000" dirty="0"/>
              <a:t>VASRD (38 CFR Part 4) Modernization and Earnings Loss Study (ELS)</a:t>
            </a:r>
            <a:endParaRPr lang="en-US" sz="2800" dirty="0">
              <a:cs typeface="Calibri"/>
            </a:endParaRPr>
          </a:p>
          <a:p>
            <a:r>
              <a:rPr lang="en-US" sz="2000" dirty="0"/>
              <a:t>Adjudication Regulations (38 CFR Part 3)</a:t>
            </a:r>
            <a:endParaRPr lang="en-US" sz="2000" dirty="0">
              <a:cs typeface="Calibri"/>
            </a:endParaRPr>
          </a:p>
          <a:p>
            <a:r>
              <a:rPr lang="en-US" sz="2000" dirty="0"/>
              <a:t>M21-1 Reassessment</a:t>
            </a:r>
            <a:endParaRPr lang="en-US" sz="2000" dirty="0">
              <a:cs typeface="Calibri"/>
            </a:endParaRPr>
          </a:p>
          <a:p>
            <a:r>
              <a:rPr lang="en-US" sz="2000" dirty="0">
                <a:cs typeface="Calibri"/>
              </a:rPr>
              <a:t>Active Service Pay Rule</a:t>
            </a:r>
            <a:endParaRPr lang="en-US" sz="2000" dirty="0"/>
          </a:p>
          <a:p>
            <a:r>
              <a:rPr lang="en-US" sz="2000" dirty="0">
                <a:cs typeface="Calibri"/>
              </a:rPr>
              <a:t>Monthly Return to Active-Duty Adjustments</a:t>
            </a:r>
          </a:p>
          <a:p>
            <a:r>
              <a:rPr lang="en-US" sz="2000" dirty="0"/>
              <a:t>Integrated Disability Evaluation System</a:t>
            </a:r>
          </a:p>
          <a:p>
            <a:r>
              <a:rPr lang="en-US" sz="2000" dirty="0">
                <a:cs typeface="Calibri"/>
              </a:rPr>
              <a:t>Benefits Delivery at Discharge</a:t>
            </a:r>
          </a:p>
          <a:p>
            <a:r>
              <a:rPr lang="en-US" sz="2000" dirty="0"/>
              <a:t>Training Management</a:t>
            </a:r>
            <a:endParaRPr lang="en-US" sz="2000" dirty="0">
              <a:cs typeface="Calibri"/>
            </a:endParaRPr>
          </a:p>
          <a:p>
            <a:r>
              <a:rPr lang="en-US" sz="2000" dirty="0"/>
              <a:t>Quality Assurance</a:t>
            </a:r>
            <a:endParaRPr lang="en-US" sz="2000" dirty="0">
              <a:cs typeface="Calibri"/>
            </a:endParaRPr>
          </a:p>
          <a:p>
            <a:r>
              <a:rPr lang="en-US" sz="2000" dirty="0"/>
              <a:t>Quality Management System (QMS)</a:t>
            </a:r>
            <a:endParaRPr lang="en-US" sz="2000" dirty="0">
              <a:cs typeface="Calibri"/>
            </a:endParaRPr>
          </a:p>
          <a:p>
            <a:r>
              <a:rPr lang="en-US" sz="2000" dirty="0">
                <a:cs typeface="Calibri"/>
              </a:rPr>
              <a:t>Routine Future Exams</a:t>
            </a:r>
          </a:p>
          <a:p>
            <a:r>
              <a:rPr lang="en-US" sz="2000" dirty="0"/>
              <a:t>Compensation Service Roundtable (CSR)</a:t>
            </a:r>
            <a:endParaRPr lang="en-US" sz="2000" dirty="0">
              <a:cs typeface="Calibri"/>
            </a:endParaRPr>
          </a:p>
          <a:p>
            <a:r>
              <a:rPr lang="en-US" sz="2000" dirty="0">
                <a:cs typeface="Calibri"/>
              </a:rPr>
              <a:t>Joint Executive Committee Priorities</a:t>
            </a:r>
          </a:p>
          <a:p>
            <a:r>
              <a:rPr lang="en-US" sz="2000" dirty="0"/>
              <a:t>V-Signals and Customer Experience</a:t>
            </a:r>
            <a:endParaRPr lang="en-US" sz="2000" dirty="0">
              <a:cs typeface="Calibri"/>
            </a:endParaRPr>
          </a:p>
          <a:p>
            <a:endParaRPr lang="en-US" dirty="0">
              <a:solidFill>
                <a:srgbClr val="343434"/>
              </a:solidFill>
            </a:endParaRPr>
          </a:p>
        </p:txBody>
      </p:sp>
      <p:sp>
        <p:nvSpPr>
          <p:cNvPr id="3" name="Slide Number Placeholder 2">
            <a:extLst>
              <a:ext uri="{FF2B5EF4-FFF2-40B4-BE49-F238E27FC236}">
                <a16:creationId xmlns:a16="http://schemas.microsoft.com/office/drawing/2014/main" id="{428B91F6-188D-4F92-9493-B685C911EE70}"/>
              </a:ext>
            </a:extLst>
          </p:cNvPr>
          <p:cNvSpPr>
            <a:spLocks noGrp="1"/>
          </p:cNvSpPr>
          <p:nvPr>
            <p:ph type="sldNum" sz="quarter" idx="12"/>
          </p:nvPr>
        </p:nvSpPr>
        <p:spPr/>
        <p:txBody>
          <a:bodyPr/>
          <a:lstStyle/>
          <a:p>
            <a:fld id="{D983F1FA-211D-3044-9E35-958DFBC26156}" type="slidenum">
              <a:rPr lang="en-US">
                <a:solidFill>
                  <a:prstClr val="white"/>
                </a:solidFill>
                <a:latin typeface="Calibri"/>
              </a:rPr>
              <a:pPr/>
              <a:t>9</a:t>
            </a:fld>
            <a:endParaRPr lang="en-US">
              <a:solidFill>
                <a:prstClr val="white"/>
              </a:solidFill>
              <a:latin typeface="Calibri"/>
            </a:endParaRPr>
          </a:p>
        </p:txBody>
      </p:sp>
      <p:sp>
        <p:nvSpPr>
          <p:cNvPr id="4" name="Title 3">
            <a:extLst>
              <a:ext uri="{FF2B5EF4-FFF2-40B4-BE49-F238E27FC236}">
                <a16:creationId xmlns:a16="http://schemas.microsoft.com/office/drawing/2014/main" id="{AFEC6BF8-4203-4DBD-8424-23947EB8DE64}"/>
              </a:ext>
            </a:extLst>
          </p:cNvPr>
          <p:cNvSpPr>
            <a:spLocks noGrp="1"/>
          </p:cNvSpPr>
          <p:nvPr>
            <p:ph type="title"/>
          </p:nvPr>
        </p:nvSpPr>
        <p:spPr/>
        <p:txBody>
          <a:bodyPr>
            <a:normAutofit/>
          </a:bodyPr>
          <a:lstStyle/>
          <a:p>
            <a:r>
              <a:rPr lang="en-US" sz="4000" dirty="0"/>
              <a:t>CS Hot Topics</a:t>
            </a:r>
          </a:p>
        </p:txBody>
      </p:sp>
    </p:spTree>
    <p:extLst>
      <p:ext uri="{BB962C8B-B14F-4D97-AF65-F5344CB8AC3E}">
        <p14:creationId xmlns:p14="http://schemas.microsoft.com/office/powerpoint/2010/main" val="1176143162"/>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E983EF28662244E8D021D6EFF83B469" ma:contentTypeVersion="4" ma:contentTypeDescription="Create a new document." ma:contentTypeScope="" ma:versionID="c837943f7bcac8a6a4eb3751f6bb683e">
  <xsd:schema xmlns:xsd="http://www.w3.org/2001/XMLSchema" xmlns:xs="http://www.w3.org/2001/XMLSchema" xmlns:p="http://schemas.microsoft.com/office/2006/metadata/properties" xmlns:ns2="1e11996a-6cac-4047-ba11-b66bb4c2b860" xmlns:ns3="c37cd780-4be5-4098-a30d-463a24cee87d" targetNamespace="http://schemas.microsoft.com/office/2006/metadata/properties" ma:root="true" ma:fieldsID="d6082d06b4643c6b37b703d52e0c9e8d" ns2:_="" ns3:_="">
    <xsd:import namespace="1e11996a-6cac-4047-ba11-b66bb4c2b860"/>
    <xsd:import namespace="c37cd780-4be5-4098-a30d-463a24cee87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1996a-6cac-4047-ba11-b66bb4c2b8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7cd780-4be5-4098-a30d-463a24cee87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93FA49-FC48-493C-94A2-B5BE0B839CF0}">
  <ds:schemaRefs>
    <ds:schemaRef ds:uri="http://purl.org/dc/elements/1.1/"/>
    <ds:schemaRef ds:uri="http://schemas.microsoft.com/office/2006/metadata/properties"/>
    <ds:schemaRef ds:uri="c37cd780-4be5-4098-a30d-463a24cee87d"/>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1e11996a-6cac-4047-ba11-b66bb4c2b860"/>
    <ds:schemaRef ds:uri="http://www.w3.org/XML/1998/namespace"/>
    <ds:schemaRef ds:uri="http://purl.org/dc/terms/"/>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B1EB2CA5-5B24-4C9D-BAC8-B8698E711B2A}">
  <ds:schemaRefs>
    <ds:schemaRef ds:uri="1e11996a-6cac-4047-ba11-b66bb4c2b860"/>
    <ds:schemaRef ds:uri="c37cd780-4be5-4098-a30d-463a24cee87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496</TotalTime>
  <Words>4260</Words>
  <Application>Microsoft Office PowerPoint</Application>
  <PresentationFormat>On-screen Show (4:3)</PresentationFormat>
  <Paragraphs>530</Paragraphs>
  <Slides>25</Slides>
  <Notes>16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25</vt:i4>
      </vt:variant>
    </vt:vector>
  </HeadingPairs>
  <TitlesOfParts>
    <vt:vector size="33" baseType="lpstr">
      <vt:lpstr>Arial</vt:lpstr>
      <vt:lpstr>Calibri</vt:lpstr>
      <vt:lpstr>Myriad Pro</vt:lpstr>
      <vt:lpstr>Symbol</vt:lpstr>
      <vt:lpstr>Wingdings</vt:lpstr>
      <vt:lpstr>10_Office Theme</vt:lpstr>
      <vt:lpstr>1_Custom Design</vt:lpstr>
      <vt:lpstr>Custom Design</vt:lpstr>
      <vt:lpstr>Compensation Service Brief Veteran Readiness and Employment New Division Leaders Training  </vt:lpstr>
      <vt:lpstr>CS Leadership Team</vt:lpstr>
      <vt:lpstr>Compensation Service Collaboration Partners</vt:lpstr>
      <vt:lpstr>PROGRAMS/PROJECTS/INITIATIVES</vt:lpstr>
      <vt:lpstr>CS Program/Projects/Initiatives Impacting VR&amp;E</vt:lpstr>
      <vt:lpstr>CS Program/Projects/Initiatives Impacting VR&amp;E</vt:lpstr>
      <vt:lpstr>CS Program/Projects/Initiatives Impacting VR&amp;E</vt:lpstr>
      <vt:lpstr>FY21 Highlights</vt:lpstr>
      <vt:lpstr>CS Hot Topics</vt:lpstr>
      <vt:lpstr>VASRD (38 CFR Part 4) and ELS</vt:lpstr>
      <vt:lpstr>VASRD (38 CFR Part 4) and ELS (cont.)</vt:lpstr>
      <vt:lpstr>Adjudication Regulations (38 CFR Part 3)</vt:lpstr>
      <vt:lpstr>Pending Adjudication Regulations (Part 3)</vt:lpstr>
      <vt:lpstr>M21-1 Reorganization Project</vt:lpstr>
      <vt:lpstr>Active Service Pay Rule (Dual Compensation – Drill Pay)</vt:lpstr>
      <vt:lpstr>Monthly Return to Active-Duty Adjustments  (Dual Compensation)</vt:lpstr>
      <vt:lpstr>Integrated Disability Evaluation System (IDES) (Pre-Discharge Programs)</vt:lpstr>
      <vt:lpstr>Benefits Delivery at Discharge (BDD) (Pre-Discharge Programs)</vt:lpstr>
      <vt:lpstr>Training Management</vt:lpstr>
      <vt:lpstr>Training Management (cont.)</vt:lpstr>
      <vt:lpstr>Quality Assurance</vt:lpstr>
      <vt:lpstr>Quality Management System (QMS)</vt:lpstr>
      <vt:lpstr>Compensation Systems Roundtable (CSR)</vt:lpstr>
      <vt:lpstr>Joint Executive Committee (JEC) Priorities</vt:lpstr>
      <vt:lpstr>V-Signals and Enhancing Customer Experience</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Modernization Drumbeat</dc:title>
  <dc:creator>Department of Veterans Affairs</dc:creator>
  <cp:lastModifiedBy>Chisley, Kimberly, VBAVACO</cp:lastModifiedBy>
  <cp:revision>11</cp:revision>
  <cp:lastPrinted>2020-08-24T18:49:28Z</cp:lastPrinted>
  <dcterms:created xsi:type="dcterms:W3CDTF">2017-12-21T16:13:31Z</dcterms:created>
  <dcterms:modified xsi:type="dcterms:W3CDTF">2022-03-29T12:43:04Z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0x0101009E983EF28662244E8D021D6EFF83B469</vt:lpwstr>
  </property>
</Properties>
</file>