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0"/>
  </p:notesMasterIdLst>
  <p:handoutMasterIdLst>
    <p:handoutMasterId r:id="rId21"/>
  </p:handoutMasterIdLst>
  <p:sldIdLst>
    <p:sldId id="256" r:id="rId2"/>
    <p:sldId id="267" r:id="rId3"/>
    <p:sldId id="268" r:id="rId4"/>
    <p:sldId id="258" r:id="rId5"/>
    <p:sldId id="259" r:id="rId6"/>
    <p:sldId id="283" r:id="rId7"/>
    <p:sldId id="294" r:id="rId8"/>
    <p:sldId id="295" r:id="rId9"/>
    <p:sldId id="296" r:id="rId10"/>
    <p:sldId id="297" r:id="rId11"/>
    <p:sldId id="290" r:id="rId12"/>
    <p:sldId id="286" r:id="rId13"/>
    <p:sldId id="287" r:id="rId14"/>
    <p:sldId id="300" r:id="rId15"/>
    <p:sldId id="265" r:id="rId16"/>
    <p:sldId id="298" r:id="rId17"/>
    <p:sldId id="266" r:id="rId18"/>
    <p:sldId id="299" r:id="rId19"/>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878" autoAdjust="0"/>
  </p:normalViewPr>
  <p:slideViewPr>
    <p:cSldViewPr>
      <p:cViewPr varScale="1">
        <p:scale>
          <a:sx n="70" d="100"/>
          <a:sy n="70" d="100"/>
        </p:scale>
        <p:origin x="-116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1440" tIns="45720" rIns="91440" bIns="45720" rtlCol="0"/>
          <a:lstStyle>
            <a:lvl1pPr algn="r">
              <a:defRPr sz="1200"/>
            </a:lvl1pPr>
          </a:lstStyle>
          <a:p>
            <a:fld id="{245C3666-3142-4173-BD05-CAD3F701CA55}" type="datetimeFigureOut">
              <a:rPr lang="en-US" smtClean="0"/>
              <a:t>10/21/2014</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1440" tIns="45720" rIns="91440" bIns="45720" rtlCol="0" anchor="b"/>
          <a:lstStyle>
            <a:lvl1pPr algn="r">
              <a:defRPr sz="1200"/>
            </a:lvl1pPr>
          </a:lstStyle>
          <a:p>
            <a:fld id="{862DB5E6-40C5-47EE-BF19-D5D448051FE0}" type="slidenum">
              <a:rPr lang="en-US" smtClean="0"/>
              <a:t>‹#›</a:t>
            </a:fld>
            <a:endParaRPr lang="en-US"/>
          </a:p>
        </p:txBody>
      </p:sp>
    </p:spTree>
    <p:extLst>
      <p:ext uri="{BB962C8B-B14F-4D97-AF65-F5344CB8AC3E}">
        <p14:creationId xmlns:p14="http://schemas.microsoft.com/office/powerpoint/2010/main" val="1418969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1440" tIns="45720" rIns="91440" bIns="45720" rtlCol="0"/>
          <a:lstStyle>
            <a:lvl1pPr algn="r">
              <a:defRPr sz="1200"/>
            </a:lvl1pPr>
          </a:lstStyle>
          <a:p>
            <a:fld id="{554BB687-D482-4481-A1D6-11573E370B20}" type="datetimeFigureOut">
              <a:rPr lang="en-US" smtClean="0"/>
              <a:t>10/21/2014</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1440" tIns="45720" rIns="91440" bIns="45720" rtlCol="0" anchor="b"/>
          <a:lstStyle>
            <a:lvl1pPr algn="r">
              <a:defRPr sz="1200"/>
            </a:lvl1pPr>
          </a:lstStyle>
          <a:p>
            <a:fld id="{36FE7C4A-6DE6-4B37-AE56-0799F6C42E65}" type="slidenum">
              <a:rPr lang="en-US" smtClean="0"/>
              <a:t>‹#›</a:t>
            </a:fld>
            <a:endParaRPr lang="en-US"/>
          </a:p>
        </p:txBody>
      </p:sp>
    </p:spTree>
    <p:extLst>
      <p:ext uri="{BB962C8B-B14F-4D97-AF65-F5344CB8AC3E}">
        <p14:creationId xmlns:p14="http://schemas.microsoft.com/office/powerpoint/2010/main" val="153454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PATTY </a:t>
            </a:r>
          </a:p>
          <a:p>
            <a:r>
              <a:rPr lang="en-US" dirty="0" smtClean="0"/>
              <a:t>Introduction</a:t>
            </a:r>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1</a:t>
            </a:fld>
            <a:endParaRPr lang="en-US"/>
          </a:p>
        </p:txBody>
      </p:sp>
    </p:spTree>
    <p:extLst>
      <p:ext uri="{BB962C8B-B14F-4D97-AF65-F5344CB8AC3E}">
        <p14:creationId xmlns:p14="http://schemas.microsoft.com/office/powerpoint/2010/main" val="3638176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ERIN, BRAD AND</a:t>
            </a:r>
            <a:r>
              <a:rPr lang="en-US" baseline="0" dirty="0" smtClean="0"/>
              <a:t> THERESA</a:t>
            </a:r>
          </a:p>
          <a:p>
            <a:endParaRPr lang="en-US" b="1" u="sng" dirty="0" smtClean="0"/>
          </a:p>
          <a:p>
            <a:r>
              <a:rPr lang="en-US" b="1" u="sng" dirty="0" smtClean="0"/>
              <a:t>Intervention:</a:t>
            </a:r>
            <a:endParaRPr lang="en-US" dirty="0" smtClean="0"/>
          </a:p>
          <a:p>
            <a:pPr lvl="0"/>
            <a:r>
              <a:rPr lang="en-US" dirty="0" smtClean="0"/>
              <a:t>Vocational Staff will_____.  </a:t>
            </a:r>
          </a:p>
          <a:p>
            <a:pPr marL="0" indent="0">
              <a:buNone/>
            </a:pPr>
            <a:r>
              <a:rPr lang="en-US" b="1" dirty="0" smtClean="0"/>
              <a:t> </a:t>
            </a:r>
            <a:endParaRPr lang="en-US" dirty="0" smtClean="0"/>
          </a:p>
          <a:p>
            <a:pPr lvl="0"/>
            <a:r>
              <a:rPr lang="en-US" dirty="0" smtClean="0"/>
              <a:t>Vocational Staff will work with me using_____. (IT, TW, Job Preparation Skills Class, Job Seeking Skills Training, Job Support </a:t>
            </a:r>
            <a:r>
              <a:rPr lang="en-US" dirty="0" err="1" smtClean="0"/>
              <a:t>Training,etc</a:t>
            </a:r>
            <a:r>
              <a:rPr lang="en-US" dirty="0" smtClean="0"/>
              <a:t>)</a:t>
            </a:r>
          </a:p>
          <a:p>
            <a:pPr lvl="0"/>
            <a:r>
              <a:rPr lang="en-US" dirty="0" smtClean="0"/>
              <a:t>Teach Job Seeking Skills.</a:t>
            </a:r>
          </a:p>
          <a:p>
            <a:pPr lvl="0"/>
            <a:r>
              <a:rPr lang="en-US" dirty="0" smtClean="0"/>
              <a:t>Teach Job Keeping Skills.</a:t>
            </a:r>
          </a:p>
          <a:p>
            <a:pPr lvl="0"/>
            <a:r>
              <a:rPr lang="en-US" dirty="0" smtClean="0"/>
              <a:t>Explore vocational options.</a:t>
            </a:r>
          </a:p>
          <a:p>
            <a:pPr lvl="0"/>
            <a:r>
              <a:rPr lang="en-US" dirty="0" smtClean="0"/>
              <a:t>Explore educational options.</a:t>
            </a:r>
          </a:p>
          <a:p>
            <a:pPr lvl="0"/>
            <a:r>
              <a:rPr lang="en-US" dirty="0" smtClean="0"/>
              <a:t>Explore volunteer opportunities.  </a:t>
            </a:r>
          </a:p>
          <a:p>
            <a:pPr lvl="0"/>
            <a:r>
              <a:rPr lang="en-US" dirty="0" smtClean="0"/>
              <a:t>Meet in the community and/or provide transportation and support during the process of job seeking.  </a:t>
            </a:r>
          </a:p>
          <a:p>
            <a:pPr lvl="0"/>
            <a:r>
              <a:rPr lang="en-US" dirty="0" smtClean="0"/>
              <a:t>Meet in the community/job site/office to provide job support.</a:t>
            </a:r>
          </a:p>
          <a:p>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10</a:t>
            </a:fld>
            <a:endParaRPr lang="en-US"/>
          </a:p>
        </p:txBody>
      </p:sp>
    </p:spTree>
    <p:extLst>
      <p:ext uri="{BB962C8B-B14F-4D97-AF65-F5344CB8AC3E}">
        <p14:creationId xmlns:p14="http://schemas.microsoft.com/office/powerpoint/2010/main" val="1065688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 and ERIN</a:t>
            </a:r>
          </a:p>
          <a:p>
            <a:endParaRPr lang="en-US" dirty="0" smtClean="0"/>
          </a:p>
          <a:p>
            <a:r>
              <a:rPr lang="en-US" dirty="0" smtClean="0"/>
              <a:t>POCs are</a:t>
            </a:r>
            <a:r>
              <a:rPr lang="en-US" baseline="0" dirty="0" smtClean="0"/>
              <a:t> “informally” reviewed at every appointment. </a:t>
            </a:r>
          </a:p>
          <a:p>
            <a:endParaRPr lang="en-US" baseline="0" dirty="0" smtClean="0"/>
          </a:p>
          <a:p>
            <a:r>
              <a:rPr lang="en-US" baseline="0" dirty="0" smtClean="0"/>
              <a:t>ERIN:  Transitional Work participation is 6 months.  The POC is “formally” reviewed and documented in MH Suite at the end of the 6 months.  It is “informally” reviewed at monthly appointments and documented in progress notes.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11</a:t>
            </a:fld>
            <a:endParaRPr lang="en-US"/>
          </a:p>
        </p:txBody>
      </p:sp>
    </p:spTree>
    <p:extLst>
      <p:ext uri="{BB962C8B-B14F-4D97-AF65-F5344CB8AC3E}">
        <p14:creationId xmlns:p14="http://schemas.microsoft.com/office/powerpoint/2010/main" val="4088404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KARI</a:t>
            </a:r>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12</a:t>
            </a:fld>
            <a:endParaRPr lang="en-US"/>
          </a:p>
        </p:txBody>
      </p:sp>
    </p:spTree>
    <p:extLst>
      <p:ext uri="{BB962C8B-B14F-4D97-AF65-F5344CB8AC3E}">
        <p14:creationId xmlns:p14="http://schemas.microsoft.com/office/powerpoint/2010/main" val="39165759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KARI and ERIN</a:t>
            </a:r>
          </a:p>
          <a:p>
            <a:endParaRPr lang="en-US" dirty="0" smtClean="0"/>
          </a:p>
          <a:p>
            <a:r>
              <a:rPr lang="en-US" dirty="0" smtClean="0"/>
              <a:t>ERIN:  Transitional</a:t>
            </a:r>
            <a:r>
              <a:rPr lang="en-US" baseline="0" dirty="0" smtClean="0"/>
              <a:t> Work provides </a:t>
            </a:r>
            <a:r>
              <a:rPr lang="en-US" baseline="0" dirty="0" err="1" smtClean="0"/>
              <a:t>one:one</a:t>
            </a:r>
            <a:r>
              <a:rPr lang="en-US" baseline="0" dirty="0" smtClean="0"/>
              <a:t> assistance with these services during the monthly appointments.  </a:t>
            </a:r>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13</a:t>
            </a:fld>
            <a:endParaRPr lang="en-US"/>
          </a:p>
        </p:txBody>
      </p:sp>
    </p:spTree>
    <p:extLst>
      <p:ext uri="{BB962C8B-B14F-4D97-AF65-F5344CB8AC3E}">
        <p14:creationId xmlns:p14="http://schemas.microsoft.com/office/powerpoint/2010/main" val="2270703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KARI</a:t>
            </a:r>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14</a:t>
            </a:fld>
            <a:endParaRPr lang="en-US"/>
          </a:p>
        </p:txBody>
      </p:sp>
    </p:spTree>
    <p:extLst>
      <p:ext uri="{BB962C8B-B14F-4D97-AF65-F5344CB8AC3E}">
        <p14:creationId xmlns:p14="http://schemas.microsoft.com/office/powerpoint/2010/main" val="1543666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THERESA</a:t>
            </a:r>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15</a:t>
            </a:fld>
            <a:endParaRPr lang="en-US"/>
          </a:p>
        </p:txBody>
      </p:sp>
    </p:spTree>
    <p:extLst>
      <p:ext uri="{BB962C8B-B14F-4D97-AF65-F5344CB8AC3E}">
        <p14:creationId xmlns:p14="http://schemas.microsoft.com/office/powerpoint/2010/main" val="17475035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a:t>
            </a:r>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16</a:t>
            </a:fld>
            <a:endParaRPr lang="en-US"/>
          </a:p>
        </p:txBody>
      </p:sp>
    </p:spTree>
    <p:extLst>
      <p:ext uri="{BB962C8B-B14F-4D97-AF65-F5344CB8AC3E}">
        <p14:creationId xmlns:p14="http://schemas.microsoft.com/office/powerpoint/2010/main" val="27108247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KARI</a:t>
            </a:r>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17</a:t>
            </a:fld>
            <a:endParaRPr lang="en-US"/>
          </a:p>
        </p:txBody>
      </p:sp>
    </p:spTree>
    <p:extLst>
      <p:ext uri="{BB962C8B-B14F-4D97-AF65-F5344CB8AC3E}">
        <p14:creationId xmlns:p14="http://schemas.microsoft.com/office/powerpoint/2010/main" val="12914438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18</a:t>
            </a:fld>
            <a:endParaRPr lang="en-US"/>
          </a:p>
        </p:txBody>
      </p:sp>
    </p:spTree>
    <p:extLst>
      <p:ext uri="{BB962C8B-B14F-4D97-AF65-F5344CB8AC3E}">
        <p14:creationId xmlns:p14="http://schemas.microsoft.com/office/powerpoint/2010/main" val="1685834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HEIDI</a:t>
            </a:r>
          </a:p>
          <a:p>
            <a:r>
              <a:rPr lang="en-US" dirty="0" smtClean="0"/>
              <a:t>St.</a:t>
            </a:r>
            <a:r>
              <a:rPr lang="en-US" baseline="0" dirty="0" smtClean="0"/>
              <a:t> Cloud Vocational Rehabilitation Services overview</a:t>
            </a:r>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2</a:t>
            </a:fld>
            <a:endParaRPr lang="en-US"/>
          </a:p>
        </p:txBody>
      </p:sp>
    </p:spTree>
    <p:extLst>
      <p:ext uri="{BB962C8B-B14F-4D97-AF65-F5344CB8AC3E}">
        <p14:creationId xmlns:p14="http://schemas.microsoft.com/office/powerpoint/2010/main" val="2129776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HEIDI</a:t>
            </a:r>
          </a:p>
          <a:p>
            <a:r>
              <a:rPr lang="en-US" dirty="0" smtClean="0"/>
              <a:t>Vocational</a:t>
            </a:r>
            <a:r>
              <a:rPr lang="en-US" baseline="0" dirty="0" smtClean="0"/>
              <a:t> Resource Lab overview</a:t>
            </a:r>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3</a:t>
            </a:fld>
            <a:endParaRPr lang="en-US"/>
          </a:p>
        </p:txBody>
      </p:sp>
    </p:spTree>
    <p:extLst>
      <p:ext uri="{BB962C8B-B14F-4D97-AF65-F5344CB8AC3E}">
        <p14:creationId xmlns:p14="http://schemas.microsoft.com/office/powerpoint/2010/main" val="1109335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JULIE</a:t>
            </a:r>
          </a:p>
          <a:p>
            <a:r>
              <a:rPr lang="en-US" dirty="0" smtClean="0"/>
              <a:t>“Nothing</a:t>
            </a:r>
            <a:r>
              <a:rPr lang="en-US" baseline="0" dirty="0" smtClean="0"/>
              <a:t> about them without them.”</a:t>
            </a:r>
          </a:p>
          <a:p>
            <a:r>
              <a:rPr lang="en-US" baseline="0" dirty="0" smtClean="0"/>
              <a:t>Not a one time meeting.  Changes overtime.</a:t>
            </a:r>
          </a:p>
          <a:p>
            <a:r>
              <a:rPr lang="en-US" baseline="0" dirty="0" smtClean="0"/>
              <a:t>Their path not ours.</a:t>
            </a:r>
          </a:p>
          <a:p>
            <a:r>
              <a:rPr lang="en-US" baseline="0" dirty="0" smtClean="0"/>
              <a:t>Repeated frequently to ensure “on the same page.”</a:t>
            </a:r>
          </a:p>
          <a:p>
            <a:endParaRPr lang="en-US" baseline="0" dirty="0" smtClean="0"/>
          </a:p>
          <a:p>
            <a:r>
              <a:rPr lang="en-US" baseline="0" dirty="0" smtClean="0"/>
              <a:t>KAREN</a:t>
            </a:r>
          </a:p>
          <a:p>
            <a:r>
              <a:rPr lang="en-US" dirty="0" smtClean="0"/>
              <a:t>It’s a team endeavor</a:t>
            </a:r>
            <a:endParaRPr lang="en-US" dirty="0"/>
          </a:p>
          <a:p>
            <a:r>
              <a:rPr lang="en-US" dirty="0" smtClean="0"/>
              <a:t>Ask</a:t>
            </a:r>
            <a:r>
              <a:rPr lang="en-US" baseline="0" dirty="0" smtClean="0"/>
              <a:t> questions. “What is their World”</a:t>
            </a:r>
          </a:p>
          <a:p>
            <a:r>
              <a:rPr lang="en-US" baseline="0" dirty="0" smtClean="0"/>
              <a:t>“In their own words.”</a:t>
            </a:r>
          </a:p>
          <a:p>
            <a:r>
              <a:rPr lang="en-US" baseline="0" dirty="0" smtClean="0"/>
              <a:t>Focus on the positives.</a:t>
            </a:r>
            <a:endParaRPr lang="en-US" dirty="0" smtClean="0"/>
          </a:p>
        </p:txBody>
      </p:sp>
      <p:sp>
        <p:nvSpPr>
          <p:cNvPr id="4" name="Slide Number Placeholder 3"/>
          <p:cNvSpPr>
            <a:spLocks noGrp="1"/>
          </p:cNvSpPr>
          <p:nvPr>
            <p:ph type="sldNum" sz="quarter" idx="10"/>
          </p:nvPr>
        </p:nvSpPr>
        <p:spPr/>
        <p:txBody>
          <a:bodyPr/>
          <a:lstStyle/>
          <a:p>
            <a:fld id="{36FE7C4A-6DE6-4B37-AE56-0799F6C42E65}" type="slidenum">
              <a:rPr lang="en-US" smtClean="0"/>
              <a:t>4</a:t>
            </a:fld>
            <a:endParaRPr lang="en-US"/>
          </a:p>
        </p:txBody>
      </p:sp>
    </p:spTree>
    <p:extLst>
      <p:ext uri="{BB962C8B-B14F-4D97-AF65-F5344CB8AC3E}">
        <p14:creationId xmlns:p14="http://schemas.microsoft.com/office/powerpoint/2010/main" val="3906267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JULIE</a:t>
            </a:r>
          </a:p>
          <a:p>
            <a:r>
              <a:rPr lang="en-US" dirty="0" smtClean="0"/>
              <a:t>Is important to coordinate (HUD VASH, Homeless,</a:t>
            </a:r>
            <a:r>
              <a:rPr lang="en-US" baseline="0" dirty="0" smtClean="0"/>
              <a:t> etc.)  Impacted by income? (Section 8), Needed for year end and NEPEC.  Supports/abuse/substance use/danger</a:t>
            </a:r>
          </a:p>
          <a:p>
            <a:endParaRPr lang="en-US" baseline="0" dirty="0" smtClean="0"/>
          </a:p>
          <a:p>
            <a:r>
              <a:rPr lang="en-US" baseline="0" dirty="0" smtClean="0"/>
              <a:t>KAREN</a:t>
            </a:r>
          </a:p>
          <a:p>
            <a:r>
              <a:rPr lang="en-US" baseline="0" dirty="0" smtClean="0"/>
              <a:t>What they have done in their past can impact their future.  Doesn’t have to be employment.  What moves them?</a:t>
            </a:r>
          </a:p>
          <a:p>
            <a:endParaRPr lang="en-US" baseline="0" dirty="0" smtClean="0"/>
          </a:p>
          <a:p>
            <a:r>
              <a:rPr lang="en-US" baseline="0" dirty="0" smtClean="0"/>
              <a:t>JULIE</a:t>
            </a:r>
          </a:p>
          <a:p>
            <a:r>
              <a:rPr lang="en-US" baseline="0" dirty="0" smtClean="0"/>
              <a:t>What worked?  What didn’t?  What is going to be different?  Are we the best program?</a:t>
            </a:r>
          </a:p>
          <a:p>
            <a:endParaRPr lang="en-US" baseline="0" dirty="0" smtClean="0"/>
          </a:p>
          <a:p>
            <a:r>
              <a:rPr lang="en-US" baseline="0" dirty="0" smtClean="0"/>
              <a:t>KAREN</a:t>
            </a:r>
          </a:p>
          <a:p>
            <a:r>
              <a:rPr lang="en-US" baseline="0" dirty="0" smtClean="0"/>
              <a:t>Transferrable skills. Service Connected/Non-Service Connected.  Educational Benefits (GI Bill and Chapter 31)</a:t>
            </a:r>
          </a:p>
          <a:p>
            <a:endParaRPr lang="en-US" baseline="0" dirty="0" smtClean="0"/>
          </a:p>
          <a:p>
            <a:r>
              <a:rPr lang="en-US" baseline="0" dirty="0" smtClean="0"/>
              <a:t>JULIE</a:t>
            </a:r>
          </a:p>
          <a:p>
            <a:r>
              <a:rPr lang="en-US" baseline="0" dirty="0" smtClean="0"/>
              <a:t>VJO.  Impact on type of work environment.  Parole/Probation requirements.  How to discuss with employers. (DO NOT DO Background Check)</a:t>
            </a:r>
          </a:p>
          <a:p>
            <a:endParaRPr lang="en-US" baseline="0" dirty="0" smtClean="0"/>
          </a:p>
          <a:p>
            <a:r>
              <a:rPr lang="en-US" baseline="0" dirty="0" smtClean="0"/>
              <a:t>KAREN</a:t>
            </a:r>
          </a:p>
          <a:p>
            <a:r>
              <a:rPr lang="en-US" baseline="0" dirty="0" smtClean="0"/>
              <a:t>Benefits counseling. (SSDI, HRA, County Benefits, VA benefits…US Code 1718).  They can make an informed choice.</a:t>
            </a:r>
          </a:p>
          <a:p>
            <a:endParaRPr lang="en-US" baseline="0" dirty="0" smtClean="0"/>
          </a:p>
          <a:p>
            <a:r>
              <a:rPr lang="en-US" baseline="0" dirty="0" smtClean="0"/>
              <a:t>JULIE</a:t>
            </a:r>
          </a:p>
          <a:p>
            <a:r>
              <a:rPr lang="en-US" baseline="0" dirty="0" smtClean="0"/>
              <a:t>SE (on the job).  Other;  GI Bill?  Chapter 31?  FAFSA, MN GI BILL, OJT (Post 9/11), local programs</a:t>
            </a:r>
          </a:p>
          <a:p>
            <a:endParaRPr lang="en-US" baseline="0" dirty="0" smtClean="0"/>
          </a:p>
          <a:p>
            <a:r>
              <a:rPr lang="en-US" baseline="0" dirty="0" smtClean="0"/>
              <a:t>KAREN</a:t>
            </a:r>
          </a:p>
          <a:p>
            <a:r>
              <a:rPr lang="en-US" baseline="0" dirty="0" smtClean="0"/>
              <a:t>Transportation. Family Obligations.  Debt (i.e. Child support).  Learning disabilities.  Physical Disabilities.  Lack of computer skills.  Motivation</a:t>
            </a:r>
          </a:p>
          <a:p>
            <a:endParaRPr lang="en-US" baseline="0" dirty="0" smtClean="0"/>
          </a:p>
          <a:p>
            <a:r>
              <a:rPr lang="en-US" baseline="0" dirty="0" smtClean="0"/>
              <a:t>JULIE</a:t>
            </a:r>
          </a:p>
          <a:p>
            <a:r>
              <a:rPr lang="en-US" baseline="0" dirty="0" smtClean="0"/>
              <a:t>Support/Barrier?  Impact on work environment and schedule?  Who they relate to?  How do they see themselves?  What are their un/conscious biases?</a:t>
            </a:r>
          </a:p>
          <a:p>
            <a:endParaRPr lang="en-US" baseline="0" dirty="0" smtClean="0"/>
          </a:p>
          <a:p>
            <a:r>
              <a:rPr lang="en-US" baseline="0" dirty="0" smtClean="0"/>
              <a:t>KAREN</a:t>
            </a:r>
          </a:p>
          <a:p>
            <a:r>
              <a:rPr lang="en-US" dirty="0" smtClean="0"/>
              <a:t>Physical</a:t>
            </a:r>
            <a:r>
              <a:rPr lang="en-US" baseline="0" dirty="0" smtClean="0"/>
              <a:t> (bending/stooping, adaptive equipment), Education (reading, writing, thinking/learning, memory), Communication (interpersonal skills, assertiveness), Skills ( phone, computer, job seeking), Safety (medication, seizures, flashbacks), Cultural, Mental Health Symptomology.</a:t>
            </a:r>
          </a:p>
          <a:p>
            <a:endParaRPr lang="en-US" baseline="0" dirty="0" smtClean="0"/>
          </a:p>
          <a:p>
            <a:r>
              <a:rPr lang="en-US" baseline="0" dirty="0" smtClean="0"/>
              <a:t>JULIE</a:t>
            </a:r>
          </a:p>
          <a:p>
            <a:r>
              <a:rPr lang="en-US" baseline="0" dirty="0" smtClean="0"/>
              <a:t>Strength-based patient centered approach (empowerment)</a:t>
            </a:r>
          </a:p>
          <a:p>
            <a:r>
              <a:rPr lang="en-US" baseline="0" dirty="0" smtClean="0"/>
              <a:t>What do they feel they need to get from this intervention?</a:t>
            </a:r>
          </a:p>
          <a:p>
            <a:endParaRPr lang="en-US" baseline="0" dirty="0" smtClean="0"/>
          </a:p>
          <a:p>
            <a:r>
              <a:rPr lang="en-US" baseline="0" dirty="0" smtClean="0"/>
              <a:t>KAREN</a:t>
            </a:r>
          </a:p>
          <a:p>
            <a:r>
              <a:rPr lang="en-US" baseline="0" dirty="0" smtClean="0"/>
              <a:t>Identification of inherent strengths.  “Elevator Speech”</a:t>
            </a:r>
          </a:p>
          <a:p>
            <a:r>
              <a:rPr lang="en-US" baseline="0" dirty="0" smtClean="0"/>
              <a:t>What do they want?</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5</a:t>
            </a:fld>
            <a:endParaRPr lang="en-US"/>
          </a:p>
        </p:txBody>
      </p:sp>
    </p:spTree>
    <p:extLst>
      <p:ext uri="{BB962C8B-B14F-4D97-AF65-F5344CB8AC3E}">
        <p14:creationId xmlns:p14="http://schemas.microsoft.com/office/powerpoint/2010/main" val="1752827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a:t>
            </a:r>
          </a:p>
          <a:p>
            <a:r>
              <a:rPr lang="en-US" dirty="0" smtClean="0"/>
              <a:t>Introduction</a:t>
            </a:r>
            <a:r>
              <a:rPr lang="en-US" baseline="0" dirty="0" smtClean="0"/>
              <a:t> to creating Plans of Care</a:t>
            </a:r>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6</a:t>
            </a:fld>
            <a:endParaRPr lang="en-US" dirty="0"/>
          </a:p>
        </p:txBody>
      </p:sp>
    </p:spTree>
    <p:extLst>
      <p:ext uri="{BB962C8B-B14F-4D97-AF65-F5344CB8AC3E}">
        <p14:creationId xmlns:p14="http://schemas.microsoft.com/office/powerpoint/2010/main" val="3503157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ERIN, BRAD</a:t>
            </a:r>
            <a:r>
              <a:rPr lang="en-US" baseline="0" dirty="0" smtClean="0"/>
              <a:t> AND THERESA</a:t>
            </a:r>
          </a:p>
          <a:p>
            <a:endParaRPr lang="en-US" sz="1200" b="1" u="sng"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rPr>
              <a:t>Problem/Need:</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Vocational challenges described by the Veteran, “  Quotes</a:t>
            </a:r>
            <a:r>
              <a:rPr lang="en-US" sz="1200" kern="1200" baseline="0" dirty="0" smtClean="0">
                <a:solidFill>
                  <a:schemeClr val="tx1"/>
                </a:solidFill>
                <a:effectLst/>
                <a:latin typeface="+mn-lt"/>
                <a:ea typeface="+mn-ea"/>
                <a:cs typeface="+mn-cs"/>
              </a:rPr>
              <a:t> are best.</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Vocational/Occupational Circumstances</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[Obtain Employment]:  I am unemployed and want to return to work.</a:t>
            </a:r>
          </a:p>
          <a:p>
            <a:pPr lvl="0"/>
            <a:r>
              <a:rPr lang="en-US" sz="1200" kern="1200" dirty="0" smtClean="0">
                <a:solidFill>
                  <a:schemeClr val="tx1"/>
                </a:solidFill>
                <a:effectLst/>
                <a:latin typeface="+mn-lt"/>
                <a:ea typeface="+mn-ea"/>
                <a:cs typeface="+mn-cs"/>
              </a:rPr>
              <a:t>[Maintain Employment]:  I have difficulty maintaining employment.</a:t>
            </a:r>
          </a:p>
          <a:p>
            <a:pPr lvl="0"/>
            <a:r>
              <a:rPr lang="en-US" sz="1200" kern="1200" dirty="0" smtClean="0">
                <a:solidFill>
                  <a:schemeClr val="tx1"/>
                </a:solidFill>
                <a:effectLst/>
                <a:latin typeface="+mn-lt"/>
                <a:ea typeface="+mn-ea"/>
                <a:cs typeface="+mn-cs"/>
              </a:rPr>
              <a:t>[Work Conflict]:  I have been having repeated incidents of conflict in the work setting.</a:t>
            </a:r>
          </a:p>
          <a:p>
            <a:pPr lvl="0"/>
            <a:r>
              <a:rPr lang="en-US" sz="1200" kern="1200" dirty="0" smtClean="0">
                <a:solidFill>
                  <a:schemeClr val="tx1"/>
                </a:solidFill>
                <a:effectLst/>
                <a:latin typeface="+mn-lt"/>
                <a:ea typeface="+mn-ea"/>
                <a:cs typeface="+mn-cs"/>
              </a:rPr>
              <a:t>[Legal]:  I have the following legal problem affecting employment:</a:t>
            </a:r>
          </a:p>
          <a:p>
            <a:pPr lvl="0"/>
            <a:r>
              <a:rPr lang="en-US" sz="1200" kern="1200" dirty="0" smtClean="0">
                <a:solidFill>
                  <a:schemeClr val="tx1"/>
                </a:solidFill>
                <a:effectLst/>
                <a:latin typeface="+mn-lt"/>
                <a:ea typeface="+mn-ea"/>
                <a:cs typeface="+mn-cs"/>
              </a:rPr>
              <a:t>[Income]:  I do not have adequate financial resources in the following areas:</a:t>
            </a:r>
          </a:p>
          <a:p>
            <a:pPr lvl="0"/>
            <a:r>
              <a:rPr lang="en-US" sz="1200" kern="1200" dirty="0" smtClean="0">
                <a:solidFill>
                  <a:schemeClr val="tx1"/>
                </a:solidFill>
                <a:effectLst/>
                <a:latin typeface="+mn-lt"/>
                <a:ea typeface="+mn-ea"/>
                <a:cs typeface="+mn-cs"/>
              </a:rPr>
              <a:t>[Acceptance of Feedback]:  I have difficulty accepting feedback due to:</a:t>
            </a:r>
          </a:p>
          <a:p>
            <a:pPr lvl="0"/>
            <a:r>
              <a:rPr lang="en-US" sz="1200" kern="1200" dirty="0" smtClean="0">
                <a:solidFill>
                  <a:schemeClr val="tx1"/>
                </a:solidFill>
                <a:effectLst/>
                <a:latin typeface="+mn-lt"/>
                <a:ea typeface="+mn-ea"/>
                <a:cs typeface="+mn-cs"/>
              </a:rPr>
              <a:t>[Education]:  I need training in order to:  </a:t>
            </a:r>
          </a:p>
          <a:p>
            <a:pPr lvl="0"/>
            <a:r>
              <a:rPr lang="en-US" sz="1200" kern="1200" dirty="0" smtClean="0">
                <a:solidFill>
                  <a:schemeClr val="tx1"/>
                </a:solidFill>
                <a:effectLst/>
                <a:latin typeface="+mn-lt"/>
                <a:ea typeface="+mn-ea"/>
                <a:cs typeface="+mn-cs"/>
              </a:rPr>
              <a:t>[Volunteer]:  I need to volunteer in order to:</a:t>
            </a:r>
          </a:p>
          <a:p>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7</a:t>
            </a:fld>
            <a:endParaRPr lang="en-US"/>
          </a:p>
        </p:txBody>
      </p:sp>
    </p:spTree>
    <p:extLst>
      <p:ext uri="{BB962C8B-B14F-4D97-AF65-F5344CB8AC3E}">
        <p14:creationId xmlns:p14="http://schemas.microsoft.com/office/powerpoint/2010/main" val="276999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a:t>
            </a:r>
            <a:r>
              <a:rPr lang="en-US" baseline="0" dirty="0" smtClean="0"/>
              <a:t> ERIN </a:t>
            </a:r>
            <a:r>
              <a:rPr lang="en-US" dirty="0" smtClean="0"/>
              <a:t>AND THERESA</a:t>
            </a:r>
          </a:p>
          <a:p>
            <a:endParaRPr lang="en-US" dirty="0" smtClean="0"/>
          </a:p>
          <a:p>
            <a:r>
              <a:rPr lang="en-US" dirty="0" smtClean="0"/>
              <a:t>For SE:  </a:t>
            </a:r>
            <a:r>
              <a:rPr lang="en-US" sz="1200" dirty="0" smtClean="0"/>
              <a:t>The goal needs to include content that describes the type of work the Veteran would like to do and indicate days/hours desired.</a:t>
            </a:r>
            <a:endParaRPr lang="en-US" dirty="0" smtClean="0"/>
          </a:p>
        </p:txBody>
      </p:sp>
      <p:sp>
        <p:nvSpPr>
          <p:cNvPr id="4" name="Slide Number Placeholder 3"/>
          <p:cNvSpPr>
            <a:spLocks noGrp="1"/>
          </p:cNvSpPr>
          <p:nvPr>
            <p:ph type="sldNum" sz="quarter" idx="10"/>
          </p:nvPr>
        </p:nvSpPr>
        <p:spPr/>
        <p:txBody>
          <a:bodyPr/>
          <a:lstStyle/>
          <a:p>
            <a:fld id="{36FE7C4A-6DE6-4B37-AE56-0799F6C42E65}" type="slidenum">
              <a:rPr lang="en-US" smtClean="0"/>
              <a:t>8</a:t>
            </a:fld>
            <a:endParaRPr lang="en-US"/>
          </a:p>
        </p:txBody>
      </p:sp>
    </p:spTree>
    <p:extLst>
      <p:ext uri="{BB962C8B-B14F-4D97-AF65-F5344CB8AC3E}">
        <p14:creationId xmlns:p14="http://schemas.microsoft.com/office/powerpoint/2010/main" val="26943674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ERIN,</a:t>
            </a:r>
            <a:r>
              <a:rPr lang="en-US" baseline="0" dirty="0" smtClean="0"/>
              <a:t> </a:t>
            </a:r>
            <a:r>
              <a:rPr lang="en-US" dirty="0" smtClean="0"/>
              <a:t>BRAD AND THERESA</a:t>
            </a:r>
          </a:p>
          <a:p>
            <a:endParaRPr lang="en-US" b="1" u="sng" dirty="0" smtClean="0"/>
          </a:p>
          <a:p>
            <a:r>
              <a:rPr lang="en-US" b="0" u="none" dirty="0" smtClean="0"/>
              <a:t>The objective is “what the Veteran will do.”</a:t>
            </a:r>
          </a:p>
          <a:p>
            <a:endParaRPr lang="en-US" b="1" u="sng" dirty="0" smtClean="0"/>
          </a:p>
          <a:p>
            <a:r>
              <a:rPr lang="en-US" b="1" u="sng" dirty="0" smtClean="0"/>
              <a:t>Objective:</a:t>
            </a:r>
            <a:endParaRPr lang="en-US" dirty="0" smtClean="0"/>
          </a:p>
          <a:p>
            <a:pPr lvl="0"/>
            <a:r>
              <a:rPr lang="en-US" dirty="0" smtClean="0"/>
              <a:t>I will acquire skills to help me enter the workforce within TIME FRAME.  Progress will be measured through______. (IT, TW, Observation of job seeking skills, self report, Vocational Staff observation, etc.)</a:t>
            </a:r>
          </a:p>
          <a:p>
            <a:pPr lvl="0"/>
            <a:r>
              <a:rPr lang="en-US" dirty="0" smtClean="0"/>
              <a:t>I will attend and participate in education/vocational programs.  Progress will be measured through_____. (IT, TW, Observation of job seeking skills, </a:t>
            </a:r>
            <a:r>
              <a:rPr lang="en-US" dirty="0" err="1" smtClean="0"/>
              <a:t>etc</a:t>
            </a:r>
            <a:r>
              <a:rPr lang="en-US" dirty="0" smtClean="0"/>
              <a:t>)</a:t>
            </a:r>
          </a:p>
          <a:p>
            <a:pPr lvl="0"/>
            <a:r>
              <a:rPr lang="en-US" dirty="0" smtClean="0"/>
              <a:t>I will learn to communicate with supervisors and peers in the workplace in a positive manner, without conflict.  Progress will be measured by______. (IT, TW, Supervisor feedback, Observation of on-the-job skills, </a:t>
            </a:r>
            <a:r>
              <a:rPr lang="en-US" dirty="0" err="1" smtClean="0"/>
              <a:t>etc</a:t>
            </a:r>
            <a:r>
              <a:rPr lang="en-US" dirty="0" smtClean="0"/>
              <a:t>)</a:t>
            </a:r>
          </a:p>
          <a:p>
            <a:pPr lvl="0"/>
            <a:r>
              <a:rPr lang="en-US" dirty="0" smtClean="0"/>
              <a:t>I will improve my ability to interact with supervisors and peers without verbal or behavioral conflict.  Progress will be measured by_____. (IT, TW, Supervisor feedback, Observation of on-the-job skills, </a:t>
            </a:r>
            <a:r>
              <a:rPr lang="en-US" dirty="0" err="1" smtClean="0"/>
              <a:t>etc</a:t>
            </a:r>
            <a:r>
              <a:rPr lang="en-US" dirty="0" smtClean="0"/>
              <a:t>)</a:t>
            </a:r>
          </a:p>
          <a:p>
            <a:endParaRPr lang="en-US" dirty="0"/>
          </a:p>
        </p:txBody>
      </p:sp>
      <p:sp>
        <p:nvSpPr>
          <p:cNvPr id="4" name="Slide Number Placeholder 3"/>
          <p:cNvSpPr>
            <a:spLocks noGrp="1"/>
          </p:cNvSpPr>
          <p:nvPr>
            <p:ph type="sldNum" sz="quarter" idx="10"/>
          </p:nvPr>
        </p:nvSpPr>
        <p:spPr/>
        <p:txBody>
          <a:bodyPr/>
          <a:lstStyle/>
          <a:p>
            <a:fld id="{36FE7C4A-6DE6-4B37-AE56-0799F6C42E65}" type="slidenum">
              <a:rPr lang="en-US" smtClean="0"/>
              <a:t>9</a:t>
            </a:fld>
            <a:endParaRPr lang="en-US"/>
          </a:p>
        </p:txBody>
      </p:sp>
    </p:spTree>
    <p:extLst>
      <p:ext uri="{BB962C8B-B14F-4D97-AF65-F5344CB8AC3E}">
        <p14:creationId xmlns:p14="http://schemas.microsoft.com/office/powerpoint/2010/main" val="3308086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4A207C-85DD-4D4E-AB74-FC60B366CED4}"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64C1D-2364-4448-948D-AF76AB68B5C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A207C-85DD-4D4E-AB74-FC60B366CED4}"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64C1D-2364-4448-948D-AF76AB68B5C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A207C-85DD-4D4E-AB74-FC60B366CED4}"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64C1D-2364-4448-948D-AF76AB68B5C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A207C-85DD-4D4E-AB74-FC60B366CED4}"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64C1D-2364-4448-948D-AF76AB68B5C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4A207C-85DD-4D4E-AB74-FC60B366CED4}"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64C1D-2364-4448-948D-AF76AB68B5C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34A207C-85DD-4D4E-AB74-FC60B366CED4}"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564C1D-2364-4448-948D-AF76AB68B5C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4A207C-85DD-4D4E-AB74-FC60B366CED4}" type="datetimeFigureOut">
              <a:rPr lang="en-US" smtClean="0"/>
              <a:t>10/21/2014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564C1D-2364-4448-948D-AF76AB68B5C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4A207C-85DD-4D4E-AB74-FC60B366CED4}" type="datetimeFigureOut">
              <a:rPr lang="en-US" smtClean="0"/>
              <a:t>10/21/2014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564C1D-2364-4448-948D-AF76AB68B5C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4A207C-85DD-4D4E-AB74-FC60B366CED4}" type="datetimeFigureOut">
              <a:rPr lang="en-US" smtClean="0"/>
              <a:t>10/21/2014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564C1D-2364-4448-948D-AF76AB68B5C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4A207C-85DD-4D4E-AB74-FC60B366CED4}"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564C1D-2364-4448-948D-AF76AB68B5C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4A207C-85DD-4D4E-AB74-FC60B366CED4}"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564C1D-2364-4448-948D-AF76AB68B5CD}" type="slidenum">
              <a:rPr lang="en-US" smtClean="0"/>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134A207C-85DD-4D4E-AB74-FC60B366CED4}" type="datetimeFigureOut">
              <a:rPr lang="en-US" smtClean="0"/>
              <a:t>10/21/2014</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3B564C1D-2364-4448-948D-AF76AB68B5CD}" type="slidenum">
              <a:rPr lang="en-US" smtClean="0"/>
              <a:t>‹#›</a:t>
            </a:fld>
            <a:endParaRPr lang="en-US"/>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Personalized, Integrated and Engaging </a:t>
            </a:r>
            <a:r>
              <a:rPr lang="en-US" smtClean="0"/>
              <a:t>Employment Services</a:t>
            </a:r>
            <a:endParaRPr lang="en-US" dirty="0"/>
          </a:p>
        </p:txBody>
      </p:sp>
      <p:sp>
        <p:nvSpPr>
          <p:cNvPr id="3" name="Subtitle 2"/>
          <p:cNvSpPr>
            <a:spLocks noGrp="1"/>
          </p:cNvSpPr>
          <p:nvPr>
            <p:ph type="subTitle" idx="1"/>
          </p:nvPr>
        </p:nvSpPr>
        <p:spPr/>
        <p:txBody>
          <a:bodyPr/>
          <a:lstStyle/>
          <a:p>
            <a:r>
              <a:rPr lang="en-US" dirty="0" smtClean="0"/>
              <a:t>October TSES Training Call</a:t>
            </a:r>
            <a:endParaRPr lang="en-US" dirty="0"/>
          </a:p>
        </p:txBody>
      </p:sp>
    </p:spTree>
    <p:extLst>
      <p:ext uri="{BB962C8B-B14F-4D97-AF65-F5344CB8AC3E}">
        <p14:creationId xmlns:p14="http://schemas.microsoft.com/office/powerpoint/2010/main" val="3504900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2448476"/>
          </a:xfrm>
        </p:spPr>
        <p:txBody>
          <a:bodyPr/>
          <a:lstStyle/>
          <a:p>
            <a:pPr algn="ctr"/>
            <a:r>
              <a:rPr lang="en-US" dirty="0" smtClean="0"/>
              <a:t>Intervention</a:t>
            </a:r>
            <a:r>
              <a:rPr lang="en-US" sz="2800" dirty="0" smtClean="0"/>
              <a:t/>
            </a:r>
            <a:br>
              <a:rPr lang="en-US" sz="2800" dirty="0" smtClean="0"/>
            </a:br>
            <a:r>
              <a:rPr lang="en-US" dirty="0" smtClean="0"/>
              <a:t/>
            </a:r>
            <a:br>
              <a:rPr lang="en-US" dirty="0" smtClean="0"/>
            </a:br>
            <a:r>
              <a:rPr lang="en-US" sz="2400" dirty="0" smtClean="0"/>
              <a:t>The </a:t>
            </a:r>
            <a:r>
              <a:rPr lang="en-US" sz="2400" dirty="0"/>
              <a:t>supports the </a:t>
            </a:r>
            <a:r>
              <a:rPr lang="en-US" sz="2400" dirty="0" smtClean="0"/>
              <a:t>Veteran needs </a:t>
            </a:r>
            <a:r>
              <a:rPr lang="en-US" sz="2400" dirty="0"/>
              <a:t>to help meet the objective</a:t>
            </a:r>
            <a:r>
              <a:rPr lang="en-US" sz="2400" dirty="0" smtClean="0"/>
              <a:t>. Duties </a:t>
            </a:r>
            <a:r>
              <a:rPr lang="en-US" sz="2400" dirty="0"/>
              <a:t>of the Vocational </a:t>
            </a:r>
            <a:r>
              <a:rPr lang="en-US" sz="2400" dirty="0" smtClean="0"/>
              <a:t>Staff.</a:t>
            </a:r>
            <a:r>
              <a:rPr lang="en-US" sz="2400" dirty="0"/>
              <a:t/>
            </a:r>
            <a:br>
              <a:rPr lang="en-US" sz="2400" dirty="0"/>
            </a:br>
            <a:r>
              <a:rPr lang="en-US" sz="2400" dirty="0"/>
              <a:t>VRS will……</a:t>
            </a:r>
            <a:r>
              <a:rPr lang="en-US" sz="2200" dirty="0"/>
              <a:t/>
            </a:r>
            <a:br>
              <a:rPr lang="en-US" sz="2200" dirty="0"/>
            </a:br>
            <a:endParaRPr lang="en-US" sz="2200" dirty="0"/>
          </a:p>
        </p:txBody>
      </p:sp>
      <p:sp>
        <p:nvSpPr>
          <p:cNvPr id="3" name="Text Placeholder 2"/>
          <p:cNvSpPr>
            <a:spLocks noGrp="1"/>
          </p:cNvSpPr>
          <p:nvPr>
            <p:ph type="body" idx="1"/>
          </p:nvPr>
        </p:nvSpPr>
        <p:spPr>
          <a:xfrm>
            <a:off x="990600" y="2819400"/>
            <a:ext cx="3132495" cy="576262"/>
          </a:xfrm>
        </p:spPr>
        <p:txBody>
          <a:bodyPr/>
          <a:lstStyle/>
          <a:p>
            <a:pPr algn="ctr"/>
            <a:r>
              <a:rPr lang="en-US" dirty="0" smtClean="0"/>
              <a:t>SE</a:t>
            </a:r>
            <a:endParaRPr lang="en-US" dirty="0"/>
          </a:p>
        </p:txBody>
      </p:sp>
      <p:sp>
        <p:nvSpPr>
          <p:cNvPr id="4" name="Content Placeholder 3"/>
          <p:cNvSpPr>
            <a:spLocks noGrp="1"/>
          </p:cNvSpPr>
          <p:nvPr>
            <p:ph sz="half" idx="2"/>
          </p:nvPr>
        </p:nvSpPr>
        <p:spPr>
          <a:xfrm>
            <a:off x="990600" y="3505200"/>
            <a:ext cx="3471277" cy="2411411"/>
          </a:xfrm>
        </p:spPr>
        <p:txBody>
          <a:bodyPr anchor="t" anchorCtr="0"/>
          <a:lstStyle/>
          <a:p>
            <a:pPr marL="0" indent="0">
              <a:buNone/>
            </a:pPr>
            <a:r>
              <a:rPr lang="en-US" dirty="0" smtClean="0"/>
              <a:t>VRS </a:t>
            </a:r>
            <a:r>
              <a:rPr lang="en-US" dirty="0"/>
              <a:t>will assist with USA jobs, share job leads for the granite industry and the VA, and assist Veteran with any issues that may arise </a:t>
            </a:r>
            <a:r>
              <a:rPr lang="en-US" dirty="0" smtClean="0"/>
              <a:t>at </a:t>
            </a:r>
            <a:r>
              <a:rPr lang="en-US" dirty="0"/>
              <a:t>his job at Wal-Mart.</a:t>
            </a:r>
          </a:p>
          <a:p>
            <a:endParaRPr lang="en-US" dirty="0"/>
          </a:p>
        </p:txBody>
      </p:sp>
      <p:sp>
        <p:nvSpPr>
          <p:cNvPr id="5" name="Text Placeholder 4"/>
          <p:cNvSpPr>
            <a:spLocks noGrp="1"/>
          </p:cNvSpPr>
          <p:nvPr>
            <p:ph type="body" sz="quarter" idx="3"/>
          </p:nvPr>
        </p:nvSpPr>
        <p:spPr>
          <a:xfrm>
            <a:off x="4724400" y="2819400"/>
            <a:ext cx="3150476" cy="576262"/>
          </a:xfrm>
        </p:spPr>
        <p:txBody>
          <a:bodyPr/>
          <a:lstStyle/>
          <a:p>
            <a:pPr algn="ctr"/>
            <a:r>
              <a:rPr lang="en-US" dirty="0" smtClean="0"/>
              <a:t>TW</a:t>
            </a:r>
            <a:endParaRPr lang="en-US" dirty="0"/>
          </a:p>
        </p:txBody>
      </p:sp>
      <p:sp>
        <p:nvSpPr>
          <p:cNvPr id="6" name="Content Placeholder 5"/>
          <p:cNvSpPr>
            <a:spLocks noGrp="1"/>
          </p:cNvSpPr>
          <p:nvPr>
            <p:ph sz="quarter" idx="4"/>
          </p:nvPr>
        </p:nvSpPr>
        <p:spPr>
          <a:xfrm>
            <a:off x="4800600" y="3505200"/>
            <a:ext cx="3471275" cy="3021011"/>
          </a:xfrm>
        </p:spPr>
        <p:txBody>
          <a:bodyPr anchor="t" anchorCtr="0"/>
          <a:lstStyle/>
          <a:p>
            <a:pPr marL="0" indent="0">
              <a:buNone/>
            </a:pPr>
            <a:r>
              <a:rPr lang="en-US" dirty="0" smtClean="0"/>
              <a:t>VRS will monitor the Veteran’s performance in TW on a monthly basis and assist in the Vocational </a:t>
            </a:r>
            <a:r>
              <a:rPr lang="en-US" dirty="0"/>
              <a:t>R</a:t>
            </a:r>
            <a:r>
              <a:rPr lang="en-US" dirty="0" smtClean="0"/>
              <a:t>esource </a:t>
            </a:r>
            <a:r>
              <a:rPr lang="en-US" dirty="0"/>
              <a:t>L</a:t>
            </a:r>
            <a:r>
              <a:rPr lang="en-US" dirty="0" smtClean="0"/>
              <a:t>ab for job searching.  VRS will also assist in providing resources on communication skills and anger management.  </a:t>
            </a:r>
          </a:p>
        </p:txBody>
      </p:sp>
    </p:spTree>
    <p:extLst>
      <p:ext uri="{BB962C8B-B14F-4D97-AF65-F5344CB8AC3E}">
        <p14:creationId xmlns:p14="http://schemas.microsoft.com/office/powerpoint/2010/main" val="2798014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Plan of Care Review	</a:t>
            </a:r>
            <a:endParaRPr lang="en-US" dirty="0"/>
          </a:p>
        </p:txBody>
      </p:sp>
      <p:sp>
        <p:nvSpPr>
          <p:cNvPr id="3" name="Content Placeholder 2"/>
          <p:cNvSpPr>
            <a:spLocks noGrp="1"/>
          </p:cNvSpPr>
          <p:nvPr>
            <p:ph idx="1"/>
          </p:nvPr>
        </p:nvSpPr>
        <p:spPr/>
        <p:txBody>
          <a:bodyPr anchor="t"/>
          <a:lstStyle/>
          <a:p>
            <a:r>
              <a:rPr lang="en-US" dirty="0" smtClean="0"/>
              <a:t>Plan of Care should be formally reviewed in MH Suite every six months if Veteran is not working.</a:t>
            </a:r>
          </a:p>
          <a:p>
            <a:pPr marL="0" indent="0">
              <a:buNone/>
            </a:pPr>
            <a:endParaRPr lang="en-US" dirty="0" smtClean="0"/>
          </a:p>
          <a:p>
            <a:r>
              <a:rPr lang="en-US" dirty="0" smtClean="0"/>
              <a:t>If Veteran is working, POC should be formally updated in MH Suite within a month of his/her start date and every six months thereafter.</a:t>
            </a:r>
          </a:p>
          <a:p>
            <a:pPr marL="0" indent="0">
              <a:buNone/>
            </a:pPr>
            <a:endParaRPr lang="en-US" dirty="0" smtClean="0"/>
          </a:p>
          <a:p>
            <a:r>
              <a:rPr lang="en-US" dirty="0" smtClean="0"/>
              <a:t>If Veteran’s vocational goals change at anytime it is appropriate to update the POC.</a:t>
            </a:r>
          </a:p>
          <a:p>
            <a:endParaRPr lang="en-US" dirty="0"/>
          </a:p>
        </p:txBody>
      </p:sp>
    </p:spTree>
    <p:extLst>
      <p:ext uri="{BB962C8B-B14F-4D97-AF65-F5344CB8AC3E}">
        <p14:creationId xmlns:p14="http://schemas.microsoft.com/office/powerpoint/2010/main" val="158987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Job Search Tools</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sz="2600" dirty="0" smtClean="0"/>
              <a:t>Take </a:t>
            </a:r>
            <a:r>
              <a:rPr lang="en-US" sz="2600" dirty="0"/>
              <a:t>on many forms:</a:t>
            </a:r>
          </a:p>
          <a:p>
            <a:pPr lvl="1">
              <a:defRPr/>
            </a:pPr>
            <a:r>
              <a:rPr lang="en-US" sz="1900" dirty="0"/>
              <a:t>Job carving</a:t>
            </a:r>
          </a:p>
          <a:p>
            <a:pPr lvl="1">
              <a:defRPr/>
            </a:pPr>
            <a:r>
              <a:rPr lang="en-US" sz="1900" dirty="0"/>
              <a:t>Word of mouth</a:t>
            </a:r>
          </a:p>
          <a:p>
            <a:pPr lvl="1">
              <a:defRPr/>
            </a:pPr>
            <a:r>
              <a:rPr lang="en-US" sz="1900" dirty="0"/>
              <a:t>Family and friends (ROI needed)</a:t>
            </a:r>
          </a:p>
          <a:p>
            <a:pPr lvl="1">
              <a:defRPr/>
            </a:pPr>
            <a:r>
              <a:rPr lang="en-US" sz="1900" dirty="0"/>
              <a:t>Networking with community organizations</a:t>
            </a:r>
          </a:p>
          <a:p>
            <a:pPr lvl="1">
              <a:defRPr/>
            </a:pPr>
            <a:r>
              <a:rPr lang="en-US" sz="1900" dirty="0"/>
              <a:t>Walk-in exploration</a:t>
            </a:r>
          </a:p>
          <a:p>
            <a:pPr lvl="1">
              <a:defRPr/>
            </a:pPr>
            <a:r>
              <a:rPr lang="en-US" sz="1900" dirty="0"/>
              <a:t>Newspaper</a:t>
            </a:r>
          </a:p>
          <a:p>
            <a:pPr lvl="1">
              <a:defRPr/>
            </a:pPr>
            <a:r>
              <a:rPr lang="en-US" sz="1900" dirty="0"/>
              <a:t>Internet</a:t>
            </a:r>
          </a:p>
          <a:p>
            <a:pPr lvl="1">
              <a:defRPr/>
            </a:pPr>
            <a:r>
              <a:rPr lang="en-US" sz="1900" dirty="0"/>
              <a:t>Attending job fairs</a:t>
            </a:r>
          </a:p>
          <a:p>
            <a:pPr lvl="1">
              <a:defRPr/>
            </a:pPr>
            <a:r>
              <a:rPr lang="en-US" sz="1900" dirty="0"/>
              <a:t>Cold calling employers</a:t>
            </a:r>
          </a:p>
          <a:p>
            <a:endParaRPr lang="en-US" dirty="0"/>
          </a:p>
        </p:txBody>
      </p:sp>
    </p:spTree>
    <p:extLst>
      <p:ext uri="{BB962C8B-B14F-4D97-AF65-F5344CB8AC3E}">
        <p14:creationId xmlns:p14="http://schemas.microsoft.com/office/powerpoint/2010/main" val="1330135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VRS Assistance</a:t>
            </a:r>
            <a:endParaRPr lang="en-US" dirty="0"/>
          </a:p>
        </p:txBody>
      </p:sp>
      <p:sp>
        <p:nvSpPr>
          <p:cNvPr id="3" name="Content Placeholder 2"/>
          <p:cNvSpPr>
            <a:spLocks noGrp="1"/>
          </p:cNvSpPr>
          <p:nvPr>
            <p:ph idx="1"/>
          </p:nvPr>
        </p:nvSpPr>
        <p:spPr/>
        <p:txBody>
          <a:bodyPr>
            <a:normAutofit fontScale="92500" lnSpcReduction="20000"/>
          </a:bodyPr>
          <a:lstStyle/>
          <a:p>
            <a:pPr>
              <a:defRPr/>
            </a:pPr>
            <a:r>
              <a:rPr lang="en-US" sz="2400" dirty="0"/>
              <a:t>VRS provides assistance with:</a:t>
            </a:r>
          </a:p>
          <a:p>
            <a:pPr lvl="1">
              <a:defRPr/>
            </a:pPr>
            <a:r>
              <a:rPr lang="en-US" sz="1800" dirty="0"/>
              <a:t>Picking up applications</a:t>
            </a:r>
          </a:p>
          <a:p>
            <a:pPr lvl="1">
              <a:defRPr/>
            </a:pPr>
            <a:r>
              <a:rPr lang="en-US" sz="1800" dirty="0"/>
              <a:t>Filling out applications</a:t>
            </a:r>
          </a:p>
          <a:p>
            <a:pPr lvl="1">
              <a:defRPr/>
            </a:pPr>
            <a:r>
              <a:rPr lang="en-US" sz="1800" dirty="0"/>
              <a:t>Returning applications/follow-up</a:t>
            </a:r>
          </a:p>
          <a:p>
            <a:pPr lvl="1">
              <a:defRPr/>
            </a:pPr>
            <a:r>
              <a:rPr lang="en-US" sz="1800" dirty="0"/>
              <a:t>Creating/updating r</a:t>
            </a:r>
            <a:r>
              <a:rPr lang="en-US" sz="1800" dirty="0">
                <a:cs typeface="Arial" charset="0"/>
              </a:rPr>
              <a:t>é</a:t>
            </a:r>
            <a:r>
              <a:rPr lang="en-US" sz="1800" dirty="0"/>
              <a:t>sum</a:t>
            </a:r>
            <a:r>
              <a:rPr lang="en-US" sz="1800" dirty="0">
                <a:cs typeface="Arial" charset="0"/>
              </a:rPr>
              <a:t>é</a:t>
            </a:r>
          </a:p>
          <a:p>
            <a:pPr lvl="1">
              <a:defRPr/>
            </a:pPr>
            <a:r>
              <a:rPr lang="en-US" sz="1800" dirty="0">
                <a:cs typeface="Arial" charset="0"/>
              </a:rPr>
              <a:t>Introducing the Veteran and/or the program to employers</a:t>
            </a:r>
          </a:p>
          <a:p>
            <a:pPr lvl="1">
              <a:defRPr/>
            </a:pPr>
            <a:r>
              <a:rPr lang="en-US" sz="1800" dirty="0">
                <a:cs typeface="Arial" charset="0"/>
              </a:rPr>
              <a:t>Interview preparation</a:t>
            </a:r>
          </a:p>
          <a:p>
            <a:pPr lvl="1">
              <a:defRPr/>
            </a:pPr>
            <a:r>
              <a:rPr lang="en-US" sz="1800" dirty="0">
                <a:cs typeface="Arial" charset="0"/>
              </a:rPr>
              <a:t>Job seeking skills trainings</a:t>
            </a:r>
          </a:p>
          <a:p>
            <a:pPr lvl="1">
              <a:defRPr/>
            </a:pPr>
            <a:r>
              <a:rPr lang="en-US" sz="1800" dirty="0">
                <a:cs typeface="Arial" charset="0"/>
              </a:rPr>
              <a:t>Getting proper identification (to verify employment eligibility</a:t>
            </a:r>
            <a:r>
              <a:rPr lang="en-US" sz="1800" dirty="0" smtClean="0">
                <a:cs typeface="Arial" charset="0"/>
              </a:rPr>
              <a:t>)</a:t>
            </a:r>
          </a:p>
          <a:p>
            <a:pPr lvl="1">
              <a:defRPr/>
            </a:pPr>
            <a:r>
              <a:rPr lang="en-US" sz="1800" dirty="0" smtClean="0">
                <a:cs typeface="Arial" charset="0"/>
              </a:rPr>
              <a:t>Transportation assistance</a:t>
            </a:r>
            <a:endParaRPr lang="en-US" sz="1800" dirty="0">
              <a:cs typeface="Arial" charset="0"/>
            </a:endParaRPr>
          </a:p>
          <a:p>
            <a:endParaRPr lang="en-US" dirty="0"/>
          </a:p>
        </p:txBody>
      </p:sp>
    </p:spTree>
    <p:extLst>
      <p:ext uri="{BB962C8B-B14F-4D97-AF65-F5344CB8AC3E}">
        <p14:creationId xmlns:p14="http://schemas.microsoft.com/office/powerpoint/2010/main" val="2690037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Follow Along Support</a:t>
            </a:r>
            <a:endParaRPr lang="en-US" dirty="0"/>
          </a:p>
        </p:txBody>
      </p:sp>
      <p:sp>
        <p:nvSpPr>
          <p:cNvPr id="3" name="Content Placeholder 2"/>
          <p:cNvSpPr>
            <a:spLocks noGrp="1"/>
          </p:cNvSpPr>
          <p:nvPr>
            <p:ph idx="1"/>
          </p:nvPr>
        </p:nvSpPr>
        <p:spPr/>
        <p:txBody>
          <a:bodyPr>
            <a:normAutofit/>
          </a:bodyPr>
          <a:lstStyle/>
          <a:p>
            <a:r>
              <a:rPr lang="en-US" dirty="0"/>
              <a:t>Time-Unlimited and Individualized Support: Follow-along supports are individualized and continued for as long as the </a:t>
            </a:r>
            <a:r>
              <a:rPr lang="en-US" dirty="0" smtClean="0"/>
              <a:t>Veteran </a:t>
            </a:r>
            <a:r>
              <a:rPr lang="en-US" dirty="0"/>
              <a:t>wants and </a:t>
            </a:r>
            <a:r>
              <a:rPr lang="en-US" dirty="0" smtClean="0"/>
              <a:t>needs support.</a:t>
            </a:r>
          </a:p>
          <a:p>
            <a:r>
              <a:rPr lang="en-US" dirty="0" smtClean="0"/>
              <a:t>Supports </a:t>
            </a:r>
            <a:r>
              <a:rPr lang="en-US" dirty="0"/>
              <a:t>are individualized and vary from </a:t>
            </a:r>
            <a:r>
              <a:rPr lang="en-US" dirty="0" smtClean="0"/>
              <a:t>Veteran </a:t>
            </a:r>
            <a:r>
              <a:rPr lang="en-US" dirty="0"/>
              <a:t>to </a:t>
            </a:r>
            <a:r>
              <a:rPr lang="en-US" dirty="0" smtClean="0"/>
              <a:t>Veteran based on needs </a:t>
            </a:r>
            <a:r>
              <a:rPr lang="en-US" dirty="0"/>
              <a:t>and </a:t>
            </a:r>
            <a:r>
              <a:rPr lang="en-US" dirty="0" smtClean="0"/>
              <a:t>desires.</a:t>
            </a:r>
          </a:p>
          <a:p>
            <a:r>
              <a:rPr lang="en-US" dirty="0" smtClean="0"/>
              <a:t>Support includes face-to-face </a:t>
            </a:r>
            <a:r>
              <a:rPr lang="en-US" dirty="0"/>
              <a:t>contacts, fading or </a:t>
            </a:r>
            <a:r>
              <a:rPr lang="en-US" dirty="0" smtClean="0"/>
              <a:t>transitioning.</a:t>
            </a:r>
          </a:p>
          <a:p>
            <a:r>
              <a:rPr lang="en-US" dirty="0"/>
              <a:t>Other supports </a:t>
            </a:r>
            <a:r>
              <a:rPr lang="en-US" dirty="0" smtClean="0"/>
              <a:t>may </a:t>
            </a:r>
            <a:r>
              <a:rPr lang="en-US" dirty="0"/>
              <a:t>include phone calls, meetings with employers to obtain extra feedback, </a:t>
            </a:r>
            <a:r>
              <a:rPr lang="en-US" dirty="0" smtClean="0"/>
              <a:t>consultation with treatment team </a:t>
            </a:r>
            <a:r>
              <a:rPr lang="en-US" dirty="0"/>
              <a:t>when needed, development of self-monitoring strategies and </a:t>
            </a:r>
            <a:r>
              <a:rPr lang="en-US" dirty="0" smtClean="0"/>
              <a:t>plans, and limited </a:t>
            </a:r>
            <a:r>
              <a:rPr lang="en-US" dirty="0"/>
              <a:t>on-the-job coaching to learn new duties, when job duties change.</a:t>
            </a:r>
          </a:p>
        </p:txBody>
      </p:sp>
    </p:spTree>
    <p:extLst>
      <p:ext uri="{BB962C8B-B14F-4D97-AF65-F5344CB8AC3E}">
        <p14:creationId xmlns:p14="http://schemas.microsoft.com/office/powerpoint/2010/main" val="3052470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Integration with VA Staff (TW)</a:t>
            </a:r>
            <a:endParaRPr lang="en-US" dirty="0"/>
          </a:p>
        </p:txBody>
      </p:sp>
      <p:sp>
        <p:nvSpPr>
          <p:cNvPr id="2" name="Content Placeholder 1"/>
          <p:cNvSpPr>
            <a:spLocks noGrp="1"/>
          </p:cNvSpPr>
          <p:nvPr>
            <p:ph idx="1"/>
          </p:nvPr>
        </p:nvSpPr>
        <p:spPr/>
        <p:txBody>
          <a:bodyPr/>
          <a:lstStyle/>
          <a:p>
            <a:pPr lvl="1"/>
            <a:r>
              <a:rPr lang="en-US" sz="1800" dirty="0" smtClean="0"/>
              <a:t>Monthly meetings with site supervisors to assess participant progress and address any issues or questions.</a:t>
            </a:r>
          </a:p>
          <a:p>
            <a:pPr lvl="1"/>
            <a:r>
              <a:rPr lang="en-US" sz="1800" dirty="0" smtClean="0"/>
              <a:t>Monthly work therapy email articles to site supervisors and other key staff</a:t>
            </a:r>
          </a:p>
          <a:p>
            <a:pPr lvl="2"/>
            <a:r>
              <a:rPr lang="en-US" sz="1600" dirty="0" smtClean="0"/>
              <a:t>Topics include: work therapy expectations, disability awareness, boundaries, roles of site supervisor and Vocational staff, etc.</a:t>
            </a:r>
          </a:p>
          <a:p>
            <a:pPr lvl="1"/>
            <a:r>
              <a:rPr lang="en-US" sz="1800" dirty="0" smtClean="0"/>
              <a:t>Yearly site supervisor training</a:t>
            </a:r>
          </a:p>
          <a:p>
            <a:pPr lvl="1"/>
            <a:r>
              <a:rPr lang="en-US" sz="1800" dirty="0" smtClean="0"/>
              <a:t>Frequent communication between Vocational staff and site supervisors</a:t>
            </a:r>
          </a:p>
          <a:p>
            <a:pPr marL="914400" lvl="2" indent="0">
              <a:buNone/>
            </a:pPr>
            <a:endParaRPr lang="en-US" dirty="0"/>
          </a:p>
        </p:txBody>
      </p:sp>
    </p:spTree>
    <p:extLst>
      <p:ext uri="{BB962C8B-B14F-4D97-AF65-F5344CB8AC3E}">
        <p14:creationId xmlns:p14="http://schemas.microsoft.com/office/powerpoint/2010/main" val="2500563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7125113" cy="924475"/>
          </a:xfrm>
        </p:spPr>
        <p:txBody>
          <a:bodyPr/>
          <a:lstStyle/>
          <a:p>
            <a:pPr algn="ctr"/>
            <a:r>
              <a:rPr lang="en-US" dirty="0"/>
              <a:t>Integration with VA Staff </a:t>
            </a:r>
            <a:r>
              <a:rPr lang="en-US" dirty="0" smtClean="0"/>
              <a:t>(SE)</a:t>
            </a:r>
            <a:endParaRPr lang="en-US" dirty="0"/>
          </a:p>
        </p:txBody>
      </p:sp>
      <p:sp>
        <p:nvSpPr>
          <p:cNvPr id="3" name="Content Placeholder 2"/>
          <p:cNvSpPr>
            <a:spLocks noGrp="1"/>
          </p:cNvSpPr>
          <p:nvPr>
            <p:ph idx="1"/>
          </p:nvPr>
        </p:nvSpPr>
        <p:spPr/>
        <p:txBody>
          <a:bodyPr/>
          <a:lstStyle/>
          <a:p>
            <a:r>
              <a:rPr lang="en-US" dirty="0" smtClean="0"/>
              <a:t>Attend weekly team meetings with providers and Mental Health Treatment Coordinators (MHTC).</a:t>
            </a:r>
          </a:p>
          <a:p>
            <a:pPr marL="0" indent="0">
              <a:buNone/>
            </a:pPr>
            <a:endParaRPr lang="en-US" dirty="0" smtClean="0"/>
          </a:p>
          <a:p>
            <a:r>
              <a:rPr lang="en-US" dirty="0" smtClean="0"/>
              <a:t>Additional sign providers and MHTC on vocational assessment profile, plan of care, and critical notes.</a:t>
            </a:r>
          </a:p>
          <a:p>
            <a:pPr marL="0" indent="0">
              <a:buNone/>
            </a:pPr>
            <a:endParaRPr lang="en-US" dirty="0" smtClean="0"/>
          </a:p>
          <a:p>
            <a:r>
              <a:rPr lang="en-US" dirty="0" smtClean="0"/>
              <a:t>Call or meet in person with providers as needed to address urgent issues.</a:t>
            </a:r>
            <a:endParaRPr lang="en-US" dirty="0"/>
          </a:p>
        </p:txBody>
      </p:sp>
    </p:spTree>
    <p:extLst>
      <p:ext uri="{BB962C8B-B14F-4D97-AF65-F5344CB8AC3E}">
        <p14:creationId xmlns:p14="http://schemas.microsoft.com/office/powerpoint/2010/main" val="1364379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Engagement with Veterans</a:t>
            </a:r>
            <a:endParaRPr lang="en-US" dirty="0"/>
          </a:p>
        </p:txBody>
      </p:sp>
      <p:sp>
        <p:nvSpPr>
          <p:cNvPr id="2" name="Content Placeholder 1"/>
          <p:cNvSpPr>
            <a:spLocks noGrp="1"/>
          </p:cNvSpPr>
          <p:nvPr>
            <p:ph idx="1"/>
          </p:nvPr>
        </p:nvSpPr>
        <p:spPr/>
        <p:txBody>
          <a:bodyPr/>
          <a:lstStyle/>
          <a:p>
            <a:r>
              <a:rPr lang="en-US" dirty="0" smtClean="0"/>
              <a:t>Face-to-face contact, at minimum of once weekly, is ideal.</a:t>
            </a:r>
          </a:p>
          <a:p>
            <a:pPr marL="0" indent="0">
              <a:buNone/>
            </a:pPr>
            <a:endParaRPr lang="en-US" dirty="0" smtClean="0"/>
          </a:p>
          <a:p>
            <a:r>
              <a:rPr lang="en-US" dirty="0" smtClean="0"/>
              <a:t>Assist Veterans in </a:t>
            </a:r>
            <a:r>
              <a:rPr lang="en-US" dirty="0"/>
              <a:t>finding jobs that match their preferences, strengths, experiences, and unique challenges rather than jobs that are </a:t>
            </a:r>
            <a:r>
              <a:rPr lang="en-US" dirty="0" smtClean="0"/>
              <a:t>available. </a:t>
            </a:r>
            <a:r>
              <a:rPr lang="en-US" dirty="0"/>
              <a:t>This type of match or congruence between </a:t>
            </a:r>
            <a:r>
              <a:rPr lang="en-US" dirty="0" smtClean="0"/>
              <a:t>Veterans and jobs </a:t>
            </a:r>
            <a:r>
              <a:rPr lang="en-US" dirty="0"/>
              <a:t>critically affects satisfaction, tenure, and success. Individual preference is paramount</a:t>
            </a:r>
            <a:r>
              <a:rPr lang="en-US" dirty="0" smtClean="0"/>
              <a:t>.</a:t>
            </a:r>
          </a:p>
          <a:p>
            <a:pPr marL="0" indent="0">
              <a:buNone/>
            </a:pPr>
            <a:endParaRPr lang="en-US" dirty="0" smtClean="0"/>
          </a:p>
          <a:p>
            <a:r>
              <a:rPr lang="en-US" dirty="0" smtClean="0"/>
              <a:t>Develop </a:t>
            </a:r>
            <a:r>
              <a:rPr lang="en-US" dirty="0"/>
              <a:t>a consistent plan in close collaboration with </a:t>
            </a:r>
            <a:r>
              <a:rPr lang="en-US" dirty="0" smtClean="0"/>
              <a:t>Veterans </a:t>
            </a:r>
            <a:r>
              <a:rPr lang="en-US" dirty="0"/>
              <a:t>as part of integrated services.</a:t>
            </a:r>
            <a:endParaRPr lang="en-US" dirty="0" smtClean="0"/>
          </a:p>
          <a:p>
            <a:endParaRPr lang="en-US" dirty="0"/>
          </a:p>
        </p:txBody>
      </p:sp>
    </p:spTree>
    <p:extLst>
      <p:ext uri="{BB962C8B-B14F-4D97-AF65-F5344CB8AC3E}">
        <p14:creationId xmlns:p14="http://schemas.microsoft.com/office/powerpoint/2010/main" val="7494534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your attention! </a:t>
            </a:r>
            <a:r>
              <a:rPr lang="en-US" dirty="0" smtClean="0">
                <a:sym typeface="Wingdings" panose="05000000000000000000" pitchFamily="2" charset="2"/>
              </a:rPr>
              <a:t></a:t>
            </a:r>
            <a:endParaRPr lang="en-US" dirty="0"/>
          </a:p>
        </p:txBody>
      </p:sp>
      <p:sp>
        <p:nvSpPr>
          <p:cNvPr id="3" name="Content Placeholder 2"/>
          <p:cNvSpPr>
            <a:spLocks noGrp="1"/>
          </p:cNvSpPr>
          <p:nvPr>
            <p:ph idx="1"/>
          </p:nvPr>
        </p:nvSpPr>
        <p:spPr/>
        <p:txBody>
          <a:bodyPr>
            <a:normAutofit/>
          </a:bodyPr>
          <a:lstStyle/>
          <a:p>
            <a:pPr marL="0" indent="0" algn="ctr">
              <a:buNone/>
            </a:pPr>
            <a:r>
              <a:rPr lang="en-US" sz="5400" dirty="0" smtClean="0"/>
              <a:t>Questions</a:t>
            </a:r>
          </a:p>
          <a:p>
            <a:pPr marL="0" indent="0" algn="ctr">
              <a:buNone/>
            </a:pPr>
            <a:r>
              <a:rPr lang="en-US" sz="5400" dirty="0" smtClean="0"/>
              <a:t> &amp; </a:t>
            </a:r>
          </a:p>
          <a:p>
            <a:pPr marL="0" indent="0" algn="ctr">
              <a:buNone/>
            </a:pPr>
            <a:r>
              <a:rPr lang="en-US" sz="5400" dirty="0" smtClean="0"/>
              <a:t>Answers</a:t>
            </a:r>
            <a:endParaRPr lang="en-US" sz="5400" dirty="0"/>
          </a:p>
        </p:txBody>
      </p:sp>
    </p:spTree>
    <p:extLst>
      <p:ext uri="{BB962C8B-B14F-4D97-AF65-F5344CB8AC3E}">
        <p14:creationId xmlns:p14="http://schemas.microsoft.com/office/powerpoint/2010/main" val="2942526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rotWithShape="1">
          <a:blip r:embed="rId3"/>
          <a:srcRect l="10096" t="14616" r="3045" b="10769"/>
          <a:stretch/>
        </p:blipFill>
        <p:spPr bwMode="auto">
          <a:xfrm>
            <a:off x="228600" y="228600"/>
            <a:ext cx="8686800" cy="64008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54903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28600"/>
            <a:ext cx="8382000" cy="6400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4407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sz="3600" dirty="0" smtClean="0"/>
              <a:t>The following principles should guide each step of the assessment process:</a:t>
            </a:r>
            <a:r>
              <a:rPr lang="en-US" dirty="0" smtClean="0"/>
              <a:t/>
            </a:r>
            <a:br>
              <a:rPr lang="en-US" dirty="0" smtClean="0"/>
            </a:br>
            <a:endParaRPr lang="en-US" dirty="0"/>
          </a:p>
        </p:txBody>
      </p:sp>
      <p:sp>
        <p:nvSpPr>
          <p:cNvPr id="2" name="Content Placeholder 1"/>
          <p:cNvSpPr>
            <a:spLocks noGrp="1"/>
          </p:cNvSpPr>
          <p:nvPr>
            <p:ph idx="1"/>
          </p:nvPr>
        </p:nvSpPr>
        <p:spPr>
          <a:xfrm>
            <a:off x="1009443" y="1807361"/>
            <a:ext cx="7125112" cy="4517239"/>
          </a:xfrm>
        </p:spPr>
        <p:txBody>
          <a:bodyPr>
            <a:normAutofit fontScale="85000" lnSpcReduction="20000"/>
          </a:bodyPr>
          <a:lstStyle/>
          <a:p>
            <a:pPr lvl="0"/>
            <a:r>
              <a:rPr lang="en-US" sz="2100" dirty="0" smtClean="0"/>
              <a:t>Self-determination, based on informed choices, should be an overriding goal of assessment.</a:t>
            </a:r>
          </a:p>
          <a:p>
            <a:pPr lvl="0"/>
            <a:r>
              <a:rPr lang="en-US" sz="2100" dirty="0" smtClean="0"/>
              <a:t>Assessment is a dynamic intervention process.</a:t>
            </a:r>
          </a:p>
          <a:p>
            <a:pPr lvl="0"/>
            <a:r>
              <a:rPr lang="en-US" sz="2100" dirty="0" smtClean="0"/>
              <a:t>Assessment facilitates self-discovery of talents, goals, strengths, and needs.</a:t>
            </a:r>
          </a:p>
          <a:p>
            <a:pPr lvl="0"/>
            <a:r>
              <a:rPr lang="en-US" sz="2100" dirty="0" smtClean="0"/>
              <a:t>The purposes and goals of assessment should be clear.</a:t>
            </a:r>
          </a:p>
          <a:p>
            <a:pPr lvl="0"/>
            <a:r>
              <a:rPr lang="en-US" sz="2100" dirty="0" smtClean="0"/>
              <a:t>Assessment should be integrated into a larger plan of individualized services.</a:t>
            </a:r>
          </a:p>
          <a:p>
            <a:pPr lvl="0"/>
            <a:r>
              <a:rPr lang="en-US" sz="2100" dirty="0" smtClean="0"/>
              <a:t>Assessment should consider environmental factors affecting the Veteran.</a:t>
            </a:r>
          </a:p>
          <a:p>
            <a:pPr lvl="0"/>
            <a:r>
              <a:rPr lang="en-US" sz="2100" dirty="0" smtClean="0"/>
              <a:t>Assessment reports should be written in language that is easily understood.</a:t>
            </a:r>
          </a:p>
          <a:p>
            <a:pPr lvl="0"/>
            <a:r>
              <a:rPr lang="en-US" sz="2100" dirty="0" smtClean="0"/>
              <a:t>Assessment activities should be positive and lead to </a:t>
            </a:r>
            <a:r>
              <a:rPr lang="en-US" sz="2100" dirty="0"/>
              <a:t> </a:t>
            </a:r>
            <a:r>
              <a:rPr lang="en-US" sz="2100" dirty="0" smtClean="0"/>
              <a:t> self-empowerment.</a:t>
            </a:r>
          </a:p>
          <a:p>
            <a:endParaRPr lang="en-US" dirty="0"/>
          </a:p>
        </p:txBody>
      </p:sp>
    </p:spTree>
    <p:extLst>
      <p:ext uri="{BB962C8B-B14F-4D97-AF65-F5344CB8AC3E}">
        <p14:creationId xmlns:p14="http://schemas.microsoft.com/office/powerpoint/2010/main" val="108240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Vocational Assessment Profile</a:t>
            </a:r>
            <a:endParaRPr lang="en-US" dirty="0"/>
          </a:p>
        </p:txBody>
      </p:sp>
      <p:sp>
        <p:nvSpPr>
          <p:cNvPr id="8" name="Content Placeholder 7"/>
          <p:cNvSpPr>
            <a:spLocks noGrp="1"/>
          </p:cNvSpPr>
          <p:nvPr>
            <p:ph sz="half" idx="1"/>
          </p:nvPr>
        </p:nvSpPr>
        <p:spPr/>
        <p:txBody>
          <a:bodyPr/>
          <a:lstStyle/>
          <a:p>
            <a:r>
              <a:rPr lang="en-US" dirty="0" smtClean="0"/>
              <a:t>Current living situation</a:t>
            </a:r>
          </a:p>
          <a:p>
            <a:r>
              <a:rPr lang="en-US" dirty="0" smtClean="0"/>
              <a:t>Employment/Volunteer History/Hobbies</a:t>
            </a:r>
          </a:p>
          <a:p>
            <a:r>
              <a:rPr lang="en-US" dirty="0" smtClean="0"/>
              <a:t>Past CWT</a:t>
            </a:r>
          </a:p>
          <a:p>
            <a:r>
              <a:rPr lang="en-US" dirty="0" smtClean="0"/>
              <a:t>Military</a:t>
            </a:r>
          </a:p>
          <a:p>
            <a:r>
              <a:rPr lang="en-US" dirty="0" smtClean="0"/>
              <a:t>Legal</a:t>
            </a:r>
          </a:p>
          <a:p>
            <a:r>
              <a:rPr lang="en-US" dirty="0" smtClean="0"/>
              <a:t>Income/Financial Benefits</a:t>
            </a:r>
          </a:p>
          <a:p>
            <a:r>
              <a:rPr lang="en-US" dirty="0" smtClean="0"/>
              <a:t>Education/Training</a:t>
            </a:r>
          </a:p>
          <a:p>
            <a:r>
              <a:rPr lang="en-US" dirty="0" smtClean="0"/>
              <a:t>Other barriers to employment</a:t>
            </a:r>
            <a:endParaRPr lang="en-US" dirty="0"/>
          </a:p>
        </p:txBody>
      </p:sp>
      <p:sp>
        <p:nvSpPr>
          <p:cNvPr id="9" name="Content Placeholder 8"/>
          <p:cNvSpPr>
            <a:spLocks noGrp="1"/>
          </p:cNvSpPr>
          <p:nvPr>
            <p:ph sz="half" idx="2"/>
          </p:nvPr>
        </p:nvSpPr>
        <p:spPr/>
        <p:txBody>
          <a:bodyPr/>
          <a:lstStyle/>
          <a:p>
            <a:r>
              <a:rPr lang="en-US" dirty="0" smtClean="0"/>
              <a:t>Family/Religion/Ethnicity </a:t>
            </a:r>
          </a:p>
          <a:p>
            <a:r>
              <a:rPr lang="en-US" dirty="0" smtClean="0"/>
              <a:t>Assessment of Health and Safety (impact)</a:t>
            </a:r>
          </a:p>
          <a:p>
            <a:r>
              <a:rPr lang="en-US" dirty="0" smtClean="0"/>
              <a:t>Goal(s) </a:t>
            </a:r>
          </a:p>
          <a:p>
            <a:pPr marL="0" indent="0">
              <a:buNone/>
            </a:pPr>
            <a:r>
              <a:rPr lang="en-US" dirty="0" smtClean="0"/>
              <a:t>	-Strengths</a:t>
            </a:r>
          </a:p>
          <a:p>
            <a:pPr marL="0" indent="0">
              <a:buNone/>
            </a:pPr>
            <a:r>
              <a:rPr lang="en-US" dirty="0" smtClean="0"/>
              <a:t>	-Needs</a:t>
            </a:r>
          </a:p>
          <a:p>
            <a:pPr marL="0" indent="0">
              <a:buNone/>
            </a:pPr>
            <a:r>
              <a:rPr lang="en-US" dirty="0" smtClean="0"/>
              <a:t>	-Abilities</a:t>
            </a:r>
          </a:p>
          <a:p>
            <a:pPr marL="0" indent="0">
              <a:buNone/>
            </a:pPr>
            <a:r>
              <a:rPr lang="en-US" dirty="0" smtClean="0"/>
              <a:t>	-Preferences</a:t>
            </a:r>
          </a:p>
        </p:txBody>
      </p:sp>
    </p:spTree>
    <p:extLst>
      <p:ext uri="{BB962C8B-B14F-4D97-AF65-F5344CB8AC3E}">
        <p14:creationId xmlns:p14="http://schemas.microsoft.com/office/powerpoint/2010/main" val="3860530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Individualized</a:t>
            </a:r>
            <a:br>
              <a:rPr lang="en-US" dirty="0" smtClean="0"/>
            </a:br>
            <a:r>
              <a:rPr lang="en-US" dirty="0" smtClean="0"/>
              <a:t>Plan of Care – (POC)</a:t>
            </a:r>
            <a:endParaRPr lang="en-US" dirty="0"/>
          </a:p>
        </p:txBody>
      </p:sp>
      <p:sp>
        <p:nvSpPr>
          <p:cNvPr id="3" name="Content Placeholder 2"/>
          <p:cNvSpPr>
            <a:spLocks noGrp="1"/>
          </p:cNvSpPr>
          <p:nvPr>
            <p:ph idx="1"/>
          </p:nvPr>
        </p:nvSpPr>
        <p:spPr>
          <a:xfrm>
            <a:off x="990600" y="2362200"/>
            <a:ext cx="7125112" cy="4051437"/>
          </a:xfrm>
        </p:spPr>
        <p:txBody>
          <a:bodyPr>
            <a:normAutofit lnSpcReduction="10000"/>
          </a:bodyPr>
          <a:lstStyle/>
          <a:p>
            <a:r>
              <a:rPr lang="en-US" dirty="0" smtClean="0"/>
              <a:t>The initial Plan of Care is developed in approximately the first three meetings.</a:t>
            </a:r>
          </a:p>
          <a:p>
            <a:r>
              <a:rPr lang="en-US" dirty="0" smtClean="0"/>
              <a:t>POC is individualized for each Veteran.</a:t>
            </a:r>
          </a:p>
          <a:p>
            <a:r>
              <a:rPr lang="en-US" dirty="0" smtClean="0"/>
              <a:t>The Veteran, along with their VRC/VRS, discuss the Veteran’s vocational goals based on information from the Vocational </a:t>
            </a:r>
            <a:r>
              <a:rPr lang="en-US" dirty="0"/>
              <a:t>A</a:t>
            </a:r>
            <a:r>
              <a:rPr lang="en-US" dirty="0" smtClean="0"/>
              <a:t>ssessment Profile.</a:t>
            </a:r>
          </a:p>
          <a:p>
            <a:r>
              <a:rPr lang="en-US" dirty="0" smtClean="0"/>
              <a:t>The Veteran, with assistance from the VRC/VRS, identifies the Problems, Goals, Objectives, and Interventions.</a:t>
            </a:r>
          </a:p>
          <a:p>
            <a:r>
              <a:rPr lang="en-US" dirty="0" smtClean="0"/>
              <a:t>This information is entered in MH Treatment Suite.</a:t>
            </a:r>
          </a:p>
          <a:p>
            <a:r>
              <a:rPr lang="en-US" dirty="0" smtClean="0"/>
              <a:t>SMART Goals are used. </a:t>
            </a:r>
          </a:p>
          <a:p>
            <a:pPr lvl="1"/>
            <a:r>
              <a:rPr lang="en-US" dirty="0" smtClean="0"/>
              <a:t>Specific, Measurable, Adaptable, Realistic and Time-Bound.</a:t>
            </a:r>
          </a:p>
          <a:p>
            <a:endParaRPr lang="en-US" dirty="0" smtClean="0"/>
          </a:p>
          <a:p>
            <a:endParaRPr lang="en-US" dirty="0"/>
          </a:p>
        </p:txBody>
      </p:sp>
    </p:spTree>
    <p:extLst>
      <p:ext uri="{BB962C8B-B14F-4D97-AF65-F5344CB8AC3E}">
        <p14:creationId xmlns:p14="http://schemas.microsoft.com/office/powerpoint/2010/main" val="1807998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67" y="457200"/>
            <a:ext cx="9144000" cy="2590800"/>
          </a:xfrm>
        </p:spPr>
        <p:txBody>
          <a:bodyPr/>
          <a:lstStyle/>
          <a:p>
            <a:pPr lvl="1" algn="ctr" defTabSz="457200" rtl="0">
              <a:spcBef>
                <a:spcPct val="0"/>
              </a:spcBef>
            </a:pPr>
            <a:r>
              <a:rPr lang="en-US" sz="3200" dirty="0" smtClean="0">
                <a:solidFill>
                  <a:schemeClr val="tx1"/>
                </a:solidFill>
                <a:latin typeface="+mn-lt"/>
              </a:rPr>
              <a:t>Problem</a:t>
            </a:r>
            <a:r>
              <a:rPr lang="en-US" sz="2800" dirty="0" smtClean="0">
                <a:solidFill>
                  <a:schemeClr val="tx1"/>
                </a:solidFill>
                <a:latin typeface="+mn-lt"/>
              </a:rPr>
              <a:t/>
            </a:r>
            <a:br>
              <a:rPr lang="en-US" sz="2800" dirty="0" smtClean="0">
                <a:solidFill>
                  <a:schemeClr val="tx1"/>
                </a:solidFill>
                <a:latin typeface="+mn-lt"/>
              </a:rPr>
            </a:br>
            <a:r>
              <a:rPr lang="en-US" dirty="0" smtClean="0">
                <a:solidFill>
                  <a:schemeClr val="tx1"/>
                </a:solidFill>
                <a:latin typeface="+mn-lt"/>
              </a:rPr>
              <a:t/>
            </a:r>
            <a:br>
              <a:rPr lang="en-US" dirty="0" smtClean="0">
                <a:solidFill>
                  <a:schemeClr val="tx1"/>
                </a:solidFill>
                <a:latin typeface="+mn-lt"/>
              </a:rPr>
            </a:br>
            <a:r>
              <a:rPr lang="en-US" sz="2400" dirty="0" smtClean="0">
                <a:solidFill>
                  <a:schemeClr val="tx1"/>
                </a:solidFill>
                <a:latin typeface="+mn-lt"/>
              </a:rPr>
              <a:t>Vocational/occupational </a:t>
            </a:r>
            <a:r>
              <a:rPr lang="en-US" sz="2400" dirty="0">
                <a:solidFill>
                  <a:schemeClr val="tx1"/>
                </a:solidFill>
                <a:latin typeface="+mn-lt"/>
              </a:rPr>
              <a:t>c</a:t>
            </a:r>
            <a:r>
              <a:rPr lang="en-US" sz="2400" dirty="0" smtClean="0">
                <a:solidFill>
                  <a:schemeClr val="tx1"/>
                </a:solidFill>
                <a:latin typeface="+mn-lt"/>
              </a:rPr>
              <a:t>ircumstances  OR</a:t>
            </a:r>
            <a:br>
              <a:rPr lang="en-US" sz="2400" dirty="0" smtClean="0">
                <a:solidFill>
                  <a:schemeClr val="tx1"/>
                </a:solidFill>
                <a:latin typeface="+mn-lt"/>
              </a:rPr>
            </a:br>
            <a:r>
              <a:rPr lang="en-US" sz="2400" dirty="0" smtClean="0">
                <a:solidFill>
                  <a:schemeClr val="tx1"/>
                </a:solidFill>
                <a:latin typeface="+mn-lt"/>
              </a:rPr>
              <a:t>vocational </a:t>
            </a:r>
            <a:r>
              <a:rPr lang="en-US" sz="2400" dirty="0">
                <a:solidFill>
                  <a:schemeClr val="tx1"/>
                </a:solidFill>
                <a:latin typeface="+mn-lt"/>
              </a:rPr>
              <a:t>challenges described by the V</a:t>
            </a:r>
            <a:r>
              <a:rPr lang="en-US" sz="2400" dirty="0" smtClean="0">
                <a:solidFill>
                  <a:schemeClr val="tx1"/>
                </a:solidFill>
                <a:latin typeface="+mn-lt"/>
              </a:rPr>
              <a:t>eteran.</a:t>
            </a:r>
            <a:br>
              <a:rPr lang="en-US" sz="2400" dirty="0" smtClean="0">
                <a:solidFill>
                  <a:schemeClr val="tx1"/>
                </a:solidFill>
                <a:latin typeface="+mn-lt"/>
              </a:rPr>
            </a:br>
            <a:r>
              <a:rPr lang="en-US" sz="2400" dirty="0" smtClean="0">
                <a:solidFill>
                  <a:schemeClr val="tx1"/>
                </a:solidFill>
                <a:latin typeface="+mn-lt"/>
              </a:rPr>
              <a:t>i.e</a:t>
            </a:r>
            <a:r>
              <a:rPr lang="en-US" sz="2400" dirty="0">
                <a:solidFill>
                  <a:schemeClr val="tx1"/>
                </a:solidFill>
                <a:latin typeface="+mn-lt"/>
              </a:rPr>
              <a:t>. </a:t>
            </a:r>
            <a:r>
              <a:rPr lang="en-US" sz="2400" dirty="0" smtClean="0">
                <a:solidFill>
                  <a:schemeClr val="tx1"/>
                </a:solidFill>
                <a:latin typeface="+mn-lt"/>
              </a:rPr>
              <a:t>“What </a:t>
            </a:r>
            <a:r>
              <a:rPr lang="en-US" sz="2400" dirty="0">
                <a:solidFill>
                  <a:schemeClr val="tx1"/>
                </a:solidFill>
                <a:latin typeface="+mn-lt"/>
              </a:rPr>
              <a:t>do you struggle with regarding employment</a:t>
            </a:r>
            <a:r>
              <a:rPr lang="en-US" sz="2400" dirty="0" smtClean="0">
                <a:solidFill>
                  <a:schemeClr val="tx1"/>
                </a:solidFill>
                <a:latin typeface="+mn-lt"/>
              </a:rPr>
              <a:t>?”  “What </a:t>
            </a:r>
            <a:r>
              <a:rPr lang="en-US" sz="2400" dirty="0">
                <a:solidFill>
                  <a:schemeClr val="tx1"/>
                </a:solidFill>
                <a:latin typeface="+mn-lt"/>
              </a:rPr>
              <a:t>has gotten in the way in the past</a:t>
            </a:r>
            <a:r>
              <a:rPr lang="en-US" sz="2400" dirty="0" smtClean="0">
                <a:solidFill>
                  <a:schemeClr val="tx1"/>
                </a:solidFill>
                <a:latin typeface="+mn-lt"/>
              </a:rPr>
              <a:t>?”</a:t>
            </a:r>
            <a:r>
              <a:rPr lang="en-US" dirty="0"/>
              <a:t/>
            </a:r>
            <a:br>
              <a:rPr lang="en-US" dirty="0"/>
            </a:br>
            <a:endParaRPr lang="en-US" dirty="0"/>
          </a:p>
        </p:txBody>
      </p:sp>
      <p:sp>
        <p:nvSpPr>
          <p:cNvPr id="3" name="Text Placeholder 2"/>
          <p:cNvSpPr>
            <a:spLocks noGrp="1"/>
          </p:cNvSpPr>
          <p:nvPr>
            <p:ph type="body" idx="1"/>
          </p:nvPr>
        </p:nvSpPr>
        <p:spPr>
          <a:xfrm>
            <a:off x="990600" y="3048000"/>
            <a:ext cx="3132495" cy="576262"/>
          </a:xfrm>
        </p:spPr>
        <p:txBody>
          <a:bodyPr/>
          <a:lstStyle/>
          <a:p>
            <a:pPr algn="ctr"/>
            <a:r>
              <a:rPr lang="en-US" dirty="0" smtClean="0"/>
              <a:t>SE</a:t>
            </a:r>
            <a:endParaRPr lang="en-US" dirty="0"/>
          </a:p>
        </p:txBody>
      </p:sp>
      <p:sp>
        <p:nvSpPr>
          <p:cNvPr id="4" name="Content Placeholder 3"/>
          <p:cNvSpPr>
            <a:spLocks noGrp="1"/>
          </p:cNvSpPr>
          <p:nvPr>
            <p:ph sz="half" idx="2"/>
          </p:nvPr>
        </p:nvSpPr>
        <p:spPr>
          <a:xfrm>
            <a:off x="914400" y="3810000"/>
            <a:ext cx="3471277" cy="1143000"/>
          </a:xfrm>
        </p:spPr>
        <p:txBody>
          <a:bodyPr anchor="t"/>
          <a:lstStyle/>
          <a:p>
            <a:pPr marL="457200" lvl="1" indent="0">
              <a:buNone/>
            </a:pPr>
            <a:r>
              <a:rPr lang="en-US" sz="1800" dirty="0"/>
              <a:t>“I need assistance in 	</a:t>
            </a:r>
            <a:r>
              <a:rPr lang="en-US" sz="1800" dirty="0" smtClean="0"/>
              <a:t> </a:t>
            </a:r>
            <a:r>
              <a:rPr lang="en-US" sz="1800" dirty="0"/>
              <a:t>finding and maintaining </a:t>
            </a:r>
            <a:r>
              <a:rPr lang="en-US" sz="1800" dirty="0" smtClean="0"/>
              <a:t> </a:t>
            </a:r>
            <a:r>
              <a:rPr lang="en-US" sz="1800" dirty="0"/>
              <a:t>employment.”</a:t>
            </a:r>
          </a:p>
          <a:p>
            <a:endParaRPr lang="en-US" dirty="0"/>
          </a:p>
        </p:txBody>
      </p:sp>
      <p:sp>
        <p:nvSpPr>
          <p:cNvPr id="5" name="Text Placeholder 4"/>
          <p:cNvSpPr>
            <a:spLocks noGrp="1"/>
          </p:cNvSpPr>
          <p:nvPr>
            <p:ph type="body" sz="quarter" idx="3"/>
          </p:nvPr>
        </p:nvSpPr>
        <p:spPr>
          <a:xfrm>
            <a:off x="4800600" y="3048000"/>
            <a:ext cx="3150476" cy="576262"/>
          </a:xfrm>
        </p:spPr>
        <p:txBody>
          <a:bodyPr/>
          <a:lstStyle/>
          <a:p>
            <a:pPr algn="ctr"/>
            <a:r>
              <a:rPr lang="en-US" dirty="0" smtClean="0"/>
              <a:t>TW</a:t>
            </a:r>
            <a:endParaRPr lang="en-US" dirty="0"/>
          </a:p>
        </p:txBody>
      </p:sp>
      <p:sp>
        <p:nvSpPr>
          <p:cNvPr id="6" name="Content Placeholder 5"/>
          <p:cNvSpPr>
            <a:spLocks noGrp="1"/>
          </p:cNvSpPr>
          <p:nvPr>
            <p:ph sz="quarter" idx="4"/>
          </p:nvPr>
        </p:nvSpPr>
        <p:spPr>
          <a:xfrm>
            <a:off x="4800600" y="3810000"/>
            <a:ext cx="3471275" cy="1371600"/>
          </a:xfrm>
        </p:spPr>
        <p:txBody>
          <a:bodyPr anchor="t">
            <a:normAutofit fontScale="92500" lnSpcReduction="10000"/>
          </a:bodyPr>
          <a:lstStyle/>
          <a:p>
            <a:pPr marL="0" lvl="1" indent="0">
              <a:buNone/>
            </a:pPr>
            <a:r>
              <a:rPr lang="en-US" sz="1800" dirty="0"/>
              <a:t>“I need assistance </a:t>
            </a:r>
            <a:r>
              <a:rPr lang="en-US" sz="1800" dirty="0" smtClean="0"/>
              <a:t>with obtaining good references and working on my people skills. I need help in finding a good job.”</a:t>
            </a:r>
            <a:endParaRPr lang="en-US" sz="1800" dirty="0"/>
          </a:p>
          <a:p>
            <a:endParaRPr lang="en-US" dirty="0"/>
          </a:p>
        </p:txBody>
      </p:sp>
    </p:spTree>
    <p:extLst>
      <p:ext uri="{BB962C8B-B14F-4D97-AF65-F5344CB8AC3E}">
        <p14:creationId xmlns:p14="http://schemas.microsoft.com/office/powerpoint/2010/main" val="665136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3048000"/>
          </a:xfrm>
        </p:spPr>
        <p:txBody>
          <a:bodyPr/>
          <a:lstStyle/>
          <a:p>
            <a:pPr algn="ctr"/>
            <a:r>
              <a:rPr lang="en-US" dirty="0" smtClean="0"/>
              <a:t>Goal</a:t>
            </a:r>
            <a:r>
              <a:rPr lang="en-US" sz="2800" dirty="0" smtClean="0"/>
              <a:t/>
            </a:r>
            <a:br>
              <a:rPr lang="en-US" sz="2800" dirty="0" smtClean="0"/>
            </a:br>
            <a:r>
              <a:rPr lang="en-US" sz="2000" dirty="0" smtClean="0"/>
              <a:t/>
            </a:r>
            <a:br>
              <a:rPr lang="en-US" sz="2000" dirty="0" smtClean="0"/>
            </a:br>
            <a:r>
              <a:rPr lang="en-US" sz="2400" dirty="0"/>
              <a:t>Use the </a:t>
            </a:r>
            <a:r>
              <a:rPr lang="en-US" sz="2400" dirty="0" smtClean="0"/>
              <a:t>Veteran’s </a:t>
            </a:r>
            <a:r>
              <a:rPr lang="en-US" sz="2400" dirty="0"/>
              <a:t>words as much as possible.</a:t>
            </a:r>
            <a:br>
              <a:rPr lang="en-US" sz="2400" dirty="0"/>
            </a:br>
            <a:r>
              <a:rPr lang="en-US" sz="2400" dirty="0"/>
              <a:t>Ask </a:t>
            </a:r>
            <a:r>
              <a:rPr lang="en-US" sz="2400" dirty="0" smtClean="0"/>
              <a:t>questions,  i.e</a:t>
            </a:r>
            <a:r>
              <a:rPr lang="en-US" sz="2400" dirty="0"/>
              <a:t>. </a:t>
            </a:r>
            <a:r>
              <a:rPr lang="en-US" sz="2400" dirty="0" smtClean="0"/>
              <a:t>“Where </a:t>
            </a:r>
            <a:r>
              <a:rPr lang="en-US" sz="2400" dirty="0"/>
              <a:t>do you want to get </a:t>
            </a:r>
            <a:r>
              <a:rPr lang="en-US" sz="2400" dirty="0" smtClean="0"/>
              <a:t>to?”</a:t>
            </a:r>
            <a:br>
              <a:rPr lang="en-US" sz="2400" dirty="0" smtClean="0"/>
            </a:br>
            <a:r>
              <a:rPr lang="en-US" sz="2400" dirty="0" smtClean="0"/>
              <a:t>“What </a:t>
            </a:r>
            <a:r>
              <a:rPr lang="en-US" sz="2400" dirty="0"/>
              <a:t>do you want to accomplish regarding your employment </a:t>
            </a:r>
            <a:r>
              <a:rPr lang="en-US" sz="2400" dirty="0" smtClean="0"/>
              <a:t>goals?” </a:t>
            </a:r>
            <a:r>
              <a:rPr lang="en-US" dirty="0"/>
              <a:t/>
            </a:r>
            <a:br>
              <a:rPr lang="en-US" dirty="0"/>
            </a:br>
            <a:endParaRPr lang="en-US" dirty="0"/>
          </a:p>
        </p:txBody>
      </p:sp>
      <p:sp>
        <p:nvSpPr>
          <p:cNvPr id="3" name="Text Placeholder 2"/>
          <p:cNvSpPr>
            <a:spLocks noGrp="1"/>
          </p:cNvSpPr>
          <p:nvPr>
            <p:ph type="body" idx="1"/>
          </p:nvPr>
        </p:nvSpPr>
        <p:spPr>
          <a:xfrm>
            <a:off x="1066800" y="2971800"/>
            <a:ext cx="3132495" cy="576262"/>
          </a:xfrm>
        </p:spPr>
        <p:txBody>
          <a:bodyPr/>
          <a:lstStyle/>
          <a:p>
            <a:pPr algn="ctr"/>
            <a:r>
              <a:rPr lang="en-US" dirty="0" smtClean="0"/>
              <a:t>SE</a:t>
            </a:r>
            <a:endParaRPr lang="en-US" dirty="0"/>
          </a:p>
        </p:txBody>
      </p:sp>
      <p:sp>
        <p:nvSpPr>
          <p:cNvPr id="4" name="Content Placeholder 3"/>
          <p:cNvSpPr>
            <a:spLocks noGrp="1"/>
          </p:cNvSpPr>
          <p:nvPr>
            <p:ph sz="half" idx="2"/>
          </p:nvPr>
        </p:nvSpPr>
        <p:spPr>
          <a:xfrm>
            <a:off x="990600" y="3760789"/>
            <a:ext cx="3471277" cy="3097211"/>
          </a:xfrm>
        </p:spPr>
        <p:txBody>
          <a:bodyPr anchor="t">
            <a:normAutofit lnSpcReduction="10000"/>
          </a:bodyPr>
          <a:lstStyle/>
          <a:p>
            <a:pPr marL="0" indent="0">
              <a:buNone/>
            </a:pPr>
            <a:r>
              <a:rPr lang="en-US" dirty="0"/>
              <a:t>Veteran stated, “I want to continue working at  </a:t>
            </a:r>
            <a:r>
              <a:rPr lang="en-US" dirty="0" smtClean="0"/>
              <a:t>     Wal-Mart, part-time, </a:t>
            </a:r>
            <a:r>
              <a:rPr lang="en-US" dirty="0"/>
              <a:t>around 20-30 hours a week.  My main goal is to continue working there until I can get a job in housekeeping at the VA.  I am also interested in looking for employment in the </a:t>
            </a:r>
            <a:r>
              <a:rPr lang="en-US" dirty="0" smtClean="0"/>
              <a:t>granite </a:t>
            </a:r>
            <a:r>
              <a:rPr lang="en-US" dirty="0"/>
              <a:t>i</a:t>
            </a:r>
            <a:r>
              <a:rPr lang="en-US" dirty="0" smtClean="0"/>
              <a:t>ndustry</a:t>
            </a:r>
            <a:r>
              <a:rPr lang="en-US" dirty="0"/>
              <a:t>.”</a:t>
            </a:r>
          </a:p>
          <a:p>
            <a:endParaRPr lang="en-US" dirty="0"/>
          </a:p>
        </p:txBody>
      </p:sp>
      <p:sp>
        <p:nvSpPr>
          <p:cNvPr id="5" name="Text Placeholder 4"/>
          <p:cNvSpPr>
            <a:spLocks noGrp="1"/>
          </p:cNvSpPr>
          <p:nvPr>
            <p:ph type="body" sz="quarter" idx="3"/>
          </p:nvPr>
        </p:nvSpPr>
        <p:spPr>
          <a:xfrm>
            <a:off x="4953000" y="2971800"/>
            <a:ext cx="3150476" cy="576262"/>
          </a:xfrm>
        </p:spPr>
        <p:txBody>
          <a:bodyPr/>
          <a:lstStyle/>
          <a:p>
            <a:pPr algn="ctr"/>
            <a:r>
              <a:rPr lang="en-US" dirty="0" smtClean="0"/>
              <a:t>TW</a:t>
            </a:r>
            <a:endParaRPr lang="en-US" dirty="0"/>
          </a:p>
        </p:txBody>
      </p:sp>
      <p:sp>
        <p:nvSpPr>
          <p:cNvPr id="6" name="Content Placeholder 5"/>
          <p:cNvSpPr>
            <a:spLocks noGrp="1"/>
          </p:cNvSpPr>
          <p:nvPr>
            <p:ph sz="quarter" idx="4"/>
          </p:nvPr>
        </p:nvSpPr>
        <p:spPr>
          <a:xfrm>
            <a:off x="4724400" y="3733800"/>
            <a:ext cx="3657600" cy="2106611"/>
          </a:xfrm>
        </p:spPr>
        <p:txBody>
          <a:bodyPr anchor="t">
            <a:noAutofit/>
          </a:bodyPr>
          <a:lstStyle/>
          <a:p>
            <a:pPr marL="0" indent="0">
              <a:buNone/>
            </a:pPr>
            <a:r>
              <a:rPr lang="en-US" dirty="0" smtClean="0"/>
              <a:t>Veteran stated, “I want to be able to list some good references on my applications and be able to work with others without losing my temper.  I want to find permanent, full-time employment.” </a:t>
            </a:r>
            <a:endParaRPr lang="en-US" dirty="0"/>
          </a:p>
        </p:txBody>
      </p:sp>
    </p:spTree>
    <p:extLst>
      <p:ext uri="{BB962C8B-B14F-4D97-AF65-F5344CB8AC3E}">
        <p14:creationId xmlns:p14="http://schemas.microsoft.com/office/powerpoint/2010/main" val="1795098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2590800"/>
          </a:xfrm>
        </p:spPr>
        <p:txBody>
          <a:bodyPr/>
          <a:lstStyle/>
          <a:p>
            <a:pPr algn="ctr"/>
            <a:r>
              <a:rPr lang="en-US" dirty="0"/>
              <a:t>Objective</a:t>
            </a:r>
            <a:r>
              <a:rPr lang="en-US" sz="2800" dirty="0"/>
              <a:t>	</a:t>
            </a:r>
            <a:r>
              <a:rPr lang="en-US" sz="2800" dirty="0" smtClean="0"/>
              <a:t/>
            </a:r>
            <a:br>
              <a:rPr lang="en-US" sz="2800" dirty="0" smtClean="0"/>
            </a:br>
            <a:r>
              <a:rPr lang="en-US" sz="2200" dirty="0" smtClean="0"/>
              <a:t/>
            </a:r>
            <a:br>
              <a:rPr lang="en-US" sz="2200" dirty="0" smtClean="0"/>
            </a:br>
            <a:r>
              <a:rPr lang="en-US" sz="2400" dirty="0"/>
              <a:t>How will the Veteran accomplish the goal?</a:t>
            </a:r>
            <a:br>
              <a:rPr lang="en-US" sz="2400" dirty="0"/>
            </a:br>
            <a:r>
              <a:rPr lang="en-US" sz="2400" dirty="0"/>
              <a:t>Ask questions and make </a:t>
            </a:r>
            <a:r>
              <a:rPr lang="en-US" sz="2400" dirty="0" smtClean="0"/>
              <a:t>suggestions.</a:t>
            </a:r>
            <a:r>
              <a:rPr lang="en-US" sz="2400" dirty="0"/>
              <a:t/>
            </a:r>
            <a:br>
              <a:rPr lang="en-US" sz="2400" dirty="0"/>
            </a:br>
            <a:r>
              <a:rPr lang="en-US" sz="2400" dirty="0" smtClean="0"/>
              <a:t>“What </a:t>
            </a:r>
            <a:r>
              <a:rPr lang="en-US" sz="2400" dirty="0"/>
              <a:t>will you do to obtain </a:t>
            </a:r>
            <a:r>
              <a:rPr lang="en-US" sz="2400" dirty="0" smtClean="0"/>
              <a:t>or </a:t>
            </a:r>
            <a:r>
              <a:rPr lang="en-US" sz="2400" dirty="0"/>
              <a:t>maintain employment</a:t>
            </a:r>
            <a:r>
              <a:rPr lang="en-US" sz="2400" dirty="0" smtClean="0"/>
              <a:t>?” Good </a:t>
            </a:r>
            <a:r>
              <a:rPr lang="en-US" sz="2400" dirty="0"/>
              <a:t>opportunity to brainstorm with </a:t>
            </a:r>
            <a:r>
              <a:rPr lang="en-US" sz="2400" dirty="0" smtClean="0"/>
              <a:t>the Veteran </a:t>
            </a:r>
            <a:r>
              <a:rPr lang="en-US" sz="2400" dirty="0"/>
              <a:t>and </a:t>
            </a:r>
            <a:r>
              <a:rPr lang="en-US" sz="2400" dirty="0" smtClean="0"/>
              <a:t>identify challenges </a:t>
            </a:r>
            <a:r>
              <a:rPr lang="en-US" sz="2400" dirty="0"/>
              <a:t>and obstacles to their goal.</a:t>
            </a:r>
            <a:r>
              <a:rPr lang="en-US" sz="2200" dirty="0"/>
              <a:t/>
            </a:r>
            <a:br>
              <a:rPr lang="en-US" sz="2200" dirty="0"/>
            </a:br>
            <a:endParaRPr lang="en-US" sz="2200" dirty="0"/>
          </a:p>
        </p:txBody>
      </p:sp>
      <p:sp>
        <p:nvSpPr>
          <p:cNvPr id="3" name="Text Placeholder 2"/>
          <p:cNvSpPr>
            <a:spLocks noGrp="1"/>
          </p:cNvSpPr>
          <p:nvPr>
            <p:ph type="body" idx="1"/>
          </p:nvPr>
        </p:nvSpPr>
        <p:spPr>
          <a:xfrm>
            <a:off x="990600" y="3048000"/>
            <a:ext cx="3132495" cy="576262"/>
          </a:xfrm>
        </p:spPr>
        <p:txBody>
          <a:bodyPr/>
          <a:lstStyle/>
          <a:p>
            <a:pPr algn="ctr"/>
            <a:r>
              <a:rPr lang="en-US" dirty="0" smtClean="0"/>
              <a:t>SE</a:t>
            </a:r>
            <a:endParaRPr lang="en-US" dirty="0"/>
          </a:p>
        </p:txBody>
      </p:sp>
      <p:sp>
        <p:nvSpPr>
          <p:cNvPr id="4" name="Content Placeholder 3"/>
          <p:cNvSpPr>
            <a:spLocks noGrp="1"/>
          </p:cNvSpPr>
          <p:nvPr>
            <p:ph sz="half" idx="2"/>
          </p:nvPr>
        </p:nvSpPr>
        <p:spPr>
          <a:xfrm>
            <a:off x="990600" y="3657600"/>
            <a:ext cx="3471277" cy="2868611"/>
          </a:xfrm>
        </p:spPr>
        <p:txBody>
          <a:bodyPr anchor="t" anchorCtr="0"/>
          <a:lstStyle/>
          <a:p>
            <a:pPr marL="0" indent="0">
              <a:buNone/>
            </a:pPr>
            <a:r>
              <a:rPr lang="en-US" dirty="0" smtClean="0"/>
              <a:t>Veteran </a:t>
            </a:r>
            <a:r>
              <a:rPr lang="en-US" dirty="0"/>
              <a:t>stated,  “I will meet with my VRS once a week.  I will keep my USA jobs account updated and check available jobs weekly and discuss with my VRS.  I will report any issues with my job at Wal-Mart to my VRS.”  </a:t>
            </a:r>
          </a:p>
          <a:p>
            <a:endParaRPr lang="en-US" dirty="0"/>
          </a:p>
        </p:txBody>
      </p:sp>
      <p:sp>
        <p:nvSpPr>
          <p:cNvPr id="5" name="Text Placeholder 4"/>
          <p:cNvSpPr>
            <a:spLocks noGrp="1"/>
          </p:cNvSpPr>
          <p:nvPr>
            <p:ph type="body" sz="quarter" idx="3"/>
          </p:nvPr>
        </p:nvSpPr>
        <p:spPr>
          <a:xfrm>
            <a:off x="4724400" y="3048000"/>
            <a:ext cx="3150476" cy="576262"/>
          </a:xfrm>
        </p:spPr>
        <p:txBody>
          <a:bodyPr/>
          <a:lstStyle/>
          <a:p>
            <a:pPr algn="ctr"/>
            <a:r>
              <a:rPr lang="en-US" dirty="0" smtClean="0"/>
              <a:t>TW</a:t>
            </a:r>
            <a:endParaRPr lang="en-US" dirty="0"/>
          </a:p>
        </p:txBody>
      </p:sp>
      <p:sp>
        <p:nvSpPr>
          <p:cNvPr id="6" name="Content Placeholder 5"/>
          <p:cNvSpPr>
            <a:spLocks noGrp="1"/>
          </p:cNvSpPr>
          <p:nvPr>
            <p:ph sz="quarter" idx="4"/>
          </p:nvPr>
        </p:nvSpPr>
        <p:spPr>
          <a:xfrm>
            <a:off x="4800600" y="3657600"/>
            <a:ext cx="3581400" cy="2868611"/>
          </a:xfrm>
        </p:spPr>
        <p:txBody>
          <a:bodyPr anchor="t" anchorCtr="0"/>
          <a:lstStyle/>
          <a:p>
            <a:pPr marL="0" indent="0">
              <a:buNone/>
            </a:pPr>
            <a:r>
              <a:rPr lang="en-US" dirty="0" smtClean="0"/>
              <a:t>Veteran stated, “I will participate in Transitional Work and practice good communication skills.  I will attend the job prep class on interpersonal communication skills and I will work with my VRC/VRS to job search.  </a:t>
            </a:r>
            <a:endParaRPr lang="en-US" dirty="0"/>
          </a:p>
        </p:txBody>
      </p:sp>
    </p:spTree>
    <p:extLst>
      <p:ext uri="{BB962C8B-B14F-4D97-AF65-F5344CB8AC3E}">
        <p14:creationId xmlns:p14="http://schemas.microsoft.com/office/powerpoint/2010/main" val="1666064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TC102455610[[fn=Autumn]]</Template>
  <TotalTime>890</TotalTime>
  <Words>1666</Words>
  <Application>Microsoft Office PowerPoint</Application>
  <PresentationFormat>On-screen Show (4:3)</PresentationFormat>
  <Paragraphs>238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Autumn</vt:lpstr>
      <vt:lpstr>Personalized, Integrated and Engaging Employment Services</vt:lpstr>
      <vt:lpstr>PowerPoint Presentation</vt:lpstr>
      <vt:lpstr>PowerPoint Presentation</vt:lpstr>
      <vt:lpstr>The following principles should guide each step of the assessment process: </vt:lpstr>
      <vt:lpstr>Vocational Assessment Profile</vt:lpstr>
      <vt:lpstr>Individualized Plan of Care – (POC)</vt:lpstr>
      <vt:lpstr>Problem  Vocational/occupational circumstances  OR vocational challenges described by the Veteran. i.e. “What do you struggle with regarding employment?”  “What has gotten in the way in the past?” </vt:lpstr>
      <vt:lpstr>Goal  Use the Veteran’s words as much as possible. Ask questions,  i.e. “Where do you want to get to?” “What do you want to accomplish regarding your employment goals?”  </vt:lpstr>
      <vt:lpstr>Objective   How will the Veteran accomplish the goal? Ask questions and make suggestions. “What will you do to obtain or maintain employment?” Good opportunity to brainstorm with the Veteran and identify challenges and obstacles to their goal. </vt:lpstr>
      <vt:lpstr>Intervention  The supports the Veteran needs to help meet the objective. Duties of the Vocational Staff. VRS will…… </vt:lpstr>
      <vt:lpstr>Plan of Care Review </vt:lpstr>
      <vt:lpstr>Job Search Tools</vt:lpstr>
      <vt:lpstr>VRS Assistance</vt:lpstr>
      <vt:lpstr>Follow Along Support</vt:lpstr>
      <vt:lpstr>Integration with VA Staff (TW)</vt:lpstr>
      <vt:lpstr>Integration with VA Staff (SE)</vt:lpstr>
      <vt:lpstr>Engagement with Veterans</vt:lpstr>
      <vt:lpstr>Thank you for your attention! </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VHA TSES-Personalized, Integrated &amp; Engaging Employment Service PowerPoint</dc:title>
  <dc:subject>VRE</dc:subject>
  <dc:creator>Department of Veterans Affairs, Veterans Benefits Administration,Vocational Rehabilitation and Employment Service, STAFF</dc:creator>
  <cp:keywords>personalized, integrated, engaging, employment, services, VR&amp;E, planning, process</cp:keywords>
  <cp:lastModifiedBy>Sochar, Lisa</cp:lastModifiedBy>
  <cp:revision>128</cp:revision>
  <cp:lastPrinted>2014-10-03T16:12:07Z</cp:lastPrinted>
  <dcterms:created xsi:type="dcterms:W3CDTF">2014-09-15T14:45:06Z</dcterms:created>
  <dcterms:modified xsi:type="dcterms:W3CDTF">2014-10-21T14:55:16Z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