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91" r:id="rId3"/>
  </p:sldMasterIdLst>
  <p:notesMasterIdLst>
    <p:notesMasterId r:id="rId25"/>
  </p:notesMasterIdLst>
  <p:handoutMasterIdLst>
    <p:handoutMasterId r:id="rId26"/>
  </p:handoutMasterIdLst>
  <p:sldIdLst>
    <p:sldId id="269" r:id="rId4"/>
    <p:sldId id="327" r:id="rId5"/>
    <p:sldId id="332" r:id="rId6"/>
    <p:sldId id="353" r:id="rId7"/>
    <p:sldId id="340" r:id="rId8"/>
    <p:sldId id="328" r:id="rId9"/>
    <p:sldId id="329" r:id="rId10"/>
    <p:sldId id="354" r:id="rId11"/>
    <p:sldId id="330" r:id="rId12"/>
    <p:sldId id="355" r:id="rId13"/>
    <p:sldId id="351" r:id="rId14"/>
    <p:sldId id="331" r:id="rId15"/>
    <p:sldId id="337" r:id="rId16"/>
    <p:sldId id="352" r:id="rId17"/>
    <p:sldId id="334" r:id="rId18"/>
    <p:sldId id="350" r:id="rId19"/>
    <p:sldId id="336" r:id="rId20"/>
    <p:sldId id="341" r:id="rId21"/>
    <p:sldId id="345" r:id="rId22"/>
    <p:sldId id="348" r:id="rId23"/>
    <p:sldId id="34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ing Federal Hiring Process" id="{2411E7FD-A534-41B4-B227-2D939AD8AE53}">
          <p14:sldIdLst>
            <p14:sldId id="269"/>
            <p14:sldId id="327"/>
            <p14:sldId id="332"/>
            <p14:sldId id="353"/>
            <p14:sldId id="340"/>
            <p14:sldId id="328"/>
            <p14:sldId id="329"/>
            <p14:sldId id="354"/>
            <p14:sldId id="330"/>
            <p14:sldId id="355"/>
            <p14:sldId id="351"/>
            <p14:sldId id="331"/>
            <p14:sldId id="337"/>
            <p14:sldId id="352"/>
            <p14:sldId id="334"/>
            <p14:sldId id="350"/>
            <p14:sldId id="336"/>
            <p14:sldId id="341"/>
            <p14:sldId id="345"/>
            <p14:sldId id="348"/>
            <p14:sldId id="34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ynes, Jacqueline, VBAVACO" initials="J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80310" autoAdjust="0"/>
  </p:normalViewPr>
  <p:slideViewPr>
    <p:cSldViewPr>
      <p:cViewPr>
        <p:scale>
          <a:sx n="70" d="100"/>
          <a:sy n="70" d="100"/>
        </p:scale>
        <p:origin x="-1122" y="-4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3522"/>
    </p:cViewPr>
  </p:sorterViewPr>
  <p:notesViewPr>
    <p:cSldViewPr>
      <p:cViewPr>
        <p:scale>
          <a:sx n="80" d="100"/>
          <a:sy n="80" d="100"/>
        </p:scale>
        <p:origin x="-2280" y="1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D378DE80-9498-45F1-9FDD-F830B8366044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6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7E43ED2E-7FBD-4343-B911-CBC7664B7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7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BBD9FB31-0ED2-42CD-BFA8-0D8D30FCBDBE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6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C0C607DC-E5A7-4CFE-8165-5B270512D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0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-vets@dol.gov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-vets@dol.gov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60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5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56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0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823"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CAA56-219D-D646-B64F-D819466F3D8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21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8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 smtClean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70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04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81">
              <a:defRPr/>
            </a:pPr>
            <a:r>
              <a:rPr lang="en-US" dirty="0"/>
              <a:t>Click the links above; become familiar with Veteran’s preference eligibility criteria. If anyone has questions with regard to Veterans’ preference they may contact the Department of Labor, Veterans Employment Training Service (VETS) at </a:t>
            </a:r>
            <a:r>
              <a:rPr lang="en-US" u="sng" dirty="0">
                <a:hlinkClick r:id="rId3"/>
              </a:rPr>
              <a:t>contact-vets@dol.gov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7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81">
              <a:defRPr/>
            </a:pPr>
            <a:r>
              <a:rPr lang="en-US" dirty="0"/>
              <a:t>Click the links above; become familiar with Veteran’s preference eligibility criteria. If anyone has questions with regard to Veterans’ preference they may contact the Department of Labor, Veterans Employment Training Service (VETS) at </a:t>
            </a:r>
            <a:r>
              <a:rPr lang="en-US" u="sng" dirty="0">
                <a:hlinkClick r:id="rId3"/>
              </a:rPr>
              <a:t>contact-vets@dol.gov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7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4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7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5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TAP_PPT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06650" y="6259513"/>
            <a:ext cx="3752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1200"/>
              </a:lnSpc>
              <a:defRPr/>
            </a:pPr>
            <a:r>
              <a:rPr lang="en-US" sz="900" dirty="0" smtClean="0">
                <a:solidFill>
                  <a:srgbClr val="7F7F7F"/>
                </a:solidFill>
                <a:cs typeface="+mn-cs"/>
              </a:rPr>
              <a:t>This document contains U.S. Department of Veterans Affairs proprietary business information and may not be reproduced without permission.</a:t>
            </a:r>
          </a:p>
        </p:txBody>
      </p:sp>
      <p:pic>
        <p:nvPicPr>
          <p:cNvPr id="9" name="Picture 12" descr="VA_ParentSignature_Lock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157913"/>
            <a:ext cx="1790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915" y="4165652"/>
            <a:ext cx="5811211" cy="360422"/>
          </a:xfrm>
          <a:ln w="0">
            <a:noFill/>
          </a:ln>
        </p:spPr>
        <p:txBody>
          <a:bodyPr>
            <a:noAutofit/>
          </a:bodyPr>
          <a:lstStyle>
            <a:lvl1pPr algn="l">
              <a:defRPr sz="2000" cap="none" spc="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933" y="4572679"/>
            <a:ext cx="4333194" cy="353474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06915" y="4590091"/>
            <a:ext cx="1381961" cy="360363"/>
          </a:xfrm>
        </p:spPr>
        <p:txBody>
          <a:bodyPr/>
          <a:lstStyle>
            <a:lvl1pPr marL="0" indent="0">
              <a:buNone/>
              <a:defRPr lang="en-US" sz="16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54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47184EE2-098F-47FD-A3F0-C886E0E3775D}" type="datetime1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0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TAP_PPT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06650" y="6259513"/>
            <a:ext cx="3752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1200"/>
              </a:lnSpc>
              <a:defRPr/>
            </a:pPr>
            <a:r>
              <a:rPr lang="en-US" sz="900" dirty="0" smtClean="0">
                <a:solidFill>
                  <a:srgbClr val="7F7F7F"/>
                </a:solidFill>
                <a:cs typeface="+mn-cs"/>
              </a:rPr>
              <a:t>This document contains U.S. Department of Veterans Affairs proprietary business information and may not be reproduced without permission.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5788" y="696913"/>
            <a:ext cx="435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cs typeface="+mn-cs"/>
              </a:rPr>
              <a:t>VA Benefits Briefing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1063625"/>
            <a:ext cx="3335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1200"/>
              </a:lnSpc>
              <a:defRPr/>
            </a:pPr>
            <a:r>
              <a:rPr lang="en-US" sz="1200" i="1" dirty="0" smtClean="0">
                <a:solidFill>
                  <a:schemeClr val="bg1"/>
                </a:solidFill>
                <a:cs typeface="+mn-cs"/>
              </a:rPr>
              <a:t>Transition Tools for a Brighter Future</a:t>
            </a:r>
          </a:p>
        </p:txBody>
      </p:sp>
      <p:pic>
        <p:nvPicPr>
          <p:cNvPr id="9" name="Picture 11" descr="VA_Benefits_Briefing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124575"/>
            <a:ext cx="152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VA_ParentSignature_Lock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157913"/>
            <a:ext cx="1790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915" y="4165652"/>
            <a:ext cx="5811211" cy="360422"/>
          </a:xfrm>
          <a:ln w="0">
            <a:noFill/>
          </a:ln>
        </p:spPr>
        <p:txBody>
          <a:bodyPr>
            <a:noAutofit/>
          </a:bodyPr>
          <a:lstStyle>
            <a:lvl1pPr algn="l">
              <a:defRPr sz="2000" cap="none" spc="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933" y="4572679"/>
            <a:ext cx="4333194" cy="353474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06915" y="4590091"/>
            <a:ext cx="1381961" cy="360363"/>
          </a:xfrm>
        </p:spPr>
        <p:txBody>
          <a:bodyPr/>
          <a:lstStyle>
            <a:lvl1pPr marL="0" indent="0">
              <a:buNone/>
              <a:defRPr lang="en-US" sz="16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60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82F9FEF-0699-4319-85A6-8DA6C7C798C1}" type="datetime1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AC6E-95C3-456E-8B62-20CFBF2EE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3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1724CF60-41BD-4771-9037-FE742B97EC3D}" type="datetime1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31B9-7F25-4352-A81D-00A79D72C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3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49B15F0-905D-4DC0-947F-A289E2AEDC50}" type="datetime1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A406-BDEE-49DF-A15C-9C9F3D7BD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1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E508-A74F-414A-8A1D-432E2FEC9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75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5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1020-DF95-4295-8800-074709652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9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17846" cy="60167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30B2-B6EC-4D91-A4BF-1DDCD0A0C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91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87791"/>
            <a:ext cx="5486400" cy="33397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91C9-E9FB-424D-AA2A-80AA7B48C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7B1BA7F1-9F92-4799-AF36-CD8BE07E4088}" type="datetime1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40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8DB5-5B32-4F7E-ABD5-FCDF9ED2A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78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C428-A785-4AA5-9A4A-E5B0A0BBF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00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795463"/>
            <a:ext cx="868203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28600" y="5867400"/>
            <a:ext cx="8683624" cy="8048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68300" y="6131718"/>
            <a:ext cx="43100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200" spc="100" dirty="0" smtClean="0">
                <a:solidFill>
                  <a:prstClr val="white">
                    <a:lumMod val="65000"/>
                  </a:prstClr>
                </a:solidFill>
              </a:rPr>
              <a:t>VETERANS BENEFITS ADMINISTRATION</a:t>
            </a:r>
            <a:endParaRPr lang="en-US" sz="1200" spc="1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11" descr="VA_PrimaryLogo_transparent_rgb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5977731"/>
            <a:ext cx="203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eader_0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63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4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E238-B373-45BC-97A1-A1B520F47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3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9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9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777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9C73-E721-4572-AE62-693F87A79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9B74-931F-443A-8ACA-A1F73418B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56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9B9D-3B04-46DF-A5AA-29D6E98CA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9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1023-6416-4EF1-814F-0ADDD0874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45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8219-7C61-4C6E-A2C8-75729E47F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CD38BB02-19DD-44A7-8E9D-B6DC28DD4C3F}" type="datetime1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65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477C-2A8A-4738-B1C5-762CB0F5F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03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D7A0-1217-4BC2-BBF1-43169D8B4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A14036B6-9E06-4FBC-B9BB-87160A972427}" type="datetime1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9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5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8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17846" cy="60167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87791"/>
            <a:ext cx="5486400" cy="33397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8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PT_Design_withSmallPhotos_Round3_Page_9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1300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0"/>
            <a:ext cx="3641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4638" y="6356350"/>
            <a:ext cx="7921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ea typeface="MS PGothic" pitchFamily="34" charset="-128"/>
                <a:cs typeface="+mn-cs"/>
              </a:defRPr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360363" y="6348413"/>
            <a:ext cx="435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7F7F7F"/>
                </a:solidFill>
                <a:cs typeface="+mn-cs"/>
              </a:rPr>
              <a:t>VA Benefits Briefing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Georgia"/>
          <a:ea typeface="MS PGothic" pitchFamily="34" charset="-128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PT_Design_withSmallPhotos_Round3_Page_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1300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0"/>
            <a:ext cx="3641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4638" y="6356350"/>
            <a:ext cx="7921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7513090-6A5D-456C-8696-5121F2592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360363" y="6348413"/>
            <a:ext cx="435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7F7F7F"/>
                </a:solidFill>
                <a:cs typeface="+mn-cs"/>
              </a:rPr>
              <a:t>VA Benefits Briefing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Georgia"/>
          <a:ea typeface="MS PGothic" pitchFamily="34" charset="-128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3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894E3E-46D8-42BF-B72B-7ACB1F6485FB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84913"/>
            <a:ext cx="49720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200" spc="100" dirty="0" smtClean="0">
                <a:solidFill>
                  <a:prstClr val="white">
                    <a:lumMod val="65000"/>
                  </a:prstClr>
                </a:solidFill>
              </a:rPr>
              <a:t>VETERANS BENEFITS ADMINISTRATION</a:t>
            </a:r>
            <a:endParaRPr lang="en-US" sz="1200" spc="1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30" name="Picture 8" descr="InsidePage_Header_0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725"/>
            <a:ext cx="8686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3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Georgia"/>
          <a:ea typeface="ＭＳ Ｐゴシック" pitchFamily="34" charset="-128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Georgia"/>
          <a:ea typeface="ＭＳ Ｐゴシック" pitchFamily="34" charset="-128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.gov/fdsys/granule/CFR-2002-title5-vol1/CFR-2002-title5-vol1-sec315-60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youtube.com/watch?v=t2J3RPQOiuM" TargetMode="External"/><Relationship Id="rId4" Type="http://schemas.openxmlformats.org/officeDocument/2006/relationships/hyperlink" Target="http://www.gpo.gov/fdsys/granule/CFR-2006-title5-vol1/CFR-2006-title5-vol1-sec3-1/content-detail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rgn=div5&amp;node=5:1.0.1.2.2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1.eeoc.gov/eeoc/initiatives/lead/upload/abc_hr_prof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m.gov/policy-data-oversight/hiring-authorities/students-recent-graduat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usajobs.gov/studentsandgrad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dr.doleta.gov/directives/corr_doc.cfm?DOCN=997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doleta.gov/business/incentives/opptax/State_Contacts.cf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m.gov/forms/pdf_fill/sf1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elaws/odep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dol.gov/vets/aboutvets/contacts/main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fr.gov/cgi-bin/text-idx?c=ecfr&amp;sid=e9a12e19ed4300a755c698ecc34499ce&amp;rgn=div5&amp;view=text&amp;node=5:1.0.1.2.22&amp;idno=5" TargetMode="External"/><Relationship Id="rId13" Type="http://schemas.openxmlformats.org/officeDocument/2006/relationships/hyperlink" Target="http://www.gpo.gov/fdsys/granule/CFR-2012-title5-vol1/CFR-2012-title5-vol1-part339/content-detail.html" TargetMode="External"/><Relationship Id="rId3" Type="http://schemas.openxmlformats.org/officeDocument/2006/relationships/hyperlink" Target="http://www.dtic.mil/whs/directives/corres/pdf/140025v315.pdf" TargetMode="External"/><Relationship Id="rId7" Type="http://schemas.openxmlformats.org/officeDocument/2006/relationships/hyperlink" Target="http://www.gpo.gov/fdsys/granule/CFR-2008-title5-vol1/CFR-2008-title5-vol1-part211" TargetMode="External"/><Relationship Id="rId12" Type="http://schemas.openxmlformats.org/officeDocument/2006/relationships/hyperlink" Target="http://www.gpo.gov/fdsys/granule/CFR-2006-title5-vol1/CFR-2006-title5-vol1-sec3-1/content-detail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fedshirevets.gov/hire/hrp/regs/index.aspx" TargetMode="External"/><Relationship Id="rId11" Type="http://schemas.openxmlformats.org/officeDocument/2006/relationships/hyperlink" Target="http://www.gpo.gov/fdsys/granule/CFR-2012-title5-vol2/CFR-2012-title5-vol2-part731/content-detail.html" TargetMode="External"/><Relationship Id="rId5" Type="http://schemas.openxmlformats.org/officeDocument/2006/relationships/hyperlink" Target="http://www.dol.gov/vets/gils/records/000212.htm" TargetMode="External"/><Relationship Id="rId15" Type="http://schemas.openxmlformats.org/officeDocument/2006/relationships/hyperlink" Target="http://www.gpo.gov/fdsys/granule/USCODE-2011-title5/USCODE-2011-title5-partIII-subpartA-chap21-sec2108/content-detail.html" TargetMode="External"/><Relationship Id="rId10" Type="http://schemas.openxmlformats.org/officeDocument/2006/relationships/hyperlink" Target="http://www.gpo.gov/fdsys/granule/CFR-2002-title5-vol1/CFR-2002-title5-vol1-sec315-604" TargetMode="External"/><Relationship Id="rId4" Type="http://schemas.openxmlformats.org/officeDocument/2006/relationships/hyperlink" Target="http://www.dol.gov/elaws/vetspref.htm" TargetMode="External"/><Relationship Id="rId9" Type="http://schemas.openxmlformats.org/officeDocument/2006/relationships/hyperlink" Target="http://www.gpo.gov/fdsys/pkg/CFR-2014-title5-vol1/pdf/CFR-2014-title5-vol1-sec213-102.pdf" TargetMode="External"/><Relationship Id="rId14" Type="http://schemas.openxmlformats.org/officeDocument/2006/relationships/hyperlink" Target="http://www.gpo.gov/fdsys/granule/USCODE-2011-title5/USCODE-2011-title5-partIII-subpartA-chap21-sec2103/content-detail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po.gov/fdsys/granule/USCODE-2011-title5/USCODE-2011-title5-partIII-subpartB-chap33-subchapI-sec3314/content-detail.html" TargetMode="External"/><Relationship Id="rId13" Type="http://schemas.openxmlformats.org/officeDocument/2006/relationships/hyperlink" Target="http://www.gpo.gov/fdsys/granule/USCODE-2011-title5/USCODE-2011-title5-partIII-subpartB-chap33-subchapI-sec3319/content-detail.html" TargetMode="External"/><Relationship Id="rId3" Type="http://schemas.openxmlformats.org/officeDocument/2006/relationships/hyperlink" Target="http://www.gpo.gov/fdsys/granule/USCODE-2011-title5/USCODE-2011-title5-partIII-subpartB-chap33-subchapI-sec3305/content-detail.html" TargetMode="External"/><Relationship Id="rId7" Type="http://schemas.openxmlformats.org/officeDocument/2006/relationships/hyperlink" Target="http://www.gpo.gov/fdsys/granule/USCODE-2011-title5/USCODE-2011-title5-partIII-subpartB-chap33-subchapI-sec3313/content-detail.html" TargetMode="External"/><Relationship Id="rId12" Type="http://schemas.openxmlformats.org/officeDocument/2006/relationships/hyperlink" Target="http://www.gpo.gov/fdsys/pkg/USCODE-2011-title5/pdf/USCODE-2011-title5-partIII-subpartB-chap33-subchapI-sec3318.pdf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://www.gpo.gov/fdsys/search/pagedetails.action?collectionCode=USCODE&amp;searchPath=Title+38/Part+III/CHAPTER+42&amp;granuleId=USCODE-2011-title38-partIII-chap42-sec4214&amp;packageId=USCODE-2011-title38&amp;oldPath=Title+38/PART+III&amp;fromPageDetails=true&amp;collapse=true&amp;ycord=1172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gpo.gov/fdsys/granule/USCODE-2011-title5/USCODE-2011-title5-partIII-subpartB-chap33-subchapI-sec3312/content-detail.html" TargetMode="External"/><Relationship Id="rId11" Type="http://schemas.openxmlformats.org/officeDocument/2006/relationships/hyperlink" Target="http://www.gpo.gov/fdsys/granule/USCODE-2011-title5/USCODE-2011-title5-partIII-subpartB-chap33-subchapI-sec3317/content-detail.html" TargetMode="External"/><Relationship Id="rId5" Type="http://schemas.openxmlformats.org/officeDocument/2006/relationships/hyperlink" Target="http://www.gpo.gov/fdsys/pkg/USCODE-2011-title5/pdf/USCODE-2011-title5-partIII-subpartB-chap33-subchapI-sec3311.pdf" TargetMode="External"/><Relationship Id="rId15" Type="http://schemas.openxmlformats.org/officeDocument/2006/relationships/hyperlink" Target="http://www.gpo.gov/fdsys/granule/USCODE-2011-title38/USCODE-2011-title38-partI-chap1-sec101" TargetMode="External"/><Relationship Id="rId10" Type="http://schemas.openxmlformats.org/officeDocument/2006/relationships/hyperlink" Target="http://www.gpo.gov/fdsys/granule/USCODE-2011-title5/USCODE-2011-title5-partIII-subpartB-chap33-subchapI-sec3316/content-detail.html" TargetMode="External"/><Relationship Id="rId4" Type="http://schemas.openxmlformats.org/officeDocument/2006/relationships/hyperlink" Target="http://www.gpo.gov/fdsys/granule/USCODE-2011-title5/USCODE-2011-title5-partIII-subpartB-chap33-subchapI-sec3309/content-detail.html" TargetMode="External"/><Relationship Id="rId9" Type="http://schemas.openxmlformats.org/officeDocument/2006/relationships/hyperlink" Target="http://www.gpo.gov/fdsys/granule/USCODE-2011-title5/USCODE-2011-title5-partIII-subpartB-chap33-subchapI-sec3315/content-detail.html" TargetMode="External"/><Relationship Id="rId14" Type="http://schemas.openxmlformats.org/officeDocument/2006/relationships/hyperlink" Target="http://www.gpo.gov/fdsys/granule/USCODE-2011-title5/USCODE-2011-title5-partIII-subpartB-chap33-subchapI-sec3330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m.gov/services-for-agencies/recruiting-staffing-solutions/pathways-program-support/" TargetMode="External"/><Relationship Id="rId13" Type="http://schemas.openxmlformats.org/officeDocument/2006/relationships/hyperlink" Target="http://www.dm.usda.gov/employ/vu/docs/PathwaysProgramsforHRProfessionals.pdf" TargetMode="External"/><Relationship Id="rId3" Type="http://schemas.openxmlformats.org/officeDocument/2006/relationships/hyperlink" Target="http://www.ecfr.gov/cgi-bin/ECFR?page=browse" TargetMode="External"/><Relationship Id="rId7" Type="http://schemas.openxmlformats.org/officeDocument/2006/relationships/hyperlink" Target="http://www.fedshirevets.gov/hire/hrp/index.aspx" TargetMode="External"/><Relationship Id="rId12" Type="http://schemas.openxmlformats.org/officeDocument/2006/relationships/hyperlink" Target="http://uscode.house.gov/detailed_guide.x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opm.gov/policy-data-oversight/hiring-authorities/excepted-service/" TargetMode="External"/><Relationship Id="rId11" Type="http://schemas.openxmlformats.org/officeDocument/2006/relationships/hyperlink" Target="https://www.usajobs.gov/StudentsAndGrads" TargetMode="External"/><Relationship Id="rId5" Type="http://schemas.openxmlformats.org/officeDocument/2006/relationships/hyperlink" Target="http://www.opm.gov/policy-data-oversight/hiring-authorities/competitive-hiring/deo_handbook.pdf" TargetMode="External"/><Relationship Id="rId15" Type="http://schemas.openxmlformats.org/officeDocument/2006/relationships/hyperlink" Target="http://www.ebenefits.va.gov/ebenefits-portal/ebenefits.portal" TargetMode="External"/><Relationship Id="rId10" Type="http://schemas.openxmlformats.org/officeDocument/2006/relationships/hyperlink" Target="http://www.opm.gov/policy-data-oversight/veterans-services/vet-guide/" TargetMode="External"/><Relationship Id="rId4" Type="http://schemas.openxmlformats.org/officeDocument/2006/relationships/hyperlink" Target="http://www.mspb.gov/netsearch/viewdocs.aspx?docnumber=367901&amp;version=368534&amp;application=HTML" TargetMode="External"/><Relationship Id="rId9" Type="http://schemas.openxmlformats.org/officeDocument/2006/relationships/hyperlink" Target="http://www.opm.gov/policy-data-oversight/hiring-authorities/students-recent-graduates/" TargetMode="External"/><Relationship Id="rId14" Type="http://schemas.openxmlformats.org/officeDocument/2006/relationships/hyperlink" Target="http://www.benefits.va.gov/vocreha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.gov/fdsys/granule/USCODE-1995-title5/USCODE-1995-title5-partIII-subpartB-chap33-subchapI-sec3304/content-detai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gpo.gov/fdsys/granule/CFR-2008-title5-vol1/CFR-2008-title5-vol1-part211" TargetMode="External"/><Relationship Id="rId5" Type="http://schemas.openxmlformats.org/officeDocument/2006/relationships/hyperlink" Target="http://www.gpo.gov/fdsys/granule/USCODE-2011-title5/USCODE-2011-title5-partIII-subpartA-chap21-sec2108/content-detail.html" TargetMode="External"/><Relationship Id="rId4" Type="http://schemas.openxmlformats.org/officeDocument/2006/relationships/hyperlink" Target="http://www.gpo.gov/fdsys/pkg/CFR-2011-title5-vol1/pdf/CFR-2011-title5-vol1-part30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elaws/vetspref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opm.gov/forms/pdf_fill/sf15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elaws/vetspref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248444" y="3657600"/>
            <a:ext cx="8647112" cy="1842016"/>
          </a:xfr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dirty="0">
                <a:latin typeface="Calibri" pitchFamily="34" charset="0"/>
                <a:cs typeface="Georgia" pitchFamily="18" charset="0"/>
              </a:rPr>
              <a:t/>
            </a:r>
            <a:br>
              <a:rPr lang="en-US" sz="3600" dirty="0">
                <a:latin typeface="Calibri" pitchFamily="34" charset="0"/>
                <a:cs typeface="Georgia" pitchFamily="18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Veterans’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Preference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Hiring Authorities </a:t>
            </a:r>
            <a:r>
              <a:rPr lang="en-US" sz="3600" dirty="0" smtClean="0">
                <a:latin typeface="Georgia" panose="02040502050405020303" pitchFamily="18" charset="0"/>
                <a:cs typeface="Georgia" pitchFamily="18" charset="0"/>
              </a:rPr>
              <a:t/>
            </a:r>
            <a:br>
              <a:rPr lang="en-US" sz="3600" dirty="0" smtClean="0">
                <a:latin typeface="Georgia" panose="02040502050405020303" pitchFamily="18" charset="0"/>
                <a:cs typeface="Georgia" pitchFamily="18" charset="0"/>
              </a:rPr>
            </a:br>
            <a:endParaRPr lang="en-US" sz="3600" dirty="0" smtClean="0">
              <a:latin typeface="Georgia" panose="02040502050405020303" pitchFamily="18" charset="0"/>
              <a:cs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VR&amp;E Employment Coordinator Monthly Call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2014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6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30% or More Disabled Veterans Hiring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8818" cy="487680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Temporary or term appointments are not eligible to be converted to a permanent appointment; No limit to number of times it can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utilized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 preference applies (service connected disability or Purple Heart)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not lead to conversion in the Competitive service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Disabled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Enrolled in a VA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8818" cy="4876800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Noncompetitive appointment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disabled Veterans who have completed a training course under Chapter 31 of Title 38 USC;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CFR 315.604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CFR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3.1;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class of persons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may noncompetitively acquire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Appointee serves in a career or career conditional status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 and compete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 vocational rehabilitation training program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such as a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Non-Paid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work experience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(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NPWE)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training;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Tailored to meet individuals needs and goals based on training objectives designed by occupational series.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Veteran is not a Federal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while participating in a Ch. 31 training program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Limited adverse action rights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017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Excepted Service Appointing Authorities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A and 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6482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Appointing Authority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non-permanent appointments 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Excepted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About Schedule A &amp; D,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CFR 213 Excepted Service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Appointments are not-to-exceed 1 year; an extension of 1 year may be available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Various additional documents may be required, e.g., such  as proof of graduation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Proof of disability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A Letter, 5 CFR 213.3102(u)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documentation from a licensed medical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licensed vocational rehabilitation specialist (i.e., State or private); or any Federal agency, State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agency that can certify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the applicant has a disability which is long-term and/or permanent in nature.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Resources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EEOC’s ABCs to Schedule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Policy Guidelines for Human Resources Professional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91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and Recent Graduates (Pathways)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Internship Programs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current students 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Modeled after the Student Career Experience Program (SCEP)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Recent Graduates	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Gives students opportunities for permanent job in the Competitive service upon completing academic 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Presidential Management Fellows (PMF)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Governments premier leadership development program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Want more information about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Pathways Program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Want to find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internships and recent graduate jobs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50" y="457201"/>
            <a:ext cx="799615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 Opportunity to Work (VOW) Act of 2011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into law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21, 2011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Aimed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lowering the rate of unemployment among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Nation’s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Veterans by providing tax credits and other support for unemployed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 Provisions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Expands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 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upon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Transition Assistance Program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TAP)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Provisions to improve upon Military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Skills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Skills Translation tools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Veterans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Credits; Work Opportunity Tax Credits (WOTC)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Provisions for transitioning Servicemembers to support seamless transition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2382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Note-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legislative authority for the WOTC program expired on December 31, 2013.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anticipation of possible retroactive reauthorization, employers should continue to submit WOTC applications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Workforce Agencies. For further information,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Training and Employment Guidance Letter No. 8-13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 contact the 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WOTC coordinator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 your state.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3823">
              <a:defRPr/>
            </a:pP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45475" y="6470399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Family Member Preference (Derived Preference)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Veteran must be disqualified for a federal position because of a service-connected disability (SCD).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spouse, widow or widower, AND a mother of a deceased or disabled Veteran may be eligible to claim Veterans Preference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Veteran need not be deceased, but must be unable to use their preference; family members can derive a Veteran’s preference usually when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 has a total and permanent disability ratings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etired, resigned, or separated from a civil service position on basis of a SCD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Failed to obtain a civil service appointment in an occupation that the Veteran once performed or is otherwise qualified for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members complete the Office of Personnel Management (OPM) Standard Form 15 (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SF-15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Entitlement to derived preference is subject to additional relationship requirements administered by OPM.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Preference: Redress Guidance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agencies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Labor (DOL) and Merit System Protection Board (MSPB)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Want to file a complaint? Use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DOL’s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Veterans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’ Preference Advisor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File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complaint with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Secretary of Labor within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60 days after the alleged violation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Alleging a specific agency and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events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Merit System Protection Board complaint guidelines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the 61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day of which the complaint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filed with Secretary of Labor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Later than 15 days after the date on which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complainant receives written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notification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DOL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Veteran Employment Training Service (VETS)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Staff Directory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Military Spouse Preference (MSP) Program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Two types of positions are eligible for MSP consideration</a:t>
            </a:r>
          </a:p>
          <a:p>
            <a:pPr lvl="1">
              <a:spcAft>
                <a:spcPts val="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Appropriated Fund (AF) Vacancies </a:t>
            </a:r>
          </a:p>
          <a:p>
            <a:pPr lvl="1">
              <a:spcAft>
                <a:spcPts val="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Non-Appropriated Fund (NAF) Vacancies</a:t>
            </a:r>
          </a:p>
          <a:p>
            <a:pPr>
              <a:spcAft>
                <a:spcPts val="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 vacancies are filled through the Civilian Personnel Office (CPO) or Human Resources Office (HRO)</a:t>
            </a:r>
          </a:p>
          <a:p>
            <a:pPr lvl="1">
              <a:spcAft>
                <a:spcPts val="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GS-15 grades and below and equivalent Wage Grade (WG) positions are eligible</a:t>
            </a:r>
          </a:p>
          <a:p>
            <a:pPr lvl="1">
              <a:spcAft>
                <a:spcPts val="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positions such as DOD school teachers can be excluded </a:t>
            </a:r>
          </a:p>
          <a:p>
            <a:pPr lvl="1">
              <a:spcAft>
                <a:spcPts val="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Spouses must apply for the program; contact the CPO or HRO for specific details</a:t>
            </a:r>
          </a:p>
          <a:p>
            <a:pPr>
              <a:spcAft>
                <a:spcPts val="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NAF vacancies are filled through the NAF HRO</a:t>
            </a:r>
          </a:p>
          <a:p>
            <a:pPr lvl="1">
              <a:spcAft>
                <a:spcPts val="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Applies to NF-3 (UF-8) positions and below; they include jobs at military exchanges, recreation facilities, and restaurants, 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NAF HRO’s may have specific requirements for applicants so do call the NAF HRO at the facility of relocation</a:t>
            </a:r>
          </a:p>
          <a:p>
            <a:pPr>
              <a:spcAft>
                <a:spcPts val="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Apply as early as 30 days prior to Report Date but No Later Than That Date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DOD, </a:t>
            </a:r>
            <a:r>
              <a:rPr lang="en-US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Employment of Spouses of Active Duty Military</a:t>
            </a:r>
            <a:endParaRPr lang="en-US" sz="16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Veterans' Preference Advisor Tool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DOL,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Veteran Preference Redress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FedsHireVets,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Statutes &amp; Regulations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CFR 211,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Veteran Preference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CFR Sec. 213,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Excepted Service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CFR 213.103,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Identification of positions in Schedule A, B, C, or 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CFR 315.604,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Employment of Disabled Veterans in CH. 31 NPWE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CFR 731,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Suitability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CFR 3.1,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Classes of persons who may noncompetitively acquire status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CFR 315.604,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Employment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Veterans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who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completed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 training course under Chapter 31 </a:t>
            </a:r>
            <a:endParaRPr lang="en-US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5 CFR 339,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Medical Qualification Determinations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5 USC 2103,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The Excepted Service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2108,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Veteran; Disabled Veteran; Preference Eligible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GPO, 5 USC 3305,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Competitive Service; Examinations; When Held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5 USC 3309,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Preference Eligibles; Examinations; Additional Points for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5 USC 3310,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Guards, Elevator Operators, Messengers, and Custodians,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3311,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Preference Eligibles; Examinations, Crediting Experience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3312,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Preference Eligibles; Physical Qualifications; Waver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3313,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Competitive Services; Registers of Eligibles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3314,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Registers; Preference Eligibles who Resigned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3315,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Registers; Preference Eligibles Furloughed or Separated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3316,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Preference Eligibles; Reinstatement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3317.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Competitive Service; Certification from Registers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3318,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Competitive Service; Selection from Certificates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3319,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Alternative Ranking and Selection Procedures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5 USC 330A,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Preference Eligibles Administrative Redress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GPO, 38 USC 101,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Definitions: Armed Services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GPO, 38 USC 4211-4215,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Employment and Training of Veterans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Veterans’ Preference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Veterans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Employment Opportunities Act of 1998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VEOA)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Recruitment Appointment (VRA) Authority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30% or More Disabled Veterans Hiring Authority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Disabled Veterans Enrolled in a VA Training Program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Excepted Service Appointing Authorities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and Recent Graduates (Pathways)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Opportunity to Work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(VOW) Act of 2011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Family Member Preference; Derived Preference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Veterans Preference Redress Guidance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Military Spouse Preference Program; Executive Order 13473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Electronic Code of Federal Regulation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MSPB,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Information Sheet No.9 VEOA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OPM,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Delegated Examining Operations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Handbook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OPM, Hiring Authorities,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Excepted Service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OPM, FedsHireVets,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Information for HR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Practitioners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OPM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Recruiting and Staffing Solutions for HR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Processionals</a:t>
            </a:r>
            <a:endParaRPr lang="en-US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Pathways Program Facts and Resources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Veterans Services,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Vet Guide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OPM,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USAJOBS for Students and Recent Graduates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House,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 Detailed Guide To The United States Code Content and Features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USDA,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USDA Pathways Programs for HR Professionals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Vocational Rehabilitation and Employment Program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VA/DOD,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eBenefits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Portal</a:t>
            </a:r>
            <a:endParaRPr lang="en-US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5" descr="Question mark in a cir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116263"/>
            <a:ext cx="1828800" cy="1828800"/>
          </a:xfrm>
          <a:noFill/>
        </p:spPr>
      </p:pic>
    </p:spTree>
    <p:extLst>
      <p:ext uri="{BB962C8B-B14F-4D97-AF65-F5344CB8AC3E}">
        <p14:creationId xmlns:p14="http://schemas.microsoft.com/office/powerpoint/2010/main" val="4105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5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Veterans’ Preference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Preference in appointments in the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Competitive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Excepted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 of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branch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Applies to permanent, term, or temporary vacancies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Population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5 USC 2108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5 CFR 211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Transitioning Servicemembers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and Service Disabled Veterans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Mothers &amp; Spouses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eligible for Veterans Preference: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Military retirees at the rank of Major, Lieutenant Commander, or higher unless classified as a disabled Veteran,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Merit Promotion procedures  (positions advertised to current government employees (status eligibles),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actions involving promotions, reassignments, change to lower grade, transfer or reinstatement,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5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Veterans’ Preference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 requiring Senate confirmation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Senior Executive Service positions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Veterans’ Preference Advisor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determine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eligibility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Veterans’ preference benefits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and 10 Points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designations of preference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Claim Veterans’ preference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DD-214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signed “certification” letter from Armed Forces (certifying the service members discharge under honorable conditions within 120 days)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Standard Form SF-15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Civil Service Preference Letter (AB4) Letter, or other documents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Veterans’ Preference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not guaranteed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Eligibles must meet qualifications and be within reach of selection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Excepted and Competitive service provisions apply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applied to internal agency actions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Employment Opportunities Act of 1998 (VEOA)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Information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Competitive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 appointing authority; Veteran preference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 apply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Outlines redress guidance for Veteran preference grievances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Eligible (defined in Title 5 USC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2108(3)),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a Veteran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substantially completed 3 or more years of active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Expands number of vacancy announcements an Eligible can apply to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Merit promotion “internal,” Delegated Examining Unit (DEU) “external,” “all sources”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Veterans’ preference during a period of Reduction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Force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RIF)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Veterans’ Preference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Advisor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preference eligibility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 Recruitment Appointment (VRA) Authority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Hiring Authority;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 made in the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Excepted Service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a campaign badge for service during a war or in a campaign or expedition (for which a campaign badge has been authorized); 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disabled Veteran service connected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an Armed Forces Service Medal for participating in a military operation; 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Recently separated Veteran within the last 3 years,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eparated under honorable or general conditions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Appointed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any grade level up to and including a GS-11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equivalent; Used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permanent, temporary (not to exceed 1 year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(more than 1 year but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exceed 4 years ) appointments in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service; </a:t>
            </a:r>
          </a:p>
          <a:p>
            <a:pPr marL="50800">
              <a:buFont typeface="Arial" panose="020B0604020202020204" pitchFamily="34" charset="0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 Recruitment Appointment (VRA) Authority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plan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less than 15 years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converted to a career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career-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appointment after two years of satisfactory service; No limit to number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can be utilized;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preference applies (dates of active duty service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receipt of a campaign badge).  Not all Veterans are eligible for this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 marL="688975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 covered through GS-11 and equivalent only</a:t>
            </a:r>
          </a:p>
          <a:p>
            <a:pPr marL="688975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 is not guaranteed</a:t>
            </a:r>
          </a:p>
          <a:p>
            <a:pPr marL="688975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Limited appeal rights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>
              <a:buFont typeface="Arial" panose="020B0604020202020204" pitchFamily="34" charset="0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30% or More Disabled Veterans Hiring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8818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Hiring Authority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temp and term appointment made in the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Excepted Service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only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Retired from active military service with a service-connected disability rating of 30% or more; 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Rated by the Department of Veterans Affairs showing a compensable service-connected disability of 30%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US" strike="sng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grade level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restriction; Used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make permanent, temporary (not to exceed 1 year) or term (more than 1 year, but not more than 4) appointments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service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appointments are first placed on a time limited appointment of at least 60 days and converted at anytime to a permanent appointment at management's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discretion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7E238-B373-45BC-97A1-A1B520F477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- USB Slides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- USB Slides_Final</Template>
  <TotalTime>12629</TotalTime>
  <Words>2088</Words>
  <Application>Microsoft Office PowerPoint</Application>
  <PresentationFormat>On-screen Show (4:3)</PresentationFormat>
  <Paragraphs>250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Master - USB Slides_Final</vt:lpstr>
      <vt:lpstr>2_Office Theme</vt:lpstr>
      <vt:lpstr>Office Theme</vt:lpstr>
      <vt:lpstr> Veterans’ Preference and  Federal Hiring Authorities  </vt:lpstr>
      <vt:lpstr>Outline</vt:lpstr>
      <vt:lpstr>Veterans’ Preference </vt:lpstr>
      <vt:lpstr>Veterans’ Preference Cont.</vt:lpstr>
      <vt:lpstr>Veterans’ Preference Cont.</vt:lpstr>
      <vt:lpstr>Veterans Employment Opportunities Act of 1998 (VEOA)</vt:lpstr>
      <vt:lpstr>Veteran Recruitment Appointment (VRA) Authority</vt:lpstr>
      <vt:lpstr>Veteran Recruitment Appointment (VRA) Authority Cont.</vt:lpstr>
      <vt:lpstr>30% or More Disabled Veterans Hiring Authority</vt:lpstr>
      <vt:lpstr>30% or More Disabled Veterans Hiring Authority Cont.</vt:lpstr>
      <vt:lpstr>Disabled Veterans Enrolled in a VA Training Program</vt:lpstr>
      <vt:lpstr>Excepted Service Appointing Authorities  Schedule A and D</vt:lpstr>
      <vt:lpstr>Students and Recent Graduates (Pathways)</vt:lpstr>
      <vt:lpstr>Veteran Opportunity to Work (VOW) Act of 2011 </vt:lpstr>
      <vt:lpstr>Family Member Preference (Derived Preference)</vt:lpstr>
      <vt:lpstr>Veterans Preference: Redress Guidance</vt:lpstr>
      <vt:lpstr>Military Spouse Preference (MSP) Program</vt:lpstr>
      <vt:lpstr>Resources</vt:lpstr>
      <vt:lpstr>Resources Cont.</vt:lpstr>
      <vt:lpstr>Resources Cont.</vt:lpstr>
      <vt:lpstr>Questions 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Veteran's Preference PowerPoint Presentation</dc:title>
  <dc:creator>Scott, Brandon, VBAVACO</dc:creator>
  <cp:lastModifiedBy>Sochar, Lisa</cp:lastModifiedBy>
  <cp:revision>430</cp:revision>
  <cp:lastPrinted>2014-10-07T18:03:53Z</cp:lastPrinted>
  <dcterms:created xsi:type="dcterms:W3CDTF">2013-06-06T13:19:15Z</dcterms:created>
  <dcterms:modified xsi:type="dcterms:W3CDTF">2014-10-14T17:25:23Z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Reference</vt:lpwstr>
  </property>
</Properties>
</file>