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7" r:id="rId2"/>
    <p:sldId id="286" r:id="rId3"/>
    <p:sldId id="307" r:id="rId4"/>
    <p:sldId id="287" r:id="rId5"/>
    <p:sldId id="288" r:id="rId6"/>
    <p:sldId id="289" r:id="rId7"/>
    <p:sldId id="308" r:id="rId8"/>
    <p:sldId id="290" r:id="rId9"/>
    <p:sldId id="291" r:id="rId10"/>
    <p:sldId id="295" r:id="rId11"/>
    <p:sldId id="292" r:id="rId12"/>
    <p:sldId id="293" r:id="rId13"/>
    <p:sldId id="309" r:id="rId14"/>
    <p:sldId id="294" r:id="rId15"/>
    <p:sldId id="296" r:id="rId16"/>
    <p:sldId id="298" r:id="rId17"/>
    <p:sldId id="297" r:id="rId18"/>
    <p:sldId id="299" r:id="rId19"/>
    <p:sldId id="311" r:id="rId20"/>
    <p:sldId id="312" r:id="rId21"/>
    <p:sldId id="313" r:id="rId22"/>
    <p:sldId id="314" r:id="rId23"/>
    <p:sldId id="310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AB9557-02E5-47F6-BBF6-73D897638AEC}">
          <p14:sldIdLst>
            <p14:sldId id="257"/>
            <p14:sldId id="286"/>
            <p14:sldId id="307"/>
            <p14:sldId id="287"/>
            <p14:sldId id="288"/>
            <p14:sldId id="289"/>
            <p14:sldId id="308"/>
            <p14:sldId id="290"/>
            <p14:sldId id="291"/>
            <p14:sldId id="295"/>
            <p14:sldId id="292"/>
            <p14:sldId id="293"/>
            <p14:sldId id="309"/>
            <p14:sldId id="294"/>
            <p14:sldId id="296"/>
            <p14:sldId id="298"/>
            <p14:sldId id="297"/>
            <p14:sldId id="299"/>
            <p14:sldId id="311"/>
            <p14:sldId id="312"/>
            <p14:sldId id="313"/>
            <p14:sldId id="314"/>
            <p14:sldId id="310"/>
            <p14:sldId id="300"/>
            <p14:sldId id="301"/>
            <p14:sldId id="302"/>
            <p14:sldId id="303"/>
            <p14:sldId id="304"/>
            <p14:sldId id="305"/>
            <p14:sldId id="306"/>
            <p14:sldId id="28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os, DeAnna" initials="D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6699"/>
    <a:srgbClr val="009999"/>
    <a:srgbClr val="339966"/>
    <a:srgbClr val="339933"/>
    <a:srgbClr val="006666"/>
    <a:srgbClr val="00808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9" autoAdjust="0"/>
    <p:restoredTop sz="86331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002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7.xml"/><Relationship Id="rId1" Type="http://schemas.openxmlformats.org/officeDocument/2006/relationships/slide" Target="../slides/slide3.xml"/><Relationship Id="rId5" Type="http://schemas.openxmlformats.org/officeDocument/2006/relationships/slide" Target="../slides/slide31.xml"/><Relationship Id="rId4" Type="http://schemas.openxmlformats.org/officeDocument/2006/relationships/slide" Target="../slides/slide2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gif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gif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gif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gif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gif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gif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gif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gif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F9FD2-795D-440E-B7F6-8C3E624DF1F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A43886-7F72-4C1C-9BAF-8F4AF7029AD2}">
      <dgm:prSet/>
      <dgm:spPr>
        <a:solidFill>
          <a:srgbClr val="008080"/>
        </a:solidFill>
      </dgm:spPr>
      <dgm:t>
        <a:bodyPr/>
        <a:lstStyle/>
        <a:p>
          <a:pPr rtl="0"/>
          <a:r>
            <a:rPr lang="en-US" baseline="0" dirty="0" smtClean="0">
              <a:hlinkClick xmlns:r="http://schemas.openxmlformats.org/officeDocument/2006/relationships" r:id="rId1" action="ppaction://hlinksldjump"/>
            </a:rPr>
            <a:t>Override Function</a:t>
          </a:r>
          <a:endParaRPr lang="en-US" baseline="0" dirty="0"/>
        </a:p>
      </dgm:t>
    </dgm:pt>
    <dgm:pt modelId="{A3594641-2A58-4C91-92B1-3FBA52185A28}" type="parTrans" cxnId="{A9484B8C-876E-4FDF-8F16-24AD7FC1E3FA}">
      <dgm:prSet/>
      <dgm:spPr/>
      <dgm:t>
        <a:bodyPr/>
        <a:lstStyle/>
        <a:p>
          <a:endParaRPr lang="en-US"/>
        </a:p>
      </dgm:t>
    </dgm:pt>
    <dgm:pt modelId="{8BECACD0-D220-4034-8EF7-665C29C47CB2}" type="sibTrans" cxnId="{A9484B8C-876E-4FDF-8F16-24AD7FC1E3FA}">
      <dgm:prSet/>
      <dgm:spPr/>
      <dgm:t>
        <a:bodyPr/>
        <a:lstStyle/>
        <a:p>
          <a:endParaRPr lang="en-US"/>
        </a:p>
      </dgm:t>
    </dgm:pt>
    <dgm:pt modelId="{66C03F3A-B0B8-4364-9385-0ECF9298B07D}">
      <dgm:prSet/>
      <dgm:spPr>
        <a:solidFill>
          <a:srgbClr val="009999"/>
        </a:solidFill>
      </dgm:spPr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2" action="ppaction://hlinksldjump"/>
            </a:rPr>
            <a:t>Stop Pay: Date Last Paid</a:t>
          </a:r>
          <a:endParaRPr lang="en-US" dirty="0"/>
        </a:p>
      </dgm:t>
    </dgm:pt>
    <dgm:pt modelId="{73245019-804B-489D-9438-350DD0231132}" type="parTrans" cxnId="{CA99B012-771E-41CB-8955-D34741ED6A77}">
      <dgm:prSet/>
      <dgm:spPr/>
      <dgm:t>
        <a:bodyPr/>
        <a:lstStyle/>
        <a:p>
          <a:endParaRPr lang="en-US"/>
        </a:p>
      </dgm:t>
    </dgm:pt>
    <dgm:pt modelId="{0BB1CD4B-2DCD-46FC-AB64-8BEDF23101DD}" type="sibTrans" cxnId="{CA99B012-771E-41CB-8955-D34741ED6A77}">
      <dgm:prSet/>
      <dgm:spPr/>
      <dgm:t>
        <a:bodyPr/>
        <a:lstStyle/>
        <a:p>
          <a:endParaRPr lang="en-US"/>
        </a:p>
      </dgm:t>
    </dgm:pt>
    <dgm:pt modelId="{09A27236-6F06-40FE-B933-16E35C296EC1}">
      <dgm:prSet/>
      <dgm:spPr>
        <a:solidFill>
          <a:srgbClr val="339966"/>
        </a:solidFill>
      </dgm:spPr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3" action="ppaction://hlinksldjump"/>
            </a:rPr>
            <a:t>Removal of a Dependent</a:t>
          </a:r>
          <a:endParaRPr lang="en-US" dirty="0"/>
        </a:p>
      </dgm:t>
    </dgm:pt>
    <dgm:pt modelId="{4025A363-DFDE-4416-9A6A-6CD351F39B45}" type="parTrans" cxnId="{8EDB99E3-08EC-488C-BEF9-761117C47089}">
      <dgm:prSet/>
      <dgm:spPr/>
      <dgm:t>
        <a:bodyPr/>
        <a:lstStyle/>
        <a:p>
          <a:endParaRPr lang="en-US"/>
        </a:p>
      </dgm:t>
    </dgm:pt>
    <dgm:pt modelId="{2CD26AAA-F5D1-48DD-98AB-9FE42A39290E}" type="sibTrans" cxnId="{8EDB99E3-08EC-488C-BEF9-761117C47089}">
      <dgm:prSet/>
      <dgm:spPr/>
      <dgm:t>
        <a:bodyPr/>
        <a:lstStyle/>
        <a:p>
          <a:endParaRPr lang="en-US"/>
        </a:p>
      </dgm:t>
    </dgm:pt>
    <dgm:pt modelId="{F8532165-116E-473C-A702-3F1DB954E0C2}">
      <dgm:prSet/>
      <dgm:spPr>
        <a:solidFill>
          <a:srgbClr val="006699"/>
        </a:solidFill>
      </dgm:spPr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4" action="ppaction://hlinksldjump"/>
            </a:rPr>
            <a:t>Amended Awards: Change in Credit Hours</a:t>
          </a:r>
          <a:endParaRPr lang="en-US" dirty="0"/>
        </a:p>
      </dgm:t>
    </dgm:pt>
    <dgm:pt modelId="{7A730A35-6100-4782-8819-AA5BA1B9E285}" type="parTrans" cxnId="{400BA93F-9856-41FC-A548-1661375BAF8E}">
      <dgm:prSet/>
      <dgm:spPr/>
      <dgm:t>
        <a:bodyPr/>
        <a:lstStyle/>
        <a:p>
          <a:endParaRPr lang="en-US"/>
        </a:p>
      </dgm:t>
    </dgm:pt>
    <dgm:pt modelId="{7C59D586-8671-400B-94EC-ABF86327E4EA}" type="sibTrans" cxnId="{400BA93F-9856-41FC-A548-1661375BAF8E}">
      <dgm:prSet/>
      <dgm:spPr/>
      <dgm:t>
        <a:bodyPr/>
        <a:lstStyle/>
        <a:p>
          <a:endParaRPr lang="en-US"/>
        </a:p>
      </dgm:t>
    </dgm:pt>
    <dgm:pt modelId="{AD5AE961-A821-40CD-B219-098AFEE85F5C}">
      <dgm:prSet/>
      <dgm:spPr>
        <a:solidFill>
          <a:srgbClr val="0099CC"/>
        </a:solidFill>
      </dgm:spPr>
      <dgm:t>
        <a:bodyPr/>
        <a:lstStyle/>
        <a:p>
          <a:pPr rtl="0"/>
          <a:r>
            <a:rPr lang="en-US" dirty="0" smtClean="0">
              <a:hlinkClick xmlns:r="http://schemas.openxmlformats.org/officeDocument/2006/relationships" r:id="rId5" action="ppaction://hlinksldjump"/>
            </a:rPr>
            <a:t>Questions?</a:t>
          </a:r>
          <a:endParaRPr lang="en-US" dirty="0"/>
        </a:p>
      </dgm:t>
    </dgm:pt>
    <dgm:pt modelId="{43664376-123E-4500-9F24-9E788FDEC8BF}" type="parTrans" cxnId="{0539BEE9-526F-4F34-BF93-BF16948879EE}">
      <dgm:prSet/>
      <dgm:spPr/>
      <dgm:t>
        <a:bodyPr/>
        <a:lstStyle/>
        <a:p>
          <a:endParaRPr lang="en-US"/>
        </a:p>
      </dgm:t>
    </dgm:pt>
    <dgm:pt modelId="{CE0703D1-E974-4B92-9145-36207E896E1A}" type="sibTrans" cxnId="{0539BEE9-526F-4F34-BF93-BF16948879EE}">
      <dgm:prSet/>
      <dgm:spPr/>
      <dgm:t>
        <a:bodyPr/>
        <a:lstStyle/>
        <a:p>
          <a:endParaRPr lang="en-US"/>
        </a:p>
      </dgm:t>
    </dgm:pt>
    <dgm:pt modelId="{3B9B5755-4DF8-4458-AB77-4CAF57B50313}" type="pres">
      <dgm:prSet presAssocID="{7B2F9FD2-795D-440E-B7F6-8C3E624DF1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B34438-2E5F-4B76-B666-BAE84103C4F3}" type="pres">
      <dgm:prSet presAssocID="{EEA43886-7F72-4C1C-9BAF-8F4AF7029AD2}" presName="linNode" presStyleCnt="0"/>
      <dgm:spPr/>
    </dgm:pt>
    <dgm:pt modelId="{BDC608CD-CED8-492B-A1B6-12B0599CF9FE}" type="pres">
      <dgm:prSet presAssocID="{EEA43886-7F72-4C1C-9BAF-8F4AF7029AD2}" presName="parentText" presStyleLbl="node1" presStyleIdx="0" presStyleCnt="5" custLinFactNeighborX="397" custLinFactNeighborY="-2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5BF1C-6841-4B30-B05A-2EA3E3149FD0}" type="pres">
      <dgm:prSet presAssocID="{8BECACD0-D220-4034-8EF7-665C29C47CB2}" presName="sp" presStyleCnt="0"/>
      <dgm:spPr/>
    </dgm:pt>
    <dgm:pt modelId="{F33EDA7D-D1E6-403B-88B2-83C674476C48}" type="pres">
      <dgm:prSet presAssocID="{66C03F3A-B0B8-4364-9385-0ECF9298B07D}" presName="linNode" presStyleCnt="0"/>
      <dgm:spPr/>
    </dgm:pt>
    <dgm:pt modelId="{DEE622ED-0D02-4977-BF52-86C410C559F7}" type="pres">
      <dgm:prSet presAssocID="{66C03F3A-B0B8-4364-9385-0ECF9298B07D}" presName="parentText" presStyleLbl="node1" presStyleIdx="1" presStyleCnt="5" custLinFactNeighborX="397" custLinFactNeighborY="-47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6BF3E-6601-4F9A-883D-F1441C00A3AF}" type="pres">
      <dgm:prSet presAssocID="{0BB1CD4B-2DCD-46FC-AB64-8BEDF23101DD}" presName="sp" presStyleCnt="0"/>
      <dgm:spPr/>
    </dgm:pt>
    <dgm:pt modelId="{9FCB20D6-F0C9-4CCC-B76C-35354EA54170}" type="pres">
      <dgm:prSet presAssocID="{09A27236-6F06-40FE-B933-16E35C296EC1}" presName="linNode" presStyleCnt="0"/>
      <dgm:spPr/>
    </dgm:pt>
    <dgm:pt modelId="{7A3A1688-4DDF-4CF4-8A08-44BC84ED8286}" type="pres">
      <dgm:prSet presAssocID="{09A27236-6F06-40FE-B933-16E35C296EC1}" presName="parentText" presStyleLbl="node1" presStyleIdx="2" presStyleCnt="5" custLinFactNeighborX="397" custLinFactNeighborY="-93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38A63D-6781-45B1-A532-DD3A6017EC0D}" type="pres">
      <dgm:prSet presAssocID="{2CD26AAA-F5D1-48DD-98AB-9FE42A39290E}" presName="sp" presStyleCnt="0"/>
      <dgm:spPr/>
    </dgm:pt>
    <dgm:pt modelId="{8FDBA2DE-D009-4A5E-B0D5-4BD42A243C2B}" type="pres">
      <dgm:prSet presAssocID="{F8532165-116E-473C-A702-3F1DB954E0C2}" presName="linNode" presStyleCnt="0"/>
      <dgm:spPr/>
    </dgm:pt>
    <dgm:pt modelId="{A74B9A44-C48C-4C3F-8FB4-14B56DB85A2E}" type="pres">
      <dgm:prSet presAssocID="{F8532165-116E-473C-A702-3F1DB954E0C2}" presName="parentText" presStyleLbl="node1" presStyleIdx="3" presStyleCnt="5" custLinFactNeighborX="397" custLinFactNeighborY="-139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068AF-BB8B-420E-AD4C-E9D6084653A9}" type="pres">
      <dgm:prSet presAssocID="{7C59D586-8671-400B-94EC-ABF86327E4EA}" presName="sp" presStyleCnt="0"/>
      <dgm:spPr/>
    </dgm:pt>
    <dgm:pt modelId="{22908C07-38E1-4207-8493-CDDB89CA4D56}" type="pres">
      <dgm:prSet presAssocID="{AD5AE961-A821-40CD-B219-098AFEE85F5C}" presName="linNode" presStyleCnt="0"/>
      <dgm:spPr/>
    </dgm:pt>
    <dgm:pt modelId="{6AF15C4F-FE94-4B11-BE86-401EE7358550}" type="pres">
      <dgm:prSet presAssocID="{AD5AE961-A821-40CD-B219-098AFEE85F5C}" presName="parentText" presStyleLbl="node1" presStyleIdx="4" presStyleCnt="5" custLinFactNeighborX="397" custLinFactNeighborY="-184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484B8C-876E-4FDF-8F16-24AD7FC1E3FA}" srcId="{7B2F9FD2-795D-440E-B7F6-8C3E624DF1FA}" destId="{EEA43886-7F72-4C1C-9BAF-8F4AF7029AD2}" srcOrd="0" destOrd="0" parTransId="{A3594641-2A58-4C91-92B1-3FBA52185A28}" sibTransId="{8BECACD0-D220-4034-8EF7-665C29C47CB2}"/>
    <dgm:cxn modelId="{8EDB99E3-08EC-488C-BEF9-761117C47089}" srcId="{7B2F9FD2-795D-440E-B7F6-8C3E624DF1FA}" destId="{09A27236-6F06-40FE-B933-16E35C296EC1}" srcOrd="2" destOrd="0" parTransId="{4025A363-DFDE-4416-9A6A-6CD351F39B45}" sibTransId="{2CD26AAA-F5D1-48DD-98AB-9FE42A39290E}"/>
    <dgm:cxn modelId="{EBCEFC94-62FB-4725-AB51-433EFFD216C3}" type="presOf" srcId="{AD5AE961-A821-40CD-B219-098AFEE85F5C}" destId="{6AF15C4F-FE94-4B11-BE86-401EE7358550}" srcOrd="0" destOrd="0" presId="urn:microsoft.com/office/officeart/2005/8/layout/vList5"/>
    <dgm:cxn modelId="{B4AE9169-3DAA-41AD-A389-88D8B3CED92B}" type="presOf" srcId="{7B2F9FD2-795D-440E-B7F6-8C3E624DF1FA}" destId="{3B9B5755-4DF8-4458-AB77-4CAF57B50313}" srcOrd="0" destOrd="0" presId="urn:microsoft.com/office/officeart/2005/8/layout/vList5"/>
    <dgm:cxn modelId="{037CFD61-00E8-4DB1-8C60-A73E3EA4E6A6}" type="presOf" srcId="{EEA43886-7F72-4C1C-9BAF-8F4AF7029AD2}" destId="{BDC608CD-CED8-492B-A1B6-12B0599CF9FE}" srcOrd="0" destOrd="0" presId="urn:microsoft.com/office/officeart/2005/8/layout/vList5"/>
    <dgm:cxn modelId="{24303102-8027-40EF-8AA8-082861980D13}" type="presOf" srcId="{66C03F3A-B0B8-4364-9385-0ECF9298B07D}" destId="{DEE622ED-0D02-4977-BF52-86C410C559F7}" srcOrd="0" destOrd="0" presId="urn:microsoft.com/office/officeart/2005/8/layout/vList5"/>
    <dgm:cxn modelId="{A1436403-ACEB-481B-BD79-13C9A26DAFF8}" type="presOf" srcId="{09A27236-6F06-40FE-B933-16E35C296EC1}" destId="{7A3A1688-4DDF-4CF4-8A08-44BC84ED8286}" srcOrd="0" destOrd="0" presId="urn:microsoft.com/office/officeart/2005/8/layout/vList5"/>
    <dgm:cxn modelId="{400BA93F-9856-41FC-A548-1661375BAF8E}" srcId="{7B2F9FD2-795D-440E-B7F6-8C3E624DF1FA}" destId="{F8532165-116E-473C-A702-3F1DB954E0C2}" srcOrd="3" destOrd="0" parTransId="{7A730A35-6100-4782-8819-AA5BA1B9E285}" sibTransId="{7C59D586-8671-400B-94EC-ABF86327E4EA}"/>
    <dgm:cxn modelId="{CA99B012-771E-41CB-8955-D34741ED6A77}" srcId="{7B2F9FD2-795D-440E-B7F6-8C3E624DF1FA}" destId="{66C03F3A-B0B8-4364-9385-0ECF9298B07D}" srcOrd="1" destOrd="0" parTransId="{73245019-804B-489D-9438-350DD0231132}" sibTransId="{0BB1CD4B-2DCD-46FC-AB64-8BEDF23101DD}"/>
    <dgm:cxn modelId="{B34FFF1E-BB06-4160-85A3-D491F8F610FA}" type="presOf" srcId="{F8532165-116E-473C-A702-3F1DB954E0C2}" destId="{A74B9A44-C48C-4C3F-8FB4-14B56DB85A2E}" srcOrd="0" destOrd="0" presId="urn:microsoft.com/office/officeart/2005/8/layout/vList5"/>
    <dgm:cxn modelId="{0539BEE9-526F-4F34-BF93-BF16948879EE}" srcId="{7B2F9FD2-795D-440E-B7F6-8C3E624DF1FA}" destId="{AD5AE961-A821-40CD-B219-098AFEE85F5C}" srcOrd="4" destOrd="0" parTransId="{43664376-123E-4500-9F24-9E788FDEC8BF}" sibTransId="{CE0703D1-E974-4B92-9145-36207E896E1A}"/>
    <dgm:cxn modelId="{E49E36B7-FAD0-4D3D-B3E0-CD50D80A9405}" type="presParOf" srcId="{3B9B5755-4DF8-4458-AB77-4CAF57B50313}" destId="{5DB34438-2E5F-4B76-B666-BAE84103C4F3}" srcOrd="0" destOrd="0" presId="urn:microsoft.com/office/officeart/2005/8/layout/vList5"/>
    <dgm:cxn modelId="{79319ED7-63FB-4B11-BE16-5268409DBC13}" type="presParOf" srcId="{5DB34438-2E5F-4B76-B666-BAE84103C4F3}" destId="{BDC608CD-CED8-492B-A1B6-12B0599CF9FE}" srcOrd="0" destOrd="0" presId="urn:microsoft.com/office/officeart/2005/8/layout/vList5"/>
    <dgm:cxn modelId="{0F2E018D-E0A1-41B5-B9F1-FFB73F0DA4A6}" type="presParOf" srcId="{3B9B5755-4DF8-4458-AB77-4CAF57B50313}" destId="{1D45BF1C-6841-4B30-B05A-2EA3E3149FD0}" srcOrd="1" destOrd="0" presId="urn:microsoft.com/office/officeart/2005/8/layout/vList5"/>
    <dgm:cxn modelId="{FEF56A82-F7B3-4E97-818F-F963CE969BF2}" type="presParOf" srcId="{3B9B5755-4DF8-4458-AB77-4CAF57B50313}" destId="{F33EDA7D-D1E6-403B-88B2-83C674476C48}" srcOrd="2" destOrd="0" presId="urn:microsoft.com/office/officeart/2005/8/layout/vList5"/>
    <dgm:cxn modelId="{BE2F910D-6983-4503-B2AF-BE32AF144D76}" type="presParOf" srcId="{F33EDA7D-D1E6-403B-88B2-83C674476C48}" destId="{DEE622ED-0D02-4977-BF52-86C410C559F7}" srcOrd="0" destOrd="0" presId="urn:microsoft.com/office/officeart/2005/8/layout/vList5"/>
    <dgm:cxn modelId="{F233718E-E973-4481-B1F7-0C42845FEA79}" type="presParOf" srcId="{3B9B5755-4DF8-4458-AB77-4CAF57B50313}" destId="{E5A6BF3E-6601-4F9A-883D-F1441C00A3AF}" srcOrd="3" destOrd="0" presId="urn:microsoft.com/office/officeart/2005/8/layout/vList5"/>
    <dgm:cxn modelId="{7171E01F-0AA2-46F2-97C7-B31F340D4909}" type="presParOf" srcId="{3B9B5755-4DF8-4458-AB77-4CAF57B50313}" destId="{9FCB20D6-F0C9-4CCC-B76C-35354EA54170}" srcOrd="4" destOrd="0" presId="urn:microsoft.com/office/officeart/2005/8/layout/vList5"/>
    <dgm:cxn modelId="{F97E7023-C2D2-477E-B047-14C8B16C480A}" type="presParOf" srcId="{9FCB20D6-F0C9-4CCC-B76C-35354EA54170}" destId="{7A3A1688-4DDF-4CF4-8A08-44BC84ED8286}" srcOrd="0" destOrd="0" presId="urn:microsoft.com/office/officeart/2005/8/layout/vList5"/>
    <dgm:cxn modelId="{239E2EEF-F16B-453A-8176-53A86C0EB342}" type="presParOf" srcId="{3B9B5755-4DF8-4458-AB77-4CAF57B50313}" destId="{0A38A63D-6781-45B1-A532-DD3A6017EC0D}" srcOrd="5" destOrd="0" presId="urn:microsoft.com/office/officeart/2005/8/layout/vList5"/>
    <dgm:cxn modelId="{04E8535A-2E71-43D1-8B4A-609870AC9C48}" type="presParOf" srcId="{3B9B5755-4DF8-4458-AB77-4CAF57B50313}" destId="{8FDBA2DE-D009-4A5E-B0D5-4BD42A243C2B}" srcOrd="6" destOrd="0" presId="urn:microsoft.com/office/officeart/2005/8/layout/vList5"/>
    <dgm:cxn modelId="{21D7AC33-4509-4874-8CC5-E918E8348C31}" type="presParOf" srcId="{8FDBA2DE-D009-4A5E-B0D5-4BD42A243C2B}" destId="{A74B9A44-C48C-4C3F-8FB4-14B56DB85A2E}" srcOrd="0" destOrd="0" presId="urn:microsoft.com/office/officeart/2005/8/layout/vList5"/>
    <dgm:cxn modelId="{2F7FF8B2-7286-43DD-AC64-2CC550502CC4}" type="presParOf" srcId="{3B9B5755-4DF8-4458-AB77-4CAF57B50313}" destId="{B96068AF-BB8B-420E-AD4C-E9D6084653A9}" srcOrd="7" destOrd="0" presId="urn:microsoft.com/office/officeart/2005/8/layout/vList5"/>
    <dgm:cxn modelId="{B59994C1-701D-4D1F-BB94-B33D64670852}" type="presParOf" srcId="{3B9B5755-4DF8-4458-AB77-4CAF57B50313}" destId="{22908C07-38E1-4207-8493-CDDB89CA4D56}" srcOrd="8" destOrd="0" presId="urn:microsoft.com/office/officeart/2005/8/layout/vList5"/>
    <dgm:cxn modelId="{BCCFA8AC-2B7F-4CD2-BCE9-564270BD1479}" type="presParOf" srcId="{22908C07-38E1-4207-8493-CDDB89CA4D56}" destId="{6AF15C4F-FE94-4B11-BE86-401EE735855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1EC92-98D3-475D-B5D7-AD06DF31278C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A9A05AF-EDEB-4728-907D-4A76C1AA8D84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66801FB-6332-439F-A3F3-7AFB6D369703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3DC909F-0FDE-4761-B495-C2A7A21DC95A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F8735BD-2068-48F4-98CB-EB8C3F0DB1BD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0BF78DD-CCF9-444D-A88B-E37D9649B610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4A15598-05FD-4B70-987A-3DD573D1C6B5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ED10C6C-9CD2-45E0-AC2F-77AFCAF85AA8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A017E-5D0F-4149-BFBB-98D6BEFE5D50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CD0D3-F6E2-47DC-A501-BA1628080834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99D844F-240F-4531-8BCB-89C194C75F52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4DA9E41F-2D90-4A4C-8EC3-0D08E29B49E4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B93E3-91F9-41FC-A452-CC48CB0354C8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A47277-2A4A-4609-A3B1-656A5E825B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D4D5BD-041E-4951-A6C4-D7C218C8FEC9}" type="pres">
      <dgm:prSet presAssocID="{A7A47277-2A4A-4609-A3B1-656A5E825B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779911F-A931-4CD9-A0AF-3611E5EB6CBA}" type="presOf" srcId="{A7A47277-2A4A-4609-A3B1-656A5E825BCF}" destId="{4ED4D5BD-041E-4951-A6C4-D7C218C8FEC9}" srcOrd="0" destOrd="0" presId="urn:microsoft.com/office/officeart/2005/8/layout/list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608CD-CED8-492B-A1B6-12B0599CF9FE}">
      <dsp:nvSpPr>
        <dsp:cNvPr id="0" name=""/>
        <dsp:cNvSpPr/>
      </dsp:nvSpPr>
      <dsp:spPr>
        <a:xfrm>
          <a:off x="2743205" y="0"/>
          <a:ext cx="3072384" cy="834535"/>
        </a:xfrm>
        <a:prstGeom prst="roundRect">
          <a:avLst/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baseline="0" dirty="0" smtClean="0">
              <a:hlinkClick xmlns:r="http://schemas.openxmlformats.org/officeDocument/2006/relationships" r:id="" action="ppaction://hlinksldjump"/>
            </a:rPr>
            <a:t>Override Function</a:t>
          </a:r>
          <a:endParaRPr lang="en-US" sz="2300" kern="1200" baseline="0" dirty="0"/>
        </a:p>
      </dsp:txBody>
      <dsp:txXfrm>
        <a:off x="2783944" y="40739"/>
        <a:ext cx="2990906" cy="753057"/>
      </dsp:txXfrm>
    </dsp:sp>
    <dsp:sp modelId="{DEE622ED-0D02-4977-BF52-86C410C559F7}">
      <dsp:nvSpPr>
        <dsp:cNvPr id="0" name=""/>
        <dsp:cNvSpPr/>
      </dsp:nvSpPr>
      <dsp:spPr>
        <a:xfrm>
          <a:off x="2743205" y="838204"/>
          <a:ext cx="3072384" cy="834535"/>
        </a:xfrm>
        <a:prstGeom prst="roundRect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hlinkClick xmlns:r="http://schemas.openxmlformats.org/officeDocument/2006/relationships" r:id="" action="ppaction://hlinksldjump"/>
            </a:rPr>
            <a:t>Stop Pay: Date Last Paid</a:t>
          </a:r>
          <a:endParaRPr lang="en-US" sz="2300" kern="1200" dirty="0"/>
        </a:p>
      </dsp:txBody>
      <dsp:txXfrm>
        <a:off x="2783944" y="878943"/>
        <a:ext cx="2990906" cy="753057"/>
      </dsp:txXfrm>
    </dsp:sp>
    <dsp:sp modelId="{7A3A1688-4DDF-4CF4-8A08-44BC84ED8286}">
      <dsp:nvSpPr>
        <dsp:cNvPr id="0" name=""/>
        <dsp:cNvSpPr/>
      </dsp:nvSpPr>
      <dsp:spPr>
        <a:xfrm>
          <a:off x="2743205" y="1676403"/>
          <a:ext cx="3072384" cy="834535"/>
        </a:xfrm>
        <a:prstGeom prst="roundRect">
          <a:avLst/>
        </a:prstGeom>
        <a:solidFill>
          <a:srgbClr val="33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hlinkClick xmlns:r="http://schemas.openxmlformats.org/officeDocument/2006/relationships" r:id="" action="ppaction://hlinksldjump"/>
            </a:rPr>
            <a:t>Removal of a Dependent</a:t>
          </a:r>
          <a:endParaRPr lang="en-US" sz="2300" kern="1200" dirty="0"/>
        </a:p>
      </dsp:txBody>
      <dsp:txXfrm>
        <a:off x="2783944" y="1717142"/>
        <a:ext cx="2990906" cy="753057"/>
      </dsp:txXfrm>
    </dsp:sp>
    <dsp:sp modelId="{A74B9A44-C48C-4C3F-8FB4-14B56DB85A2E}">
      <dsp:nvSpPr>
        <dsp:cNvPr id="0" name=""/>
        <dsp:cNvSpPr/>
      </dsp:nvSpPr>
      <dsp:spPr>
        <a:xfrm>
          <a:off x="2743205" y="2514602"/>
          <a:ext cx="3072384" cy="834535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hlinkClick xmlns:r="http://schemas.openxmlformats.org/officeDocument/2006/relationships" r:id="" action="ppaction://hlinksldjump"/>
            </a:rPr>
            <a:t>Amended Awards: Change in Credit Hours</a:t>
          </a:r>
          <a:endParaRPr lang="en-US" sz="2300" kern="1200" dirty="0"/>
        </a:p>
      </dsp:txBody>
      <dsp:txXfrm>
        <a:off x="2783944" y="2555341"/>
        <a:ext cx="2990906" cy="753057"/>
      </dsp:txXfrm>
    </dsp:sp>
    <dsp:sp modelId="{6AF15C4F-FE94-4B11-BE86-401EE7358550}">
      <dsp:nvSpPr>
        <dsp:cNvPr id="0" name=""/>
        <dsp:cNvSpPr/>
      </dsp:nvSpPr>
      <dsp:spPr>
        <a:xfrm>
          <a:off x="2743205" y="3352800"/>
          <a:ext cx="3072384" cy="834535"/>
        </a:xfrm>
        <a:prstGeom prst="roundRect">
          <a:avLst/>
        </a:prstGeom>
        <a:solidFill>
          <a:srgbClr val="00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hlinkClick xmlns:r="http://schemas.openxmlformats.org/officeDocument/2006/relationships" r:id="" action="ppaction://hlinksldjump"/>
            </a:rPr>
            <a:t>Questions?</a:t>
          </a:r>
          <a:endParaRPr lang="en-US" sz="2300" kern="1200" dirty="0"/>
        </a:p>
      </dsp:txBody>
      <dsp:txXfrm>
        <a:off x="2783944" y="3393539"/>
        <a:ext cx="2990906" cy="7530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A123-C60B-411A-8313-CF51A11E76DD}" type="datetimeFigureOut">
              <a:rPr lang="en-US" smtClean="0"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5C2BE-8203-442D-8D38-DCB21CE90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15C2BE-8203-442D-8D38-DCB21CE904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22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322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1322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1322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1322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1322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369EA2-6DF3-4EC4-BB73-188C1F3F34A2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11200" y="1330325"/>
            <a:ext cx="3606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2000" b="1" spc="200" baseline="30000" dirty="0">
                <a:solidFill>
                  <a:prstClr val="white"/>
                </a:solidFill>
                <a:ea typeface="ＭＳ Ｐゴシック" pitchFamily="34" charset="-128"/>
              </a:rPr>
              <a:t>VETERANS </a:t>
            </a:r>
          </a:p>
          <a:p>
            <a:pPr defTabSz="457200">
              <a:defRPr/>
            </a:pPr>
            <a:r>
              <a:rPr lang="en-US" sz="2000" b="1" spc="200" baseline="30000" dirty="0">
                <a:solidFill>
                  <a:prstClr val="white"/>
                </a:solidFill>
                <a:ea typeface="ＭＳ Ｐゴシック" pitchFamily="34" charset="-128"/>
              </a:rPr>
              <a:t>BENEFITS</a:t>
            </a:r>
          </a:p>
          <a:p>
            <a:pPr defTabSz="457200">
              <a:defRPr/>
            </a:pPr>
            <a:r>
              <a:rPr lang="en-US" sz="2000" b="1" spc="200" baseline="30000" dirty="0">
                <a:solidFill>
                  <a:prstClr val="white"/>
                </a:solidFill>
                <a:ea typeface="ＭＳ Ｐゴシック" pitchFamily="34" charset="-128"/>
              </a:rPr>
              <a:t>ADMINISTRATION</a:t>
            </a:r>
            <a:endParaRPr lang="en-US" sz="2000" spc="2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3" name="Picture 8" descr="Header_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5425"/>
            <a:ext cx="8686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2206625"/>
            <a:ext cx="8686799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368300" y="6234113"/>
            <a:ext cx="4310063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200" spc="100" dirty="0">
                <a:solidFill>
                  <a:prstClr val="white">
                    <a:lumMod val="65000"/>
                  </a:prstClr>
                </a:solidFill>
                <a:ea typeface="ＭＳ Ｐゴシック" pitchFamily="34" charset="-128"/>
              </a:rPr>
              <a:t>VETERANS BENEFITS ADMINISTRATION</a:t>
            </a:r>
          </a:p>
        </p:txBody>
      </p:sp>
      <p:pic>
        <p:nvPicPr>
          <p:cNvPr id="6" name="Picture 11" descr="Circles_03.t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725613"/>
            <a:ext cx="2070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VA_PrimaryLogo_transparent_rgb.tif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6088063"/>
            <a:ext cx="2033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 userDrawn="1"/>
        </p:nvGrpSpPr>
        <p:grpSpPr>
          <a:xfrm>
            <a:off x="6146800" y="1652588"/>
            <a:ext cx="1028700" cy="1039812"/>
            <a:chOff x="6146800" y="1652588"/>
            <a:chExt cx="1028700" cy="1039812"/>
          </a:xfrm>
        </p:grpSpPr>
        <p:sp>
          <p:nvSpPr>
            <p:cNvPr id="10" name="Oval 9"/>
            <p:cNvSpPr/>
            <p:nvPr/>
          </p:nvSpPr>
          <p:spPr>
            <a:xfrm>
              <a:off x="6146800" y="1652588"/>
              <a:ext cx="1028700" cy="103981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00" y="1836738"/>
              <a:ext cx="800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7348538" y="1463675"/>
            <a:ext cx="1620837" cy="1482725"/>
            <a:chOff x="7348538" y="1463675"/>
            <a:chExt cx="1620837" cy="1482725"/>
          </a:xfrm>
        </p:grpSpPr>
        <p:sp>
          <p:nvSpPr>
            <p:cNvPr id="13" name="Oval 12"/>
            <p:cNvSpPr/>
            <p:nvPr/>
          </p:nvSpPr>
          <p:spPr>
            <a:xfrm>
              <a:off x="7348538" y="1463675"/>
              <a:ext cx="1620837" cy="148272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4" name="Picture 6" descr="C:\Users\VRERHART\AppData\Local\Microsoft\Windows\Temporary Internet Files\Content.Outlook\36336H46\VRE New CMY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363" y="1865313"/>
              <a:ext cx="1374775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6146800" y="1652588"/>
            <a:ext cx="1028700" cy="1039812"/>
            <a:chOff x="6146800" y="1652588"/>
            <a:chExt cx="1028700" cy="1039812"/>
          </a:xfrm>
        </p:grpSpPr>
        <p:sp>
          <p:nvSpPr>
            <p:cNvPr id="16" name="Oval 15"/>
            <p:cNvSpPr/>
            <p:nvPr/>
          </p:nvSpPr>
          <p:spPr>
            <a:xfrm>
              <a:off x="6146800" y="1652588"/>
              <a:ext cx="1028700" cy="1039812"/>
            </a:xfrm>
            <a:prstGeom prst="ellipse">
              <a:avLst/>
            </a:prstGeom>
            <a:gradFill rotWithShape="1">
              <a:gsLst>
                <a:gs pos="0">
                  <a:srgbClr val="FFFFFE">
                    <a:tint val="50000"/>
                    <a:satMod val="300000"/>
                  </a:srgbClr>
                </a:gs>
                <a:gs pos="35000">
                  <a:srgbClr val="FFFFFE">
                    <a:tint val="37000"/>
                    <a:satMod val="300000"/>
                  </a:srgbClr>
                </a:gs>
                <a:gs pos="100000">
                  <a:srgbClr val="FFFFFE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00" y="1836738"/>
              <a:ext cx="800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 userDrawn="1"/>
        </p:nvGrpSpPr>
        <p:grpSpPr>
          <a:xfrm>
            <a:off x="7348537" y="1463675"/>
            <a:ext cx="1620838" cy="1482725"/>
            <a:chOff x="7348538" y="1463675"/>
            <a:chExt cx="1620837" cy="1482725"/>
          </a:xfrm>
        </p:grpSpPr>
        <p:sp>
          <p:nvSpPr>
            <p:cNvPr id="19" name="Oval 18"/>
            <p:cNvSpPr/>
            <p:nvPr/>
          </p:nvSpPr>
          <p:spPr>
            <a:xfrm>
              <a:off x="7348538" y="1463675"/>
              <a:ext cx="1620837" cy="1482725"/>
            </a:xfrm>
            <a:prstGeom prst="ellipse">
              <a:avLst/>
            </a:prstGeom>
            <a:gradFill rotWithShape="1">
              <a:gsLst>
                <a:gs pos="0">
                  <a:srgbClr val="FFFFFE">
                    <a:tint val="50000"/>
                    <a:satMod val="300000"/>
                  </a:srgbClr>
                </a:gs>
                <a:gs pos="35000">
                  <a:srgbClr val="FFFFFE">
                    <a:tint val="37000"/>
                    <a:satMod val="300000"/>
                  </a:srgbClr>
                </a:gs>
                <a:gs pos="100000">
                  <a:srgbClr val="FFFFFE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FFFFE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6" descr="C:\Users\VRERHART\AppData\Local\Microsoft\Windows\Temporary Internet Files\Content.Outlook\36336H46\VRE New CMY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363" y="1865313"/>
              <a:ext cx="1374775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66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04800" y="1752600"/>
            <a:ext cx="8534400" cy="4343400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D47C5-4441-4A1E-84CF-E007B31F4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49438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273801"/>
            <a:ext cx="43116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1200" spc="100" dirty="0">
                <a:solidFill>
                  <a:prstClr val="white">
                    <a:lumMod val="65000"/>
                  </a:prstClr>
                </a:solidFill>
                <a:ea typeface="ＭＳ Ｐゴシック" pitchFamily="34" charset="-128"/>
              </a:rPr>
              <a:t>VETERANS BENEFITS ADMINISTRATION</a:t>
            </a:r>
          </a:p>
        </p:txBody>
      </p:sp>
      <p:pic>
        <p:nvPicPr>
          <p:cNvPr id="1030" name="Picture 7" descr="InsidePage_Header_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838"/>
            <a:ext cx="8686800" cy="135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47C5-4441-4A1E-84CF-E007B31F4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6" r:id="rId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Georgia"/>
          <a:ea typeface="ＭＳ Ｐゴシック" pitchFamily="34" charset="-128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  <a:cs typeface="Georgia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pitchFamily="34" charset="-128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Georgia"/>
          <a:ea typeface="ＭＳ Ｐゴシック" pitchFamily="34" charset="-128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46800" y="1652588"/>
            <a:ext cx="1028700" cy="1039812"/>
            <a:chOff x="6146800" y="1652588"/>
            <a:chExt cx="1028700" cy="1039812"/>
          </a:xfrm>
        </p:grpSpPr>
        <p:sp>
          <p:nvSpPr>
            <p:cNvPr id="6" name="Oval 5"/>
            <p:cNvSpPr/>
            <p:nvPr/>
          </p:nvSpPr>
          <p:spPr>
            <a:xfrm>
              <a:off x="6146800" y="1652588"/>
              <a:ext cx="1028700" cy="103981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1100" y="1836738"/>
              <a:ext cx="800100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348538" y="1463675"/>
            <a:ext cx="1620837" cy="1482725"/>
            <a:chOff x="7348538" y="1463675"/>
            <a:chExt cx="1620837" cy="1482725"/>
          </a:xfrm>
        </p:grpSpPr>
        <p:sp>
          <p:nvSpPr>
            <p:cNvPr id="9" name="Oval 8"/>
            <p:cNvSpPr/>
            <p:nvPr/>
          </p:nvSpPr>
          <p:spPr>
            <a:xfrm>
              <a:off x="7348538" y="1463675"/>
              <a:ext cx="1620837" cy="1482725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0" name="Picture 6" descr="C:\Users\VRERHART\AppData\Local\Microsoft\Windows\Temporary Internet Files\Content.Outlook\36336H46\VRE New CMY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363" y="1865313"/>
              <a:ext cx="1374775" cy="841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80999" y="762000"/>
            <a:ext cx="7777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CWINRS Subsistence Allowance Module (SAM): Supplemental Issues Training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Stop Pay: Date Last Paid – </a:t>
            </a:r>
            <a:r>
              <a:rPr lang="en-US" sz="2800" dirty="0" smtClean="0">
                <a:latin typeface="+mn-lt"/>
              </a:rPr>
              <a:t>3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420191"/>
              </p:ext>
            </p:extLst>
          </p:nvPr>
        </p:nvGraphicFramePr>
        <p:xfrm>
          <a:off x="3429000" y="1600200"/>
          <a:ext cx="5257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2057400"/>
            <a:ext cx="32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arenR" startAt="7"/>
            </a:pPr>
            <a:r>
              <a:rPr lang="en-US" altLang="en-US" dirty="0" smtClean="0">
                <a:solidFill>
                  <a:srgbClr val="002060"/>
                </a:solidFill>
              </a:rPr>
              <a:t>On </a:t>
            </a:r>
            <a:r>
              <a:rPr lang="en-US" altLang="en-US" dirty="0">
                <a:solidFill>
                  <a:srgbClr val="002060"/>
                </a:solidFill>
              </a:rPr>
              <a:t>the “Add Info for Complete </a:t>
            </a:r>
            <a:r>
              <a:rPr lang="en-US" altLang="en-US" dirty="0" smtClean="0">
                <a:solidFill>
                  <a:srgbClr val="002060"/>
                </a:solidFill>
              </a:rPr>
              <a:t>Withdrawal” screen, </a:t>
            </a:r>
            <a:r>
              <a:rPr lang="en-US" altLang="en-US" dirty="0">
                <a:solidFill>
                  <a:srgbClr val="002060"/>
                </a:solidFill>
              </a:rPr>
              <a:t>answer the popup screen that asks </a:t>
            </a:r>
            <a:r>
              <a:rPr lang="en-US" altLang="en-US" dirty="0" smtClean="0">
                <a:solidFill>
                  <a:srgbClr val="002060"/>
                </a:solidFill>
              </a:rPr>
              <a:t>“Do you want to pay for one day?” </a:t>
            </a:r>
          </a:p>
          <a:p>
            <a:pPr marL="342900" lvl="1" indent="-342900">
              <a:buFont typeface="+mj-lt"/>
              <a:buAutoNum type="arabicParenR" startAt="7"/>
            </a:pPr>
            <a:endParaRPr lang="en-US" altLang="en-US" dirty="0">
              <a:solidFill>
                <a:srgbClr val="002060"/>
              </a:solidFill>
            </a:endParaRPr>
          </a:p>
          <a:p>
            <a:pPr marL="342900" lvl="1"/>
            <a:r>
              <a:rPr lang="en-US" altLang="en-US" dirty="0" smtClean="0">
                <a:solidFill>
                  <a:srgbClr val="002060"/>
                </a:solidFill>
              </a:rPr>
              <a:t>In </a:t>
            </a:r>
            <a:r>
              <a:rPr lang="en-US" altLang="en-US" dirty="0">
                <a:solidFill>
                  <a:srgbClr val="002060"/>
                </a:solidFill>
              </a:rPr>
              <a:t>most cases, the answer </a:t>
            </a:r>
            <a:r>
              <a:rPr lang="en-US" altLang="en-US" dirty="0" smtClean="0">
                <a:solidFill>
                  <a:srgbClr val="002060"/>
                </a:solidFill>
              </a:rPr>
              <a:t>is </a:t>
            </a:r>
            <a:r>
              <a:rPr lang="en-US" altLang="en-US" b="1" u="sng" dirty="0">
                <a:solidFill>
                  <a:srgbClr val="002060"/>
                </a:solidFill>
              </a:rPr>
              <a:t>NO</a:t>
            </a:r>
            <a:r>
              <a:rPr lang="en-US" altLang="en-US" dirty="0">
                <a:solidFill>
                  <a:srgbClr val="002060"/>
                </a:solidFill>
              </a:rPr>
              <a:t>! If you elect to say yes, SAM will pay for the last day of </a:t>
            </a:r>
            <a:r>
              <a:rPr lang="en-US" altLang="en-US" dirty="0" smtClean="0">
                <a:solidFill>
                  <a:srgbClr val="002060"/>
                </a:solidFill>
              </a:rPr>
              <a:t>training.</a:t>
            </a:r>
            <a:br>
              <a:rPr lang="en-US" altLang="en-US" dirty="0" smtClean="0">
                <a:solidFill>
                  <a:srgbClr val="002060"/>
                </a:solidFill>
              </a:rPr>
            </a:br>
            <a:endParaRPr lang="en-US" altLang="en-US" dirty="0" smtClean="0">
              <a:solidFill>
                <a:srgbClr val="002060"/>
              </a:solidFill>
            </a:endParaRPr>
          </a:p>
          <a:p>
            <a:pPr marL="342900" lvl="1" indent="-342900">
              <a:buFont typeface="+mj-lt"/>
              <a:buAutoNum type="arabicParenR" startAt="8"/>
            </a:pPr>
            <a:r>
              <a:rPr lang="en-US" altLang="en-US" dirty="0" smtClean="0">
                <a:solidFill>
                  <a:srgbClr val="002060"/>
                </a:solidFill>
              </a:rPr>
              <a:t>Click </a:t>
            </a:r>
            <a:r>
              <a:rPr lang="en-US" altLang="en-US" b="1" dirty="0">
                <a:solidFill>
                  <a:srgbClr val="002060"/>
                </a:solidFill>
              </a:rPr>
              <a:t>OK</a:t>
            </a:r>
            <a:r>
              <a:rPr lang="en-US" altLang="en-US" dirty="0">
                <a:solidFill>
                  <a:srgbClr val="002060"/>
                </a:solidFill>
              </a:rPr>
              <a:t> to continue!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03DF485E-41E7-415D-9920-57C3016975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1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96587138"/>
              </p:ext>
            </p:extLst>
          </p:nvPr>
        </p:nvGraphicFramePr>
        <p:xfrm>
          <a:off x="27432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Stop Pay: Date Last Paid – </a:t>
            </a:r>
            <a:r>
              <a:rPr lang="en-US" sz="2800" dirty="0" smtClean="0">
                <a:latin typeface="+mn-lt"/>
              </a:rPr>
              <a:t>4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2590800" cy="4525963"/>
          </a:xfrm>
        </p:spPr>
        <p:txBody>
          <a:bodyPr/>
          <a:lstStyle/>
          <a:p>
            <a:pPr>
              <a:buFont typeface="+mj-lt"/>
              <a:buAutoNum type="arabicParenR" startAt="9"/>
            </a:pPr>
            <a:r>
              <a:rPr lang="en-US" dirty="0" smtClean="0">
                <a:solidFill>
                  <a:srgbClr val="002060"/>
                </a:solidFill>
              </a:rPr>
              <a:t>Clicking OK on the  “</a:t>
            </a:r>
            <a:r>
              <a:rPr lang="en-US" altLang="en-US" dirty="0" smtClean="0">
                <a:solidFill>
                  <a:srgbClr val="002060"/>
                </a:solidFill>
              </a:rPr>
              <a:t>Add </a:t>
            </a:r>
            <a:r>
              <a:rPr lang="en-US" altLang="en-US" dirty="0">
                <a:solidFill>
                  <a:srgbClr val="002060"/>
                </a:solidFill>
              </a:rPr>
              <a:t>Info for Complete Withdrawal” </a:t>
            </a:r>
            <a:r>
              <a:rPr lang="en-US" altLang="en-US" dirty="0" smtClean="0">
                <a:solidFill>
                  <a:srgbClr val="002060"/>
                </a:solidFill>
              </a:rPr>
              <a:t>screen will</a:t>
            </a:r>
            <a:r>
              <a:rPr lang="en-US" dirty="0" smtClean="0">
                <a:solidFill>
                  <a:srgbClr val="002060"/>
                </a:solidFill>
              </a:rPr>
              <a:t> return you to the “Add Amended Subsistence Allowance Award (Enrollment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hange) screen”</a:t>
            </a:r>
          </a:p>
          <a:p>
            <a:pPr>
              <a:buFont typeface="+mj-lt"/>
              <a:buAutoNum type="arabicParenR" startAt="9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+mj-lt"/>
              <a:buAutoNum type="arabicParenR" startAt="9"/>
            </a:pPr>
            <a:r>
              <a:rPr lang="en-US" dirty="0" smtClean="0">
                <a:solidFill>
                  <a:srgbClr val="002060"/>
                </a:solidFill>
              </a:rPr>
              <a:t>Click </a:t>
            </a:r>
            <a:r>
              <a:rPr lang="en-US" b="1" dirty="0" smtClean="0">
                <a:solidFill>
                  <a:srgbClr val="002060"/>
                </a:solidFill>
              </a:rPr>
              <a:t>OK</a:t>
            </a:r>
            <a:r>
              <a:rPr lang="en-US" dirty="0" smtClean="0">
                <a:solidFill>
                  <a:srgbClr val="002060"/>
                </a:solidFill>
              </a:rPr>
              <a:t> to continue!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1D5C6019-9224-4C03-8C0F-96B8EC5E49E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4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Stop Pay: Date Last Paid – </a:t>
            </a:r>
            <a:r>
              <a:rPr lang="en-US" sz="2800" dirty="0" smtClean="0">
                <a:latin typeface="+mn-lt"/>
              </a:rPr>
              <a:t>5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2971800" cy="4525963"/>
          </a:xfrm>
        </p:spPr>
        <p:txBody>
          <a:bodyPr/>
          <a:lstStyle/>
          <a:p>
            <a:pPr marL="400050" lvl="1" indent="-342900" eaLnBrk="1" hangingPunct="1">
              <a:buFont typeface="+mj-lt"/>
              <a:buAutoNum type="arabicParenR" startAt="11"/>
            </a:pPr>
            <a:r>
              <a:rPr lang="en-US" altLang="en-US" sz="1800" dirty="0" smtClean="0">
                <a:solidFill>
                  <a:srgbClr val="002060"/>
                </a:solidFill>
              </a:rPr>
              <a:t>Clicking </a:t>
            </a:r>
            <a:r>
              <a:rPr lang="en-US" altLang="en-US" sz="1800" dirty="0">
                <a:solidFill>
                  <a:srgbClr val="002060"/>
                </a:solidFill>
              </a:rPr>
              <a:t>OK will return to the Awards </a:t>
            </a:r>
            <a:r>
              <a:rPr lang="en-US" altLang="en-US" sz="1800" dirty="0" smtClean="0">
                <a:solidFill>
                  <a:srgbClr val="002060"/>
                </a:solidFill>
              </a:rPr>
              <a:t>screen. </a:t>
            </a:r>
          </a:p>
          <a:p>
            <a:pPr marL="400050" lvl="1" indent="-342900" eaLnBrk="1" hangingPunct="1">
              <a:buFont typeface="+mj-lt"/>
              <a:buAutoNum type="arabicParenR" startAt="11"/>
            </a:pPr>
            <a:endParaRPr lang="en-US" altLang="en-US" sz="1800" dirty="0">
              <a:solidFill>
                <a:srgbClr val="002060"/>
              </a:solidFill>
            </a:endParaRPr>
          </a:p>
          <a:p>
            <a:pPr marL="400050" lvl="1" indent="-342900" eaLnBrk="1" hangingPunct="1">
              <a:buFont typeface="+mj-lt"/>
              <a:buAutoNum type="arabicParenR" startAt="11"/>
            </a:pPr>
            <a:r>
              <a:rPr lang="en-US" altLang="en-US" sz="1800" dirty="0" smtClean="0">
                <a:solidFill>
                  <a:srgbClr val="002060"/>
                </a:solidFill>
              </a:rPr>
              <a:t>Click </a:t>
            </a:r>
            <a:r>
              <a:rPr lang="en-US" altLang="en-US" sz="1800" dirty="0">
                <a:solidFill>
                  <a:srgbClr val="002060"/>
                </a:solidFill>
              </a:rPr>
              <a:t>on the </a:t>
            </a:r>
            <a:r>
              <a:rPr lang="en-US" altLang="en-US" sz="1800" b="1" dirty="0">
                <a:solidFill>
                  <a:srgbClr val="002060"/>
                </a:solidFill>
              </a:rPr>
              <a:t>Generate </a:t>
            </a:r>
            <a:r>
              <a:rPr lang="en-US" altLang="en-US" sz="1800" dirty="0">
                <a:solidFill>
                  <a:srgbClr val="002060"/>
                </a:solidFill>
              </a:rPr>
              <a:t>command button to Generate your </a:t>
            </a:r>
            <a:r>
              <a:rPr lang="en-US" altLang="en-US" sz="1800" dirty="0" smtClean="0">
                <a:solidFill>
                  <a:srgbClr val="002060"/>
                </a:solidFill>
              </a:rPr>
              <a:t>award. The </a:t>
            </a:r>
            <a:r>
              <a:rPr lang="en-US" altLang="en-US" sz="1800" dirty="0">
                <a:solidFill>
                  <a:srgbClr val="002060"/>
                </a:solidFill>
              </a:rPr>
              <a:t>award  for the stop pay will be </a:t>
            </a:r>
            <a:r>
              <a:rPr lang="en-US" altLang="en-US" sz="1800" b="1" dirty="0">
                <a:solidFill>
                  <a:srgbClr val="002060"/>
                </a:solidFill>
              </a:rPr>
              <a:t>Set To </a:t>
            </a:r>
            <a:r>
              <a:rPr lang="en-US" altLang="en-US" sz="1800" b="1" dirty="0" smtClean="0">
                <a:solidFill>
                  <a:srgbClr val="002060"/>
                </a:solidFill>
              </a:rPr>
              <a:t>Authorization</a:t>
            </a:r>
            <a:r>
              <a:rPr lang="en-US" altLang="en-US" sz="1800" dirty="0" smtClean="0">
                <a:solidFill>
                  <a:srgbClr val="002060"/>
                </a:solidFill>
              </a:rPr>
              <a:t>. </a:t>
            </a:r>
          </a:p>
          <a:p>
            <a:pPr marL="400050" lvl="1" indent="-342900" eaLnBrk="1" hangingPunct="1">
              <a:buFont typeface="+mj-lt"/>
              <a:buAutoNum type="arabicParenR" startAt="11"/>
            </a:pPr>
            <a:endParaRPr lang="en-US" altLang="en-US" sz="1800" dirty="0" smtClean="0">
              <a:solidFill>
                <a:srgbClr val="002060"/>
              </a:solidFill>
            </a:endParaRPr>
          </a:p>
          <a:p>
            <a:pPr marL="400050" lvl="1" indent="-342900" eaLnBrk="1" hangingPunct="1">
              <a:lnSpc>
                <a:spcPct val="150000"/>
              </a:lnSpc>
              <a:buFont typeface="+mj-lt"/>
              <a:buAutoNum type="arabicParenR" startAt="11"/>
            </a:pPr>
            <a:r>
              <a:rPr lang="en-US" altLang="en-US" sz="1800" dirty="0" smtClean="0">
                <a:solidFill>
                  <a:srgbClr val="002060"/>
                </a:solidFill>
              </a:rPr>
              <a:t>Authorize </a:t>
            </a:r>
            <a:r>
              <a:rPr lang="en-US" altLang="en-US" sz="1800" dirty="0">
                <a:solidFill>
                  <a:srgbClr val="002060"/>
                </a:solidFill>
              </a:rPr>
              <a:t>your </a:t>
            </a:r>
            <a:r>
              <a:rPr lang="en-US" altLang="en-US" sz="1800" dirty="0" smtClean="0">
                <a:solidFill>
                  <a:srgbClr val="002060"/>
                </a:solidFill>
              </a:rPr>
              <a:t>award. </a:t>
            </a:r>
          </a:p>
          <a:p>
            <a:pPr marL="57150" lvl="1" indent="0" eaLnBrk="1" hangingPunct="1">
              <a:buNone/>
            </a:pPr>
            <a:endParaRPr lang="en-US" altLang="en-US" sz="1800" i="1" dirty="0" smtClean="0">
              <a:solidFill>
                <a:srgbClr val="002060"/>
              </a:solidFill>
            </a:endParaRPr>
          </a:p>
          <a:p>
            <a:pPr marL="57150" lvl="1" indent="0" eaLnBrk="1" hangingPunct="1">
              <a:buNone/>
            </a:pPr>
            <a:r>
              <a:rPr lang="en-US" altLang="en-US" sz="1800" i="1" dirty="0" smtClean="0">
                <a:solidFill>
                  <a:srgbClr val="002060"/>
                </a:solidFill>
              </a:rPr>
              <a:t>Note</a:t>
            </a:r>
            <a:r>
              <a:rPr lang="en-US" altLang="en-US" sz="1800" dirty="0">
                <a:solidFill>
                  <a:srgbClr val="002060"/>
                </a:solidFill>
              </a:rPr>
              <a:t>: </a:t>
            </a:r>
            <a:r>
              <a:rPr lang="en-US" altLang="en-US" sz="1800" dirty="0" smtClean="0">
                <a:solidFill>
                  <a:srgbClr val="002060"/>
                </a:solidFill>
              </a:rPr>
              <a:t>Stopping a running award will always create an overpayment. 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9190182"/>
              </p:ext>
            </p:extLst>
          </p:nvPr>
        </p:nvGraphicFramePr>
        <p:xfrm>
          <a:off x="3048000" y="1828800"/>
          <a:ext cx="5715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4F10BD1A-4575-4732-8694-B30A35DA7DE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CWINRS SAM: Supplemental Issues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Removal </a:t>
            </a:r>
            <a:r>
              <a:rPr lang="en-US" sz="4800" b="1" dirty="0">
                <a:solidFill>
                  <a:srgbClr val="002060"/>
                </a:solidFill>
              </a:rPr>
              <a:t>of a Dependent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91B54D19-7955-4A0C-BA48-4D9BF945D920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Action Button: Beginning 4">
            <a:hlinkClick r:id="rId2" action="ppaction://hlinksldjump" highlightClick="1"/>
          </p:cNvPr>
          <p:cNvSpPr/>
          <p:nvPr/>
        </p:nvSpPr>
        <p:spPr>
          <a:xfrm>
            <a:off x="8229600" y="5715000"/>
            <a:ext cx="457200" cy="4191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Removal of a Dependent – 1</a:t>
            </a:r>
            <a:endParaRPr lang="en-US" sz="2800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286001"/>
            <a:ext cx="2743200" cy="2971800"/>
          </a:xfrm>
        </p:spPr>
        <p:txBody>
          <a:bodyPr/>
          <a:lstStyle/>
          <a:p>
            <a:pPr>
              <a:buFont typeface="+mj-lt"/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Access your SAM case and go to the </a:t>
            </a:r>
            <a:r>
              <a:rPr lang="en-US" b="1" dirty="0" smtClean="0">
                <a:solidFill>
                  <a:srgbClr val="002060"/>
                </a:solidFill>
              </a:rPr>
              <a:t>Dependents</a:t>
            </a:r>
            <a:r>
              <a:rPr lang="en-US" dirty="0" smtClean="0">
                <a:solidFill>
                  <a:srgbClr val="002060"/>
                </a:solidFill>
              </a:rPr>
              <a:t> Tab.</a:t>
            </a:r>
          </a:p>
          <a:p>
            <a:pPr>
              <a:buFont typeface="+mj-lt"/>
              <a:buAutoNum type="arabicParenR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+mj-lt"/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Click on the Dependent that you want to remove from SAM and Click on the </a:t>
            </a:r>
            <a:r>
              <a:rPr lang="en-US" b="1" dirty="0" smtClean="0">
                <a:solidFill>
                  <a:srgbClr val="002060"/>
                </a:solidFill>
              </a:rPr>
              <a:t>Remove</a:t>
            </a:r>
            <a:r>
              <a:rPr lang="en-US" dirty="0" smtClean="0">
                <a:solidFill>
                  <a:srgbClr val="002060"/>
                </a:solidFill>
              </a:rPr>
              <a:t> command button.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65071262"/>
              </p:ext>
            </p:extLst>
          </p:nvPr>
        </p:nvGraphicFramePr>
        <p:xfrm>
          <a:off x="2971800" y="1600200"/>
          <a:ext cx="6096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4038600" y="2743200"/>
            <a:ext cx="914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B78E4134-28BE-4E28-B07E-2DC62DA767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Removal of a Dependent – </a:t>
            </a:r>
            <a:r>
              <a:rPr lang="en-US" sz="2800" dirty="0" smtClean="0">
                <a:latin typeface="+mn-lt"/>
              </a:rPr>
              <a:t>2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90801"/>
            <a:ext cx="2438400" cy="1981200"/>
          </a:xfrm>
        </p:spPr>
        <p:txBody>
          <a:bodyPr/>
          <a:lstStyle/>
          <a:p>
            <a:pPr marL="342900" lvl="1" indent="-342900">
              <a:buFont typeface="+mj-lt"/>
              <a:buAutoNum type="arabicParenR" startAt="3"/>
            </a:pPr>
            <a:r>
              <a:rPr lang="en-US" altLang="en-US" sz="1800" dirty="0" smtClean="0">
                <a:solidFill>
                  <a:srgbClr val="002060"/>
                </a:solidFill>
                <a:sym typeface="Wingdings" pitchFamily="2" charset="2"/>
              </a:rPr>
              <a:t>On </a:t>
            </a:r>
            <a:r>
              <a:rPr lang="en-US" altLang="en-US" sz="1800" dirty="0">
                <a:solidFill>
                  <a:srgbClr val="002060"/>
                </a:solidFill>
                <a:sym typeface="Wingdings" pitchFamily="2" charset="2"/>
              </a:rPr>
              <a:t>the Remove Dependent screen, use the </a:t>
            </a:r>
            <a:r>
              <a:rPr lang="en-US" altLang="en-US" sz="1800" dirty="0" smtClean="0">
                <a:solidFill>
                  <a:srgbClr val="002060"/>
                </a:solidFill>
                <a:sym typeface="Wingdings" pitchFamily="2" charset="2"/>
              </a:rPr>
              <a:t>drop down and </a:t>
            </a:r>
            <a:r>
              <a:rPr lang="en-US" altLang="en-US" sz="1800" dirty="0">
                <a:solidFill>
                  <a:srgbClr val="002060"/>
                </a:solidFill>
                <a:sym typeface="Wingdings" pitchFamily="2" charset="2"/>
              </a:rPr>
              <a:t>select a reason for the removal of the dependent. </a:t>
            </a:r>
            <a:endParaRPr lang="en-US" altLang="en-US" sz="1800" dirty="0" smtClean="0">
              <a:solidFill>
                <a:srgbClr val="002060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8064202"/>
              </p:ext>
            </p:extLst>
          </p:nvPr>
        </p:nvGraphicFramePr>
        <p:xfrm>
          <a:off x="2743200" y="1676400"/>
          <a:ext cx="60960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365DFD44-335A-48EF-9BB0-3D1E92A3DE3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j-lt"/>
              </a:rPr>
              <a:t>Removal of a Dependent – 3 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2514600" cy="22098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+mj-lt"/>
              <a:buAutoNum type="arabicParenR" startAt="4"/>
            </a:pPr>
            <a:r>
              <a:rPr lang="en-US" dirty="0" smtClean="0">
                <a:solidFill>
                  <a:srgbClr val="002060"/>
                </a:solidFill>
              </a:rPr>
              <a:t>After you select a reason for removal, Click </a:t>
            </a:r>
            <a:r>
              <a:rPr lang="en-US" b="1" dirty="0" smtClean="0">
                <a:solidFill>
                  <a:srgbClr val="002060"/>
                </a:solidFill>
              </a:rPr>
              <a:t>OK</a:t>
            </a:r>
            <a:r>
              <a:rPr lang="en-US" dirty="0" smtClean="0">
                <a:solidFill>
                  <a:srgbClr val="002060"/>
                </a:solidFill>
              </a:rPr>
              <a:t> to continue!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50541309"/>
              </p:ext>
            </p:extLst>
          </p:nvPr>
        </p:nvGraphicFramePr>
        <p:xfrm>
          <a:off x="27432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6172200" y="3733800"/>
            <a:ext cx="2057400" cy="457200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81850" y="4343400"/>
            <a:ext cx="5715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F659FFA5-6C61-478C-9F24-1E5840F255D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Removal of a Dependent – 4 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2438400" cy="3429001"/>
          </a:xfrm>
        </p:spPr>
        <p:txBody>
          <a:bodyPr/>
          <a:lstStyle/>
          <a:p>
            <a:pPr>
              <a:buFont typeface="+mj-lt"/>
              <a:buAutoNum type="arabicParenR" startAt="5"/>
            </a:pPr>
            <a:r>
              <a:rPr lang="en-US" dirty="0" smtClean="0">
                <a:solidFill>
                  <a:srgbClr val="002060"/>
                </a:solidFill>
              </a:rPr>
              <a:t>After you have clicked OK to confirm your reason for the removal of the dependent, SAM will return you to the Dependent Tab with your completed action.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9397964"/>
              </p:ext>
            </p:extLst>
          </p:nvPr>
        </p:nvGraphicFramePr>
        <p:xfrm>
          <a:off x="28194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/>
          <p:cNvSpPr/>
          <p:nvPr/>
        </p:nvSpPr>
        <p:spPr>
          <a:xfrm>
            <a:off x="5791200" y="3276600"/>
            <a:ext cx="1219200" cy="762000"/>
          </a:xfrm>
          <a:prstGeom prst="ellipse">
            <a:avLst/>
          </a:prstGeom>
          <a:noFill/>
          <a:ln w="38100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DD1F957D-1986-4399-91E2-9EA7ABDB27B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Removal of a Dependent – 5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2514600" cy="3581400"/>
          </a:xfrm>
        </p:spPr>
        <p:txBody>
          <a:bodyPr/>
          <a:lstStyle/>
          <a:p>
            <a:pPr>
              <a:buFont typeface="+mj-lt"/>
              <a:buAutoNum type="arabicParenR" startAt="6"/>
            </a:pPr>
            <a:r>
              <a:rPr lang="en-US" dirty="0" smtClean="0">
                <a:solidFill>
                  <a:srgbClr val="002060"/>
                </a:solidFill>
              </a:rPr>
              <a:t>Select the Awards Tab to return to the Awards Screen.</a:t>
            </a:r>
          </a:p>
          <a:p>
            <a:pPr>
              <a:buFont typeface="+mj-lt"/>
              <a:buAutoNum type="arabicParenR" startAt="6"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Font typeface="+mj-lt"/>
              <a:buAutoNum type="arabicParenR" startAt="6"/>
            </a:pPr>
            <a:r>
              <a:rPr lang="en-US" dirty="0" smtClean="0">
                <a:solidFill>
                  <a:srgbClr val="002060"/>
                </a:solidFill>
              </a:rPr>
              <a:t>SAM will now show that your last award(s) may require an amendment. This is signified by the Asterisk {*} on the first column.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8263884"/>
              </p:ext>
            </p:extLst>
          </p:nvPr>
        </p:nvGraphicFramePr>
        <p:xfrm>
          <a:off x="2819400" y="1676400"/>
          <a:ext cx="6019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F2B51A3E-62C8-4F23-A0BA-487E57DC13F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Removal of a Dependent - 6</a:t>
            </a:r>
            <a:endParaRPr lang="en-US" sz="2800" dirty="0">
              <a:latin typeface="+mn-lt"/>
            </a:endParaRPr>
          </a:p>
        </p:txBody>
      </p:sp>
      <p:pic>
        <p:nvPicPr>
          <p:cNvPr id="1026" name="Picture 2" descr="C:\Users\VRCRFRAN\Documents\SAM Screenshots\WANDY2\Removal of dep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43040"/>
            <a:ext cx="5935980" cy="39776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172200"/>
            <a:ext cx="2895600" cy="476250"/>
          </a:xfrm>
        </p:spPr>
        <p:txBody>
          <a:bodyPr/>
          <a:lstStyle/>
          <a:p>
            <a:r>
              <a:rPr lang="en-US" dirty="0" smtClean="0"/>
              <a:t>				</a:t>
            </a:r>
            <a:fld id="{2F73E6F9-5F3A-4D40-9CAA-1CCD5341D088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266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8"/>
            </a:pPr>
            <a:r>
              <a:rPr lang="en-US" dirty="0" smtClean="0">
                <a:solidFill>
                  <a:srgbClr val="002060"/>
                </a:solidFill>
              </a:rPr>
              <a:t>Once a dependent has been successfully removed, the next step is to perform an amended award.</a:t>
            </a:r>
          </a:p>
          <a:p>
            <a:pPr marL="342900" indent="-342900">
              <a:buFont typeface="+mj-lt"/>
              <a:buAutoNum type="arabicParenR" startAt="8"/>
            </a:pP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 startAt="8"/>
            </a:pPr>
            <a:r>
              <a:rPr lang="en-US" dirty="0" smtClean="0">
                <a:solidFill>
                  <a:srgbClr val="002060"/>
                </a:solidFill>
              </a:rPr>
              <a:t>Click on the Amended award and Select the Amended Type (this case, it will be a dependent change).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Topics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64508650"/>
              </p:ext>
            </p:extLst>
          </p:nvPr>
        </p:nvGraphicFramePr>
        <p:xfrm>
          <a:off x="304800" y="1752600"/>
          <a:ext cx="8534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D47C5-4441-4A1E-84CF-E007B31F4BC2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1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Removal of Dependent - 7</a:t>
            </a:r>
            <a:endParaRPr lang="en-US" sz="2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8482090C-A26D-4A24-9E96-C22DF6A3A920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6" name="Picture 2" descr="C:\Users\VRCRFRAN\Documents\SAM Screenshots\WANDY2\Removal of dep6A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5920740" cy="33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6670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10"/>
            </a:pPr>
            <a:r>
              <a:rPr lang="en-US" dirty="0" smtClean="0">
                <a:solidFill>
                  <a:srgbClr val="002060"/>
                </a:solidFill>
              </a:rPr>
              <a:t>On the “Add Amended Subsistence Allowance Award (Dependent Change)”, a new screen showing the award change will appear. Click </a:t>
            </a:r>
            <a:r>
              <a:rPr lang="en-US" b="1" dirty="0" smtClean="0">
                <a:solidFill>
                  <a:srgbClr val="002060"/>
                </a:solidFill>
              </a:rPr>
              <a:t>OK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to continue!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Removal of a Dependent -  8</a:t>
            </a:r>
            <a:endParaRPr lang="en-US" sz="2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C60420C8-57A3-4AF2-972D-77BA38C71B7D}" type="slidenum">
              <a:rPr lang="en-US" smtClean="0"/>
              <a:t>21</a:t>
            </a:fld>
            <a:endParaRPr lang="en-US" dirty="0"/>
          </a:p>
        </p:txBody>
      </p:sp>
      <p:pic>
        <p:nvPicPr>
          <p:cNvPr id="2050" name="Picture 2" descr="C:\Users\VRCRFRAN\Documents\SAM Screenshots\WANDY2\Removal of dep6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5943600" cy="395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3158757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11"/>
            </a:pPr>
            <a:r>
              <a:rPr lang="en-US" dirty="0" smtClean="0">
                <a:solidFill>
                  <a:srgbClr val="002060"/>
                </a:solidFill>
              </a:rPr>
              <a:t>The </a:t>
            </a:r>
            <a:r>
              <a:rPr lang="en-US" b="1" dirty="0" smtClean="0">
                <a:solidFill>
                  <a:srgbClr val="002060"/>
                </a:solidFill>
              </a:rPr>
              <a:t>Pending Generation </a:t>
            </a:r>
            <a:r>
              <a:rPr lang="en-US" dirty="0" smtClean="0">
                <a:solidFill>
                  <a:srgbClr val="002060"/>
                </a:solidFill>
              </a:rPr>
              <a:t>Screen will appear and a new award can be generated.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Removal of a Dependent - 9</a:t>
            </a:r>
            <a:endParaRPr lang="en-US" sz="2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AB2F8B63-C428-4D38-9236-FBBB4A2D1BCF}" type="slidenum">
              <a:rPr lang="en-US" smtClean="0"/>
              <a:t>22</a:t>
            </a:fld>
            <a:endParaRPr lang="en-US" dirty="0"/>
          </a:p>
        </p:txBody>
      </p:sp>
      <p:pic>
        <p:nvPicPr>
          <p:cNvPr id="4098" name="Picture 2" descr="C:\Users\VRCRFRAN\Documents\SAM Screenshots\WANDY2\Removal of dep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5989320" cy="39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flipH="1">
            <a:off x="203200" y="2133600"/>
            <a:ext cx="26543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12"/>
            </a:pPr>
            <a:r>
              <a:rPr lang="en-US" dirty="0" smtClean="0">
                <a:solidFill>
                  <a:srgbClr val="002060"/>
                </a:solidFill>
              </a:rPr>
              <a:t>SAM will return you to the Generated Award screen and you will be able to see that the amendment took effect. In this case, the dependency was reduced to 00.</a:t>
            </a:r>
          </a:p>
          <a:p>
            <a:pPr marL="342900" indent="-342900">
              <a:buFont typeface="+mj-lt"/>
              <a:buAutoNum type="arabicParenR" startAt="12"/>
            </a:pPr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arenR" startAt="12"/>
            </a:pPr>
            <a:r>
              <a:rPr lang="en-US" dirty="0" smtClean="0">
                <a:solidFill>
                  <a:srgbClr val="002060"/>
                </a:solidFill>
              </a:rPr>
              <a:t>You have now successfully removed a dependent and amended the award!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CWINRS SAM: Supplemental Issues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Amended Awards: Change in Credit Hours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B2BEC943-67A2-4FD3-8ADD-6BC1B81CCAF8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Action Button: Beginning 4">
            <a:hlinkClick r:id="rId2" action="ppaction://hlinksldjump" highlightClick="1"/>
          </p:cNvPr>
          <p:cNvSpPr/>
          <p:nvPr/>
        </p:nvSpPr>
        <p:spPr>
          <a:xfrm>
            <a:off x="8229600" y="5715000"/>
            <a:ext cx="457200" cy="4191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Amended Awards: Change in Credit Hours – 1 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2667000" cy="3962400"/>
          </a:xfrm>
        </p:spPr>
        <p:txBody>
          <a:bodyPr/>
          <a:lstStyle/>
          <a:p>
            <a:pPr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Go to your selected award.</a:t>
            </a:r>
          </a:p>
          <a:p>
            <a:pPr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Highlight the Award and click on the command button entitled </a:t>
            </a:r>
            <a:r>
              <a:rPr lang="en-US" b="1" dirty="0" smtClean="0">
                <a:solidFill>
                  <a:srgbClr val="002060"/>
                </a:solidFill>
              </a:rPr>
              <a:t>Amend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By clicking Amend, the “Select Amendment Type” screen will pop-up.</a:t>
            </a:r>
          </a:p>
          <a:p>
            <a:pPr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Select “Enrollment-Change - Other”. </a:t>
            </a:r>
          </a:p>
          <a:p>
            <a:pPr>
              <a:buAutoNum type="arabicParenR"/>
            </a:pPr>
            <a:r>
              <a:rPr lang="en-US" dirty="0" smtClean="0">
                <a:solidFill>
                  <a:srgbClr val="002060"/>
                </a:solidFill>
              </a:rPr>
              <a:t>Click </a:t>
            </a:r>
            <a:r>
              <a:rPr lang="en-US" b="1" dirty="0" smtClean="0">
                <a:solidFill>
                  <a:srgbClr val="002060"/>
                </a:solidFill>
              </a:rPr>
              <a:t>OK</a:t>
            </a:r>
            <a:r>
              <a:rPr lang="en-US" dirty="0" smtClean="0">
                <a:solidFill>
                  <a:srgbClr val="002060"/>
                </a:solidFill>
              </a:rPr>
              <a:t> to continue!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6" name="Picture 9" descr="C:\Users\VRCRFRAN\Documents\SAM Screenshots\Amend Award - Cop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5715000" cy="3962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105400" y="3886200"/>
            <a:ext cx="711926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88726" y="4566565"/>
            <a:ext cx="457200" cy="304800"/>
          </a:xfrm>
          <a:prstGeom prst="rightArrow">
            <a:avLst/>
          </a:prstGeom>
          <a:solidFill>
            <a:srgbClr val="0066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7065A0AD-E18E-44BC-A021-4F4B7AA35CB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Amended Awards: Change in Credit Hours </a:t>
            </a:r>
            <a:r>
              <a:rPr lang="en-US" sz="2800" dirty="0" smtClean="0">
                <a:latin typeface="+mn-lt"/>
              </a:rPr>
              <a:t>– 2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2743200" cy="2286000"/>
          </a:xfrm>
        </p:spPr>
        <p:txBody>
          <a:bodyPr/>
          <a:lstStyle/>
          <a:p>
            <a:pPr>
              <a:buFont typeface="+mj-lt"/>
              <a:buAutoNum type="arabicParenR" startAt="6"/>
            </a:pPr>
            <a:r>
              <a:rPr lang="en-US" altLang="en-US" dirty="0" smtClean="0">
                <a:solidFill>
                  <a:srgbClr val="002060"/>
                </a:solidFill>
              </a:rPr>
              <a:t>On </a:t>
            </a:r>
            <a:r>
              <a:rPr lang="en-US" altLang="en-US" dirty="0">
                <a:solidFill>
                  <a:srgbClr val="002060"/>
                </a:solidFill>
              </a:rPr>
              <a:t>the next </a:t>
            </a:r>
            <a:r>
              <a:rPr lang="en-US" altLang="en-US" dirty="0" smtClean="0">
                <a:solidFill>
                  <a:srgbClr val="002060"/>
                </a:solidFill>
              </a:rPr>
              <a:t>screen, “Add </a:t>
            </a:r>
            <a:r>
              <a:rPr lang="en-US" altLang="en-US" dirty="0">
                <a:solidFill>
                  <a:srgbClr val="002060"/>
                </a:solidFill>
              </a:rPr>
              <a:t>Amended Subsistence Allowance screen (Enrollment change</a:t>
            </a:r>
            <a:r>
              <a:rPr lang="en-US" altLang="en-US" dirty="0" smtClean="0">
                <a:solidFill>
                  <a:srgbClr val="002060"/>
                </a:solidFill>
              </a:rPr>
              <a:t>)”, </a:t>
            </a:r>
            <a:r>
              <a:rPr lang="en-US" altLang="en-US" dirty="0">
                <a:solidFill>
                  <a:srgbClr val="002060"/>
                </a:solidFill>
              </a:rPr>
              <a:t>click on the </a:t>
            </a:r>
            <a:r>
              <a:rPr lang="en-US" altLang="en-US" b="1" dirty="0">
                <a:solidFill>
                  <a:srgbClr val="002060"/>
                </a:solidFill>
              </a:rPr>
              <a:t>Edit</a:t>
            </a:r>
            <a:r>
              <a:rPr lang="en-US" altLang="en-US" dirty="0">
                <a:solidFill>
                  <a:srgbClr val="002060"/>
                </a:solidFill>
              </a:rPr>
              <a:t> command button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64689906"/>
              </p:ext>
            </p:extLst>
          </p:nvPr>
        </p:nvGraphicFramePr>
        <p:xfrm>
          <a:off x="2819400" y="1752600"/>
          <a:ext cx="5867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4DC85AA5-D234-4AA3-9A6E-7C0A04FF131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Amended Awards: Change in Credit Hours – </a:t>
            </a:r>
            <a:r>
              <a:rPr lang="en-US" sz="2800" dirty="0" smtClean="0">
                <a:latin typeface="+mn-lt"/>
              </a:rPr>
              <a:t>3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09801"/>
            <a:ext cx="2743200" cy="3048000"/>
          </a:xfrm>
        </p:spPr>
        <p:txBody>
          <a:bodyPr/>
          <a:lstStyle/>
          <a:p>
            <a:pPr>
              <a:buFont typeface="+mj-lt"/>
              <a:buAutoNum type="arabicParenR" startAt="7"/>
            </a:pPr>
            <a:r>
              <a:rPr lang="en-US" dirty="0" smtClean="0">
                <a:solidFill>
                  <a:srgbClr val="002060"/>
                </a:solidFill>
              </a:rPr>
              <a:t>On the “Edit Enrollment Certification Information” screen, change the number of credit hours and adjust the rate of pursuit to each enrollment period (if necessary).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95210082"/>
              </p:ext>
            </p:extLst>
          </p:nvPr>
        </p:nvGraphicFramePr>
        <p:xfrm>
          <a:off x="2743200" y="1828800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AE324469-B22A-4891-B108-E9A1C2F976C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Amended Awards: Change in Credit Hours – </a:t>
            </a:r>
            <a:r>
              <a:rPr lang="en-US" sz="2800" dirty="0" smtClean="0">
                <a:latin typeface="+mj-lt"/>
              </a:rPr>
              <a:t>4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2514600" cy="4602163"/>
          </a:xfrm>
        </p:spPr>
        <p:txBody>
          <a:bodyPr/>
          <a:lstStyle/>
          <a:p>
            <a:pPr marL="342900" lvl="1" indent="-342900">
              <a:buFont typeface="+mj-lt"/>
              <a:buAutoNum type="arabicParenR" startAt="8"/>
            </a:pPr>
            <a:r>
              <a:rPr lang="en-US" altLang="en-US" sz="1800" dirty="0" smtClean="0">
                <a:solidFill>
                  <a:srgbClr val="002060"/>
                </a:solidFill>
              </a:rPr>
              <a:t>When </a:t>
            </a:r>
            <a:r>
              <a:rPr lang="en-US" altLang="en-US" sz="1800" dirty="0">
                <a:solidFill>
                  <a:srgbClr val="002060"/>
                </a:solidFill>
              </a:rPr>
              <a:t>SAM returns you to </a:t>
            </a:r>
            <a:r>
              <a:rPr lang="en-US" altLang="en-US" sz="1800" dirty="0" smtClean="0">
                <a:solidFill>
                  <a:srgbClr val="002060"/>
                </a:solidFill>
              </a:rPr>
              <a:t>the “Add </a:t>
            </a:r>
            <a:r>
              <a:rPr lang="en-US" altLang="en-US" sz="1800" dirty="0">
                <a:solidFill>
                  <a:srgbClr val="002060"/>
                </a:solidFill>
              </a:rPr>
              <a:t>Amended Subsistence Allowance Award Screen (Enrollment Change</a:t>
            </a:r>
            <a:r>
              <a:rPr lang="en-US" altLang="en-US" sz="1800" dirty="0" smtClean="0">
                <a:solidFill>
                  <a:srgbClr val="002060"/>
                </a:solidFill>
              </a:rPr>
              <a:t>)” screen, </a:t>
            </a:r>
            <a:r>
              <a:rPr lang="en-US" altLang="en-US" sz="1800" u="sng" dirty="0">
                <a:solidFill>
                  <a:srgbClr val="002060"/>
                </a:solidFill>
              </a:rPr>
              <a:t>check your work </a:t>
            </a:r>
            <a:r>
              <a:rPr lang="en-US" altLang="en-US" sz="1800" dirty="0">
                <a:solidFill>
                  <a:srgbClr val="002060"/>
                </a:solidFill>
              </a:rPr>
              <a:t>to ensure it </a:t>
            </a:r>
            <a:r>
              <a:rPr lang="en-US" altLang="en-US" sz="1800" dirty="0" smtClean="0">
                <a:solidFill>
                  <a:srgbClr val="002060"/>
                </a:solidFill>
              </a:rPr>
              <a:t>is correct</a:t>
            </a:r>
            <a:r>
              <a:rPr lang="en-US" altLang="en-US" sz="1800" dirty="0">
                <a:solidFill>
                  <a:srgbClr val="002060"/>
                </a:solidFill>
              </a:rPr>
              <a:t>. </a:t>
            </a:r>
          </a:p>
          <a:p>
            <a:pPr marL="342900" lvl="1" indent="-342900">
              <a:buFont typeface="+mj-lt"/>
              <a:buAutoNum type="arabicParenR" startAt="8"/>
            </a:pPr>
            <a:r>
              <a:rPr lang="en-US" altLang="en-US" sz="1800" dirty="0" smtClean="0">
                <a:solidFill>
                  <a:srgbClr val="002060"/>
                </a:solidFill>
              </a:rPr>
              <a:t>Click </a:t>
            </a:r>
            <a:r>
              <a:rPr lang="en-US" altLang="en-US" sz="1800" dirty="0">
                <a:solidFill>
                  <a:srgbClr val="002060"/>
                </a:solidFill>
              </a:rPr>
              <a:t>on </a:t>
            </a:r>
            <a:r>
              <a:rPr lang="en-US" altLang="en-US" sz="1800" b="1" dirty="0" smtClean="0">
                <a:solidFill>
                  <a:srgbClr val="002060"/>
                </a:solidFill>
              </a:rPr>
              <a:t>OK</a:t>
            </a:r>
            <a:r>
              <a:rPr lang="en-US" altLang="en-US" sz="1800" dirty="0" smtClean="0">
                <a:solidFill>
                  <a:srgbClr val="002060"/>
                </a:solidFill>
              </a:rPr>
              <a:t> to continue!</a:t>
            </a:r>
          </a:p>
          <a:p>
            <a:pPr marL="0" lvl="1" indent="0">
              <a:buNone/>
            </a:pPr>
            <a:endParaRPr lang="en-US" altLang="en-US" sz="1800" i="1" dirty="0" smtClean="0">
              <a:solidFill>
                <a:srgbClr val="002060"/>
              </a:solidFill>
            </a:endParaRPr>
          </a:p>
          <a:p>
            <a:pPr marL="0" lvl="1" indent="0">
              <a:buNone/>
            </a:pPr>
            <a:r>
              <a:rPr lang="en-US" altLang="en-US" sz="1800" i="1" dirty="0" smtClean="0">
                <a:solidFill>
                  <a:srgbClr val="002060"/>
                </a:solidFill>
              </a:rPr>
              <a:t>Note:</a:t>
            </a:r>
            <a:r>
              <a:rPr lang="en-US" altLang="en-US" sz="1800" dirty="0" smtClean="0">
                <a:solidFill>
                  <a:srgbClr val="002060"/>
                </a:solidFill>
              </a:rPr>
              <a:t> In </a:t>
            </a:r>
            <a:r>
              <a:rPr lang="en-US" altLang="en-US" sz="1800" dirty="0">
                <a:solidFill>
                  <a:srgbClr val="002060"/>
                </a:solidFill>
              </a:rPr>
              <a:t>the </a:t>
            </a:r>
            <a:r>
              <a:rPr lang="en-US" altLang="en-US" sz="1800" dirty="0" smtClean="0">
                <a:solidFill>
                  <a:srgbClr val="002060"/>
                </a:solidFill>
              </a:rPr>
              <a:t>example, the </a:t>
            </a:r>
            <a:r>
              <a:rPr lang="en-US" altLang="en-US" sz="1800" dirty="0">
                <a:solidFill>
                  <a:srgbClr val="002060"/>
                </a:solidFill>
              </a:rPr>
              <a:t>award was changed to 8 credits hours (1/2 time). 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040699"/>
              </p:ext>
            </p:extLst>
          </p:nvPr>
        </p:nvGraphicFramePr>
        <p:xfrm>
          <a:off x="2819400" y="1828800"/>
          <a:ext cx="572262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2BDB1787-06FB-4451-B452-37A2ACF52F46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924800" y="2270760"/>
            <a:ext cx="533400" cy="4724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j-lt"/>
              </a:rPr>
              <a:t>Amended Awards: Change in Credit Hours – </a:t>
            </a:r>
            <a:r>
              <a:rPr lang="en-US" sz="2800" dirty="0" smtClean="0">
                <a:latin typeface="+mj-lt"/>
              </a:rPr>
              <a:t>5</a:t>
            </a:r>
            <a:endParaRPr lang="en-US" sz="28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971800"/>
            <a:ext cx="2514600" cy="1752600"/>
          </a:xfrm>
        </p:spPr>
        <p:txBody>
          <a:bodyPr/>
          <a:lstStyle/>
          <a:p>
            <a:pPr>
              <a:buFont typeface="+mj-lt"/>
              <a:buAutoNum type="arabicParenR" startAt="10"/>
            </a:pPr>
            <a:r>
              <a:rPr lang="en-US" dirty="0" smtClean="0">
                <a:solidFill>
                  <a:srgbClr val="002060"/>
                </a:solidFill>
              </a:rPr>
              <a:t>Select </a:t>
            </a:r>
            <a:r>
              <a:rPr lang="en-US" b="1" dirty="0" smtClean="0">
                <a:solidFill>
                  <a:srgbClr val="002060"/>
                </a:solidFill>
              </a:rPr>
              <a:t>Generate</a:t>
            </a:r>
            <a:r>
              <a:rPr lang="en-US" dirty="0" smtClean="0">
                <a:solidFill>
                  <a:srgbClr val="002060"/>
                </a:solidFill>
              </a:rPr>
              <a:t> to Generate your award for your changes to take effect! 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93671659"/>
              </p:ext>
            </p:extLst>
          </p:nvPr>
        </p:nvGraphicFramePr>
        <p:xfrm>
          <a:off x="3048000" y="1752600"/>
          <a:ext cx="5334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9A038325-E828-4870-90D4-BFF83A86A79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Amended Awards: Change in Credit Hours – </a:t>
            </a:r>
            <a:r>
              <a:rPr lang="en-US" sz="2800" dirty="0" smtClean="0">
                <a:latin typeface="+mn-lt"/>
              </a:rPr>
              <a:t>6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362200"/>
            <a:ext cx="2438399" cy="3124201"/>
          </a:xfrm>
        </p:spPr>
        <p:txBody>
          <a:bodyPr/>
          <a:lstStyle/>
          <a:p>
            <a:pPr marL="342900" lvl="1" indent="-342900">
              <a:buFont typeface="+mj-lt"/>
              <a:buAutoNum type="arabicParenR" startAt="11"/>
            </a:pPr>
            <a:r>
              <a:rPr lang="en-US" altLang="en-US" sz="1800" dirty="0" smtClean="0">
                <a:solidFill>
                  <a:srgbClr val="002060"/>
                </a:solidFill>
              </a:rPr>
              <a:t>Last Step!            Click </a:t>
            </a:r>
            <a:r>
              <a:rPr lang="en-US" altLang="en-US" sz="1800" dirty="0">
                <a:solidFill>
                  <a:srgbClr val="002060"/>
                </a:solidFill>
              </a:rPr>
              <a:t>on </a:t>
            </a:r>
            <a:r>
              <a:rPr lang="en-US" altLang="en-US" sz="1800" b="1" dirty="0">
                <a:solidFill>
                  <a:srgbClr val="002060"/>
                </a:solidFill>
              </a:rPr>
              <a:t>Set </a:t>
            </a:r>
            <a:r>
              <a:rPr lang="en-US" altLang="en-US" sz="1800" b="1" dirty="0" smtClean="0">
                <a:solidFill>
                  <a:srgbClr val="002060"/>
                </a:solidFill>
              </a:rPr>
              <a:t>to Authorization</a:t>
            </a:r>
            <a:r>
              <a:rPr lang="en-US" altLang="en-US" sz="1800" dirty="0" smtClean="0">
                <a:solidFill>
                  <a:srgbClr val="002060"/>
                </a:solidFill>
              </a:rPr>
              <a:t>.</a:t>
            </a:r>
            <a:endParaRPr lang="en-US" altLang="en-US" sz="1800" b="1" dirty="0" smtClean="0">
              <a:solidFill>
                <a:srgbClr val="002060"/>
              </a:solidFill>
            </a:endParaRPr>
          </a:p>
          <a:p>
            <a:pPr marL="0" lvl="1" indent="0">
              <a:buNone/>
            </a:pPr>
            <a:endParaRPr lang="en-US" altLang="en-US" sz="1800" dirty="0" smtClean="0">
              <a:solidFill>
                <a:srgbClr val="002060"/>
              </a:solidFill>
            </a:endParaRPr>
          </a:p>
          <a:p>
            <a:pPr marL="0" lvl="1" indent="0">
              <a:buNone/>
            </a:pPr>
            <a:r>
              <a:rPr lang="en-US" altLang="en-US" sz="1800" dirty="0" smtClean="0">
                <a:solidFill>
                  <a:srgbClr val="002060"/>
                </a:solidFill>
              </a:rPr>
              <a:t>Your </a:t>
            </a:r>
            <a:r>
              <a:rPr lang="en-US" altLang="en-US" sz="1800" dirty="0">
                <a:solidFill>
                  <a:srgbClr val="002060"/>
                </a:solidFill>
              </a:rPr>
              <a:t>award </a:t>
            </a:r>
            <a:r>
              <a:rPr lang="en-US" altLang="en-US" sz="1800" dirty="0" smtClean="0">
                <a:solidFill>
                  <a:srgbClr val="002060"/>
                </a:solidFill>
              </a:rPr>
              <a:t>must now </a:t>
            </a:r>
            <a:r>
              <a:rPr lang="en-US" altLang="en-US" sz="1800" dirty="0">
                <a:solidFill>
                  <a:srgbClr val="002060"/>
                </a:solidFill>
              </a:rPr>
              <a:t>be authorized by yourself or an approved authorizer for SAM.</a:t>
            </a:r>
          </a:p>
          <a:p>
            <a:endParaRPr lang="en-US" dirty="0"/>
          </a:p>
        </p:txBody>
      </p:sp>
      <p:pic>
        <p:nvPicPr>
          <p:cNvPr id="6" name="Picture 3" descr="C:\Users\VRCRFRAN\Documents\SAM Screenshots\Amend Award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36" y="1676399"/>
            <a:ext cx="6486525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6EEB9355-4318-4AD1-8073-02F9F23BA39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6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CWINRS SAM: Supplemental Issues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sz="4800" dirty="0" smtClean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Override Function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D47C5-4441-4A1E-84CF-E007B31F4BC2}" type="slidenum">
              <a:rPr lang="en-US" smtClean="0"/>
              <a:t>3</a:t>
            </a:fld>
            <a:endParaRPr lang="en-US"/>
          </a:p>
        </p:txBody>
      </p:sp>
      <p:sp>
        <p:nvSpPr>
          <p:cNvPr id="6" name="Action Button: Beginning 5">
            <a:hlinkClick r:id="rId2" action="ppaction://hlinksldjump" highlightClick="1"/>
          </p:cNvPr>
          <p:cNvSpPr/>
          <p:nvPr/>
        </p:nvSpPr>
        <p:spPr>
          <a:xfrm>
            <a:off x="8229600" y="5715000"/>
            <a:ext cx="457200" cy="4191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This page is intentionally left blank for future training topics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3609A606-DFDE-450E-9C02-45B75646ED4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7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b="1" dirty="0" smtClean="0"/>
          </a:p>
          <a:p>
            <a:pPr>
              <a:buFontTx/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7639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feel free to contact any of the individuals below should you have any questions regarding this training. 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393EC7A6-8C7C-49B2-8580-6E4C3D99B7B4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1721"/>
              </p:ext>
            </p:extLst>
          </p:nvPr>
        </p:nvGraphicFramePr>
        <p:xfrm>
          <a:off x="2209800" y="2667000"/>
          <a:ext cx="51054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Point of Contact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Contact Information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Ruth Comeau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Ruth.Comeau@va.gov</a:t>
                      </a:r>
                      <a:endParaRPr lang="en-US" sz="18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(603) 222-5776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Richard Franco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Richard.Franco@va.gov</a:t>
                      </a:r>
                      <a:endParaRPr lang="en-US" sz="18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(973) 297-3001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Kat Sylvester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Kathy.Sylvester@va.gov</a:t>
                      </a:r>
                      <a:endParaRPr lang="en-US" sz="180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(202) 461-9671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ction Button: Beginning 6">
            <a:hlinkClick r:id="rId3" action="ppaction://hlinksldjump" highlightClick="1"/>
          </p:cNvPr>
          <p:cNvSpPr/>
          <p:nvPr/>
        </p:nvSpPr>
        <p:spPr>
          <a:xfrm>
            <a:off x="8229600" y="692150"/>
            <a:ext cx="457200" cy="4191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8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Override Function – 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676400"/>
            <a:ext cx="2667794" cy="4648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Once 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you </a:t>
            </a: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generate 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an award, the Generated Award screen will now have an additional selection available:  </a:t>
            </a:r>
            <a:r>
              <a:rPr lang="en-US" sz="1800" b="1" u="sng" dirty="0">
                <a:solidFill>
                  <a:srgbClr val="002060"/>
                </a:solidFill>
                <a:cs typeface="Arial" panose="020B0604020202020204" pitchFamily="34" charset="0"/>
              </a:rPr>
              <a:t>Override Rate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.  </a:t>
            </a:r>
            <a:endParaRPr lang="en-US" sz="18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Select 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the award line you want to change and click the Override Rate </a:t>
            </a: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button.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2060"/>
                </a:solidFill>
              </a:rPr>
              <a:t>Note</a:t>
            </a:r>
            <a:r>
              <a:rPr lang="en-US" sz="1800" dirty="0" smtClean="0">
                <a:solidFill>
                  <a:srgbClr val="002060"/>
                </a:solidFill>
              </a:rPr>
              <a:t>:  The Override Rate button will be greyed out (not active) until you select the award line you want to change.   </a:t>
            </a: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4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69" y="1676400"/>
            <a:ext cx="5964238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543800" y="4648200"/>
            <a:ext cx="762000" cy="762000"/>
          </a:xfrm>
          <a:prstGeom prst="ellipse">
            <a:avLst/>
          </a:prstGeom>
          <a:noFill/>
          <a:ln w="4762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D47C5-4441-4A1E-84CF-E007B31F4BC2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8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Override Function –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04800" y="1600200"/>
            <a:ext cx="2819400" cy="449580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Select 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the ‘</a:t>
            </a:r>
            <a:r>
              <a:rPr 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Override Rate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’ field at the top of the screen to activate the other fields in the </a:t>
            </a: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screen.</a:t>
            </a:r>
          </a:p>
          <a:p>
            <a:pPr marL="457200" indent="-457200">
              <a:buAutoNum type="arabicParenR"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Enter 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the new rate in the ‘Rate’ </a:t>
            </a: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field. </a:t>
            </a:r>
          </a:p>
          <a:p>
            <a:pPr marL="457200" indent="-457200">
              <a:buAutoNum type="arabicParenR"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Input 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a specific remark stating why the rate was changed in the ‘Override Remarks’ </a:t>
            </a: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section.</a:t>
            </a:r>
          </a:p>
          <a:p>
            <a:pPr marL="457200" indent="-457200">
              <a:buAutoNum type="arabicParenR"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Click </a:t>
            </a:r>
            <a:r>
              <a:rPr lang="en-US" sz="1800" b="1" dirty="0">
                <a:solidFill>
                  <a:srgbClr val="002060"/>
                </a:solidFill>
                <a:cs typeface="Arial" panose="020B0604020202020204" pitchFamily="34" charset="0"/>
              </a:rPr>
              <a:t>OK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 for the system to accept the </a:t>
            </a: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changes.</a:t>
            </a:r>
            <a:endParaRPr lang="en-US" sz="1800" dirty="0"/>
          </a:p>
        </p:txBody>
      </p:sp>
      <p:pic>
        <p:nvPicPr>
          <p:cNvPr id="4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1"/>
            <a:ext cx="5809488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0" y="2933700"/>
            <a:ext cx="3048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4736068"/>
            <a:ext cx="3048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530334"/>
            <a:ext cx="3048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67600" y="1905000"/>
            <a:ext cx="3048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924800" y="1828800"/>
            <a:ext cx="1008888" cy="533400"/>
          </a:xfrm>
          <a:prstGeom prst="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24600" y="2895600"/>
            <a:ext cx="1143000" cy="445532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91000" y="4724400"/>
            <a:ext cx="971550" cy="381000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00400" y="5410200"/>
            <a:ext cx="5638800" cy="609600"/>
          </a:xfrm>
          <a:prstGeom prst="rect">
            <a:avLst/>
          </a:prstGeom>
          <a:noFill/>
          <a:ln w="41275" cmpd="sng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D47C5-4441-4A1E-84CF-E007B31F4BC2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Override Function – 3</a:t>
            </a:r>
            <a:endParaRPr lang="en-US" dirty="0"/>
          </a:p>
        </p:txBody>
      </p:sp>
      <p:pic>
        <p:nvPicPr>
          <p:cNvPr id="4" name="Picture 7" descr="Screen Clipping"/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0"/>
            <a:ext cx="565089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600200"/>
            <a:ext cx="297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AutoNum type="arabicParenR" startAt="5"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Determine that the system has pulled through the correct rate  (Note:  The system has been programmed to prevent the payment of the SA rate above the legal limits provided by law.) Enter the new rate in the ‘Rate’ field.</a:t>
            </a:r>
          </a:p>
          <a:p>
            <a:pPr>
              <a:buAutoNum type="arabicParenR" startAt="5"/>
            </a:pPr>
            <a:endParaRPr lang="en-US" sz="18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buAutoNum type="arabicParenR" startAt="5"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Select 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the ‘</a:t>
            </a:r>
            <a:r>
              <a:rPr lang="en-US" sz="18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Calc</a:t>
            </a:r>
            <a:r>
              <a:rPr lang="en-US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Payment</a:t>
            </a:r>
            <a:r>
              <a:rPr lang="en-US" sz="1800" dirty="0">
                <a:solidFill>
                  <a:srgbClr val="002060"/>
                </a:solidFill>
                <a:cs typeface="Arial" panose="020B0604020202020204" pitchFamily="34" charset="0"/>
              </a:rPr>
              <a:t>’ </a:t>
            </a: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button to complete. </a:t>
            </a:r>
            <a:endParaRPr lang="en-US" sz="1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3581400"/>
            <a:ext cx="3048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00950" y="3766066"/>
            <a:ext cx="866775" cy="571500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00950" y="5188982"/>
            <a:ext cx="304800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91300" y="5558314"/>
            <a:ext cx="971550" cy="394216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D47C5-4441-4A1E-84CF-E007B31F4BC2}" type="slidenum">
              <a:rPr lang="en-US" smtClean="0"/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9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CWINRS SAM: Supplemental Issues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Stop </a:t>
            </a:r>
            <a:r>
              <a:rPr lang="en-US" sz="4800" b="1" dirty="0">
                <a:solidFill>
                  <a:srgbClr val="002060"/>
                </a:solidFill>
              </a:rPr>
              <a:t>Pay: Date Last Paid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D47C5-4441-4A1E-84CF-E007B31F4BC2}" type="slidenum">
              <a:rPr lang="en-US" smtClean="0"/>
              <a:t>7</a:t>
            </a:fld>
            <a:endParaRPr lang="en-US"/>
          </a:p>
        </p:txBody>
      </p:sp>
      <p:sp>
        <p:nvSpPr>
          <p:cNvPr id="6" name="Action Button: Beginning 5">
            <a:hlinkClick r:id="rId2" action="ppaction://hlinksldjump" highlightClick="1"/>
          </p:cNvPr>
          <p:cNvSpPr/>
          <p:nvPr/>
        </p:nvSpPr>
        <p:spPr>
          <a:xfrm>
            <a:off x="8229600" y="5715000"/>
            <a:ext cx="457200" cy="4191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1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Pay: Date Last Paid – 1</a:t>
            </a:r>
            <a:endParaRPr lang="en-US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sz="quarter" idx="11"/>
          </p:nvPr>
        </p:nvSpPr>
        <p:spPr bwMode="auto">
          <a:xfrm>
            <a:off x="76200" y="2362200"/>
            <a:ext cx="266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34" charset="0"/>
              <a:buAutoNum type="arabicParenR"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Highlight your award and click on the </a:t>
            </a:r>
            <a:r>
              <a:rPr lang="en-US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Amend</a:t>
            </a: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 Button.</a:t>
            </a:r>
          </a:p>
          <a:p>
            <a:pPr marL="457200" indent="-457200">
              <a:buFont typeface="Arial" pitchFamily="34" charset="0"/>
              <a:buAutoNum type="arabicParenR"/>
            </a:pPr>
            <a:endParaRPr lang="en-US" sz="18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>
              <a:buFont typeface="Arial" pitchFamily="34" charset="0"/>
              <a:buAutoNum type="arabicParenR"/>
            </a:pPr>
            <a:r>
              <a:rPr lang="en-US" sz="1800" dirty="0" smtClean="0">
                <a:solidFill>
                  <a:srgbClr val="002060"/>
                </a:solidFill>
                <a:cs typeface="Arial" panose="020B0604020202020204" pitchFamily="34" charset="0"/>
              </a:rPr>
              <a:t>On the “Select Amendment Type” screen, choose </a:t>
            </a:r>
            <a:r>
              <a:rPr lang="en-US" sz="1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Enrollment Change –Complete Withdrawal/Stop.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0650604"/>
              </p:ext>
            </p:extLst>
          </p:nvPr>
        </p:nvGraphicFramePr>
        <p:xfrm>
          <a:off x="2819400" y="1752600"/>
          <a:ext cx="6096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4024789"/>
            <a:ext cx="838200" cy="571500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FD47C5-4441-4A1E-84CF-E007B31F4BC2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4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Stop Pay: Date Last Paid – </a:t>
            </a:r>
            <a:r>
              <a:rPr lang="en-US" sz="2800" dirty="0" smtClean="0">
                <a:latin typeface="+mn-lt"/>
              </a:rPr>
              <a:t>2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259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+mj-lt"/>
              <a:buAutoNum type="arabicParenR" startAt="3"/>
            </a:pPr>
            <a:r>
              <a:rPr lang="en-US" altLang="en-US" dirty="0" smtClean="0">
                <a:solidFill>
                  <a:srgbClr val="002060"/>
                </a:solidFill>
              </a:rPr>
              <a:t>On </a:t>
            </a:r>
            <a:r>
              <a:rPr lang="en-US" altLang="en-US" dirty="0">
                <a:solidFill>
                  <a:srgbClr val="002060"/>
                </a:solidFill>
              </a:rPr>
              <a:t>the “Add Info for Complete </a:t>
            </a:r>
            <a:r>
              <a:rPr lang="en-US" altLang="en-US" dirty="0" smtClean="0">
                <a:solidFill>
                  <a:srgbClr val="002060"/>
                </a:solidFill>
              </a:rPr>
              <a:t>Withdrawal” screen, choose the reason for withdrawal</a:t>
            </a:r>
          </a:p>
          <a:p>
            <a:pPr marL="342900" lvl="1" indent="-342900">
              <a:buFont typeface="+mj-lt"/>
              <a:buAutoNum type="arabicParenR" startAt="3"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marL="342900" lvl="1" indent="-342900">
              <a:buFont typeface="+mj-lt"/>
              <a:buAutoNum type="arabicParenR" startAt="3"/>
            </a:pPr>
            <a:r>
              <a:rPr lang="en-US" altLang="en-US" dirty="0" smtClean="0">
                <a:solidFill>
                  <a:srgbClr val="002060"/>
                </a:solidFill>
              </a:rPr>
              <a:t>Click the appropriate response for “Mitigating Circumstances”</a:t>
            </a:r>
          </a:p>
          <a:p>
            <a:pPr marL="342900" lvl="1" indent="-342900">
              <a:buFont typeface="+mj-lt"/>
              <a:buAutoNum type="arabicParenR" startAt="3"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marL="342900" lvl="1" indent="-342900">
              <a:buFont typeface="+mj-lt"/>
              <a:buAutoNum type="arabicParenR" startAt="3"/>
            </a:pPr>
            <a:r>
              <a:rPr lang="en-US" altLang="en-US" dirty="0" smtClean="0">
                <a:solidFill>
                  <a:srgbClr val="002060"/>
                </a:solidFill>
              </a:rPr>
              <a:t>Complete the narrative if appropriate</a:t>
            </a:r>
          </a:p>
          <a:p>
            <a:pPr marL="342900" lvl="1" indent="-342900">
              <a:buFont typeface="+mj-lt"/>
              <a:buAutoNum type="arabicParenR" startAt="3"/>
            </a:pPr>
            <a:endParaRPr lang="en-US" altLang="en-US" dirty="0" smtClean="0">
              <a:solidFill>
                <a:srgbClr val="002060"/>
              </a:solidFill>
            </a:endParaRPr>
          </a:p>
          <a:p>
            <a:pPr marL="342900" lvl="1" indent="-342900">
              <a:buFont typeface="+mj-lt"/>
              <a:buAutoNum type="arabicParenR" startAt="3"/>
            </a:pPr>
            <a:r>
              <a:rPr lang="en-US" altLang="en-US" dirty="0" smtClean="0">
                <a:solidFill>
                  <a:srgbClr val="002060"/>
                </a:solidFill>
              </a:rPr>
              <a:t>Click </a:t>
            </a:r>
            <a:r>
              <a:rPr lang="en-US" altLang="en-US" b="1" dirty="0" smtClean="0">
                <a:solidFill>
                  <a:srgbClr val="002060"/>
                </a:solidFill>
              </a:rPr>
              <a:t>OK</a:t>
            </a:r>
            <a:r>
              <a:rPr lang="en-US" altLang="en-US" dirty="0" smtClean="0">
                <a:solidFill>
                  <a:srgbClr val="002060"/>
                </a:solidFill>
              </a:rPr>
              <a:t> to continue! </a:t>
            </a:r>
            <a:br>
              <a:rPr lang="en-US" altLang="en-US" dirty="0" smtClean="0">
                <a:solidFill>
                  <a:srgbClr val="002060"/>
                </a:solidFill>
              </a:rPr>
            </a:br>
            <a:endParaRPr lang="en-US" alt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57029150"/>
              </p:ext>
            </p:extLst>
          </p:nvPr>
        </p:nvGraphicFramePr>
        <p:xfrm>
          <a:off x="2819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fld id="{6D5388C6-550E-48EE-9531-2DC393D0E8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0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3402</TotalTime>
  <Words>1140</Words>
  <Application>Microsoft Office PowerPoint</Application>
  <PresentationFormat>On-screen Show (4:3)</PresentationFormat>
  <Paragraphs>176</Paragraphs>
  <Slides>31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1_Office Theme</vt:lpstr>
      <vt:lpstr>PowerPoint Presentation</vt:lpstr>
      <vt:lpstr>Training Topics</vt:lpstr>
      <vt:lpstr>CWINRS SAM: Supplemental Issues Training</vt:lpstr>
      <vt:lpstr>Override Function – 1 </vt:lpstr>
      <vt:lpstr>Override Function – 2 </vt:lpstr>
      <vt:lpstr>Override Function – 3</vt:lpstr>
      <vt:lpstr>CWINRS SAM: Supplemental Issues Training</vt:lpstr>
      <vt:lpstr>Stop Pay: Date Last Paid – 1</vt:lpstr>
      <vt:lpstr>Stop Pay: Date Last Paid – 2</vt:lpstr>
      <vt:lpstr>Stop Pay: Date Last Paid – 3</vt:lpstr>
      <vt:lpstr>Stop Pay: Date Last Paid – 4</vt:lpstr>
      <vt:lpstr>Stop Pay: Date Last Paid – 5</vt:lpstr>
      <vt:lpstr>CWINRS SAM: Supplemental Issues Training</vt:lpstr>
      <vt:lpstr>Removal of a Dependent – 1</vt:lpstr>
      <vt:lpstr>Removal of a Dependent – 2</vt:lpstr>
      <vt:lpstr>Removal of a Dependent – 3 </vt:lpstr>
      <vt:lpstr>Removal of a Dependent – 4 </vt:lpstr>
      <vt:lpstr>Removal of a Dependent – 5</vt:lpstr>
      <vt:lpstr>Removal of a Dependent - 6</vt:lpstr>
      <vt:lpstr>Removal of Dependent - 7</vt:lpstr>
      <vt:lpstr>Removal of a Dependent -  8</vt:lpstr>
      <vt:lpstr>Removal of a Dependent - 9</vt:lpstr>
      <vt:lpstr>CWINRS SAM: Supplemental Issues Training</vt:lpstr>
      <vt:lpstr>Amended Awards: Change in Credit Hours – 1 </vt:lpstr>
      <vt:lpstr>Amended Awards: Change in Credit Hours – 2</vt:lpstr>
      <vt:lpstr>Amended Awards: Change in Credit Hours – 3</vt:lpstr>
      <vt:lpstr>Amended Awards: Change in Credit Hours – 4</vt:lpstr>
      <vt:lpstr>Amended Awards: Change in Credit Hours – 5</vt:lpstr>
      <vt:lpstr>Amended Awards: Change in Credit Hours – 6</vt:lpstr>
      <vt:lpstr>PowerPoint Presentation</vt:lpstr>
      <vt:lpstr>Questions?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CWINRS Subsistence Allowance Module (SAM): Supplemental Issues Training PowerPoint Presentation</dc:title>
  <dc:creator>Department of Veterans Affairs, Veterans Benefits Administration,Vocational Rehabilitation and Employment Service, STAFF</dc:creator>
  <cp:keywords>CWINRS, SAM, supplemental, issues,training</cp:keywords>
  <cp:lastModifiedBy>Sochar, Lisa</cp:lastModifiedBy>
  <cp:revision>170</cp:revision>
  <dcterms:created xsi:type="dcterms:W3CDTF">2013-05-02T18:07:33Z</dcterms:created>
  <dcterms:modified xsi:type="dcterms:W3CDTF">2014-10-28T18:52:05Z</dcterms:modified>
  <cp:category>NTC Curriculum</cp:category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