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3"/>
  </p:notesMasterIdLst>
  <p:handoutMasterIdLst>
    <p:handoutMasterId r:id="rId24"/>
  </p:handoutMasterIdLst>
  <p:sldIdLst>
    <p:sldId id="273" r:id="rId2"/>
    <p:sldId id="280" r:id="rId3"/>
    <p:sldId id="281" r:id="rId4"/>
    <p:sldId id="282" r:id="rId5"/>
    <p:sldId id="283" r:id="rId6"/>
    <p:sldId id="284" r:id="rId7"/>
    <p:sldId id="285" r:id="rId8"/>
    <p:sldId id="286" r:id="rId9"/>
    <p:sldId id="287" r:id="rId10"/>
    <p:sldId id="296" r:id="rId11"/>
    <p:sldId id="297" r:id="rId12"/>
    <p:sldId id="298" r:id="rId13"/>
    <p:sldId id="288" r:id="rId14"/>
    <p:sldId id="289" r:id="rId15"/>
    <p:sldId id="291" r:id="rId16"/>
    <p:sldId id="292" r:id="rId17"/>
    <p:sldId id="293" r:id="rId18"/>
    <p:sldId id="290" r:id="rId19"/>
    <p:sldId id="294" r:id="rId20"/>
    <p:sldId id="299" r:id="rId21"/>
    <p:sldId id="302" r:id="rId22"/>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23238D"/>
    <a:srgbClr val="2D6A93"/>
    <a:srgbClr val="23674A"/>
    <a:srgbClr val="FFC000"/>
    <a:srgbClr val="A2B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84" autoAdjust="0"/>
    <p:restoredTop sz="56796" autoAdjust="0"/>
  </p:normalViewPr>
  <p:slideViewPr>
    <p:cSldViewPr>
      <p:cViewPr>
        <p:scale>
          <a:sx n="98" d="100"/>
          <a:sy n="98" d="100"/>
        </p:scale>
        <p:origin x="-84"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84" y="9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atin typeface="Calibri" pitchFamily="34" charset="0"/>
              </a:defRPr>
            </a:lvl1pPr>
          </a:lstStyle>
          <a:p>
            <a:pPr>
              <a:defRPr/>
            </a:pPr>
            <a:endParaRPr lang="en-US"/>
          </a:p>
        </p:txBody>
      </p:sp>
      <p:sp>
        <p:nvSpPr>
          <p:cNvPr id="119811"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pPr>
              <a:defRPr/>
            </a:pPr>
            <a:fld id="{552B1A44-819E-4A7B-9BD6-242A91870C53}" type="datetime1">
              <a:rPr lang="en-US"/>
              <a:pPr>
                <a:defRPr/>
              </a:pPr>
              <a:t>10/28/2014</a:t>
            </a:fld>
            <a:endParaRPr lang="en-US"/>
          </a:p>
        </p:txBody>
      </p:sp>
      <p:sp>
        <p:nvSpPr>
          <p:cNvPr id="119812"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atin typeface="Calibri" pitchFamily="34" charset="0"/>
              </a:defRPr>
            </a:lvl1pPr>
          </a:lstStyle>
          <a:p>
            <a:pPr>
              <a:defRPr/>
            </a:pPr>
            <a:endParaRPr lang="en-US"/>
          </a:p>
        </p:txBody>
      </p:sp>
      <p:sp>
        <p:nvSpPr>
          <p:cNvPr id="119813"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pPr>
              <a:defRPr/>
            </a:pPr>
            <a:fld id="{8B788172-9B78-41CF-9D3E-8F8F76258CFA}" type="slidenum">
              <a:rPr lang="en-US"/>
              <a:pPr>
                <a:defRPr/>
              </a:pPr>
              <a:t>‹#›</a:t>
            </a:fld>
            <a:endParaRPr lang="en-US"/>
          </a:p>
        </p:txBody>
      </p:sp>
    </p:spTree>
    <p:extLst>
      <p:ext uri="{BB962C8B-B14F-4D97-AF65-F5344CB8AC3E}">
        <p14:creationId xmlns:p14="http://schemas.microsoft.com/office/powerpoint/2010/main" val="3164040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l" defTabSz="931863">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pPr>
              <a:defRPr/>
            </a:pPr>
            <a:fld id="{B98C1313-871C-4D1C-A96C-F86475EC3C2A}" type="datetime1">
              <a:rPr lang="en-US"/>
              <a:pPr>
                <a:defRPr/>
              </a:pPr>
              <a:t>10/28/2014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l" defTabSz="931863">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pPr>
              <a:defRPr/>
            </a:pPr>
            <a:fld id="{0DBC6E6E-7FBE-4079-8AF3-14047DDE2DA4}" type="slidenum">
              <a:rPr lang="en-US"/>
              <a:pPr>
                <a:defRPr/>
              </a:pPr>
              <a:t>‹#›</a:t>
            </a:fld>
            <a:endParaRPr lang="en-US"/>
          </a:p>
        </p:txBody>
      </p:sp>
    </p:spTree>
    <p:extLst>
      <p:ext uri="{BB962C8B-B14F-4D97-AF65-F5344CB8AC3E}">
        <p14:creationId xmlns:p14="http://schemas.microsoft.com/office/powerpoint/2010/main" val="16179940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algn="ctr" defTabSz="931863" eaLnBrk="0" fontAlgn="base" hangingPunct="0">
              <a:spcBef>
                <a:spcPct val="0"/>
              </a:spcBef>
              <a:spcAft>
                <a:spcPct val="0"/>
              </a:spcAft>
              <a:defRPr>
                <a:solidFill>
                  <a:schemeClr val="tx1"/>
                </a:solidFill>
                <a:latin typeface="Arial" charset="0"/>
              </a:defRPr>
            </a:lvl6pPr>
            <a:lvl7pPr marL="2971800" indent="-228600" algn="ctr" defTabSz="931863" eaLnBrk="0" fontAlgn="base" hangingPunct="0">
              <a:spcBef>
                <a:spcPct val="0"/>
              </a:spcBef>
              <a:spcAft>
                <a:spcPct val="0"/>
              </a:spcAft>
              <a:defRPr>
                <a:solidFill>
                  <a:schemeClr val="tx1"/>
                </a:solidFill>
                <a:latin typeface="Arial" charset="0"/>
              </a:defRPr>
            </a:lvl7pPr>
            <a:lvl8pPr marL="3429000" indent="-228600" algn="ctr" defTabSz="931863" eaLnBrk="0" fontAlgn="base" hangingPunct="0">
              <a:spcBef>
                <a:spcPct val="0"/>
              </a:spcBef>
              <a:spcAft>
                <a:spcPct val="0"/>
              </a:spcAft>
              <a:defRPr>
                <a:solidFill>
                  <a:schemeClr val="tx1"/>
                </a:solidFill>
                <a:latin typeface="Arial" charset="0"/>
              </a:defRPr>
            </a:lvl8pPr>
            <a:lvl9pPr marL="3886200" indent="-228600" algn="ctr" defTabSz="931863" eaLnBrk="0" fontAlgn="base" hangingPunct="0">
              <a:spcBef>
                <a:spcPct val="0"/>
              </a:spcBef>
              <a:spcAft>
                <a:spcPct val="0"/>
              </a:spcAft>
              <a:defRPr>
                <a:solidFill>
                  <a:schemeClr val="tx1"/>
                </a:solidFill>
                <a:latin typeface="Arial" charset="0"/>
              </a:defRPr>
            </a:lvl9pPr>
          </a:lstStyle>
          <a:p>
            <a:pPr eaLnBrk="1" hangingPunct="1"/>
            <a:fld id="{2C449A0F-0D01-4F65-B2B5-85C124900102}" type="slidenum">
              <a:rPr lang="en-US" altLang="en-US" smtClean="0">
                <a:latin typeface="Calibri" pitchFamily="34" charset="0"/>
              </a:rPr>
              <a:pPr eaLnBrk="1" hangingPunct="1"/>
              <a:t>1</a:t>
            </a:fld>
            <a:endParaRPr lang="en-US" altLang="en-US" smtClean="0">
              <a:latin typeface="Calibri" pitchFamily="34" charset="0"/>
            </a:endParaRPr>
          </a:p>
        </p:txBody>
      </p:sp>
      <p:sp>
        <p:nvSpPr>
          <p:cNvPr id="25603"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1027"/>
          <p:cNvSpPr>
            <a:spLocks noGrp="1"/>
          </p:cNvSpPr>
          <p:nvPr>
            <p:ph type="body" idx="1"/>
          </p:nvPr>
        </p:nvSpPr>
        <p:spPr>
          <a:noFill/>
        </p:spPr>
        <p:txBody>
          <a:bodyPr/>
          <a:lstStyle/>
          <a:p>
            <a:pPr eaLnBrk="1" hangingPunct="1">
              <a:buFontTx/>
              <a:buChar char="•"/>
            </a:pPr>
            <a:r>
              <a:rPr lang="en-US" altLang="en-US" smtClean="0"/>
              <a:t>Introduce yourself and inform participants of the lesson topic.</a:t>
            </a:r>
          </a:p>
          <a:p>
            <a:pPr eaLnBrk="1" hangingPunct="1">
              <a:buFontTx/>
              <a:buChar char="•"/>
            </a:pPr>
            <a:endParaRPr lang="en-US" altLang="en-US" smtClean="0"/>
          </a:p>
          <a:p>
            <a:pPr eaLnBrk="1" hangingPunct="1">
              <a:buFontTx/>
              <a:buChar char="•"/>
            </a:pPr>
            <a:r>
              <a:rPr lang="en-US" altLang="en-US" smtClean="0"/>
              <a:t>Inform participants of the purpose of the class. </a:t>
            </a:r>
          </a:p>
          <a:p>
            <a:pPr eaLnBrk="1" hangingPunct="1">
              <a:buFontTx/>
              <a:buChar char="•"/>
            </a:pPr>
            <a:endParaRPr lang="en-US" altLang="en-US" i="1" smtClean="0"/>
          </a:p>
          <a:p>
            <a:pPr eaLnBrk="1" hangingPunct="1">
              <a:buFontTx/>
              <a:buChar char="•"/>
            </a:pPr>
            <a:r>
              <a:rPr lang="en-US" altLang="en-US" i="1" smtClean="0"/>
              <a:t>The purpose of this lesson is to familiarize the trainee with available Fact Sheets and frequently used forms.</a:t>
            </a:r>
            <a:r>
              <a:rPr lang="en-US" altLang="en-US" smtClean="0"/>
              <a:t> </a:t>
            </a:r>
          </a:p>
          <a:p>
            <a:pPr eaLnBrk="1" hangingPunct="1">
              <a:buFontTx/>
              <a:buChar char="•"/>
            </a:pPr>
            <a:endParaRPr lang="en-US" altLang="en-US" smtClean="0"/>
          </a:p>
          <a:p>
            <a:pPr eaLnBrk="1" hangingPunct="1">
              <a:buFontTx/>
              <a:buChar char="•"/>
            </a:pPr>
            <a:r>
              <a:rPr lang="en-US" altLang="en-US" smtClean="0"/>
              <a:t>Share with participants that the information provided will help them assist Veterans with general questions or with questions about a VA form.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algn="ctr" defTabSz="931863" eaLnBrk="0" fontAlgn="base" hangingPunct="0">
              <a:spcBef>
                <a:spcPct val="0"/>
              </a:spcBef>
              <a:spcAft>
                <a:spcPct val="0"/>
              </a:spcAft>
              <a:defRPr>
                <a:solidFill>
                  <a:schemeClr val="tx1"/>
                </a:solidFill>
                <a:latin typeface="Arial" charset="0"/>
              </a:defRPr>
            </a:lvl6pPr>
            <a:lvl7pPr marL="2971800" indent="-228600" algn="ctr" defTabSz="931863" eaLnBrk="0" fontAlgn="base" hangingPunct="0">
              <a:spcBef>
                <a:spcPct val="0"/>
              </a:spcBef>
              <a:spcAft>
                <a:spcPct val="0"/>
              </a:spcAft>
              <a:defRPr>
                <a:solidFill>
                  <a:schemeClr val="tx1"/>
                </a:solidFill>
                <a:latin typeface="Arial" charset="0"/>
              </a:defRPr>
            </a:lvl7pPr>
            <a:lvl8pPr marL="3429000" indent="-228600" algn="ctr" defTabSz="931863" eaLnBrk="0" fontAlgn="base" hangingPunct="0">
              <a:spcBef>
                <a:spcPct val="0"/>
              </a:spcBef>
              <a:spcAft>
                <a:spcPct val="0"/>
              </a:spcAft>
              <a:defRPr>
                <a:solidFill>
                  <a:schemeClr val="tx1"/>
                </a:solidFill>
                <a:latin typeface="Arial" charset="0"/>
              </a:defRPr>
            </a:lvl8pPr>
            <a:lvl9pPr marL="3886200" indent="-228600" algn="ctr" defTabSz="931863" eaLnBrk="0" fontAlgn="base" hangingPunct="0">
              <a:spcBef>
                <a:spcPct val="0"/>
              </a:spcBef>
              <a:spcAft>
                <a:spcPct val="0"/>
              </a:spcAft>
              <a:defRPr>
                <a:solidFill>
                  <a:schemeClr val="tx1"/>
                </a:solidFill>
                <a:latin typeface="Arial" charset="0"/>
              </a:defRPr>
            </a:lvl9pPr>
          </a:lstStyle>
          <a:p>
            <a:pPr eaLnBrk="1" hangingPunct="1"/>
            <a:fld id="{712EC717-CDF9-421C-AFC7-B0F35E74CDB9}" type="slidenum">
              <a:rPr lang="en-US" altLang="en-US" smtClean="0">
                <a:latin typeface="Calibri" pitchFamily="34" charset="0"/>
              </a:rPr>
              <a:pPr eaLnBrk="1" hangingPunct="1"/>
              <a:t>20</a:t>
            </a:fld>
            <a:endParaRPr lang="en-US"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algn="ctr" defTabSz="931863" eaLnBrk="0" fontAlgn="base" hangingPunct="0">
              <a:spcBef>
                <a:spcPct val="0"/>
              </a:spcBef>
              <a:spcAft>
                <a:spcPct val="0"/>
              </a:spcAft>
              <a:defRPr>
                <a:solidFill>
                  <a:schemeClr val="tx1"/>
                </a:solidFill>
                <a:latin typeface="Arial" charset="0"/>
              </a:defRPr>
            </a:lvl6pPr>
            <a:lvl7pPr marL="2971800" indent="-228600" algn="ctr" defTabSz="931863" eaLnBrk="0" fontAlgn="base" hangingPunct="0">
              <a:spcBef>
                <a:spcPct val="0"/>
              </a:spcBef>
              <a:spcAft>
                <a:spcPct val="0"/>
              </a:spcAft>
              <a:defRPr>
                <a:solidFill>
                  <a:schemeClr val="tx1"/>
                </a:solidFill>
                <a:latin typeface="Arial" charset="0"/>
              </a:defRPr>
            </a:lvl7pPr>
            <a:lvl8pPr marL="3429000" indent="-228600" algn="ctr" defTabSz="931863" eaLnBrk="0" fontAlgn="base" hangingPunct="0">
              <a:spcBef>
                <a:spcPct val="0"/>
              </a:spcBef>
              <a:spcAft>
                <a:spcPct val="0"/>
              </a:spcAft>
              <a:defRPr>
                <a:solidFill>
                  <a:schemeClr val="tx1"/>
                </a:solidFill>
                <a:latin typeface="Arial" charset="0"/>
              </a:defRPr>
            </a:lvl8pPr>
            <a:lvl9pPr marL="3886200" indent="-228600" algn="ctr" defTabSz="931863" eaLnBrk="0" fontAlgn="base" hangingPunct="0">
              <a:spcBef>
                <a:spcPct val="0"/>
              </a:spcBef>
              <a:spcAft>
                <a:spcPct val="0"/>
              </a:spcAft>
              <a:defRPr>
                <a:solidFill>
                  <a:schemeClr val="tx1"/>
                </a:solidFill>
                <a:latin typeface="Arial" charset="0"/>
              </a:defRPr>
            </a:lvl9pPr>
          </a:lstStyle>
          <a:p>
            <a:pPr eaLnBrk="1" hangingPunct="1"/>
            <a:fld id="{712EC717-CDF9-421C-AFC7-B0F35E74CDB9}" type="slidenum">
              <a:rPr lang="en-US" altLang="en-US" smtClean="0">
                <a:latin typeface="Calibri" pitchFamily="34" charset="0"/>
              </a:rPr>
              <a:pPr eaLnBrk="1" hangingPunct="1"/>
              <a:t>21</a:t>
            </a:fld>
            <a:endParaRPr lang="en-US"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5" name="Picture 4122" descr="veterans"/>
          <p:cNvPicPr>
            <a:picLocks noChangeAspect="1" noChangeArrowheads="1"/>
          </p:cNvPicPr>
          <p:nvPr userDrawn="1"/>
        </p:nvPicPr>
        <p:blipFill>
          <a:blip r:embed="rId2">
            <a:lum bright="72000" contrast="-70000"/>
            <a:extLst>
              <a:ext uri="{28A0092B-C50C-407E-A947-70E740481C1C}">
                <a14:useLocalDpi xmlns:a14="http://schemas.microsoft.com/office/drawing/2010/main" val="0"/>
              </a:ext>
            </a:extLst>
          </a:blip>
          <a:srcRect/>
          <a:stretch>
            <a:fillRect/>
          </a:stretch>
        </p:blipFill>
        <p:spPr bwMode="auto">
          <a:xfrm>
            <a:off x="0" y="1219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4104"/>
          <p:cNvGraphicFramePr>
            <a:graphicFrameLocks noGrp="1"/>
          </p:cNvGraphicFramePr>
          <p:nvPr/>
        </p:nvGraphicFramePr>
        <p:xfrm>
          <a:off x="0" y="6492875"/>
          <a:ext cx="9144000" cy="334966"/>
        </p:xfrm>
        <a:graphic>
          <a:graphicData uri="http://schemas.openxmlformats.org/drawingml/2006/table">
            <a:tbl>
              <a:tblPr/>
              <a:tblGrid>
                <a:gridCol w="9144000"/>
              </a:tblGrid>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Calibri" pitchFamily="34" charset="0"/>
                        </a:rPr>
                        <a:t>Vocational Rehabilitation and Employment</a:t>
                      </a:r>
                      <a:endParaRPr kumimoji="0" lang="en-US" sz="1600" b="0" i="0" u="none" strike="noStrike" cap="none" normalizeH="0" baseline="0" smtClean="0">
                        <a:ln>
                          <a:noFill/>
                        </a:ln>
                        <a:solidFill>
                          <a:schemeClr val="tx1"/>
                        </a:solidFill>
                        <a:effectLst/>
                        <a:latin typeface="Calibri" pitchFamily="34" charset="0"/>
                      </a:endParaRPr>
                    </a:p>
                  </a:txBody>
                  <a:tcPr marT="45563" marB="45563"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tr>
            </a:tbl>
          </a:graphicData>
        </a:graphic>
      </p:graphicFrame>
      <p:graphicFrame>
        <p:nvGraphicFramePr>
          <p:cNvPr id="7" name="Group 4110"/>
          <p:cNvGraphicFramePr>
            <a:graphicFrameLocks noGrp="1"/>
          </p:cNvGraphicFramePr>
          <p:nvPr/>
        </p:nvGraphicFramePr>
        <p:xfrm>
          <a:off x="0" y="1112838"/>
          <a:ext cx="9144000" cy="117475"/>
        </p:xfrm>
        <a:graphic>
          <a:graphicData uri="http://schemas.openxmlformats.org/drawingml/2006/table">
            <a:tbl>
              <a:tblPr/>
              <a:tblGrid>
                <a:gridCol w="9144000"/>
              </a:tblGrid>
              <a:tr h="117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bg1"/>
                        </a:solidFill>
                        <a:effectLst/>
                        <a:latin typeface="Calibri" pitchFamily="34" charset="0"/>
                      </a:endParaRPr>
                    </a:p>
                  </a:txBody>
                  <a:tcPr marT="45968" marB="45968" horzOverflow="overflow">
                    <a:lnL cap="flat">
                      <a:noFill/>
                    </a:lnL>
                    <a:lnR cap="flat">
                      <a:noFill/>
                    </a:lnR>
                    <a:lnT cap="flat">
                      <a:noFill/>
                    </a:lnT>
                    <a:lnB cap="flat">
                      <a:noFill/>
                    </a:lnB>
                    <a:lnTlToBr>
                      <a:noFill/>
                    </a:lnTlToBr>
                    <a:lnBlToTr>
                      <a:noFill/>
                    </a:lnBlToTr>
                    <a:gradFill rotWithShape="0">
                      <a:gsLst>
                        <a:gs pos="0">
                          <a:srgbClr val="336699"/>
                        </a:gs>
                        <a:gs pos="100000">
                          <a:srgbClr val="336699">
                            <a:gamma/>
                            <a:shade val="46275"/>
                            <a:invGamma/>
                          </a:srgbClr>
                        </a:gs>
                      </a:gsLst>
                      <a:lin ang="5400000" scaled="1"/>
                    </a:gradFill>
                  </a:tcPr>
                </a:tc>
              </a:tr>
            </a:tbl>
          </a:graphicData>
        </a:graphic>
      </p:graphicFrame>
      <p:graphicFrame>
        <p:nvGraphicFramePr>
          <p:cNvPr id="8" name="Group 4116"/>
          <p:cNvGraphicFramePr>
            <a:graphicFrameLocks noGrp="1"/>
          </p:cNvGraphicFramePr>
          <p:nvPr/>
        </p:nvGraphicFramePr>
        <p:xfrm>
          <a:off x="0" y="0"/>
          <a:ext cx="9144000" cy="117475"/>
        </p:xfrm>
        <a:graphic>
          <a:graphicData uri="http://schemas.openxmlformats.org/drawingml/2006/table">
            <a:tbl>
              <a:tblPr/>
              <a:tblGrid>
                <a:gridCol w="9144000"/>
              </a:tblGrid>
              <a:tr h="117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Calibri" pitchFamily="34" charset="0"/>
                      </a:endParaRPr>
                    </a:p>
                  </a:txBody>
                  <a:tcPr marT="45968" marB="45968"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tr>
            </a:tbl>
          </a:graphicData>
        </a:graphic>
      </p:graphicFrame>
      <p:grpSp>
        <p:nvGrpSpPr>
          <p:cNvPr id="9" name="Group 4123"/>
          <p:cNvGrpSpPr>
            <a:grpSpLocks/>
          </p:cNvGrpSpPr>
          <p:nvPr userDrawn="1"/>
        </p:nvGrpSpPr>
        <p:grpSpPr bwMode="auto">
          <a:xfrm>
            <a:off x="0" y="0"/>
            <a:ext cx="9144000" cy="1219200"/>
            <a:chOff x="237" y="0"/>
            <a:chExt cx="4467" cy="734"/>
          </a:xfrm>
        </p:grpSpPr>
        <p:sp>
          <p:nvSpPr>
            <p:cNvPr id="10" name="Text Box 4124"/>
            <p:cNvSpPr txBox="1">
              <a:spLocks noChangeAspect="1" noChangeArrowheads="1"/>
            </p:cNvSpPr>
            <p:nvPr userDrawn="1"/>
          </p:nvSpPr>
          <p:spPr bwMode="auto">
            <a:xfrm>
              <a:off x="240" y="107"/>
              <a:ext cx="4464" cy="514"/>
            </a:xfrm>
            <a:prstGeom prst="rect">
              <a:avLst/>
            </a:prstGeom>
            <a:gradFill rotWithShape="0">
              <a:gsLst>
                <a:gs pos="0">
                  <a:srgbClr val="182F47"/>
                </a:gs>
                <a:gs pos="100000">
                  <a:srgbClr val="3366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5000" smtClean="0">
                  <a:solidFill>
                    <a:srgbClr val="FFFFFF"/>
                  </a:solidFill>
                  <a:latin typeface="Times New Roman" pitchFamily="18" charset="0"/>
                </a:rPr>
                <a:t>      </a:t>
              </a:r>
              <a:r>
                <a:rPr lang="en-US" sz="4800" smtClean="0">
                  <a:solidFill>
                    <a:srgbClr val="EAEAEA"/>
                  </a:solidFill>
                  <a:latin typeface="Times New Roman" pitchFamily="18" charset="0"/>
                </a:rPr>
                <a:t>V</a:t>
              </a:r>
              <a:r>
                <a:rPr lang="en-US" sz="4000" smtClean="0">
                  <a:solidFill>
                    <a:srgbClr val="EAEAEA"/>
                  </a:solidFill>
                  <a:latin typeface="Times New Roman" pitchFamily="18" charset="0"/>
                </a:rPr>
                <a:t> E T </a:t>
              </a:r>
              <a:r>
                <a:rPr lang="en-US" sz="4800" smtClean="0">
                  <a:solidFill>
                    <a:srgbClr val="EAEAEA"/>
                  </a:solidFill>
                  <a:latin typeface="Times New Roman" pitchFamily="18" charset="0"/>
                </a:rPr>
                <a:t>S</a:t>
              </a:r>
              <a:r>
                <a:rPr lang="en-US" sz="4000" smtClean="0">
                  <a:solidFill>
                    <a:srgbClr val="EAEAEA"/>
                  </a:solidFill>
                  <a:latin typeface="Times New Roman" pitchFamily="18" charset="0"/>
                </a:rPr>
                <a:t> U C C E S S</a:t>
              </a:r>
              <a:endParaRPr lang="en-US" sz="3000" smtClean="0">
                <a:solidFill>
                  <a:srgbClr val="EAEAEA"/>
                </a:solidFill>
                <a:latin typeface="Times New Roman" pitchFamily="18" charset="0"/>
              </a:endParaRPr>
            </a:p>
          </p:txBody>
        </p:sp>
        <p:sp>
          <p:nvSpPr>
            <p:cNvPr id="11" name="Line 4125"/>
            <p:cNvSpPr>
              <a:spLocks noChangeAspect="1" noChangeShapeType="1"/>
            </p:cNvSpPr>
            <p:nvPr userDrawn="1"/>
          </p:nvSpPr>
          <p:spPr bwMode="auto">
            <a:xfrm>
              <a:off x="240" y="560"/>
              <a:ext cx="4464" cy="1"/>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 name="Line 4126"/>
            <p:cNvSpPr>
              <a:spLocks noChangeAspect="1" noChangeShapeType="1"/>
            </p:cNvSpPr>
            <p:nvPr userDrawn="1"/>
          </p:nvSpPr>
          <p:spPr bwMode="auto">
            <a:xfrm>
              <a:off x="240" y="624"/>
              <a:ext cx="4464" cy="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 name="Line 4127"/>
            <p:cNvSpPr>
              <a:spLocks noChangeAspect="1" noChangeShapeType="1"/>
            </p:cNvSpPr>
            <p:nvPr userDrawn="1"/>
          </p:nvSpPr>
          <p:spPr bwMode="auto">
            <a:xfrm>
              <a:off x="237" y="596"/>
              <a:ext cx="4464" cy="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4" name="Picture 4128" descr="vetsuccess_logo_icon_only"/>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0" y="0"/>
              <a:ext cx="720"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413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296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4099"/>
          <p:cNvSpPr>
            <a:spLocks noGrp="1" noChangeArrowheads="1"/>
          </p:cNvSpPr>
          <p:nvPr>
            <p:ph type="ctrTitle"/>
          </p:nvPr>
        </p:nvSpPr>
        <p:spPr>
          <a:xfrm>
            <a:off x="685800" y="1143000"/>
            <a:ext cx="7772400" cy="1143000"/>
          </a:xfrm>
          <a:prstGeom prst="rect">
            <a:avLst/>
          </a:prstGeom>
        </p:spPr>
        <p:txBody>
          <a:bodyPr/>
          <a:lstStyle>
            <a:lvl1pPr>
              <a:defRPr/>
            </a:lvl1pPr>
          </a:lstStyle>
          <a:p>
            <a:pPr lvl="0"/>
            <a:r>
              <a:rPr lang="en-US" noProof="0" smtClean="0"/>
              <a:t>Click to edit Master title style</a:t>
            </a:r>
          </a:p>
        </p:txBody>
      </p:sp>
      <p:sp>
        <p:nvSpPr>
          <p:cNvPr id="80900" name="Rectangle 4100"/>
          <p:cNvSpPr>
            <a:spLocks noGrp="1" noChangeArrowheads="1"/>
          </p:cNvSpPr>
          <p:nvPr>
            <p:ph type="subTitle" idx="1"/>
          </p:nvPr>
        </p:nvSpPr>
        <p:spPr>
          <a:xfrm>
            <a:off x="1295400" y="5410200"/>
            <a:ext cx="6477000" cy="533400"/>
          </a:xfrm>
          <a:prstGeom prst="rect">
            <a:avLst/>
          </a:prstGeom>
        </p:spPr>
        <p:txBody>
          <a:bodyPr/>
          <a:lstStyle>
            <a:lvl1pPr marL="0" indent="0" algn="ctr">
              <a:buFontTx/>
              <a:buNone/>
              <a:defRPr/>
            </a:lvl1pPr>
          </a:lstStyle>
          <a:p>
            <a:pPr lvl="0"/>
            <a:r>
              <a:rPr lang="en-US" noProof="0" smtClean="0"/>
              <a:t>Click to edit Master subtitle style</a:t>
            </a:r>
          </a:p>
        </p:txBody>
      </p:sp>
      <p:sp>
        <p:nvSpPr>
          <p:cNvPr id="16" name="Rectangle 4101"/>
          <p:cNvSpPr>
            <a:spLocks noGrp="1" noChangeArrowheads="1"/>
          </p:cNvSpPr>
          <p:nvPr>
            <p:ph type="dt" sz="half" idx="10"/>
          </p:nvPr>
        </p:nvSpPr>
        <p:spPr>
          <a:xfrm>
            <a:off x="0" y="6172200"/>
            <a:ext cx="1905000" cy="457200"/>
          </a:xfrm>
          <a:prstGeom prst="rect">
            <a:avLst/>
          </a:prstGeom>
        </p:spPr>
        <p:txBody>
          <a:bodyPr/>
          <a:lstStyle>
            <a:lvl1pPr>
              <a:defRPr/>
            </a:lvl1pPr>
          </a:lstStyle>
          <a:p>
            <a:pPr>
              <a:defRPr/>
            </a:pPr>
            <a:fld id="{60612DE9-E907-4C4B-9EB3-F46AFD98F888}" type="datetime1">
              <a:rPr lang="en-US"/>
              <a:pPr>
                <a:defRPr/>
              </a:pPr>
              <a:t>10/28/2014</a:t>
            </a:fld>
            <a:endParaRPr lang="en-US"/>
          </a:p>
        </p:txBody>
      </p:sp>
      <p:sp>
        <p:nvSpPr>
          <p:cNvPr id="17" name="Rectangle 4102"/>
          <p:cNvSpPr>
            <a:spLocks noGrp="1" noChangeArrowheads="1"/>
          </p:cNvSpPr>
          <p:nvPr>
            <p:ph type="ftr" sz="quarter" idx="11"/>
          </p:nvPr>
        </p:nvSpPr>
        <p:spPr bwMode="auto">
          <a:xfrm>
            <a:off x="3124200" y="6248400"/>
            <a:ext cx="2895600" cy="203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8" name="Rectangle 4103"/>
          <p:cNvSpPr>
            <a:spLocks noGrp="1" noChangeArrowheads="1"/>
          </p:cNvSpPr>
          <p:nvPr>
            <p:ph type="sldNum" sz="quarter" idx="12"/>
          </p:nvPr>
        </p:nvSpPr>
        <p:spPr>
          <a:xfrm>
            <a:off x="7239000" y="6172200"/>
            <a:ext cx="1905000" cy="457200"/>
          </a:xfrm>
          <a:prstGeom prst="rect">
            <a:avLst/>
          </a:prstGeom>
        </p:spPr>
        <p:txBody>
          <a:bodyPr/>
          <a:lstStyle>
            <a:lvl1pPr>
              <a:defRPr b="1"/>
            </a:lvl1pPr>
          </a:lstStyle>
          <a:p>
            <a:pPr>
              <a:defRPr/>
            </a:pPr>
            <a:fld id="{9D92A3B8-9158-49DE-9E2C-F61D17D3184F}" type="slidenum">
              <a:rPr lang="en-US"/>
              <a:pPr>
                <a:defRPr/>
              </a:pPr>
              <a:t>‹#›</a:t>
            </a:fld>
            <a:endParaRPr lang="en-US"/>
          </a:p>
        </p:txBody>
      </p:sp>
    </p:spTree>
    <p:extLst>
      <p:ext uri="{BB962C8B-B14F-4D97-AF65-F5344CB8AC3E}">
        <p14:creationId xmlns:p14="http://schemas.microsoft.com/office/powerpoint/2010/main" val="164666663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66204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20467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15283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16244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92104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03388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7732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40111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36123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0689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9874" name="Group 3074"/>
          <p:cNvGraphicFramePr>
            <a:graphicFrameLocks noGrp="1"/>
          </p:cNvGraphicFramePr>
          <p:nvPr/>
        </p:nvGraphicFramePr>
        <p:xfrm>
          <a:off x="0" y="6492875"/>
          <a:ext cx="9144000" cy="365128"/>
        </p:xfrm>
        <a:graphic>
          <a:graphicData uri="http://schemas.openxmlformats.org/drawingml/2006/table">
            <a:tbl>
              <a:tblPr/>
              <a:tblGrid>
                <a:gridCol w="9144000"/>
              </a:tblGrid>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404" marB="45404"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tr>
            </a:tbl>
          </a:graphicData>
        </a:graphic>
      </p:graphicFrame>
      <p:pic>
        <p:nvPicPr>
          <p:cNvPr id="1028" name="Picture 308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21600" y="122238"/>
            <a:ext cx="10048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9889" name="Group 3089"/>
          <p:cNvGraphicFramePr>
            <a:graphicFrameLocks noGrp="1"/>
          </p:cNvGraphicFramePr>
          <p:nvPr/>
        </p:nvGraphicFramePr>
        <p:xfrm>
          <a:off x="0" y="1066800"/>
          <a:ext cx="9144000" cy="117475"/>
        </p:xfrm>
        <a:graphic>
          <a:graphicData uri="http://schemas.openxmlformats.org/drawingml/2006/table">
            <a:tbl>
              <a:tblPr/>
              <a:tblGrid>
                <a:gridCol w="9144000"/>
              </a:tblGrid>
              <a:tr h="117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bg1"/>
                        </a:solidFill>
                        <a:effectLst/>
                        <a:latin typeface="Arial" charset="0"/>
                      </a:endParaRPr>
                    </a:p>
                  </a:txBody>
                  <a:tcPr marT="45968" marB="45968" horzOverflow="overflow">
                    <a:lnL cap="flat">
                      <a:noFill/>
                    </a:lnL>
                    <a:lnR cap="flat">
                      <a:noFill/>
                    </a:lnR>
                    <a:lnT cap="flat">
                      <a:noFill/>
                    </a:lnT>
                    <a:lnB cap="flat">
                      <a:noFill/>
                    </a:lnB>
                    <a:lnTlToBr>
                      <a:noFill/>
                    </a:lnTlToBr>
                    <a:lnBlToTr>
                      <a:noFill/>
                    </a:lnBlToTr>
                    <a:gradFill rotWithShape="0">
                      <a:gsLst>
                        <a:gs pos="0">
                          <a:srgbClr val="336699"/>
                        </a:gs>
                        <a:gs pos="100000">
                          <a:srgbClr val="336699">
                            <a:gamma/>
                            <a:shade val="46275"/>
                            <a:invGamma/>
                          </a:srgbClr>
                        </a:gs>
                      </a:gsLst>
                      <a:lin ang="5400000" scaled="1"/>
                    </a:gradFill>
                  </a:tcPr>
                </a:tc>
              </a:tr>
            </a:tbl>
          </a:graphicData>
        </a:graphic>
      </p:graphicFrame>
      <p:graphicFrame>
        <p:nvGraphicFramePr>
          <p:cNvPr id="79895" name="Group 3095"/>
          <p:cNvGraphicFramePr>
            <a:graphicFrameLocks noGrp="1"/>
          </p:cNvGraphicFramePr>
          <p:nvPr/>
        </p:nvGraphicFramePr>
        <p:xfrm>
          <a:off x="0" y="0"/>
          <a:ext cx="9144000" cy="117475"/>
        </p:xfrm>
        <a:graphic>
          <a:graphicData uri="http://schemas.openxmlformats.org/drawingml/2006/table">
            <a:tbl>
              <a:tblPr/>
              <a:tblGrid>
                <a:gridCol w="9144000"/>
              </a:tblGrid>
              <a:tr h="117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T="45968" marB="45968"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tr>
            </a:tbl>
          </a:graphicData>
        </a:graphic>
      </p:graphicFrame>
      <p:pic>
        <p:nvPicPr>
          <p:cNvPr id="1033" name="Picture 3101" descr="veterans"/>
          <p:cNvPicPr>
            <a:picLocks noChangeAspect="1" noChangeArrowheads="1"/>
          </p:cNvPicPr>
          <p:nvPr userDrawn="1"/>
        </p:nvPicPr>
        <p:blipFill>
          <a:blip r:embed="rId14">
            <a:extLst>
              <a:ext uri="{28A0092B-C50C-407E-A947-70E740481C1C}">
                <a14:useLocalDpi xmlns:a14="http://schemas.microsoft.com/office/drawing/2010/main" val="0"/>
              </a:ext>
            </a:extLst>
          </a:blip>
          <a:srcRect r="88596" b="7216"/>
          <a:stretch>
            <a:fillRect/>
          </a:stretch>
        </p:blipFill>
        <p:spPr bwMode="auto">
          <a:xfrm>
            <a:off x="0" y="0"/>
            <a:ext cx="739775"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34" name="Picture 310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213100" y="6437313"/>
            <a:ext cx="26320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143"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Brandon.Robinson@v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Amy.Beach@va.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685800" y="1828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5400" smtClean="0"/>
              <a:t>Subsistence Allowance Module</a:t>
            </a:r>
          </a:p>
        </p:txBody>
      </p:sp>
      <p:sp>
        <p:nvSpPr>
          <p:cNvPr id="3075" name="Subtitle 3"/>
          <p:cNvSpPr>
            <a:spLocks noGrp="1"/>
          </p:cNvSpPr>
          <p:nvPr>
            <p:ph type="subTitle" idx="1"/>
          </p:nvPr>
        </p:nvSpPr>
        <p:spPr bwMode="auto">
          <a:xfrm>
            <a:off x="1371600" y="4953000"/>
            <a:ext cx="6477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smtClean="0"/>
              <a:t>Finance Training Guide</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smtClean="0">
                <a:cs typeface="Times New Roman" pitchFamily="18" charset="0"/>
              </a:rPr>
              <a:t>Process Fiscal Transactions </a:t>
            </a:r>
            <a:endParaRPr lang="en-US" altLang="en-US" sz="3600" smtClean="0"/>
          </a:p>
        </p:txBody>
      </p:sp>
      <p:sp>
        <p:nvSpPr>
          <p:cNvPr id="12291" name="Content Placeholder 5"/>
          <p:cNvSpPr>
            <a:spLocks noGrp="1"/>
          </p:cNvSpPr>
          <p:nvPr>
            <p:ph sz="half" idx="4294967295"/>
          </p:nvPr>
        </p:nvSpPr>
        <p:spPr bwMode="auto">
          <a:xfrm>
            <a:off x="914400" y="1524000"/>
            <a:ext cx="38862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smtClean="0"/>
              <a:t>To process Chapter 31 Fiscal Transactions, select “Process Transactions” tab and select award</a:t>
            </a:r>
          </a:p>
          <a:p>
            <a:endParaRPr lang="en-US" altLang="en-US" sz="2000" smtClean="0"/>
          </a:p>
        </p:txBody>
      </p:sp>
      <p:sp>
        <p:nvSpPr>
          <p:cNvPr id="12292" name="Content Placeholder 6"/>
          <p:cNvSpPr>
            <a:spLocks noGrp="1"/>
          </p:cNvSpPr>
          <p:nvPr>
            <p:ph sz="half" idx="4294967295"/>
          </p:nvPr>
        </p:nvSpPr>
        <p:spPr bwMode="auto">
          <a:xfrm>
            <a:off x="4953000" y="1524000"/>
            <a:ext cx="38862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smtClean="0"/>
              <a:t>From “Available Transactions” Screen, select your transaction</a:t>
            </a:r>
          </a:p>
          <a:p>
            <a:endParaRPr lang="en-US" altLang="en-US" sz="2400" smtClean="0"/>
          </a:p>
        </p:txBody>
      </p:sp>
      <p:sp>
        <p:nvSpPr>
          <p:cNvPr id="12293" name="Slide Number Placeholder 3"/>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25E77807-BAAD-4444-8F60-6443C5DEB4C4}" type="slidenum">
              <a:rPr lang="en-US" altLang="en-US">
                <a:latin typeface="Times New Roman" pitchFamily="18" charset="0"/>
              </a:rPr>
              <a:pPr eaLnBrk="1" hangingPunct="1"/>
              <a:t>10</a:t>
            </a:fld>
            <a:endParaRPr lang="en-US" altLang="en-US">
              <a:latin typeface="Times New Roman" pitchFamily="18" charset="0"/>
            </a:endParaRPr>
          </a:p>
        </p:txBody>
      </p:sp>
      <p:pic>
        <p:nvPicPr>
          <p:cNvPr id="12294"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403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Content Placeholder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19400"/>
            <a:ext cx="403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solidFill>
                  <a:schemeClr val="tx1"/>
                </a:solidFill>
                <a:cs typeface="Times New Roman" pitchFamily="18" charset="0"/>
              </a:rPr>
              <a:t>Process Fiscal Transaction (continued)</a:t>
            </a:r>
            <a:endParaRPr lang="en-US" altLang="en-US" sz="2800" smtClean="0">
              <a:solidFill>
                <a:schemeClr val="tx1"/>
              </a:solidFill>
            </a:endParaRPr>
          </a:p>
        </p:txBody>
      </p:sp>
      <p:sp>
        <p:nvSpPr>
          <p:cNvPr id="3" name="Content Placeholder 2"/>
          <p:cNvSpPr>
            <a:spLocks noGrp="1"/>
          </p:cNvSpPr>
          <p:nvPr>
            <p:ph sz="half" idx="4294967295"/>
          </p:nvPr>
        </p:nvSpPr>
        <p:spPr>
          <a:xfrm>
            <a:off x="914400" y="1524000"/>
            <a:ext cx="3810000" cy="4495800"/>
          </a:xfrm>
          <a:prstGeom prst="rect">
            <a:avLst/>
          </a:prstGeom>
        </p:spPr>
        <p:txBody>
          <a:bodyPr/>
          <a:lstStyle/>
          <a:p>
            <a:pPr>
              <a:defRPr/>
            </a:pPr>
            <a:r>
              <a:rPr lang="en-US" sz="2000" dirty="0"/>
              <a:t>Once transaction is selected, enter necessary data to complete the transaction</a:t>
            </a:r>
          </a:p>
          <a:p>
            <a:pPr marL="0" indent="0">
              <a:buFontTx/>
              <a:buNone/>
              <a:defRPr/>
            </a:pPr>
            <a:endParaRPr lang="en-US" sz="2000" dirty="0"/>
          </a:p>
          <a:p>
            <a:pPr>
              <a:defRPr/>
            </a:pPr>
            <a:r>
              <a:rPr lang="en-US" sz="2000" dirty="0"/>
              <a:t>Additional cost codes and program type information have been added to the standard drop down menus to accommodate Chapter 31</a:t>
            </a:r>
          </a:p>
          <a:p>
            <a:pPr>
              <a:defRPr/>
            </a:pPr>
            <a:endParaRPr lang="en-US" sz="2000" dirty="0"/>
          </a:p>
          <a:p>
            <a:pPr>
              <a:defRPr/>
            </a:pPr>
            <a:r>
              <a:rPr lang="en-US" sz="2000" dirty="0"/>
              <a:t>All fiscal transactions will require a fiscal authorization by a user at the same station</a:t>
            </a:r>
          </a:p>
          <a:p>
            <a:pPr>
              <a:defRPr/>
            </a:pPr>
            <a:endParaRPr lang="en-US" sz="2000" dirty="0"/>
          </a:p>
        </p:txBody>
      </p:sp>
      <p:sp>
        <p:nvSpPr>
          <p:cNvPr id="13316" name="Slide Number Placeholder 4"/>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7AC56046-A513-4DE3-A82F-6D962B813F33}" type="slidenum">
              <a:rPr lang="en-US" altLang="en-US">
                <a:latin typeface="Times New Roman" pitchFamily="18" charset="0"/>
              </a:rPr>
              <a:pPr eaLnBrk="1" hangingPunct="1"/>
              <a:t>11</a:t>
            </a:fld>
            <a:endParaRPr lang="en-US" altLang="en-US">
              <a:latin typeface="Times New Roman" pitchFamily="18" charset="0"/>
            </a:endParaRPr>
          </a:p>
        </p:txBody>
      </p:sp>
      <p:pic>
        <p:nvPicPr>
          <p:cNvPr id="13317" name="Content Placeholder 5"/>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4343400" cy="3621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t>What is Different in FAS for CH31?</a:t>
            </a:r>
          </a:p>
        </p:txBody>
      </p:sp>
      <p:sp>
        <p:nvSpPr>
          <p:cNvPr id="6" name="Content Placeholder 5"/>
          <p:cNvSpPr>
            <a:spLocks noGrp="1"/>
          </p:cNvSpPr>
          <p:nvPr>
            <p:ph idx="4294967295"/>
          </p:nvPr>
        </p:nvSpPr>
        <p:spPr>
          <a:xfrm>
            <a:off x="914400" y="1524000"/>
            <a:ext cx="7924800" cy="4800600"/>
          </a:xfrm>
          <a:prstGeom prst="rect">
            <a:avLst/>
          </a:prstGeom>
        </p:spPr>
        <p:txBody>
          <a:bodyPr/>
          <a:lstStyle/>
          <a:p>
            <a:pPr>
              <a:defRPr/>
            </a:pPr>
            <a:r>
              <a:rPr lang="en-US" sz="2000" dirty="0" smtClean="0"/>
              <a:t>New Fiscal Transaction – 06L-Work Study</a:t>
            </a:r>
          </a:p>
          <a:p>
            <a:pPr lvl="1">
              <a:buFont typeface="Arial" pitchFamily="34" charset="0"/>
              <a:buChar char="–"/>
              <a:defRPr/>
            </a:pPr>
            <a:r>
              <a:rPr lang="en-US" sz="1800" dirty="0"/>
              <a:t>Chapter 31 Work-Study benefits will be processed in FAS using the 06L fiscal transaction </a:t>
            </a:r>
          </a:p>
          <a:p>
            <a:pPr lvl="1">
              <a:buFont typeface="Arial" pitchFamily="34" charset="0"/>
              <a:buChar char="–"/>
              <a:defRPr/>
            </a:pPr>
            <a:r>
              <a:rPr lang="en-US" sz="1800" dirty="0"/>
              <a:t>The 06L transaction is restricted to the four Regional Processing Offices (Atlanta, Buffalo, Muskogee, or St. Louis)</a:t>
            </a:r>
          </a:p>
          <a:p>
            <a:pPr lvl="1">
              <a:buFont typeface="Arial" pitchFamily="34" charset="0"/>
              <a:buChar char="–"/>
              <a:defRPr/>
            </a:pPr>
            <a:r>
              <a:rPr lang="en-US" sz="1800" dirty="0"/>
              <a:t>Stations should work with their RPO contacts to handle requests for Work-Study </a:t>
            </a:r>
            <a:r>
              <a:rPr lang="en-US" sz="1800" dirty="0" smtClean="0"/>
              <a:t>benefits</a:t>
            </a:r>
          </a:p>
          <a:p>
            <a:pPr marL="457200" lvl="1" indent="0">
              <a:buFontTx/>
              <a:buNone/>
              <a:defRPr/>
            </a:pPr>
            <a:endParaRPr lang="en-US" sz="1800" dirty="0"/>
          </a:p>
          <a:p>
            <a:pPr marL="342900" lvl="1" indent="-342900">
              <a:buFontTx/>
              <a:buChar char="•"/>
              <a:defRPr/>
            </a:pPr>
            <a:r>
              <a:rPr lang="en-US" sz="2000" dirty="0">
                <a:ea typeface="+mn-ea"/>
                <a:cs typeface="+mn-cs"/>
              </a:rPr>
              <a:t>Chapter 31 Receivables</a:t>
            </a:r>
          </a:p>
          <a:p>
            <a:pPr lvl="1">
              <a:buFont typeface="Arial" pitchFamily="34" charset="0"/>
              <a:buChar char="–"/>
              <a:defRPr/>
            </a:pPr>
            <a:r>
              <a:rPr lang="en-US" sz="1800" dirty="0" smtClean="0"/>
              <a:t>SAM/FAS receivables </a:t>
            </a:r>
            <a:r>
              <a:rPr lang="en-US" sz="1800" dirty="0"/>
              <a:t>will not automatically be sent to C&amp;P for collection after 30 days</a:t>
            </a:r>
          </a:p>
          <a:p>
            <a:pPr lvl="1">
              <a:buFont typeface="Arial" pitchFamily="34" charset="0"/>
              <a:buChar char="–"/>
              <a:defRPr/>
            </a:pPr>
            <a:r>
              <a:rPr lang="en-US" sz="1800" dirty="0"/>
              <a:t>Stations will be required to establish a deduction (18 transaction) to collect the CH31 debts from the C&amp;P award</a:t>
            </a:r>
          </a:p>
          <a:p>
            <a:pPr lvl="1">
              <a:buFont typeface="Arial" pitchFamily="34" charset="0"/>
              <a:buChar char="–"/>
              <a:defRPr/>
            </a:pPr>
            <a:r>
              <a:rPr lang="en-US" sz="1800" dirty="0"/>
              <a:t>ORM Finance Services will provide periodic lists of terminated CH31 awards with receivables for the stations to work</a:t>
            </a:r>
          </a:p>
          <a:p>
            <a:pPr>
              <a:defRPr/>
            </a:pPr>
            <a:endParaRPr lang="en-US" sz="2800" dirty="0"/>
          </a:p>
        </p:txBody>
      </p:sp>
      <p:sp>
        <p:nvSpPr>
          <p:cNvPr id="14340" name="Slide Number Placeholder 4"/>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A6D09DCF-AD1E-4ECD-BC3E-745D3594A27B}" type="slidenum">
              <a:rPr lang="en-US" altLang="en-US">
                <a:latin typeface="Times New Roman" pitchFamily="18" charset="0"/>
              </a:rPr>
              <a:pPr eaLnBrk="1" hangingPunct="1"/>
              <a:t>12</a:t>
            </a:fld>
            <a:endParaRPr lang="en-US" altLang="en-US">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nvPr>
        </p:nvSpPr>
        <p:spPr bwMode="auto">
          <a:xfrm>
            <a:off x="914400" y="152400"/>
            <a:ext cx="6858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smtClean="0"/>
              <a:t>View Chapter 31 Award Information in Share</a:t>
            </a:r>
          </a:p>
        </p:txBody>
      </p:sp>
      <p:sp>
        <p:nvSpPr>
          <p:cNvPr id="6" name="Content Placeholder 5"/>
          <p:cNvSpPr>
            <a:spLocks noGrp="1"/>
          </p:cNvSpPr>
          <p:nvPr>
            <p:ph sz="half" idx="4294967295"/>
          </p:nvPr>
        </p:nvSpPr>
        <p:spPr>
          <a:xfrm>
            <a:off x="762000" y="1524000"/>
            <a:ext cx="4038600" cy="4495800"/>
          </a:xfrm>
          <a:prstGeom prst="rect">
            <a:avLst/>
          </a:prstGeom>
        </p:spPr>
        <p:txBody>
          <a:bodyPr/>
          <a:lstStyle/>
          <a:p>
            <a:pPr>
              <a:buFont typeface="Arial" pitchFamily="34" charset="0"/>
              <a:buChar char="•"/>
              <a:defRPr/>
            </a:pPr>
            <a:r>
              <a:rPr lang="en-US" sz="2400" dirty="0"/>
              <a:t>To view Chapter 31 award information in Share, use the “Corporate Inquiries” command</a:t>
            </a:r>
          </a:p>
          <a:p>
            <a:pPr>
              <a:buFont typeface="Arial" pitchFamily="34" charset="0"/>
              <a:buChar char="•"/>
              <a:defRPr/>
            </a:pPr>
            <a:r>
              <a:rPr lang="en-US" sz="2400" dirty="0"/>
              <a:t>On the “Person Information” screen, select “Awards/Ratings” tab</a:t>
            </a:r>
          </a:p>
          <a:p>
            <a:pPr marL="0" indent="0">
              <a:buFontTx/>
              <a:buNone/>
              <a:defRPr/>
            </a:pPr>
            <a:endParaRPr lang="en-US" dirty="0"/>
          </a:p>
        </p:txBody>
      </p:sp>
      <p:sp>
        <p:nvSpPr>
          <p:cNvPr id="15364" name="Slide Number Placeholder 3"/>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7379B753-2D12-454B-BC53-BD17A27FF3C3}" type="slidenum">
              <a:rPr lang="en-US" altLang="en-US">
                <a:latin typeface="Times New Roman" pitchFamily="18" charset="0"/>
              </a:rPr>
              <a:pPr eaLnBrk="1" hangingPunct="1"/>
              <a:t>13</a:t>
            </a:fld>
            <a:endParaRPr lang="en-US" altLang="en-US">
              <a:latin typeface="Times New Roman" pitchFamily="18" charset="0"/>
            </a:endParaRPr>
          </a:p>
        </p:txBody>
      </p:sp>
      <p:pic>
        <p:nvPicPr>
          <p:cNvPr id="15365"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191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Rectangle 1"/>
          <p:cNvSpPr>
            <a:spLocks noChangeArrowheads="1"/>
          </p:cNvSpPr>
          <p:nvPr/>
        </p:nvSpPr>
        <p:spPr bwMode="auto">
          <a:xfrm>
            <a:off x="4724400" y="1524000"/>
            <a:ext cx="1524000" cy="304800"/>
          </a:xfrm>
          <a:prstGeom prst="rect">
            <a:avLst/>
          </a:prstGeom>
          <a:noFill/>
          <a:ln w="1905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367" name="Down Arrow 2"/>
          <p:cNvSpPr>
            <a:spLocks noChangeArrowheads="1"/>
          </p:cNvSpPr>
          <p:nvPr/>
        </p:nvSpPr>
        <p:spPr bwMode="auto">
          <a:xfrm rot="-8357480">
            <a:off x="5475288" y="2112963"/>
            <a:ext cx="381000" cy="479425"/>
          </a:xfrm>
          <a:prstGeom prst="downArrow">
            <a:avLst>
              <a:gd name="adj1" fmla="val 50000"/>
              <a:gd name="adj2" fmla="val 4999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t>View Chapter 31 Information in Share</a:t>
            </a:r>
          </a:p>
        </p:txBody>
      </p:sp>
      <p:sp>
        <p:nvSpPr>
          <p:cNvPr id="16387" name="Content Placeholder 2"/>
          <p:cNvSpPr>
            <a:spLocks noGrp="1"/>
          </p:cNvSpPr>
          <p:nvPr>
            <p:ph sz="half" idx="4294967295"/>
          </p:nvPr>
        </p:nvSpPr>
        <p:spPr bwMode="auto">
          <a:xfrm>
            <a:off x="914400" y="1295400"/>
            <a:ext cx="3886200"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smtClean="0"/>
              <a:t>On the “Award/Ratings” screen, select the Chapter 31 award to view</a:t>
            </a:r>
          </a:p>
          <a:p>
            <a:endParaRPr lang="en-US" altLang="en-US" sz="2000" smtClean="0"/>
          </a:p>
        </p:txBody>
      </p:sp>
      <p:sp>
        <p:nvSpPr>
          <p:cNvPr id="16388" name="Content Placeholder 3"/>
          <p:cNvSpPr>
            <a:spLocks noGrp="1"/>
          </p:cNvSpPr>
          <p:nvPr>
            <p:ph sz="half" idx="4294967295"/>
          </p:nvPr>
        </p:nvSpPr>
        <p:spPr bwMode="auto">
          <a:xfrm>
            <a:off x="4953000" y="1295400"/>
            <a:ext cx="3886200"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smtClean="0"/>
              <a:t>The “General Information” tab will display general Chapter 31 information, including entitlement information</a:t>
            </a:r>
          </a:p>
          <a:p>
            <a:endParaRPr lang="en-US" altLang="en-US" sz="1600" smtClean="0"/>
          </a:p>
        </p:txBody>
      </p:sp>
      <p:sp>
        <p:nvSpPr>
          <p:cNvPr id="16389" name="Slide Number Placeholder 4"/>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74DAEDD0-37E5-4DFC-8015-3E5D3A2E88D4}" type="slidenum">
              <a:rPr lang="en-US" altLang="en-US">
                <a:latin typeface="Times New Roman" pitchFamily="18" charset="0"/>
              </a:rPr>
              <a:pPr eaLnBrk="1" hangingPunct="1"/>
              <a:t>14</a:t>
            </a:fld>
            <a:endParaRPr lang="en-US" altLang="en-US">
              <a:latin typeface="Times New Roman" pitchFamily="18" charset="0"/>
            </a:endParaRPr>
          </a:p>
        </p:txBody>
      </p:sp>
      <p:pic>
        <p:nvPicPr>
          <p:cNvPr id="16390"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01700" y="2667000"/>
            <a:ext cx="3962400"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Content Placeholder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667000"/>
            <a:ext cx="4114800"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Down Arrow 7"/>
          <p:cNvSpPr>
            <a:spLocks noChangeArrowheads="1"/>
          </p:cNvSpPr>
          <p:nvPr/>
        </p:nvSpPr>
        <p:spPr bwMode="auto">
          <a:xfrm rot="1702946">
            <a:off x="1817688" y="2508250"/>
            <a:ext cx="425450" cy="527050"/>
          </a:xfrm>
          <a:prstGeom prst="downArrow">
            <a:avLst>
              <a:gd name="adj1" fmla="val 50000"/>
              <a:gd name="adj2" fmla="val 4985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93" name="Down Arrow 8"/>
          <p:cNvSpPr>
            <a:spLocks noChangeArrowheads="1"/>
          </p:cNvSpPr>
          <p:nvPr/>
        </p:nvSpPr>
        <p:spPr bwMode="auto">
          <a:xfrm rot="-2154305">
            <a:off x="4714875" y="2782888"/>
            <a:ext cx="407988" cy="593725"/>
          </a:xfrm>
          <a:prstGeom prst="downArrow">
            <a:avLst>
              <a:gd name="adj1" fmla="val 50000"/>
              <a:gd name="adj2" fmla="val 4991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smtClean="0"/>
              <a:t>View Chapter 31 Award Information in Share</a:t>
            </a:r>
          </a:p>
        </p:txBody>
      </p:sp>
      <p:sp>
        <p:nvSpPr>
          <p:cNvPr id="17411" name="Content Placeholder 2"/>
          <p:cNvSpPr>
            <a:spLocks noGrp="1"/>
          </p:cNvSpPr>
          <p:nvPr>
            <p:ph sz="half" idx="4294967295"/>
          </p:nvPr>
        </p:nvSpPr>
        <p:spPr bwMode="auto">
          <a:xfrm>
            <a:off x="914400" y="1524000"/>
            <a:ext cx="38862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smtClean="0"/>
              <a:t>The “Award Information” tab will display Chapter 31 award information, including Date Last Paid </a:t>
            </a:r>
          </a:p>
          <a:p>
            <a:r>
              <a:rPr lang="en-US" altLang="en-US" sz="2400" smtClean="0"/>
              <a:t>This screen will also display any accountable balance information for the claimant (receivables, deductions, or proceeds.</a:t>
            </a:r>
          </a:p>
          <a:p>
            <a:endParaRPr lang="en-US" altLang="en-US" sz="2000" smtClean="0"/>
          </a:p>
        </p:txBody>
      </p:sp>
      <p:sp>
        <p:nvSpPr>
          <p:cNvPr id="17412" name="Slide Number Placeholder 4"/>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1930B4B7-B01D-492B-87F9-8FB829BDBCDA}" type="slidenum">
              <a:rPr lang="en-US" altLang="en-US">
                <a:latin typeface="Times New Roman" pitchFamily="18" charset="0"/>
              </a:rPr>
              <a:pPr eaLnBrk="1" hangingPunct="1"/>
              <a:t>15</a:t>
            </a:fld>
            <a:endParaRPr lang="en-US" altLang="en-US">
              <a:latin typeface="Times New Roman" pitchFamily="18" charset="0"/>
            </a:endParaRPr>
          </a:p>
        </p:txBody>
      </p:sp>
      <p:pic>
        <p:nvPicPr>
          <p:cNvPr id="17413"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42672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ChangeArrowheads="1"/>
          </p:cNvSpPr>
          <p:nvPr/>
        </p:nvSpPr>
        <p:spPr bwMode="auto">
          <a:xfrm>
            <a:off x="5638800" y="3429000"/>
            <a:ext cx="1028700" cy="228600"/>
          </a:xfrm>
          <a:prstGeom prst="rect">
            <a:avLst/>
          </a:prstGeom>
          <a:noFill/>
          <a:ln w="1905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7415" name="Rectangle 8"/>
          <p:cNvSpPr>
            <a:spLocks noChangeArrowheads="1"/>
          </p:cNvSpPr>
          <p:nvPr/>
        </p:nvSpPr>
        <p:spPr bwMode="auto">
          <a:xfrm>
            <a:off x="6667500" y="2895600"/>
            <a:ext cx="2286000" cy="1371600"/>
          </a:xfrm>
          <a:prstGeom prst="rect">
            <a:avLst/>
          </a:prstGeom>
          <a:noFill/>
          <a:ln w="1905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smtClean="0"/>
              <a:t>View Chapter 31 Payment History in Share</a:t>
            </a:r>
          </a:p>
        </p:txBody>
      </p:sp>
      <p:sp>
        <p:nvSpPr>
          <p:cNvPr id="18435" name="Content Placeholder 2"/>
          <p:cNvSpPr>
            <a:spLocks noGrp="1"/>
          </p:cNvSpPr>
          <p:nvPr>
            <p:ph sz="half" idx="4294967295"/>
          </p:nvPr>
        </p:nvSpPr>
        <p:spPr bwMode="auto">
          <a:xfrm>
            <a:off x="914400" y="1524000"/>
            <a:ext cx="38862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smtClean="0"/>
              <a:t>Share will continue to display all Chapter 31 Payment History.  To access Payment History, use the “Payment History Inquiry” command</a:t>
            </a:r>
          </a:p>
          <a:p>
            <a:endParaRPr lang="en-US" altLang="en-US" sz="1800" smtClean="0"/>
          </a:p>
        </p:txBody>
      </p:sp>
      <p:sp>
        <p:nvSpPr>
          <p:cNvPr id="18436" name="Slide Number Placeholder 4"/>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979EAE65-E71F-4D07-9A6E-DDCCAA950CF0}" type="slidenum">
              <a:rPr lang="en-US" altLang="en-US">
                <a:latin typeface="Times New Roman" pitchFamily="18" charset="0"/>
              </a:rPr>
              <a:pPr eaLnBrk="1" hangingPunct="1"/>
              <a:t>16</a:t>
            </a:fld>
            <a:endParaRPr lang="en-US" altLang="en-US">
              <a:latin typeface="Times New Roman" pitchFamily="18" charset="0"/>
            </a:endParaRPr>
          </a:p>
        </p:txBody>
      </p:sp>
      <p:pic>
        <p:nvPicPr>
          <p:cNvPr id="18437"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4038600" cy="3352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8" name="Right Arrow 7"/>
          <p:cNvSpPr>
            <a:spLocks noChangeArrowheads="1"/>
          </p:cNvSpPr>
          <p:nvPr/>
        </p:nvSpPr>
        <p:spPr bwMode="auto">
          <a:xfrm rot="10800000">
            <a:off x="1752600" y="5562600"/>
            <a:ext cx="838200" cy="228600"/>
          </a:xfrm>
          <a:prstGeom prst="rightArrow">
            <a:avLst>
              <a:gd name="adj1" fmla="val 50000"/>
              <a:gd name="adj2" fmla="val 49992"/>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18439" name="Content Placeholder 6"/>
          <p:cNvPicPr>
            <a:picLocks noGr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4038600" cy="3633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9"/>
          <p:cNvSpPr>
            <a:spLocks noChangeArrowheads="1"/>
          </p:cNvSpPr>
          <p:nvPr/>
        </p:nvSpPr>
        <p:spPr bwMode="auto">
          <a:xfrm>
            <a:off x="4953000" y="2438400"/>
            <a:ext cx="3810000" cy="304800"/>
          </a:xfrm>
          <a:prstGeom prst="rect">
            <a:avLst/>
          </a:prstGeom>
          <a:noFill/>
          <a:ln w="1905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smtClean="0">
                <a:solidFill>
                  <a:schemeClr val="tx1"/>
                </a:solidFill>
              </a:rPr>
              <a:t>Steps for Selecting Pilot Cases </a:t>
            </a:r>
          </a:p>
        </p:txBody>
      </p:sp>
      <p:sp>
        <p:nvSpPr>
          <p:cNvPr id="19459" name="Content Placeholder 5"/>
          <p:cNvSpPr>
            <a:spLocks noGrp="1"/>
          </p:cNvSpPr>
          <p:nvPr>
            <p:ph idx="4294967295"/>
          </p:nvPr>
        </p:nvSpPr>
        <p:spPr bwMode="auto">
          <a:xfrm>
            <a:off x="914400" y="1371600"/>
            <a:ext cx="7924800" cy="487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1200"/>
              </a:spcBef>
              <a:buFontTx/>
              <a:buNone/>
            </a:pPr>
            <a:r>
              <a:rPr lang="en-US" altLang="en-US" sz="1800" dirty="0" smtClean="0"/>
              <a:t>Cases eligible for the Pilot must meet one of the following conditions:</a:t>
            </a:r>
          </a:p>
          <a:p>
            <a:pPr marL="0" indent="0">
              <a:spcBef>
                <a:spcPts val="1200"/>
              </a:spcBef>
              <a:buFontTx/>
              <a:buAutoNum type="arabicPeriod"/>
            </a:pPr>
            <a:r>
              <a:rPr lang="en-US" altLang="en-US" sz="1800" dirty="0" smtClean="0"/>
              <a:t>Original awards for new beneficiaries for Subsistence Allowance, Employment Assistance Allowance, or Alternative Employment Assistance Allowance (except cases with Post 9/11 grandfathered rates) or;</a:t>
            </a:r>
          </a:p>
          <a:p>
            <a:pPr marL="0" indent="0">
              <a:spcBef>
                <a:spcPts val="1200"/>
              </a:spcBef>
              <a:buFontTx/>
              <a:buAutoNum type="arabicPeriod"/>
            </a:pPr>
            <a:r>
              <a:rPr lang="en-US" altLang="en-US" sz="1800" dirty="0" smtClean="0"/>
              <a:t>Cases with prior BDN award history and a terminated BDN master record</a:t>
            </a:r>
          </a:p>
          <a:p>
            <a:pPr lvl="1">
              <a:spcBef>
                <a:spcPts val="1200"/>
              </a:spcBef>
              <a:buFont typeface="Arial" charset="0"/>
              <a:buChar char="-"/>
            </a:pPr>
            <a:r>
              <a:rPr lang="en-US" altLang="en-US" sz="1400" dirty="0" smtClean="0"/>
              <a:t>Cases with financial balances (proceeds, unassociated, receivables, &amp; deductions) will be approved for migration to SAM, as long as the financial balances are cleared in BDN prior to SAM.</a:t>
            </a:r>
          </a:p>
          <a:p>
            <a:pPr marL="0" indent="0">
              <a:spcBef>
                <a:spcPts val="1200"/>
              </a:spcBef>
            </a:pPr>
            <a:r>
              <a:rPr lang="en-US" altLang="en-US" sz="2000" dirty="0" smtClean="0"/>
              <a:t>A VETSNET C&amp;P record must be established for the beneficiary</a:t>
            </a:r>
          </a:p>
          <a:p>
            <a:pPr marL="0" indent="0">
              <a:spcBef>
                <a:spcPts val="1200"/>
              </a:spcBef>
            </a:pPr>
            <a:r>
              <a:rPr lang="en-US" altLang="en-US" sz="2000" dirty="0" smtClean="0"/>
              <a:t>SAM Awards will only start at the beginning of a term/semester</a:t>
            </a:r>
          </a:p>
          <a:p>
            <a:pPr marL="0" indent="0">
              <a:spcBef>
                <a:spcPts val="1200"/>
              </a:spcBef>
            </a:pPr>
            <a:r>
              <a:rPr lang="en-US" altLang="en-US" sz="2000" dirty="0" smtClean="0"/>
              <a:t>The beneficiary must not have an active award in BDN</a:t>
            </a:r>
          </a:p>
          <a:p>
            <a:pPr marL="0" indent="0">
              <a:spcBef>
                <a:spcPts val="1200"/>
              </a:spcBef>
              <a:buFontTx/>
              <a:buNone/>
            </a:pPr>
            <a:r>
              <a:rPr lang="en-US" altLang="en-US" sz="2000" dirty="0" smtClean="0"/>
              <a:t>NOTE:  Ch31 payments out of VETSNET will use C&amp;P payment address.  Cases can be paid by EFT or Check.</a:t>
            </a:r>
          </a:p>
          <a:p>
            <a:pPr marL="0" indent="0">
              <a:spcBef>
                <a:spcPts val="600"/>
              </a:spcBef>
              <a:buFontTx/>
              <a:buNone/>
            </a:pPr>
            <a:endParaRPr lang="en-US" altLang="en-US" sz="1400" dirty="0" smtClean="0"/>
          </a:p>
          <a:p>
            <a:pPr marL="0" indent="0"/>
            <a:endParaRPr lang="en-US" altLang="en-US" sz="2800" dirty="0" smtClean="0"/>
          </a:p>
        </p:txBody>
      </p:sp>
      <p:sp>
        <p:nvSpPr>
          <p:cNvPr id="19460" name="Slide Number Placeholder 4"/>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27877E1-8A22-4D3D-B01A-367FD4841A7C}" type="slidenum">
              <a:rPr lang="en-US" altLang="en-US">
                <a:latin typeface="Times New Roman" pitchFamily="18" charset="0"/>
              </a:rPr>
              <a:pPr eaLnBrk="1" hangingPunct="1"/>
              <a:t>17</a:t>
            </a:fld>
            <a:endParaRPr lang="en-US" altLang="en-US">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solidFill>
                  <a:schemeClr val="tx1"/>
                </a:solidFill>
              </a:rPr>
              <a:t>Steps for Processing New SAM Awards</a:t>
            </a:r>
          </a:p>
        </p:txBody>
      </p:sp>
      <p:sp>
        <p:nvSpPr>
          <p:cNvPr id="20483" name="Content Placeholder 6"/>
          <p:cNvSpPr>
            <a:spLocks noGrp="1"/>
          </p:cNvSpPr>
          <p:nvPr>
            <p:ph idx="4294967295"/>
          </p:nvPr>
        </p:nvSpPr>
        <p:spPr bwMode="auto">
          <a:xfrm>
            <a:off x="914400" y="1295400"/>
            <a:ext cx="7924800" cy="510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buFont typeface="Arial" charset="0"/>
              <a:buAutoNum type="arabicPeriod"/>
            </a:pPr>
            <a:r>
              <a:rPr lang="en-US" altLang="en-US" sz="1400" dirty="0" smtClean="0"/>
              <a:t>VR&amp;E identifies potential Pilot cases and forwards spreadsheet to Finance for concurrence</a:t>
            </a:r>
          </a:p>
          <a:p>
            <a:pPr lvl="1">
              <a:spcBef>
                <a:spcPts val="1200"/>
              </a:spcBef>
              <a:buFont typeface="Arial" charset="0"/>
              <a:buChar char="-"/>
            </a:pPr>
            <a:r>
              <a:rPr lang="en-US" altLang="en-US" sz="1400" dirty="0" smtClean="0"/>
              <a:t>VR&amp;E will complete their portion of the spreadsheet prior to forwarding to Finance</a:t>
            </a:r>
          </a:p>
          <a:p>
            <a:pPr>
              <a:spcBef>
                <a:spcPts val="1200"/>
              </a:spcBef>
              <a:buFont typeface="Arial" charset="0"/>
              <a:buAutoNum type="arabicPeriod"/>
            </a:pPr>
            <a:r>
              <a:rPr lang="en-US" altLang="en-US" sz="1400" dirty="0" smtClean="0"/>
              <a:t>Finance reviews BDN Master Record for history and financial balances</a:t>
            </a:r>
          </a:p>
          <a:p>
            <a:pPr lvl="1">
              <a:spcBef>
                <a:spcPts val="1200"/>
              </a:spcBef>
              <a:buFont typeface="Arial" charset="0"/>
              <a:buChar char="-"/>
            </a:pPr>
            <a:r>
              <a:rPr lang="en-US" altLang="en-US" sz="1400" dirty="0" smtClean="0"/>
              <a:t>Finance will forward a courtesy copy of the Spreadsheet to ORM Finance Services prior to beginning review</a:t>
            </a:r>
          </a:p>
          <a:p>
            <a:pPr lvl="1">
              <a:spcBef>
                <a:spcPts val="1200"/>
              </a:spcBef>
              <a:buFont typeface="Arial" charset="0"/>
              <a:buChar char="-"/>
            </a:pPr>
            <a:r>
              <a:rPr lang="en-US" altLang="en-US" sz="1400" dirty="0" smtClean="0"/>
              <a:t>Once review is completed, Finance will return spreadsheet to VR&amp;E with concurrence or non-concurrence</a:t>
            </a:r>
          </a:p>
          <a:p>
            <a:pPr lvl="1">
              <a:spcBef>
                <a:spcPts val="1200"/>
              </a:spcBef>
              <a:buFont typeface="Arial" charset="0"/>
              <a:buChar char="-"/>
            </a:pPr>
            <a:r>
              <a:rPr lang="en-US" altLang="en-US" sz="1400" dirty="0" smtClean="0"/>
              <a:t>Finance will send a courtesy copy of the completed spreadsheet to ORM Finance Services</a:t>
            </a:r>
          </a:p>
          <a:p>
            <a:pPr>
              <a:spcBef>
                <a:spcPts val="1200"/>
              </a:spcBef>
              <a:buFont typeface="Arial" charset="0"/>
              <a:buAutoNum type="arabicPeriod"/>
            </a:pPr>
            <a:r>
              <a:rPr lang="en-US" altLang="en-US" sz="1400" dirty="0" smtClean="0"/>
              <a:t>If finance concurs, VR&amp;E will process and authorize the award in SAM.  If Finance does not concur, VR&amp;E will process the award in BDN</a:t>
            </a:r>
          </a:p>
          <a:p>
            <a:pPr>
              <a:spcBef>
                <a:spcPts val="1200"/>
              </a:spcBef>
              <a:buFont typeface="+mj-lt"/>
              <a:buAutoNum type="arabicPeriod"/>
            </a:pPr>
            <a:r>
              <a:rPr lang="en-US" altLang="en-US" sz="1400" dirty="0" smtClean="0"/>
              <a:t>Pilot cases will continue to be tracked monitored by both Finance and VR&amp;E for payment accuracy</a:t>
            </a:r>
          </a:p>
          <a:p>
            <a:pPr>
              <a:spcBef>
                <a:spcPts val="1200"/>
              </a:spcBef>
              <a:buFont typeface="+mj-lt"/>
              <a:buAutoNum type="arabicPeriod"/>
            </a:pPr>
            <a:r>
              <a:rPr lang="en-US" altLang="en-US" sz="1400" dirty="0" smtClean="0"/>
              <a:t>ORM Finance Services will periodically review approved cases for payment accuracy</a:t>
            </a:r>
          </a:p>
          <a:p>
            <a:pPr>
              <a:spcBef>
                <a:spcPts val="1200"/>
              </a:spcBef>
              <a:buFont typeface="Arial" charset="0"/>
              <a:buAutoNum type="arabicPeriod" startAt="6"/>
            </a:pPr>
            <a:r>
              <a:rPr lang="en-US" altLang="en-US" sz="1400" dirty="0" smtClean="0"/>
              <a:t>Finance will review the BDN record again, prior to any supplemental SAM award</a:t>
            </a:r>
          </a:p>
          <a:p>
            <a:endParaRPr lang="en-US" altLang="en-US" sz="1600" dirty="0" smtClean="0"/>
          </a:p>
        </p:txBody>
      </p:sp>
      <p:sp>
        <p:nvSpPr>
          <p:cNvPr id="20484" name="Slide Number Placeholder 4"/>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AF22B581-6395-46B8-A64E-814C8EEAD2B5}" type="slidenum">
              <a:rPr lang="en-US" altLang="en-US">
                <a:latin typeface="Times New Roman" pitchFamily="18" charset="0"/>
              </a:rPr>
              <a:pPr eaLnBrk="1" hangingPunct="1"/>
              <a:t>18</a:t>
            </a:fld>
            <a:endParaRPr lang="en-US" altLang="en-US">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t>Pilot Case Reporting Requirements</a:t>
            </a:r>
          </a:p>
        </p:txBody>
      </p:sp>
      <p:sp>
        <p:nvSpPr>
          <p:cNvPr id="21507" name="Content Placeholder 2"/>
          <p:cNvSpPr>
            <a:spLocks noGrp="1"/>
          </p:cNvSpPr>
          <p:nvPr>
            <p:ph idx="4294967295"/>
          </p:nvPr>
        </p:nvSpPr>
        <p:spPr bwMode="auto">
          <a:xfrm>
            <a:off x="914400" y="1371600"/>
            <a:ext cx="79248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pPr>
            <a:r>
              <a:rPr lang="en-US" altLang="en-US" sz="1800" dirty="0" smtClean="0"/>
              <a:t>Each Pilot station will receive a spreadsheet to be used for tracking and monitoring of Pilot Cases</a:t>
            </a:r>
          </a:p>
          <a:p>
            <a:pPr>
              <a:spcBef>
                <a:spcPts val="1200"/>
              </a:spcBef>
            </a:pPr>
            <a:r>
              <a:rPr lang="en-US" altLang="en-US" sz="1800" dirty="0" smtClean="0"/>
              <a:t>Finance will be responsible for documenting whether a financial balance exists in BDN and whether they approve the case for the Pilot</a:t>
            </a:r>
          </a:p>
          <a:p>
            <a:pPr lvl="1">
              <a:spcBef>
                <a:spcPts val="1200"/>
              </a:spcBef>
              <a:buFont typeface="Arial" charset="0"/>
              <a:buChar char="-"/>
            </a:pPr>
            <a:r>
              <a:rPr lang="en-US" altLang="en-US" sz="1600" dirty="0" smtClean="0"/>
              <a:t>Finance will be required to respond to a VR&amp;E request for review within 5 business days.  </a:t>
            </a:r>
          </a:p>
          <a:p>
            <a:pPr lvl="1">
              <a:spcBef>
                <a:spcPts val="1200"/>
              </a:spcBef>
              <a:buFont typeface="Arial" charset="0"/>
              <a:buChar char="-"/>
            </a:pPr>
            <a:r>
              <a:rPr lang="en-US" altLang="en-US" sz="1600" dirty="0" smtClean="0"/>
              <a:t>Reviews pending greater than 5 business days will be reported to ORM Finance Services</a:t>
            </a:r>
          </a:p>
          <a:p>
            <a:pPr>
              <a:spcBef>
                <a:spcPts val="1200"/>
              </a:spcBef>
            </a:pPr>
            <a:r>
              <a:rPr lang="en-US" altLang="en-US" sz="1800" dirty="0" smtClean="0"/>
              <a:t>VR&amp;E will be responsible for documenting BDN award information and new SAM award information</a:t>
            </a:r>
          </a:p>
          <a:p>
            <a:pPr>
              <a:spcBef>
                <a:spcPts val="1200"/>
              </a:spcBef>
            </a:pPr>
            <a:r>
              <a:rPr lang="en-US" altLang="en-US" sz="1800" dirty="0" smtClean="0"/>
              <a:t>Spreadsheets should be submitted to ORM Finance Services each time a case (or group of cases) is approved for SAM and again at the end of each month</a:t>
            </a:r>
          </a:p>
          <a:p>
            <a:endParaRPr lang="en-US" altLang="en-US" sz="1800" dirty="0" smtClean="0"/>
          </a:p>
        </p:txBody>
      </p:sp>
      <p:sp>
        <p:nvSpPr>
          <p:cNvPr id="21508" name="Slide Number Placeholder 3"/>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DD87036A-DFE0-4F64-A650-E5DE13CADF06}" type="slidenum">
              <a:rPr lang="en-US" altLang="en-US">
                <a:latin typeface="Times New Roman" pitchFamily="18" charset="0"/>
              </a:rPr>
              <a:pPr eaLnBrk="1" hangingPunct="1"/>
              <a:t>19</a:t>
            </a:fld>
            <a:endParaRPr lang="en-US" altLang="en-US">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ECE78CD2-0267-4B61-B398-FCCEED88558F}" type="slidenum">
              <a:rPr lang="en-US" altLang="en-US">
                <a:latin typeface="Times New Roman" pitchFamily="18" charset="0"/>
              </a:rPr>
              <a:pPr eaLnBrk="1" hangingPunct="1"/>
              <a:t>2</a:t>
            </a:fld>
            <a:endParaRPr lang="en-US" altLang="en-US">
              <a:latin typeface="Times New Roman" pitchFamily="18" charset="0"/>
            </a:endParaRPr>
          </a:p>
        </p:txBody>
      </p:sp>
      <p:sp>
        <p:nvSpPr>
          <p:cNvPr id="4099" name="Rectangle 1026"/>
          <p:cNvSpPr>
            <a:spLocks noGrp="1" noChangeArrowheads="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Learning Objectives</a:t>
            </a:r>
          </a:p>
        </p:txBody>
      </p:sp>
      <p:sp>
        <p:nvSpPr>
          <p:cNvPr id="2" name="Content Placeholder 1"/>
          <p:cNvSpPr>
            <a:spLocks noGrp="1"/>
          </p:cNvSpPr>
          <p:nvPr>
            <p:ph idx="4294967295"/>
          </p:nvPr>
        </p:nvSpPr>
        <p:spPr>
          <a:xfrm>
            <a:off x="914400" y="1524000"/>
            <a:ext cx="7924800" cy="4495800"/>
          </a:xfrm>
          <a:prstGeom prst="rect">
            <a:avLst/>
          </a:prstGeom>
        </p:spPr>
        <p:txBody>
          <a:bodyPr/>
          <a:lstStyle/>
          <a:p>
            <a:pPr>
              <a:spcBef>
                <a:spcPts val="1200"/>
              </a:spcBef>
              <a:buFont typeface="Arial" pitchFamily="34" charset="0"/>
              <a:buChar char="­"/>
              <a:defRPr/>
            </a:pPr>
            <a:r>
              <a:rPr lang="en-US" sz="2200" dirty="0" smtClean="0">
                <a:solidFill>
                  <a:schemeClr val="tx1">
                    <a:lumMod val="95000"/>
                    <a:lumOff val="5000"/>
                  </a:schemeClr>
                </a:solidFill>
                <a:cs typeface="Arial" pitchFamily="34" charset="0"/>
              </a:rPr>
              <a:t>At the end of this training guide you should be able to;</a:t>
            </a:r>
          </a:p>
          <a:p>
            <a:pPr lvl="1">
              <a:spcBef>
                <a:spcPts val="1200"/>
              </a:spcBef>
              <a:buFont typeface="Arial" pitchFamily="34" charset="0"/>
              <a:buChar char="­"/>
              <a:defRPr/>
            </a:pPr>
            <a:r>
              <a:rPr lang="en-US" sz="1800" dirty="0" smtClean="0">
                <a:solidFill>
                  <a:schemeClr val="tx1">
                    <a:lumMod val="95000"/>
                    <a:lumOff val="5000"/>
                  </a:schemeClr>
                </a:solidFill>
                <a:cs typeface="Arial" pitchFamily="34" charset="0"/>
              </a:rPr>
              <a:t>Know how to identify and view CH31 SAM Awards, Payments and Receivables in FAS. </a:t>
            </a:r>
          </a:p>
          <a:p>
            <a:pPr lvl="1">
              <a:spcBef>
                <a:spcPts val="1200"/>
              </a:spcBef>
              <a:buFont typeface="Arial" pitchFamily="34" charset="0"/>
              <a:buChar char="­"/>
              <a:defRPr/>
            </a:pPr>
            <a:r>
              <a:rPr lang="en-US" sz="1800" dirty="0" smtClean="0">
                <a:solidFill>
                  <a:schemeClr val="tx1">
                    <a:lumMod val="95000"/>
                    <a:lumOff val="5000"/>
                  </a:schemeClr>
                </a:solidFill>
                <a:cs typeface="Arial" pitchFamily="34" charset="0"/>
              </a:rPr>
              <a:t>Know how to Process Chapter 31 Fiscal Transactions in FAS</a:t>
            </a:r>
          </a:p>
          <a:p>
            <a:pPr lvl="1">
              <a:spcBef>
                <a:spcPts val="1200"/>
              </a:spcBef>
              <a:buFont typeface="Arial" pitchFamily="34" charset="0"/>
              <a:buChar char="­"/>
              <a:defRPr/>
            </a:pPr>
            <a:r>
              <a:rPr lang="en-US" sz="1800" dirty="0">
                <a:solidFill>
                  <a:schemeClr val="tx1">
                    <a:lumMod val="95000"/>
                    <a:lumOff val="5000"/>
                  </a:schemeClr>
                </a:solidFill>
                <a:cs typeface="Arial" pitchFamily="34" charset="0"/>
              </a:rPr>
              <a:t>Identify FAS differences between CH31 and C&amp;P</a:t>
            </a:r>
          </a:p>
          <a:p>
            <a:pPr lvl="1">
              <a:spcBef>
                <a:spcPts val="1200"/>
              </a:spcBef>
              <a:buFont typeface="Arial" pitchFamily="34" charset="0"/>
              <a:buChar char="­"/>
              <a:defRPr/>
            </a:pPr>
            <a:r>
              <a:rPr lang="en-US" sz="1800" dirty="0" smtClean="0">
                <a:solidFill>
                  <a:schemeClr val="tx1">
                    <a:lumMod val="95000"/>
                    <a:lumOff val="5000"/>
                  </a:schemeClr>
                </a:solidFill>
                <a:cs typeface="Arial" pitchFamily="34" charset="0"/>
              </a:rPr>
              <a:t>Know how to identify and view CH31 SAM Awards, Payments, and Receivables SHARE</a:t>
            </a:r>
          </a:p>
          <a:p>
            <a:pPr lvl="1">
              <a:spcBef>
                <a:spcPts val="1200"/>
              </a:spcBef>
              <a:buFont typeface="Arial" pitchFamily="34" charset="0"/>
              <a:buChar char="­"/>
              <a:defRPr/>
            </a:pPr>
            <a:r>
              <a:rPr lang="en-US" sz="1800" dirty="0" smtClean="0">
                <a:solidFill>
                  <a:schemeClr val="tx1">
                    <a:lumMod val="95000"/>
                    <a:lumOff val="5000"/>
                  </a:schemeClr>
                </a:solidFill>
                <a:cs typeface="Arial" pitchFamily="34" charset="0"/>
              </a:rPr>
              <a:t>Identify how Pilot cases will be selected and approved</a:t>
            </a:r>
          </a:p>
          <a:p>
            <a:pPr lvl="1">
              <a:spcBef>
                <a:spcPts val="1200"/>
              </a:spcBef>
              <a:buFont typeface="Arial" pitchFamily="34" charset="0"/>
              <a:buChar char="­"/>
              <a:defRPr/>
            </a:pPr>
            <a:r>
              <a:rPr lang="en-US" sz="1800" dirty="0" smtClean="0">
                <a:solidFill>
                  <a:schemeClr val="tx1">
                    <a:lumMod val="95000"/>
                    <a:lumOff val="5000"/>
                  </a:schemeClr>
                </a:solidFill>
                <a:cs typeface="Arial" pitchFamily="34" charset="0"/>
              </a:rPr>
              <a:t>Identify finance steps for processing awards in SAM</a:t>
            </a:r>
          </a:p>
          <a:p>
            <a:pPr>
              <a:defRPr/>
            </a:pPr>
            <a:endParaRPr lang="en-US"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Questions?</a:t>
            </a:r>
          </a:p>
        </p:txBody>
      </p:sp>
      <p:sp>
        <p:nvSpPr>
          <p:cNvPr id="23555" name="Content Placeholder 2"/>
          <p:cNvSpPr>
            <a:spLocks noGrp="1"/>
          </p:cNvSpPr>
          <p:nvPr>
            <p:ph idx="4294967295"/>
          </p:nvPr>
        </p:nvSpPr>
        <p:spPr bwMode="auto">
          <a:xfrm>
            <a:off x="914400" y="1524000"/>
            <a:ext cx="79248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sz="1800" dirty="0" smtClean="0"/>
              <a:t>ORM Finance Services Points of Contact</a:t>
            </a:r>
            <a:endParaRPr lang="en-US" altLang="en-US" sz="1600" dirty="0" smtClean="0"/>
          </a:p>
          <a:p>
            <a:pPr marL="0" indent="0">
              <a:buNone/>
            </a:pPr>
            <a:r>
              <a:rPr lang="en-US" altLang="en-US" sz="1800" dirty="0" smtClean="0"/>
              <a:t>1. </a:t>
            </a:r>
            <a:r>
              <a:rPr lang="en-US" altLang="en-US" sz="1800" b="1" u="sng" dirty="0" smtClean="0"/>
              <a:t>Brandon Robinson:</a:t>
            </a:r>
          </a:p>
          <a:p>
            <a:pPr marL="0" indent="0">
              <a:buFontTx/>
              <a:buNone/>
            </a:pPr>
            <a:r>
              <a:rPr lang="en-US" altLang="en-US" sz="1600" dirty="0" smtClean="0"/>
              <a:t>	ORM Finance Services</a:t>
            </a:r>
          </a:p>
          <a:p>
            <a:pPr marL="0" indent="0">
              <a:buFontTx/>
              <a:buNone/>
            </a:pPr>
            <a:r>
              <a:rPr lang="en-US" altLang="en-US" sz="1600" dirty="0" smtClean="0"/>
              <a:t>	Financial Operations &amp; Reengineering Division</a:t>
            </a:r>
          </a:p>
          <a:p>
            <a:pPr marL="0" indent="0">
              <a:buFontTx/>
              <a:buNone/>
            </a:pPr>
            <a:r>
              <a:rPr lang="en-US" altLang="en-US" sz="1600" dirty="0" smtClean="0"/>
              <a:t>	</a:t>
            </a:r>
            <a:r>
              <a:rPr lang="en-US" altLang="en-US" sz="1600" dirty="0" smtClean="0">
                <a:hlinkClick r:id="rId3"/>
              </a:rPr>
              <a:t>Brandon.Robinson@va.gov</a:t>
            </a:r>
            <a:endParaRPr lang="en-US" altLang="en-US" sz="1600" dirty="0" smtClean="0"/>
          </a:p>
          <a:p>
            <a:pPr marL="0" indent="0">
              <a:buFontTx/>
              <a:buNone/>
            </a:pPr>
            <a:r>
              <a:rPr lang="en-US" altLang="en-US" sz="1600" dirty="0"/>
              <a:t>	</a:t>
            </a:r>
            <a:r>
              <a:rPr lang="en-US" altLang="en-US" sz="1600" dirty="0" smtClean="0"/>
              <a:t>202-461-9924</a:t>
            </a:r>
          </a:p>
          <a:p>
            <a:pPr marL="0" indent="0">
              <a:buFontTx/>
              <a:buNone/>
            </a:pPr>
            <a:r>
              <a:rPr lang="en-US" altLang="en-US" sz="1600" dirty="0" smtClean="0"/>
              <a:t>2. </a:t>
            </a:r>
            <a:r>
              <a:rPr lang="en-US" altLang="en-US" sz="1600" b="1" u="sng" dirty="0" smtClean="0"/>
              <a:t>Amy Beach:</a:t>
            </a:r>
          </a:p>
          <a:p>
            <a:pPr marL="0" indent="0">
              <a:buFontTx/>
              <a:buNone/>
            </a:pPr>
            <a:r>
              <a:rPr lang="en-US" altLang="en-US" sz="1600" dirty="0"/>
              <a:t>	</a:t>
            </a:r>
            <a:r>
              <a:rPr lang="en-US" altLang="en-US" sz="1600" dirty="0" smtClean="0"/>
              <a:t>ORM Finance Services</a:t>
            </a:r>
          </a:p>
          <a:p>
            <a:pPr marL="0" indent="0">
              <a:buFontTx/>
              <a:buNone/>
            </a:pPr>
            <a:r>
              <a:rPr lang="en-US" altLang="en-US" sz="1600" dirty="0"/>
              <a:t>	</a:t>
            </a:r>
            <a:r>
              <a:rPr lang="en-US" altLang="en-US" sz="1600" dirty="0" smtClean="0"/>
              <a:t>Fiscal Systems Division</a:t>
            </a:r>
          </a:p>
          <a:p>
            <a:pPr marL="0" indent="0">
              <a:buFontTx/>
              <a:buNone/>
            </a:pPr>
            <a:r>
              <a:rPr lang="en-US" altLang="en-US" sz="1600" dirty="0"/>
              <a:t>	</a:t>
            </a:r>
            <a:r>
              <a:rPr lang="en-US" altLang="en-US" sz="1600" dirty="0" smtClean="0">
                <a:hlinkClick r:id="rId4"/>
              </a:rPr>
              <a:t>Amy.Beach@va.gov</a:t>
            </a:r>
            <a:endParaRPr lang="en-US" altLang="en-US" sz="1600" dirty="0" smtClean="0"/>
          </a:p>
          <a:p>
            <a:pPr marL="0" indent="0">
              <a:buFontTx/>
              <a:buNone/>
            </a:pPr>
            <a:r>
              <a:rPr lang="en-US" altLang="en-US" sz="1600" dirty="0"/>
              <a:t>	</a:t>
            </a:r>
            <a:r>
              <a:rPr lang="en-US" altLang="en-US" sz="1600" dirty="0" smtClean="0"/>
              <a:t>727-299-8656</a:t>
            </a:r>
          </a:p>
          <a:p>
            <a:pPr marL="0" indent="0"/>
            <a:endParaRPr lang="en-US" altLang="en-US" sz="1600" dirty="0" smtClean="0"/>
          </a:p>
          <a:p>
            <a:pPr marL="0" indent="0">
              <a:buFontTx/>
              <a:buAutoNum type="arabicPeriod" startAt="3"/>
            </a:pPr>
            <a:r>
              <a:rPr lang="en-US" altLang="en-US" sz="1800" u="sng" dirty="0" smtClean="0"/>
              <a:t>ORM Operations Mailbox:</a:t>
            </a:r>
            <a:r>
              <a:rPr lang="en-US" altLang="en-US" sz="1800" dirty="0" smtClean="0"/>
              <a:t> </a:t>
            </a:r>
            <a:r>
              <a:rPr lang="en-US" altLang="en-US" sz="1600" b="1" dirty="0" smtClean="0"/>
              <a:t>VAVBAWAS/CO/OPERATIONS</a:t>
            </a:r>
          </a:p>
          <a:p>
            <a:pPr marL="0" indent="0"/>
            <a:endParaRPr lang="en-US" altLang="en-US" sz="1600" dirty="0" smtClean="0"/>
          </a:p>
          <a:p>
            <a:pPr marL="0" indent="0"/>
            <a:endParaRPr lang="en-US" altLang="en-US" sz="1600" dirty="0" smtClean="0"/>
          </a:p>
        </p:txBody>
      </p:sp>
      <p:sp>
        <p:nvSpPr>
          <p:cNvPr id="23556" name="Slide Number Placeholder 3"/>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52971EE6-BAAC-46E1-AD01-EF8A081CBDED}" type="slidenum">
              <a:rPr lang="en-US" altLang="en-US">
                <a:latin typeface="Times New Roman" pitchFamily="18" charset="0"/>
              </a:rPr>
              <a:pPr eaLnBrk="1" hangingPunct="1"/>
              <a:t>20</a:t>
            </a:fld>
            <a:endParaRPr lang="en-US" altLang="en-US">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dirty="0"/>
              <a:t>Thank You</a:t>
            </a:r>
            <a:endParaRPr lang="en-US" altLang="en-US" sz="4000" b="1" dirty="0"/>
          </a:p>
        </p:txBody>
      </p:sp>
      <p:sp>
        <p:nvSpPr>
          <p:cNvPr id="23555" name="Content Placeholder 2"/>
          <p:cNvSpPr>
            <a:spLocks noGrp="1"/>
          </p:cNvSpPr>
          <p:nvPr>
            <p:ph idx="4294967295"/>
          </p:nvPr>
        </p:nvSpPr>
        <p:spPr bwMode="auto">
          <a:xfrm>
            <a:off x="914400" y="2362200"/>
            <a:ext cx="76200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altLang="en-US" sz="5400" dirty="0" smtClean="0"/>
              <a:t>The End!</a:t>
            </a:r>
          </a:p>
          <a:p>
            <a:pPr marL="0" indent="0"/>
            <a:endParaRPr lang="en-US" altLang="en-US" sz="5400" dirty="0" smtClean="0"/>
          </a:p>
        </p:txBody>
      </p:sp>
      <p:sp>
        <p:nvSpPr>
          <p:cNvPr id="23556" name="Slide Number Placeholder 3"/>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52971EE6-BAAC-46E1-AD01-EF8A081CBDED}" type="slidenum">
              <a:rPr lang="en-US" altLang="en-US">
                <a:latin typeface="Times New Roman" pitchFamily="18" charset="0"/>
              </a:rPr>
              <a:pPr eaLnBrk="1" hangingPunct="1"/>
              <a:t>21</a:t>
            </a:fld>
            <a:endParaRPr lang="en-US" altLang="en-US">
              <a:latin typeface="Times New Roman" pitchFamily="18" charset="0"/>
            </a:endParaRPr>
          </a:p>
        </p:txBody>
      </p:sp>
    </p:spTree>
    <p:extLst>
      <p:ext uri="{BB962C8B-B14F-4D97-AF65-F5344CB8AC3E}">
        <p14:creationId xmlns:p14="http://schemas.microsoft.com/office/powerpoint/2010/main" val="344958626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Background</a:t>
            </a:r>
          </a:p>
        </p:txBody>
      </p:sp>
      <p:sp>
        <p:nvSpPr>
          <p:cNvPr id="3" name="Content Placeholder 2"/>
          <p:cNvSpPr>
            <a:spLocks noGrp="1"/>
          </p:cNvSpPr>
          <p:nvPr>
            <p:ph idx="4294967295"/>
          </p:nvPr>
        </p:nvSpPr>
        <p:spPr>
          <a:xfrm>
            <a:off x="914400" y="1447800"/>
            <a:ext cx="7924800" cy="4495800"/>
          </a:xfrm>
          <a:prstGeom prst="rect">
            <a:avLst/>
          </a:prstGeom>
        </p:spPr>
        <p:txBody>
          <a:bodyPr/>
          <a:lstStyle/>
          <a:p>
            <a:pPr marL="171450" indent="-171450">
              <a:spcBef>
                <a:spcPts val="600"/>
              </a:spcBef>
              <a:buFont typeface="Arial" pitchFamily="34" charset="0"/>
              <a:buChar char="•"/>
              <a:defRPr/>
            </a:pPr>
            <a:r>
              <a:rPr lang="en-US" sz="1800" dirty="0" smtClean="0">
                <a:solidFill>
                  <a:schemeClr val="tx1">
                    <a:lumMod val="95000"/>
                    <a:lumOff val="5000"/>
                  </a:schemeClr>
                </a:solidFill>
                <a:cs typeface="Times New Roman" pitchFamily="18" charset="0"/>
              </a:rPr>
              <a:t>Th</a:t>
            </a:r>
            <a:r>
              <a:rPr lang="en-US" sz="1800" dirty="0" smtClean="0">
                <a:solidFill>
                  <a:schemeClr val="tx1">
                    <a:lumMod val="95000"/>
                    <a:lumOff val="5000"/>
                  </a:schemeClr>
                </a:solidFill>
                <a:cs typeface="Arial" pitchFamily="34" charset="0"/>
              </a:rPr>
              <a:t>e Subsistence Allowance Module (SAM) is a new function of CWINRS that will replace the Chapter 31 BDN functions  </a:t>
            </a:r>
          </a:p>
          <a:p>
            <a:pPr marL="285750" indent="-285750">
              <a:spcBef>
                <a:spcPts val="600"/>
              </a:spcBef>
              <a:buFont typeface="Arial" pitchFamily="34" charset="0"/>
              <a:buChar char="•"/>
              <a:defRPr/>
            </a:pPr>
            <a:r>
              <a:rPr lang="en-US" sz="1800" dirty="0" smtClean="0">
                <a:solidFill>
                  <a:schemeClr val="tx1">
                    <a:lumMod val="95000"/>
                    <a:lumOff val="5000"/>
                  </a:schemeClr>
                </a:solidFill>
                <a:cs typeface="Arial" pitchFamily="34" charset="0"/>
              </a:rPr>
              <a:t>Subsistence Allowance awards processed in SAM are paid using the VETSNET Finance and Accounting System (FAS)</a:t>
            </a:r>
          </a:p>
          <a:p>
            <a:pPr marL="285750" indent="-285750">
              <a:spcBef>
                <a:spcPts val="600"/>
              </a:spcBef>
              <a:buFont typeface="Arial" pitchFamily="34" charset="0"/>
              <a:buChar char="•"/>
              <a:defRPr/>
            </a:pPr>
            <a:r>
              <a:rPr lang="en-US" sz="1800" dirty="0" smtClean="0">
                <a:solidFill>
                  <a:schemeClr val="tx1">
                    <a:lumMod val="95000"/>
                    <a:lumOff val="5000"/>
                  </a:schemeClr>
                </a:solidFill>
                <a:cs typeface="Arial" pitchFamily="34" charset="0"/>
              </a:rPr>
              <a:t>VR&amp;E is currently piloting the SAM functionality at several Regional Offices.</a:t>
            </a:r>
          </a:p>
          <a:p>
            <a:pPr lvl="1">
              <a:spcBef>
                <a:spcPts val="600"/>
              </a:spcBef>
              <a:buFont typeface="Arial" pitchFamily="34" charset="0"/>
              <a:buChar char="­"/>
              <a:defRPr/>
            </a:pPr>
            <a:r>
              <a:rPr lang="en-US" sz="1800" dirty="0" smtClean="0">
                <a:solidFill>
                  <a:schemeClr val="tx1">
                    <a:lumMod val="95000"/>
                    <a:lumOff val="5000"/>
                  </a:schemeClr>
                </a:solidFill>
                <a:cs typeface="Arial" pitchFamily="34" charset="0"/>
              </a:rPr>
              <a:t>Manchester, NH/White River Junction, VT were the first sites and have been up and running since May 2011</a:t>
            </a:r>
          </a:p>
          <a:p>
            <a:pPr lvl="1">
              <a:spcBef>
                <a:spcPts val="600"/>
              </a:spcBef>
              <a:buFont typeface="Arial" pitchFamily="34" charset="0"/>
              <a:buChar char="­"/>
              <a:defRPr/>
            </a:pPr>
            <a:r>
              <a:rPr lang="en-US" sz="1800" dirty="0" smtClean="0">
                <a:solidFill>
                  <a:schemeClr val="tx1">
                    <a:lumMod val="95000"/>
                    <a:lumOff val="5000"/>
                  </a:schemeClr>
                </a:solidFill>
                <a:cs typeface="Arial" pitchFamily="34" charset="0"/>
              </a:rPr>
              <a:t>Newark, NJ;  Philadelphia, PA; and Jacksonville/St. Petersburg, FL followed later in 2011</a:t>
            </a:r>
          </a:p>
          <a:p>
            <a:pPr lvl="1">
              <a:spcBef>
                <a:spcPts val="600"/>
              </a:spcBef>
              <a:buFont typeface="Arial" pitchFamily="34" charset="0"/>
              <a:buChar char="­"/>
              <a:defRPr/>
            </a:pPr>
            <a:r>
              <a:rPr lang="en-US" sz="1800" dirty="0" smtClean="0">
                <a:solidFill>
                  <a:schemeClr val="tx1">
                    <a:lumMod val="95000"/>
                    <a:lumOff val="5000"/>
                  </a:schemeClr>
                </a:solidFill>
                <a:cs typeface="Arial" pitchFamily="34" charset="0"/>
              </a:rPr>
              <a:t>Houston, TX and Milwaukee, WI began processing awards in SAM in June, 2013</a:t>
            </a:r>
          </a:p>
          <a:p>
            <a:pPr marL="285750" indent="-285750">
              <a:spcBef>
                <a:spcPts val="600"/>
              </a:spcBef>
              <a:buFont typeface="Arial" pitchFamily="34" charset="0"/>
              <a:buChar char="•"/>
              <a:defRPr/>
            </a:pPr>
            <a:r>
              <a:rPr lang="en-US" sz="1800" dirty="0" smtClean="0">
                <a:solidFill>
                  <a:schemeClr val="tx1">
                    <a:lumMod val="95000"/>
                    <a:lumOff val="5000"/>
                  </a:schemeClr>
                </a:solidFill>
                <a:cs typeface="Arial" pitchFamily="34" charset="0"/>
              </a:rPr>
              <a:t>Current Pilot cases consist mostly of new Chapter 31 beneficiaries </a:t>
            </a:r>
          </a:p>
          <a:p>
            <a:pPr marL="285750" indent="-285750">
              <a:spcBef>
                <a:spcPts val="600"/>
              </a:spcBef>
              <a:buFont typeface="Arial" pitchFamily="34" charset="0"/>
              <a:buChar char="•"/>
              <a:defRPr/>
            </a:pPr>
            <a:r>
              <a:rPr lang="en-US" sz="1800" dirty="0" smtClean="0">
                <a:solidFill>
                  <a:schemeClr val="tx1">
                    <a:lumMod val="95000"/>
                    <a:lumOff val="5000"/>
                  </a:schemeClr>
                </a:solidFill>
                <a:cs typeface="Arial" pitchFamily="34" charset="0"/>
              </a:rPr>
              <a:t>June 2013, VR&amp;E began selecting cases that have prior BDN award history to pilot in SAM</a:t>
            </a:r>
          </a:p>
          <a:p>
            <a:pPr>
              <a:defRPr/>
            </a:pPr>
            <a:endParaRPr lang="en-US" dirty="0">
              <a:solidFill>
                <a:schemeClr val="tx1">
                  <a:lumMod val="95000"/>
                  <a:lumOff val="5000"/>
                </a:schemeClr>
              </a:solidFill>
            </a:endParaRPr>
          </a:p>
        </p:txBody>
      </p:sp>
      <p:sp>
        <p:nvSpPr>
          <p:cNvPr id="5124" name="Slide Number Placeholder 3"/>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AA52D3B6-03DD-4945-B40B-94754A416EDE}" type="slidenum">
              <a:rPr lang="en-US" altLang="en-US">
                <a:latin typeface="Times New Roman" pitchFamily="18" charset="0"/>
              </a:rPr>
              <a:pPr eaLnBrk="1" hangingPunct="1"/>
              <a:t>3</a:t>
            </a:fld>
            <a:endParaRPr lang="en-US" altLang="en-US">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1524000"/>
            <a:ext cx="7924800" cy="4495800"/>
          </a:xfrm>
          <a:prstGeom prst="rect">
            <a:avLst/>
          </a:prstGeom>
        </p:spPr>
        <p:txBody>
          <a:bodyPr/>
          <a:lstStyle/>
          <a:p>
            <a:pPr marL="285750" indent="-285750">
              <a:spcBef>
                <a:spcPts val="600"/>
              </a:spcBef>
              <a:buFont typeface="Arial" pitchFamily="34" charset="0"/>
              <a:buChar char="•"/>
              <a:defRPr/>
            </a:pPr>
            <a:r>
              <a:rPr lang="en-US" sz="1800" dirty="0" smtClean="0">
                <a:solidFill>
                  <a:schemeClr val="tx1">
                    <a:lumMod val="95000"/>
                    <a:lumOff val="5000"/>
                  </a:schemeClr>
                </a:solidFill>
                <a:cs typeface="Arial" pitchFamily="34" charset="0"/>
              </a:rPr>
              <a:t>Finance staff at the selected stations will be required to review the BDN master record for all selected cases prior to processing awards in SAM</a:t>
            </a:r>
          </a:p>
          <a:p>
            <a:pPr lvl="1">
              <a:spcBef>
                <a:spcPts val="600"/>
              </a:spcBef>
              <a:buFont typeface="Arial" pitchFamily="34" charset="0"/>
              <a:buChar char="­"/>
              <a:defRPr/>
            </a:pPr>
            <a:r>
              <a:rPr lang="en-US" sz="1800" dirty="0" smtClean="0">
                <a:solidFill>
                  <a:schemeClr val="tx1">
                    <a:lumMod val="95000"/>
                    <a:lumOff val="5000"/>
                  </a:schemeClr>
                </a:solidFill>
                <a:cs typeface="Arial" pitchFamily="34" charset="0"/>
              </a:rPr>
              <a:t>Cases with financial balances will be approved for the SAM Pilot (financial balances include Proceeds, Unassociated Funds, Receivables, and Deductions) </a:t>
            </a:r>
          </a:p>
          <a:p>
            <a:pPr lvl="1">
              <a:spcBef>
                <a:spcPts val="600"/>
              </a:spcBef>
              <a:buFont typeface="Arial" pitchFamily="34" charset="0"/>
              <a:buChar char="­"/>
              <a:defRPr/>
            </a:pPr>
            <a:r>
              <a:rPr lang="en-US" sz="1800" dirty="0" smtClean="0">
                <a:solidFill>
                  <a:schemeClr val="tx1">
                    <a:lumMod val="95000"/>
                    <a:lumOff val="5000"/>
                  </a:schemeClr>
                </a:solidFill>
                <a:cs typeface="Arial" pitchFamily="34" charset="0"/>
              </a:rPr>
              <a:t>If any financial balances exist in BDN, Finance will clear these balances prior to AWARD input in SAM </a:t>
            </a:r>
          </a:p>
          <a:p>
            <a:pPr lvl="1">
              <a:spcBef>
                <a:spcPts val="600"/>
              </a:spcBef>
              <a:buFont typeface="Arial" pitchFamily="34" charset="0"/>
              <a:buChar char="­"/>
              <a:defRPr/>
            </a:pPr>
            <a:r>
              <a:rPr lang="en-US" sz="1800" dirty="0" smtClean="0">
                <a:solidFill>
                  <a:schemeClr val="tx1">
                    <a:lumMod val="95000"/>
                    <a:lumOff val="5000"/>
                  </a:schemeClr>
                </a:solidFill>
                <a:cs typeface="Arial" pitchFamily="34" charset="0"/>
              </a:rPr>
              <a:t>Finance must respond to VR&amp;E with approval or disapproval within 5 business days</a:t>
            </a:r>
          </a:p>
          <a:p>
            <a:pPr marL="285750" indent="-285750">
              <a:spcBef>
                <a:spcPts val="600"/>
              </a:spcBef>
              <a:buFont typeface="Arial" pitchFamily="34" charset="0"/>
              <a:buChar char="•"/>
              <a:defRPr/>
            </a:pPr>
            <a:r>
              <a:rPr lang="en-US" sz="1800" dirty="0" smtClean="0">
                <a:solidFill>
                  <a:schemeClr val="tx1">
                    <a:lumMod val="95000"/>
                    <a:lumOff val="5000"/>
                  </a:schemeClr>
                </a:solidFill>
                <a:cs typeface="Arial" pitchFamily="34" charset="0"/>
              </a:rPr>
              <a:t>Finance must track and monitor all pilot cases for payment accuracy</a:t>
            </a:r>
          </a:p>
          <a:p>
            <a:pPr marL="285750" indent="-285750">
              <a:spcBef>
                <a:spcPts val="600"/>
              </a:spcBef>
              <a:buFont typeface="Arial" pitchFamily="34" charset="0"/>
              <a:buChar char="•"/>
              <a:defRPr/>
            </a:pPr>
            <a:r>
              <a:rPr lang="en-US" sz="1800" dirty="0" smtClean="0">
                <a:solidFill>
                  <a:schemeClr val="tx1">
                    <a:lumMod val="95000"/>
                    <a:lumOff val="5000"/>
                  </a:schemeClr>
                </a:solidFill>
                <a:cs typeface="Arial" pitchFamily="34" charset="0"/>
              </a:rPr>
              <a:t>A monthly report on all Pilot cases must be sent to ORM Finance Services </a:t>
            </a:r>
          </a:p>
          <a:p>
            <a:pPr marL="285750" indent="-285750">
              <a:spcBef>
                <a:spcPts val="600"/>
              </a:spcBef>
              <a:buFont typeface="Arial" pitchFamily="34" charset="0"/>
              <a:buChar char="•"/>
              <a:defRPr/>
            </a:pPr>
            <a:r>
              <a:rPr lang="en-US" sz="1800" dirty="0" smtClean="0">
                <a:solidFill>
                  <a:schemeClr val="tx1">
                    <a:lumMod val="95000"/>
                    <a:lumOff val="5000"/>
                  </a:schemeClr>
                </a:solidFill>
                <a:cs typeface="Arial" pitchFamily="34" charset="0"/>
              </a:rPr>
              <a:t>ORM will periodically review pilot cases for accuracy</a:t>
            </a:r>
            <a:endParaRPr lang="en-US" sz="1800" dirty="0">
              <a:solidFill>
                <a:schemeClr val="tx1">
                  <a:lumMod val="95000"/>
                  <a:lumOff val="5000"/>
                </a:schemeClr>
              </a:solidFill>
              <a:cs typeface="Arial" pitchFamily="34" charset="0"/>
            </a:endParaRPr>
          </a:p>
        </p:txBody>
      </p:sp>
      <p:sp>
        <p:nvSpPr>
          <p:cNvPr id="6147"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Background (continued)</a:t>
            </a:r>
          </a:p>
        </p:txBody>
      </p:sp>
      <p:sp>
        <p:nvSpPr>
          <p:cNvPr id="6148" name="Slide Number Placeholder 3"/>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7430506F-DD3E-4B0E-B500-691FB83D63BC}" type="slidenum">
              <a:rPr lang="en-US" altLang="en-US">
                <a:latin typeface="Times New Roman" pitchFamily="18" charset="0"/>
              </a:rPr>
              <a:pPr eaLnBrk="1" hangingPunct="1"/>
              <a:t>4</a:t>
            </a:fld>
            <a:endParaRPr lang="en-US" altLang="en-US">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990600" y="4267200"/>
            <a:ext cx="7772400" cy="1362075"/>
          </a:xfrm>
          <a:prstGeom prst="rect">
            <a:avLst/>
          </a:prstGeom>
        </p:spPr>
        <p:txBody>
          <a:bodyPr/>
          <a:lstStyle/>
          <a:p>
            <a:pPr>
              <a:defRPr/>
            </a:pPr>
            <a:r>
              <a:rPr lang="en-US" sz="2400" dirty="0">
                <a:solidFill>
                  <a:schemeClr val="tx1">
                    <a:lumMod val="95000"/>
                    <a:lumOff val="5000"/>
                  </a:schemeClr>
                </a:solidFill>
              </a:rPr>
              <a:t>All demographic information is fictitious</a:t>
            </a:r>
            <a:r>
              <a:rPr lang="en-US" sz="3200" dirty="0">
                <a:solidFill>
                  <a:schemeClr val="accent3">
                    <a:lumMod val="75000"/>
                  </a:schemeClr>
                </a:solidFill>
              </a:rPr>
              <a:t/>
            </a:r>
            <a:br>
              <a:rPr lang="en-US" sz="3200" dirty="0">
                <a:solidFill>
                  <a:schemeClr val="accent3">
                    <a:lumMod val="75000"/>
                  </a:schemeClr>
                </a:solidFill>
              </a:rPr>
            </a:br>
            <a:endParaRPr lang="en-US" sz="3200" dirty="0"/>
          </a:p>
        </p:txBody>
      </p:sp>
      <p:sp>
        <p:nvSpPr>
          <p:cNvPr id="7171" name="Text Placeholder 5"/>
          <p:cNvSpPr>
            <a:spLocks noGrp="1"/>
          </p:cNvSpPr>
          <p:nvPr>
            <p:ph type="body" idx="4294967295"/>
          </p:nvPr>
        </p:nvSpPr>
        <p:spPr bwMode="auto">
          <a:xfrm>
            <a:off x="762000" y="2209800"/>
            <a:ext cx="7772400" cy="1500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600" smtClean="0"/>
              <a:t>DISCLAIMER</a:t>
            </a:r>
          </a:p>
        </p:txBody>
      </p:sp>
      <p:sp>
        <p:nvSpPr>
          <p:cNvPr id="7172" name="Slide Number Placeholder 3"/>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2D6D84DD-BDED-4D03-ADD8-2F0DC703E22B}" type="slidenum">
              <a:rPr lang="en-US" altLang="en-US">
                <a:latin typeface="Times New Roman" pitchFamily="18" charset="0"/>
              </a:rPr>
              <a:pPr eaLnBrk="1" hangingPunct="1"/>
              <a:t>5</a:t>
            </a:fld>
            <a:endParaRPr lang="en-US" altLang="en-US">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295400" y="152400"/>
            <a:ext cx="6477000" cy="990600"/>
          </a:xfrm>
          <a:prstGeom prst="rect">
            <a:avLst/>
          </a:prstGeom>
        </p:spPr>
        <p:txBody>
          <a:bodyPr/>
          <a:lstStyle/>
          <a:p>
            <a:pPr>
              <a:defRPr/>
            </a:pPr>
            <a:r>
              <a:rPr lang="en-US" sz="2800" dirty="0" smtClean="0">
                <a:solidFill>
                  <a:schemeClr val="tx1">
                    <a:lumMod val="95000"/>
                    <a:lumOff val="5000"/>
                  </a:schemeClr>
                </a:solidFill>
                <a:cs typeface="Times New Roman" pitchFamily="18" charset="0"/>
              </a:rPr>
              <a:t>How to Identify SAM Awards in FAS</a:t>
            </a:r>
            <a:endParaRPr lang="en-US" sz="2800" dirty="0">
              <a:solidFill>
                <a:schemeClr val="tx1">
                  <a:lumMod val="95000"/>
                  <a:lumOff val="5000"/>
                </a:schemeClr>
              </a:solidFill>
            </a:endParaRPr>
          </a:p>
        </p:txBody>
      </p:sp>
      <p:sp>
        <p:nvSpPr>
          <p:cNvPr id="8195" name="Content Placeholder 5"/>
          <p:cNvSpPr>
            <a:spLocks noGrp="1"/>
          </p:cNvSpPr>
          <p:nvPr>
            <p:ph sz="half" idx="4294967295"/>
          </p:nvPr>
        </p:nvSpPr>
        <p:spPr bwMode="auto">
          <a:xfrm>
            <a:off x="838200" y="1274763"/>
            <a:ext cx="3733800" cy="5126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Lst>
        </p:spPr>
        <p:txBody>
          <a:bodyPr/>
          <a:lstStyle/>
          <a:p>
            <a:pPr>
              <a:buFontTx/>
              <a:buAutoNum type="arabicPeriod"/>
            </a:pPr>
            <a:r>
              <a:rPr lang="en-US" altLang="en-US" sz="1800" smtClean="0">
                <a:solidFill>
                  <a:srgbClr val="0D0D0D"/>
                </a:solidFill>
                <a:cs typeface="Times New Roman" pitchFamily="18" charset="0"/>
              </a:rPr>
              <a:t>In FAS, enter the file number in the search box and select “Search”</a:t>
            </a:r>
          </a:p>
          <a:p>
            <a:pPr>
              <a:buFontTx/>
              <a:buAutoNum type="arabicPeriod"/>
            </a:pPr>
            <a:r>
              <a:rPr lang="en-US" altLang="en-US" sz="1800" smtClean="0">
                <a:solidFill>
                  <a:srgbClr val="0D0D0D"/>
                </a:solidFill>
                <a:cs typeface="Times New Roman" pitchFamily="18" charset="0"/>
              </a:rPr>
              <a:t>Once the record is displayed on the main FAS Screen, select “View Transaction History to view all authorized awards</a:t>
            </a:r>
          </a:p>
          <a:p>
            <a:pPr>
              <a:buFontTx/>
              <a:buAutoNum type="arabicPeriod"/>
            </a:pPr>
            <a:r>
              <a:rPr lang="en-US" altLang="en-US" sz="1800" smtClean="0">
                <a:solidFill>
                  <a:srgbClr val="0D0D0D"/>
                </a:solidFill>
                <a:cs typeface="Times New Roman" pitchFamily="18" charset="0"/>
              </a:rPr>
              <a:t>The “Select Awards” box will display all authorized Chapter 31 awards  </a:t>
            </a:r>
          </a:p>
          <a:p>
            <a:pPr>
              <a:buFontTx/>
              <a:buAutoNum type="arabicPeriod"/>
            </a:pPr>
            <a:r>
              <a:rPr lang="en-US" altLang="en-US" sz="1800" smtClean="0">
                <a:solidFill>
                  <a:srgbClr val="0D0D0D"/>
                </a:solidFill>
                <a:cs typeface="Times New Roman" pitchFamily="18" charset="0"/>
              </a:rPr>
              <a:t>Select one or multiple awards and then select one of the transaction view options to view All Transactions, Accountable Balances, Deductions, Payments, or Receivables</a:t>
            </a:r>
            <a:endParaRPr lang="en-US" altLang="en-US" sz="1800" smtClean="0">
              <a:solidFill>
                <a:srgbClr val="0D0D0D"/>
              </a:solidFill>
            </a:endParaRPr>
          </a:p>
          <a:p>
            <a:endParaRPr lang="en-US" altLang="en-US" sz="1600" smtClean="0">
              <a:solidFill>
                <a:srgbClr val="0D0D0D"/>
              </a:solidFill>
            </a:endParaRPr>
          </a:p>
        </p:txBody>
      </p:sp>
      <p:sp>
        <p:nvSpPr>
          <p:cNvPr id="8196" name="Slide Number Placeholder 3"/>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B1033ED-5F0D-4949-8427-BD96C4547EE1}" type="slidenum">
              <a:rPr lang="en-US" altLang="en-US">
                <a:latin typeface="Times New Roman" pitchFamily="18" charset="0"/>
              </a:rPr>
              <a:pPr eaLnBrk="1" hangingPunct="1"/>
              <a:t>6</a:t>
            </a:fld>
            <a:endParaRPr lang="en-US" altLang="en-US">
              <a:latin typeface="Times New Roman" pitchFamily="18" charset="0"/>
            </a:endParaRPr>
          </a:p>
        </p:txBody>
      </p:sp>
      <p:pic>
        <p:nvPicPr>
          <p:cNvPr id="8197" name="Content Placeholder 8"/>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4267200" cy="3886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8" name="Straight Arrow Connector 13"/>
          <p:cNvCxnSpPr>
            <a:cxnSpLocks noChangeShapeType="1"/>
          </p:cNvCxnSpPr>
          <p:nvPr/>
        </p:nvCxnSpPr>
        <p:spPr bwMode="auto">
          <a:xfrm flipH="1">
            <a:off x="5638800" y="2209800"/>
            <a:ext cx="228600" cy="184150"/>
          </a:xfrm>
          <a:prstGeom prst="straightConnector1">
            <a:avLst/>
          </a:prstGeom>
          <a:noFill/>
          <a:ln w="190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9" name="Straight Arrow Connector 15"/>
          <p:cNvCxnSpPr>
            <a:cxnSpLocks noChangeShapeType="1"/>
          </p:cNvCxnSpPr>
          <p:nvPr/>
        </p:nvCxnSpPr>
        <p:spPr bwMode="auto">
          <a:xfrm flipH="1">
            <a:off x="5867400" y="2209800"/>
            <a:ext cx="114300" cy="381000"/>
          </a:xfrm>
          <a:prstGeom prst="straightConnector1">
            <a:avLst/>
          </a:prstGeom>
          <a:noFill/>
          <a:ln w="190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0" name="TextBox 16"/>
          <p:cNvSpPr txBox="1">
            <a:spLocks noChangeArrowheads="1"/>
          </p:cNvSpPr>
          <p:nvPr/>
        </p:nvSpPr>
        <p:spPr bwMode="auto">
          <a:xfrm>
            <a:off x="5867400" y="2025650"/>
            <a:ext cx="228600" cy="368300"/>
          </a:xfrm>
          <a:prstGeom prst="rect">
            <a:avLst/>
          </a:prstGeom>
          <a:solidFill>
            <a:srgbClr val="23238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1</a:t>
            </a:r>
          </a:p>
        </p:txBody>
      </p:sp>
      <p:cxnSp>
        <p:nvCxnSpPr>
          <p:cNvPr id="8201" name="Straight Arrow Connector 22"/>
          <p:cNvCxnSpPr>
            <a:cxnSpLocks noChangeShapeType="1"/>
          </p:cNvCxnSpPr>
          <p:nvPr/>
        </p:nvCxnSpPr>
        <p:spPr bwMode="auto">
          <a:xfrm flipH="1">
            <a:off x="6769100" y="2762250"/>
            <a:ext cx="368300" cy="0"/>
          </a:xfrm>
          <a:prstGeom prst="straightConnector1">
            <a:avLst/>
          </a:prstGeom>
          <a:noFill/>
          <a:ln w="190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2" name="TextBox 29"/>
          <p:cNvSpPr txBox="1">
            <a:spLocks noChangeArrowheads="1"/>
          </p:cNvSpPr>
          <p:nvPr/>
        </p:nvSpPr>
        <p:spPr bwMode="auto">
          <a:xfrm>
            <a:off x="7023100" y="2578100"/>
            <a:ext cx="228600" cy="369888"/>
          </a:xfrm>
          <a:prstGeom prst="rect">
            <a:avLst/>
          </a:prstGeom>
          <a:solidFill>
            <a:srgbClr val="23238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2</a:t>
            </a:r>
          </a:p>
        </p:txBody>
      </p:sp>
      <p:cxnSp>
        <p:nvCxnSpPr>
          <p:cNvPr id="8203" name="Straight Arrow Connector 31"/>
          <p:cNvCxnSpPr>
            <a:cxnSpLocks noChangeShapeType="1"/>
          </p:cNvCxnSpPr>
          <p:nvPr/>
        </p:nvCxnSpPr>
        <p:spPr bwMode="auto">
          <a:xfrm>
            <a:off x="6286500" y="3074988"/>
            <a:ext cx="419100" cy="0"/>
          </a:xfrm>
          <a:prstGeom prst="straightConnector1">
            <a:avLst/>
          </a:prstGeom>
          <a:noFill/>
          <a:ln w="190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4" name="TextBox 32"/>
          <p:cNvSpPr txBox="1">
            <a:spLocks noChangeArrowheads="1"/>
          </p:cNvSpPr>
          <p:nvPr/>
        </p:nvSpPr>
        <p:spPr bwMode="auto">
          <a:xfrm>
            <a:off x="6172200" y="2890838"/>
            <a:ext cx="228600" cy="369887"/>
          </a:xfrm>
          <a:prstGeom prst="rect">
            <a:avLst/>
          </a:prstGeom>
          <a:solidFill>
            <a:srgbClr val="23238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3</a:t>
            </a:r>
          </a:p>
        </p:txBody>
      </p:sp>
      <p:cxnSp>
        <p:nvCxnSpPr>
          <p:cNvPr id="8205" name="Straight Arrow Connector 35"/>
          <p:cNvCxnSpPr>
            <a:cxnSpLocks noChangeShapeType="1"/>
          </p:cNvCxnSpPr>
          <p:nvPr/>
        </p:nvCxnSpPr>
        <p:spPr bwMode="auto">
          <a:xfrm flipH="1" flipV="1">
            <a:off x="7543800" y="3389313"/>
            <a:ext cx="228600" cy="185737"/>
          </a:xfrm>
          <a:prstGeom prst="straightConnector1">
            <a:avLst/>
          </a:prstGeom>
          <a:noFill/>
          <a:ln w="190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6" name="Rectangle 36"/>
          <p:cNvSpPr>
            <a:spLocks noChangeArrowheads="1"/>
          </p:cNvSpPr>
          <p:nvPr/>
        </p:nvSpPr>
        <p:spPr bwMode="auto">
          <a:xfrm>
            <a:off x="4724400" y="3575050"/>
            <a:ext cx="3810000" cy="311150"/>
          </a:xfrm>
          <a:prstGeom prst="rect">
            <a:avLst/>
          </a:prstGeom>
          <a:noFill/>
          <a:ln w="1905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207" name="TextBox 37"/>
          <p:cNvSpPr txBox="1">
            <a:spLocks noChangeArrowheads="1"/>
          </p:cNvSpPr>
          <p:nvPr/>
        </p:nvSpPr>
        <p:spPr bwMode="auto">
          <a:xfrm>
            <a:off x="7772400" y="3306763"/>
            <a:ext cx="228600" cy="368300"/>
          </a:xfrm>
          <a:prstGeom prst="rect">
            <a:avLst/>
          </a:prstGeom>
          <a:solidFill>
            <a:srgbClr val="23238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4</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smtClean="0"/>
              <a:t>FAS All Transactions Screen</a:t>
            </a:r>
          </a:p>
        </p:txBody>
      </p:sp>
      <p:sp>
        <p:nvSpPr>
          <p:cNvPr id="9219" name="Slide Number Placeholder 4"/>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992D930B-3E3B-43A5-9140-4AD3325AB5D2}" type="slidenum">
              <a:rPr lang="en-US" altLang="en-US">
                <a:latin typeface="Times New Roman" pitchFamily="18" charset="0"/>
              </a:rPr>
              <a:pPr eaLnBrk="1" hangingPunct="1"/>
              <a:t>7</a:t>
            </a:fld>
            <a:endParaRPr lang="en-US" altLang="en-US">
              <a:latin typeface="Times New Roman" pitchFamily="18" charset="0"/>
            </a:endParaRPr>
          </a:p>
        </p:txBody>
      </p:sp>
      <p:pic>
        <p:nvPicPr>
          <p:cNvPr id="9220" name="Content Placeholder 4"/>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4038600" cy="3124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1" name="Elbow Connector 10"/>
          <p:cNvCxnSpPr>
            <a:cxnSpLocks noChangeShapeType="1"/>
          </p:cNvCxnSpPr>
          <p:nvPr/>
        </p:nvCxnSpPr>
        <p:spPr bwMode="auto">
          <a:xfrm rot="16200000" flipV="1">
            <a:off x="952500" y="4305300"/>
            <a:ext cx="762000" cy="533400"/>
          </a:xfrm>
          <a:prstGeom prst="bentConnector3">
            <a:avLst>
              <a:gd name="adj1" fmla="val 50000"/>
            </a:avLst>
          </a:prstGeom>
          <a:noFill/>
          <a:ln w="190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2" name="TextBox 11"/>
          <p:cNvSpPr txBox="1">
            <a:spLocks noChangeArrowheads="1"/>
          </p:cNvSpPr>
          <p:nvPr/>
        </p:nvSpPr>
        <p:spPr bwMode="auto">
          <a:xfrm>
            <a:off x="838200" y="4953000"/>
            <a:ext cx="4038600" cy="646113"/>
          </a:xfrm>
          <a:prstGeom prst="rect">
            <a:avLst/>
          </a:prstGeom>
          <a:noFill/>
          <a:ln w="12700">
            <a:solidFill>
              <a:srgbClr val="23238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tabLst>
                <a:tab pos="292100" algn="l"/>
              </a:tabLst>
              <a:defRPr>
                <a:solidFill>
                  <a:schemeClr val="tx1"/>
                </a:solidFill>
                <a:latin typeface="Arial" charset="0"/>
              </a:defRPr>
            </a:lvl1pPr>
            <a:lvl2pPr marL="742950" indent="-285750" eaLnBrk="0" hangingPunct="0">
              <a:tabLst>
                <a:tab pos="292100" algn="l"/>
              </a:tabLst>
              <a:defRPr>
                <a:solidFill>
                  <a:schemeClr val="tx1"/>
                </a:solidFill>
                <a:latin typeface="Arial" charset="0"/>
              </a:defRPr>
            </a:lvl2pPr>
            <a:lvl3pPr marL="1143000" indent="-228600" eaLnBrk="0" hangingPunct="0">
              <a:tabLst>
                <a:tab pos="292100" algn="l"/>
              </a:tabLst>
              <a:defRPr>
                <a:solidFill>
                  <a:schemeClr val="tx1"/>
                </a:solidFill>
                <a:latin typeface="Arial" charset="0"/>
              </a:defRPr>
            </a:lvl3pPr>
            <a:lvl4pPr marL="1600200" indent="-228600" eaLnBrk="0" hangingPunct="0">
              <a:tabLst>
                <a:tab pos="292100" algn="l"/>
              </a:tabLst>
              <a:defRPr>
                <a:solidFill>
                  <a:schemeClr val="tx1"/>
                </a:solidFill>
                <a:latin typeface="Arial" charset="0"/>
              </a:defRPr>
            </a:lvl4pPr>
            <a:lvl5pPr marL="2057400" indent="-228600" eaLnBrk="0" hangingPunct="0">
              <a:tabLst>
                <a:tab pos="292100" algn="l"/>
              </a:tabLst>
              <a:defRPr>
                <a:solidFill>
                  <a:schemeClr val="tx1"/>
                </a:solidFill>
                <a:latin typeface="Arial" charset="0"/>
              </a:defRPr>
            </a:lvl5pPr>
            <a:lvl6pPr marL="2514600" indent="-228600" algn="ctr" eaLnBrk="0" fontAlgn="base" hangingPunct="0">
              <a:spcBef>
                <a:spcPct val="0"/>
              </a:spcBef>
              <a:spcAft>
                <a:spcPct val="0"/>
              </a:spcAft>
              <a:tabLst>
                <a:tab pos="292100" algn="l"/>
              </a:tabLst>
              <a:defRPr>
                <a:solidFill>
                  <a:schemeClr val="tx1"/>
                </a:solidFill>
                <a:latin typeface="Arial" charset="0"/>
              </a:defRPr>
            </a:lvl6pPr>
            <a:lvl7pPr marL="2971800" indent="-228600" algn="ctr" eaLnBrk="0" fontAlgn="base" hangingPunct="0">
              <a:spcBef>
                <a:spcPct val="0"/>
              </a:spcBef>
              <a:spcAft>
                <a:spcPct val="0"/>
              </a:spcAft>
              <a:tabLst>
                <a:tab pos="292100" algn="l"/>
              </a:tabLst>
              <a:defRPr>
                <a:solidFill>
                  <a:schemeClr val="tx1"/>
                </a:solidFill>
                <a:latin typeface="Arial" charset="0"/>
              </a:defRPr>
            </a:lvl7pPr>
            <a:lvl8pPr marL="3429000" indent="-228600" algn="ctr" eaLnBrk="0" fontAlgn="base" hangingPunct="0">
              <a:spcBef>
                <a:spcPct val="0"/>
              </a:spcBef>
              <a:spcAft>
                <a:spcPct val="0"/>
              </a:spcAft>
              <a:tabLst>
                <a:tab pos="292100" algn="l"/>
              </a:tabLst>
              <a:defRPr>
                <a:solidFill>
                  <a:schemeClr val="tx1"/>
                </a:solidFill>
                <a:latin typeface="Arial" charset="0"/>
              </a:defRPr>
            </a:lvl8pPr>
            <a:lvl9pPr marL="3886200" indent="-228600" algn="ctr" eaLnBrk="0" fontAlgn="base" hangingPunct="0">
              <a:spcBef>
                <a:spcPct val="0"/>
              </a:spcBef>
              <a:spcAft>
                <a:spcPct val="0"/>
              </a:spcAft>
              <a:tabLst>
                <a:tab pos="292100" algn="l"/>
              </a:tabLst>
              <a:defRPr>
                <a:solidFill>
                  <a:schemeClr val="tx1"/>
                </a:solidFill>
                <a:latin typeface="Arial" charset="0"/>
              </a:defRPr>
            </a:lvl9pPr>
          </a:lstStyle>
          <a:p>
            <a:pPr algn="l" eaLnBrk="1" hangingPunct="1">
              <a:buSzPct val="125000"/>
              <a:buFont typeface="Arial" charset="0"/>
              <a:buChar char="•"/>
            </a:pPr>
            <a:r>
              <a:rPr lang="en-US" altLang="en-US"/>
              <a:t>Select “View Details” to drill down to a single transaction</a:t>
            </a:r>
          </a:p>
        </p:txBody>
      </p:sp>
      <p:pic>
        <p:nvPicPr>
          <p:cNvPr id="9223" name="Content Placeholder 5"/>
          <p:cNvPicPr>
            <a:picLocks noGr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953000" y="2457450"/>
            <a:ext cx="4038600" cy="3128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chemeClr val="tx1"/>
                </a:solidFill>
                <a:cs typeface="Times New Roman" pitchFamily="18" charset="0"/>
              </a:rPr>
              <a:t>View Payments in FAS</a:t>
            </a:r>
            <a:endParaRPr lang="en-US" altLang="en-US" smtClean="0">
              <a:solidFill>
                <a:schemeClr val="tx1"/>
              </a:solidFill>
            </a:endParaRPr>
          </a:p>
        </p:txBody>
      </p:sp>
      <p:sp>
        <p:nvSpPr>
          <p:cNvPr id="10243" name="Slide Number Placeholder 4"/>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103CD628-0FB0-433E-9F7D-A9D4236D268E}" type="slidenum">
              <a:rPr lang="en-US" altLang="en-US">
                <a:latin typeface="Times New Roman" pitchFamily="18" charset="0"/>
              </a:rPr>
              <a:pPr eaLnBrk="1" hangingPunct="1"/>
              <a:t>8</a:t>
            </a:fld>
            <a:endParaRPr lang="en-US" altLang="en-US">
              <a:latin typeface="Times New Roman" pitchFamily="18" charset="0"/>
            </a:endParaRPr>
          </a:p>
        </p:txBody>
      </p:sp>
      <p:pic>
        <p:nvPicPr>
          <p:cNvPr id="10244"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46200"/>
            <a:ext cx="6858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Down Arrow 11"/>
          <p:cNvSpPr>
            <a:spLocks noChangeArrowheads="1"/>
          </p:cNvSpPr>
          <p:nvPr/>
        </p:nvSpPr>
        <p:spPr bwMode="auto">
          <a:xfrm rot="2393148">
            <a:off x="3105150" y="3132138"/>
            <a:ext cx="496888" cy="593725"/>
          </a:xfrm>
          <a:prstGeom prst="downArrow">
            <a:avLst>
              <a:gd name="adj1" fmla="val 50000"/>
              <a:gd name="adj2" fmla="val 49875"/>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bwMode="auto">
          <a:xfrm>
            <a:off x="1295400" y="152400"/>
            <a:ext cx="64770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View Receivables in FAS</a:t>
            </a:r>
          </a:p>
        </p:txBody>
      </p:sp>
      <p:sp>
        <p:nvSpPr>
          <p:cNvPr id="11267" name="Slide Number Placeholder 3"/>
          <p:cNvSpPr>
            <a:spLocks noGrp="1"/>
          </p:cNvSpPr>
          <p:nvPr>
            <p:ph type="sldNum" sz="quarter" idx="4294967295"/>
          </p:nvPr>
        </p:nvSpPr>
        <p:spPr bwMode="auto">
          <a:xfrm>
            <a:off x="72390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BB7F285B-6D05-43BD-A9F7-9181346D93B8}" type="slidenum">
              <a:rPr lang="en-US" altLang="en-US">
                <a:latin typeface="Times New Roman" pitchFamily="18" charset="0"/>
              </a:rPr>
              <a:pPr eaLnBrk="1" hangingPunct="1"/>
              <a:t>9</a:t>
            </a:fld>
            <a:endParaRPr lang="en-US" altLang="en-US">
              <a:latin typeface="Times New Roman" pitchFamily="18" charset="0"/>
            </a:endParaRPr>
          </a:p>
        </p:txBody>
      </p:sp>
      <p:sp>
        <p:nvSpPr>
          <p:cNvPr id="5" name="Rectangle 4"/>
          <p:cNvSpPr/>
          <p:nvPr/>
        </p:nvSpPr>
        <p:spPr>
          <a:xfrm>
            <a:off x="3314700" y="3244850"/>
            <a:ext cx="2514600" cy="368300"/>
          </a:xfrm>
          <a:prstGeom prst="rect">
            <a:avLst/>
          </a:prstGeom>
        </p:spPr>
        <p:txBody>
          <a:bodyPr wrap="none">
            <a:spAutoFit/>
          </a:bodyPr>
          <a:lstStyle/>
          <a:p>
            <a:pPr>
              <a:defRPr/>
            </a:pPr>
            <a:r>
              <a:rPr lang="en-US" dirty="0">
                <a:solidFill>
                  <a:schemeClr val="accent3">
                    <a:lumMod val="75000"/>
                  </a:schemeClr>
                </a:solidFill>
                <a:cs typeface="Times New Roman" pitchFamily="18" charset="0"/>
              </a:rPr>
              <a:t>View Payments in FAS</a:t>
            </a:r>
            <a:endParaRPr lang="en-US" dirty="0"/>
          </a:p>
        </p:txBody>
      </p:sp>
      <p:pic>
        <p:nvPicPr>
          <p:cNvPr id="112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27150"/>
            <a:ext cx="707231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0" name="Down Arrow 7"/>
          <p:cNvSpPr>
            <a:spLocks noChangeArrowheads="1"/>
          </p:cNvSpPr>
          <p:nvPr/>
        </p:nvSpPr>
        <p:spPr bwMode="auto">
          <a:xfrm rot="-1851308">
            <a:off x="1447800" y="2971800"/>
            <a:ext cx="609600" cy="641350"/>
          </a:xfrm>
          <a:prstGeom prst="downArrow">
            <a:avLst>
              <a:gd name="adj1" fmla="val 50000"/>
              <a:gd name="adj2" fmla="val 49959"/>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7415</TotalTime>
  <Words>1333</Words>
  <Application>Microsoft Office PowerPoint</Application>
  <PresentationFormat>On-screen Show (4:3)</PresentationFormat>
  <Paragraphs>146</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Subsistence Allowance Module</vt:lpstr>
      <vt:lpstr>Learning Objectives</vt:lpstr>
      <vt:lpstr>Background</vt:lpstr>
      <vt:lpstr>Background (continued)</vt:lpstr>
      <vt:lpstr>All demographic information is fictitious </vt:lpstr>
      <vt:lpstr>How to Identify SAM Awards in FAS</vt:lpstr>
      <vt:lpstr>FAS All Transactions Screen</vt:lpstr>
      <vt:lpstr>View Payments in FAS</vt:lpstr>
      <vt:lpstr>View Receivables in FAS</vt:lpstr>
      <vt:lpstr>Process Fiscal Transactions </vt:lpstr>
      <vt:lpstr>Process Fiscal Transaction (continued)</vt:lpstr>
      <vt:lpstr>What is Different in FAS for CH31?</vt:lpstr>
      <vt:lpstr>View Chapter 31 Award Information in Share</vt:lpstr>
      <vt:lpstr>View Chapter 31 Information in Share</vt:lpstr>
      <vt:lpstr>View Chapter 31 Award Information in Share</vt:lpstr>
      <vt:lpstr>View Chapter 31 Payment History in Share</vt:lpstr>
      <vt:lpstr>Steps for Selecting Pilot Cases </vt:lpstr>
      <vt:lpstr>Steps for Processing New SAM Awards</vt:lpstr>
      <vt:lpstr>Pilot Case Reporting Requirements</vt:lpstr>
      <vt:lpstr>Questions?</vt:lpstr>
      <vt:lpstr>Thank You</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Subsistence Allowance Module PowerPoint</dc:title>
  <dc:creator>Department of Veterans Affairs, Veterans Benefits Administration,Vocational Rehabilitation and Employment Service, STAFF</dc:creator>
  <dc:description>This lesson will enable the employee toThis lesson will enable the employee to Know how to identify and view CH31 SAM Awards, Payments and Receivables in FAS, know how to Process Chapter 31 Fiscal Transactions in FAS, identify FAS differences between CH31 and C&amp;P, know how to identify and view CH31 SAM Awards, Payments, and Receivables SHARE_x000d_
_x000d_
</dc:description>
  <cp:lastModifiedBy>Sochar, Lisa</cp:lastModifiedBy>
  <cp:revision>347</cp:revision>
  <cp:lastPrinted>2014-06-16T12:35:09Z</cp:lastPrinted>
  <dcterms:created xsi:type="dcterms:W3CDTF">2008-07-23T18:16:09Z</dcterms:created>
  <dcterms:modified xsi:type="dcterms:W3CDTF">2014-10-28T19:05:38Z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