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handoutMasterIdLst>
    <p:handoutMasterId r:id="rId12"/>
  </p:handoutMasterIdLst>
  <p:sldIdLst>
    <p:sldId id="257" r:id="rId2"/>
    <p:sldId id="286" r:id="rId3"/>
    <p:sldId id="287" r:id="rId4"/>
    <p:sldId id="283" r:id="rId5"/>
    <p:sldId id="290" r:id="rId6"/>
    <p:sldId id="292" r:id="rId7"/>
    <p:sldId id="293" r:id="rId8"/>
    <p:sldId id="294" r:id="rId9"/>
    <p:sldId id="280" r:id="rId10"/>
  </p:sldIdLst>
  <p:sldSz cx="9144000" cy="6858000" type="screen4x3"/>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0AB9557-02E5-47F6-BBF6-73D897638AEC}">
          <p14:sldIdLst>
            <p14:sldId id="257"/>
            <p14:sldId id="286"/>
            <p14:sldId id="287"/>
            <p14:sldId id="283"/>
            <p14:sldId id="290"/>
            <p14:sldId id="292"/>
            <p14:sldId id="293"/>
            <p14:sldId id="294"/>
            <p14:sldId id="280"/>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Vos, DeAnna" initials="D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9" autoAdjust="0"/>
    <p:restoredTop sz="91264" autoAdjust="0"/>
  </p:normalViewPr>
  <p:slideViewPr>
    <p:cSldViewPr>
      <p:cViewPr>
        <p:scale>
          <a:sx n="62" d="100"/>
          <a:sy n="62" d="100"/>
        </p:scale>
        <p:origin x="-1380" y="-9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002" y="216"/>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6050" y="0"/>
            <a:ext cx="3027363" cy="463550"/>
          </a:xfrm>
          <a:prstGeom prst="rect">
            <a:avLst/>
          </a:prstGeom>
        </p:spPr>
        <p:txBody>
          <a:bodyPr vert="horz" lIns="91440" tIns="45720" rIns="91440" bIns="45720" rtlCol="0"/>
          <a:lstStyle>
            <a:lvl1pPr algn="r">
              <a:defRPr sz="1200"/>
            </a:lvl1pPr>
          </a:lstStyle>
          <a:p>
            <a:fld id="{518AD36C-7AA6-4359-880A-E40841D141A4}" type="datetimeFigureOut">
              <a:rPr lang="en-US" smtClean="0"/>
              <a:t>8/6/2014</a:t>
            </a:fld>
            <a:endParaRPr lang="en-US"/>
          </a:p>
        </p:txBody>
      </p:sp>
      <p:sp>
        <p:nvSpPr>
          <p:cNvPr id="4" name="Footer Placeholder 3"/>
          <p:cNvSpPr>
            <a:spLocks noGrp="1"/>
          </p:cNvSpPr>
          <p:nvPr>
            <p:ph type="ftr" sz="quarter" idx="2"/>
          </p:nvPr>
        </p:nvSpPr>
        <p:spPr>
          <a:xfrm>
            <a:off x="0" y="8805863"/>
            <a:ext cx="3027363"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6050" y="8805863"/>
            <a:ext cx="3027363" cy="463550"/>
          </a:xfrm>
          <a:prstGeom prst="rect">
            <a:avLst/>
          </a:prstGeom>
        </p:spPr>
        <p:txBody>
          <a:bodyPr vert="horz" lIns="91440" tIns="45720" rIns="91440" bIns="45720" rtlCol="0" anchor="b"/>
          <a:lstStyle>
            <a:lvl1pPr algn="r">
              <a:defRPr sz="1200"/>
            </a:lvl1pPr>
          </a:lstStyle>
          <a:p>
            <a:fld id="{42EB9E62-882F-477D-8E34-670DEE07FB81}" type="slidenum">
              <a:rPr lang="en-US" smtClean="0"/>
              <a:t>‹#›</a:t>
            </a:fld>
            <a:endParaRPr lang="en-US"/>
          </a:p>
        </p:txBody>
      </p:sp>
    </p:spTree>
    <p:extLst>
      <p:ext uri="{BB962C8B-B14F-4D97-AF65-F5344CB8AC3E}">
        <p14:creationId xmlns:p14="http://schemas.microsoft.com/office/powerpoint/2010/main" val="31248962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n-US" dirty="0"/>
          </a:p>
        </p:txBody>
      </p:sp>
      <p:sp>
        <p:nvSpPr>
          <p:cNvPr id="3" name="Date Placeholder 2"/>
          <p:cNvSpPr>
            <a:spLocks noGrp="1"/>
          </p:cNvSpPr>
          <p:nvPr>
            <p:ph type="dt" idx="1"/>
          </p:nvPr>
        </p:nvSpPr>
        <p:spPr>
          <a:xfrm>
            <a:off x="3956550" y="0"/>
            <a:ext cx="3026833" cy="463550"/>
          </a:xfrm>
          <a:prstGeom prst="rect">
            <a:avLst/>
          </a:prstGeom>
        </p:spPr>
        <p:txBody>
          <a:bodyPr vert="horz" lIns="92885" tIns="46442" rIns="92885" bIns="46442" rtlCol="0"/>
          <a:lstStyle>
            <a:lvl1pPr algn="r">
              <a:defRPr sz="1200"/>
            </a:lvl1pPr>
          </a:lstStyle>
          <a:p>
            <a:fld id="{7F99A123-C60B-411A-8313-CF51A11E76DD}" type="datetimeFigureOut">
              <a:rPr lang="en-US" smtClean="0"/>
              <a:t>8/6/2014</a:t>
            </a:fld>
            <a:endParaRPr lang="en-US" dirty="0"/>
          </a:p>
        </p:txBody>
      </p:sp>
      <p:sp>
        <p:nvSpPr>
          <p:cNvPr id="4" name="Slide Image Placeholder 3"/>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2885" tIns="46442" rIns="92885" bIns="46442" rtlCol="0" anchor="ctr"/>
          <a:lstStyle/>
          <a:p>
            <a:endParaRPr lang="en-US" dirty="0"/>
          </a:p>
        </p:txBody>
      </p:sp>
      <p:sp>
        <p:nvSpPr>
          <p:cNvPr id="5" name="Notes Placeholder 4"/>
          <p:cNvSpPr>
            <a:spLocks noGrp="1"/>
          </p:cNvSpPr>
          <p:nvPr>
            <p:ph type="body" sz="quarter" idx="3"/>
          </p:nvPr>
        </p:nvSpPr>
        <p:spPr>
          <a:xfrm>
            <a:off x="698500" y="4403725"/>
            <a:ext cx="5588000" cy="4171950"/>
          </a:xfrm>
          <a:prstGeom prst="rect">
            <a:avLst/>
          </a:prstGeom>
        </p:spPr>
        <p:txBody>
          <a:bodyPr vert="horz" lIns="92885" tIns="46442" rIns="92885" bIns="4644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26833" cy="463550"/>
          </a:xfrm>
          <a:prstGeom prst="rect">
            <a:avLst/>
          </a:prstGeom>
        </p:spPr>
        <p:txBody>
          <a:bodyPr vert="horz" lIns="92885" tIns="46442" rIns="92885" bIns="4644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05841"/>
            <a:ext cx="3026833" cy="463550"/>
          </a:xfrm>
          <a:prstGeom prst="rect">
            <a:avLst/>
          </a:prstGeom>
        </p:spPr>
        <p:txBody>
          <a:bodyPr vert="horz" lIns="92885" tIns="46442" rIns="92885" bIns="46442" rtlCol="0" anchor="b"/>
          <a:lstStyle>
            <a:lvl1pPr algn="r">
              <a:defRPr sz="1200"/>
            </a:lvl1pPr>
          </a:lstStyle>
          <a:p>
            <a:fld id="{A415C2BE-8203-442D-8D38-DCB21CE9048A}" type="slidenum">
              <a:rPr lang="en-US" smtClean="0"/>
              <a:t>‹#›</a:t>
            </a:fld>
            <a:endParaRPr lang="en-US" dirty="0"/>
          </a:p>
        </p:txBody>
      </p:sp>
    </p:spTree>
    <p:extLst>
      <p:ext uri="{BB962C8B-B14F-4D97-AF65-F5344CB8AC3E}">
        <p14:creationId xmlns:p14="http://schemas.microsoft.com/office/powerpoint/2010/main" val="31930566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848">
              <a:defRPr/>
            </a:pPr>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1</a:t>
            </a:fld>
            <a:endParaRPr lang="en-US" dirty="0"/>
          </a:p>
        </p:txBody>
      </p:sp>
    </p:spTree>
    <p:extLst>
      <p:ext uri="{BB962C8B-B14F-4D97-AF65-F5344CB8AC3E}">
        <p14:creationId xmlns:p14="http://schemas.microsoft.com/office/powerpoint/2010/main" val="2730322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2</a:t>
            </a:fld>
            <a:endParaRPr lang="en-US" dirty="0"/>
          </a:p>
        </p:txBody>
      </p:sp>
    </p:spTree>
    <p:extLst>
      <p:ext uri="{BB962C8B-B14F-4D97-AF65-F5344CB8AC3E}">
        <p14:creationId xmlns:p14="http://schemas.microsoft.com/office/powerpoint/2010/main" val="276568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25721" eaLnBrk="0" hangingPunct="0">
              <a:defRPr sz="1000">
                <a:solidFill>
                  <a:schemeClr val="tx1"/>
                </a:solidFill>
                <a:latin typeface="Arial" charset="0"/>
              </a:defRPr>
            </a:lvl1pPr>
            <a:lvl2pPr marL="740576" indent="-284836" defTabSz="925721" eaLnBrk="0" hangingPunct="0">
              <a:defRPr sz="1000">
                <a:solidFill>
                  <a:schemeClr val="tx1"/>
                </a:solidFill>
                <a:latin typeface="Arial" charset="0"/>
              </a:defRPr>
            </a:lvl2pPr>
            <a:lvl3pPr marL="1139348" indent="-227869" defTabSz="925721" eaLnBrk="0" hangingPunct="0">
              <a:defRPr sz="1000">
                <a:solidFill>
                  <a:schemeClr val="tx1"/>
                </a:solidFill>
                <a:latin typeface="Arial" charset="0"/>
              </a:defRPr>
            </a:lvl3pPr>
            <a:lvl4pPr marL="1595086" indent="-227869" defTabSz="925721" eaLnBrk="0" hangingPunct="0">
              <a:defRPr sz="1000">
                <a:solidFill>
                  <a:schemeClr val="tx1"/>
                </a:solidFill>
                <a:latin typeface="Arial" charset="0"/>
              </a:defRPr>
            </a:lvl4pPr>
            <a:lvl5pPr marL="2050826" indent="-227869" defTabSz="925721" eaLnBrk="0" hangingPunct="0">
              <a:defRPr sz="1000">
                <a:solidFill>
                  <a:schemeClr val="tx1"/>
                </a:solidFill>
                <a:latin typeface="Arial" charset="0"/>
              </a:defRPr>
            </a:lvl5pPr>
            <a:lvl6pPr marL="2506565" indent="-227869" defTabSz="925721" eaLnBrk="0" fontAlgn="base" hangingPunct="0">
              <a:spcBef>
                <a:spcPct val="0"/>
              </a:spcBef>
              <a:spcAft>
                <a:spcPct val="0"/>
              </a:spcAft>
              <a:defRPr sz="1000">
                <a:solidFill>
                  <a:schemeClr val="tx1"/>
                </a:solidFill>
                <a:latin typeface="Arial" charset="0"/>
              </a:defRPr>
            </a:lvl6pPr>
            <a:lvl7pPr marL="2962303" indent="-227869" defTabSz="925721" eaLnBrk="0" fontAlgn="base" hangingPunct="0">
              <a:spcBef>
                <a:spcPct val="0"/>
              </a:spcBef>
              <a:spcAft>
                <a:spcPct val="0"/>
              </a:spcAft>
              <a:defRPr sz="1000">
                <a:solidFill>
                  <a:schemeClr val="tx1"/>
                </a:solidFill>
                <a:latin typeface="Arial" charset="0"/>
              </a:defRPr>
            </a:lvl7pPr>
            <a:lvl8pPr marL="3418043" indent="-227869" defTabSz="925721" eaLnBrk="0" fontAlgn="base" hangingPunct="0">
              <a:spcBef>
                <a:spcPct val="0"/>
              </a:spcBef>
              <a:spcAft>
                <a:spcPct val="0"/>
              </a:spcAft>
              <a:defRPr sz="1000">
                <a:solidFill>
                  <a:schemeClr val="tx1"/>
                </a:solidFill>
                <a:latin typeface="Arial" charset="0"/>
              </a:defRPr>
            </a:lvl8pPr>
            <a:lvl9pPr marL="3873782" indent="-227869" defTabSz="925721" eaLnBrk="0" fontAlgn="base" hangingPunct="0">
              <a:spcBef>
                <a:spcPct val="0"/>
              </a:spcBef>
              <a:spcAft>
                <a:spcPct val="0"/>
              </a:spcAft>
              <a:defRPr sz="1000">
                <a:solidFill>
                  <a:schemeClr val="tx1"/>
                </a:solidFill>
                <a:latin typeface="Arial" charset="0"/>
              </a:defRPr>
            </a:lvl9pPr>
          </a:lstStyle>
          <a:p>
            <a:pPr eaLnBrk="1" hangingPunct="1"/>
            <a:fld id="{02369EA2-6DF3-4EC4-BB73-188C1F3F34A2}" type="slidenum">
              <a:rPr lang="en-US" sz="1200"/>
              <a:pPr eaLnBrk="1" hangingPunct="1"/>
              <a:t>4</a:t>
            </a:fld>
            <a:endParaRPr lang="en-US" sz="1200"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25721" eaLnBrk="0" hangingPunct="0">
              <a:defRPr sz="1000">
                <a:solidFill>
                  <a:schemeClr val="tx1"/>
                </a:solidFill>
                <a:latin typeface="Arial" charset="0"/>
              </a:defRPr>
            </a:lvl1pPr>
            <a:lvl2pPr marL="740576" indent="-284836" defTabSz="925721" eaLnBrk="0" hangingPunct="0">
              <a:defRPr sz="1000">
                <a:solidFill>
                  <a:schemeClr val="tx1"/>
                </a:solidFill>
                <a:latin typeface="Arial" charset="0"/>
              </a:defRPr>
            </a:lvl2pPr>
            <a:lvl3pPr marL="1139348" indent="-227869" defTabSz="925721" eaLnBrk="0" hangingPunct="0">
              <a:defRPr sz="1000">
                <a:solidFill>
                  <a:schemeClr val="tx1"/>
                </a:solidFill>
                <a:latin typeface="Arial" charset="0"/>
              </a:defRPr>
            </a:lvl3pPr>
            <a:lvl4pPr marL="1595086" indent="-227869" defTabSz="925721" eaLnBrk="0" hangingPunct="0">
              <a:defRPr sz="1000">
                <a:solidFill>
                  <a:schemeClr val="tx1"/>
                </a:solidFill>
                <a:latin typeface="Arial" charset="0"/>
              </a:defRPr>
            </a:lvl4pPr>
            <a:lvl5pPr marL="2050826" indent="-227869" defTabSz="925721" eaLnBrk="0" hangingPunct="0">
              <a:defRPr sz="1000">
                <a:solidFill>
                  <a:schemeClr val="tx1"/>
                </a:solidFill>
                <a:latin typeface="Arial" charset="0"/>
              </a:defRPr>
            </a:lvl5pPr>
            <a:lvl6pPr marL="2506565" indent="-227869" defTabSz="925721" eaLnBrk="0" fontAlgn="base" hangingPunct="0">
              <a:spcBef>
                <a:spcPct val="0"/>
              </a:spcBef>
              <a:spcAft>
                <a:spcPct val="0"/>
              </a:spcAft>
              <a:defRPr sz="1000">
                <a:solidFill>
                  <a:schemeClr val="tx1"/>
                </a:solidFill>
                <a:latin typeface="Arial" charset="0"/>
              </a:defRPr>
            </a:lvl6pPr>
            <a:lvl7pPr marL="2962303" indent="-227869" defTabSz="925721" eaLnBrk="0" fontAlgn="base" hangingPunct="0">
              <a:spcBef>
                <a:spcPct val="0"/>
              </a:spcBef>
              <a:spcAft>
                <a:spcPct val="0"/>
              </a:spcAft>
              <a:defRPr sz="1000">
                <a:solidFill>
                  <a:schemeClr val="tx1"/>
                </a:solidFill>
                <a:latin typeface="Arial" charset="0"/>
              </a:defRPr>
            </a:lvl7pPr>
            <a:lvl8pPr marL="3418043" indent="-227869" defTabSz="925721" eaLnBrk="0" fontAlgn="base" hangingPunct="0">
              <a:spcBef>
                <a:spcPct val="0"/>
              </a:spcBef>
              <a:spcAft>
                <a:spcPct val="0"/>
              </a:spcAft>
              <a:defRPr sz="1000">
                <a:solidFill>
                  <a:schemeClr val="tx1"/>
                </a:solidFill>
                <a:latin typeface="Arial" charset="0"/>
              </a:defRPr>
            </a:lvl8pPr>
            <a:lvl9pPr marL="3873782" indent="-227869" defTabSz="925721" eaLnBrk="0" fontAlgn="base" hangingPunct="0">
              <a:spcBef>
                <a:spcPct val="0"/>
              </a:spcBef>
              <a:spcAft>
                <a:spcPct val="0"/>
              </a:spcAft>
              <a:defRPr sz="1000">
                <a:solidFill>
                  <a:schemeClr val="tx1"/>
                </a:solidFill>
                <a:latin typeface="Arial" charset="0"/>
              </a:defRPr>
            </a:lvl9pPr>
          </a:lstStyle>
          <a:p>
            <a:pPr eaLnBrk="1" hangingPunct="1"/>
            <a:fld id="{02369EA2-6DF3-4EC4-BB73-188C1F3F34A2}" type="slidenum">
              <a:rPr lang="en-US" sz="1200"/>
              <a:pPr eaLnBrk="1" hangingPunct="1"/>
              <a:t>5</a:t>
            </a:fld>
            <a:endParaRPr lang="en-US" sz="1200"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25721" eaLnBrk="0" hangingPunct="0">
              <a:defRPr sz="1000">
                <a:solidFill>
                  <a:schemeClr val="tx1"/>
                </a:solidFill>
                <a:latin typeface="Arial" charset="0"/>
              </a:defRPr>
            </a:lvl1pPr>
            <a:lvl2pPr marL="740576" indent="-284836" defTabSz="925721" eaLnBrk="0" hangingPunct="0">
              <a:defRPr sz="1000">
                <a:solidFill>
                  <a:schemeClr val="tx1"/>
                </a:solidFill>
                <a:latin typeface="Arial" charset="0"/>
              </a:defRPr>
            </a:lvl2pPr>
            <a:lvl3pPr marL="1139348" indent="-227869" defTabSz="925721" eaLnBrk="0" hangingPunct="0">
              <a:defRPr sz="1000">
                <a:solidFill>
                  <a:schemeClr val="tx1"/>
                </a:solidFill>
                <a:latin typeface="Arial" charset="0"/>
              </a:defRPr>
            </a:lvl3pPr>
            <a:lvl4pPr marL="1595086" indent="-227869" defTabSz="925721" eaLnBrk="0" hangingPunct="0">
              <a:defRPr sz="1000">
                <a:solidFill>
                  <a:schemeClr val="tx1"/>
                </a:solidFill>
                <a:latin typeface="Arial" charset="0"/>
              </a:defRPr>
            </a:lvl4pPr>
            <a:lvl5pPr marL="2050826" indent="-227869" defTabSz="925721" eaLnBrk="0" hangingPunct="0">
              <a:defRPr sz="1000">
                <a:solidFill>
                  <a:schemeClr val="tx1"/>
                </a:solidFill>
                <a:latin typeface="Arial" charset="0"/>
              </a:defRPr>
            </a:lvl5pPr>
            <a:lvl6pPr marL="2506565" indent="-227869" defTabSz="925721" eaLnBrk="0" fontAlgn="base" hangingPunct="0">
              <a:spcBef>
                <a:spcPct val="0"/>
              </a:spcBef>
              <a:spcAft>
                <a:spcPct val="0"/>
              </a:spcAft>
              <a:defRPr sz="1000">
                <a:solidFill>
                  <a:schemeClr val="tx1"/>
                </a:solidFill>
                <a:latin typeface="Arial" charset="0"/>
              </a:defRPr>
            </a:lvl6pPr>
            <a:lvl7pPr marL="2962303" indent="-227869" defTabSz="925721" eaLnBrk="0" fontAlgn="base" hangingPunct="0">
              <a:spcBef>
                <a:spcPct val="0"/>
              </a:spcBef>
              <a:spcAft>
                <a:spcPct val="0"/>
              </a:spcAft>
              <a:defRPr sz="1000">
                <a:solidFill>
                  <a:schemeClr val="tx1"/>
                </a:solidFill>
                <a:latin typeface="Arial" charset="0"/>
              </a:defRPr>
            </a:lvl7pPr>
            <a:lvl8pPr marL="3418043" indent="-227869" defTabSz="925721" eaLnBrk="0" fontAlgn="base" hangingPunct="0">
              <a:spcBef>
                <a:spcPct val="0"/>
              </a:spcBef>
              <a:spcAft>
                <a:spcPct val="0"/>
              </a:spcAft>
              <a:defRPr sz="1000">
                <a:solidFill>
                  <a:schemeClr val="tx1"/>
                </a:solidFill>
                <a:latin typeface="Arial" charset="0"/>
              </a:defRPr>
            </a:lvl8pPr>
            <a:lvl9pPr marL="3873782" indent="-227869" defTabSz="925721" eaLnBrk="0" fontAlgn="base" hangingPunct="0">
              <a:spcBef>
                <a:spcPct val="0"/>
              </a:spcBef>
              <a:spcAft>
                <a:spcPct val="0"/>
              </a:spcAft>
              <a:defRPr sz="1000">
                <a:solidFill>
                  <a:schemeClr val="tx1"/>
                </a:solidFill>
                <a:latin typeface="Arial" charset="0"/>
              </a:defRPr>
            </a:lvl9pPr>
          </a:lstStyle>
          <a:p>
            <a:pPr eaLnBrk="1" hangingPunct="1"/>
            <a:fld id="{02369EA2-6DF3-4EC4-BB73-188C1F3F34A2}" type="slidenum">
              <a:rPr lang="en-US" sz="1200"/>
              <a:pPr eaLnBrk="1" hangingPunct="1"/>
              <a:t>6</a:t>
            </a:fld>
            <a:endParaRPr lang="en-US" sz="1200"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7</a:t>
            </a:fld>
            <a:endParaRPr lang="en-US" dirty="0"/>
          </a:p>
        </p:txBody>
      </p:sp>
    </p:spTree>
    <p:extLst>
      <p:ext uri="{BB962C8B-B14F-4D97-AF65-F5344CB8AC3E}">
        <p14:creationId xmlns:p14="http://schemas.microsoft.com/office/powerpoint/2010/main" val="2765685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8</a:t>
            </a:fld>
            <a:endParaRPr lang="en-US" dirty="0"/>
          </a:p>
        </p:txBody>
      </p:sp>
    </p:spTree>
    <p:extLst>
      <p:ext uri="{BB962C8B-B14F-4D97-AF65-F5344CB8AC3E}">
        <p14:creationId xmlns:p14="http://schemas.microsoft.com/office/powerpoint/2010/main" val="2765685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25721" eaLnBrk="0" hangingPunct="0">
              <a:defRPr sz="1000">
                <a:solidFill>
                  <a:schemeClr val="tx1"/>
                </a:solidFill>
                <a:latin typeface="Arial" charset="0"/>
              </a:defRPr>
            </a:lvl1pPr>
            <a:lvl2pPr marL="740576" indent="-284836" defTabSz="925721" eaLnBrk="0" hangingPunct="0">
              <a:defRPr sz="1000">
                <a:solidFill>
                  <a:schemeClr val="tx1"/>
                </a:solidFill>
                <a:latin typeface="Arial" charset="0"/>
              </a:defRPr>
            </a:lvl2pPr>
            <a:lvl3pPr marL="1139348" indent="-227869" defTabSz="925721" eaLnBrk="0" hangingPunct="0">
              <a:defRPr sz="1000">
                <a:solidFill>
                  <a:schemeClr val="tx1"/>
                </a:solidFill>
                <a:latin typeface="Arial" charset="0"/>
              </a:defRPr>
            </a:lvl3pPr>
            <a:lvl4pPr marL="1595086" indent="-227869" defTabSz="925721" eaLnBrk="0" hangingPunct="0">
              <a:defRPr sz="1000">
                <a:solidFill>
                  <a:schemeClr val="tx1"/>
                </a:solidFill>
                <a:latin typeface="Arial" charset="0"/>
              </a:defRPr>
            </a:lvl4pPr>
            <a:lvl5pPr marL="2050826" indent="-227869" defTabSz="925721" eaLnBrk="0" hangingPunct="0">
              <a:defRPr sz="1000">
                <a:solidFill>
                  <a:schemeClr val="tx1"/>
                </a:solidFill>
                <a:latin typeface="Arial" charset="0"/>
              </a:defRPr>
            </a:lvl5pPr>
            <a:lvl6pPr marL="2506565" indent="-227869" defTabSz="925721" eaLnBrk="0" fontAlgn="base" hangingPunct="0">
              <a:spcBef>
                <a:spcPct val="0"/>
              </a:spcBef>
              <a:spcAft>
                <a:spcPct val="0"/>
              </a:spcAft>
              <a:defRPr sz="1000">
                <a:solidFill>
                  <a:schemeClr val="tx1"/>
                </a:solidFill>
                <a:latin typeface="Arial" charset="0"/>
              </a:defRPr>
            </a:lvl6pPr>
            <a:lvl7pPr marL="2962303" indent="-227869" defTabSz="925721" eaLnBrk="0" fontAlgn="base" hangingPunct="0">
              <a:spcBef>
                <a:spcPct val="0"/>
              </a:spcBef>
              <a:spcAft>
                <a:spcPct val="0"/>
              </a:spcAft>
              <a:defRPr sz="1000">
                <a:solidFill>
                  <a:schemeClr val="tx1"/>
                </a:solidFill>
                <a:latin typeface="Arial" charset="0"/>
              </a:defRPr>
            </a:lvl7pPr>
            <a:lvl8pPr marL="3418043" indent="-227869" defTabSz="925721" eaLnBrk="0" fontAlgn="base" hangingPunct="0">
              <a:spcBef>
                <a:spcPct val="0"/>
              </a:spcBef>
              <a:spcAft>
                <a:spcPct val="0"/>
              </a:spcAft>
              <a:defRPr sz="1000">
                <a:solidFill>
                  <a:schemeClr val="tx1"/>
                </a:solidFill>
                <a:latin typeface="Arial" charset="0"/>
              </a:defRPr>
            </a:lvl8pPr>
            <a:lvl9pPr marL="3873782" indent="-227869" defTabSz="925721" eaLnBrk="0" fontAlgn="base" hangingPunct="0">
              <a:spcBef>
                <a:spcPct val="0"/>
              </a:spcBef>
              <a:spcAft>
                <a:spcPct val="0"/>
              </a:spcAft>
              <a:defRPr sz="1000">
                <a:solidFill>
                  <a:schemeClr val="tx1"/>
                </a:solidFill>
                <a:latin typeface="Arial" charset="0"/>
              </a:defRPr>
            </a:lvl9pPr>
          </a:lstStyle>
          <a:p>
            <a:pPr eaLnBrk="1" hangingPunct="1"/>
            <a:fld id="{30BC1A7C-DA07-406A-A364-0C500522C8CC}" type="slidenum">
              <a:rPr lang="en-US" sz="1200"/>
              <a:pPr eaLnBrk="1" hangingPunct="1"/>
              <a:t>9</a:t>
            </a:fld>
            <a:endParaRPr lang="en-US" sz="1200"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extBox 1"/>
          <p:cNvSpPr txBox="1"/>
          <p:nvPr userDrawn="1"/>
        </p:nvSpPr>
        <p:spPr>
          <a:xfrm>
            <a:off x="711200" y="1330325"/>
            <a:ext cx="3606800" cy="708025"/>
          </a:xfrm>
          <a:prstGeom prst="rect">
            <a:avLst/>
          </a:prstGeom>
          <a:noFill/>
        </p:spPr>
        <p:txBody>
          <a:bodyPr>
            <a:spAutoFit/>
          </a:bodyPr>
          <a:lstStyle/>
          <a:p>
            <a:pPr defTabSz="457200">
              <a:defRPr/>
            </a:pPr>
            <a:r>
              <a:rPr lang="en-US" sz="2000" b="1" spc="200" baseline="30000" dirty="0">
                <a:solidFill>
                  <a:prstClr val="white"/>
                </a:solidFill>
                <a:ea typeface="ＭＳ Ｐゴシック" pitchFamily="34" charset="-128"/>
              </a:rPr>
              <a:t>VETERANS </a:t>
            </a:r>
          </a:p>
          <a:p>
            <a:pPr defTabSz="457200">
              <a:defRPr/>
            </a:pPr>
            <a:r>
              <a:rPr lang="en-US" sz="2000" b="1" spc="200" baseline="30000" dirty="0">
                <a:solidFill>
                  <a:prstClr val="white"/>
                </a:solidFill>
                <a:ea typeface="ＭＳ Ｐゴシック" pitchFamily="34" charset="-128"/>
              </a:rPr>
              <a:t>BENEFITS</a:t>
            </a:r>
          </a:p>
          <a:p>
            <a:pPr defTabSz="457200">
              <a:defRPr/>
            </a:pPr>
            <a:r>
              <a:rPr lang="en-US" sz="2000" b="1" spc="200" baseline="30000" dirty="0">
                <a:solidFill>
                  <a:prstClr val="white"/>
                </a:solidFill>
                <a:ea typeface="ＭＳ Ｐゴシック" pitchFamily="34" charset="-128"/>
              </a:rPr>
              <a:t>ADMINISTRATION</a:t>
            </a:r>
            <a:endParaRPr lang="en-US" sz="2000" spc="200" dirty="0">
              <a:solidFill>
                <a:prstClr val="white"/>
              </a:solidFill>
              <a:ea typeface="ＭＳ Ｐゴシック" pitchFamily="34" charset="-128"/>
            </a:endParaRPr>
          </a:p>
        </p:txBody>
      </p:sp>
      <p:pic>
        <p:nvPicPr>
          <p:cNvPr id="3" name="Picture 8" descr="Header_03.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225425"/>
            <a:ext cx="86868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228601" y="2206625"/>
            <a:ext cx="8686799" cy="367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368300" y="6234113"/>
            <a:ext cx="4310063" cy="277812"/>
          </a:xfrm>
          <a:prstGeom prst="rect">
            <a:avLst/>
          </a:prstGeom>
          <a:noFill/>
        </p:spPr>
        <p:txBody>
          <a:bodyPr>
            <a:spAutoFit/>
          </a:bodyPr>
          <a:lstStyle/>
          <a:p>
            <a:pPr defTabSz="457200">
              <a:defRPr/>
            </a:pPr>
            <a:r>
              <a:rPr lang="en-US" sz="1200" spc="100" dirty="0">
                <a:solidFill>
                  <a:prstClr val="white">
                    <a:lumMod val="65000"/>
                  </a:prstClr>
                </a:solidFill>
                <a:ea typeface="ＭＳ Ｐゴシック" pitchFamily="34" charset="-128"/>
              </a:rPr>
              <a:t>VETERANS BENEFITS ADMINISTRATION</a:t>
            </a:r>
          </a:p>
        </p:txBody>
      </p:sp>
      <p:pic>
        <p:nvPicPr>
          <p:cNvPr id="6" name="Picture 11" descr="Circles_03.t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229350" y="1725613"/>
            <a:ext cx="20701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descr="VA_PrimaryLogo_transparent_rgb.tif"/>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630988" y="6088063"/>
            <a:ext cx="20335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8"/>
          <p:cNvGrpSpPr/>
          <p:nvPr userDrawn="1"/>
        </p:nvGrpSpPr>
        <p:grpSpPr>
          <a:xfrm>
            <a:off x="6146800" y="1652588"/>
            <a:ext cx="1028700" cy="1039812"/>
            <a:chOff x="6146800" y="1652588"/>
            <a:chExt cx="1028700" cy="1039812"/>
          </a:xfrm>
        </p:grpSpPr>
        <p:sp>
          <p:nvSpPr>
            <p:cNvPr id="10" name="Oval 9"/>
            <p:cNvSpPr/>
            <p:nvPr/>
          </p:nvSpPr>
          <p:spPr>
            <a:xfrm>
              <a:off x="6146800" y="1652588"/>
              <a:ext cx="1028700" cy="1039812"/>
            </a:xfrm>
            <a:prstGeom prst="ellipse">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dirty="0"/>
            </a:p>
          </p:txBody>
        </p:sp>
        <p:pic>
          <p:nvPicPr>
            <p:cNvPr id="11" name="Picture 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61100" y="1836738"/>
              <a:ext cx="8001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p:nvPr userDrawn="1"/>
        </p:nvGrpSpPr>
        <p:grpSpPr>
          <a:xfrm>
            <a:off x="7348538" y="1463675"/>
            <a:ext cx="1620837" cy="1482725"/>
            <a:chOff x="7348538" y="1463675"/>
            <a:chExt cx="1620837" cy="1482725"/>
          </a:xfrm>
        </p:grpSpPr>
        <p:sp>
          <p:nvSpPr>
            <p:cNvPr id="13" name="Oval 12"/>
            <p:cNvSpPr/>
            <p:nvPr/>
          </p:nvSpPr>
          <p:spPr>
            <a:xfrm>
              <a:off x="7348538" y="1463675"/>
              <a:ext cx="1620837" cy="1482725"/>
            </a:xfrm>
            <a:prstGeom prst="ellipse">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dirty="0"/>
            </a:p>
          </p:txBody>
        </p:sp>
        <p:pic>
          <p:nvPicPr>
            <p:cNvPr id="14" name="Picture 6" descr="C:\Users\VRERHART\AppData\Local\Microsoft\Windows\Temporary Internet Files\Content.Outlook\36336H46\VRE New CMYK.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72363" y="1865313"/>
              <a:ext cx="1374775"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p:nvPr userDrawn="1"/>
        </p:nvGrpSpPr>
        <p:grpSpPr>
          <a:xfrm>
            <a:off x="6146800" y="1652588"/>
            <a:ext cx="1028700" cy="1039812"/>
            <a:chOff x="6146800" y="1652588"/>
            <a:chExt cx="1028700" cy="1039812"/>
          </a:xfrm>
        </p:grpSpPr>
        <p:sp>
          <p:nvSpPr>
            <p:cNvPr id="16" name="Oval 15"/>
            <p:cNvSpPr/>
            <p:nvPr/>
          </p:nvSpPr>
          <p:spPr>
            <a:xfrm>
              <a:off x="6146800" y="1652588"/>
              <a:ext cx="1028700" cy="1039812"/>
            </a:xfrm>
            <a:prstGeom prst="ellipse">
              <a:avLst/>
            </a:prstGeom>
            <a:gradFill rotWithShape="1">
              <a:gsLst>
                <a:gs pos="0">
                  <a:srgbClr val="FFFFFE">
                    <a:tint val="50000"/>
                    <a:satMod val="300000"/>
                  </a:srgbClr>
                </a:gs>
                <a:gs pos="35000">
                  <a:srgbClr val="FFFFFE">
                    <a:tint val="37000"/>
                    <a:satMod val="300000"/>
                  </a:srgbClr>
                </a:gs>
                <a:gs pos="100000">
                  <a:srgbClr val="FFFFFE">
                    <a:tint val="15000"/>
                    <a:satMod val="350000"/>
                  </a:srgbClr>
                </a:gs>
              </a:gsLst>
              <a:lin ang="16200000" scaled="1"/>
            </a:gradFill>
            <a:ln w="9525" cap="flat" cmpd="sng" algn="ctr">
              <a:solidFill>
                <a:srgbClr val="FFFFFE">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pic>
          <p:nvPicPr>
            <p:cNvPr id="17" name="Picture 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61100" y="1836738"/>
              <a:ext cx="8001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 name="Group 17"/>
          <p:cNvGrpSpPr/>
          <p:nvPr userDrawn="1"/>
        </p:nvGrpSpPr>
        <p:grpSpPr>
          <a:xfrm>
            <a:off x="7348537" y="1463675"/>
            <a:ext cx="1620838" cy="1482725"/>
            <a:chOff x="7348538" y="1463675"/>
            <a:chExt cx="1620837" cy="1482725"/>
          </a:xfrm>
        </p:grpSpPr>
        <p:sp>
          <p:nvSpPr>
            <p:cNvPr id="19" name="Oval 18"/>
            <p:cNvSpPr/>
            <p:nvPr/>
          </p:nvSpPr>
          <p:spPr>
            <a:xfrm>
              <a:off x="7348538" y="1463675"/>
              <a:ext cx="1620837" cy="1482725"/>
            </a:xfrm>
            <a:prstGeom prst="ellipse">
              <a:avLst/>
            </a:prstGeom>
            <a:gradFill rotWithShape="1">
              <a:gsLst>
                <a:gs pos="0">
                  <a:srgbClr val="FFFFFE">
                    <a:tint val="50000"/>
                    <a:satMod val="300000"/>
                  </a:srgbClr>
                </a:gs>
                <a:gs pos="35000">
                  <a:srgbClr val="FFFFFE">
                    <a:tint val="37000"/>
                    <a:satMod val="300000"/>
                  </a:srgbClr>
                </a:gs>
                <a:gs pos="100000">
                  <a:srgbClr val="FFFFFE">
                    <a:tint val="15000"/>
                    <a:satMod val="350000"/>
                  </a:srgbClr>
                </a:gs>
              </a:gsLst>
              <a:lin ang="16200000" scaled="1"/>
            </a:gradFill>
            <a:ln w="9525" cap="flat" cmpd="sng" algn="ctr">
              <a:solidFill>
                <a:srgbClr val="FFFFFE">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pic>
          <p:nvPicPr>
            <p:cNvPr id="20" name="Picture 6" descr="C:\Users\VRERHART\AppData\Local\Microsoft\Windows\Temporary Internet Files\Content.Outlook\36336H46\VRE New CMYK.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72363" y="1865313"/>
              <a:ext cx="1374775"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146665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atin typeface="+mn-lt"/>
              </a:defRPr>
            </a:lvl1pPr>
          </a:lstStyle>
          <a:p>
            <a:r>
              <a:rPr lang="en-US" dirty="0" smtClean="0"/>
              <a:t>Click to edit Master title style</a:t>
            </a:r>
            <a:endParaRPr lang="en-US" dirty="0"/>
          </a:p>
        </p:txBody>
      </p:sp>
      <p:sp>
        <p:nvSpPr>
          <p:cNvPr id="6" name="Content Placeholder 5"/>
          <p:cNvSpPr>
            <a:spLocks noGrp="1"/>
          </p:cNvSpPr>
          <p:nvPr>
            <p:ph sz="quarter" idx="11"/>
          </p:nvPr>
        </p:nvSpPr>
        <p:spPr>
          <a:xfrm>
            <a:off x="304800" y="1752600"/>
            <a:ext cx="8534400" cy="4343400"/>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60605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6629400" cy="8683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447800"/>
            <a:ext cx="8229600" cy="4571999"/>
          </a:xfrm>
        </p:spPr>
        <p:txBody>
          <a:bodyPr/>
          <a:lstStyle/>
          <a:p>
            <a:pPr lvl="0"/>
            <a:endParaRPr lang="en-US" noProof="0" dirty="0" smtClean="0"/>
          </a:p>
        </p:txBody>
      </p:sp>
      <p:sp>
        <p:nvSpPr>
          <p:cNvPr id="5" name="Footer Placeholder 4"/>
          <p:cNvSpPr>
            <a:spLocks noGrp="1"/>
          </p:cNvSpPr>
          <p:nvPr>
            <p:ph type="ftr" sz="quarter" idx="11"/>
          </p:nvPr>
        </p:nvSpPr>
        <p:spPr>
          <a:xfrm>
            <a:off x="3124200" y="6477000"/>
            <a:ext cx="2895600" cy="244475"/>
          </a:xfrm>
          <a:prstGeom prst="rect">
            <a:avLst/>
          </a:prstGeom>
        </p:spPr>
        <p:txBody>
          <a:bodyPr/>
          <a:lstStyle>
            <a:lvl1pPr>
              <a:defRPr/>
            </a:lvl1pPr>
          </a:lstStyle>
          <a:p>
            <a:pPr>
              <a:defRPr/>
            </a:pPr>
            <a:r>
              <a:rPr lang="en-US" smtClean="0"/>
              <a:t>page</a:t>
            </a:r>
            <a:endParaRPr lang="en-US" dirty="0"/>
          </a:p>
        </p:txBody>
      </p:sp>
      <p:sp>
        <p:nvSpPr>
          <p:cNvPr id="8" name="Footer Placeholder 2"/>
          <p:cNvSpPr>
            <a:spLocks noGrp="1"/>
          </p:cNvSpPr>
          <p:nvPr>
            <p:ph type="ftr" sz="quarter" idx="15"/>
          </p:nvPr>
        </p:nvSpPr>
        <p:spPr>
          <a:xfrm>
            <a:off x="3124200" y="6477000"/>
            <a:ext cx="2895600" cy="244475"/>
          </a:xfrm>
          <a:prstGeom prst="rect">
            <a:avLst/>
          </a:prstGeom>
          <a:ln/>
        </p:spPr>
        <p:txBody>
          <a:bodyPr/>
          <a:lstStyle>
            <a:lvl1pPr>
              <a:defRPr/>
            </a:lvl1pPr>
          </a:lstStyle>
          <a:p>
            <a:pPr>
              <a:defRPr/>
            </a:pPr>
            <a:endParaRPr lang="en-US" dirty="0"/>
          </a:p>
        </p:txBody>
      </p:sp>
      <p:sp>
        <p:nvSpPr>
          <p:cNvPr id="11" name="Footer Placeholder 2"/>
          <p:cNvSpPr>
            <a:spLocks noGrp="1"/>
          </p:cNvSpPr>
          <p:nvPr>
            <p:ph type="ftr" sz="quarter" idx="19"/>
          </p:nvPr>
        </p:nvSpPr>
        <p:spPr>
          <a:xfrm>
            <a:off x="3124200" y="6477000"/>
            <a:ext cx="2895600" cy="244475"/>
          </a:xfrm>
          <a:prstGeom prst="rect">
            <a:avLst/>
          </a:prstGeom>
          <a:ln/>
        </p:spPr>
        <p:txBody>
          <a:bodyPr/>
          <a:lstStyle>
            <a:lvl1pPr>
              <a:defRPr/>
            </a:lvl1pPr>
          </a:lstStyle>
          <a:p>
            <a:pPr>
              <a:defRPr/>
            </a:pPr>
            <a:endParaRPr lang="en-US" dirty="0"/>
          </a:p>
        </p:txBody>
      </p:sp>
      <p:sp>
        <p:nvSpPr>
          <p:cNvPr id="14" name="Footer Placeholder 2"/>
          <p:cNvSpPr>
            <a:spLocks noGrp="1"/>
          </p:cNvSpPr>
          <p:nvPr>
            <p:ph type="ftr" sz="quarter" idx="23"/>
          </p:nvPr>
        </p:nvSpPr>
        <p:spPr>
          <a:xfrm>
            <a:off x="3124200" y="6477000"/>
            <a:ext cx="2895600" cy="244475"/>
          </a:xfrm>
          <a:prstGeom prst="rect">
            <a:avLst/>
          </a:prstGeom>
          <a:ln/>
        </p:spPr>
        <p:txBody>
          <a:bodyPr/>
          <a:lstStyle>
            <a:lvl1pPr>
              <a:defRPr/>
            </a:lvl1pPr>
          </a:lstStyle>
          <a:p>
            <a:pPr>
              <a:defRPr/>
            </a:pPr>
            <a:endParaRPr lang="en-US" dirty="0"/>
          </a:p>
        </p:txBody>
      </p:sp>
      <p:sp>
        <p:nvSpPr>
          <p:cNvPr id="15" name="Footer Placeholder 2"/>
          <p:cNvSpPr>
            <a:spLocks noGrp="1"/>
          </p:cNvSpPr>
          <p:nvPr>
            <p:ph type="ftr" sz="quarter" idx="27"/>
          </p:nvPr>
        </p:nvSpPr>
        <p:spPr>
          <a:xfrm>
            <a:off x="3124200" y="6477000"/>
            <a:ext cx="2895600" cy="244475"/>
          </a:xfrm>
          <a:prstGeom prst="rect">
            <a:avLst/>
          </a:prstGeom>
          <a:ln/>
        </p:spPr>
        <p:txBody>
          <a:bodyPr/>
          <a:lstStyle>
            <a:lvl1pPr>
              <a:defRPr/>
            </a:lvl1pPr>
          </a:lstStyle>
          <a:p>
            <a:pPr>
              <a:defRPr/>
            </a:pPr>
            <a:endParaRPr lang="en-US" dirty="0"/>
          </a:p>
        </p:txBody>
      </p:sp>
      <p:sp>
        <p:nvSpPr>
          <p:cNvPr id="18" name="Slide Number Placeholder 4"/>
          <p:cNvSpPr>
            <a:spLocks noGrp="1"/>
          </p:cNvSpPr>
          <p:nvPr>
            <p:ph type="sldNum" sz="quarter" idx="29"/>
          </p:nvPr>
        </p:nvSpPr>
        <p:spPr>
          <a:xfrm>
            <a:off x="8443913" y="6249988"/>
            <a:ext cx="490537" cy="365125"/>
          </a:xfrm>
          <a:prstGeom prst="rect">
            <a:avLst/>
          </a:prstGeom>
          <a:ln/>
        </p:spPr>
        <p:txBody>
          <a:bodyPr/>
          <a:lstStyle>
            <a:lvl1pPr>
              <a:defRPr/>
            </a:lvl1pPr>
          </a:lstStyle>
          <a:p>
            <a:pPr>
              <a:defRPr/>
            </a:pPr>
            <a:fld id="{F19A5771-FA7C-415C-B8A2-5B26C302B4F2}" type="slidenum">
              <a:rPr lang="en-US"/>
              <a:pPr>
                <a:defRPr/>
              </a:pPr>
              <a:t>‹#›</a:t>
            </a:fld>
            <a:endParaRPr lang="en-US" dirty="0"/>
          </a:p>
        </p:txBody>
      </p:sp>
      <p:sp>
        <p:nvSpPr>
          <p:cNvPr id="19" name="Footer Placeholder 2"/>
          <p:cNvSpPr>
            <a:spLocks noGrp="1"/>
          </p:cNvSpPr>
          <p:nvPr>
            <p:ph type="ftr" sz="quarter" idx="31"/>
          </p:nvPr>
        </p:nvSpPr>
        <p:spPr>
          <a:xfrm>
            <a:off x="3124200" y="6477000"/>
            <a:ext cx="2895600" cy="244475"/>
          </a:xfrm>
          <a:prstGeom prst="rect">
            <a:avLst/>
          </a:prstGeom>
          <a:ln/>
        </p:spPr>
        <p:txBody>
          <a:bodyPr/>
          <a:lstStyle>
            <a:lvl1pPr>
              <a:defRPr/>
            </a:lvl1pPr>
          </a:lstStyle>
          <a:p>
            <a:pPr>
              <a:defRPr/>
            </a:pPr>
            <a:endParaRPr lang="en-US" dirty="0"/>
          </a:p>
        </p:txBody>
      </p:sp>
      <p:sp>
        <p:nvSpPr>
          <p:cNvPr id="21" name="Slide Number Placeholder 4"/>
          <p:cNvSpPr>
            <a:spLocks noGrp="1"/>
          </p:cNvSpPr>
          <p:nvPr>
            <p:ph type="sldNum" sz="quarter" idx="33"/>
          </p:nvPr>
        </p:nvSpPr>
        <p:spPr>
          <a:xfrm>
            <a:off x="8443913" y="6249988"/>
            <a:ext cx="490537" cy="365125"/>
          </a:xfrm>
          <a:prstGeom prst="rect">
            <a:avLst/>
          </a:prstGeom>
          <a:ln/>
        </p:spPr>
        <p:txBody>
          <a:bodyPr/>
          <a:lstStyle>
            <a:lvl1pPr>
              <a:defRPr/>
            </a:lvl1pPr>
          </a:lstStyle>
          <a:p>
            <a:pPr>
              <a:defRPr/>
            </a:pPr>
            <a:fld id="{9FE39F64-FA6F-479F-8616-6D87A627F7E4}" type="slidenum">
              <a:rPr lang="en-US"/>
              <a:pPr>
                <a:defRPr/>
              </a:pPr>
              <a:t>‹#›</a:t>
            </a:fld>
            <a:endParaRPr lang="en-US" dirty="0"/>
          </a:p>
        </p:txBody>
      </p:sp>
      <p:sp>
        <p:nvSpPr>
          <p:cNvPr id="20" name="Footer Placeholder 2"/>
          <p:cNvSpPr>
            <a:spLocks noGrp="1"/>
          </p:cNvSpPr>
          <p:nvPr>
            <p:ph type="ftr" sz="quarter" idx="35"/>
          </p:nvPr>
        </p:nvSpPr>
        <p:spPr>
          <a:xfrm>
            <a:off x="3124200" y="6477000"/>
            <a:ext cx="2895600" cy="244475"/>
          </a:xfrm>
          <a:prstGeom prst="rect">
            <a:avLst/>
          </a:prstGeom>
          <a:ln/>
        </p:spPr>
        <p:txBody>
          <a:bodyPr/>
          <a:lstStyle>
            <a:lvl1pPr>
              <a:defRPr/>
            </a:lvl1pPr>
          </a:lstStyle>
          <a:p>
            <a:pPr>
              <a:defRPr/>
            </a:pPr>
            <a:endParaRPr lang="en-US" dirty="0"/>
          </a:p>
        </p:txBody>
      </p:sp>
      <p:sp>
        <p:nvSpPr>
          <p:cNvPr id="24" name="Footer Placeholder 2"/>
          <p:cNvSpPr>
            <a:spLocks noGrp="1"/>
          </p:cNvSpPr>
          <p:nvPr>
            <p:ph type="ftr" sz="quarter" idx="39"/>
          </p:nvPr>
        </p:nvSpPr>
        <p:spPr>
          <a:xfrm>
            <a:off x="3124200" y="6477000"/>
            <a:ext cx="2895600" cy="244475"/>
          </a:xfrm>
          <a:prstGeom prst="rect">
            <a:avLst/>
          </a:prstGeom>
          <a:ln/>
        </p:spPr>
        <p:txBody>
          <a:bodyPr/>
          <a:lstStyle>
            <a:lvl1pPr>
              <a:defRPr/>
            </a:lvl1pPr>
          </a:lstStyle>
          <a:p>
            <a:pPr>
              <a:defRPr/>
            </a:pPr>
            <a:endParaRPr lang="en-US" dirty="0"/>
          </a:p>
        </p:txBody>
      </p:sp>
      <p:sp>
        <p:nvSpPr>
          <p:cNvPr id="25" name="Footer Placeholder 2"/>
          <p:cNvSpPr>
            <a:spLocks noGrp="1"/>
          </p:cNvSpPr>
          <p:nvPr>
            <p:ph type="ftr" sz="quarter" idx="43"/>
          </p:nvPr>
        </p:nvSpPr>
        <p:spPr>
          <a:xfrm>
            <a:off x="3124200" y="6477000"/>
            <a:ext cx="2895600" cy="244475"/>
          </a:xfrm>
          <a:prstGeom prst="rect">
            <a:avLst/>
          </a:prstGeom>
          <a:ln/>
        </p:spPr>
        <p:txBody>
          <a:bodyPr/>
          <a:lstStyle>
            <a:lvl1pPr>
              <a:defRPr/>
            </a:lvl1pPr>
          </a:lstStyle>
          <a:p>
            <a:pPr>
              <a:defRPr/>
            </a:pPr>
            <a:endParaRPr lang="en-US" dirty="0"/>
          </a:p>
        </p:txBody>
      </p:sp>
      <p:sp>
        <p:nvSpPr>
          <p:cNvPr id="27" name="Footer Placeholder 2"/>
          <p:cNvSpPr>
            <a:spLocks noGrp="1"/>
          </p:cNvSpPr>
          <p:nvPr>
            <p:ph type="ftr" sz="quarter" idx="47"/>
          </p:nvPr>
        </p:nvSpPr>
        <p:spPr>
          <a:xfrm>
            <a:off x="3124200" y="6477000"/>
            <a:ext cx="2895600" cy="244475"/>
          </a:xfrm>
          <a:prstGeom prst="rect">
            <a:avLst/>
          </a:prstGeom>
          <a:ln/>
        </p:spPr>
        <p:txBody>
          <a:bodyPr/>
          <a:lstStyle>
            <a:lvl1pPr>
              <a:defRPr/>
            </a:lvl1pPr>
          </a:lstStyle>
          <a:p>
            <a:pPr>
              <a:defRPr/>
            </a:pPr>
            <a:endParaRPr lang="en-US" dirty="0"/>
          </a:p>
        </p:txBody>
      </p:sp>
      <p:sp>
        <p:nvSpPr>
          <p:cNvPr id="31" name="Footer Placeholder 2"/>
          <p:cNvSpPr>
            <a:spLocks noGrp="1"/>
          </p:cNvSpPr>
          <p:nvPr>
            <p:ph type="ftr" sz="quarter" idx="51"/>
          </p:nvPr>
        </p:nvSpPr>
        <p:spPr>
          <a:xfrm>
            <a:off x="3124200" y="6477000"/>
            <a:ext cx="2895600" cy="244475"/>
          </a:xfrm>
          <a:prstGeom prst="rect">
            <a:avLst/>
          </a:prstGeom>
          <a:ln/>
        </p:spPr>
        <p:txBody>
          <a:bodyPr/>
          <a:lstStyle>
            <a:lvl1pPr>
              <a:defRPr/>
            </a:lvl1pPr>
          </a:lstStyle>
          <a:p>
            <a:pPr>
              <a:defRPr/>
            </a:pPr>
            <a:endParaRPr lang="en-US" dirty="0"/>
          </a:p>
        </p:txBody>
      </p:sp>
      <p:sp>
        <p:nvSpPr>
          <p:cNvPr id="29" name="Date Placeholder 1"/>
          <p:cNvSpPr>
            <a:spLocks noGrp="1"/>
          </p:cNvSpPr>
          <p:nvPr>
            <p:ph type="dt" sz="half" idx="54"/>
          </p:nvPr>
        </p:nvSpPr>
        <p:spPr>
          <a:xfrm>
            <a:off x="457200" y="6477000"/>
            <a:ext cx="2133600" cy="244475"/>
          </a:xfrm>
          <a:prstGeom prst="rect">
            <a:avLst/>
          </a:prstGeom>
          <a:ln/>
        </p:spPr>
        <p:txBody>
          <a:bodyPr/>
          <a:lstStyle>
            <a:lvl1pPr>
              <a:defRPr/>
            </a:lvl1pPr>
          </a:lstStyle>
          <a:p>
            <a:pPr>
              <a:defRPr/>
            </a:pPr>
            <a:endParaRPr lang="en-US" dirty="0"/>
          </a:p>
        </p:txBody>
      </p:sp>
      <p:sp>
        <p:nvSpPr>
          <p:cNvPr id="32" name="Footer Placeholder 2"/>
          <p:cNvSpPr>
            <a:spLocks noGrp="1"/>
          </p:cNvSpPr>
          <p:nvPr>
            <p:ph type="ftr" sz="quarter" idx="55"/>
          </p:nvPr>
        </p:nvSpPr>
        <p:spPr>
          <a:xfrm>
            <a:off x="3124200" y="6477000"/>
            <a:ext cx="2895600" cy="244475"/>
          </a:xfrm>
          <a:prstGeom prst="rect">
            <a:avLst/>
          </a:prstGeom>
          <a:ln/>
        </p:spPr>
        <p:txBody>
          <a:bodyPr/>
          <a:lstStyle>
            <a:lvl1pPr>
              <a:defRPr/>
            </a:lvl1pPr>
          </a:lstStyle>
          <a:p>
            <a:pPr>
              <a:defRPr/>
            </a:pPr>
            <a:endParaRPr lang="en-US" dirty="0"/>
          </a:p>
        </p:txBody>
      </p:sp>
      <p:sp>
        <p:nvSpPr>
          <p:cNvPr id="34" name="Footer Placeholder 3"/>
          <p:cNvSpPr>
            <a:spLocks noGrp="1"/>
          </p:cNvSpPr>
          <p:nvPr>
            <p:ph type="ftr" sz="quarter" idx="56"/>
          </p:nvPr>
        </p:nvSpPr>
        <p:spPr>
          <a:xfrm>
            <a:off x="3124200" y="6477000"/>
            <a:ext cx="2895600" cy="244475"/>
          </a:xfrm>
          <a:prstGeom prst="rect">
            <a:avLst/>
          </a:prstGeom>
          <a:ln/>
        </p:spPr>
        <p:txBody>
          <a:bodyPr/>
          <a:lstStyle>
            <a:lvl1pPr>
              <a:defRPr/>
            </a:lvl1pPr>
          </a:lstStyle>
          <a:p>
            <a:pPr>
              <a:defRPr/>
            </a:pPr>
            <a:endParaRPr lang="en-US" dirty="0"/>
          </a:p>
        </p:txBody>
      </p:sp>
    </p:spTree>
    <p:extLst>
      <p:ext uri="{BB962C8B-B14F-4D97-AF65-F5344CB8AC3E}">
        <p14:creationId xmlns:p14="http://schemas.microsoft.com/office/powerpoint/2010/main" val="1990149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smtClean="0"/>
              <a:t>page</a:t>
            </a:r>
            <a:endParaRPr lang="en-US" dirty="0"/>
          </a:p>
        </p:txBody>
      </p:sp>
    </p:spTree>
    <p:extLst>
      <p:ext uri="{BB962C8B-B14F-4D97-AF65-F5344CB8AC3E}">
        <p14:creationId xmlns:p14="http://schemas.microsoft.com/office/powerpoint/2010/main" val="4176375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849438"/>
            <a:ext cx="822960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Box 4"/>
          <p:cNvSpPr txBox="1"/>
          <p:nvPr userDrawn="1"/>
        </p:nvSpPr>
        <p:spPr>
          <a:xfrm>
            <a:off x="457200" y="6284913"/>
            <a:ext cx="4311650" cy="276225"/>
          </a:xfrm>
          <a:prstGeom prst="rect">
            <a:avLst/>
          </a:prstGeom>
          <a:noFill/>
        </p:spPr>
        <p:txBody>
          <a:bodyPr>
            <a:spAutoFit/>
          </a:bodyPr>
          <a:lstStyle/>
          <a:p>
            <a:pPr defTabSz="457200">
              <a:defRPr/>
            </a:pPr>
            <a:r>
              <a:rPr lang="en-US" sz="1200" spc="100" dirty="0">
                <a:solidFill>
                  <a:prstClr val="white">
                    <a:lumMod val="65000"/>
                  </a:prstClr>
                </a:solidFill>
                <a:ea typeface="ＭＳ Ｐゴシック" pitchFamily="34" charset="-128"/>
              </a:rPr>
              <a:t>VETERANS BENEFITS ADMINISTRATION</a:t>
            </a:r>
          </a:p>
        </p:txBody>
      </p:sp>
      <p:pic>
        <p:nvPicPr>
          <p:cNvPr id="1030" name="Picture 7" descr="InsidePage_Header_03.pn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28600" y="223838"/>
            <a:ext cx="8686800" cy="1358900"/>
          </a:xfrm>
          <a:prstGeom prst="rect">
            <a:avLst/>
          </a:prstGeom>
          <a:solidFill>
            <a:schemeClr val="accent1"/>
          </a:solidFill>
          <a:ln>
            <a:noFill/>
          </a:ln>
        </p:spPr>
      </p:pic>
    </p:spTree>
    <p:extLst>
      <p:ext uri="{BB962C8B-B14F-4D97-AF65-F5344CB8AC3E}">
        <p14:creationId xmlns:p14="http://schemas.microsoft.com/office/powerpoint/2010/main" val="169990049"/>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8" r:id="rId3"/>
    <p:sldLayoutId id="2147483669" r:id="rId4"/>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l" defTabSz="457200" rtl="0" eaLnBrk="0" fontAlgn="base" hangingPunct="0">
        <a:spcBef>
          <a:spcPct val="0"/>
        </a:spcBef>
        <a:spcAft>
          <a:spcPct val="0"/>
        </a:spcAft>
        <a:defRPr sz="2400" kern="1200">
          <a:solidFill>
            <a:schemeClr val="bg1"/>
          </a:solidFill>
          <a:latin typeface="Georgia"/>
          <a:ea typeface="ＭＳ Ｐゴシック" pitchFamily="34" charset="-128"/>
          <a:cs typeface="Georgia"/>
        </a:defRPr>
      </a:lvl1pPr>
      <a:lvl2pPr algn="l" defTabSz="457200" rtl="0" eaLnBrk="0" fontAlgn="base" hangingPunct="0">
        <a:spcBef>
          <a:spcPct val="0"/>
        </a:spcBef>
        <a:spcAft>
          <a:spcPct val="0"/>
        </a:spcAft>
        <a:defRPr sz="2400">
          <a:solidFill>
            <a:schemeClr val="bg1"/>
          </a:solidFill>
          <a:latin typeface="Georgia" pitchFamily="18" charset="0"/>
          <a:ea typeface="ＭＳ Ｐゴシック" pitchFamily="34" charset="-128"/>
          <a:cs typeface="Georgia" pitchFamily="18" charset="0"/>
        </a:defRPr>
      </a:lvl2pPr>
      <a:lvl3pPr algn="l" defTabSz="457200" rtl="0" eaLnBrk="0" fontAlgn="base" hangingPunct="0">
        <a:spcBef>
          <a:spcPct val="0"/>
        </a:spcBef>
        <a:spcAft>
          <a:spcPct val="0"/>
        </a:spcAft>
        <a:defRPr sz="2400">
          <a:solidFill>
            <a:schemeClr val="bg1"/>
          </a:solidFill>
          <a:latin typeface="Georgia" pitchFamily="18" charset="0"/>
          <a:ea typeface="ＭＳ Ｐゴシック" pitchFamily="34" charset="-128"/>
          <a:cs typeface="Georgia" pitchFamily="18" charset="0"/>
        </a:defRPr>
      </a:lvl3pPr>
      <a:lvl4pPr algn="l" defTabSz="457200" rtl="0" eaLnBrk="0" fontAlgn="base" hangingPunct="0">
        <a:spcBef>
          <a:spcPct val="0"/>
        </a:spcBef>
        <a:spcAft>
          <a:spcPct val="0"/>
        </a:spcAft>
        <a:defRPr sz="2400">
          <a:solidFill>
            <a:schemeClr val="bg1"/>
          </a:solidFill>
          <a:latin typeface="Georgia" pitchFamily="18" charset="0"/>
          <a:ea typeface="ＭＳ Ｐゴシック" pitchFamily="34" charset="-128"/>
          <a:cs typeface="Georgia" pitchFamily="18" charset="0"/>
        </a:defRPr>
      </a:lvl4pPr>
      <a:lvl5pPr algn="l" defTabSz="457200" rtl="0" eaLnBrk="0" fontAlgn="base" hangingPunct="0">
        <a:spcBef>
          <a:spcPct val="0"/>
        </a:spcBef>
        <a:spcAft>
          <a:spcPct val="0"/>
        </a:spcAft>
        <a:defRPr sz="2400">
          <a:solidFill>
            <a:schemeClr val="bg1"/>
          </a:solidFill>
          <a:latin typeface="Georgia" pitchFamily="18" charset="0"/>
          <a:ea typeface="ＭＳ Ｐゴシック" pitchFamily="34" charset="-128"/>
          <a:cs typeface="Georgia" pitchFamily="18" charset="0"/>
        </a:defRPr>
      </a:lvl5pPr>
      <a:lvl6pPr marL="457200" algn="l" defTabSz="457200" rtl="0" fontAlgn="base">
        <a:spcBef>
          <a:spcPct val="0"/>
        </a:spcBef>
        <a:spcAft>
          <a:spcPct val="0"/>
        </a:spcAft>
        <a:defRPr sz="2400">
          <a:solidFill>
            <a:schemeClr val="bg1"/>
          </a:solidFill>
          <a:latin typeface="Georgia" pitchFamily="18" charset="0"/>
          <a:ea typeface="ＭＳ Ｐゴシック" pitchFamily="34" charset="-128"/>
        </a:defRPr>
      </a:lvl6pPr>
      <a:lvl7pPr marL="914400" algn="l" defTabSz="457200" rtl="0" fontAlgn="base">
        <a:spcBef>
          <a:spcPct val="0"/>
        </a:spcBef>
        <a:spcAft>
          <a:spcPct val="0"/>
        </a:spcAft>
        <a:defRPr sz="2400">
          <a:solidFill>
            <a:schemeClr val="bg1"/>
          </a:solidFill>
          <a:latin typeface="Georgia" pitchFamily="18" charset="0"/>
          <a:ea typeface="ＭＳ Ｐゴシック" pitchFamily="34" charset="-128"/>
        </a:defRPr>
      </a:lvl7pPr>
      <a:lvl8pPr marL="1371600" algn="l" defTabSz="457200" rtl="0" fontAlgn="base">
        <a:spcBef>
          <a:spcPct val="0"/>
        </a:spcBef>
        <a:spcAft>
          <a:spcPct val="0"/>
        </a:spcAft>
        <a:defRPr sz="2400">
          <a:solidFill>
            <a:schemeClr val="bg1"/>
          </a:solidFill>
          <a:latin typeface="Georgia" pitchFamily="18" charset="0"/>
          <a:ea typeface="ＭＳ Ｐゴシック" pitchFamily="34" charset="-128"/>
        </a:defRPr>
      </a:lvl8pPr>
      <a:lvl9pPr marL="1828800" algn="l" defTabSz="457200" rtl="0" fontAlgn="base">
        <a:spcBef>
          <a:spcPct val="0"/>
        </a:spcBef>
        <a:spcAft>
          <a:spcPct val="0"/>
        </a:spcAft>
        <a:defRPr sz="2400">
          <a:solidFill>
            <a:schemeClr val="bg1"/>
          </a:solidFill>
          <a:latin typeface="Georgia" pitchFamily="18" charset="0"/>
          <a:ea typeface="ＭＳ Ｐゴシック" pitchFamily="34" charset="-128"/>
        </a:defRPr>
      </a:lvl9pPr>
    </p:titleStyle>
    <p:bodyStyle>
      <a:lvl1pPr marL="342900" indent="-342900" algn="l" defTabSz="457200" rtl="0" eaLnBrk="0" fontAlgn="base" hangingPunct="0">
        <a:spcBef>
          <a:spcPct val="20000"/>
        </a:spcBef>
        <a:spcAft>
          <a:spcPct val="0"/>
        </a:spcAft>
        <a:buFont typeface="Arial" pitchFamily="34" charset="0"/>
        <a:buChar char="•"/>
        <a:defRPr kern="1200">
          <a:solidFill>
            <a:schemeClr val="tx1"/>
          </a:solidFill>
          <a:latin typeface="+mn-lt"/>
          <a:ea typeface="ＭＳ Ｐゴシック" pitchFamily="34" charset="-128"/>
          <a:cs typeface="Georgia"/>
        </a:defRPr>
      </a:lvl1pPr>
      <a:lvl2pPr marL="742950" indent="-285750" algn="l" defTabSz="457200" rtl="0" eaLnBrk="0" fontAlgn="base" hangingPunct="0">
        <a:spcBef>
          <a:spcPct val="20000"/>
        </a:spcBef>
        <a:spcAft>
          <a:spcPct val="0"/>
        </a:spcAft>
        <a:buFont typeface="Arial" pitchFamily="34" charset="0"/>
        <a:buChar char="–"/>
        <a:defRPr sz="1600" kern="1200">
          <a:solidFill>
            <a:schemeClr val="tx1"/>
          </a:solidFill>
          <a:latin typeface="+mn-lt"/>
          <a:ea typeface="ＭＳ Ｐゴシック" pitchFamily="34" charset="-128"/>
          <a:cs typeface="Georgia"/>
        </a:defRPr>
      </a:lvl2pPr>
      <a:lvl3pPr marL="1143000" indent="-228600" algn="l" defTabSz="457200" rtl="0" eaLnBrk="0" fontAlgn="base" hangingPunct="0">
        <a:spcBef>
          <a:spcPct val="20000"/>
        </a:spcBef>
        <a:spcAft>
          <a:spcPct val="0"/>
        </a:spcAft>
        <a:buFont typeface="Arial" pitchFamily="34" charset="0"/>
        <a:buChar char="•"/>
        <a:defRPr sz="1400" kern="1200">
          <a:solidFill>
            <a:schemeClr val="tx1"/>
          </a:solidFill>
          <a:latin typeface="+mn-lt"/>
          <a:ea typeface="ＭＳ Ｐゴシック" pitchFamily="34" charset="-128"/>
          <a:cs typeface="Georgia"/>
        </a:defRPr>
      </a:lvl3pPr>
      <a:lvl4pPr marL="1600200" indent="-228600" algn="l" defTabSz="457200" rtl="0" eaLnBrk="0" fontAlgn="base" hangingPunct="0">
        <a:spcBef>
          <a:spcPct val="20000"/>
        </a:spcBef>
        <a:spcAft>
          <a:spcPct val="0"/>
        </a:spcAft>
        <a:buFont typeface="Arial" pitchFamily="34" charset="0"/>
        <a:buChar char="–"/>
        <a:defRPr sz="1200" kern="1200">
          <a:solidFill>
            <a:schemeClr val="tx1"/>
          </a:solidFill>
          <a:latin typeface="+mn-lt"/>
          <a:ea typeface="ＭＳ Ｐゴシック" pitchFamily="34" charset="-128"/>
          <a:cs typeface="Georgia"/>
        </a:defRPr>
      </a:lvl4pPr>
      <a:lvl5pPr marL="2057400" indent="-228600" algn="l" defTabSz="457200" rtl="0" eaLnBrk="0" fontAlgn="base" hangingPunct="0">
        <a:spcBef>
          <a:spcPct val="20000"/>
        </a:spcBef>
        <a:spcAft>
          <a:spcPct val="0"/>
        </a:spcAft>
        <a:buFont typeface="Arial" pitchFamily="34" charset="0"/>
        <a:buChar char="»"/>
        <a:defRPr sz="1200" kern="1200">
          <a:solidFill>
            <a:schemeClr val="tx1"/>
          </a:solidFill>
          <a:latin typeface="Georgia"/>
          <a:ea typeface="ＭＳ Ｐゴシック" pitchFamily="34" charset="-128"/>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6146800" y="1652588"/>
            <a:ext cx="1028700" cy="1039812"/>
            <a:chOff x="6146800" y="1652588"/>
            <a:chExt cx="1028700" cy="1039812"/>
          </a:xfrm>
        </p:grpSpPr>
        <p:sp>
          <p:nvSpPr>
            <p:cNvPr id="6" name="Oval 5"/>
            <p:cNvSpPr/>
            <p:nvPr/>
          </p:nvSpPr>
          <p:spPr>
            <a:xfrm>
              <a:off x="6146800" y="1652588"/>
              <a:ext cx="1028700" cy="1039812"/>
            </a:xfrm>
            <a:prstGeom prst="ellipse">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dirty="0"/>
            </a:p>
          </p:txBody>
        </p:sp>
        <p:pic>
          <p:nvPicPr>
            <p:cNvPr id="7"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1100" y="1836738"/>
              <a:ext cx="8001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Group 7"/>
          <p:cNvGrpSpPr/>
          <p:nvPr/>
        </p:nvGrpSpPr>
        <p:grpSpPr>
          <a:xfrm>
            <a:off x="7348538" y="1463675"/>
            <a:ext cx="1620837" cy="1482725"/>
            <a:chOff x="7348538" y="1463675"/>
            <a:chExt cx="1620837" cy="1482725"/>
          </a:xfrm>
        </p:grpSpPr>
        <p:sp>
          <p:nvSpPr>
            <p:cNvPr id="9" name="Oval 8"/>
            <p:cNvSpPr/>
            <p:nvPr/>
          </p:nvSpPr>
          <p:spPr>
            <a:xfrm>
              <a:off x="7348538" y="1463675"/>
              <a:ext cx="1620837" cy="1482725"/>
            </a:xfrm>
            <a:prstGeom prst="ellipse">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dirty="0"/>
            </a:p>
          </p:txBody>
        </p:sp>
        <p:pic>
          <p:nvPicPr>
            <p:cNvPr id="10" name="Picture 6" descr="C:\Users\VRERHART\AppData\Local\Microsoft\Windows\Temporary Internet Files\Content.Outlook\36336H46\VRE New CMYK.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72363" y="1865313"/>
              <a:ext cx="1374775"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TextBox 10"/>
          <p:cNvSpPr txBox="1"/>
          <p:nvPr/>
        </p:nvSpPr>
        <p:spPr>
          <a:xfrm>
            <a:off x="609600" y="480318"/>
            <a:ext cx="7549356" cy="954107"/>
          </a:xfrm>
          <a:prstGeom prst="rect">
            <a:avLst/>
          </a:prstGeom>
          <a:noFill/>
        </p:spPr>
        <p:txBody>
          <a:bodyPr wrap="square" rtlCol="0">
            <a:spAutoFit/>
          </a:bodyPr>
          <a:lstStyle/>
          <a:p>
            <a:r>
              <a:rPr lang="en-US" sz="2800" b="1" dirty="0" smtClean="0">
                <a:solidFill>
                  <a:schemeClr val="bg1"/>
                </a:solidFill>
                <a:latin typeface="Arial" pitchFamily="34" charset="0"/>
                <a:cs typeface="Arial" pitchFamily="34" charset="0"/>
              </a:rPr>
              <a:t>VR&amp;E August 2014 </a:t>
            </a:r>
          </a:p>
          <a:p>
            <a:r>
              <a:rPr lang="en-US" sz="2800" b="1" dirty="0" smtClean="0">
                <a:solidFill>
                  <a:schemeClr val="bg1"/>
                </a:solidFill>
                <a:latin typeface="Arial" pitchFamily="34" charset="0"/>
                <a:cs typeface="Arial" pitchFamily="34" charset="0"/>
              </a:rPr>
              <a:t>CWINRS Updates</a:t>
            </a:r>
            <a:endParaRPr lang="en-US" sz="2800" b="1" dirty="0">
              <a:solidFill>
                <a:schemeClr val="bg1"/>
              </a:solidFill>
              <a:latin typeface="Arial" pitchFamily="34" charset="0"/>
              <a:cs typeface="Arial" pitchFamily="34" charset="0"/>
            </a:endParaRPr>
          </a:p>
        </p:txBody>
      </p:sp>
      <p:sp>
        <p:nvSpPr>
          <p:cNvPr id="2" name="Rectangle 1"/>
          <p:cNvSpPr/>
          <p:nvPr/>
        </p:nvSpPr>
        <p:spPr>
          <a:xfrm>
            <a:off x="525780" y="2819400"/>
            <a:ext cx="7848600" cy="2616101"/>
          </a:xfrm>
          <a:prstGeom prst="rect">
            <a:avLst/>
          </a:prstGeom>
        </p:spPr>
        <p:txBody>
          <a:bodyPr wrap="square">
            <a:spAutoFit/>
          </a:bodyPr>
          <a:lstStyle/>
          <a:p>
            <a:pPr algn="ctr"/>
            <a:r>
              <a:rPr lang="en-US" sz="4000" b="1" dirty="0">
                <a:latin typeface="Arial Black" panose="020B0A04020102020204" pitchFamily="34" charset="0"/>
              </a:rPr>
              <a:t>Using CWINRS to Track Services Provided by VR&amp;E</a:t>
            </a:r>
          </a:p>
          <a:p>
            <a:pPr algn="ctr"/>
            <a:endParaRPr lang="en-US" sz="2800" b="1" dirty="0">
              <a:latin typeface="Arial Black" panose="020B0A04020102020204" pitchFamily="34" charset="0"/>
            </a:endParaRPr>
          </a:p>
          <a:p>
            <a:pPr algn="ctr"/>
            <a:r>
              <a:rPr lang="en-US" sz="2800" b="1" dirty="0">
                <a:latin typeface="Arial Black" panose="020B0A04020102020204" pitchFamily="34" charset="0"/>
              </a:rPr>
              <a:t>Training Presented by VR&amp;E Service</a:t>
            </a:r>
          </a:p>
          <a:p>
            <a:pPr algn="ctr"/>
            <a:r>
              <a:rPr lang="en-US" sz="2800" b="1" dirty="0">
                <a:latin typeface="Arial Black" panose="020B0A04020102020204" pitchFamily="34" charset="0"/>
              </a:rPr>
              <a:t>TMS VA # 3882339</a:t>
            </a:r>
          </a:p>
        </p:txBody>
      </p:sp>
    </p:spTree>
    <p:extLst>
      <p:ext uri="{BB962C8B-B14F-4D97-AF65-F5344CB8AC3E}">
        <p14:creationId xmlns:p14="http://schemas.microsoft.com/office/powerpoint/2010/main" val="3062721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itchFamily="34" charset="0"/>
                <a:cs typeface="Arial" pitchFamily="34" charset="0"/>
              </a:rPr>
              <a:t>VR&amp;E August 2014 </a:t>
            </a:r>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CWINRS Updates</a:t>
            </a:r>
            <a:endParaRPr lang="en-US" dirty="0"/>
          </a:p>
        </p:txBody>
      </p:sp>
      <p:sp>
        <p:nvSpPr>
          <p:cNvPr id="3" name="Content Placeholder 2"/>
          <p:cNvSpPr>
            <a:spLocks noGrp="1"/>
          </p:cNvSpPr>
          <p:nvPr>
            <p:ph sz="quarter" idx="11"/>
          </p:nvPr>
        </p:nvSpPr>
        <p:spPr/>
        <p:txBody>
          <a:bodyPr/>
          <a:lstStyle/>
          <a:p>
            <a:r>
              <a:rPr lang="en-US" sz="2400" b="1" dirty="0"/>
              <a:t>Purpose:  </a:t>
            </a:r>
          </a:p>
          <a:p>
            <a:pPr lvl="1"/>
            <a:r>
              <a:rPr lang="en-US" sz="2200" dirty="0" smtClean="0"/>
              <a:t>This training will provide guidance to VR&amp;E Staff on the programmed enhancements implemented in CWINRS on August 17, 2014, and the new procedural changes required to track Service Types, Service Details, and Objective Progress Status on rehabilitation plans</a:t>
            </a:r>
          </a:p>
          <a:p>
            <a:r>
              <a:rPr lang="en-US" sz="2400" b="1" dirty="0" smtClean="0"/>
              <a:t>References:</a:t>
            </a:r>
          </a:p>
          <a:p>
            <a:pPr lvl="1"/>
            <a:r>
              <a:rPr lang="en-US" sz="2200" dirty="0" smtClean="0"/>
              <a:t>VR&amp;E Circular 28-14-05:  VR&amp;E August 2014 CWINRS Updates</a:t>
            </a:r>
          </a:p>
          <a:p>
            <a:pPr lvl="1"/>
            <a:r>
              <a:rPr lang="en-US" sz="2200" dirty="0" smtClean="0"/>
              <a:t>Attachments:</a:t>
            </a:r>
          </a:p>
          <a:p>
            <a:pPr lvl="2"/>
            <a:r>
              <a:rPr lang="en-US" dirty="0" smtClean="0"/>
              <a:t>Service Type Categories</a:t>
            </a:r>
          </a:p>
          <a:p>
            <a:pPr lvl="2"/>
            <a:r>
              <a:rPr lang="en-US" dirty="0" smtClean="0"/>
              <a:t>Instructions for Adding and Updating Service Types and Objective Progress Status  </a:t>
            </a:r>
            <a:endParaRPr lang="en-US" dirty="0"/>
          </a:p>
          <a:p>
            <a:pPr lvl="1"/>
            <a:endParaRPr lang="en-US" dirty="0" smtClean="0"/>
          </a:p>
        </p:txBody>
      </p:sp>
    </p:spTree>
    <p:extLst>
      <p:ext uri="{BB962C8B-B14F-4D97-AF65-F5344CB8AC3E}">
        <p14:creationId xmlns:p14="http://schemas.microsoft.com/office/powerpoint/2010/main" val="3332188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Implementation Dates</a:t>
            </a:r>
            <a:endParaRPr lang="en-US" b="1" dirty="0"/>
          </a:p>
        </p:txBody>
      </p:sp>
      <p:sp>
        <p:nvSpPr>
          <p:cNvPr id="3" name="Content Placeholder 2"/>
          <p:cNvSpPr>
            <a:spLocks noGrp="1"/>
          </p:cNvSpPr>
          <p:nvPr>
            <p:ph sz="quarter" idx="11"/>
          </p:nvPr>
        </p:nvSpPr>
        <p:spPr/>
        <p:txBody>
          <a:bodyPr/>
          <a:lstStyle/>
          <a:p>
            <a:r>
              <a:rPr lang="en-US" dirty="0" smtClean="0"/>
              <a:t>New plans entered in CWINRS on or after August 17, 2014, will require entry of Service Types, Detail Types, and Progress Status at the time of plan creation </a:t>
            </a:r>
          </a:p>
          <a:p>
            <a:r>
              <a:rPr lang="en-US" dirty="0" smtClean="0"/>
              <a:t>VR&amp;E case managers will now be required to enter a Service Type and Service Detail for </a:t>
            </a:r>
            <a:r>
              <a:rPr lang="en-US" b="1" u="sng" dirty="0" smtClean="0"/>
              <a:t>every</a:t>
            </a:r>
            <a:r>
              <a:rPr lang="en-US" u="sng" dirty="0" smtClean="0"/>
              <a:t> </a:t>
            </a:r>
            <a:r>
              <a:rPr lang="en-US" dirty="0" smtClean="0"/>
              <a:t>objective in the rehabilitation plan, and update the progress</a:t>
            </a:r>
          </a:p>
          <a:p>
            <a:r>
              <a:rPr lang="en-US" dirty="0" smtClean="0"/>
              <a:t>Existing rehabilitation plans in CWINRS as of August 17, 2014 will require entry of Service Types, Detail Types, and Progress Status </a:t>
            </a:r>
            <a:r>
              <a:rPr lang="en-US" b="1" u="sng" dirty="0" smtClean="0"/>
              <a:t>no later than November 17, 2014</a:t>
            </a:r>
            <a:endParaRPr lang="en-US" b="1" u="sng" dirty="0"/>
          </a:p>
        </p:txBody>
      </p:sp>
    </p:spTree>
    <p:extLst>
      <p:ext uri="{BB962C8B-B14F-4D97-AF65-F5344CB8AC3E}">
        <p14:creationId xmlns:p14="http://schemas.microsoft.com/office/powerpoint/2010/main" val="3263980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r>
              <a:rPr lang="en-US" sz="2800" b="1" dirty="0" smtClean="0">
                <a:latin typeface="Arial" pitchFamily="34" charset="0"/>
                <a:cs typeface="Arial" pitchFamily="34" charset="0"/>
              </a:rPr>
              <a:t>Service Type Indicators</a:t>
            </a:r>
          </a:p>
        </p:txBody>
      </p:sp>
      <p:sp>
        <p:nvSpPr>
          <p:cNvPr id="25605" name="Rectangle 3"/>
          <p:cNvSpPr>
            <a:spLocks noGrp="1" noChangeArrowheads="1"/>
          </p:cNvSpPr>
          <p:nvPr>
            <p:ph idx="1"/>
          </p:nvPr>
        </p:nvSpPr>
        <p:spPr>
          <a:xfrm>
            <a:off x="457200" y="1600200"/>
            <a:ext cx="8229600" cy="4648200"/>
          </a:xfrm>
        </p:spPr>
        <p:txBody>
          <a:bodyPr/>
          <a:lstStyle/>
          <a:p>
            <a:endParaRPr lang="en-US" sz="2000" b="1" u="sng" dirty="0" smtClean="0">
              <a:solidFill>
                <a:srgbClr val="0070C0"/>
              </a:solidFill>
              <a:latin typeface="Arial" pitchFamily="34" charset="0"/>
              <a:cs typeface="Arial" pitchFamily="34" charset="0"/>
            </a:endParaRPr>
          </a:p>
          <a:p>
            <a:endParaRPr lang="en-US" sz="2000" b="1" dirty="0" smtClean="0">
              <a:solidFill>
                <a:srgbClr val="0070C0"/>
              </a:solidFill>
              <a:latin typeface="Arial" pitchFamily="34" charset="0"/>
              <a:cs typeface="Arial" pitchFamily="34" charset="0"/>
            </a:endParaRPr>
          </a:p>
          <a:p>
            <a:endParaRPr lang="en-US" sz="2000" b="1" dirty="0" smtClean="0">
              <a:solidFill>
                <a:srgbClr val="0070C0"/>
              </a:solidFill>
              <a:latin typeface="Arial" pitchFamily="34" charset="0"/>
              <a:cs typeface="Arial" pitchFamily="34" charset="0"/>
            </a:endParaRPr>
          </a:p>
          <a:p>
            <a:endParaRPr lang="en-US" sz="2000" b="1" dirty="0" smtClean="0">
              <a:solidFill>
                <a:srgbClr val="0070C0"/>
              </a:solidFill>
              <a:latin typeface="Arial" pitchFamily="34" charset="0"/>
              <a:cs typeface="Arial" pitchFamily="34" charset="0"/>
            </a:endParaRPr>
          </a:p>
          <a:p>
            <a:endParaRPr lang="en-US" sz="1800" b="1" dirty="0" smtClean="0"/>
          </a:p>
          <a:p>
            <a:pPr>
              <a:buFontTx/>
              <a:buNone/>
            </a:pPr>
            <a:endParaRPr lang="en-US" sz="1800" dirty="0" smtClean="0"/>
          </a:p>
          <a:p>
            <a:endParaRPr lang="en-US" sz="1800" dirty="0" smtClean="0"/>
          </a:p>
          <a:p>
            <a:endParaRPr lang="en-US" sz="1800" dirty="0" smtClean="0"/>
          </a:p>
          <a:p>
            <a:endParaRPr lang="en-US" sz="1800" dirty="0" smtClean="0"/>
          </a:p>
        </p:txBody>
      </p:sp>
      <p:graphicFrame>
        <p:nvGraphicFramePr>
          <p:cNvPr id="3" name="Table 2"/>
          <p:cNvGraphicFramePr>
            <a:graphicFrameLocks noGrp="1"/>
          </p:cNvGraphicFramePr>
          <p:nvPr>
            <p:extLst>
              <p:ext uri="{D42A27DB-BD31-4B8C-83A1-F6EECF244321}">
                <p14:modId xmlns:p14="http://schemas.microsoft.com/office/powerpoint/2010/main" val="814478366"/>
              </p:ext>
            </p:extLst>
          </p:nvPr>
        </p:nvGraphicFramePr>
        <p:xfrm>
          <a:off x="685800" y="1600201"/>
          <a:ext cx="7696200" cy="5063490"/>
        </p:xfrm>
        <a:graphic>
          <a:graphicData uri="http://schemas.openxmlformats.org/drawingml/2006/table">
            <a:tbl>
              <a:tblPr firstRow="1" firstCol="1" bandRow="1">
                <a:tableStyleId>{5C22544A-7EE6-4342-B048-85BDC9FD1C3A}</a:tableStyleId>
              </a:tblPr>
              <a:tblGrid>
                <a:gridCol w="2981714"/>
                <a:gridCol w="4714486"/>
              </a:tblGrid>
              <a:tr h="221896">
                <a:tc>
                  <a:txBody>
                    <a:bodyPr/>
                    <a:lstStyle/>
                    <a:p>
                      <a:pPr marL="0" marR="0" algn="ctr">
                        <a:lnSpc>
                          <a:spcPct val="115000"/>
                        </a:lnSpc>
                        <a:spcBef>
                          <a:spcPts val="0"/>
                        </a:spcBef>
                        <a:spcAft>
                          <a:spcPts val="0"/>
                        </a:spcAft>
                      </a:pPr>
                      <a:r>
                        <a:rPr lang="en-US" sz="1500" dirty="0">
                          <a:solidFill>
                            <a:schemeClr val="tx1"/>
                          </a:solidFill>
                          <a:effectLst/>
                        </a:rPr>
                        <a:t>Service Type</a:t>
                      </a:r>
                      <a:endParaRPr lang="en-US" sz="1500" dirty="0">
                        <a:solidFill>
                          <a:schemeClr val="tx1"/>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500" b="1" dirty="0">
                          <a:solidFill>
                            <a:schemeClr val="tx1"/>
                          </a:solidFill>
                          <a:effectLst/>
                        </a:rPr>
                        <a:t>Detail Type</a:t>
                      </a:r>
                      <a:endParaRPr lang="en-US" sz="1500" b="1" dirty="0">
                        <a:solidFill>
                          <a:schemeClr val="tx1"/>
                        </a:solidFill>
                        <a:effectLst/>
                        <a:latin typeface="Calibri"/>
                        <a:ea typeface="Calibri"/>
                        <a:cs typeface="Times New Roman"/>
                      </a:endParaRPr>
                    </a:p>
                  </a:txBody>
                  <a:tcPr marL="68580" marR="68580" marT="0" marB="0"/>
                </a:tc>
              </a:tr>
              <a:tr h="3256308">
                <a:tc>
                  <a:txBody>
                    <a:bodyPr/>
                    <a:lstStyle/>
                    <a:p>
                      <a:pPr marL="0" marR="0" lvl="0" indent="0">
                        <a:spcBef>
                          <a:spcPts val="0"/>
                        </a:spcBef>
                        <a:spcAft>
                          <a:spcPts val="0"/>
                        </a:spcAft>
                        <a:buFont typeface="+mj-lt"/>
                        <a:buNone/>
                      </a:pPr>
                      <a:r>
                        <a:rPr lang="en-US" sz="1500" dirty="0" smtClean="0">
                          <a:solidFill>
                            <a:schemeClr val="tx1"/>
                          </a:solidFill>
                          <a:effectLst/>
                        </a:rPr>
                        <a:t>1.  Education </a:t>
                      </a:r>
                      <a:r>
                        <a:rPr lang="en-US" sz="1500" dirty="0">
                          <a:solidFill>
                            <a:schemeClr val="tx1"/>
                          </a:solidFill>
                          <a:effectLst/>
                        </a:rPr>
                        <a:t>&amp; Training</a:t>
                      </a:r>
                      <a:endParaRPr lang="en-US" sz="1500" dirty="0">
                        <a:solidFill>
                          <a:schemeClr val="tx1"/>
                        </a:solidFill>
                        <a:effectLst/>
                        <a:latin typeface="Times New Roman"/>
                        <a:ea typeface="Times New Roman"/>
                      </a:endParaRPr>
                    </a:p>
                  </a:txBody>
                  <a:tcPr marL="68580" marR="68580" marT="0" marB="0"/>
                </a:tc>
                <a:tc>
                  <a:txBody>
                    <a:bodyPr/>
                    <a:lstStyle/>
                    <a:p>
                      <a:pPr marL="342900" marR="0" lvl="0" indent="-342900">
                        <a:spcBef>
                          <a:spcPts val="0"/>
                        </a:spcBef>
                        <a:spcAft>
                          <a:spcPts val="0"/>
                        </a:spcAft>
                        <a:buFont typeface="+mj-lt"/>
                        <a:buAutoNum type="alphaLcPeriod"/>
                      </a:pPr>
                      <a:r>
                        <a:rPr lang="en-US" sz="1500" dirty="0">
                          <a:effectLst/>
                        </a:rPr>
                        <a:t>High School Diploma/GED</a:t>
                      </a:r>
                    </a:p>
                    <a:p>
                      <a:pPr marL="342900" marR="0" lvl="0" indent="-342900">
                        <a:spcBef>
                          <a:spcPts val="0"/>
                        </a:spcBef>
                        <a:spcAft>
                          <a:spcPts val="0"/>
                        </a:spcAft>
                        <a:buFont typeface="+mj-lt"/>
                        <a:buAutoNum type="alphaLcPeriod"/>
                      </a:pPr>
                      <a:r>
                        <a:rPr lang="en-US" sz="1500" dirty="0">
                          <a:effectLst/>
                        </a:rPr>
                        <a:t>Vocational/Technical Degree</a:t>
                      </a:r>
                    </a:p>
                    <a:p>
                      <a:pPr marL="342900" marR="0" lvl="0" indent="-342900">
                        <a:spcBef>
                          <a:spcPts val="0"/>
                        </a:spcBef>
                        <a:spcAft>
                          <a:spcPts val="0"/>
                        </a:spcAft>
                        <a:buFont typeface="+mj-lt"/>
                        <a:buAutoNum type="alphaLcPeriod"/>
                      </a:pPr>
                      <a:r>
                        <a:rPr lang="en-US" sz="1500" dirty="0">
                          <a:effectLst/>
                        </a:rPr>
                        <a:t>Technical/Professional Certification</a:t>
                      </a:r>
                    </a:p>
                    <a:p>
                      <a:pPr marL="342900" marR="0" lvl="0" indent="-342900">
                        <a:spcBef>
                          <a:spcPts val="0"/>
                        </a:spcBef>
                        <a:spcAft>
                          <a:spcPts val="0"/>
                        </a:spcAft>
                        <a:buFont typeface="+mj-lt"/>
                        <a:buAutoNum type="alphaLcPeriod"/>
                      </a:pPr>
                      <a:r>
                        <a:rPr lang="en-US" sz="1500" dirty="0">
                          <a:effectLst/>
                        </a:rPr>
                        <a:t>College Credits – non degree</a:t>
                      </a:r>
                    </a:p>
                    <a:p>
                      <a:pPr marL="342900" marR="0" lvl="0" indent="-342900">
                        <a:spcBef>
                          <a:spcPts val="0"/>
                        </a:spcBef>
                        <a:spcAft>
                          <a:spcPts val="0"/>
                        </a:spcAft>
                        <a:buFont typeface="+mj-lt"/>
                        <a:buAutoNum type="alphaLcPeriod"/>
                      </a:pPr>
                      <a:r>
                        <a:rPr lang="en-US" sz="1500" dirty="0">
                          <a:effectLst/>
                        </a:rPr>
                        <a:t>Associates Degree</a:t>
                      </a:r>
                    </a:p>
                    <a:p>
                      <a:pPr marL="342900" marR="0" lvl="0" indent="-342900">
                        <a:spcBef>
                          <a:spcPts val="0"/>
                        </a:spcBef>
                        <a:spcAft>
                          <a:spcPts val="0"/>
                        </a:spcAft>
                        <a:buFont typeface="+mj-lt"/>
                        <a:buAutoNum type="alphaLcPeriod"/>
                      </a:pPr>
                      <a:r>
                        <a:rPr lang="en-US" sz="1500" dirty="0">
                          <a:effectLst/>
                        </a:rPr>
                        <a:t>Baccalaureate Degree</a:t>
                      </a:r>
                    </a:p>
                    <a:p>
                      <a:pPr marL="342900" marR="0" lvl="0" indent="-342900">
                        <a:spcBef>
                          <a:spcPts val="0"/>
                        </a:spcBef>
                        <a:spcAft>
                          <a:spcPts val="0"/>
                        </a:spcAft>
                        <a:buFont typeface="+mj-lt"/>
                        <a:buAutoNum type="alphaLcPeriod"/>
                      </a:pPr>
                      <a:r>
                        <a:rPr lang="en-US" sz="1500" dirty="0">
                          <a:effectLst/>
                        </a:rPr>
                        <a:t>Post-degree Certification</a:t>
                      </a:r>
                    </a:p>
                    <a:p>
                      <a:pPr marL="342900" marR="0" lvl="0" indent="-342900">
                        <a:spcBef>
                          <a:spcPts val="0"/>
                        </a:spcBef>
                        <a:spcAft>
                          <a:spcPts val="0"/>
                        </a:spcAft>
                        <a:buFont typeface="+mj-lt"/>
                        <a:buAutoNum type="alphaLcPeriod"/>
                      </a:pPr>
                      <a:r>
                        <a:rPr lang="en-US" sz="1500" dirty="0">
                          <a:effectLst/>
                        </a:rPr>
                        <a:t>Graduate Degree</a:t>
                      </a:r>
                    </a:p>
                    <a:p>
                      <a:pPr marL="342900" marR="0" lvl="0" indent="-342900">
                        <a:spcBef>
                          <a:spcPts val="0"/>
                        </a:spcBef>
                        <a:spcAft>
                          <a:spcPts val="0"/>
                        </a:spcAft>
                        <a:buFont typeface="+mj-lt"/>
                        <a:buAutoNum type="alphaLcPeriod"/>
                      </a:pPr>
                      <a:r>
                        <a:rPr lang="en-US" sz="1500" dirty="0">
                          <a:effectLst/>
                        </a:rPr>
                        <a:t>Post-Graduate/Doctoral Degree</a:t>
                      </a:r>
                    </a:p>
                    <a:p>
                      <a:pPr marL="342900" marR="0" lvl="0" indent="-342900">
                        <a:spcBef>
                          <a:spcPts val="0"/>
                        </a:spcBef>
                        <a:spcAft>
                          <a:spcPts val="0"/>
                        </a:spcAft>
                        <a:buFont typeface="+mj-lt"/>
                        <a:buAutoNum type="alphaLcPeriod"/>
                      </a:pPr>
                      <a:r>
                        <a:rPr lang="en-US" sz="1500" dirty="0">
                          <a:effectLst/>
                        </a:rPr>
                        <a:t>Farm Cooperative Training</a:t>
                      </a:r>
                    </a:p>
                    <a:p>
                      <a:pPr marL="342900" marR="0" lvl="0" indent="-342900">
                        <a:spcBef>
                          <a:spcPts val="0"/>
                        </a:spcBef>
                        <a:spcAft>
                          <a:spcPts val="0"/>
                        </a:spcAft>
                        <a:buFont typeface="+mj-lt"/>
                        <a:buAutoNum type="alphaLcPeriod"/>
                      </a:pPr>
                      <a:r>
                        <a:rPr lang="en-US" sz="1500" dirty="0">
                          <a:effectLst/>
                        </a:rPr>
                        <a:t>Training in Home/Special Rehab Facility</a:t>
                      </a:r>
                    </a:p>
                    <a:p>
                      <a:pPr marL="342900" marR="0" lvl="0" indent="-342900">
                        <a:spcBef>
                          <a:spcPts val="0"/>
                        </a:spcBef>
                        <a:spcAft>
                          <a:spcPts val="0"/>
                        </a:spcAft>
                        <a:buFont typeface="+mj-lt"/>
                        <a:buAutoNum type="alphaLcPeriod"/>
                      </a:pPr>
                      <a:r>
                        <a:rPr lang="en-US" sz="1500" dirty="0">
                          <a:effectLst/>
                        </a:rPr>
                        <a:t>On-the-job Training/Apprenticeship</a:t>
                      </a:r>
                    </a:p>
                    <a:p>
                      <a:pPr marL="342900" marR="0" lvl="0" indent="-342900">
                        <a:spcBef>
                          <a:spcPts val="0"/>
                        </a:spcBef>
                        <a:spcAft>
                          <a:spcPts val="0"/>
                        </a:spcAft>
                        <a:buFont typeface="+mj-lt"/>
                        <a:buAutoNum type="alphaLcPeriod"/>
                      </a:pPr>
                      <a:r>
                        <a:rPr lang="en-US" sz="1500" dirty="0">
                          <a:effectLst/>
                        </a:rPr>
                        <a:t>Nonpaid Work Experience (NPWE)</a:t>
                      </a:r>
                    </a:p>
                    <a:p>
                      <a:pPr marL="342900" marR="0" lvl="0" indent="-342900">
                        <a:spcBef>
                          <a:spcPts val="0"/>
                        </a:spcBef>
                        <a:spcAft>
                          <a:spcPts val="0"/>
                        </a:spcAft>
                        <a:buFont typeface="+mj-lt"/>
                        <a:buAutoNum type="alphaLcPeriod"/>
                      </a:pPr>
                      <a:r>
                        <a:rPr lang="en-US" sz="1500" dirty="0">
                          <a:effectLst/>
                        </a:rPr>
                        <a:t>Internship/Work-study/Volunteer work</a:t>
                      </a:r>
                    </a:p>
                    <a:p>
                      <a:pPr marL="342900" marR="0" lvl="0" indent="-342900">
                        <a:spcBef>
                          <a:spcPts val="0"/>
                        </a:spcBef>
                        <a:spcAft>
                          <a:spcPts val="0"/>
                        </a:spcAft>
                        <a:buFont typeface="+mj-lt"/>
                        <a:buAutoNum type="alphaLcPeriod"/>
                      </a:pPr>
                      <a:r>
                        <a:rPr lang="en-US" sz="1500" dirty="0">
                          <a:effectLst/>
                        </a:rPr>
                        <a:t>Compensated Work Therapy (CWT)</a:t>
                      </a:r>
                    </a:p>
                    <a:p>
                      <a:pPr marL="342900" marR="0" lvl="0" indent="-342900">
                        <a:spcBef>
                          <a:spcPts val="0"/>
                        </a:spcBef>
                        <a:spcAft>
                          <a:spcPts val="0"/>
                        </a:spcAft>
                        <a:buFont typeface="+mj-lt"/>
                        <a:buAutoNum type="alphaLcPeriod"/>
                      </a:pPr>
                      <a:r>
                        <a:rPr lang="en-US" sz="1500" dirty="0">
                          <a:effectLst/>
                        </a:rPr>
                        <a:t>Other Job-related Training</a:t>
                      </a:r>
                      <a:endParaRPr lang="en-US" sz="1500" dirty="0">
                        <a:effectLst/>
                        <a:latin typeface="Times New Roman"/>
                        <a:ea typeface="Times New Roman"/>
                      </a:endParaRPr>
                    </a:p>
                  </a:txBody>
                  <a:tcPr marL="68580" marR="68580" marT="0" marB="0"/>
                </a:tc>
              </a:tr>
              <a:tr h="1017596">
                <a:tc>
                  <a:txBody>
                    <a:bodyPr/>
                    <a:lstStyle/>
                    <a:p>
                      <a:pPr marL="0" marR="0" lvl="0" indent="0">
                        <a:spcBef>
                          <a:spcPts val="0"/>
                        </a:spcBef>
                        <a:spcAft>
                          <a:spcPts val="0"/>
                        </a:spcAft>
                        <a:buFont typeface="+mj-lt"/>
                        <a:buNone/>
                      </a:pPr>
                      <a:r>
                        <a:rPr lang="en-US" sz="1500" dirty="0" smtClean="0">
                          <a:solidFill>
                            <a:schemeClr val="tx1"/>
                          </a:solidFill>
                          <a:effectLst/>
                        </a:rPr>
                        <a:t>2.  Independent </a:t>
                      </a:r>
                      <a:r>
                        <a:rPr lang="en-US" sz="1500" dirty="0">
                          <a:solidFill>
                            <a:schemeClr val="tx1"/>
                          </a:solidFill>
                          <a:effectLst/>
                        </a:rPr>
                        <a:t>Living</a:t>
                      </a:r>
                    </a:p>
                    <a:p>
                      <a:pPr marL="0" marR="0" algn="r">
                        <a:lnSpc>
                          <a:spcPct val="115000"/>
                        </a:lnSpc>
                        <a:spcBef>
                          <a:spcPts val="0"/>
                        </a:spcBef>
                        <a:spcAft>
                          <a:spcPts val="0"/>
                        </a:spcAft>
                      </a:pPr>
                      <a:r>
                        <a:rPr lang="en-US" sz="1500" dirty="0">
                          <a:effectLst/>
                        </a:rPr>
                        <a:t> </a:t>
                      </a:r>
                      <a:endParaRPr lang="en-US" sz="1500" dirty="0">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mj-lt"/>
                        <a:buAutoNum type="alphaLcPeriod"/>
                      </a:pPr>
                      <a:r>
                        <a:rPr lang="en-US" sz="1500" dirty="0">
                          <a:effectLst/>
                        </a:rPr>
                        <a:t>Referral to community resources</a:t>
                      </a:r>
                    </a:p>
                    <a:p>
                      <a:pPr marL="342900" marR="0" lvl="0" indent="-342900">
                        <a:spcBef>
                          <a:spcPts val="0"/>
                        </a:spcBef>
                        <a:spcAft>
                          <a:spcPts val="0"/>
                        </a:spcAft>
                        <a:buFont typeface="+mj-lt"/>
                        <a:buAutoNum type="alphaLcPeriod"/>
                      </a:pPr>
                      <a:r>
                        <a:rPr lang="en-US" sz="1500" dirty="0">
                          <a:effectLst/>
                        </a:rPr>
                        <a:t>Assistive Technology</a:t>
                      </a:r>
                    </a:p>
                    <a:p>
                      <a:pPr marL="342900" marR="0" lvl="0" indent="-342900">
                        <a:spcBef>
                          <a:spcPts val="0"/>
                        </a:spcBef>
                        <a:spcAft>
                          <a:spcPts val="0"/>
                        </a:spcAft>
                        <a:buFont typeface="+mj-lt"/>
                        <a:buAutoNum type="alphaLcPeriod"/>
                      </a:pPr>
                      <a:r>
                        <a:rPr lang="en-US" sz="1500" dirty="0">
                          <a:effectLst/>
                        </a:rPr>
                        <a:t>Short Term Training</a:t>
                      </a:r>
                    </a:p>
                    <a:p>
                      <a:pPr marL="342900" marR="0" lvl="0" indent="-342900">
                        <a:spcBef>
                          <a:spcPts val="0"/>
                        </a:spcBef>
                        <a:spcAft>
                          <a:spcPts val="0"/>
                        </a:spcAft>
                        <a:buFont typeface="+mj-lt"/>
                        <a:buAutoNum type="alphaLcPeriod"/>
                      </a:pPr>
                      <a:r>
                        <a:rPr lang="en-US" sz="1500" dirty="0">
                          <a:effectLst/>
                        </a:rPr>
                        <a:t>Home Modifications</a:t>
                      </a:r>
                    </a:p>
                    <a:p>
                      <a:pPr marL="342900" marR="0" lvl="0" indent="-342900">
                        <a:spcBef>
                          <a:spcPts val="0"/>
                        </a:spcBef>
                        <a:spcAft>
                          <a:spcPts val="0"/>
                        </a:spcAft>
                        <a:buFont typeface="+mj-lt"/>
                        <a:buAutoNum type="alphaLcPeriod"/>
                      </a:pPr>
                      <a:r>
                        <a:rPr lang="en-US" sz="1500" dirty="0">
                          <a:effectLst/>
                        </a:rPr>
                        <a:t>Coordination with/referral  to VHA</a:t>
                      </a:r>
                      <a:endParaRPr lang="en-US" sz="15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158994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r>
              <a:rPr lang="en-US" sz="2800" b="1" dirty="0" smtClean="0">
                <a:latin typeface="Arial" pitchFamily="34" charset="0"/>
                <a:cs typeface="Arial" pitchFamily="34" charset="0"/>
              </a:rPr>
              <a:t>Service Type Indicators Continued…</a:t>
            </a:r>
          </a:p>
        </p:txBody>
      </p:sp>
      <p:sp>
        <p:nvSpPr>
          <p:cNvPr id="25605" name="Rectangle 3"/>
          <p:cNvSpPr>
            <a:spLocks noGrp="1" noChangeArrowheads="1"/>
          </p:cNvSpPr>
          <p:nvPr>
            <p:ph idx="1"/>
          </p:nvPr>
        </p:nvSpPr>
        <p:spPr>
          <a:xfrm>
            <a:off x="457200" y="1600200"/>
            <a:ext cx="8229600" cy="4648200"/>
          </a:xfrm>
        </p:spPr>
        <p:txBody>
          <a:bodyPr/>
          <a:lstStyle/>
          <a:p>
            <a:endParaRPr lang="en-US" sz="2000" b="1" u="sng" dirty="0" smtClean="0">
              <a:solidFill>
                <a:srgbClr val="0070C0"/>
              </a:solidFill>
              <a:latin typeface="Arial" pitchFamily="34" charset="0"/>
              <a:cs typeface="Arial" pitchFamily="34" charset="0"/>
            </a:endParaRPr>
          </a:p>
          <a:p>
            <a:endParaRPr lang="en-US" sz="2000" b="1" dirty="0" smtClean="0">
              <a:solidFill>
                <a:srgbClr val="0070C0"/>
              </a:solidFill>
              <a:latin typeface="Arial" pitchFamily="34" charset="0"/>
              <a:cs typeface="Arial" pitchFamily="34" charset="0"/>
            </a:endParaRPr>
          </a:p>
          <a:p>
            <a:endParaRPr lang="en-US" sz="2000" b="1" dirty="0" smtClean="0">
              <a:solidFill>
                <a:srgbClr val="0070C0"/>
              </a:solidFill>
              <a:latin typeface="Arial" pitchFamily="34" charset="0"/>
              <a:cs typeface="Arial" pitchFamily="34" charset="0"/>
            </a:endParaRPr>
          </a:p>
          <a:p>
            <a:endParaRPr lang="en-US" sz="2000" b="1" dirty="0" smtClean="0">
              <a:solidFill>
                <a:srgbClr val="0070C0"/>
              </a:solidFill>
              <a:latin typeface="Arial" pitchFamily="34" charset="0"/>
              <a:cs typeface="Arial" pitchFamily="34" charset="0"/>
            </a:endParaRPr>
          </a:p>
          <a:p>
            <a:endParaRPr lang="en-US" sz="1800" b="1" dirty="0" smtClean="0"/>
          </a:p>
          <a:p>
            <a:pPr>
              <a:buFontTx/>
              <a:buNone/>
            </a:pPr>
            <a:endParaRPr lang="en-US" sz="1800" dirty="0" smtClean="0"/>
          </a:p>
          <a:p>
            <a:endParaRPr lang="en-US" sz="1800" dirty="0" smtClean="0"/>
          </a:p>
          <a:p>
            <a:endParaRPr lang="en-US" sz="1800" dirty="0" smtClean="0"/>
          </a:p>
          <a:p>
            <a:endParaRPr lang="en-US" sz="1800" dirty="0" smtClean="0"/>
          </a:p>
        </p:txBody>
      </p:sp>
      <p:graphicFrame>
        <p:nvGraphicFramePr>
          <p:cNvPr id="3" name="Table 2"/>
          <p:cNvGraphicFramePr>
            <a:graphicFrameLocks noGrp="1"/>
          </p:cNvGraphicFramePr>
          <p:nvPr>
            <p:extLst>
              <p:ext uri="{D42A27DB-BD31-4B8C-83A1-F6EECF244321}">
                <p14:modId xmlns:p14="http://schemas.microsoft.com/office/powerpoint/2010/main" val="353427080"/>
              </p:ext>
            </p:extLst>
          </p:nvPr>
        </p:nvGraphicFramePr>
        <p:xfrm>
          <a:off x="685800" y="1676401"/>
          <a:ext cx="7696200" cy="262890"/>
        </p:xfrm>
        <a:graphic>
          <a:graphicData uri="http://schemas.openxmlformats.org/drawingml/2006/table">
            <a:tbl>
              <a:tblPr firstRow="1" firstCol="1" bandRow="1">
                <a:tableStyleId>{5C22544A-7EE6-4342-B048-85BDC9FD1C3A}</a:tableStyleId>
              </a:tblPr>
              <a:tblGrid>
                <a:gridCol w="2981714"/>
                <a:gridCol w="4714486"/>
              </a:tblGrid>
              <a:tr h="246179">
                <a:tc>
                  <a:txBody>
                    <a:bodyPr/>
                    <a:lstStyle/>
                    <a:p>
                      <a:pPr marL="0" marR="0" algn="ctr">
                        <a:lnSpc>
                          <a:spcPct val="115000"/>
                        </a:lnSpc>
                        <a:spcBef>
                          <a:spcPts val="0"/>
                        </a:spcBef>
                        <a:spcAft>
                          <a:spcPts val="0"/>
                        </a:spcAft>
                      </a:pPr>
                      <a:r>
                        <a:rPr lang="en-US" sz="1500" dirty="0">
                          <a:solidFill>
                            <a:schemeClr val="tx1"/>
                          </a:solidFill>
                          <a:effectLst/>
                        </a:rPr>
                        <a:t>Service Type</a:t>
                      </a:r>
                      <a:endParaRPr lang="en-US" sz="1500" dirty="0">
                        <a:solidFill>
                          <a:schemeClr val="tx1"/>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500" b="1" dirty="0">
                          <a:solidFill>
                            <a:schemeClr val="tx1"/>
                          </a:solidFill>
                          <a:effectLst/>
                        </a:rPr>
                        <a:t>Detail Type</a:t>
                      </a:r>
                      <a:endParaRPr lang="en-US" sz="1500" b="1" dirty="0">
                        <a:solidFill>
                          <a:schemeClr val="tx1"/>
                        </a:solidFill>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1531938" y="30638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r>
            <a:br>
              <a:rPr kumimoji="0" lang="en-US" alt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b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131566112"/>
              </p:ext>
            </p:extLst>
          </p:nvPr>
        </p:nvGraphicFramePr>
        <p:xfrm>
          <a:off x="685800" y="1950720"/>
          <a:ext cx="7696200" cy="4114800"/>
        </p:xfrm>
        <a:graphic>
          <a:graphicData uri="http://schemas.openxmlformats.org/drawingml/2006/table">
            <a:tbl>
              <a:tblPr firstRow="1" firstCol="1" bandRow="1">
                <a:tableStyleId>{5C22544A-7EE6-4342-B048-85BDC9FD1C3A}</a:tableStyleId>
              </a:tblPr>
              <a:tblGrid>
                <a:gridCol w="2981715"/>
                <a:gridCol w="4714485"/>
              </a:tblGrid>
              <a:tr h="1203960">
                <a:tc>
                  <a:txBody>
                    <a:bodyPr/>
                    <a:lstStyle/>
                    <a:p>
                      <a:pPr marL="0" marR="0" lvl="0" indent="0">
                        <a:spcBef>
                          <a:spcPts val="0"/>
                        </a:spcBef>
                        <a:spcAft>
                          <a:spcPts val="0"/>
                        </a:spcAft>
                        <a:buFont typeface="+mj-lt"/>
                        <a:buNone/>
                      </a:pPr>
                      <a:r>
                        <a:rPr lang="en-US" sz="1500" dirty="0" smtClean="0">
                          <a:solidFill>
                            <a:schemeClr val="tx1"/>
                          </a:solidFill>
                          <a:effectLst/>
                        </a:rPr>
                        <a:t>3.  Counseling/Case </a:t>
                      </a:r>
                      <a:r>
                        <a:rPr lang="en-US" sz="1500" dirty="0">
                          <a:solidFill>
                            <a:schemeClr val="tx1"/>
                          </a:solidFill>
                          <a:effectLst/>
                        </a:rPr>
                        <a:t>Management</a:t>
                      </a:r>
                      <a:endParaRPr lang="en-US" sz="1500" dirty="0">
                        <a:solidFill>
                          <a:schemeClr val="tx1"/>
                        </a:solidFill>
                        <a:effectLst/>
                        <a:latin typeface="Times New Roman"/>
                        <a:ea typeface="Times New Roman"/>
                      </a:endParaRPr>
                    </a:p>
                  </a:txBody>
                  <a:tcPr marL="68580" marR="68580" marT="0" marB="0"/>
                </a:tc>
                <a:tc>
                  <a:txBody>
                    <a:bodyPr/>
                    <a:lstStyle/>
                    <a:p>
                      <a:pPr marL="342900" marR="0" lvl="0" indent="-342900">
                        <a:spcBef>
                          <a:spcPts val="0"/>
                        </a:spcBef>
                        <a:spcAft>
                          <a:spcPts val="0"/>
                        </a:spcAft>
                        <a:buFont typeface="+mj-lt"/>
                        <a:buAutoNum type="alphaLcPeriod"/>
                      </a:pPr>
                      <a:r>
                        <a:rPr lang="en-US" sz="1500" b="0" dirty="0">
                          <a:solidFill>
                            <a:schemeClr val="tx1"/>
                          </a:solidFill>
                          <a:effectLst/>
                        </a:rPr>
                        <a:t>Personal Adjustment Counseling</a:t>
                      </a:r>
                    </a:p>
                    <a:p>
                      <a:pPr marL="342900" marR="0" lvl="0" indent="-342900">
                        <a:spcBef>
                          <a:spcPts val="0"/>
                        </a:spcBef>
                        <a:spcAft>
                          <a:spcPts val="0"/>
                        </a:spcAft>
                        <a:buFont typeface="+mj-lt"/>
                        <a:buAutoNum type="alphaLcPeriod"/>
                      </a:pPr>
                      <a:r>
                        <a:rPr lang="en-US" sz="1500" b="0" dirty="0">
                          <a:solidFill>
                            <a:schemeClr val="tx1"/>
                          </a:solidFill>
                          <a:effectLst/>
                        </a:rPr>
                        <a:t>Referral to Community Supports</a:t>
                      </a:r>
                    </a:p>
                    <a:p>
                      <a:pPr marL="342900" marR="0" lvl="0" indent="-342900">
                        <a:spcBef>
                          <a:spcPts val="0"/>
                        </a:spcBef>
                        <a:spcAft>
                          <a:spcPts val="0"/>
                        </a:spcAft>
                        <a:buFont typeface="+mj-lt"/>
                        <a:buAutoNum type="alphaLcPeriod"/>
                      </a:pPr>
                      <a:r>
                        <a:rPr lang="en-US" sz="1500" b="0" dirty="0">
                          <a:solidFill>
                            <a:schemeClr val="tx1"/>
                          </a:solidFill>
                          <a:effectLst/>
                        </a:rPr>
                        <a:t>Career Counseling</a:t>
                      </a:r>
                    </a:p>
                    <a:p>
                      <a:pPr marL="342900" marR="0" lvl="0" indent="-342900">
                        <a:spcBef>
                          <a:spcPts val="0"/>
                        </a:spcBef>
                        <a:spcAft>
                          <a:spcPts val="0"/>
                        </a:spcAft>
                        <a:buFont typeface="+mj-lt"/>
                        <a:buAutoNum type="alphaLcPeriod"/>
                      </a:pPr>
                      <a:r>
                        <a:rPr lang="en-US" sz="1500" b="0" dirty="0">
                          <a:solidFill>
                            <a:schemeClr val="tx1"/>
                          </a:solidFill>
                          <a:effectLst/>
                        </a:rPr>
                        <a:t>Referral for Financial Counseling</a:t>
                      </a:r>
                    </a:p>
                    <a:p>
                      <a:pPr marL="342900" marR="0" lvl="0" indent="-342900">
                        <a:spcBef>
                          <a:spcPts val="0"/>
                        </a:spcBef>
                        <a:spcAft>
                          <a:spcPts val="0"/>
                        </a:spcAft>
                        <a:buFont typeface="+mj-lt"/>
                        <a:buAutoNum type="alphaLcPeriod"/>
                      </a:pPr>
                      <a:r>
                        <a:rPr lang="en-US" sz="1500" b="0" dirty="0">
                          <a:solidFill>
                            <a:schemeClr val="tx1"/>
                          </a:solidFill>
                          <a:effectLst/>
                        </a:rPr>
                        <a:t>Reader Service</a:t>
                      </a:r>
                    </a:p>
                    <a:p>
                      <a:pPr marL="342900" marR="0" lvl="0" indent="-342900">
                        <a:spcBef>
                          <a:spcPts val="0"/>
                        </a:spcBef>
                        <a:spcAft>
                          <a:spcPts val="0"/>
                        </a:spcAft>
                        <a:buFont typeface="+mj-lt"/>
                        <a:buAutoNum type="alphaLcPeriod"/>
                      </a:pPr>
                      <a:r>
                        <a:rPr lang="en-US" sz="1500" b="0" dirty="0">
                          <a:solidFill>
                            <a:schemeClr val="tx1"/>
                          </a:solidFill>
                          <a:effectLst/>
                        </a:rPr>
                        <a:t>Other Rehab Services</a:t>
                      </a:r>
                      <a:endParaRPr lang="en-US" sz="1500" b="0" dirty="0">
                        <a:solidFill>
                          <a:schemeClr val="tx1"/>
                        </a:solidFill>
                        <a:effectLst/>
                        <a:latin typeface="Times New Roman"/>
                        <a:ea typeface="Times New Roman"/>
                      </a:endParaRPr>
                    </a:p>
                  </a:txBody>
                  <a:tcPr marL="68580" marR="68580" marT="0" marB="0"/>
                </a:tc>
              </a:tr>
              <a:tr h="0">
                <a:tc>
                  <a:txBody>
                    <a:bodyPr/>
                    <a:lstStyle/>
                    <a:p>
                      <a:pPr marL="0" marR="0" lvl="0" indent="0">
                        <a:spcBef>
                          <a:spcPts val="0"/>
                        </a:spcBef>
                        <a:spcAft>
                          <a:spcPts val="0"/>
                        </a:spcAft>
                        <a:buFont typeface="+mj-lt"/>
                        <a:buNone/>
                      </a:pPr>
                      <a:r>
                        <a:rPr lang="en-US" sz="1500" dirty="0" smtClean="0">
                          <a:solidFill>
                            <a:schemeClr val="tx1"/>
                          </a:solidFill>
                          <a:effectLst/>
                        </a:rPr>
                        <a:t>4.  Medical </a:t>
                      </a:r>
                      <a:r>
                        <a:rPr lang="en-US" sz="1500" dirty="0">
                          <a:solidFill>
                            <a:schemeClr val="tx1"/>
                          </a:solidFill>
                          <a:effectLst/>
                        </a:rPr>
                        <a:t>Management</a:t>
                      </a:r>
                      <a:endParaRPr lang="en-US" sz="1500" dirty="0">
                        <a:solidFill>
                          <a:schemeClr val="tx1"/>
                        </a:solidFill>
                        <a:effectLst/>
                        <a:latin typeface="Times New Roman"/>
                        <a:ea typeface="Times New Roman"/>
                      </a:endParaRPr>
                    </a:p>
                  </a:txBody>
                  <a:tcPr marL="68580" marR="68580" marT="0" marB="0"/>
                </a:tc>
                <a:tc>
                  <a:txBody>
                    <a:bodyPr/>
                    <a:lstStyle/>
                    <a:p>
                      <a:pPr marL="342900" marR="0" lvl="0" indent="-342900">
                        <a:spcBef>
                          <a:spcPts val="0"/>
                        </a:spcBef>
                        <a:spcAft>
                          <a:spcPts val="0"/>
                        </a:spcAft>
                        <a:buFont typeface="+mj-lt"/>
                        <a:buAutoNum type="alphaLcPeriod"/>
                      </a:pPr>
                      <a:r>
                        <a:rPr lang="en-US" sz="1500" dirty="0">
                          <a:solidFill>
                            <a:schemeClr val="tx1"/>
                          </a:solidFill>
                          <a:effectLst/>
                        </a:rPr>
                        <a:t>Health Stability and Maintenance </a:t>
                      </a:r>
                    </a:p>
                    <a:p>
                      <a:pPr marL="342900" marR="0" lvl="0" indent="-342900">
                        <a:spcBef>
                          <a:spcPts val="0"/>
                        </a:spcBef>
                        <a:spcAft>
                          <a:spcPts val="0"/>
                        </a:spcAft>
                        <a:buFont typeface="+mj-lt"/>
                        <a:buAutoNum type="alphaLcPeriod"/>
                      </a:pPr>
                      <a:r>
                        <a:rPr lang="en-US" sz="1500" dirty="0">
                          <a:solidFill>
                            <a:schemeClr val="tx1"/>
                          </a:solidFill>
                          <a:effectLst/>
                        </a:rPr>
                        <a:t>Specialty Medical/Mental Health Referral</a:t>
                      </a:r>
                    </a:p>
                    <a:p>
                      <a:pPr marL="342900" marR="0" lvl="0" indent="-342900">
                        <a:spcBef>
                          <a:spcPts val="0"/>
                        </a:spcBef>
                        <a:spcAft>
                          <a:spcPts val="0"/>
                        </a:spcAft>
                        <a:buFont typeface="+mj-lt"/>
                        <a:buAutoNum type="alphaLcPeriod"/>
                      </a:pPr>
                      <a:r>
                        <a:rPr lang="en-US" sz="1500" dirty="0">
                          <a:solidFill>
                            <a:schemeClr val="tx1"/>
                          </a:solidFill>
                          <a:effectLst/>
                        </a:rPr>
                        <a:t>Feasibility Analysis </a:t>
                      </a:r>
                      <a:endParaRPr lang="en-US" sz="1500" dirty="0">
                        <a:solidFill>
                          <a:schemeClr val="tx1"/>
                        </a:solidFill>
                        <a:effectLst/>
                        <a:latin typeface="Times New Roman"/>
                        <a:ea typeface="Times New Roman"/>
                      </a:endParaRPr>
                    </a:p>
                  </a:txBody>
                  <a:tcPr marL="68580" marR="68580" marT="0" marB="0"/>
                </a:tc>
              </a:tr>
              <a:tr h="0">
                <a:tc>
                  <a:txBody>
                    <a:bodyPr/>
                    <a:lstStyle/>
                    <a:p>
                      <a:pPr marL="0" marR="0" lvl="0" indent="0">
                        <a:spcBef>
                          <a:spcPts val="0"/>
                        </a:spcBef>
                        <a:spcAft>
                          <a:spcPts val="0"/>
                        </a:spcAft>
                        <a:buFont typeface="+mj-lt"/>
                        <a:buNone/>
                      </a:pPr>
                      <a:r>
                        <a:rPr lang="en-US" sz="1500" dirty="0" smtClean="0">
                          <a:solidFill>
                            <a:schemeClr val="tx1"/>
                          </a:solidFill>
                          <a:effectLst/>
                        </a:rPr>
                        <a:t>5.  Employment </a:t>
                      </a:r>
                      <a:r>
                        <a:rPr lang="en-US" sz="1500" dirty="0">
                          <a:solidFill>
                            <a:schemeClr val="tx1"/>
                          </a:solidFill>
                          <a:effectLst/>
                        </a:rPr>
                        <a:t>Services</a:t>
                      </a:r>
                      <a:endParaRPr lang="en-US" sz="1500" dirty="0">
                        <a:solidFill>
                          <a:schemeClr val="tx1"/>
                        </a:solidFill>
                        <a:effectLst/>
                        <a:latin typeface="Times New Roman"/>
                        <a:ea typeface="Times New Roman"/>
                      </a:endParaRPr>
                    </a:p>
                  </a:txBody>
                  <a:tcPr marL="68580" marR="68580" marT="0" marB="0"/>
                </a:tc>
                <a:tc>
                  <a:txBody>
                    <a:bodyPr/>
                    <a:lstStyle/>
                    <a:p>
                      <a:pPr marL="342900" marR="0" lvl="0" indent="-342900">
                        <a:spcBef>
                          <a:spcPts val="0"/>
                        </a:spcBef>
                        <a:spcAft>
                          <a:spcPts val="0"/>
                        </a:spcAft>
                        <a:buFont typeface="+mj-lt"/>
                        <a:buAutoNum type="alphaLcPeriod"/>
                      </a:pPr>
                      <a:r>
                        <a:rPr lang="en-US" sz="1500" dirty="0">
                          <a:solidFill>
                            <a:schemeClr val="tx1"/>
                          </a:solidFill>
                          <a:effectLst/>
                        </a:rPr>
                        <a:t>Job Accommodation</a:t>
                      </a:r>
                    </a:p>
                    <a:p>
                      <a:pPr marL="342900" marR="0" lvl="0" indent="-342900">
                        <a:spcBef>
                          <a:spcPts val="0"/>
                        </a:spcBef>
                        <a:spcAft>
                          <a:spcPts val="0"/>
                        </a:spcAft>
                        <a:buFont typeface="+mj-lt"/>
                        <a:buAutoNum type="alphaLcPeriod"/>
                      </a:pPr>
                      <a:r>
                        <a:rPr lang="en-US" sz="1500" dirty="0">
                          <a:solidFill>
                            <a:schemeClr val="tx1"/>
                          </a:solidFill>
                          <a:effectLst/>
                        </a:rPr>
                        <a:t>Employment Exploration/Labor Market Research </a:t>
                      </a:r>
                    </a:p>
                    <a:p>
                      <a:pPr marL="342900" marR="0" lvl="0" indent="-342900">
                        <a:spcBef>
                          <a:spcPts val="0"/>
                        </a:spcBef>
                        <a:spcAft>
                          <a:spcPts val="0"/>
                        </a:spcAft>
                        <a:buFont typeface="+mj-lt"/>
                        <a:buAutoNum type="alphaLcPeriod"/>
                      </a:pPr>
                      <a:r>
                        <a:rPr lang="en-US" sz="1500" dirty="0">
                          <a:solidFill>
                            <a:schemeClr val="tx1"/>
                          </a:solidFill>
                          <a:effectLst/>
                        </a:rPr>
                        <a:t>Interview Coaching</a:t>
                      </a:r>
                    </a:p>
                    <a:p>
                      <a:pPr marL="342900" marR="0" lvl="0" indent="-342900">
                        <a:spcBef>
                          <a:spcPts val="0"/>
                        </a:spcBef>
                        <a:spcAft>
                          <a:spcPts val="0"/>
                        </a:spcAft>
                        <a:buFont typeface="+mj-lt"/>
                        <a:buAutoNum type="alphaLcPeriod"/>
                      </a:pPr>
                      <a:r>
                        <a:rPr lang="en-US" sz="1500" dirty="0">
                          <a:solidFill>
                            <a:schemeClr val="tx1"/>
                          </a:solidFill>
                          <a:effectLst/>
                        </a:rPr>
                        <a:t>Resume Development </a:t>
                      </a:r>
                    </a:p>
                    <a:p>
                      <a:pPr marL="342900" marR="0" lvl="0" indent="-342900">
                        <a:spcBef>
                          <a:spcPts val="0"/>
                        </a:spcBef>
                        <a:spcAft>
                          <a:spcPts val="0"/>
                        </a:spcAft>
                        <a:buFont typeface="+mj-lt"/>
                        <a:buAutoNum type="alphaLcPeriod"/>
                      </a:pPr>
                      <a:r>
                        <a:rPr lang="en-US" sz="1500" dirty="0">
                          <a:solidFill>
                            <a:schemeClr val="tx1"/>
                          </a:solidFill>
                          <a:effectLst/>
                        </a:rPr>
                        <a:t>State Agency Referral</a:t>
                      </a:r>
                    </a:p>
                    <a:p>
                      <a:pPr marL="342900" marR="0" lvl="0" indent="-342900">
                        <a:spcBef>
                          <a:spcPts val="0"/>
                        </a:spcBef>
                        <a:spcAft>
                          <a:spcPts val="0"/>
                        </a:spcAft>
                        <a:buFont typeface="+mj-lt"/>
                        <a:buAutoNum type="alphaLcPeriod"/>
                      </a:pPr>
                      <a:r>
                        <a:rPr lang="en-US" sz="1500" dirty="0">
                          <a:solidFill>
                            <a:schemeClr val="tx1"/>
                          </a:solidFill>
                          <a:effectLst/>
                        </a:rPr>
                        <a:t>Direct Job Development</a:t>
                      </a:r>
                    </a:p>
                    <a:p>
                      <a:pPr marL="342900" marR="0" lvl="0" indent="-342900">
                        <a:spcBef>
                          <a:spcPts val="0"/>
                        </a:spcBef>
                        <a:spcAft>
                          <a:spcPts val="0"/>
                        </a:spcAft>
                        <a:buFont typeface="+mj-lt"/>
                        <a:buAutoNum type="alphaLcPeriod"/>
                      </a:pPr>
                      <a:r>
                        <a:rPr lang="en-US" sz="1500" dirty="0">
                          <a:solidFill>
                            <a:schemeClr val="tx1"/>
                          </a:solidFill>
                          <a:effectLst/>
                        </a:rPr>
                        <a:t>Job Readiness Evaluation </a:t>
                      </a:r>
                    </a:p>
                    <a:p>
                      <a:pPr marL="342900" marR="0" lvl="0" indent="-342900">
                        <a:spcBef>
                          <a:spcPts val="0"/>
                        </a:spcBef>
                        <a:spcAft>
                          <a:spcPts val="0"/>
                        </a:spcAft>
                        <a:buFont typeface="+mj-lt"/>
                        <a:buAutoNum type="alphaLcPeriod"/>
                      </a:pPr>
                      <a:r>
                        <a:rPr lang="en-US" sz="1500" dirty="0">
                          <a:solidFill>
                            <a:schemeClr val="tx1"/>
                          </a:solidFill>
                          <a:effectLst/>
                        </a:rPr>
                        <a:t>Re-Employment Service</a:t>
                      </a:r>
                    </a:p>
                    <a:p>
                      <a:pPr marL="342900" marR="0" lvl="0" indent="-342900">
                        <a:spcBef>
                          <a:spcPts val="0"/>
                        </a:spcBef>
                        <a:spcAft>
                          <a:spcPts val="0"/>
                        </a:spcAft>
                        <a:buFont typeface="+mj-lt"/>
                        <a:buAutoNum type="alphaLcPeriod"/>
                      </a:pPr>
                      <a:r>
                        <a:rPr lang="en-US" sz="1500" dirty="0">
                          <a:solidFill>
                            <a:schemeClr val="tx1"/>
                          </a:solidFill>
                          <a:effectLst/>
                        </a:rPr>
                        <a:t>Post-Employment Services</a:t>
                      </a:r>
                      <a:endParaRPr lang="en-US" sz="1500" dirty="0">
                        <a:solidFill>
                          <a:schemeClr val="tx1"/>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927227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r>
              <a:rPr lang="en-US" sz="2800" b="1" dirty="0" smtClean="0">
                <a:latin typeface="Arial" pitchFamily="34" charset="0"/>
                <a:cs typeface="Arial" pitchFamily="34" charset="0"/>
              </a:rPr>
              <a:t>Service Type Indicators Continued…</a:t>
            </a:r>
          </a:p>
        </p:txBody>
      </p:sp>
      <p:sp>
        <p:nvSpPr>
          <p:cNvPr id="25605" name="Rectangle 3"/>
          <p:cNvSpPr>
            <a:spLocks noGrp="1" noChangeArrowheads="1"/>
          </p:cNvSpPr>
          <p:nvPr>
            <p:ph idx="1"/>
          </p:nvPr>
        </p:nvSpPr>
        <p:spPr>
          <a:xfrm>
            <a:off x="457200" y="1600200"/>
            <a:ext cx="8229600" cy="4648200"/>
          </a:xfrm>
        </p:spPr>
        <p:txBody>
          <a:bodyPr/>
          <a:lstStyle/>
          <a:p>
            <a:endParaRPr lang="en-US" sz="2000" b="1" u="sng" dirty="0" smtClean="0">
              <a:solidFill>
                <a:srgbClr val="0070C0"/>
              </a:solidFill>
              <a:latin typeface="Arial" pitchFamily="34" charset="0"/>
              <a:cs typeface="Arial" pitchFamily="34" charset="0"/>
            </a:endParaRPr>
          </a:p>
          <a:p>
            <a:endParaRPr lang="en-US" sz="2000" b="1" dirty="0" smtClean="0">
              <a:solidFill>
                <a:srgbClr val="0070C0"/>
              </a:solidFill>
              <a:latin typeface="Arial" pitchFamily="34" charset="0"/>
              <a:cs typeface="Arial" pitchFamily="34" charset="0"/>
            </a:endParaRPr>
          </a:p>
          <a:p>
            <a:endParaRPr lang="en-US" sz="2000" b="1" dirty="0" smtClean="0">
              <a:solidFill>
                <a:srgbClr val="0070C0"/>
              </a:solidFill>
              <a:latin typeface="Arial" pitchFamily="34" charset="0"/>
              <a:cs typeface="Arial" pitchFamily="34" charset="0"/>
            </a:endParaRPr>
          </a:p>
          <a:p>
            <a:endParaRPr lang="en-US" sz="2000" b="1" dirty="0" smtClean="0">
              <a:solidFill>
                <a:srgbClr val="0070C0"/>
              </a:solidFill>
              <a:latin typeface="Arial" pitchFamily="34" charset="0"/>
              <a:cs typeface="Arial" pitchFamily="34" charset="0"/>
            </a:endParaRPr>
          </a:p>
          <a:p>
            <a:endParaRPr lang="en-US" sz="1800" b="1" dirty="0" smtClean="0"/>
          </a:p>
          <a:p>
            <a:pPr>
              <a:buFontTx/>
              <a:buNone/>
            </a:pPr>
            <a:endParaRPr lang="en-US" sz="1800" dirty="0" smtClean="0"/>
          </a:p>
          <a:p>
            <a:endParaRPr lang="en-US" sz="1800" dirty="0" smtClean="0"/>
          </a:p>
          <a:p>
            <a:endParaRPr lang="en-US" sz="1800" dirty="0" smtClean="0"/>
          </a:p>
          <a:p>
            <a:endParaRPr lang="en-US" sz="1800" dirty="0" smtClean="0"/>
          </a:p>
        </p:txBody>
      </p:sp>
      <p:graphicFrame>
        <p:nvGraphicFramePr>
          <p:cNvPr id="3" name="Table 2"/>
          <p:cNvGraphicFramePr>
            <a:graphicFrameLocks noGrp="1"/>
          </p:cNvGraphicFramePr>
          <p:nvPr>
            <p:extLst>
              <p:ext uri="{D42A27DB-BD31-4B8C-83A1-F6EECF244321}">
                <p14:modId xmlns:p14="http://schemas.microsoft.com/office/powerpoint/2010/main" val="2837103015"/>
              </p:ext>
            </p:extLst>
          </p:nvPr>
        </p:nvGraphicFramePr>
        <p:xfrm>
          <a:off x="685800" y="1676401"/>
          <a:ext cx="7696200" cy="262890"/>
        </p:xfrm>
        <a:graphic>
          <a:graphicData uri="http://schemas.openxmlformats.org/drawingml/2006/table">
            <a:tbl>
              <a:tblPr firstRow="1" firstCol="1" bandRow="1">
                <a:tableStyleId>{5C22544A-7EE6-4342-B048-85BDC9FD1C3A}</a:tableStyleId>
              </a:tblPr>
              <a:tblGrid>
                <a:gridCol w="2981714"/>
                <a:gridCol w="4714486"/>
              </a:tblGrid>
              <a:tr h="246179">
                <a:tc>
                  <a:txBody>
                    <a:bodyPr/>
                    <a:lstStyle/>
                    <a:p>
                      <a:pPr marL="0" marR="0" algn="ctr">
                        <a:lnSpc>
                          <a:spcPct val="115000"/>
                        </a:lnSpc>
                        <a:spcBef>
                          <a:spcPts val="0"/>
                        </a:spcBef>
                        <a:spcAft>
                          <a:spcPts val="0"/>
                        </a:spcAft>
                      </a:pPr>
                      <a:r>
                        <a:rPr lang="en-US" sz="1500" dirty="0">
                          <a:solidFill>
                            <a:schemeClr val="tx1"/>
                          </a:solidFill>
                          <a:effectLst/>
                        </a:rPr>
                        <a:t>Service Type</a:t>
                      </a:r>
                      <a:endParaRPr lang="en-US" sz="1500" dirty="0">
                        <a:solidFill>
                          <a:schemeClr val="tx1"/>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500" b="1" dirty="0">
                          <a:solidFill>
                            <a:schemeClr val="tx1"/>
                          </a:solidFill>
                          <a:effectLst/>
                        </a:rPr>
                        <a:t>Detail Type</a:t>
                      </a:r>
                      <a:endParaRPr lang="en-US" sz="1500" b="1" dirty="0">
                        <a:solidFill>
                          <a:schemeClr val="tx1"/>
                        </a:solidFill>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1531938" y="30638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r>
            <a:br>
              <a:rPr kumimoji="0" lang="en-US" alt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b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80638235"/>
              </p:ext>
            </p:extLst>
          </p:nvPr>
        </p:nvGraphicFramePr>
        <p:xfrm>
          <a:off x="685800" y="1981200"/>
          <a:ext cx="7696200" cy="2354580"/>
        </p:xfrm>
        <a:graphic>
          <a:graphicData uri="http://schemas.openxmlformats.org/drawingml/2006/table">
            <a:tbl>
              <a:tblPr firstRow="1" firstCol="1" bandRow="1">
                <a:tableStyleId>{5C22544A-7EE6-4342-B048-85BDC9FD1C3A}</a:tableStyleId>
              </a:tblPr>
              <a:tblGrid>
                <a:gridCol w="2981714"/>
                <a:gridCol w="4714486"/>
              </a:tblGrid>
              <a:tr h="0">
                <a:tc>
                  <a:txBody>
                    <a:bodyPr/>
                    <a:lstStyle/>
                    <a:p>
                      <a:pPr marL="0" marR="0" lvl="0" indent="0">
                        <a:spcBef>
                          <a:spcPts val="0"/>
                        </a:spcBef>
                        <a:spcAft>
                          <a:spcPts val="0"/>
                        </a:spcAft>
                        <a:buFont typeface="+mj-lt"/>
                        <a:buNone/>
                      </a:pPr>
                      <a:r>
                        <a:rPr lang="en-US" sz="1500" dirty="0" smtClean="0">
                          <a:solidFill>
                            <a:schemeClr val="tx1"/>
                          </a:solidFill>
                          <a:effectLst/>
                        </a:rPr>
                        <a:t>6.  Self-Employment</a:t>
                      </a:r>
                      <a:endParaRPr lang="en-US" sz="1500" dirty="0">
                        <a:solidFill>
                          <a:schemeClr val="tx1"/>
                        </a:solidFill>
                        <a:effectLst/>
                      </a:endParaRPr>
                    </a:p>
                    <a:p>
                      <a:pPr marL="742950" marR="0" lvl="1" indent="-285750">
                        <a:spcBef>
                          <a:spcPts val="0"/>
                        </a:spcBef>
                        <a:spcAft>
                          <a:spcPts val="0"/>
                        </a:spcAft>
                        <a:buFont typeface="+mj-lt"/>
                        <a:buAutoNum type="alphaLcPeriod"/>
                      </a:pPr>
                      <a:r>
                        <a:rPr lang="en-US" sz="1500" u="sng" dirty="0">
                          <a:solidFill>
                            <a:schemeClr val="tx1"/>
                          </a:solidFill>
                          <a:effectLst/>
                        </a:rPr>
                        <a:t>Category I</a:t>
                      </a:r>
                      <a:endParaRPr lang="en-US" sz="1500" dirty="0">
                        <a:solidFill>
                          <a:schemeClr val="tx1"/>
                        </a:solidFill>
                        <a:effectLst/>
                      </a:endParaRPr>
                    </a:p>
                    <a:p>
                      <a:pPr marL="0" marR="0">
                        <a:lnSpc>
                          <a:spcPct val="115000"/>
                        </a:lnSpc>
                        <a:spcBef>
                          <a:spcPts val="0"/>
                        </a:spcBef>
                        <a:spcAft>
                          <a:spcPts val="0"/>
                        </a:spcAft>
                      </a:pPr>
                      <a:r>
                        <a:rPr lang="en-US" sz="1500" u="none" strike="noStrike" dirty="0">
                          <a:solidFill>
                            <a:schemeClr val="tx1"/>
                          </a:solidFill>
                          <a:effectLst/>
                        </a:rPr>
                        <a:t> </a:t>
                      </a:r>
                      <a:endParaRPr lang="en-US" sz="1500" dirty="0">
                        <a:solidFill>
                          <a:schemeClr val="tx1"/>
                        </a:solidFill>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mj-lt"/>
                        <a:buAutoNum type="alphaLcPeriod"/>
                      </a:pPr>
                      <a:r>
                        <a:rPr lang="en-US" sz="1500" b="0" dirty="0">
                          <a:solidFill>
                            <a:schemeClr val="tx1"/>
                          </a:solidFill>
                          <a:effectLst/>
                        </a:rPr>
                        <a:t>Comprehensive Training</a:t>
                      </a:r>
                    </a:p>
                    <a:p>
                      <a:pPr marL="342900" marR="0" lvl="0" indent="-342900">
                        <a:spcBef>
                          <a:spcPts val="0"/>
                        </a:spcBef>
                        <a:spcAft>
                          <a:spcPts val="0"/>
                        </a:spcAft>
                        <a:buFont typeface="+mj-lt"/>
                        <a:buAutoNum type="alphaLcPeriod"/>
                      </a:pPr>
                      <a:r>
                        <a:rPr lang="en-US" sz="1500" b="0" dirty="0">
                          <a:solidFill>
                            <a:schemeClr val="tx1"/>
                          </a:solidFill>
                          <a:effectLst/>
                        </a:rPr>
                        <a:t>Essential Equipment</a:t>
                      </a:r>
                    </a:p>
                    <a:p>
                      <a:pPr marL="342900" marR="0" lvl="0" indent="-342900">
                        <a:spcBef>
                          <a:spcPts val="0"/>
                        </a:spcBef>
                        <a:spcAft>
                          <a:spcPts val="0"/>
                        </a:spcAft>
                        <a:buFont typeface="+mj-lt"/>
                        <a:buAutoNum type="alphaLcPeriod"/>
                      </a:pPr>
                      <a:r>
                        <a:rPr lang="en-US" sz="1500" b="0" dirty="0">
                          <a:solidFill>
                            <a:schemeClr val="tx1"/>
                          </a:solidFill>
                          <a:effectLst/>
                        </a:rPr>
                        <a:t>Minimal Inventory/Expendable Supplies</a:t>
                      </a:r>
                    </a:p>
                    <a:p>
                      <a:pPr marL="342900" marR="0" lvl="0" indent="-342900">
                        <a:spcBef>
                          <a:spcPts val="0"/>
                        </a:spcBef>
                        <a:spcAft>
                          <a:spcPts val="0"/>
                        </a:spcAft>
                        <a:buFont typeface="+mj-lt"/>
                        <a:buAutoNum type="alphaLcPeriod"/>
                      </a:pPr>
                      <a:r>
                        <a:rPr lang="en-US" sz="1500" b="0" dirty="0">
                          <a:solidFill>
                            <a:schemeClr val="tx1"/>
                          </a:solidFill>
                          <a:effectLst/>
                        </a:rPr>
                        <a:t>Incidental Services </a:t>
                      </a:r>
                    </a:p>
                    <a:p>
                      <a:pPr marL="0" marR="0">
                        <a:lnSpc>
                          <a:spcPct val="115000"/>
                        </a:lnSpc>
                        <a:spcBef>
                          <a:spcPts val="0"/>
                        </a:spcBef>
                        <a:spcAft>
                          <a:spcPts val="0"/>
                        </a:spcAft>
                      </a:pPr>
                      <a:r>
                        <a:rPr lang="en-US" sz="1500" b="0" dirty="0">
                          <a:solidFill>
                            <a:schemeClr val="tx1"/>
                          </a:solidFill>
                          <a:effectLst/>
                        </a:rPr>
                        <a:t> </a:t>
                      </a:r>
                      <a:endParaRPr lang="en-US" sz="1500" b="0" dirty="0">
                        <a:solidFill>
                          <a:schemeClr val="tx1"/>
                        </a:solidFill>
                        <a:effectLst/>
                        <a:latin typeface="Calibri"/>
                        <a:ea typeface="Calibri"/>
                        <a:cs typeface="Times New Roman"/>
                      </a:endParaRPr>
                    </a:p>
                  </a:txBody>
                  <a:tcPr marL="68580" marR="68580" marT="0" marB="0"/>
                </a:tc>
              </a:tr>
              <a:tr h="0">
                <a:tc>
                  <a:txBody>
                    <a:bodyPr/>
                    <a:lstStyle/>
                    <a:p>
                      <a:pPr marL="0" marR="0" lvl="0" indent="0">
                        <a:spcBef>
                          <a:spcPts val="0"/>
                        </a:spcBef>
                        <a:spcAft>
                          <a:spcPts val="0"/>
                        </a:spcAft>
                        <a:buFont typeface="+mj-lt"/>
                        <a:buNone/>
                      </a:pPr>
                      <a:r>
                        <a:rPr lang="en-US" sz="1500" dirty="0" smtClean="0">
                          <a:solidFill>
                            <a:schemeClr val="tx1"/>
                          </a:solidFill>
                          <a:effectLst/>
                        </a:rPr>
                        <a:t>7.  Self-Employment</a:t>
                      </a:r>
                      <a:endParaRPr lang="en-US" sz="1500" dirty="0">
                        <a:solidFill>
                          <a:schemeClr val="tx1"/>
                        </a:solidFill>
                        <a:effectLst/>
                      </a:endParaRPr>
                    </a:p>
                    <a:p>
                      <a:pPr marL="742950" marR="0" lvl="1" indent="-285750">
                        <a:spcBef>
                          <a:spcPts val="0"/>
                        </a:spcBef>
                        <a:spcAft>
                          <a:spcPts val="0"/>
                        </a:spcAft>
                        <a:buFont typeface="+mj-lt"/>
                        <a:buAutoNum type="alphaLcPeriod"/>
                      </a:pPr>
                      <a:r>
                        <a:rPr lang="en-US" sz="1500" u="sng" dirty="0">
                          <a:solidFill>
                            <a:schemeClr val="tx1"/>
                          </a:solidFill>
                          <a:effectLst/>
                        </a:rPr>
                        <a:t>Category II</a:t>
                      </a:r>
                      <a:endParaRPr lang="en-US" sz="1500" dirty="0">
                        <a:solidFill>
                          <a:schemeClr val="tx1"/>
                        </a:solidFill>
                        <a:effectLst/>
                      </a:endParaRPr>
                    </a:p>
                    <a:p>
                      <a:pPr marL="0" marR="0">
                        <a:lnSpc>
                          <a:spcPct val="115000"/>
                        </a:lnSpc>
                        <a:spcBef>
                          <a:spcPts val="0"/>
                        </a:spcBef>
                        <a:spcAft>
                          <a:spcPts val="0"/>
                        </a:spcAft>
                      </a:pPr>
                      <a:r>
                        <a:rPr lang="en-US" sz="1500" u="none" strike="noStrike" dirty="0">
                          <a:solidFill>
                            <a:schemeClr val="tx1"/>
                          </a:solidFill>
                          <a:effectLst/>
                        </a:rPr>
                        <a:t> </a:t>
                      </a:r>
                      <a:endParaRPr lang="en-US" sz="1500" dirty="0">
                        <a:solidFill>
                          <a:schemeClr val="tx1"/>
                        </a:solidFill>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mj-lt"/>
                        <a:buAutoNum type="alphaLcPeriod"/>
                      </a:pPr>
                      <a:r>
                        <a:rPr lang="en-US" sz="1500" dirty="0">
                          <a:solidFill>
                            <a:schemeClr val="tx1"/>
                          </a:solidFill>
                          <a:effectLst/>
                        </a:rPr>
                        <a:t>Comprehensive Training</a:t>
                      </a:r>
                    </a:p>
                    <a:p>
                      <a:pPr marL="342900" marR="0" lvl="0" indent="-342900">
                        <a:spcBef>
                          <a:spcPts val="0"/>
                        </a:spcBef>
                        <a:spcAft>
                          <a:spcPts val="0"/>
                        </a:spcAft>
                        <a:buFont typeface="+mj-lt"/>
                        <a:buAutoNum type="alphaLcPeriod"/>
                      </a:pPr>
                      <a:r>
                        <a:rPr lang="en-US" sz="1500" dirty="0">
                          <a:solidFill>
                            <a:schemeClr val="tx1"/>
                          </a:solidFill>
                          <a:effectLst/>
                        </a:rPr>
                        <a:t>Incidental training in business mgmt</a:t>
                      </a:r>
                    </a:p>
                    <a:p>
                      <a:pPr marL="342900" marR="0" lvl="0" indent="-342900">
                        <a:spcBef>
                          <a:spcPts val="0"/>
                        </a:spcBef>
                        <a:spcAft>
                          <a:spcPts val="0"/>
                        </a:spcAft>
                        <a:buFont typeface="+mj-lt"/>
                        <a:buAutoNum type="alphaLcPeriod"/>
                      </a:pPr>
                      <a:r>
                        <a:rPr lang="en-US" sz="1500" dirty="0">
                          <a:solidFill>
                            <a:schemeClr val="tx1"/>
                          </a:solidFill>
                          <a:effectLst/>
                        </a:rPr>
                        <a:t>Required Fees and Licenses</a:t>
                      </a:r>
                    </a:p>
                    <a:p>
                      <a:pPr marL="342900" marR="0" lvl="0" indent="-342900">
                        <a:spcBef>
                          <a:spcPts val="0"/>
                        </a:spcBef>
                        <a:spcAft>
                          <a:spcPts val="0"/>
                        </a:spcAft>
                        <a:buFont typeface="+mj-lt"/>
                        <a:buAutoNum type="alphaLcPeriod"/>
                      </a:pPr>
                      <a:r>
                        <a:rPr lang="en-US" sz="1500" dirty="0">
                          <a:solidFill>
                            <a:schemeClr val="tx1"/>
                          </a:solidFill>
                          <a:effectLst/>
                        </a:rPr>
                        <a:t>Required Personal Tools/Supplies</a:t>
                      </a:r>
                    </a:p>
                    <a:p>
                      <a:pPr marL="0" marR="0">
                        <a:lnSpc>
                          <a:spcPct val="115000"/>
                        </a:lnSpc>
                        <a:spcBef>
                          <a:spcPts val="0"/>
                        </a:spcBef>
                        <a:spcAft>
                          <a:spcPts val="0"/>
                        </a:spcAft>
                      </a:pPr>
                      <a:r>
                        <a:rPr lang="en-US" sz="1500" dirty="0">
                          <a:solidFill>
                            <a:schemeClr val="tx1"/>
                          </a:solidFill>
                          <a:effectLst/>
                        </a:rPr>
                        <a:t> </a:t>
                      </a:r>
                      <a:endParaRPr lang="en-US" sz="1500" dirty="0">
                        <a:solidFill>
                          <a:schemeClr val="tx1"/>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571804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itchFamily="34" charset="0"/>
                <a:cs typeface="Arial" pitchFamily="34" charset="0"/>
              </a:rPr>
              <a:t>Why is this Important?  </a:t>
            </a:r>
            <a:endParaRPr lang="en-US" dirty="0"/>
          </a:p>
        </p:txBody>
      </p:sp>
      <p:sp>
        <p:nvSpPr>
          <p:cNvPr id="3" name="Content Placeholder 2"/>
          <p:cNvSpPr>
            <a:spLocks noGrp="1"/>
          </p:cNvSpPr>
          <p:nvPr>
            <p:ph sz="quarter" idx="11"/>
          </p:nvPr>
        </p:nvSpPr>
        <p:spPr/>
        <p:txBody>
          <a:bodyPr/>
          <a:lstStyle/>
          <a:p>
            <a:r>
              <a:rPr lang="en-US" sz="2400" dirty="0" smtClean="0"/>
              <a:t>Improves </a:t>
            </a:r>
            <a:r>
              <a:rPr lang="en-US" sz="2400" dirty="0"/>
              <a:t>the ability of VR&amp;E Staff to track Veteran’s progress through the program to better report on the Veteran’s </a:t>
            </a:r>
            <a:r>
              <a:rPr lang="en-US" sz="2400" dirty="0" smtClean="0"/>
              <a:t>milestones, achievements, and outcomes</a:t>
            </a:r>
          </a:p>
          <a:p>
            <a:r>
              <a:rPr lang="en-US" sz="2400" dirty="0" smtClean="0"/>
              <a:t>Helps with workload management and developing reports</a:t>
            </a:r>
          </a:p>
          <a:p>
            <a:r>
              <a:rPr lang="en-US" sz="2400" dirty="0" smtClean="0"/>
              <a:t>CWINRS captures a record of services provided to the Veteran </a:t>
            </a:r>
          </a:p>
          <a:p>
            <a:pPr marL="457200" lvl="1" indent="0">
              <a:buNone/>
            </a:pPr>
            <a:r>
              <a:rPr lang="en-US" dirty="0" smtClean="0"/>
              <a:t>– These data points can be included in the closure statement</a:t>
            </a:r>
          </a:p>
          <a:p>
            <a:r>
              <a:rPr lang="en-US" sz="2400" dirty="0" smtClean="0"/>
              <a:t>Having clear data helps to validate the value of the services we provide, and can drive budgetary and leadership decisions to fund or support initiatives that will enhance our program and improve our ability to help the Veterans we serve!</a:t>
            </a:r>
          </a:p>
          <a:p>
            <a:endParaRPr lang="en-US" sz="2000" dirty="0" smtClean="0"/>
          </a:p>
        </p:txBody>
      </p:sp>
    </p:spTree>
    <p:extLst>
      <p:ext uri="{BB962C8B-B14F-4D97-AF65-F5344CB8AC3E}">
        <p14:creationId xmlns:p14="http://schemas.microsoft.com/office/powerpoint/2010/main" val="4094772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itchFamily="34" charset="0"/>
                <a:cs typeface="Arial" pitchFamily="34" charset="0"/>
              </a:rPr>
              <a:t>Summary</a:t>
            </a:r>
            <a:endParaRPr lang="en-US" dirty="0"/>
          </a:p>
        </p:txBody>
      </p:sp>
      <p:sp>
        <p:nvSpPr>
          <p:cNvPr id="3" name="Content Placeholder 2"/>
          <p:cNvSpPr>
            <a:spLocks noGrp="1"/>
          </p:cNvSpPr>
          <p:nvPr>
            <p:ph sz="quarter" idx="11"/>
          </p:nvPr>
        </p:nvSpPr>
        <p:spPr/>
        <p:txBody>
          <a:bodyPr/>
          <a:lstStyle/>
          <a:p>
            <a:r>
              <a:rPr lang="en-US" b="1" dirty="0" smtClean="0"/>
              <a:t>Reminder:  </a:t>
            </a:r>
            <a:endParaRPr lang="en-US" b="1" dirty="0"/>
          </a:p>
          <a:p>
            <a:pPr lvl="1"/>
            <a:r>
              <a:rPr lang="en-US" sz="2800" b="1" u="sng" dirty="0" smtClean="0"/>
              <a:t>ALL </a:t>
            </a:r>
            <a:r>
              <a:rPr lang="en-US" sz="2800" dirty="0" smtClean="0"/>
              <a:t>existing </a:t>
            </a:r>
            <a:r>
              <a:rPr lang="en-US" sz="2800" dirty="0"/>
              <a:t>rehabilitation plans in CWINRS as of August 17, 2014 will require entry of Service Types, Detail Types, and Progress Status </a:t>
            </a:r>
            <a:r>
              <a:rPr lang="en-US" sz="2800" b="1" u="sng" dirty="0"/>
              <a:t>no later than November 17, </a:t>
            </a:r>
            <a:r>
              <a:rPr lang="en-US" sz="2800" b="1" u="sng" dirty="0" smtClean="0"/>
              <a:t>2014</a:t>
            </a:r>
          </a:p>
          <a:p>
            <a:r>
              <a:rPr lang="en-US" b="1" dirty="0" smtClean="0"/>
              <a:t>TMS Self-Certification:</a:t>
            </a:r>
          </a:p>
          <a:p>
            <a:pPr lvl="1"/>
            <a:r>
              <a:rPr lang="en-US" sz="2800" dirty="0" smtClean="0"/>
              <a:t>Users will need to self-certify completion of this training course to receive credit</a:t>
            </a:r>
            <a:r>
              <a:rPr lang="en-US" sz="2800" b="1" dirty="0" smtClean="0"/>
              <a:t>  </a:t>
            </a:r>
            <a:endParaRPr lang="en-US" sz="2800" b="1" dirty="0"/>
          </a:p>
          <a:p>
            <a:pPr marL="457200" lvl="1" indent="0">
              <a:buNone/>
            </a:pPr>
            <a:endParaRPr lang="en-US" sz="2800" b="1" u="sng" dirty="0" smtClean="0"/>
          </a:p>
          <a:p>
            <a:pPr marL="457200" lvl="1" indent="0">
              <a:buNone/>
            </a:pPr>
            <a:endParaRPr lang="en-US" sz="2800" b="1" u="sng" dirty="0"/>
          </a:p>
        </p:txBody>
      </p:sp>
    </p:spTree>
    <p:extLst>
      <p:ext uri="{BB962C8B-B14F-4D97-AF65-F5344CB8AC3E}">
        <p14:creationId xmlns:p14="http://schemas.microsoft.com/office/powerpoint/2010/main" val="1429180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381000" y="304800"/>
            <a:ext cx="6629400" cy="868362"/>
          </a:xfrm>
        </p:spPr>
        <p:txBody>
          <a:bodyPr/>
          <a:lstStyle/>
          <a:p>
            <a:r>
              <a:rPr lang="en-US" sz="2800" dirty="0" smtClean="0">
                <a:latin typeface="Arial" pitchFamily="34" charset="0"/>
                <a:cs typeface="Arial" pitchFamily="34" charset="0"/>
              </a:rPr>
              <a:t>Questions </a:t>
            </a:r>
          </a:p>
        </p:txBody>
      </p:sp>
      <p:graphicFrame>
        <p:nvGraphicFramePr>
          <p:cNvPr id="55400" name="Group 104"/>
          <p:cNvGraphicFramePr>
            <a:graphicFrameLocks noGrp="1"/>
          </p:cNvGraphicFramePr>
          <p:nvPr>
            <p:ph type="tbl" idx="1"/>
            <p:extLst>
              <p:ext uri="{D42A27DB-BD31-4B8C-83A1-F6EECF244321}">
                <p14:modId xmlns:p14="http://schemas.microsoft.com/office/powerpoint/2010/main" val="3756281314"/>
              </p:ext>
            </p:extLst>
          </p:nvPr>
        </p:nvGraphicFramePr>
        <p:xfrm>
          <a:off x="426720" y="2667001"/>
          <a:ext cx="8229600" cy="2117725"/>
        </p:xfrm>
        <a:graphic>
          <a:graphicData uri="http://schemas.openxmlformats.org/drawingml/2006/table">
            <a:tbl>
              <a:tblPr/>
              <a:tblGrid>
                <a:gridCol w="1530350"/>
                <a:gridCol w="1881188"/>
                <a:gridCol w="2100262"/>
                <a:gridCol w="2717800"/>
              </a:tblGrid>
              <a:tr h="42710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Times New Roman" pitchFamily="18" charset="0"/>
                        </a:rPr>
                        <a:t>AREA</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D07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Times New Roman" pitchFamily="18" charset="0"/>
                        </a:rPr>
                        <a:t>PRIMARY</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D07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Times New Roman" pitchFamily="18" charset="0"/>
                        </a:rPr>
                        <a:t>ALTERNATE</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D07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Times New Roman" pitchFamily="18" charset="0"/>
                        </a:rPr>
                        <a:t>E-MAIL</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D07F">
                        <a:alpha val="50000"/>
                      </a:srgbClr>
                    </a:solidFill>
                  </a:tcPr>
                </a:tc>
              </a:tr>
              <a:tr h="44845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Eastern</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Vacant</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Veronica Brown</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VAVBAWAS/CO/VRE/EA </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r>
              <a:tr h="3897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Southern</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Veronica Brown</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Vacant</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VAVBAWAS/CO/VRE/SA</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r>
              <a:tr h="4449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Central</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Marisa Liuzzi</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Melinda Sargent</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VAVBAWAS/CO/VRE/CA</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r>
              <a:tr h="40752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Western</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Melinda Sargent</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Marisa Liuzzi</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Times New Roman" pitchFamily="18" charset="0"/>
                        </a:rPr>
                        <a:t>VAVBAWAS/CO/VRE/WA</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r>
            </a:tbl>
          </a:graphicData>
        </a:graphic>
      </p:graphicFrame>
      <p:sp>
        <p:nvSpPr>
          <p:cNvPr id="26661" name="Rectangle 103"/>
          <p:cNvSpPr>
            <a:spLocks noChangeArrowheads="1"/>
          </p:cNvSpPr>
          <p:nvPr/>
        </p:nvSpPr>
        <p:spPr bwMode="auto">
          <a:xfrm>
            <a:off x="381000" y="1600200"/>
            <a:ext cx="822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r>
              <a:rPr lang="en-US" sz="3600" dirty="0">
                <a:solidFill>
                  <a:srgbClr val="0070C0"/>
                </a:solidFill>
                <a:latin typeface="Arial" pitchFamily="34" charset="0"/>
                <a:cs typeface="Arial" pitchFamily="34" charset="0"/>
              </a:rPr>
              <a:t>VR&amp;E Field Liaisons</a:t>
            </a:r>
          </a:p>
        </p:txBody>
      </p:sp>
      <p:sp>
        <p:nvSpPr>
          <p:cNvPr id="7" name="Slide Number Placeholder 6"/>
          <p:cNvSpPr>
            <a:spLocks noGrp="1"/>
          </p:cNvSpPr>
          <p:nvPr>
            <p:ph type="sldNum" sz="quarter" idx="29"/>
          </p:nvPr>
        </p:nvSpPr>
        <p:spPr/>
        <p:txBody>
          <a:bodyPr/>
          <a:lstStyle/>
          <a:p>
            <a:pPr>
              <a:defRPr/>
            </a:pPr>
            <a:fld id="{F19A5771-FA7C-415C-B8A2-5B26C302B4F2}" type="slidenum">
              <a:rPr lang="en-US" smtClean="0"/>
              <a:pPr>
                <a:defRPr/>
              </a:pPr>
              <a:t>9</a:t>
            </a:fld>
            <a:endParaRPr lang="en-US" dirty="0"/>
          </a:p>
        </p:txBody>
      </p:sp>
    </p:spTree>
    <p:extLst>
      <p:ext uri="{BB962C8B-B14F-4D97-AF65-F5344CB8AC3E}">
        <p14:creationId xmlns:p14="http://schemas.microsoft.com/office/powerpoint/2010/main" val="3808457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3301</TotalTime>
  <Words>572</Words>
  <Application>Microsoft Office PowerPoint</Application>
  <PresentationFormat>On-screen Show (4:3)</PresentationFormat>
  <Paragraphs>153</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1_Office Theme</vt:lpstr>
      <vt:lpstr>PowerPoint Presentation</vt:lpstr>
      <vt:lpstr>VR&amp;E August 2014  CWINRS Updates</vt:lpstr>
      <vt:lpstr>Implementation Dates</vt:lpstr>
      <vt:lpstr>Service Type Indicators</vt:lpstr>
      <vt:lpstr>Service Type Indicators Continued…</vt:lpstr>
      <vt:lpstr>Service Type Indicators Continued…</vt:lpstr>
      <vt:lpstr>Why is this Important?  </vt:lpstr>
      <vt:lpstr>Summary</vt:lpstr>
      <vt:lpstr>Questions </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VR&amp;E August 2014 CWINRS Updates PowerPoint Presentation</dc:title>
  <dc:creator>Department of Veterans Affairs, Veterans Benefits Administration,Vocational Rehabilitation and Employment Service, STAFF</dc:creator>
  <cp:keywords>CWINRS, updates</cp:keywords>
  <dc:description>This training will provide guidance on the procedural changes required to track Service Types, Service Details, and Objective Progress Status on rehabilitation plans as referenced in VR&amp;E Circular 28-14-05:  VR&amp;E August 2014 CWINRS Updates.</dc:description>
  <cp:lastModifiedBy>Sochar, Lisa</cp:lastModifiedBy>
  <cp:revision>155</cp:revision>
  <cp:lastPrinted>2014-08-04T16:37:46Z</cp:lastPrinted>
  <dcterms:created xsi:type="dcterms:W3CDTF">2013-05-02T18:07:33Z</dcterms:created>
  <dcterms:modified xsi:type="dcterms:W3CDTF">2014-08-06T18:00:09Z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Reference">
    <vt:lpwstr>Teaching Material</vt:lpwstr>
  </property>
</Properties>
</file>