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30"/>
  </p:notesMasterIdLst>
  <p:handoutMasterIdLst>
    <p:handoutMasterId r:id="rId31"/>
  </p:handoutMasterIdLst>
  <p:sldIdLst>
    <p:sldId id="327" r:id="rId2"/>
    <p:sldId id="367" r:id="rId3"/>
    <p:sldId id="436" r:id="rId4"/>
    <p:sldId id="392" r:id="rId5"/>
    <p:sldId id="394" r:id="rId6"/>
    <p:sldId id="429" r:id="rId7"/>
    <p:sldId id="430" r:id="rId8"/>
    <p:sldId id="431" r:id="rId9"/>
    <p:sldId id="434" r:id="rId10"/>
    <p:sldId id="437" r:id="rId11"/>
    <p:sldId id="336" r:id="rId12"/>
    <p:sldId id="317" r:id="rId13"/>
    <p:sldId id="400" r:id="rId14"/>
    <p:sldId id="343" r:id="rId15"/>
    <p:sldId id="361" r:id="rId16"/>
    <p:sldId id="440" r:id="rId17"/>
    <p:sldId id="356" r:id="rId18"/>
    <p:sldId id="402" r:id="rId19"/>
    <p:sldId id="405" r:id="rId20"/>
    <p:sldId id="369" r:id="rId21"/>
    <p:sldId id="373" r:id="rId22"/>
    <p:sldId id="406" r:id="rId23"/>
    <p:sldId id="435" r:id="rId24"/>
    <p:sldId id="441" r:id="rId25"/>
    <p:sldId id="413" r:id="rId26"/>
    <p:sldId id="416" r:id="rId27"/>
    <p:sldId id="439" r:id="rId28"/>
    <p:sldId id="401" r:id="rId29"/>
  </p:sldIdLst>
  <p:sldSz cx="9144000" cy="6858000" type="screen4x3"/>
  <p:notesSz cx="7023100" cy="93091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Karpenko" initials="JK"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3399"/>
    <a:srgbClr val="0083BE"/>
    <a:srgbClr val="3366CC"/>
    <a:srgbClr val="000099"/>
    <a:srgbClr val="3333FF"/>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36" autoAdjust="0"/>
    <p:restoredTop sz="95556" autoAdjust="0"/>
  </p:normalViewPr>
  <p:slideViewPr>
    <p:cSldViewPr snapToGrid="0" snapToObjects="1">
      <p:cViewPr>
        <p:scale>
          <a:sx n="90" d="100"/>
          <a:sy n="90" d="100"/>
        </p:scale>
        <p:origin x="-336" y="-3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0"/>
    </p:cViewPr>
  </p:sorterViewPr>
  <p:notesViewPr>
    <p:cSldViewPr snapToGrid="0" snapToObjects="1">
      <p:cViewPr>
        <p:scale>
          <a:sx n="100" d="100"/>
          <a:sy n="100" d="100"/>
        </p:scale>
        <p:origin x="-1968" y="36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649" cy="464839"/>
          </a:xfrm>
          <a:prstGeom prst="rect">
            <a:avLst/>
          </a:prstGeom>
        </p:spPr>
        <p:txBody>
          <a:bodyPr vert="horz" wrap="square" lIns="93317" tIns="46659" rIns="93317" bIns="46659" numCol="1" anchor="t" anchorCtr="0" compatLnSpc="1">
            <a:prstTxWarp prst="textNoShape">
              <a:avLst/>
            </a:prstTxWarp>
          </a:bodyPr>
          <a:lstStyle>
            <a:lvl1pPr>
              <a:defRPr sz="1300">
                <a:latin typeface="Calibri" pitchFamily="-108" charset="0"/>
                <a:ea typeface="ＭＳ Ｐゴシック" pitchFamily="-108" charset="-128"/>
                <a:cs typeface="+mn-cs"/>
              </a:defRPr>
            </a:lvl1pPr>
          </a:lstStyle>
          <a:p>
            <a:pPr>
              <a:defRPr/>
            </a:pPr>
            <a:endParaRPr lang="en-US"/>
          </a:p>
        </p:txBody>
      </p:sp>
      <p:sp>
        <p:nvSpPr>
          <p:cNvPr id="3" name="Date Placeholder 2"/>
          <p:cNvSpPr>
            <a:spLocks noGrp="1"/>
          </p:cNvSpPr>
          <p:nvPr>
            <p:ph type="dt" sz="quarter" idx="1"/>
          </p:nvPr>
        </p:nvSpPr>
        <p:spPr>
          <a:xfrm>
            <a:off x="3977928" y="1"/>
            <a:ext cx="3043649" cy="464839"/>
          </a:xfrm>
          <a:prstGeom prst="rect">
            <a:avLst/>
          </a:prstGeom>
        </p:spPr>
        <p:txBody>
          <a:bodyPr vert="horz" wrap="square" lIns="93317" tIns="46659" rIns="93317" bIns="46659" numCol="1" anchor="t" anchorCtr="0" compatLnSpc="1">
            <a:prstTxWarp prst="textNoShape">
              <a:avLst/>
            </a:prstTxWarp>
          </a:bodyPr>
          <a:lstStyle>
            <a:lvl1pPr algn="r">
              <a:defRPr sz="1300">
                <a:latin typeface="Calibri" pitchFamily="34" charset="0"/>
              </a:defRPr>
            </a:lvl1pPr>
          </a:lstStyle>
          <a:p>
            <a:pPr>
              <a:defRPr/>
            </a:pPr>
            <a:fld id="{ADCE56C1-B30B-4E0B-B4AF-AA0A774A2B7A}" type="datetime1">
              <a:rPr lang="en-US"/>
              <a:pPr>
                <a:defRPr/>
              </a:pPr>
              <a:t>08/21/2014</a:t>
            </a:fld>
            <a:endParaRPr lang="en-US"/>
          </a:p>
        </p:txBody>
      </p:sp>
      <p:sp>
        <p:nvSpPr>
          <p:cNvPr id="4" name="Footer Placeholder 3"/>
          <p:cNvSpPr>
            <a:spLocks noGrp="1"/>
          </p:cNvSpPr>
          <p:nvPr>
            <p:ph type="ftr" sz="quarter" idx="2"/>
          </p:nvPr>
        </p:nvSpPr>
        <p:spPr>
          <a:xfrm>
            <a:off x="0" y="8842723"/>
            <a:ext cx="3043649" cy="464839"/>
          </a:xfrm>
          <a:prstGeom prst="rect">
            <a:avLst/>
          </a:prstGeom>
        </p:spPr>
        <p:txBody>
          <a:bodyPr vert="horz" wrap="square" lIns="93317" tIns="46659" rIns="93317" bIns="46659" numCol="1" anchor="b" anchorCtr="0" compatLnSpc="1">
            <a:prstTxWarp prst="textNoShape">
              <a:avLst/>
            </a:prstTxWarp>
          </a:bodyPr>
          <a:lstStyle>
            <a:lvl1pPr>
              <a:defRPr sz="1300">
                <a:latin typeface="Calibri" pitchFamily="-108" charset="0"/>
                <a:ea typeface="ＭＳ Ｐゴシック" pitchFamily="-108" charset="-128"/>
                <a:cs typeface="+mn-cs"/>
              </a:defRPr>
            </a:lvl1pPr>
          </a:lstStyle>
          <a:p>
            <a:pPr>
              <a:defRPr/>
            </a:pPr>
            <a:endParaRPr lang="en-US"/>
          </a:p>
        </p:txBody>
      </p:sp>
      <p:sp>
        <p:nvSpPr>
          <p:cNvPr id="5" name="Slide Number Placeholder 4"/>
          <p:cNvSpPr>
            <a:spLocks noGrp="1"/>
          </p:cNvSpPr>
          <p:nvPr>
            <p:ph type="sldNum" sz="quarter" idx="3"/>
          </p:nvPr>
        </p:nvSpPr>
        <p:spPr>
          <a:xfrm>
            <a:off x="3977928" y="8842723"/>
            <a:ext cx="3043649" cy="464839"/>
          </a:xfrm>
          <a:prstGeom prst="rect">
            <a:avLst/>
          </a:prstGeom>
        </p:spPr>
        <p:txBody>
          <a:bodyPr vert="horz" wrap="square" lIns="93317" tIns="46659" rIns="93317" bIns="46659" numCol="1" anchor="b" anchorCtr="0" compatLnSpc="1">
            <a:prstTxWarp prst="textNoShape">
              <a:avLst/>
            </a:prstTxWarp>
          </a:bodyPr>
          <a:lstStyle>
            <a:lvl1pPr algn="r">
              <a:defRPr sz="1300">
                <a:latin typeface="Calibri" pitchFamily="34" charset="0"/>
              </a:defRPr>
            </a:lvl1pPr>
          </a:lstStyle>
          <a:p>
            <a:pPr>
              <a:defRPr/>
            </a:pPr>
            <a:fld id="{B9766B6E-F780-4189-A9E9-CF88040C5F0C}" type="slidenum">
              <a:rPr lang="en-US"/>
              <a:pPr>
                <a:defRPr/>
              </a:pPr>
              <a:t>‹#›</a:t>
            </a:fld>
            <a:endParaRPr lang="en-US"/>
          </a:p>
        </p:txBody>
      </p:sp>
    </p:spTree>
    <p:extLst>
      <p:ext uri="{BB962C8B-B14F-4D97-AF65-F5344CB8AC3E}">
        <p14:creationId xmlns:p14="http://schemas.microsoft.com/office/powerpoint/2010/main" val="40321655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649" cy="464839"/>
          </a:xfrm>
          <a:prstGeom prst="rect">
            <a:avLst/>
          </a:prstGeom>
        </p:spPr>
        <p:txBody>
          <a:bodyPr vert="horz" wrap="square" lIns="93317" tIns="46659" rIns="93317" bIns="46659" numCol="1" anchor="t" anchorCtr="0" compatLnSpc="1">
            <a:prstTxWarp prst="textNoShape">
              <a:avLst/>
            </a:prstTxWarp>
          </a:bodyPr>
          <a:lstStyle>
            <a:lvl1pPr>
              <a:defRPr sz="1300">
                <a:latin typeface="Calibri" pitchFamily="-108" charset="0"/>
                <a:ea typeface="ＭＳ Ｐゴシック" pitchFamily="-108" charset="-128"/>
                <a:cs typeface="+mn-cs"/>
              </a:defRPr>
            </a:lvl1pPr>
          </a:lstStyle>
          <a:p>
            <a:pPr>
              <a:defRPr/>
            </a:pPr>
            <a:endParaRPr lang="en-US"/>
          </a:p>
        </p:txBody>
      </p:sp>
      <p:sp>
        <p:nvSpPr>
          <p:cNvPr id="3" name="Date Placeholder 2"/>
          <p:cNvSpPr>
            <a:spLocks noGrp="1"/>
          </p:cNvSpPr>
          <p:nvPr>
            <p:ph type="dt" idx="1"/>
          </p:nvPr>
        </p:nvSpPr>
        <p:spPr>
          <a:xfrm>
            <a:off x="3977928" y="1"/>
            <a:ext cx="3043649" cy="464839"/>
          </a:xfrm>
          <a:prstGeom prst="rect">
            <a:avLst/>
          </a:prstGeom>
        </p:spPr>
        <p:txBody>
          <a:bodyPr vert="horz" wrap="square" lIns="93317" tIns="46659" rIns="93317" bIns="46659" numCol="1" anchor="t" anchorCtr="0" compatLnSpc="1">
            <a:prstTxWarp prst="textNoShape">
              <a:avLst/>
            </a:prstTxWarp>
          </a:bodyPr>
          <a:lstStyle>
            <a:lvl1pPr algn="r">
              <a:defRPr sz="1300">
                <a:latin typeface="Calibri" pitchFamily="34" charset="0"/>
              </a:defRPr>
            </a:lvl1pPr>
          </a:lstStyle>
          <a:p>
            <a:pPr>
              <a:defRPr/>
            </a:pPr>
            <a:fld id="{50F45370-6F28-403B-B7B2-95C1EE238BC8}" type="datetime1">
              <a:rPr lang="en-US"/>
              <a:pPr>
                <a:defRPr/>
              </a:pPr>
              <a:t>08/21/2014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wrap="square" lIns="93317" tIns="46659" rIns="93317" bIns="46659"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2616" y="4422131"/>
            <a:ext cx="5617870" cy="4188171"/>
          </a:xfrm>
          <a:prstGeom prst="rect">
            <a:avLst/>
          </a:prstGeom>
        </p:spPr>
        <p:txBody>
          <a:bodyPr vert="horz" wrap="square" lIns="93317" tIns="46659" rIns="93317" bIns="46659"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723"/>
            <a:ext cx="3043649" cy="464839"/>
          </a:xfrm>
          <a:prstGeom prst="rect">
            <a:avLst/>
          </a:prstGeom>
        </p:spPr>
        <p:txBody>
          <a:bodyPr vert="horz" wrap="square" lIns="93317" tIns="46659" rIns="93317" bIns="46659" numCol="1" anchor="b" anchorCtr="0" compatLnSpc="1">
            <a:prstTxWarp prst="textNoShape">
              <a:avLst/>
            </a:prstTxWarp>
          </a:bodyPr>
          <a:lstStyle>
            <a:lvl1pPr>
              <a:defRPr sz="1300">
                <a:latin typeface="Calibri" pitchFamily="-108" charset="0"/>
                <a:ea typeface="ＭＳ Ｐゴシック" pitchFamily="-108" charset="-128"/>
                <a:cs typeface="+mn-cs"/>
              </a:defRPr>
            </a:lvl1pPr>
          </a:lstStyle>
          <a:p>
            <a:pPr>
              <a:defRPr/>
            </a:pPr>
            <a:endParaRPr lang="en-US"/>
          </a:p>
        </p:txBody>
      </p:sp>
      <p:sp>
        <p:nvSpPr>
          <p:cNvPr id="7" name="Slide Number Placeholder 6"/>
          <p:cNvSpPr>
            <a:spLocks noGrp="1"/>
          </p:cNvSpPr>
          <p:nvPr>
            <p:ph type="sldNum" sz="quarter" idx="5"/>
          </p:nvPr>
        </p:nvSpPr>
        <p:spPr>
          <a:xfrm>
            <a:off x="3977928" y="8842723"/>
            <a:ext cx="3043649" cy="464839"/>
          </a:xfrm>
          <a:prstGeom prst="rect">
            <a:avLst/>
          </a:prstGeom>
        </p:spPr>
        <p:txBody>
          <a:bodyPr vert="horz" wrap="square" lIns="93317" tIns="46659" rIns="93317" bIns="46659" numCol="1" anchor="b" anchorCtr="0" compatLnSpc="1">
            <a:prstTxWarp prst="textNoShape">
              <a:avLst/>
            </a:prstTxWarp>
          </a:bodyPr>
          <a:lstStyle>
            <a:lvl1pPr algn="r">
              <a:defRPr sz="1300">
                <a:latin typeface="Calibri" pitchFamily="34" charset="0"/>
              </a:defRPr>
            </a:lvl1pPr>
          </a:lstStyle>
          <a:p>
            <a:pPr>
              <a:defRPr/>
            </a:pPr>
            <a:fld id="{FB850CD8-3DC0-4D51-9F0F-9FA8CBAFAED7}" type="slidenum">
              <a:rPr lang="en-US"/>
              <a:pPr>
                <a:defRPr/>
              </a:pPr>
              <a:t>‹#›</a:t>
            </a:fld>
            <a:endParaRPr lang="en-US"/>
          </a:p>
        </p:txBody>
      </p:sp>
    </p:spTree>
    <p:extLst>
      <p:ext uri="{BB962C8B-B14F-4D97-AF65-F5344CB8AC3E}">
        <p14:creationId xmlns:p14="http://schemas.microsoft.com/office/powerpoint/2010/main" val="363673479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endParaRPr lang="en-US" dirty="0" smtClean="0">
              <a:ea typeface="ＭＳ Ｐゴシック" charset="-128"/>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10</a:t>
            </a:fld>
            <a:endParaRPr lang="en-US"/>
          </a:p>
        </p:txBody>
      </p:sp>
    </p:spTree>
    <p:extLst>
      <p:ext uri="{BB962C8B-B14F-4D97-AF65-F5344CB8AC3E}">
        <p14:creationId xmlns:p14="http://schemas.microsoft.com/office/powerpoint/2010/main" val="843979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11</a:t>
            </a:fld>
            <a:endParaRPr lang="en-US"/>
          </a:p>
        </p:txBody>
      </p:sp>
    </p:spTree>
    <p:extLst>
      <p:ext uri="{BB962C8B-B14F-4D97-AF65-F5344CB8AC3E}">
        <p14:creationId xmlns:p14="http://schemas.microsoft.com/office/powerpoint/2010/main" val="3487289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pPr>
              <a:lnSpc>
                <a:spcPct val="90000"/>
              </a:lnSpc>
            </a:pPr>
            <a:endParaRPr lang="en-US" dirty="0" smtClean="0">
              <a:ea typeface="ＭＳ Ｐゴシック" charset="-128"/>
            </a:endParaRPr>
          </a:p>
        </p:txBody>
      </p:sp>
      <p:sp>
        <p:nvSpPr>
          <p:cNvPr id="13316" name="Slide Number Placeholder 3"/>
          <p:cNvSpPr>
            <a:spLocks noGrp="1"/>
          </p:cNvSpPr>
          <p:nvPr>
            <p:ph type="sldNum" sz="quarter" idx="5"/>
          </p:nvPr>
        </p:nvSpPr>
        <p:spPr bwMode="auto">
          <a:noFill/>
          <a:ln>
            <a:miter lim="800000"/>
            <a:headEnd/>
            <a:tailEnd/>
          </a:ln>
        </p:spPr>
        <p:txBody>
          <a:bodyPr/>
          <a:lstStyle/>
          <a:p>
            <a:fld id="{C450405A-CB23-4447-9EEC-0EAC20617C06}"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13</a:t>
            </a:fld>
            <a:endParaRPr lang="en-US"/>
          </a:p>
        </p:txBody>
      </p:sp>
    </p:spTree>
    <p:extLst>
      <p:ext uri="{BB962C8B-B14F-4D97-AF65-F5344CB8AC3E}">
        <p14:creationId xmlns:p14="http://schemas.microsoft.com/office/powerpoint/2010/main" val="2646972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14</a:t>
            </a:fld>
            <a:endParaRPr lang="en-US"/>
          </a:p>
        </p:txBody>
      </p:sp>
    </p:spTree>
    <p:extLst>
      <p:ext uri="{BB962C8B-B14F-4D97-AF65-F5344CB8AC3E}">
        <p14:creationId xmlns:p14="http://schemas.microsoft.com/office/powerpoint/2010/main" val="3364165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17</a:t>
            </a:fld>
            <a:endParaRPr lang="en-US"/>
          </a:p>
        </p:txBody>
      </p:sp>
    </p:spTree>
    <p:extLst>
      <p:ext uri="{BB962C8B-B14F-4D97-AF65-F5344CB8AC3E}">
        <p14:creationId xmlns:p14="http://schemas.microsoft.com/office/powerpoint/2010/main" val="3767059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41381">
              <a:defRPr/>
            </a:pPr>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2</a:t>
            </a:fld>
            <a:endParaRPr lang="en-US"/>
          </a:p>
        </p:txBody>
      </p:sp>
    </p:spTree>
    <p:extLst>
      <p:ext uri="{BB962C8B-B14F-4D97-AF65-F5344CB8AC3E}">
        <p14:creationId xmlns:p14="http://schemas.microsoft.com/office/powerpoint/2010/main" val="1122520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20</a:t>
            </a:fld>
            <a:endParaRPr lang="en-US"/>
          </a:p>
        </p:txBody>
      </p:sp>
    </p:spTree>
    <p:extLst>
      <p:ext uri="{BB962C8B-B14F-4D97-AF65-F5344CB8AC3E}">
        <p14:creationId xmlns:p14="http://schemas.microsoft.com/office/powerpoint/2010/main" val="3607572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21</a:t>
            </a:fld>
            <a:endParaRPr lang="en-US"/>
          </a:p>
        </p:txBody>
      </p:sp>
    </p:spTree>
    <p:extLst>
      <p:ext uri="{BB962C8B-B14F-4D97-AF65-F5344CB8AC3E}">
        <p14:creationId xmlns:p14="http://schemas.microsoft.com/office/powerpoint/2010/main" val="775992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22</a:t>
            </a:fld>
            <a:endParaRPr lang="en-US"/>
          </a:p>
        </p:txBody>
      </p:sp>
    </p:spTree>
    <p:extLst>
      <p:ext uri="{BB962C8B-B14F-4D97-AF65-F5344CB8AC3E}">
        <p14:creationId xmlns:p14="http://schemas.microsoft.com/office/powerpoint/2010/main" val="1684071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23</a:t>
            </a:fld>
            <a:endParaRPr lang="en-US"/>
          </a:p>
        </p:txBody>
      </p:sp>
    </p:spTree>
    <p:extLst>
      <p:ext uri="{BB962C8B-B14F-4D97-AF65-F5344CB8AC3E}">
        <p14:creationId xmlns:p14="http://schemas.microsoft.com/office/powerpoint/2010/main" val="283427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28</a:t>
            </a:fld>
            <a:endParaRPr lang="en-US"/>
          </a:p>
        </p:txBody>
      </p:sp>
    </p:spTree>
    <p:extLst>
      <p:ext uri="{BB962C8B-B14F-4D97-AF65-F5344CB8AC3E}">
        <p14:creationId xmlns:p14="http://schemas.microsoft.com/office/powerpoint/2010/main" val="2873010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3</a:t>
            </a:fld>
            <a:endParaRPr lang="en-US"/>
          </a:p>
        </p:txBody>
      </p:sp>
    </p:spTree>
    <p:extLst>
      <p:ext uri="{BB962C8B-B14F-4D97-AF65-F5344CB8AC3E}">
        <p14:creationId xmlns:p14="http://schemas.microsoft.com/office/powerpoint/2010/main" val="628260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4</a:t>
            </a:fld>
            <a:endParaRPr lang="en-US"/>
          </a:p>
        </p:txBody>
      </p:sp>
    </p:spTree>
    <p:extLst>
      <p:ext uri="{BB962C8B-B14F-4D97-AF65-F5344CB8AC3E}">
        <p14:creationId xmlns:p14="http://schemas.microsoft.com/office/powerpoint/2010/main" val="1846737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p:txBody>
          <a:bodyPr wrap="square" numCol="1" anchor="t" anchorCtr="0" compatLnSpc="1">
            <a:prstTxWarp prst="textNoShape">
              <a:avLst/>
            </a:prstTxWarp>
          </a:bodyPr>
          <a:lstStyle/>
          <a:p>
            <a:pPr indent="-258809" defTabSz="915689" eaLnBrk="1" hangingPunct="1">
              <a:buClr>
                <a:schemeClr val="accent3"/>
              </a:buClr>
              <a:defRPr/>
            </a:pPr>
            <a:endParaRPr lang="en-US" dirty="0">
              <a:solidFill>
                <a:schemeClr val="tx2"/>
              </a:solidFill>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B850CD8-3DC0-4D51-9F0F-9FA8CBAFAED7}" type="slidenum">
              <a:rPr lang="en-US" smtClean="0"/>
              <a:pPr>
                <a:defRPr/>
              </a:pPr>
              <a:t>9</a:t>
            </a:fld>
            <a:endParaRPr lang="en-US"/>
          </a:p>
        </p:txBody>
      </p:sp>
    </p:spTree>
    <p:extLst>
      <p:ext uri="{BB962C8B-B14F-4D97-AF65-F5344CB8AC3E}">
        <p14:creationId xmlns:p14="http://schemas.microsoft.com/office/powerpoint/2010/main" val="877934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2000" b="1">
                <a:latin typeface="Calibri"/>
                <a:cs typeface="Calibri"/>
              </a:defRPr>
            </a:lvl1pPr>
          </a:lstStyle>
          <a:p>
            <a:r>
              <a:rPr lang="en-US" smtClean="0"/>
              <a:t>Click to edit Master title style</a:t>
            </a:r>
            <a:endParaRPr lang="en-US" dirty="0"/>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E1760D5-4C07-408F-A1D5-FBE4E348B26D}" type="slidenum">
              <a:rPr lang="en-US"/>
              <a:pPr>
                <a:defRPr/>
              </a:pPr>
              <a:t>‹#›</a:t>
            </a:fld>
            <a:endParaRPr lang="en-US"/>
          </a:p>
        </p:txBody>
      </p:sp>
    </p:spTree>
  </p:cSld>
  <p:clrMapOvr>
    <a:masterClrMapping/>
  </p:clrMapOvr>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dirty="0" smtClean="0"/>
              <a:t>Click to edit Master text styles</a:t>
            </a: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35650"/>
            <a:ext cx="8229600" cy="4190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C32E41BC-F3C7-4440-964A-79A2B9AB8CF4}"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61ECAB98-9D83-492E-8368-C7175A3158D5}" type="slidenum">
              <a:rPr lang="en-US"/>
              <a:pPr>
                <a:defRPr/>
              </a:pPr>
              <a:t>‹#›</a:t>
            </a:fld>
            <a:endParaRPr lang="en-US"/>
          </a:p>
        </p:txBody>
      </p:sp>
    </p:spTree>
  </p:cSld>
  <p:clrMapOvr>
    <a:masterClrMapping/>
  </p:clrMapOvr>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5"/>
          <p:cNvSpPr>
            <a:spLocks noGrp="1"/>
          </p:cNvSpPr>
          <p:nvPr>
            <p:ph type="sldNum" sz="quarter" idx="10"/>
          </p:nvPr>
        </p:nvSpPr>
        <p:spPr/>
        <p:txBody>
          <a:bodyPr/>
          <a:lstStyle>
            <a:lvl1pPr>
              <a:defRPr/>
            </a:lvl1pPr>
          </a:lstStyle>
          <a:p>
            <a:pPr>
              <a:defRPr/>
            </a:pPr>
            <a:fld id="{F89C8036-696E-4188-A6AA-7FE09813FD3C}" type="slidenum">
              <a:rPr lang="en-US"/>
              <a:pPr>
                <a:defRPr/>
              </a:pPr>
              <a:t>‹#›</a:t>
            </a:fld>
            <a:endParaRPr lang="en-US"/>
          </a:p>
        </p:txBody>
      </p:sp>
    </p:spTree>
  </p:cSld>
  <p:clrMapOvr>
    <a:masterClrMapping/>
  </p:clrMapOvr>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5B1AF43B-DC5F-4813-A4DA-17F2F6C1393F}" type="slidenum">
              <a:rPr lang="en-US"/>
              <a:pPr>
                <a:defRPr/>
              </a:pPr>
              <a:t>‹#›</a:t>
            </a:fld>
            <a:endParaRPr lang="en-US"/>
          </a:p>
        </p:txBody>
      </p:sp>
    </p:spTree>
  </p:cSld>
  <p:clrMapOvr>
    <a:masterClrMapping/>
  </p:clrMapOvr>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6370341D-E8BE-4F86-965D-1FB71959D2E4}" type="slidenum">
              <a:rPr lang="en-US"/>
              <a:pPr>
                <a:defRPr/>
              </a:pPr>
              <a:t>‹#›</a:t>
            </a:fld>
            <a:endParaRPr lang="en-US"/>
          </a:p>
        </p:txBody>
      </p:sp>
    </p:spTree>
  </p:cSld>
  <p:clrMapOvr>
    <a:masterClrMapping/>
  </p:clrMapOvr>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0"/>
          </p:nvPr>
        </p:nvSpPr>
        <p:spPr/>
        <p:txBody>
          <a:bodyPr/>
          <a:lstStyle>
            <a:lvl1pPr>
              <a:defRPr/>
            </a:lvl1pPr>
          </a:lstStyle>
          <a:p>
            <a:pPr>
              <a:defRPr/>
            </a:pPr>
            <a:fld id="{66C7BBB8-63D5-4F68-8BFB-EAA674B48DC9}" type="slidenum">
              <a:rPr lang="en-US"/>
              <a:pPr>
                <a:defRPr/>
              </a:pPr>
              <a:t>‹#›</a:t>
            </a:fld>
            <a:endParaRPr lang="en-US"/>
          </a:p>
        </p:txBody>
      </p:sp>
    </p:spTree>
  </p:cSld>
  <p:clrMapOvr>
    <a:masterClrMapping/>
  </p:clrMapOvr>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0"/>
          </p:nvPr>
        </p:nvSpPr>
        <p:spPr/>
        <p:txBody>
          <a:bodyPr/>
          <a:lstStyle>
            <a:lvl1pPr>
              <a:defRPr/>
            </a:lvl1pPr>
          </a:lstStyle>
          <a:p>
            <a:pPr>
              <a:defRPr/>
            </a:pPr>
            <a:fld id="{A17788A4-D08F-4E06-9EB3-D565824E40CB}" type="slidenum">
              <a:rPr lang="en-US"/>
              <a:pPr>
                <a:defRPr/>
              </a:pPr>
              <a:t>‹#›</a:t>
            </a:fld>
            <a:endParaRPr lang="en-US"/>
          </a:p>
        </p:txBody>
      </p:sp>
    </p:spTree>
  </p:cSld>
  <p:clrMapOvr>
    <a:masterClrMapping/>
  </p:clrMapOvr>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4"/>
          </p:nvPr>
        </p:nvSpPr>
        <p:spPr>
          <a:xfrm>
            <a:off x="8583613"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a:defRPr/>
            </a:pPr>
            <a:fld id="{4452FDFF-9483-4A82-A0D2-0EFD9C982FB8}" type="slidenum">
              <a:rPr lang="en-US"/>
              <a:pPr>
                <a:defRPr/>
              </a:pPr>
              <a:t>‹#›</a:t>
            </a:fld>
            <a:endParaRPr lang="en-US"/>
          </a:p>
        </p:txBody>
      </p:sp>
      <p:pic>
        <p:nvPicPr>
          <p:cNvPr id="1030" name="Picture 4" descr="Department of Veterans Affairs, Veterans Health Administration, Office of Health Information"/>
          <p:cNvPicPr>
            <a:picLocks noChangeAspect="1" noChangeArrowheads="1"/>
          </p:cNvPicPr>
          <p:nvPr userDrawn="1"/>
        </p:nvPicPr>
        <p:blipFill>
          <a:blip r:embed="rId14"/>
          <a:srcRect/>
          <a:stretch>
            <a:fillRect/>
          </a:stretch>
        </p:blipFill>
        <p:spPr bwMode="auto">
          <a:xfrm>
            <a:off x="911225" y="495300"/>
            <a:ext cx="165100" cy="165100"/>
          </a:xfrm>
          <a:prstGeom prst="rect">
            <a:avLst/>
          </a:prstGeom>
          <a:noFill/>
          <a:ln w="9525">
            <a:noFill/>
            <a:miter lim="800000"/>
            <a:headEnd/>
            <a:tailEnd/>
          </a:ln>
        </p:spPr>
      </p:pic>
      <p:sp>
        <p:nvSpPr>
          <p:cNvPr id="7" name="TextBox 6"/>
          <p:cNvSpPr txBox="1"/>
          <p:nvPr userDrawn="1"/>
        </p:nvSpPr>
        <p:spPr>
          <a:xfrm>
            <a:off x="457200" y="6284913"/>
            <a:ext cx="4311650" cy="276225"/>
          </a:xfrm>
          <a:prstGeom prst="rect">
            <a:avLst/>
          </a:prstGeom>
          <a:noFill/>
        </p:spPr>
        <p:txBody>
          <a:bodyPr>
            <a:spAutoFit/>
          </a:bodyPr>
          <a:lstStyle/>
          <a:p>
            <a:pPr>
              <a:defRPr/>
            </a:pPr>
            <a:r>
              <a:rPr lang="en-US" sz="1200" spc="100" dirty="0">
                <a:solidFill>
                  <a:schemeClr val="bg1">
                    <a:lumMod val="65000"/>
                  </a:schemeClr>
                </a:solidFill>
                <a:latin typeface="Arial" charset="0"/>
                <a:ea typeface="ＭＳ Ｐゴシック" charset="0"/>
                <a:cs typeface="ＭＳ Ｐゴシック" charset="0"/>
              </a:rPr>
              <a:t>VETERANS HEALTH ADMINISTRATION</a:t>
            </a:r>
          </a:p>
        </p:txBody>
      </p:sp>
    </p:spTree>
  </p:cSld>
  <p:clrMap bg1="lt1" tx1="dk1" bg2="lt2" tx2="dk2" accent1="accent1" accent2="accent2" accent3="accent3" accent4="accent4" accent5="accent5" accent6="accent6" hlink="hlink" folHlink="folHlink"/>
  <p:sldLayoutIdLst>
    <p:sldLayoutId id="2147483792" r:id="rId1"/>
    <p:sldLayoutId id="2147483785" r:id="rId2"/>
    <p:sldLayoutId id="2147483793" r:id="rId3"/>
    <p:sldLayoutId id="2147483786" r:id="rId4"/>
    <p:sldLayoutId id="2147483787" r:id="rId5"/>
    <p:sldLayoutId id="2147483788" r:id="rId6"/>
    <p:sldLayoutId id="2147483794" r:id="rId7"/>
    <p:sldLayoutId id="2147483789" r:id="rId8"/>
    <p:sldLayoutId id="2147483790" r:id="rId9"/>
    <p:sldLayoutId id="2147483791" r:id="rId10"/>
    <p:sldLayoutId id="2147483795" r:id="rId11"/>
  </p:sldLayoutIdLst>
  <p:transition/>
  <p:hf hdr="0" ftr="0" dt="0"/>
  <p:txStyles>
    <p:titleStyle>
      <a:lvl1pPr algn="l" defTabSz="457200" rtl="0" eaLnBrk="0" fontAlgn="base" hangingPunct="0">
        <a:spcBef>
          <a:spcPct val="0"/>
        </a:spcBef>
        <a:spcAft>
          <a:spcPct val="0"/>
        </a:spcAft>
        <a:defRPr sz="2400" kern="1200">
          <a:solidFill>
            <a:schemeClr val="bg1"/>
          </a:solidFill>
          <a:latin typeface="Georgia"/>
          <a:ea typeface="ＭＳ Ｐゴシック" charset="0"/>
          <a:cs typeface="Georgia"/>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entalhealth.va.gov/msthome.as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mentalhealth.va.gov/msthome.as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ptsd.va.gov/aboutface" TargetMode="External"/><Relationship Id="rId4" Type="http://schemas.openxmlformats.org/officeDocument/2006/relationships/hyperlink" Target="http://www.maketheconnection.ne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vaww.mst.va.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hyperlink" Target="http://www.mentalhealth.va.gov/msthome.asp"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338138" y="2914648"/>
            <a:ext cx="8158162" cy="1263652"/>
          </a:xfrm>
        </p:spPr>
        <p:txBody>
          <a:bodyPr>
            <a:normAutofit/>
          </a:bodyPr>
          <a:lstStyle/>
          <a:p>
            <a:pPr marL="4763" indent="-4763">
              <a:spcBef>
                <a:spcPct val="20000"/>
              </a:spcBef>
              <a:defRPr/>
            </a:pPr>
            <a:r>
              <a:rPr lang="en-US" sz="2200" spc="100" dirty="0" smtClean="0"/>
              <a:t>DEPARTMENT OF VETERANS AFFAIRS </a:t>
            </a:r>
            <a:r>
              <a:rPr lang="en-US" sz="2200" spc="100" dirty="0"/>
              <a:t/>
            </a:r>
            <a:br>
              <a:rPr lang="en-US" sz="2200" spc="100" dirty="0"/>
            </a:br>
            <a:r>
              <a:rPr lang="en-US" sz="2200" spc="100" dirty="0"/>
              <a:t>SERVICES </a:t>
            </a:r>
            <a:r>
              <a:rPr lang="en-US" sz="2200" spc="100" dirty="0" smtClean="0"/>
              <a:t>FOR MILITARY SEXUAL TRAUMA (MST)</a:t>
            </a:r>
            <a:endParaRPr lang="en-US" sz="2200" spc="100" dirty="0"/>
          </a:p>
        </p:txBody>
      </p:sp>
      <p:sp>
        <p:nvSpPr>
          <p:cNvPr id="7171" name="Subtitle 2"/>
          <p:cNvSpPr>
            <a:spLocks noGrp="1"/>
          </p:cNvSpPr>
          <p:nvPr>
            <p:ph type="subTitle" idx="1"/>
          </p:nvPr>
        </p:nvSpPr>
        <p:spPr>
          <a:xfrm>
            <a:off x="357188" y="3924300"/>
            <a:ext cx="7753350" cy="915988"/>
          </a:xfrm>
        </p:spPr>
        <p:txBody>
          <a:bodyPr/>
          <a:lstStyle/>
          <a:p>
            <a:pPr eaLnBrk="1" hangingPunct="1">
              <a:buFont typeface="Arial" charset="0"/>
              <a:buNone/>
              <a:defRPr/>
            </a:pPr>
            <a:endParaRPr lang="en-US" sz="1800" spc="100" dirty="0" smtClean="0">
              <a:cs typeface="Calibri"/>
            </a:endParaRPr>
          </a:p>
          <a:p>
            <a:pPr eaLnBrk="1" hangingPunct="1">
              <a:buFont typeface="Arial" charset="0"/>
              <a:buNone/>
              <a:defRPr/>
            </a:pPr>
            <a:r>
              <a:rPr lang="en-US" sz="1400" spc="100" dirty="0" smtClean="0">
                <a:cs typeface="Calibri"/>
              </a:rPr>
              <a:t>PRESENTATION FOR THE VETSUCCESS ON CAMPUS MONTHLY TRAINING CALL</a:t>
            </a:r>
          </a:p>
          <a:p>
            <a:pPr eaLnBrk="1" hangingPunct="1">
              <a:buFont typeface="Arial" charset="0"/>
              <a:buNone/>
              <a:defRPr/>
            </a:pPr>
            <a:r>
              <a:rPr lang="en-US" sz="1400" spc="100" dirty="0" smtClean="0">
                <a:cs typeface="Calibri"/>
              </a:rPr>
              <a:t/>
            </a:r>
            <a:br>
              <a:rPr lang="en-US" sz="1400" spc="100" dirty="0" smtClean="0">
                <a:cs typeface="Calibri"/>
              </a:rPr>
            </a:br>
            <a:r>
              <a:rPr lang="en-US" sz="1400" spc="100" dirty="0" smtClean="0">
                <a:solidFill>
                  <a:schemeClr val="bg1"/>
                </a:solidFill>
                <a:cs typeface="Calibri"/>
              </a:rPr>
              <a:t>Kerry Makin-Byrd, PhD</a:t>
            </a:r>
          </a:p>
          <a:p>
            <a:pPr eaLnBrk="1" hangingPunct="1">
              <a:buFont typeface="Arial" charset="0"/>
              <a:buNone/>
              <a:defRPr/>
            </a:pPr>
            <a:r>
              <a:rPr lang="en-US" sz="1400" spc="100" dirty="0" smtClean="0">
                <a:solidFill>
                  <a:schemeClr val="bg1"/>
                </a:solidFill>
                <a:cs typeface="Calibri"/>
              </a:rPr>
              <a:t>National MST Support Team, VA Mental Health Services</a:t>
            </a:r>
            <a:endParaRPr lang="en-US" sz="1400" spc="100" dirty="0">
              <a:solidFill>
                <a:schemeClr val="bg1"/>
              </a:solidFill>
              <a:cs typeface="Calibri"/>
            </a:endParaRPr>
          </a:p>
        </p:txBody>
      </p:sp>
      <p:sp>
        <p:nvSpPr>
          <p:cNvPr id="6" name="TextBox 5"/>
          <p:cNvSpPr txBox="1"/>
          <p:nvPr/>
        </p:nvSpPr>
        <p:spPr>
          <a:xfrm>
            <a:off x="342900" y="6226175"/>
            <a:ext cx="3573463" cy="339725"/>
          </a:xfrm>
          <a:prstGeom prst="rect">
            <a:avLst/>
          </a:prstGeom>
          <a:noFill/>
        </p:spPr>
        <p:txBody>
          <a:bodyPr>
            <a:spAutoFit/>
          </a:bodyPr>
          <a:lstStyle/>
          <a:p>
            <a:pPr>
              <a:defRPr/>
            </a:pPr>
            <a:r>
              <a:rPr lang="en-US" sz="1600" b="1" dirty="0" smtClean="0">
                <a:solidFill>
                  <a:schemeClr val="bg1">
                    <a:lumMod val="65000"/>
                  </a:schemeClr>
                </a:solidFill>
                <a:latin typeface="Arial" charset="0"/>
                <a:ea typeface="ＭＳ Ｐゴシック" pitchFamily="1" charset="-128"/>
              </a:rPr>
              <a:t>August 21, 2014</a:t>
            </a:r>
            <a:endParaRPr lang="en-US" sz="1600" b="1" dirty="0">
              <a:solidFill>
                <a:schemeClr val="bg1">
                  <a:lumMod val="50000"/>
                </a:schemeClr>
              </a:solidFill>
              <a:latin typeface="Arial" charset="0"/>
              <a:ea typeface="ＭＳ Ｐゴシック" pitchFamily="1" charset="-128"/>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idx="1"/>
          </p:nvPr>
        </p:nvSpPr>
        <p:spPr>
          <a:xfrm>
            <a:off x="685800" y="2133600"/>
            <a:ext cx="7772400" cy="1500187"/>
          </a:xfrm>
        </p:spPr>
        <p:txBody>
          <a:bodyPr/>
          <a:lstStyle/>
          <a:p>
            <a:pPr algn="ctr"/>
            <a:r>
              <a:rPr lang="en-US" sz="3600" b="1" dirty="0" smtClean="0"/>
              <a:t>VA Policies &amp; </a:t>
            </a:r>
            <a:r>
              <a:rPr lang="en-US" sz="3600" b="1" dirty="0"/>
              <a:t>I</a:t>
            </a:r>
            <a:r>
              <a:rPr lang="en-US" sz="3600" b="1" dirty="0" smtClean="0"/>
              <a:t>nitiatives </a:t>
            </a:r>
            <a:r>
              <a:rPr lang="en-US" sz="3600" b="1" dirty="0"/>
              <a:t>R</a:t>
            </a:r>
            <a:r>
              <a:rPr lang="en-US" sz="3600" b="1" dirty="0" smtClean="0"/>
              <a:t>elated </a:t>
            </a:r>
            <a:r>
              <a:rPr lang="en-US" sz="3600" b="1" dirty="0"/>
              <a:t>T</a:t>
            </a:r>
            <a:r>
              <a:rPr lang="en-US" sz="3600" b="1" dirty="0" smtClean="0"/>
              <a:t>o MST</a:t>
            </a:r>
            <a:endParaRPr lang="en-US" sz="3600" b="1" dirty="0"/>
          </a:p>
        </p:txBody>
      </p:sp>
      <p:sp>
        <p:nvSpPr>
          <p:cNvPr id="6" name="Slide Number Placeholder 3"/>
          <p:cNvSpPr txBox="1">
            <a:spLocks/>
          </p:cNvSpPr>
          <p:nvPr/>
        </p:nvSpPr>
        <p:spPr>
          <a:xfrm>
            <a:off x="8583613" y="6249988"/>
            <a:ext cx="49053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86DEBA9-A61F-457B-8656-617222A29F86}" type="slidenum">
              <a:rPr lang="en-US" sz="1000" smtClean="0">
                <a:solidFill>
                  <a:srgbClr val="898989"/>
                </a:solidFill>
                <a:latin typeface="Georgia" pitchFamily="18" charset="0"/>
              </a:rPr>
              <a:pPr algn="r"/>
              <a:t>10</a:t>
            </a:fld>
            <a:endParaRPr lang="en-US" sz="1000" dirty="0">
              <a:solidFill>
                <a:srgbClr val="898989"/>
              </a:solidFill>
              <a:latin typeface="Georgia" pitchFamily="18" charset="0"/>
            </a:endParaRPr>
          </a:p>
        </p:txBody>
      </p:sp>
    </p:spTree>
    <p:extLst>
      <p:ext uri="{BB962C8B-B14F-4D97-AF65-F5344CB8AC3E}">
        <p14:creationId xmlns:p14="http://schemas.microsoft.com/office/powerpoint/2010/main" val="348718080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Veterans Health Administration Response to MST</a:t>
            </a:r>
            <a:endParaRPr lang="en-US" dirty="0"/>
          </a:p>
        </p:txBody>
      </p:sp>
      <p:sp>
        <p:nvSpPr>
          <p:cNvPr id="3" name="Content Placeholder 2"/>
          <p:cNvSpPr>
            <a:spLocks noGrp="1"/>
          </p:cNvSpPr>
          <p:nvPr>
            <p:ph idx="1"/>
          </p:nvPr>
        </p:nvSpPr>
        <p:spPr/>
        <p:txBody>
          <a:bodyPr/>
          <a:lstStyle/>
          <a:p>
            <a:pPr>
              <a:spcAft>
                <a:spcPts val="0"/>
              </a:spcAft>
            </a:pPr>
            <a:r>
              <a:rPr lang="en-US" dirty="0"/>
              <a:t>All Veterans are screened for experiences of MST</a:t>
            </a:r>
          </a:p>
          <a:p>
            <a:pPr>
              <a:spcAft>
                <a:spcPts val="0"/>
              </a:spcAft>
            </a:pPr>
            <a:r>
              <a:rPr lang="en-US" dirty="0"/>
              <a:t>Free treatment for mental and physical health conditions related to MST </a:t>
            </a:r>
          </a:p>
          <a:p>
            <a:pPr>
              <a:spcAft>
                <a:spcPts val="0"/>
              </a:spcAft>
            </a:pPr>
            <a:r>
              <a:rPr lang="en-US" dirty="0"/>
              <a:t>MST Coordinator at every VA Medical Center, to serve as a point person for Veterans and staff</a:t>
            </a:r>
          </a:p>
          <a:p>
            <a:pPr>
              <a:spcAft>
                <a:spcPts val="0"/>
              </a:spcAft>
            </a:pPr>
            <a:r>
              <a:rPr lang="en-US" dirty="0"/>
              <a:t>Education and training of staff</a:t>
            </a:r>
          </a:p>
          <a:p>
            <a:pPr>
              <a:spcAft>
                <a:spcPts val="0"/>
              </a:spcAft>
            </a:pPr>
            <a:r>
              <a:rPr lang="en-US" dirty="0"/>
              <a:t>Outreach to Veterans</a:t>
            </a:r>
          </a:p>
          <a:p>
            <a:pPr>
              <a:spcAft>
                <a:spcPts val="0"/>
              </a:spcAft>
            </a:pPr>
            <a:r>
              <a:rPr lang="en-US" dirty="0"/>
              <a:t>National MST Support Team, to perform national monitoring, to coordinate MST-related education and training, and to promote best practices in the </a:t>
            </a:r>
            <a:r>
              <a:rPr lang="en-US" dirty="0" smtClean="0"/>
              <a:t>field</a:t>
            </a:r>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latin typeface="Georgia" pitchFamily="18" charset="0"/>
                <a:ea typeface="ＭＳ Ｐゴシック" charset="-128"/>
                <a:cs typeface="Georgia" pitchFamily="18" charset="0"/>
              </a:rPr>
              <a:t>MST Screening</a:t>
            </a:r>
          </a:p>
        </p:txBody>
      </p:sp>
      <p:sp>
        <p:nvSpPr>
          <p:cNvPr id="8195" name="Slide Number Placeholder 3"/>
          <p:cNvSpPr>
            <a:spLocks noGrp="1"/>
          </p:cNvSpPr>
          <p:nvPr>
            <p:ph type="sldNum" sz="quarter" idx="10"/>
          </p:nvPr>
        </p:nvSpPr>
        <p:spPr bwMode="auto">
          <a:noFill/>
          <a:ln>
            <a:miter lim="800000"/>
            <a:headEnd/>
            <a:tailEnd/>
          </a:ln>
        </p:spPr>
        <p:txBody>
          <a:bodyPr/>
          <a:lstStyle/>
          <a:p>
            <a:fld id="{0E3DB899-8A8F-49AE-A438-602AE4343291}" type="slidenum">
              <a:rPr lang="en-US" smtClean="0"/>
              <a:pPr/>
              <a:t>12</a:t>
            </a:fld>
            <a:endParaRPr lang="en-US" smtClean="0"/>
          </a:p>
        </p:txBody>
      </p:sp>
      <p:sp>
        <p:nvSpPr>
          <p:cNvPr id="8196" name="Content Placeholder 6"/>
          <p:cNvSpPr>
            <a:spLocks noGrp="1"/>
          </p:cNvSpPr>
          <p:nvPr>
            <p:ph idx="1"/>
          </p:nvPr>
        </p:nvSpPr>
        <p:spPr>
          <a:xfrm>
            <a:off x="457200" y="1935163"/>
            <a:ext cx="8229600" cy="4191000"/>
          </a:xfrm>
        </p:spPr>
        <p:txBody>
          <a:bodyPr/>
          <a:lstStyle/>
          <a:p>
            <a:pPr>
              <a:spcAft>
                <a:spcPts val="600"/>
              </a:spcAft>
            </a:pPr>
            <a:r>
              <a:rPr lang="en-US" dirty="0" smtClean="0">
                <a:ea typeface="ＭＳ Ｐゴシック" charset="-128"/>
                <a:cs typeface="Georgia" pitchFamily="18" charset="0"/>
              </a:rPr>
              <a:t>Recognizing that many survivors of sexual trauma do not disclose their experiences unless asked directly, it is VA policy that all Veterans seen for health care are screened for MST</a:t>
            </a:r>
          </a:p>
          <a:p>
            <a:pPr>
              <a:spcAft>
                <a:spcPts val="600"/>
              </a:spcAft>
            </a:pPr>
            <a:r>
              <a:rPr lang="en-US" dirty="0" smtClean="0">
                <a:ea typeface="ＭＳ Ｐゴシック" charset="-128"/>
                <a:cs typeface="Georgia" pitchFamily="18" charset="0"/>
              </a:rPr>
              <a:t>Screening is conducted in a private setting, by qualified providers</a:t>
            </a:r>
          </a:p>
          <a:p>
            <a:pPr>
              <a:spcAft>
                <a:spcPts val="600"/>
              </a:spcAft>
            </a:pPr>
            <a:r>
              <a:rPr lang="en-US" dirty="0" smtClean="0">
                <a:ea typeface="ＭＳ Ｐゴシック" charset="-128"/>
                <a:cs typeface="Georgia" pitchFamily="18" charset="0"/>
              </a:rPr>
              <a:t>Providers receive training in how to screen sensitively and respond to disclosures</a:t>
            </a:r>
          </a:p>
          <a:p>
            <a:pPr>
              <a:spcAft>
                <a:spcPts val="600"/>
              </a:spcAft>
            </a:pPr>
            <a:r>
              <a:rPr lang="en-US" dirty="0" smtClean="0">
                <a:ea typeface="ＭＳ Ｐゴシック" charset="-128"/>
                <a:cs typeface="Georgia" pitchFamily="18" charset="0"/>
              </a:rPr>
              <a:t>Veterans who report having experienced MST are offered a referral to mental health for further assessment and/or treatment</a:t>
            </a:r>
          </a:p>
          <a:p>
            <a:pPr>
              <a:spcAft>
                <a:spcPts val="600"/>
              </a:spcAft>
            </a:pPr>
            <a:endParaRPr lang="en-US" dirty="0" smtClean="0">
              <a:ea typeface="ＭＳ Ｐゴシック" charset="-128"/>
              <a:cs typeface="Georgia" pitchFamily="18" charset="0"/>
            </a:endParaRPr>
          </a:p>
          <a:p>
            <a:pPr>
              <a:spcAft>
                <a:spcPts val="600"/>
              </a:spcAft>
            </a:pPr>
            <a:endParaRPr lang="en-US" dirty="0" smtClean="0">
              <a:ea typeface="ＭＳ Ｐゴシック" charset="-128"/>
              <a:cs typeface="Georgia" pitchFamily="18" charset="0"/>
            </a:endParaRPr>
          </a:p>
          <a:p>
            <a:pPr>
              <a:spcAft>
                <a:spcPts val="600"/>
              </a:spcAft>
            </a:pPr>
            <a:endParaRPr lang="en-US" dirty="0" smtClean="0">
              <a:ea typeface="ＭＳ Ｐゴシック" charset="-128"/>
              <a:cs typeface="Georgia"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MST-Related Health Care</a:t>
            </a:r>
            <a:endParaRPr lang="en-US" dirty="0"/>
          </a:p>
        </p:txBody>
      </p:sp>
      <p:sp>
        <p:nvSpPr>
          <p:cNvPr id="3" name="Content Placeholder 2"/>
          <p:cNvSpPr>
            <a:spLocks noGrp="1"/>
          </p:cNvSpPr>
          <p:nvPr>
            <p:ph idx="1"/>
          </p:nvPr>
        </p:nvSpPr>
        <p:spPr/>
        <p:txBody>
          <a:bodyPr/>
          <a:lstStyle/>
          <a:p>
            <a:r>
              <a:rPr lang="en-US" dirty="0"/>
              <a:t>VA </a:t>
            </a:r>
            <a:r>
              <a:rPr lang="en-US" dirty="0" smtClean="0"/>
              <a:t>provides all MST-related care free of charge</a:t>
            </a:r>
          </a:p>
          <a:p>
            <a:pPr lvl="1"/>
            <a:r>
              <a:rPr lang="en-US" dirty="0" smtClean="0"/>
              <a:t>Treatment for mental and physical health conditions related to MST</a:t>
            </a:r>
          </a:p>
          <a:p>
            <a:pPr lvl="1"/>
            <a:r>
              <a:rPr lang="en-US" dirty="0" smtClean="0"/>
              <a:t>Outpatient, inpatient, and residential care</a:t>
            </a:r>
          </a:p>
          <a:p>
            <a:pPr lvl="1"/>
            <a:r>
              <a:rPr lang="en-US" dirty="0" smtClean="0"/>
              <a:t>Medications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13</a:t>
            </a:fld>
            <a:endParaRPr lang="en-US"/>
          </a:p>
        </p:txBody>
      </p:sp>
    </p:spTree>
    <p:extLst>
      <p:ext uri="{BB962C8B-B14F-4D97-AF65-F5344CB8AC3E}">
        <p14:creationId xmlns:p14="http://schemas.microsoft.com/office/powerpoint/2010/main" val="468481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for MST-Related Health Care</a:t>
            </a:r>
            <a:endParaRPr lang="en-US" dirty="0"/>
          </a:p>
        </p:txBody>
      </p:sp>
      <p:sp>
        <p:nvSpPr>
          <p:cNvPr id="3" name="Content Placeholder 2"/>
          <p:cNvSpPr>
            <a:spLocks noGrp="1"/>
          </p:cNvSpPr>
          <p:nvPr>
            <p:ph idx="1"/>
          </p:nvPr>
        </p:nvSpPr>
        <p:spPr>
          <a:xfrm>
            <a:off x="457200" y="1803400"/>
            <a:ext cx="8229600" cy="4322763"/>
          </a:xfrm>
        </p:spPr>
        <p:txBody>
          <a:bodyPr/>
          <a:lstStyle/>
          <a:p>
            <a:r>
              <a:rPr lang="en-US" dirty="0" smtClean="0"/>
              <a:t>Veterans do not need to have reported their experiences of MST at the time or have other documentation that they occurred in order to receive free MST-related health care</a:t>
            </a:r>
          </a:p>
          <a:p>
            <a:r>
              <a:rPr lang="en-US" dirty="0" smtClean="0"/>
              <a:t>Service connection (VA disability compensation) is also not required </a:t>
            </a:r>
          </a:p>
          <a:p>
            <a:r>
              <a:rPr lang="en-US" dirty="0" smtClean="0"/>
              <a:t>This benefit extends to Reservists and members of the National Guard</a:t>
            </a:r>
          </a:p>
          <a:p>
            <a:r>
              <a:rPr lang="en-US" dirty="0" smtClean="0"/>
              <a:t>At many facilities, Active Duty personnel can also receive these services</a:t>
            </a:r>
          </a:p>
          <a:p>
            <a:endParaRPr lang="en-US" dirty="0" smtClean="0"/>
          </a:p>
          <a:p>
            <a:r>
              <a:rPr lang="en-US" dirty="0" smtClean="0"/>
              <a:t>Veterans may be able to receive free MST-related care even if they are not eligible for other VA care	</a:t>
            </a:r>
          </a:p>
          <a:p>
            <a:pPr lvl="1"/>
            <a:r>
              <a:rPr lang="en-US" dirty="0" smtClean="0"/>
              <a:t>There are no length of service or income requirements to receive MST-related care</a:t>
            </a:r>
          </a:p>
          <a:p>
            <a:pPr lvl="1"/>
            <a:r>
              <a:rPr lang="en-US" dirty="0" smtClean="0"/>
              <a:t>Veterans with Other Than Honorable discharges may be able to receive MST-related care with Veterans Benefits Administration (VBA) Regional Office approval</a:t>
            </a:r>
          </a:p>
          <a:p>
            <a:pPr lvl="1"/>
            <a:endParaRPr lang="en-US" dirty="0" smtClean="0"/>
          </a:p>
          <a:p>
            <a:r>
              <a:rPr lang="en-US" dirty="0" smtClean="0"/>
              <a:t>Pre-military trauma and pre-existing conditions do not impact eligibility for MST-related care</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14</a:t>
            </a:fld>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Care Services Available</a:t>
            </a:r>
            <a:endParaRPr lang="en-US" dirty="0"/>
          </a:p>
        </p:txBody>
      </p:sp>
      <p:sp>
        <p:nvSpPr>
          <p:cNvPr id="3" name="Content Placeholder 2"/>
          <p:cNvSpPr>
            <a:spLocks noGrp="1"/>
          </p:cNvSpPr>
          <p:nvPr>
            <p:ph idx="1"/>
          </p:nvPr>
        </p:nvSpPr>
        <p:spPr>
          <a:xfrm>
            <a:off x="457200" y="1809750"/>
            <a:ext cx="8229600" cy="4316414"/>
          </a:xfrm>
        </p:spPr>
        <p:txBody>
          <a:bodyPr/>
          <a:lstStyle/>
          <a:p>
            <a:pPr>
              <a:defRPr/>
            </a:pPr>
            <a:r>
              <a:rPr lang="en-US" dirty="0"/>
              <a:t>VHA offers a full continuum of mental health services for Veterans who have experienced MST</a:t>
            </a:r>
          </a:p>
          <a:p>
            <a:pPr>
              <a:defRPr/>
            </a:pPr>
            <a:r>
              <a:rPr lang="en-US" dirty="0" smtClean="0"/>
              <a:t>Every VA medical center provides MST-related mental health outpatient services</a:t>
            </a:r>
          </a:p>
          <a:p>
            <a:pPr lvl="1">
              <a:defRPr/>
            </a:pPr>
            <a:r>
              <a:rPr lang="en-US" dirty="0"/>
              <a:t>Outpatient services are organized different at different facilities – some have identified “MST clinics”, others provide services in a more distributed fashion</a:t>
            </a:r>
          </a:p>
          <a:p>
            <a:pPr lvl="1">
              <a:defRPr/>
            </a:pPr>
            <a:r>
              <a:rPr lang="en-US" dirty="0" smtClean="0"/>
              <a:t>Services available include formal psychological assessment and evaluation, psychiatry, and individual and group psychotherapy</a:t>
            </a:r>
          </a:p>
          <a:p>
            <a:pPr lvl="1">
              <a:defRPr/>
            </a:pPr>
            <a:r>
              <a:rPr lang="en-US" dirty="0" smtClean="0"/>
              <a:t>Specialty services are available to target problems such as Posttraumatic Stress Disorder (PTSD), Substance Use Disorders, Depression, and homelessness</a:t>
            </a:r>
          </a:p>
          <a:p>
            <a:pPr lvl="1">
              <a:defRPr/>
            </a:pPr>
            <a:r>
              <a:rPr lang="en-US" dirty="0" smtClean="0"/>
              <a:t>Evidence-based psychotherapies are available at all VA Medical Centers</a:t>
            </a:r>
          </a:p>
          <a:p>
            <a:pPr>
              <a:defRPr/>
            </a:pPr>
            <a:r>
              <a:rPr lang="en-US" dirty="0" smtClean="0"/>
              <a:t>Community-based Vet Centers also have outpatient services available</a:t>
            </a:r>
            <a:endParaRPr lang="en-US" dirty="0"/>
          </a:p>
          <a:p>
            <a:pPr>
              <a:defRPr/>
            </a:pPr>
            <a:r>
              <a:rPr lang="en-US" dirty="0" smtClean="0"/>
              <a:t>For Veterans who need more intense treatment and support, VHA has mental health residential rehabilitation and treatment programs (MH RRTPs) and inpatient programs available</a:t>
            </a:r>
          </a:p>
          <a:p>
            <a:pPr lvl="1">
              <a:defRPr/>
            </a:pPr>
            <a:r>
              <a:rPr lang="en-US" dirty="0" smtClean="0"/>
              <a:t>Some of these programs focus specifically on MST or have specialized MST tracks</a:t>
            </a:r>
          </a:p>
          <a:p>
            <a:pPr lvl="0">
              <a:buNone/>
            </a:pPr>
            <a:endParaRPr lang="en-US" dirty="0" smtClean="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15</a:t>
            </a:fld>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Single Gender Versus Mixed-Gender Programs</a:t>
            </a:r>
            <a:endParaRPr lang="en-US" dirty="0"/>
          </a:p>
        </p:txBody>
      </p:sp>
      <p:sp>
        <p:nvSpPr>
          <p:cNvPr id="3" name="Content Placeholder 2"/>
          <p:cNvSpPr>
            <a:spLocks noGrp="1"/>
          </p:cNvSpPr>
          <p:nvPr>
            <p:ph idx="1"/>
          </p:nvPr>
        </p:nvSpPr>
        <p:spPr/>
        <p:txBody>
          <a:bodyPr/>
          <a:lstStyle/>
          <a:p>
            <a:r>
              <a:rPr lang="en-US" dirty="0" smtClean="0"/>
              <a:t>VA recognizes that some Veterans will benefit from treatment in an environment where all of the Veterans are of one gender</a:t>
            </a:r>
          </a:p>
          <a:p>
            <a:pPr lvl="1"/>
            <a:r>
              <a:rPr lang="en-US" dirty="0" smtClean="0"/>
              <a:t>May help address a Veteran’s concerns about safety</a:t>
            </a:r>
          </a:p>
          <a:p>
            <a:pPr lvl="1"/>
            <a:r>
              <a:rPr lang="en-US" dirty="0" smtClean="0"/>
              <a:t>May improve a Veteran’s ability to disclose, address gender-specific concerns, and engage fully in treatment</a:t>
            </a:r>
          </a:p>
          <a:p>
            <a:r>
              <a:rPr lang="en-US" dirty="0" smtClean="0"/>
              <a:t>VA also recognizes that mixed-gender programs have advantages</a:t>
            </a:r>
          </a:p>
          <a:p>
            <a:pPr lvl="1"/>
            <a:r>
              <a:rPr lang="en-US" dirty="0" smtClean="0"/>
              <a:t>May help Veterans challenge assumptions and confront fears about the opposite sex</a:t>
            </a:r>
          </a:p>
          <a:p>
            <a:pPr lvl="1"/>
            <a:r>
              <a:rPr lang="en-US" dirty="0" smtClean="0"/>
              <a:t>May provide an emotionally corrective experience</a:t>
            </a:r>
          </a:p>
          <a:p>
            <a:pPr lvl="1"/>
            <a:r>
              <a:rPr lang="en-US" dirty="0" smtClean="0"/>
              <a:t>Also promotes efficient use of resources: accepting both men and women helps prevent  treatment or admissions slots from going unused</a:t>
            </a:r>
          </a:p>
          <a:p>
            <a:r>
              <a:rPr lang="en-US" dirty="0" smtClean="0"/>
              <a:t>Given these considerations, VA does not promote one model as universally appropriate for all Veterans; the needs of a specific Veteran dictate which model is clinically most appropriate</a:t>
            </a:r>
          </a:p>
          <a:p>
            <a:r>
              <a:rPr lang="en-US" dirty="0" smtClean="0"/>
              <a:t>Specific offerings vary from facility to facility, based on local demand and resources</a:t>
            </a:r>
          </a:p>
          <a:p>
            <a:pPr lvl="1"/>
            <a:endParaRPr lang="en-US" dirty="0" smtClean="0"/>
          </a:p>
          <a:p>
            <a:pPr lvl="1"/>
            <a:endParaRPr lang="en-US" dirty="0"/>
          </a:p>
        </p:txBody>
      </p:sp>
      <p:sp>
        <p:nvSpPr>
          <p:cNvPr id="4" name="Slide Number Placeholder 3"/>
          <p:cNvSpPr>
            <a:spLocks noGrp="1"/>
          </p:cNvSpPr>
          <p:nvPr>
            <p:ph type="sldNum" sz="quarter" idx="10"/>
          </p:nvPr>
        </p:nvSpPr>
        <p:spPr/>
        <p:txBody>
          <a:bodyPr/>
          <a:lstStyle/>
          <a:p>
            <a:fld id="{C32E41BC-F3C7-4440-964A-79A2B9AB8CF4}" type="slidenum">
              <a:rPr lang="en-US" smtClean="0"/>
              <a:pPr/>
              <a:t>16</a:t>
            </a:fld>
            <a:endParaRPr lang="en-US" dirty="0"/>
          </a:p>
        </p:txBody>
      </p:sp>
    </p:spTree>
    <p:extLst>
      <p:ext uri="{BB962C8B-B14F-4D97-AF65-F5344CB8AC3E}">
        <p14:creationId xmlns:p14="http://schemas.microsoft.com/office/powerpoint/2010/main" val="87862177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Care</a:t>
            </a:r>
            <a:endParaRPr lang="en-US" dirty="0"/>
          </a:p>
        </p:txBody>
      </p:sp>
      <p:sp>
        <p:nvSpPr>
          <p:cNvPr id="3" name="Content Placeholder 2"/>
          <p:cNvSpPr>
            <a:spLocks noGrp="1"/>
          </p:cNvSpPr>
          <p:nvPr>
            <p:ph idx="1"/>
          </p:nvPr>
        </p:nvSpPr>
        <p:spPr/>
        <p:txBody>
          <a:bodyPr/>
          <a:lstStyle/>
          <a:p>
            <a:r>
              <a:rPr lang="en-US" dirty="0" smtClean="0"/>
              <a:t>To access care, Veterans can:</a:t>
            </a:r>
          </a:p>
          <a:p>
            <a:pPr lvl="1"/>
            <a:r>
              <a:rPr lang="en-US" dirty="0" smtClean="0"/>
              <a:t>Ask their existing VA health care provider for a referral for MST services</a:t>
            </a:r>
          </a:p>
          <a:p>
            <a:pPr lvl="1"/>
            <a:r>
              <a:rPr lang="en-US" dirty="0" smtClean="0"/>
              <a:t>Contact the MST Coordinator at their local VA facility</a:t>
            </a:r>
          </a:p>
          <a:p>
            <a:pPr lvl="1"/>
            <a:r>
              <a:rPr lang="en-US" dirty="0" smtClean="0"/>
              <a:t>Contact their local Vet Center</a:t>
            </a:r>
          </a:p>
          <a:p>
            <a:endParaRPr lang="en-US" dirty="0" smtClean="0"/>
          </a:p>
          <a:p>
            <a:r>
              <a:rPr lang="en-US" dirty="0" smtClean="0"/>
              <a:t>Veterans who were deployed to Iraq or Afghanistan can also contact the OEF/OIF/OND Coordinator at their local VA health care facility  </a:t>
            </a:r>
          </a:p>
          <a:p>
            <a:endParaRPr lang="en-US" dirty="0" smtClean="0"/>
          </a:p>
          <a:p>
            <a:r>
              <a:rPr lang="en-US" dirty="0" smtClean="0"/>
              <a:t>More information is available at:</a:t>
            </a:r>
          </a:p>
          <a:p>
            <a:pPr lvl="1"/>
            <a:r>
              <a:rPr lang="en-US" dirty="0" smtClean="0">
                <a:hlinkClick r:id="rId3"/>
              </a:rPr>
              <a:t>www.mentalhealth.va.gov/msthome.asp</a:t>
            </a:r>
            <a:endParaRPr lang="en-US" dirty="0" smtClean="0"/>
          </a:p>
          <a:p>
            <a:pPr lvl="1"/>
            <a:r>
              <a:rPr lang="en-US" dirty="0" smtClean="0"/>
              <a:t>VA’s general information hotline (1-800-827-1000)</a:t>
            </a:r>
          </a:p>
          <a:p>
            <a:endParaRPr lang="en-US"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17</a:t>
            </a:fld>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MST Coordinators</a:t>
            </a:r>
            <a:endParaRPr lang="en-US" dirty="0"/>
          </a:p>
        </p:txBody>
      </p:sp>
      <p:sp>
        <p:nvSpPr>
          <p:cNvPr id="3" name="Content Placeholder 2"/>
          <p:cNvSpPr>
            <a:spLocks noGrp="1"/>
          </p:cNvSpPr>
          <p:nvPr>
            <p:ph idx="1"/>
          </p:nvPr>
        </p:nvSpPr>
        <p:spPr/>
        <p:txBody>
          <a:bodyPr/>
          <a:lstStyle/>
          <a:p>
            <a:r>
              <a:rPr lang="en-US" dirty="0" smtClean="0"/>
              <a:t>Every VA health care facility has an MST Coordinator</a:t>
            </a:r>
          </a:p>
          <a:p>
            <a:pPr lvl="1"/>
            <a:r>
              <a:rPr lang="en-US" dirty="0" smtClean="0"/>
              <a:t>Serves as a point person for MST issues at the facility</a:t>
            </a:r>
          </a:p>
          <a:p>
            <a:pPr lvl="1"/>
            <a:r>
              <a:rPr lang="en-US" dirty="0" smtClean="0"/>
              <a:t>Responsible for addressing systems issues that serve as a barrier to accessing MST-related care, ensuring appropriate treatment services are available, engaging in outreach to Veterans, and ensuring MST-related education/training occur</a:t>
            </a:r>
          </a:p>
          <a:p>
            <a:r>
              <a:rPr lang="en-US" dirty="0" smtClean="0"/>
              <a:t>Most MST Coordinators provide at least some clinical care, but the MST Coordinator is typically not the only clinician at the facility providing mental health treatment to Veterans who experienced MST</a:t>
            </a:r>
          </a:p>
          <a:p>
            <a:r>
              <a:rPr lang="en-US" dirty="0" smtClean="0"/>
              <a:t>The MST Coordinator is your best point of contact for assistance in getting Veterans into MST-related care or for  answering any </a:t>
            </a:r>
            <a:r>
              <a:rPr lang="en-US" dirty="0"/>
              <a:t>questions about local </a:t>
            </a:r>
            <a:r>
              <a:rPr lang="en-US" dirty="0" smtClean="0"/>
              <a:t>services</a:t>
            </a:r>
          </a:p>
          <a:p>
            <a:r>
              <a:rPr lang="en-US" dirty="0" smtClean="0"/>
              <a:t>To contact him/her, you can call your local VA health care facility and ask to speak to the “MST Coordinator”</a:t>
            </a:r>
          </a:p>
          <a:p>
            <a:endParaRPr lang="en-US" dirty="0" smtClean="0"/>
          </a:p>
        </p:txBody>
      </p:sp>
      <p:sp>
        <p:nvSpPr>
          <p:cNvPr id="6" name="Slide Number Placeholder 3"/>
          <p:cNvSpPr>
            <a:spLocks noGrp="1"/>
          </p:cNvSpPr>
          <p:nvPr>
            <p:ph type="sldNum" sz="quarter" idx="10"/>
          </p:nvPr>
        </p:nvSpPr>
        <p:spPr/>
        <p:txBody>
          <a:bodyPr/>
          <a:lstStyle/>
          <a:p>
            <a:fld id="{A86DEBA9-A61F-457B-8656-617222A29F86}" type="slidenum">
              <a:rPr lang="en-US" smtClean="0"/>
              <a:pPr/>
              <a:t>18</a:t>
            </a:fld>
            <a:endParaRPr lang="en-US"/>
          </a:p>
        </p:txBody>
      </p:sp>
    </p:spTree>
    <p:extLst>
      <p:ext uri="{BB962C8B-B14F-4D97-AF65-F5344CB8AC3E}">
        <p14:creationId xmlns:p14="http://schemas.microsoft.com/office/powerpoint/2010/main" val="360594731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VHA’s National MST Support Team</a:t>
            </a:r>
            <a:endParaRPr lang="en-US" dirty="0"/>
          </a:p>
        </p:txBody>
      </p:sp>
      <p:sp>
        <p:nvSpPr>
          <p:cNvPr id="3" name="Content Placeholder 2"/>
          <p:cNvSpPr>
            <a:spLocks noGrp="1"/>
          </p:cNvSpPr>
          <p:nvPr>
            <p:ph idx="1"/>
          </p:nvPr>
        </p:nvSpPr>
        <p:spPr>
          <a:xfrm>
            <a:off x="457200" y="1933574"/>
            <a:ext cx="8229600" cy="4316414"/>
          </a:xfrm>
        </p:spPr>
        <p:txBody>
          <a:bodyPr/>
          <a:lstStyle/>
          <a:p>
            <a:r>
              <a:rPr lang="en-US" dirty="0" smtClean="0"/>
              <a:t>VHA’s national </a:t>
            </a:r>
            <a:r>
              <a:rPr lang="en-US" dirty="0"/>
              <a:t>Mental Health Services </a:t>
            </a:r>
            <a:r>
              <a:rPr lang="en-US" dirty="0" smtClean="0"/>
              <a:t>program office </a:t>
            </a:r>
            <a:r>
              <a:rPr lang="en-US" dirty="0"/>
              <a:t> </a:t>
            </a:r>
            <a:r>
              <a:rPr lang="en-US" dirty="0" smtClean="0"/>
              <a:t>has funded a national MST Support Team since 2006</a:t>
            </a:r>
            <a:endParaRPr lang="en-US" dirty="0"/>
          </a:p>
          <a:p>
            <a:r>
              <a:rPr lang="en-US" dirty="0" smtClean="0"/>
              <a:t>Team performs </a:t>
            </a:r>
            <a:r>
              <a:rPr lang="en-US" dirty="0"/>
              <a:t>national monitoring</a:t>
            </a:r>
            <a:r>
              <a:rPr lang="en-US" dirty="0" smtClean="0"/>
              <a:t>, coordinates </a:t>
            </a:r>
            <a:r>
              <a:rPr lang="en-US" dirty="0"/>
              <a:t>MST-related education and training, </a:t>
            </a:r>
            <a:r>
              <a:rPr lang="en-US" dirty="0" smtClean="0"/>
              <a:t>and promotes </a:t>
            </a:r>
            <a:r>
              <a:rPr lang="en-US" dirty="0"/>
              <a:t>best practices in the </a:t>
            </a:r>
            <a:r>
              <a:rPr lang="en-US" dirty="0" smtClean="0"/>
              <a:t>field through consultation and technical assistance</a:t>
            </a:r>
            <a:endParaRPr lang="en-US" dirty="0"/>
          </a:p>
          <a:p>
            <a:r>
              <a:rPr lang="en-US" dirty="0" smtClean="0"/>
              <a:t>Team also provides consultation to VHA Mental Health Services on MST-related policy issues and responds to information requests from VA leadership and other stakeholders</a:t>
            </a:r>
          </a:p>
          <a:p>
            <a:pPr>
              <a:buNone/>
            </a:pPr>
            <a:endParaRPr lang="en-US" dirty="0" smtClean="0"/>
          </a:p>
          <a:p>
            <a:pPr lvl="1">
              <a:buNone/>
            </a:pPr>
            <a:endParaRPr lang="en-US"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19</a:t>
            </a:fld>
            <a:endParaRPr lang="en-US"/>
          </a:p>
        </p:txBody>
      </p:sp>
    </p:spTree>
    <p:extLst>
      <p:ext uri="{BB962C8B-B14F-4D97-AF65-F5344CB8AC3E}">
        <p14:creationId xmlns:p14="http://schemas.microsoft.com/office/powerpoint/2010/main" val="304365191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 Administrative Structure</a:t>
            </a:r>
            <a:endParaRPr lang="en-US"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2</a:t>
            </a:fld>
            <a:endParaRPr lang="en-US"/>
          </a:p>
        </p:txBody>
      </p:sp>
      <p:sp>
        <p:nvSpPr>
          <p:cNvPr id="5" name="TextBox 4"/>
          <p:cNvSpPr txBox="1"/>
          <p:nvPr/>
        </p:nvSpPr>
        <p:spPr>
          <a:xfrm>
            <a:off x="3358055" y="1954924"/>
            <a:ext cx="2191407" cy="1015663"/>
          </a:xfrm>
          <a:prstGeom prst="rect">
            <a:avLst/>
          </a:prstGeom>
          <a:solidFill>
            <a:srgbClr val="C00000"/>
          </a:solidFill>
        </p:spPr>
        <p:txBody>
          <a:bodyPr wrap="square" rtlCol="0">
            <a:spAutoFit/>
          </a:bodyPr>
          <a:lstStyle/>
          <a:p>
            <a:pPr algn="ctr"/>
            <a:r>
              <a:rPr lang="en-US" sz="2000" b="1" dirty="0" smtClean="0">
                <a:solidFill>
                  <a:schemeClr val="bg1"/>
                </a:solidFill>
                <a:latin typeface="+mj-lt"/>
              </a:rPr>
              <a:t>Department of Veterans Affairs (VA)</a:t>
            </a:r>
            <a:endParaRPr lang="en-US" sz="2000" b="1" dirty="0">
              <a:solidFill>
                <a:schemeClr val="bg1"/>
              </a:solidFill>
              <a:latin typeface="+mj-lt"/>
            </a:endParaRPr>
          </a:p>
        </p:txBody>
      </p:sp>
      <p:sp>
        <p:nvSpPr>
          <p:cNvPr id="6" name="TextBox 5"/>
          <p:cNvSpPr txBox="1"/>
          <p:nvPr/>
        </p:nvSpPr>
        <p:spPr>
          <a:xfrm>
            <a:off x="204952" y="3352800"/>
            <a:ext cx="2396359" cy="1015663"/>
          </a:xfrm>
          <a:prstGeom prst="rect">
            <a:avLst/>
          </a:prstGeom>
          <a:solidFill>
            <a:srgbClr val="3366CC"/>
          </a:solidFill>
        </p:spPr>
        <p:txBody>
          <a:bodyPr wrap="square" rtlCol="0">
            <a:spAutoFit/>
          </a:bodyPr>
          <a:lstStyle/>
          <a:p>
            <a:pPr algn="ctr"/>
            <a:r>
              <a:rPr lang="en-US" sz="2000" b="1" dirty="0" smtClean="0">
                <a:solidFill>
                  <a:schemeClr val="bg1"/>
                </a:solidFill>
                <a:latin typeface="+mj-lt"/>
              </a:rPr>
              <a:t>Veterans Benefits Administration (VBA)</a:t>
            </a:r>
            <a:endParaRPr lang="en-US" sz="2000" b="1" dirty="0">
              <a:solidFill>
                <a:schemeClr val="bg1"/>
              </a:solidFill>
              <a:latin typeface="+mj-lt"/>
            </a:endParaRPr>
          </a:p>
        </p:txBody>
      </p:sp>
      <p:sp>
        <p:nvSpPr>
          <p:cNvPr id="7" name="TextBox 6"/>
          <p:cNvSpPr txBox="1"/>
          <p:nvPr/>
        </p:nvSpPr>
        <p:spPr>
          <a:xfrm>
            <a:off x="3137339" y="3352800"/>
            <a:ext cx="2680138" cy="1015663"/>
          </a:xfrm>
          <a:prstGeom prst="rect">
            <a:avLst/>
          </a:prstGeom>
          <a:solidFill>
            <a:srgbClr val="3366CC"/>
          </a:solidFill>
        </p:spPr>
        <p:txBody>
          <a:bodyPr wrap="square" rtlCol="0">
            <a:spAutoFit/>
          </a:bodyPr>
          <a:lstStyle/>
          <a:p>
            <a:pPr algn="ctr"/>
            <a:r>
              <a:rPr lang="en-US" sz="2000" b="1" dirty="0" smtClean="0">
                <a:solidFill>
                  <a:schemeClr val="bg1"/>
                </a:solidFill>
                <a:latin typeface="+mj-lt"/>
              </a:rPr>
              <a:t>Veterans Health Administration </a:t>
            </a:r>
          </a:p>
          <a:p>
            <a:pPr algn="ctr"/>
            <a:r>
              <a:rPr lang="en-US" sz="2000" b="1" dirty="0" smtClean="0">
                <a:solidFill>
                  <a:schemeClr val="bg1"/>
                </a:solidFill>
                <a:latin typeface="+mj-lt"/>
              </a:rPr>
              <a:t>(VHA)</a:t>
            </a:r>
            <a:endParaRPr lang="en-US" sz="2000" b="1" dirty="0">
              <a:solidFill>
                <a:schemeClr val="bg1"/>
              </a:solidFill>
              <a:latin typeface="+mj-lt"/>
            </a:endParaRPr>
          </a:p>
        </p:txBody>
      </p:sp>
      <p:sp>
        <p:nvSpPr>
          <p:cNvPr id="8" name="TextBox 7"/>
          <p:cNvSpPr txBox="1"/>
          <p:nvPr/>
        </p:nvSpPr>
        <p:spPr>
          <a:xfrm>
            <a:off x="6290441" y="3352800"/>
            <a:ext cx="2396359" cy="1015663"/>
          </a:xfrm>
          <a:prstGeom prst="rect">
            <a:avLst/>
          </a:prstGeom>
          <a:solidFill>
            <a:srgbClr val="3366CC"/>
          </a:solidFill>
        </p:spPr>
        <p:txBody>
          <a:bodyPr wrap="square" rtlCol="0">
            <a:spAutoFit/>
          </a:bodyPr>
          <a:lstStyle/>
          <a:p>
            <a:pPr algn="ctr"/>
            <a:r>
              <a:rPr lang="en-US" sz="2000" b="1" dirty="0" smtClean="0">
                <a:solidFill>
                  <a:schemeClr val="bg1"/>
                </a:solidFill>
                <a:latin typeface="+mj-lt"/>
              </a:rPr>
              <a:t>National </a:t>
            </a:r>
          </a:p>
          <a:p>
            <a:pPr algn="ctr"/>
            <a:r>
              <a:rPr lang="en-US" sz="2000" b="1" dirty="0" smtClean="0">
                <a:solidFill>
                  <a:schemeClr val="bg1"/>
                </a:solidFill>
                <a:latin typeface="+mj-lt"/>
              </a:rPr>
              <a:t>Cemetery Administration</a:t>
            </a:r>
            <a:endParaRPr lang="en-US" sz="2000" b="1" dirty="0">
              <a:solidFill>
                <a:schemeClr val="bg1"/>
              </a:solidFill>
              <a:latin typeface="+mj-lt"/>
            </a:endParaRPr>
          </a:p>
        </p:txBody>
      </p:sp>
      <p:sp>
        <p:nvSpPr>
          <p:cNvPr id="9" name="TextBox 8"/>
          <p:cNvSpPr txBox="1"/>
          <p:nvPr/>
        </p:nvSpPr>
        <p:spPr>
          <a:xfrm>
            <a:off x="204951" y="4368463"/>
            <a:ext cx="2514929" cy="1754326"/>
          </a:xfrm>
          <a:prstGeom prst="rect">
            <a:avLst/>
          </a:prstGeom>
          <a:noFill/>
        </p:spPr>
        <p:txBody>
          <a:bodyPr wrap="square" rtlCol="0">
            <a:spAutoFit/>
          </a:bodyPr>
          <a:lstStyle/>
          <a:p>
            <a:pPr>
              <a:buFont typeface="Arial" pitchFamily="34" charset="0"/>
              <a:buChar char="•"/>
            </a:pPr>
            <a:r>
              <a:rPr lang="en-US" dirty="0" smtClean="0">
                <a:latin typeface="+mj-lt"/>
              </a:rPr>
              <a:t>Disability compensation</a:t>
            </a:r>
          </a:p>
          <a:p>
            <a:pPr>
              <a:buFont typeface="Arial" pitchFamily="34" charset="0"/>
              <a:buChar char="•"/>
            </a:pPr>
            <a:r>
              <a:rPr lang="en-US" dirty="0" smtClean="0">
                <a:latin typeface="+mj-lt"/>
              </a:rPr>
              <a:t>Educational benefits</a:t>
            </a:r>
          </a:p>
          <a:p>
            <a:pPr>
              <a:buFont typeface="Arial" pitchFamily="34" charset="0"/>
              <a:buChar char="•"/>
            </a:pPr>
            <a:r>
              <a:rPr lang="en-US" dirty="0" smtClean="0">
                <a:latin typeface="+mj-lt"/>
              </a:rPr>
              <a:t>Vocational rehabilitation benefits</a:t>
            </a:r>
          </a:p>
          <a:p>
            <a:pPr>
              <a:buFont typeface="Arial" pitchFamily="34" charset="0"/>
              <a:buChar char="•"/>
            </a:pPr>
            <a:r>
              <a:rPr lang="en-US" dirty="0" smtClean="0">
                <a:latin typeface="+mj-lt"/>
              </a:rPr>
              <a:t>Home loans and life insurance</a:t>
            </a:r>
            <a:endParaRPr lang="en-US" dirty="0">
              <a:latin typeface="+mj-lt"/>
            </a:endParaRPr>
          </a:p>
        </p:txBody>
      </p:sp>
      <p:sp>
        <p:nvSpPr>
          <p:cNvPr id="10" name="TextBox 9"/>
          <p:cNvSpPr txBox="1"/>
          <p:nvPr/>
        </p:nvSpPr>
        <p:spPr>
          <a:xfrm>
            <a:off x="3137339" y="4368463"/>
            <a:ext cx="2680138" cy="646331"/>
          </a:xfrm>
          <a:prstGeom prst="rect">
            <a:avLst/>
          </a:prstGeom>
          <a:noFill/>
        </p:spPr>
        <p:txBody>
          <a:bodyPr wrap="square" rtlCol="0">
            <a:spAutoFit/>
          </a:bodyPr>
          <a:lstStyle/>
          <a:p>
            <a:pPr>
              <a:buFont typeface="Arial" pitchFamily="34" charset="0"/>
              <a:buChar char="•"/>
            </a:pPr>
            <a:r>
              <a:rPr lang="en-US" dirty="0" smtClean="0">
                <a:latin typeface="+mj-lt"/>
              </a:rPr>
              <a:t>Medical treatment</a:t>
            </a:r>
          </a:p>
          <a:p>
            <a:pPr>
              <a:buFont typeface="Arial" pitchFamily="34" charset="0"/>
              <a:buChar char="•"/>
            </a:pPr>
            <a:r>
              <a:rPr lang="en-US" dirty="0" smtClean="0">
                <a:latin typeface="+mj-lt"/>
              </a:rPr>
              <a:t>Mental health treatment</a:t>
            </a:r>
            <a:endParaRPr lang="en-US" dirty="0">
              <a:latin typeface="+mj-lt"/>
            </a:endParaRPr>
          </a:p>
        </p:txBody>
      </p:sp>
      <p:cxnSp>
        <p:nvCxnSpPr>
          <p:cNvPr id="12" name="Straight Connector 11"/>
          <p:cNvCxnSpPr>
            <a:stCxn id="5" idx="2"/>
            <a:endCxn id="6" idx="0"/>
          </p:cNvCxnSpPr>
          <p:nvPr/>
        </p:nvCxnSpPr>
        <p:spPr>
          <a:xfrm flipH="1">
            <a:off x="1403132" y="2970587"/>
            <a:ext cx="3050627" cy="382213"/>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5" idx="2"/>
          </p:cNvCxnSpPr>
          <p:nvPr/>
        </p:nvCxnSpPr>
        <p:spPr>
          <a:xfrm>
            <a:off x="4453759" y="2970587"/>
            <a:ext cx="0" cy="38221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5" idx="2"/>
            <a:endCxn id="8" idx="0"/>
          </p:cNvCxnSpPr>
          <p:nvPr/>
        </p:nvCxnSpPr>
        <p:spPr>
          <a:xfrm>
            <a:off x="4453759" y="2970587"/>
            <a:ext cx="3034862" cy="382213"/>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290441" y="4368463"/>
            <a:ext cx="2396359" cy="646331"/>
          </a:xfrm>
          <a:prstGeom prst="rect">
            <a:avLst/>
          </a:prstGeom>
          <a:noFill/>
        </p:spPr>
        <p:txBody>
          <a:bodyPr wrap="square" rtlCol="0">
            <a:spAutoFit/>
          </a:bodyPr>
          <a:lstStyle/>
          <a:p>
            <a:pPr>
              <a:buFont typeface="Arial" pitchFamily="34" charset="0"/>
              <a:buChar char="•"/>
            </a:pPr>
            <a:r>
              <a:rPr lang="en-US" dirty="0" smtClean="0">
                <a:latin typeface="+mj-lt"/>
              </a:rPr>
              <a:t>Burial and memorial benefits</a:t>
            </a:r>
            <a:endParaRPr lang="en-US"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Education and Training Activities </a:t>
            </a:r>
            <a:endParaRPr lang="en-US" dirty="0"/>
          </a:p>
        </p:txBody>
      </p:sp>
      <p:sp>
        <p:nvSpPr>
          <p:cNvPr id="3" name="Content Placeholder 2"/>
          <p:cNvSpPr>
            <a:spLocks noGrp="1"/>
          </p:cNvSpPr>
          <p:nvPr>
            <p:ph idx="1"/>
          </p:nvPr>
        </p:nvSpPr>
        <p:spPr/>
        <p:txBody>
          <a:bodyPr/>
          <a:lstStyle/>
          <a:p>
            <a:pPr>
              <a:spcAft>
                <a:spcPts val="0"/>
              </a:spcAft>
              <a:defRPr/>
            </a:pPr>
            <a:r>
              <a:rPr lang="en-US" dirty="0" smtClean="0"/>
              <a:t>VA has had a range of MST-specific training opportunities available for staff for many years, including</a:t>
            </a:r>
          </a:p>
          <a:p>
            <a:pPr lvl="1">
              <a:spcAft>
                <a:spcPts val="0"/>
              </a:spcAft>
              <a:defRPr/>
            </a:pPr>
            <a:r>
              <a:rPr lang="en-US" dirty="0" smtClean="0"/>
              <a:t>Monthly training calls </a:t>
            </a:r>
          </a:p>
          <a:p>
            <a:pPr lvl="1">
              <a:spcAft>
                <a:spcPts val="0"/>
              </a:spcAft>
              <a:defRPr/>
            </a:pPr>
            <a:r>
              <a:rPr lang="en-US" dirty="0" smtClean="0"/>
              <a:t>Annual conference on clinical care and development of treatment programming</a:t>
            </a:r>
          </a:p>
          <a:p>
            <a:pPr lvl="1">
              <a:spcAft>
                <a:spcPts val="0"/>
              </a:spcAft>
              <a:defRPr/>
            </a:pPr>
            <a:r>
              <a:rPr lang="en-US" dirty="0" smtClean="0"/>
              <a:t>VA Intranet Community of Practice website </a:t>
            </a:r>
          </a:p>
          <a:p>
            <a:pPr lvl="1">
              <a:spcAft>
                <a:spcPts val="0"/>
              </a:spcAft>
              <a:defRPr/>
            </a:pPr>
            <a:r>
              <a:rPr lang="en-US" dirty="0" smtClean="0"/>
              <a:t>Online independent study course on MST and other web-based materials</a:t>
            </a:r>
          </a:p>
          <a:p>
            <a:pPr>
              <a:spcAft>
                <a:spcPts val="0"/>
              </a:spcAft>
              <a:defRPr/>
            </a:pPr>
            <a:endParaRPr lang="en-US" dirty="0" smtClean="0"/>
          </a:p>
          <a:p>
            <a:pPr>
              <a:spcAft>
                <a:spcPts val="0"/>
              </a:spcAft>
              <a:defRPr/>
            </a:pPr>
            <a:r>
              <a:rPr lang="en-US" dirty="0" smtClean="0"/>
              <a:t>In 2012, VHA established a new mandatory training requirement on MST for all VHA mental health and primary care providers</a:t>
            </a:r>
          </a:p>
          <a:p>
            <a:pPr>
              <a:spcAft>
                <a:spcPts val="0"/>
              </a:spcAft>
              <a:defRPr/>
            </a:pPr>
            <a:endParaRPr lang="en-US" dirty="0" smtClean="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t>Outreach and Access to Care Initiatives</a:t>
            </a:r>
          </a:p>
        </p:txBody>
      </p:sp>
      <p:sp>
        <p:nvSpPr>
          <p:cNvPr id="3" name="Content Placeholder 2"/>
          <p:cNvSpPr>
            <a:spLocks noGrp="1"/>
          </p:cNvSpPr>
          <p:nvPr>
            <p:ph idx="1"/>
          </p:nvPr>
        </p:nvSpPr>
        <p:spPr>
          <a:xfrm>
            <a:off x="457200" y="1935651"/>
            <a:ext cx="5041900" cy="2128350"/>
          </a:xfrm>
        </p:spPr>
        <p:txBody>
          <a:bodyPr/>
          <a:lstStyle/>
          <a:p>
            <a:pPr>
              <a:defRPr/>
            </a:pPr>
            <a:r>
              <a:rPr lang="en-US" dirty="0"/>
              <a:t>VHA has engaged in a range of efforts to ensure information about our MST-related services is readily available to </a:t>
            </a:r>
            <a:r>
              <a:rPr lang="en-US" dirty="0" smtClean="0"/>
              <a:t>Veterans</a:t>
            </a:r>
          </a:p>
          <a:p>
            <a:pPr lvl="1">
              <a:defRPr/>
            </a:pPr>
            <a:r>
              <a:rPr lang="en-US" dirty="0" smtClean="0"/>
              <a:t>Outreach posters, handouts, and educational documents</a:t>
            </a:r>
          </a:p>
          <a:p>
            <a:pPr lvl="1">
              <a:defRPr/>
            </a:pPr>
            <a:r>
              <a:rPr lang="en-US" dirty="0" smtClean="0"/>
              <a:t>Internet website (</a:t>
            </a:r>
            <a:r>
              <a:rPr lang="en-US" dirty="0" smtClean="0">
                <a:hlinkClick r:id="rId3"/>
              </a:rPr>
              <a:t>www.mentalhealth.va.gov/msthome.asp</a:t>
            </a:r>
            <a:r>
              <a:rPr lang="en-US" dirty="0" smtClean="0"/>
              <a:t>) </a:t>
            </a:r>
          </a:p>
          <a:p>
            <a:pPr lvl="1">
              <a:defRPr/>
            </a:pPr>
            <a:r>
              <a:rPr lang="en-US" dirty="0" smtClean="0"/>
              <a:t>Presentations for </a:t>
            </a:r>
            <a:r>
              <a:rPr lang="en-US" dirty="0"/>
              <a:t>groups outside of </a:t>
            </a:r>
            <a:r>
              <a:rPr lang="en-US" dirty="0" smtClean="0"/>
              <a:t>VA</a:t>
            </a:r>
          </a:p>
          <a:p>
            <a:pPr lvl="1">
              <a:defRPr/>
            </a:pPr>
            <a:r>
              <a:rPr lang="en-US" dirty="0" smtClean="0"/>
              <a:t>Inclusion of information on va.gov websites</a:t>
            </a:r>
          </a:p>
          <a:p>
            <a:pPr lvl="1">
              <a:defRPr/>
            </a:pPr>
            <a:r>
              <a:rPr lang="en-US" dirty="0" smtClean="0"/>
              <a:t>Tips sheets to facilitate MST Coordinators’ outreach efforts</a:t>
            </a:r>
          </a:p>
          <a:p>
            <a:pPr>
              <a:defRPr/>
            </a:pPr>
            <a:endParaRPr lang="en-US" dirty="0" smtClean="0"/>
          </a:p>
          <a:p>
            <a:pPr lvl="1">
              <a:defRPr/>
            </a:pPr>
            <a:endParaRPr lang="en-US" sz="2200" dirty="0"/>
          </a:p>
        </p:txBody>
      </p:sp>
      <p:sp>
        <p:nvSpPr>
          <p:cNvPr id="5" name="Slide Number Placeholder 4"/>
          <p:cNvSpPr>
            <a:spLocks noGrp="1"/>
          </p:cNvSpPr>
          <p:nvPr>
            <p:ph type="sldNum" sz="quarter" idx="10"/>
          </p:nvPr>
        </p:nvSpPr>
        <p:spPr>
          <a:prstGeom prst="rect">
            <a:avLst/>
          </a:prstGeom>
        </p:spPr>
        <p:txBody>
          <a:bodyPr/>
          <a:lstStyle/>
          <a:p>
            <a:pPr>
              <a:defRPr/>
            </a:pPr>
            <a:fld id="{D2F85D2C-4B76-432A-83CA-AA0FB70EC77F}" type="slidenum">
              <a:rPr lang="en-US" smtClean="0"/>
              <a:pPr>
                <a:defRPr/>
              </a:pPr>
              <a:t>21</a:t>
            </a:fld>
            <a:endParaRPr lang="en-US"/>
          </a:p>
        </p:txBody>
      </p:sp>
      <p:sp>
        <p:nvSpPr>
          <p:cNvPr id="2" name="TextBox 1"/>
          <p:cNvSpPr txBox="1"/>
          <p:nvPr/>
        </p:nvSpPr>
        <p:spPr>
          <a:xfrm>
            <a:off x="457200" y="4991100"/>
            <a:ext cx="8013700" cy="2123658"/>
          </a:xfrm>
          <a:prstGeom prst="rect">
            <a:avLst/>
          </a:prstGeom>
          <a:noFill/>
        </p:spPr>
        <p:txBody>
          <a:bodyPr wrap="square" rtlCol="0">
            <a:spAutoFit/>
          </a:bodyPr>
          <a:lstStyle/>
          <a:p>
            <a:pPr marL="285750" indent="-285750" eaLnBrk="0" hangingPunct="0">
              <a:spcBef>
                <a:spcPct val="20000"/>
              </a:spcBef>
              <a:buFont typeface="Arial" pitchFamily="34" charset="0"/>
              <a:buChar char="•"/>
              <a:defRPr/>
            </a:pPr>
            <a:r>
              <a:rPr lang="en-US" dirty="0" smtClean="0">
                <a:latin typeface="+mn-lt"/>
                <a:ea typeface="ＭＳ Ｐゴシック" charset="0"/>
                <a:cs typeface="Georgia"/>
              </a:rPr>
              <a:t>MST is </a:t>
            </a:r>
            <a:r>
              <a:rPr lang="en-US" dirty="0">
                <a:latin typeface="+mn-lt"/>
                <a:ea typeface="ＭＳ Ｐゴシック" charset="0"/>
                <a:cs typeface="Georgia"/>
              </a:rPr>
              <a:t>included in “Make the Connection” and “About Face” websites featuring stories of recovery</a:t>
            </a:r>
          </a:p>
          <a:p>
            <a:pPr marL="742950" lvl="1" indent="-285750" eaLnBrk="0" hangingPunct="0">
              <a:spcBef>
                <a:spcPct val="20000"/>
              </a:spcBef>
              <a:buFont typeface="Calibri" pitchFamily="34" charset="0"/>
              <a:buChar char="̶"/>
              <a:defRPr/>
            </a:pPr>
            <a:r>
              <a:rPr lang="en-US" sz="1600" dirty="0" smtClean="0">
                <a:latin typeface="+mn-lt"/>
                <a:ea typeface="ＭＳ Ｐゴシック" charset="0"/>
                <a:cs typeface="Georgia"/>
                <a:hlinkClick r:id="rId4"/>
              </a:rPr>
              <a:t>www.maketheconnection.net</a:t>
            </a:r>
            <a:endParaRPr lang="en-US" sz="1600" dirty="0">
              <a:latin typeface="+mn-lt"/>
              <a:ea typeface="ＭＳ Ｐゴシック" charset="0"/>
              <a:cs typeface="Georgia"/>
            </a:endParaRPr>
          </a:p>
          <a:p>
            <a:pPr marL="742950" lvl="1" indent="-285750" eaLnBrk="0" hangingPunct="0">
              <a:spcBef>
                <a:spcPct val="20000"/>
              </a:spcBef>
              <a:buFont typeface="Calibri" pitchFamily="34" charset="0"/>
              <a:buChar char="̶"/>
              <a:defRPr/>
            </a:pPr>
            <a:r>
              <a:rPr lang="en-US" sz="1600" dirty="0" smtClean="0">
                <a:latin typeface="+mn-lt"/>
                <a:ea typeface="ＭＳ Ｐゴシック" charset="0"/>
                <a:cs typeface="Georgia"/>
                <a:hlinkClick r:id="rId5"/>
              </a:rPr>
              <a:t>www.ptsd.va.gov/aboutface</a:t>
            </a:r>
            <a:r>
              <a:rPr lang="en-US" sz="1600" dirty="0" smtClean="0">
                <a:latin typeface="+mn-lt"/>
                <a:ea typeface="ＭＳ Ｐゴシック" charset="0"/>
                <a:cs typeface="Georgia"/>
              </a:rPr>
              <a:t> </a:t>
            </a:r>
          </a:p>
          <a:p>
            <a:pPr marL="742950" lvl="1" indent="-285750" eaLnBrk="0" hangingPunct="0">
              <a:spcBef>
                <a:spcPct val="20000"/>
              </a:spcBef>
              <a:buFont typeface="Arial" pitchFamily="34" charset="0"/>
              <a:buChar char="•"/>
              <a:defRPr/>
            </a:pPr>
            <a:endParaRPr lang="en-US" dirty="0" smtClean="0">
              <a:latin typeface="+mn-lt"/>
              <a:ea typeface="ＭＳ Ｐゴシック" charset="0"/>
              <a:cs typeface="Georgia"/>
            </a:endParaRPr>
          </a:p>
          <a:p>
            <a:pPr marL="742950" lvl="1" indent="-285750">
              <a:buFont typeface="Arial" pitchFamily="34" charset="0"/>
              <a:buChar char="•"/>
              <a:defRPr/>
            </a:pPr>
            <a:endParaRPr lang="en-US" dirty="0" smtClean="0">
              <a:latin typeface="+mn-lt"/>
            </a:endParaRPr>
          </a:p>
          <a:p>
            <a:pPr>
              <a:defRPr/>
            </a:pPr>
            <a:r>
              <a:rPr lang="en-US" dirty="0" smtClean="0">
                <a:latin typeface="+mn-lt"/>
              </a:rPr>
              <a:t> </a:t>
            </a:r>
            <a:endParaRPr lang="en-US" dirty="0">
              <a:latin typeface="+mn-lt"/>
            </a:endParaRPr>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9548" t="12500" r="7986" b="7407"/>
          <a:stretch/>
        </p:blipFill>
        <p:spPr bwMode="auto">
          <a:xfrm>
            <a:off x="5499100" y="2133600"/>
            <a:ext cx="31877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Outreach and </a:t>
            </a:r>
            <a:r>
              <a:rPr lang="en-US" dirty="0" smtClean="0"/>
              <a:t>Access to Care Initiatives</a:t>
            </a:r>
            <a:endParaRPr lang="en-US" dirty="0"/>
          </a:p>
        </p:txBody>
      </p:sp>
      <p:sp>
        <p:nvSpPr>
          <p:cNvPr id="3" name="Content Placeholder 2"/>
          <p:cNvSpPr>
            <a:spLocks noGrp="1"/>
          </p:cNvSpPr>
          <p:nvPr>
            <p:ph idx="1"/>
          </p:nvPr>
        </p:nvSpPr>
        <p:spPr/>
        <p:txBody>
          <a:bodyPr/>
          <a:lstStyle/>
          <a:p>
            <a:pPr eaLnBrk="1" hangingPunct="1">
              <a:defRPr/>
            </a:pPr>
            <a:r>
              <a:rPr lang="en-US" dirty="0" smtClean="0"/>
              <a:t>“Answer the Call” campaign</a:t>
            </a:r>
          </a:p>
          <a:p>
            <a:pPr lvl="1" eaLnBrk="1" hangingPunct="1">
              <a:defRPr/>
            </a:pPr>
            <a:r>
              <a:rPr lang="en-US" dirty="0" smtClean="0"/>
              <a:t>An </a:t>
            </a:r>
            <a:r>
              <a:rPr lang="en-US" dirty="0"/>
              <a:t>MST Support Team campaign to support efforts by MST Coordinators to educate key frontline staff in their facility, like telephone operators and clinic clerks</a:t>
            </a:r>
          </a:p>
          <a:p>
            <a:pPr lvl="1" eaLnBrk="1" hangingPunct="1">
              <a:defRPr/>
            </a:pPr>
            <a:r>
              <a:rPr lang="en-US" dirty="0"/>
              <a:t>The goal is to streamline the experiences of Veterans calling with MST-related questions</a:t>
            </a:r>
          </a:p>
          <a:p>
            <a:pPr lvl="1" eaLnBrk="1" hangingPunct="1">
              <a:defRPr/>
            </a:pPr>
            <a:r>
              <a:rPr lang="en-US" dirty="0"/>
              <a:t>Campaign helps ensure frontline staff are familiar with the terms “military sexual trauma” and “MST,” are readily able to identify and direct callers to the MST Coordinator, and are sensitive to Veterans’ privacy </a:t>
            </a:r>
            <a:r>
              <a:rPr lang="en-US" dirty="0" smtClean="0"/>
              <a:t>concerns</a:t>
            </a:r>
          </a:p>
          <a:p>
            <a:pPr eaLnBrk="1" hangingPunct="1">
              <a:defRPr/>
            </a:pPr>
            <a:r>
              <a:rPr lang="en-US" dirty="0" smtClean="0"/>
              <a:t>Partnership with Department of Defense to ensure Transitioning </a:t>
            </a:r>
            <a:r>
              <a:rPr lang="en-US" dirty="0" err="1" smtClean="0"/>
              <a:t>Servicemembers</a:t>
            </a:r>
            <a:r>
              <a:rPr lang="en-US" dirty="0" smtClean="0"/>
              <a:t> are aware of VA’s MST-related services</a:t>
            </a:r>
          </a:p>
          <a:p>
            <a:pPr lvl="1" eaLnBrk="1" hangingPunct="1">
              <a:defRPr/>
            </a:pPr>
            <a:r>
              <a:rPr lang="en-US" dirty="0" smtClean="0"/>
              <a:t>Inclusion of information in Transition Assistance Program and Separation Health Assessment</a:t>
            </a:r>
          </a:p>
          <a:p>
            <a:pPr lvl="1" eaLnBrk="1" hangingPunct="1">
              <a:defRPr/>
            </a:pPr>
            <a:r>
              <a:rPr lang="en-US" dirty="0" smtClean="0"/>
              <a:t>Inclusion of information on </a:t>
            </a:r>
            <a:r>
              <a:rPr lang="en-US" dirty="0" err="1" smtClean="0"/>
              <a:t>SafeHelpline</a:t>
            </a:r>
            <a:r>
              <a:rPr lang="en-US" dirty="0" smtClean="0"/>
              <a:t> and other Department of Defense websites</a:t>
            </a:r>
          </a:p>
          <a:p>
            <a:pPr lvl="1" eaLnBrk="1" hangingPunct="1">
              <a:defRPr/>
            </a:pPr>
            <a:r>
              <a:rPr lang="en-US" dirty="0" smtClean="0"/>
              <a:t>Trainings of Sexual Assault Response Coordinators and other staff</a:t>
            </a:r>
          </a:p>
          <a:p>
            <a:pPr lvl="1" eaLnBrk="1" hangingPunct="1">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22</a:t>
            </a:fld>
            <a:endParaRPr lang="en-US"/>
          </a:p>
        </p:txBody>
      </p:sp>
    </p:spTree>
    <p:extLst>
      <p:ext uri="{BB962C8B-B14F-4D97-AF65-F5344CB8AC3E}">
        <p14:creationId xmlns:p14="http://schemas.microsoft.com/office/powerpoint/2010/main" val="84673552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idx="1"/>
          </p:nvPr>
        </p:nvSpPr>
        <p:spPr>
          <a:xfrm>
            <a:off x="685800" y="2133600"/>
            <a:ext cx="7772400" cy="1500187"/>
          </a:xfrm>
        </p:spPr>
        <p:txBody>
          <a:bodyPr/>
          <a:lstStyle/>
          <a:p>
            <a:pPr algn="ctr"/>
            <a:r>
              <a:rPr lang="en-US" sz="3600" b="1" dirty="0" smtClean="0"/>
              <a:t>What Can </a:t>
            </a:r>
            <a:r>
              <a:rPr lang="en-US" sz="3600" b="1" dirty="0"/>
              <a:t>Y</a:t>
            </a:r>
            <a:r>
              <a:rPr lang="en-US" sz="3600" b="1" dirty="0" smtClean="0"/>
              <a:t>ou </a:t>
            </a:r>
            <a:r>
              <a:rPr lang="en-US" sz="3600" b="1" dirty="0"/>
              <a:t>D</a:t>
            </a:r>
            <a:r>
              <a:rPr lang="en-US" sz="3600" b="1" dirty="0" smtClean="0"/>
              <a:t>o?</a:t>
            </a:r>
            <a:endParaRPr lang="en-US" sz="3600" b="1" dirty="0"/>
          </a:p>
        </p:txBody>
      </p:sp>
      <p:sp>
        <p:nvSpPr>
          <p:cNvPr id="6" name="Slide Number Placeholder 3"/>
          <p:cNvSpPr txBox="1">
            <a:spLocks/>
          </p:cNvSpPr>
          <p:nvPr/>
        </p:nvSpPr>
        <p:spPr>
          <a:xfrm>
            <a:off x="8583613" y="6249988"/>
            <a:ext cx="49053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86DEBA9-A61F-457B-8656-617222A29F86}" type="slidenum">
              <a:rPr lang="en-US" sz="1000" smtClean="0">
                <a:solidFill>
                  <a:srgbClr val="898989"/>
                </a:solidFill>
                <a:latin typeface="Georgia" pitchFamily="18" charset="0"/>
              </a:rPr>
              <a:pPr algn="r"/>
              <a:t>23</a:t>
            </a:fld>
            <a:endParaRPr lang="en-US" sz="1000" dirty="0">
              <a:solidFill>
                <a:srgbClr val="898989"/>
              </a:solidFill>
              <a:latin typeface="Georgia" pitchFamily="18" charset="0"/>
            </a:endParaRPr>
          </a:p>
        </p:txBody>
      </p:sp>
    </p:spTree>
    <p:extLst>
      <p:ext uri="{BB962C8B-B14F-4D97-AF65-F5344CB8AC3E}">
        <p14:creationId xmlns:p14="http://schemas.microsoft.com/office/powerpoint/2010/main" val="292039442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Can You Do?	</a:t>
            </a:r>
            <a:endParaRPr lang="en-US" dirty="0"/>
          </a:p>
        </p:txBody>
      </p:sp>
      <p:sp>
        <p:nvSpPr>
          <p:cNvPr id="3" name="Content Placeholder 2"/>
          <p:cNvSpPr>
            <a:spLocks noGrp="1"/>
          </p:cNvSpPr>
          <p:nvPr>
            <p:ph idx="1"/>
          </p:nvPr>
        </p:nvSpPr>
        <p:spPr/>
        <p:txBody>
          <a:bodyPr/>
          <a:lstStyle/>
          <a:p>
            <a:r>
              <a:rPr lang="en-US" dirty="0" smtClean="0"/>
              <a:t>Convey VA‘s commitment to the issue of MST</a:t>
            </a:r>
            <a:endParaRPr lang="en-US"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24</a:t>
            </a:fld>
            <a:endParaRPr lang="en-US" dirty="0"/>
          </a:p>
        </p:txBody>
      </p:sp>
      <p:pic>
        <p:nvPicPr>
          <p:cNvPr id="5" name="Picture 4"/>
          <p:cNvPicPr>
            <a:picLocks noChangeAspect="1" noChangeArrowheads="1"/>
          </p:cNvPicPr>
          <p:nvPr/>
        </p:nvPicPr>
        <p:blipFill>
          <a:blip r:embed="rId3" cstate="print"/>
          <a:srcRect l="961" t="37607" r="3526" b="27779"/>
          <a:stretch>
            <a:fillRect/>
          </a:stretch>
        </p:blipFill>
        <p:spPr bwMode="auto">
          <a:xfrm>
            <a:off x="1684420" y="2771273"/>
            <a:ext cx="5311081" cy="1443789"/>
          </a:xfrm>
          <a:prstGeom prst="rect">
            <a:avLst/>
          </a:prstGeom>
          <a:noFill/>
          <a:ln w="9525">
            <a:noFill/>
            <a:miter lim="800000"/>
            <a:headEnd/>
            <a:tailEnd/>
          </a:ln>
        </p:spPr>
      </p:pic>
    </p:spTree>
    <p:extLst>
      <p:ext uri="{BB962C8B-B14F-4D97-AF65-F5344CB8AC3E}">
        <p14:creationId xmlns:p14="http://schemas.microsoft.com/office/powerpoint/2010/main" val="18340288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Can You Do?	</a:t>
            </a:r>
            <a:endParaRPr lang="en-US" dirty="0"/>
          </a:p>
        </p:txBody>
      </p:sp>
      <p:sp>
        <p:nvSpPr>
          <p:cNvPr id="3" name="Content Placeholder 2"/>
          <p:cNvSpPr>
            <a:spLocks noGrp="1"/>
          </p:cNvSpPr>
          <p:nvPr>
            <p:ph idx="1"/>
          </p:nvPr>
        </p:nvSpPr>
        <p:spPr>
          <a:xfrm>
            <a:off x="457200" y="1876926"/>
            <a:ext cx="8229600" cy="4249238"/>
          </a:xfrm>
        </p:spPr>
        <p:txBody>
          <a:bodyPr/>
          <a:lstStyle/>
          <a:p>
            <a:pPr lvl="0"/>
            <a:r>
              <a:rPr lang="en-US" dirty="0" smtClean="0"/>
              <a:t>Remember that you </a:t>
            </a:r>
            <a:r>
              <a:rPr lang="en-US" dirty="0"/>
              <a:t>play a key role in ensuring MST survivors have access to services</a:t>
            </a:r>
          </a:p>
          <a:p>
            <a:pPr lvl="1"/>
            <a:r>
              <a:rPr lang="en-US" dirty="0"/>
              <a:t>Small efforts </a:t>
            </a:r>
            <a:r>
              <a:rPr lang="en-US" dirty="0" smtClean="0"/>
              <a:t>can </a:t>
            </a:r>
            <a:r>
              <a:rPr lang="en-US" dirty="0"/>
              <a:t>reduce barriers to receiving </a:t>
            </a:r>
            <a:r>
              <a:rPr lang="en-US" dirty="0" smtClean="0"/>
              <a:t>care; for example, have </a:t>
            </a:r>
            <a:r>
              <a:rPr lang="en-US" dirty="0"/>
              <a:t>mechanisms built-in to provide information about MST-related services </a:t>
            </a:r>
          </a:p>
          <a:p>
            <a:pPr lvl="0"/>
            <a:r>
              <a:rPr lang="en-US" dirty="0"/>
              <a:t>Consider the impact that a Veteran’s trauma history might have on his/her behavior</a:t>
            </a:r>
          </a:p>
          <a:p>
            <a:pPr lvl="0"/>
            <a:r>
              <a:rPr lang="en-US" dirty="0" smtClean="0"/>
              <a:t>Every VA staff member has the power to help Veterans recover from MST.</a:t>
            </a:r>
          </a:p>
          <a:p>
            <a:pPr lvl="1"/>
            <a:r>
              <a:rPr lang="en-US" dirty="0" smtClean="0"/>
              <a:t>Respond </a:t>
            </a:r>
            <a:r>
              <a:rPr lang="en-US" dirty="0"/>
              <a:t>sensitively to inquiries about MST</a:t>
            </a:r>
          </a:p>
          <a:p>
            <a:pPr lvl="1"/>
            <a:r>
              <a:rPr lang="en-US" dirty="0" smtClean="0"/>
              <a:t>Remain </a:t>
            </a:r>
            <a:r>
              <a:rPr lang="en-US" dirty="0"/>
              <a:t>knowledgeable about VA’s MST-related </a:t>
            </a:r>
            <a:r>
              <a:rPr lang="en-US" dirty="0" smtClean="0"/>
              <a:t>resources</a:t>
            </a:r>
          </a:p>
          <a:p>
            <a:pPr lvl="1"/>
            <a:r>
              <a:rPr lang="en-US"/>
              <a:t>Attend carefully to confidentiality and privacy issues</a:t>
            </a:r>
          </a:p>
          <a:p>
            <a:pPr lvl="1"/>
            <a:endParaRPr lang="en-US" dirty="0"/>
          </a:p>
          <a:p>
            <a:endParaRPr lang="en-US" dirty="0" smtClean="0"/>
          </a:p>
          <a:p>
            <a:endParaRPr lang="en-US" dirty="0"/>
          </a:p>
          <a:p>
            <a:endParaRPr lang="en-US" dirty="0" smtClean="0"/>
          </a:p>
          <a:p>
            <a:endParaRPr lang="en-US" sz="2000" dirty="0" smtClean="0"/>
          </a:p>
          <a:p>
            <a:pPr marL="457200" lvl="1" indent="0">
              <a:buNone/>
            </a:pPr>
            <a:endParaRPr lang="en-US" sz="2000" dirty="0" smtClean="0"/>
          </a:p>
          <a:p>
            <a:pPr lvl="1">
              <a:buNone/>
            </a:pPr>
            <a:endParaRPr lang="en-US" sz="2000" dirty="0" smtClean="0"/>
          </a:p>
          <a:p>
            <a:pPr lvl="1">
              <a:buNone/>
            </a:pPr>
            <a:endParaRPr lang="en-US" sz="2000" dirty="0" smtClean="0"/>
          </a:p>
          <a:p>
            <a:pPr lvl="1"/>
            <a:endParaRPr lang="en-US" sz="2000"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25</a:t>
            </a:fld>
            <a:endParaRPr lang="en-US" dirty="0"/>
          </a:p>
        </p:txBody>
      </p:sp>
    </p:spTree>
    <p:extLst>
      <p:ext uri="{BB962C8B-B14F-4D97-AF65-F5344CB8AC3E}">
        <p14:creationId xmlns:p14="http://schemas.microsoft.com/office/powerpoint/2010/main" val="141736938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to Learn More</a:t>
            </a:r>
            <a:endParaRPr lang="en-US" dirty="0"/>
          </a:p>
        </p:txBody>
      </p:sp>
      <p:sp>
        <p:nvSpPr>
          <p:cNvPr id="3" name="Content Placeholder 2"/>
          <p:cNvSpPr>
            <a:spLocks noGrp="1"/>
          </p:cNvSpPr>
          <p:nvPr>
            <p:ph idx="1"/>
          </p:nvPr>
        </p:nvSpPr>
        <p:spPr>
          <a:xfrm>
            <a:off x="457200" y="1935650"/>
            <a:ext cx="6472989" cy="4190513"/>
          </a:xfrm>
        </p:spPr>
        <p:txBody>
          <a:bodyPr/>
          <a:lstStyle/>
          <a:p>
            <a:r>
              <a:rPr lang="en-US" sz="2000" dirty="0" smtClean="0"/>
              <a:t>MST Coordinator at your VA Medical Center</a:t>
            </a:r>
          </a:p>
          <a:p>
            <a:endParaRPr lang="en-US" sz="2000" dirty="0" smtClean="0"/>
          </a:p>
          <a:p>
            <a:r>
              <a:rPr lang="en-US" sz="2000" dirty="0" smtClean="0"/>
              <a:t>VA Intranet MST Resource Homepage</a:t>
            </a:r>
          </a:p>
          <a:p>
            <a:pPr lvl="1"/>
            <a:r>
              <a:rPr lang="en-US" sz="1800" dirty="0" smtClean="0">
                <a:hlinkClick r:id="rId3" action="ppaction://hlinkfile"/>
              </a:rPr>
              <a:t>vaww.mst.va.gov </a:t>
            </a:r>
            <a:endParaRPr lang="en-US" sz="1800" dirty="0" smtClean="0"/>
          </a:p>
          <a:p>
            <a:pPr lvl="1"/>
            <a:r>
              <a:rPr lang="en-US" sz="1800" dirty="0" smtClean="0"/>
              <a:t>Accessible to all VA staff/individuals with access to the VA intranet</a:t>
            </a:r>
          </a:p>
          <a:p>
            <a:pPr lvl="1"/>
            <a:r>
              <a:rPr lang="en-US" sz="1800" dirty="0" smtClean="0"/>
              <a:t>Training opportunities and educational handouts for staff</a:t>
            </a:r>
          </a:p>
          <a:p>
            <a:pPr lvl="1"/>
            <a:r>
              <a:rPr lang="en-US" sz="1800" dirty="0" smtClean="0"/>
              <a:t>Veteran outreach/informational materials</a:t>
            </a:r>
          </a:p>
          <a:p>
            <a:pPr lvl="1"/>
            <a:r>
              <a:rPr lang="en-US" sz="1800" dirty="0" smtClean="0"/>
              <a:t>List of facility MST Coordinators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26</a:t>
            </a:fld>
            <a:endParaRPr lang="en-US" dirty="0"/>
          </a:p>
        </p:txBody>
      </p:sp>
      <p:pic>
        <p:nvPicPr>
          <p:cNvPr id="5" name="Picture 3"/>
          <p:cNvPicPr>
            <a:picLocks noChangeAspect="1" noChangeArrowheads="1"/>
          </p:cNvPicPr>
          <p:nvPr/>
        </p:nvPicPr>
        <p:blipFill>
          <a:blip r:embed="rId4"/>
          <a:srcRect t="17500" r="4688" b="6250"/>
          <a:stretch>
            <a:fillRect/>
          </a:stretch>
        </p:blipFill>
        <p:spPr bwMode="auto">
          <a:xfrm>
            <a:off x="5893489" y="1935650"/>
            <a:ext cx="2073400" cy="1304896"/>
          </a:xfrm>
          <a:prstGeom prst="rect">
            <a:avLst/>
          </a:prstGeom>
          <a:noFill/>
          <a:ln w="9525">
            <a:noFill/>
            <a:miter lim="800000"/>
            <a:headEnd/>
            <a:tailEnd/>
          </a:ln>
        </p:spPr>
      </p:pic>
    </p:spTree>
    <p:extLst>
      <p:ext uri="{BB962C8B-B14F-4D97-AF65-F5344CB8AC3E}">
        <p14:creationId xmlns:p14="http://schemas.microsoft.com/office/powerpoint/2010/main" val="409994780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to Learn More</a:t>
            </a:r>
            <a:endParaRPr lang="en-US" dirty="0"/>
          </a:p>
        </p:txBody>
      </p:sp>
      <p:sp>
        <p:nvSpPr>
          <p:cNvPr id="3" name="Content Placeholder 2"/>
          <p:cNvSpPr>
            <a:spLocks noGrp="1"/>
          </p:cNvSpPr>
          <p:nvPr>
            <p:ph idx="1"/>
          </p:nvPr>
        </p:nvSpPr>
        <p:spPr/>
        <p:txBody>
          <a:bodyPr/>
          <a:lstStyle/>
          <a:p>
            <a:r>
              <a:rPr lang="en-US" sz="2000" dirty="0" smtClean="0"/>
              <a:t>VA Internet website</a:t>
            </a:r>
          </a:p>
          <a:p>
            <a:pPr lvl="1"/>
            <a:r>
              <a:rPr lang="en-US" sz="1800" dirty="0" smtClean="0">
                <a:hlinkClick r:id="rId3"/>
              </a:rPr>
              <a:t>www.mentalhealth.va.gov/msthome.asp</a:t>
            </a:r>
            <a:r>
              <a:rPr lang="en-US" sz="1800" dirty="0" smtClean="0"/>
              <a:t>  </a:t>
            </a:r>
          </a:p>
          <a:p>
            <a:pPr lvl="1"/>
            <a:r>
              <a:rPr lang="en-US" sz="1800" dirty="0" smtClean="0"/>
              <a:t>Accessible to Veterans</a:t>
            </a:r>
          </a:p>
          <a:p>
            <a:pPr lvl="1"/>
            <a:endParaRPr lang="en-US" sz="2000" dirty="0" smtClean="0"/>
          </a:p>
          <a:p>
            <a:r>
              <a:rPr lang="en-US" sz="2000" dirty="0" smtClean="0"/>
              <a:t>MST Support Team </a:t>
            </a:r>
            <a:r>
              <a:rPr lang="en-US" sz="2000" dirty="0" err="1" smtClean="0"/>
              <a:t>listservs</a:t>
            </a:r>
            <a:endParaRPr lang="en-US" sz="2000" dirty="0" smtClean="0"/>
          </a:p>
          <a:p>
            <a:pPr lvl="1"/>
            <a:r>
              <a:rPr lang="en-US" sz="1800" dirty="0" smtClean="0"/>
              <a:t>Receive emails about training opportunities</a:t>
            </a:r>
          </a:p>
          <a:p>
            <a:pPr lvl="1"/>
            <a:r>
              <a:rPr lang="en-US" sz="1800" dirty="0" smtClean="0"/>
              <a:t>Email James.Leathem@va.gov to join</a:t>
            </a:r>
          </a:p>
          <a:p>
            <a:pPr lvl="1"/>
            <a:endParaRPr lang="en-US" sz="2000" dirty="0" smtClean="0"/>
          </a:p>
          <a:p>
            <a:pPr lvl="1"/>
            <a:endParaRPr lang="en-US" sz="2000" dirty="0" smtClean="0"/>
          </a:p>
          <a:p>
            <a:endParaRPr lang="en-US" sz="1600"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27</a:t>
            </a:fld>
            <a:endParaRPr lang="en-US" dirty="0"/>
          </a:p>
        </p:txBody>
      </p:sp>
      <p:pic>
        <p:nvPicPr>
          <p:cNvPr id="5" name="Picture 5"/>
          <p:cNvPicPr>
            <a:picLocks noChangeAspect="1" noChangeArrowheads="1"/>
          </p:cNvPicPr>
          <p:nvPr/>
        </p:nvPicPr>
        <p:blipFill>
          <a:blip r:embed="rId4"/>
          <a:srcRect t="24573" r="37500" b="11539"/>
          <a:stretch>
            <a:fillRect/>
          </a:stretch>
        </p:blipFill>
        <p:spPr bwMode="auto">
          <a:xfrm>
            <a:off x="6085973" y="1935650"/>
            <a:ext cx="1878931" cy="1653851"/>
          </a:xfrm>
          <a:prstGeom prst="rect">
            <a:avLst/>
          </a:prstGeom>
          <a:noFill/>
          <a:ln w="9525">
            <a:noFill/>
            <a:miter lim="800000"/>
            <a:headEnd/>
            <a:tailEnd/>
          </a:ln>
        </p:spPr>
      </p:pic>
    </p:spTree>
    <p:extLst>
      <p:ext uri="{BB962C8B-B14F-4D97-AF65-F5344CB8AC3E}">
        <p14:creationId xmlns:p14="http://schemas.microsoft.com/office/powerpoint/2010/main" val="331298925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600"/>
              </a:spcAft>
              <a:buNone/>
            </a:pPr>
            <a:endParaRPr lang="en-US" dirty="0" smtClean="0"/>
          </a:p>
          <a:p>
            <a:pPr>
              <a:spcAft>
                <a:spcPts val="600"/>
              </a:spcAft>
              <a:buNone/>
            </a:pPr>
            <a:endParaRPr lang="en-US" dirty="0" smtClean="0"/>
          </a:p>
          <a:p>
            <a:pPr algn="ctr">
              <a:buNone/>
            </a:pPr>
            <a:r>
              <a:rPr lang="en-US" sz="2400" dirty="0" smtClean="0">
                <a:solidFill>
                  <a:schemeClr val="tx1">
                    <a:lumMod val="65000"/>
                    <a:lumOff val="35000"/>
                  </a:schemeClr>
                </a:solidFill>
              </a:rPr>
              <a:t>Thank you for your </a:t>
            </a:r>
          </a:p>
          <a:p>
            <a:pPr algn="ctr">
              <a:buNone/>
            </a:pPr>
            <a:r>
              <a:rPr lang="en-US" sz="2400" dirty="0" smtClean="0">
                <a:solidFill>
                  <a:schemeClr val="tx1">
                    <a:lumMod val="65000"/>
                    <a:lumOff val="35000"/>
                  </a:schemeClr>
                </a:solidFill>
              </a:rPr>
              <a:t>commitment to assist Veterans!</a:t>
            </a:r>
            <a:r>
              <a:rPr lang="en-US" dirty="0" smtClean="0">
                <a:solidFill>
                  <a:schemeClr val="tx1">
                    <a:lumMod val="65000"/>
                    <a:lumOff val="35000"/>
                  </a:schemeClr>
                </a:solidFill>
              </a:rPr>
              <a:t/>
            </a:r>
            <a:br>
              <a:rPr lang="en-US" dirty="0" smtClean="0">
                <a:solidFill>
                  <a:schemeClr val="tx1">
                    <a:lumMod val="65000"/>
                    <a:lumOff val="35000"/>
                  </a:schemeClr>
                </a:solidFill>
              </a:rPr>
            </a:br>
            <a:r>
              <a:rPr lang="en-US" dirty="0" smtClean="0">
                <a:solidFill>
                  <a:schemeClr val="tx1">
                    <a:lumMod val="65000"/>
                    <a:lumOff val="35000"/>
                  </a:schemeClr>
                </a:solidFill>
              </a:rPr>
              <a:t/>
            </a:r>
            <a:br>
              <a:rPr lang="en-US" dirty="0" smtClean="0">
                <a:solidFill>
                  <a:schemeClr val="tx1">
                    <a:lumMod val="65000"/>
                    <a:lumOff val="35000"/>
                  </a:schemeClr>
                </a:solidFill>
              </a:rPr>
            </a:br>
            <a:r>
              <a:rPr lang="en-US" dirty="0" smtClean="0">
                <a:solidFill>
                  <a:schemeClr val="tx1">
                    <a:lumMod val="65000"/>
                    <a:lumOff val="35000"/>
                  </a:schemeClr>
                </a:solidFill>
              </a:rPr>
              <a:t/>
            </a:r>
            <a:br>
              <a:rPr lang="en-US" dirty="0" smtClean="0">
                <a:solidFill>
                  <a:schemeClr val="tx1">
                    <a:lumMod val="65000"/>
                    <a:lumOff val="35000"/>
                  </a:schemeClr>
                </a:solidFill>
              </a:rPr>
            </a:br>
            <a:endParaRPr lang="en-US" dirty="0" smtClean="0">
              <a:solidFill>
                <a:schemeClr val="tx1">
                  <a:lumMod val="65000"/>
                  <a:lumOff val="35000"/>
                </a:schemeClr>
              </a:solidFill>
            </a:endParaRPr>
          </a:p>
          <a:p>
            <a:pPr marL="0">
              <a:spcBef>
                <a:spcPts val="0"/>
              </a:spcBef>
              <a:buNone/>
            </a:pPr>
            <a:r>
              <a:rPr lang="en-US" b="1" u="sng" dirty="0" smtClean="0">
                <a:solidFill>
                  <a:schemeClr val="tx1">
                    <a:lumMod val="65000"/>
                    <a:lumOff val="35000"/>
                  </a:schemeClr>
                </a:solidFill>
              </a:rPr>
              <a:t>Contact information:</a:t>
            </a:r>
          </a:p>
          <a:p>
            <a:pPr marL="0">
              <a:spcBef>
                <a:spcPts val="0"/>
              </a:spcBef>
              <a:buNone/>
            </a:pPr>
            <a:r>
              <a:rPr lang="en-US" dirty="0" smtClean="0"/>
              <a:t>Kerry.Makin-Byrd@va.gov</a:t>
            </a:r>
            <a:r>
              <a:rPr lang="en-US" dirty="0" smtClean="0">
                <a:solidFill>
                  <a:schemeClr val="tx1">
                    <a:lumMod val="65000"/>
                    <a:lumOff val="35000"/>
                  </a:schemeClr>
                </a:solidFill>
              </a:rPr>
              <a:t/>
            </a:r>
            <a:br>
              <a:rPr lang="en-US" dirty="0" smtClean="0">
                <a:solidFill>
                  <a:schemeClr val="tx1">
                    <a:lumMod val="65000"/>
                    <a:lumOff val="35000"/>
                  </a:schemeClr>
                </a:solidFill>
              </a:rPr>
            </a:br>
            <a:r>
              <a:rPr lang="en-US" dirty="0" smtClean="0">
                <a:solidFill>
                  <a:schemeClr val="tx1">
                    <a:lumMod val="50000"/>
                    <a:lumOff val="50000"/>
                  </a:schemeClr>
                </a:solidFill>
              </a:rPr>
              <a:t/>
            </a:r>
            <a:br>
              <a:rPr lang="en-US" dirty="0" smtClean="0">
                <a:solidFill>
                  <a:schemeClr val="tx1">
                    <a:lumMod val="50000"/>
                    <a:lumOff val="50000"/>
                  </a:schemeClr>
                </a:solidFill>
              </a:rPr>
            </a:br>
            <a:endParaRPr lang="en-US" dirty="0" smtClean="0"/>
          </a:p>
          <a:p>
            <a:pPr algn="ctr">
              <a:spcAft>
                <a:spcPts val="600"/>
              </a:spcAft>
              <a:buNone/>
            </a:pPr>
            <a:endParaRPr lang="en-US" dirty="0" smtClean="0"/>
          </a:p>
          <a:p>
            <a:pPr>
              <a:spcAft>
                <a:spcPts val="600"/>
              </a:spcAft>
            </a:pPr>
            <a:endParaRPr lang="en-US" dirty="0" smtClean="0">
              <a:ea typeface="ＭＳ Ｐゴシック" charset="-128"/>
              <a:cs typeface="Georgia" pitchFamily="18" charset="0"/>
            </a:endParaRPr>
          </a:p>
          <a:p>
            <a:pPr>
              <a:spcAft>
                <a:spcPts val="600"/>
              </a:spcAft>
              <a:buNone/>
            </a:pPr>
            <a:endParaRPr lang="en-US" dirty="0" smtClean="0"/>
          </a:p>
          <a:p>
            <a:endParaRPr lang="en-US" dirty="0"/>
          </a:p>
        </p:txBody>
      </p:sp>
      <p:sp>
        <p:nvSpPr>
          <p:cNvPr id="4" name="Slide Number Placeholder 3"/>
          <p:cNvSpPr>
            <a:spLocks noGrp="1"/>
          </p:cNvSpPr>
          <p:nvPr>
            <p:ph type="sldNum" sz="quarter" idx="10"/>
          </p:nvPr>
        </p:nvSpPr>
        <p:spPr>
          <a:xfrm>
            <a:off x="8583613" y="6249988"/>
            <a:ext cx="490537" cy="365125"/>
          </a:xfrm>
          <a:prstGeom prst="rect">
            <a:avLst/>
          </a:prstGeom>
        </p:spPr>
        <p:txBody>
          <a:bodyPr/>
          <a:lstStyle/>
          <a:p>
            <a:pPr>
              <a:defRPr/>
            </a:pPr>
            <a:fld id="{C32E41BC-F3C7-4440-964A-79A2B9AB8CF4}" type="slidenum">
              <a:rPr lang="en-US" smtClean="0"/>
              <a:pPr>
                <a:defRPr/>
              </a:pPr>
              <a:t>28</a:t>
            </a:fld>
            <a:endParaRPr lang="en-US" dirty="0"/>
          </a:p>
        </p:txBody>
      </p:sp>
      <p:pic>
        <p:nvPicPr>
          <p:cNvPr id="5" name="Picture 4"/>
          <p:cNvPicPr/>
          <p:nvPr/>
        </p:nvPicPr>
        <p:blipFill>
          <a:blip r:embed="rId3" cstate="print"/>
          <a:srcRect l="10417" t="38034" r="19391" b="32051"/>
          <a:stretch>
            <a:fillRect/>
          </a:stretch>
        </p:blipFill>
        <p:spPr bwMode="auto">
          <a:xfrm>
            <a:off x="5651497" y="4394200"/>
            <a:ext cx="2932113" cy="1009650"/>
          </a:xfrm>
          <a:prstGeom prst="rect">
            <a:avLst/>
          </a:prstGeom>
          <a:noFill/>
          <a:ln w="9525">
            <a:noFill/>
            <a:miter lim="800000"/>
            <a:headEnd/>
            <a:tailEnd/>
          </a:ln>
        </p:spPr>
      </p:pic>
    </p:spTree>
    <p:extLst>
      <p:ext uri="{BB962C8B-B14F-4D97-AF65-F5344CB8AC3E}">
        <p14:creationId xmlns:p14="http://schemas.microsoft.com/office/powerpoint/2010/main" val="264221752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idx="1"/>
          </p:nvPr>
        </p:nvSpPr>
        <p:spPr>
          <a:xfrm>
            <a:off x="685800" y="2133600"/>
            <a:ext cx="7772400" cy="1500187"/>
          </a:xfrm>
        </p:spPr>
        <p:txBody>
          <a:bodyPr/>
          <a:lstStyle/>
          <a:p>
            <a:pPr algn="ctr"/>
            <a:r>
              <a:rPr lang="en-US" sz="3600" b="1" dirty="0" smtClean="0"/>
              <a:t>What Is Military Sexual Trauma?</a:t>
            </a:r>
            <a:endParaRPr lang="en-US" sz="3600" b="1" dirty="0"/>
          </a:p>
        </p:txBody>
      </p:sp>
      <p:sp>
        <p:nvSpPr>
          <p:cNvPr id="6" name="Slide Number Placeholder 3"/>
          <p:cNvSpPr txBox="1">
            <a:spLocks/>
          </p:cNvSpPr>
          <p:nvPr/>
        </p:nvSpPr>
        <p:spPr>
          <a:xfrm>
            <a:off x="8583613" y="6249988"/>
            <a:ext cx="49053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86DEBA9-A61F-457B-8656-617222A29F86}" type="slidenum">
              <a:rPr lang="en-US" sz="1000" smtClean="0">
                <a:solidFill>
                  <a:srgbClr val="898989"/>
                </a:solidFill>
                <a:latin typeface="Georgia" pitchFamily="18" charset="0"/>
              </a:rPr>
              <a:pPr algn="r"/>
              <a:t>3</a:t>
            </a:fld>
            <a:endParaRPr lang="en-US" sz="1000" dirty="0">
              <a:solidFill>
                <a:srgbClr val="898989"/>
              </a:solidFill>
              <a:latin typeface="Georgia" pitchFamily="18" charset="0"/>
            </a:endParaRPr>
          </a:p>
        </p:txBody>
      </p:sp>
    </p:spTree>
    <p:extLst>
      <p:ext uri="{BB962C8B-B14F-4D97-AF65-F5344CB8AC3E}">
        <p14:creationId xmlns:p14="http://schemas.microsoft.com/office/powerpoint/2010/main" val="348718080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Military Sexual Trauma (MST)?</a:t>
            </a:r>
            <a:endParaRPr lang="en-US" dirty="0"/>
          </a:p>
        </p:txBody>
      </p:sp>
      <p:sp>
        <p:nvSpPr>
          <p:cNvPr id="3" name="Content Placeholder 2"/>
          <p:cNvSpPr>
            <a:spLocks noGrp="1"/>
          </p:cNvSpPr>
          <p:nvPr>
            <p:ph idx="1"/>
          </p:nvPr>
        </p:nvSpPr>
        <p:spPr/>
        <p:txBody>
          <a:bodyPr/>
          <a:lstStyle/>
          <a:p>
            <a:r>
              <a:rPr lang="en-US" dirty="0" smtClean="0"/>
              <a:t>Military sexual trauma (MST) is sexual assault or repeated, threatening sexual harassment that occurred during  a Veteran’s military service</a:t>
            </a:r>
          </a:p>
          <a:p>
            <a:pPr lvl="1"/>
            <a:r>
              <a:rPr lang="en-US" dirty="0" smtClean="0"/>
              <a:t>Official definition is given by Title 38 U.S. Code 1720D:</a:t>
            </a:r>
          </a:p>
          <a:p>
            <a:pPr>
              <a:spcAft>
                <a:spcPts val="600"/>
              </a:spcAft>
              <a:buFont typeface="Arial" pitchFamily="34" charset="0"/>
              <a:buNone/>
            </a:pPr>
            <a:r>
              <a:rPr lang="en-US" dirty="0" smtClean="0">
                <a:ea typeface="ＭＳ Ｐゴシック" charset="-128"/>
                <a:cs typeface="Georgia" pitchFamily="18" charset="0"/>
              </a:rPr>
              <a:t>	“Physical assault of a sexual nature, battery of a sexual nature, or sexual harassment [“repeated, unsolicited verbal or physical contact of a sexual nature which is threatening in character”] which occurred while the veteran was serving on active duty or active duty for </a:t>
            </a:r>
            <a:r>
              <a:rPr lang="en-US" dirty="0"/>
              <a:t>training”</a:t>
            </a:r>
          </a:p>
          <a:p>
            <a:pPr lvl="1">
              <a:spcAft>
                <a:spcPts val="0"/>
              </a:spcAft>
            </a:pPr>
            <a:r>
              <a:rPr lang="en-US" dirty="0">
                <a:ea typeface="ＭＳ Ｐゴシック" charset="0"/>
              </a:rPr>
              <a:t>In this definition, sexual harassment and assault are conceptualized as experiences along a single </a:t>
            </a:r>
            <a:r>
              <a:rPr lang="en-US" dirty="0" smtClean="0">
                <a:ea typeface="ＭＳ Ｐゴシック" charset="0"/>
              </a:rPr>
              <a:t>continuum</a:t>
            </a:r>
          </a:p>
          <a:p>
            <a:pPr lvl="1">
              <a:spcAft>
                <a:spcPts val="0"/>
              </a:spcAft>
            </a:pPr>
            <a:r>
              <a:rPr lang="en-US" dirty="0" smtClean="0">
                <a:ea typeface="ＭＳ Ｐゴシック" charset="0"/>
              </a:rPr>
              <a:t>MST </a:t>
            </a:r>
            <a:r>
              <a:rPr lang="en-US" dirty="0">
                <a:ea typeface="ＭＳ Ｐゴシック" charset="0"/>
              </a:rPr>
              <a:t>can occur on or off base, while a Veteran was on or off </a:t>
            </a:r>
            <a:r>
              <a:rPr lang="en-US" dirty="0" smtClean="0">
                <a:ea typeface="ＭＳ Ｐゴシック" charset="0"/>
              </a:rPr>
              <a:t>duty</a:t>
            </a:r>
          </a:p>
          <a:p>
            <a:pPr lvl="1">
              <a:spcAft>
                <a:spcPts val="0"/>
              </a:spcAft>
            </a:pPr>
            <a:r>
              <a:rPr lang="en-US" dirty="0" smtClean="0">
                <a:ea typeface="ＭＳ Ｐゴシック" charset="0"/>
              </a:rPr>
              <a:t>Perpetrator </a:t>
            </a:r>
            <a:r>
              <a:rPr lang="en-US" dirty="0">
                <a:ea typeface="ＭＳ Ｐゴシック" charset="0"/>
              </a:rPr>
              <a:t>identity does not matter</a:t>
            </a:r>
          </a:p>
          <a:p>
            <a:pPr lvl="1">
              <a:spcAft>
                <a:spcPts val="0"/>
              </a:spcAft>
            </a:pPr>
            <a:r>
              <a:rPr lang="en-US" dirty="0">
                <a:ea typeface="ＭＳ Ｐゴシック" charset="-128"/>
                <a:cs typeface="Georgia" pitchFamily="18" charset="0"/>
              </a:rPr>
              <a:t>Both men and women experience MST</a:t>
            </a:r>
          </a:p>
          <a:p>
            <a:pPr lvl="1">
              <a:spcAft>
                <a:spcPts val="600"/>
              </a:spcAft>
            </a:pPr>
            <a:endParaRPr lang="en-US" dirty="0" smtClean="0">
              <a:ea typeface="ＭＳ Ｐゴシック" charset="-128"/>
              <a:cs typeface="Georgia" pitchFamily="18" charset="0"/>
            </a:endParaRPr>
          </a:p>
          <a:p>
            <a:pPr>
              <a:spcAft>
                <a:spcPts val="600"/>
              </a:spcAft>
            </a:pPr>
            <a:endParaRPr lang="en-US" dirty="0" smtClean="0">
              <a:ea typeface="ＭＳ Ｐゴシック" charset="-128"/>
              <a:cs typeface="Georgia"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4</a:t>
            </a:fld>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MST?</a:t>
            </a:r>
            <a:endParaRPr lang="en-US" dirty="0"/>
          </a:p>
        </p:txBody>
      </p:sp>
      <p:sp>
        <p:nvSpPr>
          <p:cNvPr id="3" name="Content Placeholder 2"/>
          <p:cNvSpPr>
            <a:spLocks noGrp="1"/>
          </p:cNvSpPr>
          <p:nvPr>
            <p:ph idx="1"/>
          </p:nvPr>
        </p:nvSpPr>
        <p:spPr/>
        <p:txBody>
          <a:bodyPr/>
          <a:lstStyle/>
          <a:p>
            <a:r>
              <a:rPr lang="en-US" dirty="0" smtClean="0"/>
              <a:t>Any sort of sexual activity in which someone is involved against his or her will  </a:t>
            </a:r>
          </a:p>
          <a:p>
            <a:r>
              <a:rPr lang="en-US" dirty="0" smtClean="0"/>
              <a:t>Someone may be:</a:t>
            </a:r>
          </a:p>
          <a:p>
            <a:pPr lvl="1"/>
            <a:r>
              <a:rPr lang="en-US" dirty="0" smtClean="0"/>
              <a:t>Physically forced into participation</a:t>
            </a:r>
          </a:p>
          <a:p>
            <a:pPr lvl="1"/>
            <a:r>
              <a:rPr lang="en-US" dirty="0" smtClean="0"/>
              <a:t>Unable to consent to sexual activities (e.g., intoxicated)</a:t>
            </a:r>
          </a:p>
          <a:p>
            <a:pPr lvl="1"/>
            <a:r>
              <a:rPr lang="en-US" dirty="0" smtClean="0"/>
              <a:t>Pressured into sexual activities (e.g., with threats of consequences or promises of rewards)</a:t>
            </a:r>
          </a:p>
          <a:p>
            <a:r>
              <a:rPr lang="en-US" dirty="0" smtClean="0"/>
              <a:t>Can involve things such as:</a:t>
            </a:r>
          </a:p>
          <a:p>
            <a:pPr lvl="1"/>
            <a:r>
              <a:rPr lang="en-US" dirty="0" smtClean="0"/>
              <a:t>Threatening, offensive remarks about a person’s body or sexual activities</a:t>
            </a:r>
          </a:p>
          <a:p>
            <a:pPr lvl="1"/>
            <a:r>
              <a:rPr lang="en-US" dirty="0" smtClean="0"/>
              <a:t>Threatening and unwelcome sexual advances</a:t>
            </a:r>
          </a:p>
          <a:p>
            <a:pPr lvl="1"/>
            <a:r>
              <a:rPr lang="en-US" dirty="0" smtClean="0"/>
              <a:t>Unwanted touching or grabbing</a:t>
            </a:r>
          </a:p>
          <a:p>
            <a:pPr lvl="1"/>
            <a:r>
              <a:rPr lang="en-US" dirty="0" smtClean="0"/>
              <a:t>Oral sex, anal sex, sexual penetration with an object and/or sexual intercourse</a:t>
            </a:r>
          </a:p>
          <a:p>
            <a:r>
              <a:rPr lang="en-US" dirty="0" smtClean="0"/>
              <a:t>Compliance does not mean consent</a:t>
            </a:r>
          </a:p>
          <a:p>
            <a:endParaRPr lang="en-US" dirty="0"/>
          </a:p>
        </p:txBody>
      </p:sp>
      <p:sp>
        <p:nvSpPr>
          <p:cNvPr id="5" name="Slide Number Placeholder 3"/>
          <p:cNvSpPr>
            <a:spLocks noGrp="1"/>
          </p:cNvSpPr>
          <p:nvPr>
            <p:ph type="sldNum" sz="quarter" idx="10"/>
          </p:nvPr>
        </p:nvSpPr>
        <p:spPr/>
        <p:txBody>
          <a:bodyPr/>
          <a:lstStyle/>
          <a:p>
            <a:fld id="{A86DEBA9-A61F-457B-8656-617222A29F86}" type="slidenum">
              <a:rPr lang="en-US" smtClean="0"/>
              <a:pPr/>
              <a:t>5</a:t>
            </a:fld>
            <a:endParaRPr lang="en-US"/>
          </a:p>
        </p:txBody>
      </p:sp>
    </p:spTree>
    <p:extLst>
      <p:ext uri="{BB962C8B-B14F-4D97-AF65-F5344CB8AC3E}">
        <p14:creationId xmlns:p14="http://schemas.microsoft.com/office/powerpoint/2010/main" val="378289648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Common is MST?</a:t>
            </a:r>
            <a:endParaRPr lang="en-US" dirty="0"/>
          </a:p>
        </p:txBody>
      </p:sp>
      <p:sp>
        <p:nvSpPr>
          <p:cNvPr id="23557" name="Content Placeholder 5"/>
          <p:cNvSpPr>
            <a:spLocks noGrp="1"/>
          </p:cNvSpPr>
          <p:nvPr>
            <p:ph idx="1"/>
          </p:nvPr>
        </p:nvSpPr>
        <p:spPr/>
        <p:txBody>
          <a:bodyPr/>
          <a:lstStyle/>
          <a:p>
            <a:r>
              <a:rPr lang="en-US" dirty="0" smtClean="0"/>
              <a:t>This can be difficult to know, as sexual trauma is frequently underreported</a:t>
            </a:r>
          </a:p>
          <a:p>
            <a:r>
              <a:rPr lang="en-US" dirty="0" smtClean="0"/>
              <a:t>When screened as part of the Veterans Health Administration’s (VHA) universal screening program, about 1 in 4 women and 1 in 100 men tell their VHA health care provider that they experienced sexual trauma in the military  </a:t>
            </a:r>
          </a:p>
          <a:p>
            <a:pPr lvl="1"/>
            <a:r>
              <a:rPr lang="en-US" dirty="0" smtClean="0"/>
              <a:t>These data speak only to the rate among Veterans who have chosen to seek VA health care</a:t>
            </a:r>
          </a:p>
          <a:p>
            <a:pPr lvl="1"/>
            <a:r>
              <a:rPr lang="en-US" dirty="0" smtClean="0"/>
              <a:t>Because MST is an experience, not a diagnosis, these data cannot address what percent of </a:t>
            </a:r>
            <a:r>
              <a:rPr lang="en-US" dirty="0">
                <a:ea typeface="ＭＳ Ｐゴシック" charset="0"/>
              </a:rPr>
              <a:t>those who screened positive need or want treatment</a:t>
            </a:r>
          </a:p>
          <a:p>
            <a:r>
              <a:rPr lang="en-US" dirty="0"/>
              <a:t>Although women experience MST in higher proportions than do men, because of the large number of men in the military there are significant numbers of men and women seen in VA who have experienced MST</a:t>
            </a:r>
          </a:p>
          <a:p>
            <a:pPr lvl="1"/>
            <a:r>
              <a:rPr lang="en-US" dirty="0"/>
              <a:t>In 2013, 43% of the Veterans seen in VHA who had experienced MST were </a:t>
            </a:r>
            <a:r>
              <a:rPr lang="en-US" dirty="0" smtClean="0"/>
              <a:t>men</a:t>
            </a:r>
            <a:endParaRPr lang="en-US" dirty="0"/>
          </a:p>
          <a:p>
            <a:endParaRPr lang="en-US" dirty="0"/>
          </a:p>
        </p:txBody>
      </p:sp>
      <p:sp>
        <p:nvSpPr>
          <p:cNvPr id="7" name="Slide Number Placeholder 3"/>
          <p:cNvSpPr>
            <a:spLocks noGrp="1"/>
          </p:cNvSpPr>
          <p:nvPr>
            <p:ph type="sldNum" sz="quarter" idx="10"/>
          </p:nvPr>
        </p:nvSpPr>
        <p:spPr>
          <a:xfrm>
            <a:off x="8583613" y="6249988"/>
            <a:ext cx="490537" cy="365125"/>
          </a:xfrm>
        </p:spPr>
        <p:txBody>
          <a:bodyPr/>
          <a:lstStyle/>
          <a:p>
            <a:fld id="{A86DEBA9-A61F-457B-8656-617222A29F86}" type="slidenum">
              <a:rPr lang="en-US" smtClean="0"/>
              <a:pPr/>
              <a:t>6</a:t>
            </a:fld>
            <a:endParaRPr lang="en-US"/>
          </a:p>
        </p:txBody>
      </p:sp>
    </p:spTree>
    <p:extLst>
      <p:ext uri="{BB962C8B-B14F-4D97-AF65-F5344CB8AC3E}">
        <p14:creationId xmlns:p14="http://schemas.microsoft.com/office/powerpoint/2010/main" val="243548612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Impact</a:t>
            </a:r>
            <a:endParaRPr lang="en-US" dirty="0" smtClean="0"/>
          </a:p>
        </p:txBody>
      </p:sp>
      <p:sp>
        <p:nvSpPr>
          <p:cNvPr id="28675" name="Rectangle 3"/>
          <p:cNvSpPr>
            <a:spLocks noGrp="1" noChangeArrowheads="1"/>
          </p:cNvSpPr>
          <p:nvPr>
            <p:ph idx="1"/>
          </p:nvPr>
        </p:nvSpPr>
        <p:spPr/>
        <p:txBody>
          <a:bodyPr/>
          <a:lstStyle/>
          <a:p>
            <a:r>
              <a:rPr lang="en-US" dirty="0" smtClean="0"/>
              <a:t>People are remarkably resilient after experiencing trauma</a:t>
            </a:r>
          </a:p>
          <a:p>
            <a:r>
              <a:rPr lang="en-US" dirty="0" smtClean="0"/>
              <a:t>There is no one way that Veterans respond to MST</a:t>
            </a:r>
          </a:p>
          <a:p>
            <a:pPr lvl="1"/>
            <a:r>
              <a:rPr lang="en-US" dirty="0" smtClean="0"/>
              <a:t>Many cope quite well and recover without professional help</a:t>
            </a:r>
          </a:p>
          <a:p>
            <a:pPr lvl="1"/>
            <a:r>
              <a:rPr lang="en-US" dirty="0" smtClean="0"/>
              <a:t>Some continue to have difficulties at times or strong reactions to certain situations</a:t>
            </a:r>
          </a:p>
          <a:p>
            <a:pPr lvl="1"/>
            <a:r>
              <a:rPr lang="en-US" dirty="0" smtClean="0"/>
              <a:t>Some experience more profound or longer-term problems</a:t>
            </a:r>
          </a:p>
          <a:p>
            <a:pPr lvl="2"/>
            <a:r>
              <a:rPr lang="en-US" dirty="0" smtClean="0"/>
              <a:t>May be particularly likely for multiply traumatized Veterans</a:t>
            </a:r>
          </a:p>
          <a:p>
            <a:pPr lvl="2"/>
            <a:r>
              <a:rPr lang="en-US" dirty="0" smtClean="0"/>
              <a:t>Veterans of Iraq and Afghanistan may have relatively recent MST experiences, making their distress perhaps more acute</a:t>
            </a:r>
          </a:p>
          <a:p>
            <a:endParaRPr lang="en-US" dirty="0" smtClean="0"/>
          </a:p>
        </p:txBody>
      </p:sp>
      <p:sp>
        <p:nvSpPr>
          <p:cNvPr id="4" name="Slide Number Placeholder 3"/>
          <p:cNvSpPr>
            <a:spLocks noGrp="1"/>
          </p:cNvSpPr>
          <p:nvPr>
            <p:ph type="sldNum" sz="quarter" idx="10"/>
          </p:nvPr>
        </p:nvSpPr>
        <p:spPr/>
        <p:txBody>
          <a:bodyPr/>
          <a:lstStyle/>
          <a:p>
            <a:fld id="{185F8908-819C-4572-B7C3-A9B2CAE60303}" type="slidenum">
              <a:rPr lang="en-US" smtClean="0"/>
              <a:pPr/>
              <a:t>7</a:t>
            </a:fld>
            <a:endParaRPr lang="en-US"/>
          </a:p>
        </p:txBody>
      </p:sp>
    </p:spTree>
    <p:extLst>
      <p:ext uri="{BB962C8B-B14F-4D97-AF65-F5344CB8AC3E}">
        <p14:creationId xmlns:p14="http://schemas.microsoft.com/office/powerpoint/2010/main" val="290000401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Mental Health Diagnoses</a:t>
            </a:r>
            <a:endParaRPr lang="en-US" i="1" dirty="0"/>
          </a:p>
        </p:txBody>
      </p:sp>
      <p:sp>
        <p:nvSpPr>
          <p:cNvPr id="3" name="Content Placeholder 2"/>
          <p:cNvSpPr>
            <a:spLocks noGrp="1"/>
          </p:cNvSpPr>
          <p:nvPr>
            <p:ph idx="1"/>
          </p:nvPr>
        </p:nvSpPr>
        <p:spPr/>
        <p:txBody>
          <a:bodyPr/>
          <a:lstStyle/>
          <a:p>
            <a:r>
              <a:rPr lang="en-US" dirty="0" smtClean="0"/>
              <a:t>Among users of VA health care, the mental health diagnoses most commonly associated with MST are:</a:t>
            </a:r>
          </a:p>
          <a:p>
            <a:pPr lvl="1"/>
            <a:r>
              <a:rPr lang="en-US" dirty="0" smtClean="0"/>
              <a:t>PTSD</a:t>
            </a:r>
          </a:p>
          <a:p>
            <a:pPr lvl="1"/>
            <a:r>
              <a:rPr lang="en-US" dirty="0" smtClean="0"/>
              <a:t>Depressive Disorders</a:t>
            </a:r>
          </a:p>
          <a:p>
            <a:pPr lvl="1"/>
            <a:r>
              <a:rPr lang="en-US" dirty="0" smtClean="0"/>
              <a:t>Anxiety Disorders</a:t>
            </a:r>
          </a:p>
          <a:p>
            <a:pPr lvl="1"/>
            <a:r>
              <a:rPr lang="en-US" dirty="0" smtClean="0"/>
              <a:t>Bipolar Disorders</a:t>
            </a:r>
          </a:p>
          <a:p>
            <a:pPr lvl="1"/>
            <a:r>
              <a:rPr lang="en-US" dirty="0" smtClean="0"/>
              <a:t>Drug and Alcohol Use Disorders</a:t>
            </a:r>
          </a:p>
          <a:p>
            <a:pPr lvl="1"/>
            <a:r>
              <a:rPr lang="en-US" dirty="0" smtClean="0"/>
              <a:t>Schizophrenia and Psychoses</a:t>
            </a:r>
          </a:p>
          <a:p>
            <a:endParaRPr lang="en-US" dirty="0" smtClean="0"/>
          </a:p>
          <a:p>
            <a:r>
              <a:rPr lang="en-US" dirty="0"/>
              <a:t>Other mental health diagnoses common among sexual trauma survivors </a:t>
            </a:r>
            <a:r>
              <a:rPr lang="en-US" dirty="0" smtClean="0"/>
              <a:t>more generally include</a:t>
            </a:r>
            <a:r>
              <a:rPr lang="en-US" dirty="0"/>
              <a:t>:</a:t>
            </a:r>
          </a:p>
          <a:p>
            <a:pPr lvl="1"/>
            <a:r>
              <a:rPr lang="en-US" dirty="0"/>
              <a:t>Eating Disorders</a:t>
            </a:r>
          </a:p>
          <a:p>
            <a:pPr lvl="1"/>
            <a:r>
              <a:rPr lang="en-US" dirty="0"/>
              <a:t>Dissociative Disorders</a:t>
            </a:r>
          </a:p>
          <a:p>
            <a:pPr lvl="1"/>
            <a:r>
              <a:rPr lang="en-US" dirty="0"/>
              <a:t>Somatization Disorder</a:t>
            </a:r>
          </a:p>
          <a:p>
            <a:pPr marL="0" lv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C32E41BC-F3C7-4440-964A-79A2B9AB8CF4}" type="slidenum">
              <a:rPr lang="en-US" smtClean="0"/>
              <a:pPr/>
              <a:t>8</a:t>
            </a:fld>
            <a:endParaRPr lang="en-US" dirty="0"/>
          </a:p>
        </p:txBody>
      </p:sp>
    </p:spTree>
    <p:extLst>
      <p:ext uri="{BB962C8B-B14F-4D97-AF65-F5344CB8AC3E}">
        <p14:creationId xmlns:p14="http://schemas.microsoft.com/office/powerpoint/2010/main" val="115068008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Physical Health Problems</a:t>
            </a:r>
            <a:endParaRPr lang="en-US" dirty="0"/>
          </a:p>
        </p:txBody>
      </p:sp>
      <p:sp>
        <p:nvSpPr>
          <p:cNvPr id="3" name="Content Placeholder 2"/>
          <p:cNvSpPr>
            <a:spLocks noGrp="1"/>
          </p:cNvSpPr>
          <p:nvPr>
            <p:ph idx="1"/>
          </p:nvPr>
        </p:nvSpPr>
        <p:spPr/>
        <p:txBody>
          <a:bodyPr/>
          <a:lstStyle/>
          <a:p>
            <a:pPr fontAlgn="t"/>
            <a:r>
              <a:rPr lang="en-US" dirty="0"/>
              <a:t>Among users of VA health care, the </a:t>
            </a:r>
            <a:r>
              <a:rPr lang="en-US" dirty="0" smtClean="0"/>
              <a:t>physical health diagnoses </a:t>
            </a:r>
            <a:r>
              <a:rPr lang="en-US" dirty="0"/>
              <a:t>most commonly associated with MST are:</a:t>
            </a:r>
          </a:p>
          <a:p>
            <a:pPr lvl="1" fontAlgn="t"/>
            <a:r>
              <a:rPr lang="en-US" dirty="0" smtClean="0"/>
              <a:t>Liver </a:t>
            </a:r>
            <a:r>
              <a:rPr lang="en-US" dirty="0"/>
              <a:t>disease</a:t>
            </a:r>
          </a:p>
          <a:p>
            <a:pPr lvl="1" fontAlgn="t"/>
            <a:r>
              <a:rPr lang="en-US" dirty="0"/>
              <a:t>Chronic pulmonary disease</a:t>
            </a:r>
          </a:p>
          <a:p>
            <a:pPr lvl="1" fontAlgn="t"/>
            <a:r>
              <a:rPr lang="en-US" dirty="0" smtClean="0"/>
              <a:t>Chronic </a:t>
            </a:r>
            <a:r>
              <a:rPr lang="en-US" dirty="0"/>
              <a:t>p</a:t>
            </a:r>
            <a:r>
              <a:rPr lang="en-US" dirty="0" smtClean="0"/>
              <a:t>ain </a:t>
            </a:r>
            <a:r>
              <a:rPr lang="en-US" dirty="0"/>
              <a:t>(e.g., lower back pain, headaches)</a:t>
            </a:r>
          </a:p>
          <a:p>
            <a:pPr lvl="1" fontAlgn="t"/>
            <a:r>
              <a:rPr lang="en-US" dirty="0"/>
              <a:t>Gastrointestinal </a:t>
            </a:r>
            <a:r>
              <a:rPr lang="en-US" dirty="0" smtClean="0"/>
              <a:t>problems </a:t>
            </a:r>
            <a:r>
              <a:rPr lang="en-US" dirty="0"/>
              <a:t>(e.g., Irritable Bowel Syndrome)</a:t>
            </a:r>
          </a:p>
          <a:p>
            <a:pPr lvl="1" fontAlgn="t"/>
            <a:r>
              <a:rPr lang="en-US" dirty="0"/>
              <a:t>Gynecological </a:t>
            </a:r>
            <a:r>
              <a:rPr lang="en-US" dirty="0" smtClean="0"/>
              <a:t>problems </a:t>
            </a:r>
            <a:r>
              <a:rPr lang="en-US" dirty="0"/>
              <a:t>(e.g., menstrual disorders, pelvic pain</a:t>
            </a:r>
            <a:r>
              <a:rPr lang="en-US" dirty="0" smtClean="0"/>
              <a:t>)</a:t>
            </a:r>
          </a:p>
          <a:p>
            <a:pPr lvl="1" fontAlgn="t"/>
            <a:r>
              <a:rPr lang="en-US" i="1" dirty="0" smtClean="0"/>
              <a:t>Women</a:t>
            </a:r>
            <a:r>
              <a:rPr lang="en-US" i="1" dirty="0"/>
              <a:t>: </a:t>
            </a:r>
            <a:r>
              <a:rPr lang="en-US" dirty="0"/>
              <a:t>Obesity, weight loss, hypothyroidism</a:t>
            </a:r>
          </a:p>
          <a:p>
            <a:pPr lvl="1" fontAlgn="t"/>
            <a:r>
              <a:rPr lang="en-US" i="1" dirty="0"/>
              <a:t>Men: </a:t>
            </a:r>
            <a:r>
              <a:rPr lang="en-US" dirty="0"/>
              <a:t>AIDS</a:t>
            </a:r>
          </a:p>
          <a:p>
            <a:pPr marL="0" indent="0" fontAlgn="t">
              <a:buNone/>
            </a:pPr>
            <a:endParaRPr lang="en-US" dirty="0"/>
          </a:p>
        </p:txBody>
      </p:sp>
      <p:sp>
        <p:nvSpPr>
          <p:cNvPr id="4" name="Slide Number Placeholder 3"/>
          <p:cNvSpPr>
            <a:spLocks noGrp="1"/>
          </p:cNvSpPr>
          <p:nvPr>
            <p:ph type="sldNum" sz="quarter" idx="10"/>
          </p:nvPr>
        </p:nvSpPr>
        <p:spPr>
          <a:xfrm>
            <a:off x="8583613" y="6249988"/>
            <a:ext cx="490537" cy="365125"/>
          </a:xfrm>
        </p:spPr>
        <p:txBody>
          <a:bodyPr/>
          <a:lstStyle/>
          <a:p>
            <a:fld id="{A86DEBA9-A61F-457B-8656-617222A29F86}" type="slidenum">
              <a:rPr lang="en-US" smtClean="0"/>
              <a:pPr/>
              <a:t>9</a:t>
            </a:fld>
            <a:endParaRPr lang="en-US"/>
          </a:p>
        </p:txBody>
      </p:sp>
    </p:spTree>
    <p:extLst>
      <p:ext uri="{BB962C8B-B14F-4D97-AF65-F5344CB8AC3E}">
        <p14:creationId xmlns:p14="http://schemas.microsoft.com/office/powerpoint/2010/main" val="20961907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19642</TotalTime>
  <Words>1929</Words>
  <Application>Microsoft Office PowerPoint</Application>
  <PresentationFormat>On-screen Show (4:3)</PresentationFormat>
  <Paragraphs>280</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PPT_VHA_Template</vt:lpstr>
      <vt:lpstr>DEPARTMENT OF VETERANS AFFAIRS  SERVICES FOR MILITARY SEXUAL TRAUMA (MST)</vt:lpstr>
      <vt:lpstr>VA Administrative Structure</vt:lpstr>
      <vt:lpstr>PowerPoint Presentation</vt:lpstr>
      <vt:lpstr>What is Military Sexual Trauma (MST)?</vt:lpstr>
      <vt:lpstr>What is MST?</vt:lpstr>
      <vt:lpstr>How Common is MST?</vt:lpstr>
      <vt:lpstr>Impact</vt:lpstr>
      <vt:lpstr>Common Mental Health Diagnoses</vt:lpstr>
      <vt:lpstr>Common Physical Health Problems</vt:lpstr>
      <vt:lpstr>PowerPoint Presentation</vt:lpstr>
      <vt:lpstr>Veterans Health Administration Response to MST</vt:lpstr>
      <vt:lpstr>MST Screening</vt:lpstr>
      <vt:lpstr>Free MST-Related Health Care</vt:lpstr>
      <vt:lpstr>Eligibility for MST-Related Health Care</vt:lpstr>
      <vt:lpstr>Mental Health Care Services Available</vt:lpstr>
      <vt:lpstr>Single Gender Versus Mixed-Gender Programs</vt:lpstr>
      <vt:lpstr>Accessing Care</vt:lpstr>
      <vt:lpstr>MST Coordinators</vt:lpstr>
      <vt:lpstr>VHA’s National MST Support Team</vt:lpstr>
      <vt:lpstr>Staff Education and Training Activities </vt:lpstr>
      <vt:lpstr>Outreach and Access to Care Initiatives</vt:lpstr>
      <vt:lpstr>Outreach and Access to Care Initiatives</vt:lpstr>
      <vt:lpstr>PowerPoint Presentation</vt:lpstr>
      <vt:lpstr>So What Can You Do? </vt:lpstr>
      <vt:lpstr>So What Can You Do? </vt:lpstr>
      <vt:lpstr>Resources to Learn More</vt:lpstr>
      <vt:lpstr>Resources to Learn More</vt:lpstr>
      <vt:lpstr>PowerPoint Presentation</vt:lpstr>
    </vt:vector>
  </TitlesOfParts>
  <Company>Woodpile Studios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Aleman</dc:creator>
  <cp:lastModifiedBy>Trulock, Robyn F., VBAVACO</cp:lastModifiedBy>
  <cp:revision>917</cp:revision>
  <cp:lastPrinted>2014-08-18T15:32:46Z</cp:lastPrinted>
  <dcterms:created xsi:type="dcterms:W3CDTF">2010-01-22T17:58:25Z</dcterms:created>
  <dcterms:modified xsi:type="dcterms:W3CDTF">2014-08-21T13:31:56Z</dcterms:modified>
</cp:coreProperties>
</file>