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59" r:id="rId3"/>
    <p:sldId id="260" r:id="rId4"/>
    <p:sldId id="261" r:id="rId5"/>
    <p:sldId id="262" r:id="rId6"/>
    <p:sldId id="263" r:id="rId7"/>
    <p:sldId id="270" r:id="rId8"/>
    <p:sldId id="264" r:id="rId9"/>
    <p:sldId id="265" r:id="rId10"/>
    <p:sldId id="266" r:id="rId11"/>
    <p:sldId id="271"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8" autoAdjust="0"/>
    <p:restoredTop sz="95482" autoAdjust="0"/>
  </p:normalViewPr>
  <p:slideViewPr>
    <p:cSldViewPr>
      <p:cViewPr>
        <p:scale>
          <a:sx n="66" d="100"/>
          <a:sy n="66" d="100"/>
        </p:scale>
        <p:origin x="-1296" y="-1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88D45-A543-4001-9B5E-E7D485C01CB1}" type="datetimeFigureOut">
              <a:rPr lang="en-US" smtClean="0"/>
              <a:pPr/>
              <a:t>7/16/2014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BCF86-554F-4E33-8C68-AB528BAFF608}" type="slidenum">
              <a:rPr lang="en-US" smtClean="0"/>
              <a:pPr/>
              <a:t>‹#›</a:t>
            </a:fld>
            <a:endParaRPr lang="en-US"/>
          </a:p>
        </p:txBody>
      </p:sp>
    </p:spTree>
    <p:extLst>
      <p:ext uri="{BB962C8B-B14F-4D97-AF65-F5344CB8AC3E}">
        <p14:creationId xmlns:p14="http://schemas.microsoft.com/office/powerpoint/2010/main" val="104640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b="1" kern="1200" dirty="0" smtClean="0">
                <a:solidFill>
                  <a:schemeClr val="tx1"/>
                </a:solidFill>
                <a:latin typeface="+mn-lt"/>
                <a:ea typeface="+mn-ea"/>
                <a:cs typeface="+mn-cs"/>
              </a:rPr>
              <a:t>Poll Question 1: </a:t>
            </a:r>
            <a:r>
              <a:rPr lang="en-US" sz="1200" b="1" i="0" kern="1200" dirty="0" smtClean="0">
                <a:solidFill>
                  <a:schemeClr val="tx1"/>
                </a:solidFill>
                <a:effectLst/>
                <a:latin typeface="+mn-lt"/>
                <a:ea typeface="+mn-ea"/>
                <a:cs typeface="+mn-cs"/>
              </a:rPr>
              <a:t>Have you heard of Student Veterans of America previously?</a:t>
            </a:r>
          </a:p>
          <a:p>
            <a:pPr marL="0" lvl="0" indent="0">
              <a:buFont typeface="Wingdings" panose="05000000000000000000" pitchFamily="2" charset="2"/>
              <a:buNone/>
            </a:pPr>
            <a:r>
              <a:rPr lang="en-US" sz="1200" b="1" i="0" kern="1200" dirty="0" smtClean="0">
                <a:solidFill>
                  <a:schemeClr val="tx1"/>
                </a:solidFill>
                <a:effectLst/>
                <a:latin typeface="+mn-lt"/>
                <a:ea typeface="+mn-ea"/>
                <a:cs typeface="+mn-cs"/>
              </a:rPr>
              <a:t>&lt;yes&gt; &lt;no&gt;</a:t>
            </a:r>
          </a:p>
          <a:p>
            <a:pPr marL="0" lvl="0" indent="0">
              <a:buFont typeface="Wingdings" panose="05000000000000000000" pitchFamily="2" charset="2"/>
              <a:buNone/>
            </a:pPr>
            <a:endParaRPr lang="en-US" sz="1200" kern="1200" dirty="0" smtClean="0">
              <a:solidFill>
                <a:schemeClr val="tx1"/>
              </a:solidFill>
              <a:latin typeface="+mn-lt"/>
              <a:ea typeface="+mn-ea"/>
              <a:cs typeface="+mn-cs"/>
            </a:endParaRPr>
          </a:p>
          <a:p>
            <a:pPr marL="228600" lvl="0" indent="-228600">
              <a:buFont typeface="Wingdings" panose="05000000000000000000" pitchFamily="2" charset="2"/>
              <a:buChar char="§"/>
            </a:pPr>
            <a:r>
              <a:rPr lang="en-US" sz="1200" kern="1200" dirty="0" smtClean="0">
                <a:solidFill>
                  <a:schemeClr val="tx1"/>
                </a:solidFill>
                <a:latin typeface="+mn-lt"/>
                <a:ea typeface="+mn-ea"/>
                <a:cs typeface="+mn-cs"/>
              </a:rPr>
              <a:t>SVA is a nonprofit organization headquartered in Washington, D.C.</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latin typeface="+mn-lt"/>
                <a:ea typeface="+mn-ea"/>
                <a:cs typeface="+mn-cs"/>
              </a:rPr>
              <a:t>Founded in Chicago in 2008, SVA is a coalition of on-campus student veteran groups called SVA Chapters</a:t>
            </a:r>
          </a:p>
          <a:p>
            <a:pPr marL="228600" lvl="0" indent="-228600">
              <a:buFont typeface="Wingdings" panose="05000000000000000000" pitchFamily="2" charset="2"/>
              <a:buChar char="§"/>
            </a:pPr>
            <a:r>
              <a:rPr lang="en-US" sz="1200" kern="1200" dirty="0" smtClean="0">
                <a:solidFill>
                  <a:schemeClr val="tx1"/>
                </a:solidFill>
                <a:latin typeface="+mn-lt"/>
                <a:ea typeface="+mn-ea"/>
                <a:cs typeface="+mn-cs"/>
              </a:rPr>
              <a:t>Our mission is to provide veterans with the resources, support, and advocacy needed to succeed in higher education and following graduation</a:t>
            </a:r>
          </a:p>
          <a:p>
            <a:pPr marL="228600" lvl="0" indent="-228600">
              <a:buFont typeface="Wingdings" panose="05000000000000000000" pitchFamily="2" charset="2"/>
              <a:buChar char="§"/>
            </a:pPr>
            <a:r>
              <a:rPr lang="en-US" sz="1200" kern="1200" dirty="0" smtClean="0">
                <a:solidFill>
                  <a:schemeClr val="tx1"/>
                </a:solidFill>
                <a:latin typeface="+mn-lt"/>
                <a:ea typeface="+mn-ea"/>
                <a:cs typeface="+mn-cs"/>
              </a:rPr>
              <a:t>Our vision is that all veterans will succeed in higher education, achieve their academic goals, and gain meaningful employment</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8809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Student veterans are pursuing degrees in high-growth fields with long-term earning potential</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Over one third of the associate degrees were in liberal arts and nearly 20 percent pursued were in business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In comparison, nearly 30 percent of Veterans pursued a degree in business, while over 10 percent pursued a 4-year degree in the social sciences.</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4162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close-out</a:t>
            </a:r>
          </a:p>
          <a:p>
            <a:r>
              <a:rPr lang="en-US" b="1" dirty="0" smtClean="0"/>
              <a:t>“don’t hesitate to reach out if you have a chapter or are interested in learning about establishing one on your campus…..”</a:t>
            </a:r>
          </a:p>
          <a:p>
            <a:endParaRPr lang="en-US" b="1" dirty="0" smtClean="0"/>
          </a:p>
          <a:p>
            <a:r>
              <a:rPr lang="en-US" u="sng" dirty="0" smtClean="0"/>
              <a:t>Voice</a:t>
            </a:r>
            <a:r>
              <a:rPr lang="en-US" u="sng" baseline="0" dirty="0" smtClean="0"/>
              <a:t> Track</a:t>
            </a:r>
            <a:r>
              <a:rPr lang="en-US" baseline="0" dirty="0" smtClean="0"/>
              <a:t>:</a:t>
            </a:r>
          </a:p>
          <a:p>
            <a:pPr>
              <a:lnSpc>
                <a:spcPct val="150000"/>
              </a:lnSpc>
            </a:pPr>
            <a:r>
              <a:rPr lang="en-US" b="1" dirty="0">
                <a:latin typeface="Arial"/>
                <a:ea typeface="Calibri"/>
                <a:cs typeface="Times New Roman"/>
              </a:rPr>
              <a:t>Slide ## – ELO [PRESENTER #]</a:t>
            </a:r>
            <a:endParaRPr lang="en-US" sz="1100" dirty="0">
              <a:ea typeface="Calibri"/>
              <a:cs typeface="Times New Roman"/>
            </a:endParaRP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pPr>
              <a:lnSpc>
                <a:spcPct val="150000"/>
              </a:lnSpc>
              <a:spcAft>
                <a:spcPts val="590"/>
              </a:spcAft>
              <a:tabLst>
                <a:tab pos="449702" algn="l"/>
              </a:tabLst>
            </a:pPr>
            <a:endParaRPr lang="en-US" sz="1100" dirty="0">
              <a:ea typeface="Calibri"/>
              <a:cs typeface="Times New Roman"/>
            </a:endParaRP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pPr>
              <a:lnSpc>
                <a:spcPct val="150000"/>
              </a:lnSpc>
              <a:spcAft>
                <a:spcPts val="590"/>
              </a:spcAft>
              <a:tabLst>
                <a:tab pos="449702" algn="l"/>
              </a:tabLst>
            </a:pPr>
            <a:r>
              <a:rPr lang="en-US" dirty="0">
                <a:latin typeface="Arial"/>
                <a:ea typeface="Calibri"/>
                <a:cs typeface="Times New Roman"/>
              </a:rPr>
              <a:t> </a:t>
            </a: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4492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b="1" kern="1200" dirty="0" smtClean="0">
                <a:solidFill>
                  <a:schemeClr val="tx1"/>
                </a:solidFill>
                <a:latin typeface="+mn-lt"/>
                <a:ea typeface="+mn-ea"/>
                <a:cs typeface="+mn-cs"/>
              </a:rPr>
              <a:t>Poll Question 3: </a:t>
            </a:r>
            <a:r>
              <a:rPr lang="en-US" sz="1200" b="1" i="0" kern="1200" dirty="0" smtClean="0">
                <a:solidFill>
                  <a:schemeClr val="tx1"/>
                </a:solidFill>
                <a:effectLst/>
                <a:latin typeface="+mn-lt"/>
                <a:ea typeface="+mn-ea"/>
                <a:cs typeface="+mn-cs"/>
              </a:rPr>
              <a:t>What are the top issues related to student veterans at your institution?</a:t>
            </a:r>
          </a:p>
          <a:p>
            <a:pPr marL="0" lvl="0" indent="0">
              <a:buFont typeface="Wingdings" panose="05000000000000000000" pitchFamily="2" charset="2"/>
              <a:buNone/>
            </a:pPr>
            <a:r>
              <a:rPr lang="en-US" sz="1200" b="1" i="0" kern="1200" dirty="0" smtClean="0">
                <a:solidFill>
                  <a:schemeClr val="tx1"/>
                </a:solidFill>
                <a:effectLst/>
                <a:latin typeface="+mn-lt"/>
                <a:ea typeface="+mn-ea"/>
                <a:cs typeface="+mn-cs"/>
              </a:rPr>
              <a:t>&lt;open-ended</a:t>
            </a:r>
            <a:r>
              <a:rPr lang="en-US" sz="1200" b="1" i="0" kern="1200" baseline="0" dirty="0" smtClean="0">
                <a:solidFill>
                  <a:schemeClr val="tx1"/>
                </a:solidFill>
                <a:effectLst/>
                <a:latin typeface="+mn-lt"/>
                <a:ea typeface="+mn-ea"/>
                <a:cs typeface="+mn-cs"/>
              </a:rPr>
              <a:t> response</a:t>
            </a:r>
            <a:r>
              <a:rPr lang="en-US" sz="1200" b="1" i="0" kern="1200" dirty="0" smtClean="0">
                <a:solidFill>
                  <a:schemeClr val="tx1"/>
                </a:solidFill>
                <a:effectLst/>
                <a:latin typeface="+mn-lt"/>
                <a:ea typeface="+mn-ea"/>
                <a:cs typeface="+mn-cs"/>
              </a:rPr>
              <a:t>&gt;</a:t>
            </a:r>
          </a:p>
          <a:p>
            <a:pPr marL="171450" lvl="0" indent="-171450">
              <a:buFont typeface="Wingdings" panose="05000000000000000000" pitchFamily="2" charset="2"/>
              <a:buChar char="§"/>
            </a:pPr>
            <a:endParaRPr lang="en-US" sz="1200" b="1" i="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 full report on the first phase of the MRP can be found on the SVA website</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You can also find more information about our many programs, such as the Leadership Institute and Leadership</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Summits, scholarships, and the Chapter Grants program</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We also have an SVA Chapter Map and Directory, and out In-State Tuition Map, which tracks in-state tuition availability for veterans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Additionally, there are links to several helpful sites, such as the VA’s Post 9/11 GI Bill Comparison Tool, and to partnership programs, such as the “Veterans on Campus: Support Training” interactive simulations from SVA and </a:t>
            </a:r>
            <a:r>
              <a:rPr lang="en-US" sz="1200" kern="1200" dirty="0" err="1" smtClean="0">
                <a:solidFill>
                  <a:schemeClr val="tx1"/>
                </a:solidFill>
                <a:latin typeface="+mn-lt"/>
                <a:ea typeface="+mn-ea"/>
                <a:cs typeface="+mn-cs"/>
              </a:rPr>
              <a:t>Kognito</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7937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Basic close-out</a:t>
            </a:r>
          </a:p>
          <a:p>
            <a:r>
              <a:rPr lang="en-US" b="1" dirty="0" smtClean="0"/>
              <a:t>“don’t hesitate to reach out if you have a chapter or are interested in learning about establishing one on your campus…..”</a:t>
            </a:r>
          </a:p>
          <a:p>
            <a:endParaRPr lang="en-US" b="1" dirty="0" smtClean="0"/>
          </a:p>
          <a:p>
            <a:r>
              <a:rPr lang="en-US" u="sng" dirty="0" smtClean="0"/>
              <a:t>Voice</a:t>
            </a:r>
            <a:r>
              <a:rPr lang="en-US" u="sng" baseline="0" dirty="0" smtClean="0"/>
              <a:t> Track</a:t>
            </a:r>
            <a:r>
              <a:rPr lang="en-US" baseline="0" dirty="0" smtClean="0"/>
              <a:t>:</a:t>
            </a:r>
          </a:p>
          <a:p>
            <a:pPr>
              <a:lnSpc>
                <a:spcPct val="150000"/>
              </a:lnSpc>
            </a:pPr>
            <a:r>
              <a:rPr lang="en-US" b="1" dirty="0">
                <a:latin typeface="Arial"/>
                <a:ea typeface="Calibri"/>
                <a:cs typeface="Times New Roman"/>
              </a:rPr>
              <a:t>Slide ## – ELO [PRESENTER #]</a:t>
            </a:r>
            <a:endParaRPr lang="en-US" sz="1100" dirty="0">
              <a:ea typeface="Calibri"/>
              <a:cs typeface="Times New Roman"/>
            </a:endParaRP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pPr>
              <a:lnSpc>
                <a:spcPct val="150000"/>
              </a:lnSpc>
              <a:spcAft>
                <a:spcPts val="590"/>
              </a:spcAft>
              <a:tabLst>
                <a:tab pos="449702" algn="l"/>
              </a:tabLst>
            </a:pPr>
            <a:endParaRPr lang="en-US" sz="1100" dirty="0">
              <a:ea typeface="Calibri"/>
              <a:cs typeface="Times New Roman"/>
            </a:endParaRP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pPr>
              <a:lnSpc>
                <a:spcPct val="150000"/>
              </a:lnSpc>
              <a:spcAft>
                <a:spcPts val="590"/>
              </a:spcAft>
              <a:tabLst>
                <a:tab pos="449702" algn="l"/>
              </a:tabLst>
            </a:pPr>
            <a:r>
              <a:rPr lang="en-US" dirty="0">
                <a:latin typeface="Arial"/>
                <a:ea typeface="Calibri"/>
                <a:cs typeface="Times New Roman"/>
              </a:rPr>
              <a:t> </a:t>
            </a: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7710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u="sng" dirty="0" smtClean="0"/>
              <a:t>Voice</a:t>
            </a:r>
            <a:r>
              <a:rPr lang="en-US" u="sng" baseline="0" dirty="0" smtClean="0"/>
              <a:t> Track</a:t>
            </a:r>
            <a:r>
              <a:rPr lang="en-US" baseline="0" dirty="0" smtClean="0"/>
              <a:t>:</a:t>
            </a:r>
          </a:p>
          <a:p>
            <a:pPr>
              <a:lnSpc>
                <a:spcPct val="150000"/>
              </a:lnSpc>
            </a:pPr>
            <a:r>
              <a:rPr lang="en-US" b="1" dirty="0">
                <a:latin typeface="Arial"/>
                <a:ea typeface="Calibri"/>
                <a:cs typeface="Times New Roman"/>
              </a:rPr>
              <a:t>Slide ## – ELO [PRESENTER #]</a:t>
            </a:r>
            <a:endParaRPr lang="en-US" sz="1100" dirty="0">
              <a:ea typeface="Calibri"/>
              <a:cs typeface="Times New Roman"/>
            </a:endParaRP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pPr>
              <a:lnSpc>
                <a:spcPct val="150000"/>
              </a:lnSpc>
              <a:spcAft>
                <a:spcPts val="590"/>
              </a:spcAft>
              <a:tabLst>
                <a:tab pos="449702" algn="l"/>
              </a:tabLst>
            </a:pPr>
            <a:endParaRPr lang="en-US" sz="1100" dirty="0">
              <a:ea typeface="Calibri"/>
              <a:cs typeface="Times New Roman"/>
            </a:endParaRP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pPr>
              <a:lnSpc>
                <a:spcPct val="150000"/>
              </a:lnSpc>
              <a:spcAft>
                <a:spcPts val="590"/>
              </a:spcAft>
              <a:tabLst>
                <a:tab pos="449702" algn="l"/>
              </a:tabLst>
            </a:pPr>
            <a:r>
              <a:rPr lang="en-US" dirty="0">
                <a:latin typeface="Arial"/>
                <a:ea typeface="Calibri"/>
                <a:cs typeface="Times New Roman"/>
              </a:rPr>
              <a:t> </a:t>
            </a:r>
          </a:p>
          <a:p>
            <a:pPr marL="337276" indent="-337276">
              <a:lnSpc>
                <a:spcPct val="150000"/>
              </a:lnSpc>
              <a:spcAft>
                <a:spcPts val="590"/>
              </a:spcAft>
              <a:buFont typeface="Symbol"/>
              <a:buChar char=""/>
              <a:tabLst>
                <a:tab pos="449702" algn="l"/>
              </a:tabLst>
            </a:pPr>
            <a:r>
              <a:rPr lang="en-US" dirty="0">
                <a:latin typeface="Arial"/>
                <a:ea typeface="Calibri"/>
                <a:cs typeface="Times New Roman"/>
              </a:rPr>
              <a:t> </a:t>
            </a:r>
            <a:endParaRPr lang="en-US" sz="1100" dirty="0">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5308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With nearly 1,000 chapters on campuses in all 50 states and three foreign countries, SVA is creating a powerful network for student veteran advocacy</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was instrumental in achieving the passage of the Post 9/11 GI Bill</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is focused on using a data-based approach to promote programs that empower student veterans to succeed in higher education and beyond graduation</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Their most recent research initiative – the Million Records Project – provides an unprecedented snapshot of exactly how effectively GI Bill education benefits are being used</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3775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chapters are the “boots on the ground” that help member veterans reintegrate into campus life and succeed academically</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Each chapter must be an officially recognized student group by their university or college</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chapters provide a peer-to-peer network for veterans attending the school</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chapters often coordinate campus activities, provide pre-professional networking, and give members a “home on campus” where they can find camaraderie and support</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chapters are also the “voice of the student veteran” on campus, and can advocate for change within the college or university’s administrative system</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6491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plays a critical role in shaping the future of the current generation student Veterans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has also directly improved opportunities for all veterans through its advocacy work, including playing a key role in the passage of the transformational Post-9/11 GI Bill</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partners with several organizations to offer a variety of great scholarship opportunities in several fields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also offers the Leadership Institute Leadership Summits, which are intensive programs that help give chapter leaders the necessary skills to run and grow a successful chapter</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These skills can be passed on to chapter members, and carries with student veterans into the their future employment</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8719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b="1" kern="1200" dirty="0" smtClean="0">
                <a:solidFill>
                  <a:schemeClr val="tx1"/>
                </a:solidFill>
                <a:latin typeface="+mn-lt"/>
                <a:ea typeface="+mn-ea"/>
                <a:cs typeface="+mn-cs"/>
              </a:rPr>
              <a:t>Poll Question 2: </a:t>
            </a:r>
            <a:r>
              <a:rPr lang="en-US" sz="1200" b="1" i="0" kern="1200" dirty="0" smtClean="0">
                <a:solidFill>
                  <a:schemeClr val="tx1"/>
                </a:solidFill>
                <a:effectLst/>
                <a:latin typeface="+mn-lt"/>
                <a:ea typeface="+mn-ea"/>
                <a:cs typeface="+mn-cs"/>
              </a:rPr>
              <a:t>Does your institution have an Student Veterans of America chapter on-campus?</a:t>
            </a:r>
          </a:p>
          <a:p>
            <a:pPr marL="0" lvl="0" indent="0">
              <a:buFont typeface="Wingdings" panose="05000000000000000000" pitchFamily="2" charset="2"/>
              <a:buNone/>
            </a:pPr>
            <a:r>
              <a:rPr lang="en-US" sz="1200" b="1" i="0" kern="1200" dirty="0" smtClean="0">
                <a:solidFill>
                  <a:schemeClr val="tx1"/>
                </a:solidFill>
                <a:effectLst/>
                <a:latin typeface="+mn-lt"/>
                <a:ea typeface="+mn-ea"/>
                <a:cs typeface="+mn-cs"/>
              </a:rPr>
              <a:t>&lt;yes&gt; &lt;no&gt;</a:t>
            </a:r>
          </a:p>
          <a:p>
            <a:pPr marL="171450" lvl="0" indent="-171450">
              <a:buFont typeface="Wingdings" panose="05000000000000000000" pitchFamily="2" charset="2"/>
              <a:buChar char="§"/>
            </a:pPr>
            <a:endParaRPr lang="en-US" sz="1200" b="1" i="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SVA’s core focus is to help student veterans overcome the often unique and significant barriers to degree attainment that they face</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SVA classifies these barriers into 3 categories: administrative, reintegration, and academic</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Administrative challenges include navigating the bureaucracy and accessing benefits necessary to transition into academic life</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Reintegration challenges often include finding a “sense of belonging” on a campus where most of their fellow students are much younger and have very different life experiences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Academic challenges can be addressed by helping the student veteran connect with academic resources and continuing to support them throughout their academic life</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Identifying and overcoming these barriers can lead to post-graduation success by helping the student veteran network and connect with job opportunities in the professional environment</a:t>
            </a:r>
          </a:p>
          <a:p>
            <a:pPr marL="171450" indent="-171450">
              <a:buFont typeface="Wingdings" panose="05000000000000000000" pitchFamily="2" charset="2"/>
              <a:buChar char="§"/>
            </a:pPr>
            <a:r>
              <a:rPr lang="en-US" sz="1200" kern="1200" dirty="0" smtClean="0">
                <a:solidFill>
                  <a:schemeClr val="tx1"/>
                </a:solidFill>
                <a:latin typeface="+mn-lt"/>
                <a:ea typeface="+mn-ea"/>
                <a:cs typeface="+mn-cs"/>
              </a:rPr>
              <a:t>When a veteran graduates with market-ready credentials, they are more likely to be employed and contributing to society in meaningful ways</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7750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58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After WWII, it is estimated that for every $1 invested in veteran education through the GI Bill, $7 were returned to the American economy</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In the 70 years since, no further data has been collected and studied to truly understand the Return on Investment (ROI) for subsequent veteran education programs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 MRP is the first comprehensive study to examine important data points, such as time to completion, highest level of degree reached, fields studied, and overall persistence in education</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 VA pulled records for 1 million randomly selected student veterans who were receiving Montgomery or Post 9/11 GI Bill benefits between 2002 and 2010</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Those records were sent to the National Student Clearinghouse, which pulled corresponding records from their own files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Personal and institutional identifying information were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removed before the records were sent to SVA for analysis</a:t>
            </a: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1709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b="1" kern="1200" dirty="0" smtClean="0">
                <a:solidFill>
                  <a:schemeClr val="tx1"/>
                </a:solidFill>
                <a:latin typeface="+mn-lt"/>
                <a:ea typeface="+mn-ea"/>
                <a:cs typeface="+mn-cs"/>
              </a:rPr>
              <a:t>Poll Question 3: </a:t>
            </a:r>
            <a:r>
              <a:rPr lang="en-US" sz="1200" b="1" i="0" kern="1200" dirty="0" smtClean="0">
                <a:solidFill>
                  <a:schemeClr val="tx1"/>
                </a:solidFill>
                <a:effectLst/>
                <a:latin typeface="+mn-lt"/>
                <a:ea typeface="+mn-ea"/>
                <a:cs typeface="+mn-cs"/>
              </a:rPr>
              <a:t>Does you institution currently track veteran completion, graduation, or retention rates?</a:t>
            </a:r>
          </a:p>
          <a:p>
            <a:pPr marL="0" lvl="0" indent="0">
              <a:buFont typeface="Wingdings" panose="05000000000000000000" pitchFamily="2" charset="2"/>
              <a:buNone/>
            </a:pPr>
            <a:r>
              <a:rPr lang="en-US" sz="1200" b="1" i="0" kern="1200" dirty="0" smtClean="0">
                <a:solidFill>
                  <a:schemeClr val="tx1"/>
                </a:solidFill>
                <a:effectLst/>
                <a:latin typeface="+mn-lt"/>
                <a:ea typeface="+mn-ea"/>
                <a:cs typeface="+mn-cs"/>
              </a:rPr>
              <a:t>&lt;yes&gt; &lt;no&gt;</a:t>
            </a:r>
          </a:p>
          <a:p>
            <a:pPr marL="171450" lvl="0" indent="-171450">
              <a:buFont typeface="Wingdings" panose="05000000000000000000" pitchFamily="2" charset="2"/>
              <a:buChar char="§"/>
            </a:pPr>
            <a:endParaRPr lang="en-US" sz="1200" b="1" i="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 student veteran experience is nontraditional compared to that of many other students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Their enrollment is often delayed and/or interrupted due to deployment or rehabilitation from service-connected injuries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They can feel out of place amongst a campus of much younger students who have not had the same life experiences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Student veterans are often older, and many have family and work responsibilities to balance with their education</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Yet with all of these challenges, the MRP has shown that 51.7% of student veterans are persisting through to graduation</a:t>
            </a:r>
          </a:p>
          <a:p>
            <a:pPr marL="171450" indent="-171450">
              <a:buFont typeface="Wingdings" panose="05000000000000000000" pitchFamily="2" charset="2"/>
              <a:buChar char="§"/>
            </a:pPr>
            <a:r>
              <a:rPr lang="en-US" sz="1200" kern="1200" dirty="0" smtClean="0">
                <a:solidFill>
                  <a:schemeClr val="tx1"/>
                </a:solidFill>
                <a:latin typeface="+mn-lt"/>
                <a:ea typeface="+mn-ea"/>
                <a:cs typeface="+mn-cs"/>
              </a:rPr>
              <a:t>This rate is comparable to that of traditional students, and ahead of the rate for other non-traditional students</a:t>
            </a:r>
            <a:endParaRPr lang="en-US" baseline="0" dirty="0" smtClean="0"/>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9049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Nearly one-third of student veterans complete an associate degree within 2 years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Over half of the student veterans that complete a bachelor’s degree do so in 5 years or less</a:t>
            </a:r>
          </a:p>
          <a:p>
            <a:pPr marL="171450" lvl="0" indent="-171450">
              <a:buFont typeface="Wingdings" panose="05000000000000000000" pitchFamily="2" charset="2"/>
              <a:buChar char="§"/>
            </a:pPr>
            <a:r>
              <a:rPr lang="en-US" sz="1200" kern="1200" dirty="0" smtClean="0">
                <a:solidFill>
                  <a:schemeClr val="tx1"/>
                </a:solidFill>
                <a:latin typeface="+mn-lt"/>
                <a:ea typeface="+mn-ea"/>
                <a:cs typeface="+mn-cs"/>
              </a:rPr>
              <a:t>Many of the student veterans that complete one certificate or degree program go on to pursue an even higher level of education</a:t>
            </a:r>
          </a:p>
          <a:p>
            <a:pPr marL="171450" lvl="0" indent="-171450">
              <a:buFont typeface="Wingdings" panose="05000000000000000000" pitchFamily="2" charset="2"/>
              <a:buChar char="§"/>
            </a:pPr>
            <a:r>
              <a:rPr lang="en-US" sz="1200" b="0" kern="1200" dirty="0" smtClean="0">
                <a:solidFill>
                  <a:schemeClr val="tx1"/>
                </a:solidFill>
                <a:latin typeface="+mn-lt"/>
                <a:ea typeface="+mn-ea"/>
                <a:cs typeface="+mn-cs"/>
              </a:rPr>
              <a:t>Again, student veterans show great persistence in completing their degrees</a:t>
            </a:r>
            <a:r>
              <a:rPr lang="en-US" sz="1200" b="0" kern="1200" baseline="0" dirty="0" smtClean="0">
                <a:solidFill>
                  <a:schemeClr val="tx1"/>
                </a:solidFill>
                <a:latin typeface="+mn-lt"/>
                <a:ea typeface="+mn-ea"/>
                <a:cs typeface="+mn-cs"/>
              </a:rPr>
              <a:t> despite the delayed time-to-completion</a:t>
            </a:r>
          </a:p>
          <a:p>
            <a:pPr marL="171450" lvl="0" indent="-171450">
              <a:buFont typeface="Wingdings" panose="05000000000000000000" pitchFamily="2" charset="2"/>
              <a:buChar char="§"/>
            </a:pPr>
            <a:r>
              <a:rPr lang="en-US" sz="1200" b="0" kern="1200" baseline="0" dirty="0" smtClean="0">
                <a:solidFill>
                  <a:schemeClr val="tx1"/>
                </a:solidFill>
                <a:latin typeface="+mn-lt"/>
                <a:ea typeface="+mn-ea"/>
                <a:cs typeface="+mn-cs"/>
              </a:rPr>
              <a:t>Even though a single deployment can interrupt a student veteran’s education for at least 9 to 13 months, they ultimately return to the classroom to finish what they have started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C285EF-E0EA-45EB-9765-D118AE10161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3356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855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Content Placeholder 7"/>
          <p:cNvSpPr>
            <a:spLocks noGrp="1"/>
          </p:cNvSpPr>
          <p:nvPr>
            <p:ph idx="4294967295"/>
          </p:nvPr>
        </p:nvSpPr>
        <p:spPr>
          <a:xfrm>
            <a:off x="536575" y="2057400"/>
            <a:ext cx="3349625" cy="2255837"/>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2"/>
          <p:cNvSpPr>
            <a:spLocks noGrp="1"/>
          </p:cNvSpPr>
          <p:nvPr>
            <p:ph sz="half" idx="1"/>
          </p:nvPr>
        </p:nvSpPr>
        <p:spPr>
          <a:xfrm>
            <a:off x="4648200" y="1849438"/>
            <a:ext cx="4038600" cy="4276725"/>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488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486400" y="2133600"/>
            <a:ext cx="3121025" cy="2408237"/>
          </a:xfrm>
        </p:spPr>
        <p:txBody>
          <a:bodyPr/>
          <a:lstStyle>
            <a:lvl1pPr>
              <a:defRPr b="0" u="none"/>
            </a:lvl1pPr>
          </a:lstStyle>
          <a:p>
            <a:pPr marL="0" indent="0" eaLnBrk="1" hangingPunct="1">
              <a:buFont typeface="Arial" pitchFamily="34" charset="0"/>
              <a:buNone/>
            </a:pPr>
            <a:endParaRPr lang="en-US" altLang="en-US" dirty="0" smtClean="0"/>
          </a:p>
        </p:txBody>
      </p:sp>
      <p:sp>
        <p:nvSpPr>
          <p:cNvPr id="9" name="Content Placeholder 2"/>
          <p:cNvSpPr>
            <a:spLocks noGrp="1"/>
          </p:cNvSpPr>
          <p:nvPr>
            <p:ph sz="half" idx="1"/>
          </p:nvPr>
        </p:nvSpPr>
        <p:spPr>
          <a:xfrm>
            <a:off x="381000" y="1849438"/>
            <a:ext cx="4038600" cy="4276725"/>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680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457200" y="2133600"/>
            <a:ext cx="3121025" cy="2408237"/>
          </a:xfrm>
        </p:spPr>
        <p:txBody>
          <a:bodyPr/>
          <a:lstStyle>
            <a:lvl1pPr>
              <a:defRPr b="0" u="none"/>
            </a:lvl1pPr>
          </a:lstStyle>
          <a:p>
            <a:pPr marL="0" indent="0" eaLnBrk="1" hangingPunct="1">
              <a:buFont typeface="Arial" pitchFamily="34" charset="0"/>
              <a:buNone/>
            </a:pPr>
            <a:endParaRPr lang="en-US" altLang="en-US" dirty="0" smtClean="0"/>
          </a:p>
        </p:txBody>
      </p:sp>
      <p:sp>
        <p:nvSpPr>
          <p:cNvPr id="5" name="Content Placeholder 2"/>
          <p:cNvSpPr>
            <a:spLocks noGrp="1"/>
          </p:cNvSpPr>
          <p:nvPr>
            <p:ph sz="half" idx="1"/>
          </p:nvPr>
        </p:nvSpPr>
        <p:spPr>
          <a:xfrm>
            <a:off x="4114800" y="1676400"/>
            <a:ext cx="4572000" cy="44958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72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562600" y="2133600"/>
            <a:ext cx="3121025" cy="2408237"/>
          </a:xfrm>
        </p:spPr>
        <p:txBody>
          <a:bodyPr/>
          <a:lstStyle>
            <a:lvl1pPr>
              <a:defRPr b="0" u="none"/>
            </a:lvl1pPr>
          </a:lstStyle>
          <a:p>
            <a:pPr marL="0" indent="0" eaLnBrk="1" hangingPunct="1">
              <a:buFont typeface="Arial" pitchFamily="34" charset="0"/>
              <a:buNone/>
            </a:pPr>
            <a:endParaRPr lang="en-US" altLang="en-US" dirty="0" smtClean="0"/>
          </a:p>
        </p:txBody>
      </p:sp>
      <p:sp>
        <p:nvSpPr>
          <p:cNvPr id="5" name="Content Placeholder 2"/>
          <p:cNvSpPr>
            <a:spLocks noGrp="1"/>
          </p:cNvSpPr>
          <p:nvPr>
            <p:ph sz="half" idx="1"/>
          </p:nvPr>
        </p:nvSpPr>
        <p:spPr>
          <a:xfrm>
            <a:off x="381000" y="1676400"/>
            <a:ext cx="4572000" cy="44958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1202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457200" y="2133600"/>
            <a:ext cx="3121025" cy="2408237"/>
          </a:xfrm>
        </p:spPr>
        <p:txBody>
          <a:bodyPr/>
          <a:lstStyle>
            <a:lvl1pPr>
              <a:defRPr b="0" u="none"/>
            </a:lvl1pPr>
          </a:lstStyle>
          <a:p>
            <a:pPr marL="0" indent="0" eaLnBrk="1" hangingPunct="1">
              <a:buFont typeface="Arial" pitchFamily="34" charset="0"/>
              <a:buNone/>
            </a:pPr>
            <a:endParaRPr lang="en-US" altLang="en-US" dirty="0" smtClean="0"/>
          </a:p>
        </p:txBody>
      </p:sp>
      <p:sp>
        <p:nvSpPr>
          <p:cNvPr id="5" name="Content Placeholder 2"/>
          <p:cNvSpPr>
            <a:spLocks noGrp="1"/>
          </p:cNvSpPr>
          <p:nvPr>
            <p:ph sz="half" idx="1"/>
          </p:nvPr>
        </p:nvSpPr>
        <p:spPr>
          <a:xfrm>
            <a:off x="4114800" y="1676400"/>
            <a:ext cx="4572000" cy="44958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939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562600" y="2133600"/>
            <a:ext cx="3121025" cy="2408237"/>
          </a:xfrm>
        </p:spPr>
        <p:txBody>
          <a:bodyPr/>
          <a:lstStyle>
            <a:lvl1pPr>
              <a:defRPr b="0" u="none"/>
            </a:lvl1pPr>
          </a:lstStyle>
          <a:p>
            <a:pPr marL="0" indent="0" eaLnBrk="1" hangingPunct="1">
              <a:buFont typeface="Arial" pitchFamily="34" charset="0"/>
              <a:buNone/>
            </a:pPr>
            <a:endParaRPr lang="en-US" altLang="en-US" dirty="0" smtClean="0"/>
          </a:p>
        </p:txBody>
      </p:sp>
      <p:sp>
        <p:nvSpPr>
          <p:cNvPr id="7" name="Content Placeholder 2"/>
          <p:cNvSpPr>
            <a:spLocks noGrp="1"/>
          </p:cNvSpPr>
          <p:nvPr>
            <p:ph sz="half" idx="1"/>
          </p:nvPr>
        </p:nvSpPr>
        <p:spPr>
          <a:xfrm>
            <a:off x="381000" y="1676400"/>
            <a:ext cx="4572000" cy="44958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708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4114800" y="1676400"/>
            <a:ext cx="4572000" cy="44958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idx="4294967295"/>
          </p:nvPr>
        </p:nvSpPr>
        <p:spPr>
          <a:xfrm>
            <a:off x="391885"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7"/>
          <p:cNvSpPr>
            <a:spLocks noGrp="1"/>
          </p:cNvSpPr>
          <p:nvPr>
            <p:ph idx="4294967295"/>
          </p:nvPr>
        </p:nvSpPr>
        <p:spPr>
          <a:xfrm>
            <a:off x="381000"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Tree>
    <p:extLst>
      <p:ext uri="{BB962C8B-B14F-4D97-AF65-F5344CB8AC3E}">
        <p14:creationId xmlns:p14="http://schemas.microsoft.com/office/powerpoint/2010/main" val="370966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381000" y="1676400"/>
            <a:ext cx="4572000" cy="44958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idx="4294967295"/>
          </p:nvPr>
        </p:nvSpPr>
        <p:spPr>
          <a:xfrm>
            <a:off x="5562600"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7"/>
          <p:cNvSpPr>
            <a:spLocks noGrp="1"/>
          </p:cNvSpPr>
          <p:nvPr>
            <p:ph idx="4294967295"/>
          </p:nvPr>
        </p:nvSpPr>
        <p:spPr>
          <a:xfrm>
            <a:off x="5551715"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Tree>
    <p:extLst>
      <p:ext uri="{BB962C8B-B14F-4D97-AF65-F5344CB8AC3E}">
        <p14:creationId xmlns:p14="http://schemas.microsoft.com/office/powerpoint/2010/main" val="180464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Content Placeholder 2"/>
          <p:cNvSpPr>
            <a:spLocks noGrp="1"/>
          </p:cNvSpPr>
          <p:nvPr>
            <p:ph sz="half" idx="1"/>
          </p:nvPr>
        </p:nvSpPr>
        <p:spPr>
          <a:xfrm>
            <a:off x="4114800" y="1676400"/>
            <a:ext cx="4572000" cy="44958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idx="4294967295"/>
          </p:nvPr>
        </p:nvSpPr>
        <p:spPr>
          <a:xfrm>
            <a:off x="391885"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7"/>
          <p:cNvSpPr>
            <a:spLocks noGrp="1"/>
          </p:cNvSpPr>
          <p:nvPr>
            <p:ph idx="4294967295"/>
          </p:nvPr>
        </p:nvSpPr>
        <p:spPr>
          <a:xfrm>
            <a:off x="381000"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Tree>
    <p:extLst>
      <p:ext uri="{BB962C8B-B14F-4D97-AF65-F5344CB8AC3E}">
        <p14:creationId xmlns:p14="http://schemas.microsoft.com/office/powerpoint/2010/main" val="2279895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Content Placeholder 7"/>
          <p:cNvSpPr>
            <a:spLocks noGrp="1"/>
          </p:cNvSpPr>
          <p:nvPr>
            <p:ph idx="4294967295"/>
          </p:nvPr>
        </p:nvSpPr>
        <p:spPr>
          <a:xfrm>
            <a:off x="5562600"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7"/>
          <p:cNvSpPr>
            <a:spLocks noGrp="1"/>
          </p:cNvSpPr>
          <p:nvPr>
            <p:ph idx="4294967295"/>
          </p:nvPr>
        </p:nvSpPr>
        <p:spPr>
          <a:xfrm>
            <a:off x="5551715"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6" name="Content Placeholder 2"/>
          <p:cNvSpPr>
            <a:spLocks noGrp="1"/>
          </p:cNvSpPr>
          <p:nvPr>
            <p:ph sz="half" idx="1"/>
          </p:nvPr>
        </p:nvSpPr>
        <p:spPr>
          <a:xfrm>
            <a:off x="381000" y="1676400"/>
            <a:ext cx="4572000" cy="44958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929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marL="457200" indent="-228600">
              <a:buFont typeface="Courier New" panose="02070309020205020404" pitchFamily="49" charset="0"/>
              <a:buChar char="o"/>
              <a:defRPr>
                <a:latin typeface="+mn-lt"/>
              </a:defRPr>
            </a:lvl2pPr>
            <a:lvl3pPr>
              <a:defRPr>
                <a:latin typeface="+mn-lt"/>
              </a:defRPr>
            </a:lvl3pPr>
            <a:lvl4pPr marL="914400" indent="-228600">
              <a:buFont typeface="Wingdings" panose="05000000000000000000" pitchFamily="2" charset="2"/>
              <a:buChar char="q"/>
              <a:defRPr>
                <a:latin typeface="+mn-lt"/>
              </a:defRPr>
            </a:lvl4pPr>
            <a:lvl5pPr marL="1143000" indent="-228600">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379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384175" y="1935163"/>
            <a:ext cx="3273425" cy="2789237"/>
          </a:xfrm>
        </p:spPr>
        <p:txBody>
          <a:bodyPr/>
          <a:lstStyle>
            <a:lvl1pPr>
              <a:defRPr b="0" u="none"/>
            </a:lvl1pPr>
          </a:lstStyle>
          <a:p>
            <a:pPr marL="0" indent="0" eaLnBrk="1" hangingPunct="1">
              <a:buFont typeface="Arial" pitchFamily="34" charset="0"/>
              <a:buNone/>
            </a:pPr>
            <a:endParaRPr lang="en-US" altLang="en-US" dirty="0" smtClean="0"/>
          </a:p>
        </p:txBody>
      </p:sp>
      <p:sp>
        <p:nvSpPr>
          <p:cNvPr id="7" name="Content Placeholder 2"/>
          <p:cNvSpPr>
            <a:spLocks noGrp="1"/>
          </p:cNvSpPr>
          <p:nvPr>
            <p:ph sz="half" idx="1"/>
          </p:nvPr>
        </p:nvSpPr>
        <p:spPr>
          <a:xfrm>
            <a:off x="3810000" y="1752601"/>
            <a:ext cx="4876800" cy="29718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3810000" y="4864100"/>
            <a:ext cx="4876800" cy="15240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182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413375" y="1935163"/>
            <a:ext cx="3273425" cy="2789237"/>
          </a:xfrm>
        </p:spPr>
        <p:txBody>
          <a:bodyPr/>
          <a:lstStyle>
            <a:lvl1pPr>
              <a:defRPr b="0" u="none"/>
            </a:lvl1pPr>
          </a:lstStyle>
          <a:p>
            <a:pPr marL="0" indent="0" eaLnBrk="1" hangingPunct="1">
              <a:buFont typeface="Arial" pitchFamily="34" charset="0"/>
              <a:buNone/>
            </a:pPr>
            <a:endParaRPr lang="en-US" altLang="en-US" dirty="0" smtClean="0"/>
          </a:p>
        </p:txBody>
      </p:sp>
      <p:sp>
        <p:nvSpPr>
          <p:cNvPr id="9" name="Content Placeholder 2"/>
          <p:cNvSpPr>
            <a:spLocks noGrp="1"/>
          </p:cNvSpPr>
          <p:nvPr>
            <p:ph sz="half" idx="1"/>
          </p:nvPr>
        </p:nvSpPr>
        <p:spPr>
          <a:xfrm>
            <a:off x="368300" y="1752601"/>
            <a:ext cx="4876800" cy="29718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68300" y="4864100"/>
            <a:ext cx="4876800" cy="15240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6180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384175" y="1935163"/>
            <a:ext cx="3273425" cy="2789237"/>
          </a:xfrm>
        </p:spPr>
        <p:txBody>
          <a:bodyPr/>
          <a:lstStyle>
            <a:lvl1pPr>
              <a:defRPr b="0" u="none"/>
            </a:lvl1pPr>
          </a:lstStyle>
          <a:p>
            <a:pPr marL="0" indent="0" eaLnBrk="1" hangingPunct="1">
              <a:buFont typeface="Arial" pitchFamily="34" charset="0"/>
              <a:buNone/>
            </a:pPr>
            <a:endParaRPr lang="en-US" altLang="en-US" dirty="0" smtClean="0"/>
          </a:p>
        </p:txBody>
      </p:sp>
      <p:sp>
        <p:nvSpPr>
          <p:cNvPr id="9" name="Content Placeholder 2"/>
          <p:cNvSpPr>
            <a:spLocks noGrp="1"/>
          </p:cNvSpPr>
          <p:nvPr>
            <p:ph sz="half" idx="1"/>
          </p:nvPr>
        </p:nvSpPr>
        <p:spPr>
          <a:xfrm>
            <a:off x="3823648" y="1765301"/>
            <a:ext cx="4876800" cy="29718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823648" y="4876800"/>
            <a:ext cx="4876800" cy="15240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9796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413375" y="1935163"/>
            <a:ext cx="3273425" cy="2789237"/>
          </a:xfrm>
        </p:spPr>
        <p:txBody>
          <a:bodyPr/>
          <a:lstStyle>
            <a:lvl1pPr>
              <a:defRPr b="0" u="none"/>
            </a:lvl1pPr>
          </a:lstStyle>
          <a:p>
            <a:pPr marL="0" indent="0" eaLnBrk="1" hangingPunct="1">
              <a:buFont typeface="Arial" pitchFamily="34" charset="0"/>
              <a:buNone/>
            </a:pPr>
            <a:endParaRPr lang="en-US" altLang="en-US" dirty="0" smtClean="0"/>
          </a:p>
        </p:txBody>
      </p:sp>
      <p:sp>
        <p:nvSpPr>
          <p:cNvPr id="9" name="Content Placeholder 2"/>
          <p:cNvSpPr>
            <a:spLocks noGrp="1"/>
          </p:cNvSpPr>
          <p:nvPr>
            <p:ph sz="half" idx="1"/>
          </p:nvPr>
        </p:nvSpPr>
        <p:spPr>
          <a:xfrm>
            <a:off x="368300" y="1752601"/>
            <a:ext cx="4876800" cy="29718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68300" y="4864100"/>
            <a:ext cx="4876800" cy="1524000"/>
          </a:xfrm>
        </p:spPr>
        <p:txBody>
          <a:bodyPr/>
          <a:lstStyle>
            <a:lvl1pPr marL="228600" indent="-228600">
              <a:buFont typeface="Arial" panose="020B0604020202020204" pitchFamily="34" charset="0"/>
              <a:buChar char="•"/>
              <a:defRPr sz="2000" b="0" u="none"/>
            </a:lvl1pPr>
            <a:lvl2pPr marL="457200" indent="-228600">
              <a:defRPr sz="1800"/>
            </a:lvl2pPr>
            <a:lvl3pPr marL="685800" indent="-228600">
              <a:defRPr sz="1600"/>
            </a:lvl3pPr>
            <a:lvl4pPr marL="914400" indent="-228600">
              <a:defRPr sz="1600"/>
            </a:lvl4pPr>
            <a:lvl5pPr marL="11430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536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304801" y="1752600"/>
            <a:ext cx="3124200" cy="4419600"/>
          </a:xfrm>
        </p:spPr>
        <p:txBody>
          <a:bodyPr/>
          <a:lstStyle>
            <a:lvl1pPr>
              <a:defRPr b="0" u="none"/>
            </a:lvl1pPr>
          </a:lstStyle>
          <a:p>
            <a:pPr marL="0" indent="0" eaLnBrk="1" hangingPunct="1">
              <a:buFont typeface="Arial" pitchFamily="34" charset="0"/>
              <a:buNone/>
            </a:pPr>
            <a:endParaRPr lang="en-US" altLang="en-US" dirty="0" smtClean="0"/>
          </a:p>
        </p:txBody>
      </p:sp>
      <p:sp>
        <p:nvSpPr>
          <p:cNvPr id="14" name="Content Placeholder 2"/>
          <p:cNvSpPr>
            <a:spLocks noGrp="1"/>
          </p:cNvSpPr>
          <p:nvPr>
            <p:ph sz="half" idx="1"/>
          </p:nvPr>
        </p:nvSpPr>
        <p:spPr>
          <a:xfrm>
            <a:off x="3671248" y="1600199"/>
            <a:ext cx="5029200" cy="2286001"/>
          </a:xfrm>
        </p:spPr>
        <p:txBody>
          <a:bodyPr/>
          <a:lstStyle>
            <a:lvl1pPr marL="0" indent="0">
              <a:buNone/>
              <a:defRPr sz="2000" b="1" u="sng"/>
            </a:lvl1pPr>
            <a:lvl2pPr marL="231775" indent="-231775">
              <a:defRPr sz="1800"/>
            </a:lvl2pPr>
            <a:lvl3pPr marL="463550" indent="-231775">
              <a:defRPr sz="1600"/>
            </a:lvl3pPr>
            <a:lvl4pPr marL="682625" indent="-219075">
              <a:defRPr sz="1600"/>
            </a:lvl4pPr>
            <a:lvl5pPr marL="914400"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half" idx="10"/>
          </p:nvPr>
        </p:nvSpPr>
        <p:spPr>
          <a:xfrm>
            <a:off x="3671248" y="4038600"/>
            <a:ext cx="5029200" cy="2438400"/>
          </a:xfrm>
        </p:spPr>
        <p:txBody>
          <a:bodyPr/>
          <a:lstStyle>
            <a:lvl1pPr marL="0" indent="0">
              <a:buNone/>
              <a:defRPr sz="2000" b="1" u="sng"/>
            </a:lvl1pPr>
            <a:lvl2pPr marL="231775" indent="-231775">
              <a:defRPr sz="1800"/>
            </a:lvl2pPr>
            <a:lvl3pPr marL="463550" indent="-231775">
              <a:defRPr sz="1600"/>
            </a:lvl3pPr>
            <a:lvl4pPr marL="682625" indent="-219075">
              <a:defRPr sz="1600"/>
            </a:lvl4pPr>
            <a:lvl5pPr marL="914400"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727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562600" y="1752600"/>
            <a:ext cx="3124200" cy="44196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2"/>
          <p:cNvSpPr>
            <a:spLocks noGrp="1"/>
          </p:cNvSpPr>
          <p:nvPr>
            <p:ph sz="half" idx="1"/>
          </p:nvPr>
        </p:nvSpPr>
        <p:spPr>
          <a:xfrm>
            <a:off x="381000" y="1600199"/>
            <a:ext cx="5029200" cy="2286001"/>
          </a:xfrm>
        </p:spPr>
        <p:txBody>
          <a:bodyPr/>
          <a:lstStyle>
            <a:lvl1pPr marL="0" indent="0">
              <a:buNone/>
              <a:defRPr sz="2000" b="1" u="sng"/>
            </a:lvl1pPr>
            <a:lvl2pPr marL="231775" indent="-231775">
              <a:defRPr sz="1800"/>
            </a:lvl2pPr>
            <a:lvl3pPr marL="463550" indent="-231775">
              <a:defRPr sz="1600"/>
            </a:lvl3pPr>
            <a:lvl4pPr marL="682625" indent="-219075">
              <a:defRPr sz="1600"/>
            </a:lvl4pPr>
            <a:lvl5pPr marL="914400"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381000" y="4038600"/>
            <a:ext cx="5029200" cy="2438400"/>
          </a:xfrm>
        </p:spPr>
        <p:txBody>
          <a:bodyPr/>
          <a:lstStyle>
            <a:lvl1pPr marL="0" indent="0">
              <a:buNone/>
              <a:defRPr sz="2000" b="1" u="sng"/>
            </a:lvl1pPr>
            <a:lvl2pPr marL="231775" indent="-231775">
              <a:defRPr sz="1800"/>
            </a:lvl2pPr>
            <a:lvl3pPr marL="463550" indent="-231775">
              <a:defRPr sz="1600"/>
            </a:lvl3pPr>
            <a:lvl4pPr marL="682625" indent="-219075">
              <a:defRPr sz="1600"/>
            </a:lvl4pPr>
            <a:lvl5pPr marL="914400"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1997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304801" y="1752600"/>
            <a:ext cx="3124200" cy="4419600"/>
          </a:xfrm>
        </p:spPr>
        <p:txBody>
          <a:bodyPr/>
          <a:lstStyle>
            <a:lvl1pPr>
              <a:defRPr b="0" u="none"/>
            </a:lvl1pPr>
          </a:lstStyle>
          <a:p>
            <a:pPr marL="0" indent="0" eaLnBrk="1" hangingPunct="1">
              <a:buFont typeface="Arial" pitchFamily="34" charset="0"/>
              <a:buNone/>
            </a:pPr>
            <a:endParaRPr lang="en-US" altLang="en-US" dirty="0" smtClean="0"/>
          </a:p>
        </p:txBody>
      </p:sp>
      <p:sp>
        <p:nvSpPr>
          <p:cNvPr id="12" name="Content Placeholder 2"/>
          <p:cNvSpPr>
            <a:spLocks noGrp="1"/>
          </p:cNvSpPr>
          <p:nvPr>
            <p:ph sz="half" idx="1"/>
          </p:nvPr>
        </p:nvSpPr>
        <p:spPr>
          <a:xfrm>
            <a:off x="3657600" y="1600199"/>
            <a:ext cx="5029200" cy="2286001"/>
          </a:xfrm>
        </p:spPr>
        <p:txBody>
          <a:bodyPr/>
          <a:lstStyle>
            <a:lvl1pPr marL="231775" indent="-231775">
              <a:buFont typeface="Arial" panose="020B0604020202020204" pitchFamily="34" charset="0"/>
              <a:buChar char="•"/>
              <a:defRPr sz="2000" b="0" u="none"/>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0"/>
          </p:nvPr>
        </p:nvSpPr>
        <p:spPr>
          <a:xfrm>
            <a:off x="3657600" y="4038600"/>
            <a:ext cx="5029200" cy="2438400"/>
          </a:xfrm>
        </p:spPr>
        <p:txBody>
          <a:bodyPr/>
          <a:lstStyle>
            <a:lvl1pPr marL="231775" indent="-231775">
              <a:buFont typeface="Arial" panose="020B0604020202020204" pitchFamily="34" charset="0"/>
              <a:buChar char="•"/>
              <a:defRPr sz="2000" b="0" u="none"/>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039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562600" y="1752600"/>
            <a:ext cx="3124200" cy="4419600"/>
          </a:xfrm>
        </p:spPr>
        <p:txBody>
          <a:bodyPr/>
          <a:lstStyle>
            <a:lvl1pPr>
              <a:defRPr b="0" u="none"/>
            </a:lvl1pPr>
          </a:lstStyle>
          <a:p>
            <a:pPr marL="0" indent="0" eaLnBrk="1" hangingPunct="1">
              <a:buFont typeface="Arial" pitchFamily="34" charset="0"/>
              <a:buNone/>
            </a:pPr>
            <a:endParaRPr lang="en-US" altLang="en-US" dirty="0" smtClean="0"/>
          </a:p>
        </p:txBody>
      </p:sp>
      <p:sp>
        <p:nvSpPr>
          <p:cNvPr id="7" name="Content Placeholder 2"/>
          <p:cNvSpPr>
            <a:spLocks noGrp="1"/>
          </p:cNvSpPr>
          <p:nvPr>
            <p:ph sz="half" idx="1"/>
          </p:nvPr>
        </p:nvSpPr>
        <p:spPr>
          <a:xfrm>
            <a:off x="394648" y="1600199"/>
            <a:ext cx="5029200" cy="2286001"/>
          </a:xfrm>
        </p:spPr>
        <p:txBody>
          <a:bodyPr/>
          <a:lstStyle>
            <a:lvl1pPr marL="231775" indent="-231775">
              <a:buFont typeface="Arial" panose="020B0604020202020204" pitchFamily="34" charset="0"/>
              <a:buChar char="•"/>
              <a:defRPr sz="2000" b="0" u="none"/>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94648" y="4038600"/>
            <a:ext cx="5029200" cy="2438400"/>
          </a:xfrm>
        </p:spPr>
        <p:txBody>
          <a:bodyPr/>
          <a:lstStyle>
            <a:lvl1pPr marL="231775" indent="-231775">
              <a:buFont typeface="Arial" panose="020B0604020202020204" pitchFamily="34" charset="0"/>
              <a:buChar char="•"/>
              <a:defRPr sz="2000" b="0" u="none"/>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4888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304801"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7"/>
          <p:cNvSpPr>
            <a:spLocks noGrp="1"/>
          </p:cNvSpPr>
          <p:nvPr>
            <p:ph idx="4294967295"/>
          </p:nvPr>
        </p:nvSpPr>
        <p:spPr>
          <a:xfrm>
            <a:off x="293916"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9" name="Content Placeholder 2"/>
          <p:cNvSpPr>
            <a:spLocks noGrp="1"/>
          </p:cNvSpPr>
          <p:nvPr>
            <p:ph sz="half" idx="1"/>
          </p:nvPr>
        </p:nvSpPr>
        <p:spPr>
          <a:xfrm>
            <a:off x="3657600" y="1524001"/>
            <a:ext cx="5029200" cy="22860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657600" y="3962400"/>
            <a:ext cx="5029200" cy="23622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5042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355600" y="1524001"/>
            <a:ext cx="5029200" cy="22860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55600" y="3962400"/>
            <a:ext cx="5029200" cy="2362200"/>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7"/>
          <p:cNvSpPr>
            <a:spLocks noGrp="1"/>
          </p:cNvSpPr>
          <p:nvPr>
            <p:ph idx="4294967295"/>
          </p:nvPr>
        </p:nvSpPr>
        <p:spPr>
          <a:xfrm>
            <a:off x="5562600"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11" name="Content Placeholder 7"/>
          <p:cNvSpPr>
            <a:spLocks noGrp="1"/>
          </p:cNvSpPr>
          <p:nvPr>
            <p:ph idx="4294967295"/>
          </p:nvPr>
        </p:nvSpPr>
        <p:spPr>
          <a:xfrm>
            <a:off x="5551715"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Tree>
    <p:extLst>
      <p:ext uri="{BB962C8B-B14F-4D97-AF65-F5344CB8AC3E}">
        <p14:creationId xmlns:p14="http://schemas.microsoft.com/office/powerpoint/2010/main" val="258198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1941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304801"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7"/>
          <p:cNvSpPr>
            <a:spLocks noGrp="1"/>
          </p:cNvSpPr>
          <p:nvPr>
            <p:ph idx="4294967295"/>
          </p:nvPr>
        </p:nvSpPr>
        <p:spPr>
          <a:xfrm>
            <a:off x="293916"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9" name="Content Placeholder 2"/>
          <p:cNvSpPr>
            <a:spLocks noGrp="1"/>
          </p:cNvSpPr>
          <p:nvPr>
            <p:ph sz="half" idx="1"/>
          </p:nvPr>
        </p:nvSpPr>
        <p:spPr>
          <a:xfrm>
            <a:off x="3657600" y="1524001"/>
            <a:ext cx="5029200" cy="2286000"/>
          </a:xfrm>
        </p:spPr>
        <p:txBody>
          <a:bodyPr/>
          <a:lstStyle>
            <a:lvl1pPr marL="231775" indent="-231775">
              <a:buFont typeface="Arial" panose="020B0604020202020204" pitchFamily="34" charset="0"/>
              <a:buChar char="•"/>
              <a:defRPr sz="2000" b="0" u="none"/>
            </a:lvl1pPr>
            <a:lvl2pPr marL="463550" indent="-231775">
              <a:defRPr sz="1800"/>
            </a:lvl2pPr>
            <a:lvl3pPr marL="682625" indent="-219075">
              <a:defRPr sz="1600"/>
            </a:lvl3pPr>
            <a:lvl4pPr marL="914400" indent="-231775">
              <a:defRPr sz="1600"/>
            </a:lvl4pPr>
            <a:lvl5pPr marL="1146175"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0"/>
          </p:nvPr>
        </p:nvSpPr>
        <p:spPr>
          <a:xfrm>
            <a:off x="3657600" y="3962400"/>
            <a:ext cx="5029200" cy="2362200"/>
          </a:xfrm>
        </p:spPr>
        <p:txBody>
          <a:bodyPr/>
          <a:lstStyle>
            <a:lvl1pPr marL="231775" indent="-231775">
              <a:buFont typeface="Arial" panose="020B0604020202020204" pitchFamily="34" charset="0"/>
              <a:buChar char="•"/>
              <a:defRPr sz="2000" b="0" u="none"/>
            </a:lvl1pPr>
            <a:lvl2pPr marL="463550" indent="-231775">
              <a:defRPr sz="1800"/>
            </a:lvl2pPr>
            <a:lvl3pPr marL="682625" indent="-219075">
              <a:defRPr sz="1600"/>
            </a:lvl3pPr>
            <a:lvl4pPr marL="914400" indent="-231775">
              <a:defRPr sz="1600"/>
            </a:lvl4pPr>
            <a:lvl5pPr marL="1146175"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6010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Content Placeholder 7"/>
          <p:cNvSpPr>
            <a:spLocks noGrp="1"/>
          </p:cNvSpPr>
          <p:nvPr>
            <p:ph idx="4294967295"/>
          </p:nvPr>
        </p:nvSpPr>
        <p:spPr>
          <a:xfrm>
            <a:off x="5486400" y="17526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11" name="Content Placeholder 7"/>
          <p:cNvSpPr>
            <a:spLocks noGrp="1"/>
          </p:cNvSpPr>
          <p:nvPr>
            <p:ph idx="4294967295"/>
          </p:nvPr>
        </p:nvSpPr>
        <p:spPr>
          <a:xfrm>
            <a:off x="5475515" y="4114800"/>
            <a:ext cx="3124200" cy="1676400"/>
          </a:xfrm>
        </p:spPr>
        <p:txBody>
          <a:bodyPr/>
          <a:lstStyle>
            <a:lvl1pPr>
              <a:defRPr b="0" u="none"/>
            </a:lvl1pPr>
          </a:lstStyle>
          <a:p>
            <a:pPr marL="0" indent="0" eaLnBrk="1" hangingPunct="1">
              <a:buFont typeface="Arial" pitchFamily="34" charset="0"/>
              <a:buNone/>
            </a:pPr>
            <a:endParaRPr lang="en-US" altLang="en-US" dirty="0" smtClean="0"/>
          </a:p>
        </p:txBody>
      </p:sp>
      <p:sp>
        <p:nvSpPr>
          <p:cNvPr id="12" name="Content Placeholder 2"/>
          <p:cNvSpPr>
            <a:spLocks noGrp="1"/>
          </p:cNvSpPr>
          <p:nvPr>
            <p:ph sz="half" idx="1"/>
          </p:nvPr>
        </p:nvSpPr>
        <p:spPr>
          <a:xfrm>
            <a:off x="332096" y="1524001"/>
            <a:ext cx="5029200" cy="2286000"/>
          </a:xfrm>
        </p:spPr>
        <p:txBody>
          <a:bodyPr/>
          <a:lstStyle>
            <a:lvl1pPr marL="231775" indent="-231775">
              <a:buFont typeface="Arial" panose="020B0604020202020204" pitchFamily="34" charset="0"/>
              <a:buChar char="•"/>
              <a:defRPr sz="2000" b="0" u="none"/>
            </a:lvl1pPr>
            <a:lvl2pPr marL="463550" indent="-231775">
              <a:defRPr sz="1800"/>
            </a:lvl2pPr>
            <a:lvl3pPr marL="682625" indent="-219075">
              <a:defRPr sz="1600"/>
            </a:lvl3pPr>
            <a:lvl4pPr marL="914400" indent="-231775">
              <a:defRPr sz="1600"/>
            </a:lvl4pPr>
            <a:lvl5pPr marL="1146175"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0"/>
          </p:nvPr>
        </p:nvSpPr>
        <p:spPr>
          <a:xfrm>
            <a:off x="332096" y="3962400"/>
            <a:ext cx="5029200" cy="2362200"/>
          </a:xfrm>
        </p:spPr>
        <p:txBody>
          <a:bodyPr/>
          <a:lstStyle>
            <a:lvl1pPr marL="231775" indent="-231775">
              <a:buFont typeface="Arial" panose="020B0604020202020204" pitchFamily="34" charset="0"/>
              <a:buChar char="•"/>
              <a:defRPr sz="2000" b="0" u="none"/>
            </a:lvl1pPr>
            <a:lvl2pPr marL="463550" indent="-231775">
              <a:defRPr sz="1800"/>
            </a:lvl2pPr>
            <a:lvl3pPr marL="682625" indent="-219075">
              <a:defRPr sz="1600"/>
            </a:lvl3pPr>
            <a:lvl4pPr marL="914400" indent="-231775">
              <a:defRPr sz="1600"/>
            </a:lvl4pPr>
            <a:lvl5pPr marL="1146175" indent="-231775">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1796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p:spPr>
        <p:txBody>
          <a:bodyPr/>
          <a:lstStyle>
            <a:lvl1pPr algn="l">
              <a:defRPr sz="20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700"/>
            </a:lvl4pPr>
            <a:lvl5pPr>
              <a:defRPr sz="17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87051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24167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9935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marL="1146175" indent="0">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4150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pic>
        <p:nvPicPr>
          <p:cNvPr id="8" name="Picture 7" descr="Description: LowInkUdage_PPT_Design_withSmallPhotos_Page_3.png"/>
          <p:cNvPicPr>
            <a:picLocks noChangeAspect="1" noChangeArrowheads="1"/>
          </p:cNvPicPr>
          <p:nvPr userDrawn="1"/>
        </p:nvPicPr>
        <p:blipFill rotWithShape="1">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l="2758" t="3715" r="2586" b="4437"/>
          <a:stretch/>
        </p:blipFill>
        <p:spPr bwMode="auto">
          <a:xfrm>
            <a:off x="173424" y="211575"/>
            <a:ext cx="8797158" cy="64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371600"/>
            <a:ext cx="8089900" cy="685800"/>
          </a:xfrm>
        </p:spPr>
        <p:txBody>
          <a:bodyPr anchor="ctr"/>
          <a:lstStyle>
            <a:lvl1pPr marL="0" algn="l">
              <a:defRPr lang="en-US" sz="3600" kern="1200" smtClean="0">
                <a:solidFill>
                  <a:schemeClr val="bg1"/>
                </a:solidFill>
                <a:latin typeface="Calibri" pitchFamily="34" charset="0"/>
                <a:ea typeface="ＭＳ Ｐゴシック" pitchFamily="34" charset="-128"/>
                <a:cs typeface="+mn-cs"/>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1219200" y="2362200"/>
            <a:ext cx="6172200" cy="21336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8"/>
          <p:cNvSpPr txBox="1">
            <a:spLocks noChangeArrowheads="1"/>
          </p:cNvSpPr>
          <p:nvPr userDrawn="1"/>
        </p:nvSpPr>
        <p:spPr bwMode="auto">
          <a:xfrm>
            <a:off x="8267700" y="6400800"/>
            <a:ext cx="50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Tahoma" pitchFamily="34" charset="0"/>
              </a:defRPr>
            </a:lvl1pPr>
            <a:lvl2pPr marL="742950" indent="-285750" defTabSz="457200">
              <a:defRPr sz="3200">
                <a:solidFill>
                  <a:schemeClr val="tx1"/>
                </a:solidFill>
                <a:latin typeface="Tahoma" pitchFamily="34" charset="0"/>
              </a:defRPr>
            </a:lvl2pPr>
            <a:lvl3pPr marL="1143000" indent="-228600" defTabSz="457200">
              <a:defRPr sz="3200">
                <a:solidFill>
                  <a:schemeClr val="tx1"/>
                </a:solidFill>
                <a:latin typeface="Tahoma" pitchFamily="34" charset="0"/>
              </a:defRPr>
            </a:lvl3pPr>
            <a:lvl4pPr marL="1600200" indent="-228600" defTabSz="457200">
              <a:defRPr sz="3200">
                <a:solidFill>
                  <a:schemeClr val="tx1"/>
                </a:solidFill>
                <a:latin typeface="Tahoma" pitchFamily="34" charset="0"/>
              </a:defRPr>
            </a:lvl4pPr>
            <a:lvl5pPr marL="2057400" indent="-228600" defTabSz="457200">
              <a:defRPr sz="3200">
                <a:solidFill>
                  <a:schemeClr val="tx1"/>
                </a:solidFill>
                <a:latin typeface="Tahoma" pitchFamily="34" charset="0"/>
              </a:defRPr>
            </a:lvl5pPr>
            <a:lvl6pPr marL="2514600" indent="-228600" defTabSz="457200" eaLnBrk="0" fontAlgn="base" hangingPunct="0">
              <a:spcBef>
                <a:spcPct val="0"/>
              </a:spcBef>
              <a:spcAft>
                <a:spcPct val="0"/>
              </a:spcAft>
              <a:defRPr sz="3200">
                <a:solidFill>
                  <a:schemeClr val="tx1"/>
                </a:solidFill>
                <a:latin typeface="Tahoma" pitchFamily="34" charset="0"/>
              </a:defRPr>
            </a:lvl6pPr>
            <a:lvl7pPr marL="2971800" indent="-228600" defTabSz="457200" eaLnBrk="0" fontAlgn="base" hangingPunct="0">
              <a:spcBef>
                <a:spcPct val="0"/>
              </a:spcBef>
              <a:spcAft>
                <a:spcPct val="0"/>
              </a:spcAft>
              <a:defRPr sz="3200">
                <a:solidFill>
                  <a:schemeClr val="tx1"/>
                </a:solidFill>
                <a:latin typeface="Tahoma" pitchFamily="34" charset="0"/>
              </a:defRPr>
            </a:lvl7pPr>
            <a:lvl8pPr marL="3429000" indent="-228600" defTabSz="457200" eaLnBrk="0" fontAlgn="base" hangingPunct="0">
              <a:spcBef>
                <a:spcPct val="0"/>
              </a:spcBef>
              <a:spcAft>
                <a:spcPct val="0"/>
              </a:spcAft>
              <a:defRPr sz="3200">
                <a:solidFill>
                  <a:schemeClr val="tx1"/>
                </a:solidFill>
                <a:latin typeface="Tahoma" pitchFamily="34" charset="0"/>
              </a:defRPr>
            </a:lvl8pPr>
            <a:lvl9pPr marL="3886200" indent="-228600" defTabSz="457200" eaLnBrk="0" fontAlgn="base" hangingPunct="0">
              <a:spcBef>
                <a:spcPct val="0"/>
              </a:spcBef>
              <a:spcAft>
                <a:spcPct val="0"/>
              </a:spcAft>
              <a:defRPr sz="3200">
                <a:solidFill>
                  <a:schemeClr val="tx1"/>
                </a:solidFill>
                <a:latin typeface="Tahoma" pitchFamily="34" charset="0"/>
              </a:defRPr>
            </a:lvl9pPr>
          </a:lstStyle>
          <a:p>
            <a:pPr algn="r" fontAlgn="base">
              <a:spcBef>
                <a:spcPct val="50000"/>
              </a:spcBef>
              <a:spcAft>
                <a:spcPct val="0"/>
              </a:spcAft>
            </a:pPr>
            <a:fld id="{F03F6361-F677-4999-B38F-3219A6EF8EF0}" type="slidenum">
              <a:rPr lang="en-US" altLang="en-US" sz="1200" smtClean="0">
                <a:solidFill>
                  <a:srgbClr val="A6A6A6"/>
                </a:solidFill>
                <a:latin typeface="Myriad Pro" pitchFamily="34" charset="0"/>
              </a:rPr>
              <a:pPr algn="r" fontAlgn="base">
                <a:spcBef>
                  <a:spcPct val="50000"/>
                </a:spcBef>
                <a:spcAft>
                  <a:spcPct val="0"/>
                </a:spcAft>
              </a:pPr>
              <a:t>‹#›</a:t>
            </a:fld>
            <a:endParaRPr lang="en-US" altLang="en-US" sz="1200" dirty="0">
              <a:solidFill>
                <a:srgbClr val="A6A6A6"/>
              </a:solidFill>
              <a:latin typeface="Myriad Pro" pitchFamily="34" charset="0"/>
            </a:endParaRPr>
          </a:p>
        </p:txBody>
      </p:sp>
    </p:spTree>
    <p:extLst>
      <p:ext uri="{BB962C8B-B14F-4D97-AF65-F5344CB8AC3E}">
        <p14:creationId xmlns:p14="http://schemas.microsoft.com/office/powerpoint/2010/main" val="745088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rot="16200000" flipH="1">
            <a:off x="8978106" y="6620669"/>
            <a:ext cx="246063" cy="85725"/>
          </a:xfrm>
          <a:prstGeom prst="rect">
            <a:avLst/>
          </a:prstGeom>
          <a:ln/>
        </p:spPr>
        <p:txBody>
          <a:bodyPr/>
          <a:lstStyle>
            <a:lvl1pPr>
              <a:defRPr/>
            </a:lvl1pPr>
          </a:lstStyle>
          <a:p>
            <a:pPr>
              <a:defRPr/>
            </a:pPr>
            <a:endParaRPr lang="nl-NL">
              <a:solidFill>
                <a:srgbClr val="000000"/>
              </a:solidFill>
            </a:endParaRPr>
          </a:p>
        </p:txBody>
      </p:sp>
      <p:sp>
        <p:nvSpPr>
          <p:cNvPr id="3" name="Rectangle 7"/>
          <p:cNvSpPr>
            <a:spLocks noGrp="1" noChangeArrowheads="1"/>
          </p:cNvSpPr>
          <p:nvPr>
            <p:ph type="sldNum" sz="quarter" idx="11"/>
          </p:nvPr>
        </p:nvSpPr>
        <p:spPr>
          <a:xfrm>
            <a:off x="4414838" y="6632575"/>
            <a:ext cx="311150" cy="152400"/>
          </a:xfrm>
          <a:prstGeom prst="rect">
            <a:avLst/>
          </a:prstGeom>
          <a:ln/>
        </p:spPr>
        <p:txBody>
          <a:bodyPr/>
          <a:lstStyle>
            <a:lvl1pPr>
              <a:defRPr/>
            </a:lvl1pPr>
          </a:lstStyle>
          <a:p>
            <a:pPr>
              <a:defRPr/>
            </a:pPr>
            <a:r>
              <a:rPr lang="nl-NL">
                <a:solidFill>
                  <a:srgbClr val="000000"/>
                </a:solidFill>
              </a:rPr>
              <a:t>- </a:t>
            </a:r>
            <a:fld id="{6FA36E73-47A2-4ED5-9056-696BE848A7A6}" type="slidenum">
              <a:rPr lang="nl-NL">
                <a:solidFill>
                  <a:srgbClr val="000000"/>
                </a:solidFill>
              </a:rPr>
              <a:pPr>
                <a:defRPr/>
              </a:pPr>
              <a:t>‹#›</a:t>
            </a:fld>
            <a:r>
              <a:rPr lang="nl-NL">
                <a:solidFill>
                  <a:srgbClr val="000000"/>
                </a:solidFill>
              </a:rPr>
              <a:t> -</a:t>
            </a:r>
          </a:p>
        </p:txBody>
      </p:sp>
    </p:spTree>
    <p:extLst>
      <p:ext uri="{BB962C8B-B14F-4D97-AF65-F5344CB8AC3E}">
        <p14:creationId xmlns:p14="http://schemas.microsoft.com/office/powerpoint/2010/main" val="39831243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004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42"/>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lgn="ctr">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7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lgn="ctr">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7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018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144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77900"/>
          </a:xfrm>
        </p:spPr>
        <p:txBody>
          <a:bodyPr/>
          <a:lstStyle>
            <a:lvl1pPr>
              <a:defRPr/>
            </a:lvl1pPr>
          </a:lstStyle>
          <a:p>
            <a:r>
              <a:rPr lang="en-US" dirty="0" smtClean="0"/>
              <a:t>Click to edit Master title style</a:t>
            </a:r>
            <a:endParaRPr lang="en-US" dirty="0"/>
          </a:p>
        </p:txBody>
      </p:sp>
      <p:sp>
        <p:nvSpPr>
          <p:cNvPr id="7" name="Content Placeholder 1"/>
          <p:cNvSpPr>
            <a:spLocks noGrp="1"/>
          </p:cNvSpPr>
          <p:nvPr>
            <p:ph idx="4294967295" hasCustomPrompt="1"/>
          </p:nvPr>
        </p:nvSpPr>
        <p:spPr>
          <a:xfrm>
            <a:off x="457200" y="1524000"/>
            <a:ext cx="8229600" cy="4724400"/>
          </a:xfrm>
        </p:spPr>
        <p:txBody>
          <a:bodyPr/>
          <a:lstStyle>
            <a:lvl1pPr>
              <a:defRPr sz="2000"/>
            </a:lvl1pPr>
          </a:lstStyle>
          <a:p>
            <a:pPr marL="0" indent="0" eaLnBrk="1" hangingPunct="1">
              <a:buFont typeface="Arial" pitchFamily="34" charset="0"/>
              <a:buNone/>
            </a:pPr>
            <a:r>
              <a:rPr lang="en-US" altLang="en-US" sz="1800" dirty="0" smtClean="0"/>
              <a:t>Click to edit Master title style</a:t>
            </a:r>
          </a:p>
        </p:txBody>
      </p:sp>
    </p:spTree>
    <p:extLst>
      <p:ext uri="{BB962C8B-B14F-4D97-AF65-F5344CB8AC3E}">
        <p14:creationId xmlns:p14="http://schemas.microsoft.com/office/powerpoint/2010/main" val="295777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Content Placeholder 7"/>
          <p:cNvSpPr>
            <a:spLocks noGrp="1"/>
          </p:cNvSpPr>
          <p:nvPr>
            <p:ph idx="4294967295"/>
          </p:nvPr>
        </p:nvSpPr>
        <p:spPr>
          <a:xfrm>
            <a:off x="536575" y="2057400"/>
            <a:ext cx="3349625" cy="2255837"/>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2"/>
          <p:cNvSpPr>
            <a:spLocks noGrp="1"/>
          </p:cNvSpPr>
          <p:nvPr>
            <p:ph sz="half" idx="1"/>
          </p:nvPr>
        </p:nvSpPr>
        <p:spPr>
          <a:xfrm>
            <a:off x="4648200" y="1849438"/>
            <a:ext cx="4038600" cy="4276725"/>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9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Content Placeholder 7"/>
          <p:cNvSpPr>
            <a:spLocks noGrp="1"/>
          </p:cNvSpPr>
          <p:nvPr>
            <p:ph idx="4294967295"/>
          </p:nvPr>
        </p:nvSpPr>
        <p:spPr>
          <a:xfrm>
            <a:off x="5486400" y="2133600"/>
            <a:ext cx="3121025" cy="2408237"/>
          </a:xfrm>
        </p:spPr>
        <p:txBody>
          <a:bodyPr/>
          <a:lstStyle>
            <a:lvl1pPr>
              <a:defRPr b="0" u="none"/>
            </a:lvl1pPr>
          </a:lstStyle>
          <a:p>
            <a:pPr marL="0" indent="0" eaLnBrk="1" hangingPunct="1">
              <a:buFont typeface="Arial" pitchFamily="34" charset="0"/>
              <a:buNone/>
            </a:pPr>
            <a:endParaRPr lang="en-US" altLang="en-US" dirty="0" smtClean="0"/>
          </a:p>
        </p:txBody>
      </p:sp>
      <p:sp>
        <p:nvSpPr>
          <p:cNvPr id="8" name="Content Placeholder 2"/>
          <p:cNvSpPr>
            <a:spLocks noGrp="1"/>
          </p:cNvSpPr>
          <p:nvPr>
            <p:ph sz="half" idx="1"/>
          </p:nvPr>
        </p:nvSpPr>
        <p:spPr>
          <a:xfrm>
            <a:off x="381000" y="1849438"/>
            <a:ext cx="4038600" cy="4276725"/>
          </a:xfrm>
        </p:spPr>
        <p:txBody>
          <a:bodyPr/>
          <a:lstStyle>
            <a:lvl1pPr marL="0" indent="0">
              <a:buNone/>
              <a:defRPr sz="2000" b="1" u="sng"/>
            </a:lvl1pPr>
            <a:lvl2pPr marL="228600" indent="-228600">
              <a:defRPr sz="1800"/>
            </a:lvl2pPr>
            <a:lvl3pPr marL="457200" indent="-228600">
              <a:defRPr sz="1600"/>
            </a:lvl3pPr>
            <a:lvl4pPr marL="685800" indent="-228600">
              <a:defRPr sz="1600"/>
            </a:lvl4pPr>
            <a:lvl5pPr marL="914400"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039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8" descr="InsidePage_Header_04.png"/>
          <p:cNvPicPr>
            <a:picLocks noChangeAspect="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317500"/>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054" name="Text Box 8"/>
          <p:cNvSpPr txBox="1">
            <a:spLocks noChangeArrowheads="1"/>
          </p:cNvSpPr>
          <p:nvPr/>
        </p:nvSpPr>
        <p:spPr bwMode="auto">
          <a:xfrm>
            <a:off x="8267700" y="6496050"/>
            <a:ext cx="50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Tahoma" pitchFamily="34" charset="0"/>
              </a:defRPr>
            </a:lvl1pPr>
            <a:lvl2pPr marL="742950" indent="-285750" defTabSz="457200">
              <a:defRPr sz="3200">
                <a:solidFill>
                  <a:schemeClr val="tx1"/>
                </a:solidFill>
                <a:latin typeface="Tahoma" pitchFamily="34" charset="0"/>
              </a:defRPr>
            </a:lvl2pPr>
            <a:lvl3pPr marL="1143000" indent="-228600" defTabSz="457200">
              <a:defRPr sz="3200">
                <a:solidFill>
                  <a:schemeClr val="tx1"/>
                </a:solidFill>
                <a:latin typeface="Tahoma" pitchFamily="34" charset="0"/>
              </a:defRPr>
            </a:lvl3pPr>
            <a:lvl4pPr marL="1600200" indent="-228600" defTabSz="457200">
              <a:defRPr sz="3200">
                <a:solidFill>
                  <a:schemeClr val="tx1"/>
                </a:solidFill>
                <a:latin typeface="Tahoma" pitchFamily="34" charset="0"/>
              </a:defRPr>
            </a:lvl4pPr>
            <a:lvl5pPr marL="2057400" indent="-228600" defTabSz="457200">
              <a:defRPr sz="3200">
                <a:solidFill>
                  <a:schemeClr val="tx1"/>
                </a:solidFill>
                <a:latin typeface="Tahoma" pitchFamily="34" charset="0"/>
              </a:defRPr>
            </a:lvl5pPr>
            <a:lvl6pPr marL="2514600" indent="-228600" defTabSz="457200" eaLnBrk="0" fontAlgn="base" hangingPunct="0">
              <a:spcBef>
                <a:spcPct val="0"/>
              </a:spcBef>
              <a:spcAft>
                <a:spcPct val="0"/>
              </a:spcAft>
              <a:defRPr sz="3200">
                <a:solidFill>
                  <a:schemeClr val="tx1"/>
                </a:solidFill>
                <a:latin typeface="Tahoma" pitchFamily="34" charset="0"/>
              </a:defRPr>
            </a:lvl6pPr>
            <a:lvl7pPr marL="2971800" indent="-228600" defTabSz="457200" eaLnBrk="0" fontAlgn="base" hangingPunct="0">
              <a:spcBef>
                <a:spcPct val="0"/>
              </a:spcBef>
              <a:spcAft>
                <a:spcPct val="0"/>
              </a:spcAft>
              <a:defRPr sz="3200">
                <a:solidFill>
                  <a:schemeClr val="tx1"/>
                </a:solidFill>
                <a:latin typeface="Tahoma" pitchFamily="34" charset="0"/>
              </a:defRPr>
            </a:lvl7pPr>
            <a:lvl8pPr marL="3429000" indent="-228600" defTabSz="457200" eaLnBrk="0" fontAlgn="base" hangingPunct="0">
              <a:spcBef>
                <a:spcPct val="0"/>
              </a:spcBef>
              <a:spcAft>
                <a:spcPct val="0"/>
              </a:spcAft>
              <a:defRPr sz="3200">
                <a:solidFill>
                  <a:schemeClr val="tx1"/>
                </a:solidFill>
                <a:latin typeface="Tahoma" pitchFamily="34" charset="0"/>
              </a:defRPr>
            </a:lvl8pPr>
            <a:lvl9pPr marL="3886200" indent="-228600" defTabSz="457200" eaLnBrk="0" fontAlgn="base" hangingPunct="0">
              <a:spcBef>
                <a:spcPct val="0"/>
              </a:spcBef>
              <a:spcAft>
                <a:spcPct val="0"/>
              </a:spcAft>
              <a:defRPr sz="3200">
                <a:solidFill>
                  <a:schemeClr val="tx1"/>
                </a:solidFill>
                <a:latin typeface="Tahoma" pitchFamily="34" charset="0"/>
              </a:defRPr>
            </a:lvl9pPr>
          </a:lstStyle>
          <a:p>
            <a:pPr algn="r" fontAlgn="base">
              <a:spcBef>
                <a:spcPct val="50000"/>
              </a:spcBef>
              <a:spcAft>
                <a:spcPct val="0"/>
              </a:spcAft>
            </a:pPr>
            <a:fld id="{F03F6361-F677-4999-B38F-3219A6EF8EF0}" type="slidenum">
              <a:rPr lang="en-US" altLang="en-US" sz="1200">
                <a:solidFill>
                  <a:srgbClr val="A6A6A6"/>
                </a:solidFill>
                <a:latin typeface="Myriad Pro" pitchFamily="34" charset="0"/>
              </a:rPr>
              <a:pPr algn="r" fontAlgn="base">
                <a:spcBef>
                  <a:spcPct val="50000"/>
                </a:spcBef>
                <a:spcAft>
                  <a:spcPct val="0"/>
                </a:spcAft>
              </a:pPr>
              <a:t>‹#›</a:t>
            </a:fld>
            <a:endParaRPr lang="en-US" altLang="en-US" sz="1200">
              <a:solidFill>
                <a:srgbClr val="A6A6A6"/>
              </a:solidFill>
              <a:latin typeface="Myriad Pro" pitchFamily="34" charset="0"/>
            </a:endParaRPr>
          </a:p>
        </p:txBody>
      </p:sp>
      <p:pic>
        <p:nvPicPr>
          <p:cNvPr id="10" name="Picture 9" descr="C:\Users\Antoinette\Documents\Booz Allen\Projects\Graphics\Disability Comp logo Picture.png"/>
          <p:cNvPicPr>
            <a:picLocks noChangeAspect="1" noChangeArrowheads="1"/>
          </p:cNvPicPr>
          <p:nvPr userDrawn="1"/>
        </p:nvPicPr>
        <p:blipFill>
          <a:blip r:embed="rId40" cstate="print">
            <a:extLst>
              <a:ext uri="{28A0092B-C50C-407E-A947-70E740481C1C}">
                <a14:useLocalDpi xmlns:a14="http://schemas.microsoft.com/office/drawing/2010/main" val="0"/>
              </a:ext>
            </a:extLst>
          </a:blip>
          <a:srcRect/>
          <a:stretch>
            <a:fillRect/>
          </a:stretch>
        </p:blipFill>
        <p:spPr bwMode="auto">
          <a:xfrm>
            <a:off x="381000" y="381000"/>
            <a:ext cx="874713"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646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3" r:id="rId32"/>
    <p:sldLayoutId id="2147483694" r:id="rId33"/>
    <p:sldLayoutId id="2147483695" r:id="rId34"/>
    <p:sldLayoutId id="2147483696" r:id="rId35"/>
    <p:sldLayoutId id="2147483697" r:id="rId36"/>
    <p:sldLayoutId id="2147483698" r:id="rId37"/>
  </p:sldLayoutIdLst>
  <p:hf hdr="0" ftr="0" dt="0"/>
  <p:txStyles>
    <p:title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p:titleStyle>
    <p:bodyStyle>
      <a:lvl1pPr marL="2286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1pPr>
      <a:lvl2pPr marL="457200" indent="-228600" algn="l" defTabSz="457200" rtl="0" eaLnBrk="0" fontAlgn="base" hangingPunct="0">
        <a:spcBef>
          <a:spcPct val="20000"/>
        </a:spcBef>
        <a:spcAft>
          <a:spcPct val="0"/>
        </a:spcAft>
        <a:buFont typeface="Courier New" panose="02070309020205020404" pitchFamily="49" charset="0"/>
        <a:buChar char="o"/>
        <a:defRPr sz="1800">
          <a:solidFill>
            <a:schemeClr val="tx1"/>
          </a:solidFill>
          <a:latin typeface="+mn-lt"/>
        </a:defRPr>
      </a:lvl2pPr>
      <a:lvl3pPr marL="685800" indent="-228600" algn="l" defTabSz="457200" rtl="0" eaLnBrk="0" fontAlgn="base" hangingPunct="0">
        <a:spcBef>
          <a:spcPct val="20000"/>
        </a:spcBef>
        <a:spcAft>
          <a:spcPct val="0"/>
        </a:spcAft>
        <a:buFont typeface="Wingdings" panose="05000000000000000000" pitchFamily="2" charset="2"/>
        <a:buChar char="§"/>
        <a:defRPr sz="1600">
          <a:solidFill>
            <a:schemeClr val="tx1"/>
          </a:solidFill>
          <a:latin typeface="+mn-lt"/>
        </a:defRPr>
      </a:lvl3pPr>
      <a:lvl4pPr marL="914400" indent="-228600" algn="l" defTabSz="457200" rtl="0" eaLnBrk="0" fontAlgn="base" hangingPunct="0">
        <a:spcBef>
          <a:spcPct val="20000"/>
        </a:spcBef>
        <a:spcAft>
          <a:spcPct val="0"/>
        </a:spcAft>
        <a:buFont typeface="Wingdings" panose="05000000000000000000" pitchFamily="2" charset="2"/>
        <a:buChar char="q"/>
        <a:defRPr sz="1400" baseline="0">
          <a:solidFill>
            <a:schemeClr val="tx1"/>
          </a:solidFill>
          <a:latin typeface="+mn-lt"/>
        </a:defRPr>
      </a:lvl4pPr>
      <a:lvl5pPr marL="1143000" indent="-228600" algn="l" defTabSz="457200" rtl="0" eaLnBrk="0" fontAlgn="base" hangingPunct="0">
        <a:spcBef>
          <a:spcPct val="20000"/>
        </a:spcBef>
        <a:spcAft>
          <a:spcPct val="0"/>
        </a:spcAft>
        <a:buFont typeface="Arial" pitchFamily="34" charset="0"/>
        <a:buChar char="»"/>
        <a:defRPr sz="1300">
          <a:solidFill>
            <a:schemeClr val="tx1"/>
          </a:solidFill>
          <a:latin typeface="+mn-lt"/>
        </a:defRPr>
      </a:lvl5pPr>
      <a:lvl6pPr marL="25146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6pPr>
      <a:lvl7pPr marL="29718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7pPr>
      <a:lvl8pPr marL="34290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8pPr>
      <a:lvl9pPr marL="38862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www.studentveterans.org/"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openxmlformats.org/officeDocument/2006/relationships/hyperlink" Target="mailto:outreach@studveran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838200" y="1870770"/>
            <a:ext cx="7620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2800" dirty="0" smtClean="0">
                <a:solidFill>
                  <a:srgbClr val="FFFFFF"/>
                </a:solidFill>
                <a:latin typeface="Calibri" pitchFamily="34" charset="0"/>
              </a:rPr>
              <a:t>Overview</a:t>
            </a:r>
          </a:p>
          <a:p>
            <a:pPr eaLnBrk="1" hangingPunct="1">
              <a:buFont typeface="Arial" pitchFamily="34" charset="0"/>
              <a:buChar char="•"/>
            </a:pPr>
            <a:r>
              <a:rPr lang="en-US" sz="2800" dirty="0" smtClean="0">
                <a:solidFill>
                  <a:srgbClr val="FFFFFF"/>
                </a:solidFill>
                <a:latin typeface="Calibri" pitchFamily="34" charset="0"/>
              </a:rPr>
              <a:t>Who is Student Veterans of America?</a:t>
            </a:r>
          </a:p>
          <a:p>
            <a:pPr eaLnBrk="1" hangingPunct="1">
              <a:buFont typeface="Arial" pitchFamily="34" charset="0"/>
              <a:buChar char="•"/>
            </a:pPr>
            <a:r>
              <a:rPr lang="en-US" sz="2800" dirty="0" smtClean="0">
                <a:solidFill>
                  <a:srgbClr val="FFFFFF"/>
                </a:solidFill>
                <a:latin typeface="Calibri" pitchFamily="34" charset="0"/>
              </a:rPr>
              <a:t>SVA’s Critical Role</a:t>
            </a:r>
          </a:p>
          <a:p>
            <a:pPr eaLnBrk="1" hangingPunct="1">
              <a:buFont typeface="Arial" pitchFamily="34" charset="0"/>
              <a:buChar char="•"/>
            </a:pPr>
            <a:r>
              <a:rPr lang="en-US" sz="2800" dirty="0" smtClean="0">
                <a:solidFill>
                  <a:srgbClr val="FFFFFF"/>
                </a:solidFill>
                <a:latin typeface="Calibri" pitchFamily="34" charset="0"/>
              </a:rPr>
              <a:t>Core Focus</a:t>
            </a:r>
          </a:p>
          <a:p>
            <a:pPr eaLnBrk="1" hangingPunct="1">
              <a:buFont typeface="Arial" pitchFamily="34" charset="0"/>
              <a:buChar char="•"/>
            </a:pPr>
            <a:r>
              <a:rPr lang="en-US" sz="2800" dirty="0" smtClean="0">
                <a:solidFill>
                  <a:srgbClr val="FFFFFF"/>
                </a:solidFill>
                <a:latin typeface="Calibri" pitchFamily="34" charset="0"/>
              </a:rPr>
              <a:t>SVA and the VA</a:t>
            </a:r>
          </a:p>
          <a:p>
            <a:pPr eaLnBrk="1" hangingPunct="1">
              <a:buFont typeface="Arial" pitchFamily="34" charset="0"/>
              <a:buChar char="•"/>
            </a:pPr>
            <a:r>
              <a:rPr lang="en-US" sz="2800" dirty="0" smtClean="0">
                <a:solidFill>
                  <a:srgbClr val="FFFFFF"/>
                </a:solidFill>
                <a:latin typeface="Calibri" pitchFamily="34" charset="0"/>
              </a:rPr>
              <a:t>Contacting SVA</a:t>
            </a:r>
          </a:p>
          <a:p>
            <a:pPr eaLnBrk="1" hangingPunct="1">
              <a:buFont typeface="Arial" pitchFamily="34" charset="0"/>
              <a:buChar char="•"/>
            </a:pPr>
            <a:r>
              <a:rPr lang="en-US" sz="2800" dirty="0" smtClean="0">
                <a:solidFill>
                  <a:srgbClr val="FFFFFF"/>
                </a:solidFill>
                <a:latin typeface="Calibri" pitchFamily="34" charset="0"/>
              </a:rPr>
              <a:t>Keeping in Touch</a:t>
            </a:r>
          </a:p>
          <a:p>
            <a:pPr eaLnBrk="1" hangingPunct="1">
              <a:buFont typeface="Arial" pitchFamily="34" charset="0"/>
              <a:buChar char="•"/>
            </a:pPr>
            <a:r>
              <a:rPr lang="en-US" sz="2800" dirty="0" smtClean="0">
                <a:solidFill>
                  <a:srgbClr val="FFFFFF"/>
                </a:solidFill>
                <a:latin typeface="Calibri" pitchFamily="34" charset="0"/>
              </a:rPr>
              <a:t>Closing Remarks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160" y="739776"/>
            <a:ext cx="5120640" cy="10890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2583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VA-014 MRP_Infographics_Set (ah)1.4_9.jpg"/>
          <p:cNvPicPr>
            <a:picLocks noChangeAspect="1"/>
          </p:cNvPicPr>
          <p:nvPr/>
        </p:nvPicPr>
        <p:blipFill rotWithShape="1">
          <a:blip r:embed="rId3" cstate="print">
            <a:extLst>
              <a:ext uri="{28A0092B-C50C-407E-A947-70E740481C1C}">
                <a14:useLocalDpi xmlns:a14="http://schemas.microsoft.com/office/drawing/2010/main" val="0"/>
              </a:ext>
            </a:extLst>
          </a:blip>
          <a:srcRect l="6716" t="7651" r="6865" b="13659"/>
          <a:stretch/>
        </p:blipFill>
        <p:spPr>
          <a:xfrm>
            <a:off x="614149" y="1924334"/>
            <a:ext cx="7902054" cy="39442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9"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Million Records Project: Pursuing High-Growth in High-Demand Fields</a:t>
            </a:r>
            <a:endParaRPr lang="en-US" kern="0" dirty="0">
              <a:solidFill>
                <a:srgbClr val="FFFFFF"/>
              </a:solidFill>
            </a:endParaRPr>
          </a:p>
        </p:txBody>
      </p:sp>
      <p:sp>
        <p:nvSpPr>
          <p:cNvPr id="7" name="TextBox 6"/>
          <p:cNvSpPr txBox="1"/>
          <p:nvPr/>
        </p:nvSpPr>
        <p:spPr>
          <a:xfrm>
            <a:off x="179031" y="6324600"/>
            <a:ext cx="5076497" cy="369332"/>
          </a:xfrm>
          <a:prstGeom prst="rect">
            <a:avLst/>
          </a:prstGeom>
          <a:noFill/>
        </p:spPr>
        <p:txBody>
          <a:bodyPr wrap="square" rtlCol="0">
            <a:spAutoFit/>
          </a:bodyPr>
          <a:lstStyle/>
          <a:p>
            <a:r>
              <a:rPr lang="en-US" sz="900" dirty="0">
                <a:solidFill>
                  <a:srgbClr val="FFFFFF">
                    <a:lumMod val="65000"/>
                  </a:srgbClr>
                </a:solidFill>
              </a:rPr>
              <a:t>Cate, C.A. (2014).</a:t>
            </a:r>
            <a:r>
              <a:rPr lang="en-US" sz="900" i="1" dirty="0">
                <a:solidFill>
                  <a:srgbClr val="FFFFFF">
                    <a:lumMod val="65000"/>
                  </a:srgbClr>
                </a:solidFill>
              </a:rPr>
              <a:t>Million Records Project: Research from Student Veterans of America</a:t>
            </a:r>
            <a:r>
              <a:rPr lang="en-US" sz="900" dirty="0">
                <a:solidFill>
                  <a:srgbClr val="FFFFFF">
                    <a:lumMod val="65000"/>
                  </a:srgbClr>
                </a:solidFill>
              </a:rPr>
              <a:t>.</a:t>
            </a:r>
          </a:p>
          <a:p>
            <a:r>
              <a:rPr lang="en-US" sz="900" dirty="0">
                <a:solidFill>
                  <a:srgbClr val="FFFFFF">
                    <a:lumMod val="65000"/>
                  </a:srgbClr>
                </a:solidFill>
              </a:rPr>
              <a:t>Student Veterans of America, Washington, DC.</a:t>
            </a:r>
          </a:p>
        </p:txBody>
      </p:sp>
    </p:spTree>
    <p:extLst>
      <p:ext uri="{BB962C8B-B14F-4D97-AF65-F5344CB8AC3E}">
        <p14:creationId xmlns:p14="http://schemas.microsoft.com/office/powerpoint/2010/main" val="2744745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719" y="6522510"/>
            <a:ext cx="1208540" cy="259290"/>
          </a:xfrm>
          <a:prstGeom prst="rect">
            <a:avLst/>
          </a:prstGeom>
        </p:spPr>
      </p:pic>
      <p:sp>
        <p:nvSpPr>
          <p:cNvPr id="14"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Measuring Impact</a:t>
            </a:r>
            <a:endParaRPr lang="en-US" kern="0" dirty="0">
              <a:solidFill>
                <a:srgbClr val="FFFFFF"/>
              </a:solidFill>
            </a:endParaRPr>
          </a:p>
        </p:txBody>
      </p:sp>
      <p:sp>
        <p:nvSpPr>
          <p:cNvPr id="33" name="Rectangle 32"/>
          <p:cNvSpPr/>
          <p:nvPr/>
        </p:nvSpPr>
        <p:spPr>
          <a:xfrm>
            <a:off x="4661645" y="1892114"/>
            <a:ext cx="4051415" cy="3213286"/>
          </a:xfrm>
          <a:prstGeom prst="rect">
            <a:avLst/>
          </a:prstGeom>
          <a:noFill/>
          <a:ln w="12700" cap="flat" cmpd="sng" algn="ctr">
            <a:solidFill>
              <a:srgbClr val="BFBFBF">
                <a:lumMod val="75000"/>
              </a:srgbClr>
            </a:solidFill>
            <a:prstDash val="solid"/>
          </a:ln>
          <a:effectLst/>
        </p:spPr>
        <p:txBody>
          <a:bodyPr rtlCol="0" anchor="t"/>
          <a:lstStyle/>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Indicators related to strength of network:</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Number of chapters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Number of active members in each chapter</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Number of student veterans on campuses with chapters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Number of chapters in each tier of grading rubric </a:t>
            </a:r>
          </a:p>
        </p:txBody>
      </p:sp>
      <p:sp>
        <p:nvSpPr>
          <p:cNvPr id="35" name="Text Placeholder 1"/>
          <p:cNvSpPr txBox="1">
            <a:spLocks/>
          </p:cNvSpPr>
          <p:nvPr/>
        </p:nvSpPr>
        <p:spPr bwMode="auto">
          <a:xfrm>
            <a:off x="5401878" y="1752602"/>
            <a:ext cx="2570948" cy="15884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rgbClr val="BFBFBF">
                    <a:lumMod val="50000"/>
                  </a:srgbClr>
                </a:solidFill>
                <a:effectLst/>
                <a:uLnTx/>
                <a:uFillTx/>
                <a:latin typeface="Calibri"/>
                <a:cs typeface="Arial" charset="0"/>
              </a:rPr>
              <a:t>Network-Level Metrics</a:t>
            </a:r>
            <a:endParaRPr kumimoji="0" lang="en-US" sz="1600" b="1" i="0" u="none" strike="noStrike" kern="0" cap="none" spc="0" normalizeH="0" baseline="0" noProof="0" dirty="0">
              <a:ln>
                <a:noFill/>
              </a:ln>
              <a:solidFill>
                <a:srgbClr val="BFBFBF">
                  <a:lumMod val="50000"/>
                </a:srgbClr>
              </a:solidFill>
              <a:effectLst/>
              <a:uLnTx/>
              <a:uFillTx/>
              <a:latin typeface="Calibri"/>
              <a:cs typeface="Arial" charset="0"/>
            </a:endParaRPr>
          </a:p>
        </p:txBody>
      </p:sp>
      <p:sp>
        <p:nvSpPr>
          <p:cNvPr id="36" name="Rectangle 35"/>
          <p:cNvSpPr/>
          <p:nvPr/>
        </p:nvSpPr>
        <p:spPr>
          <a:xfrm>
            <a:off x="444383" y="1892114"/>
            <a:ext cx="4114800" cy="3213286"/>
          </a:xfrm>
          <a:prstGeom prst="rect">
            <a:avLst/>
          </a:prstGeom>
          <a:noFill/>
          <a:ln w="12700" cap="flat" cmpd="sng" algn="ctr">
            <a:solidFill>
              <a:srgbClr val="BFBFBF">
                <a:lumMod val="75000"/>
              </a:srgbClr>
            </a:solidFill>
            <a:prstDash val="solid"/>
          </a:ln>
          <a:effectLst/>
        </p:spPr>
        <p:txBody>
          <a:bodyPr rtlCol="0" anchor="t"/>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Indicators related to key challenges: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1"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Administration: </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a:r>
            <a:br>
              <a:rPr kumimoji="0" lang="en-US" sz="1600" b="0" i="0" u="none" strike="noStrike" kern="0" cap="none" spc="0" normalizeH="0" baseline="0" noProof="0" dirty="0" smtClean="0">
                <a:ln>
                  <a:noFill/>
                </a:ln>
                <a:solidFill>
                  <a:prstClr val="black"/>
                </a:solidFill>
                <a:effectLst/>
                <a:uLnTx/>
                <a:uFillTx/>
                <a:latin typeface="Calibri"/>
                <a:ea typeface="+mn-ea"/>
                <a:cs typeface="+mn-cs"/>
              </a:rPr>
            </a:br>
            <a:r>
              <a:rPr kumimoji="0" lang="en-US" sz="1600" b="0" i="0" u="none" strike="noStrike" kern="0" cap="none" spc="0" normalizeH="0" baseline="0" noProof="0" dirty="0" smtClean="0">
                <a:ln>
                  <a:noFill/>
                </a:ln>
                <a:solidFill>
                  <a:prstClr val="black"/>
                </a:solidFill>
                <a:effectLst/>
                <a:uLnTx/>
                <a:uFillTx/>
                <a:latin typeface="Calibri"/>
                <a:ea typeface="+mn-ea"/>
                <a:cs typeface="+mn-cs"/>
              </a:rPr>
              <a:t>Number of veterans accessing GI Bill benefits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Integration: </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a:r>
            <a:br>
              <a:rPr kumimoji="0" lang="en-US" sz="1600" b="0" i="0" u="none" strike="noStrike" kern="0" cap="none" spc="0" normalizeH="0" baseline="0" noProof="0" dirty="0" smtClean="0">
                <a:ln>
                  <a:noFill/>
                </a:ln>
                <a:solidFill>
                  <a:prstClr val="black"/>
                </a:solidFill>
                <a:effectLst/>
                <a:uLnTx/>
                <a:uFillTx/>
                <a:latin typeface="Calibri"/>
                <a:ea typeface="+mn-ea"/>
                <a:cs typeface="+mn-cs"/>
              </a:rPr>
            </a:br>
            <a:r>
              <a:rPr kumimoji="0" lang="en-US" sz="1600" b="0" i="0" u="none" strike="noStrike" kern="0" cap="none" spc="0" normalizeH="0" baseline="0" noProof="0" dirty="0" smtClean="0">
                <a:ln>
                  <a:noFill/>
                </a:ln>
                <a:solidFill>
                  <a:prstClr val="black"/>
                </a:solidFill>
                <a:effectLst/>
                <a:uLnTx/>
                <a:uFillTx/>
                <a:latin typeface="Calibri"/>
                <a:ea typeface="+mn-ea"/>
                <a:cs typeface="+mn-cs"/>
              </a:rPr>
              <a:t>Satisfaction with campus experience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Academic: </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a:r>
            <a:br>
              <a:rPr kumimoji="0" lang="en-US" sz="1600" b="0" i="0" u="none" strike="noStrike" kern="0" cap="none" spc="0" normalizeH="0" baseline="0" noProof="0" dirty="0" smtClean="0">
                <a:ln>
                  <a:noFill/>
                </a:ln>
                <a:solidFill>
                  <a:prstClr val="black"/>
                </a:solidFill>
                <a:effectLst/>
                <a:uLnTx/>
                <a:uFillTx/>
                <a:latin typeface="Calibri"/>
                <a:ea typeface="+mn-ea"/>
                <a:cs typeface="+mn-cs"/>
              </a:rPr>
            </a:br>
            <a:r>
              <a:rPr kumimoji="0" lang="en-US" sz="1600" b="0" i="0" u="none" strike="noStrike" kern="0" cap="none" spc="0" normalizeH="0" baseline="0" noProof="0" dirty="0" smtClean="0">
                <a:ln>
                  <a:noFill/>
                </a:ln>
                <a:solidFill>
                  <a:prstClr val="black"/>
                </a:solidFill>
                <a:effectLst/>
                <a:uLnTx/>
                <a:uFillTx/>
                <a:latin typeface="Calibri"/>
                <a:ea typeface="+mn-ea"/>
                <a:cs typeface="+mn-cs"/>
              </a:rPr>
              <a:t>Veteran graduation rates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0" cap="none" spc="0" normalizeH="0" baseline="0" noProof="0" dirty="0" smtClean="0">
                <a:ln>
                  <a:noFill/>
                </a:ln>
                <a:solidFill>
                  <a:prstClr val="black"/>
                </a:solidFill>
                <a:effectLst/>
                <a:uLnTx/>
                <a:uFillTx/>
                <a:latin typeface="Calibri"/>
                <a:ea typeface="+mn-ea"/>
                <a:cs typeface="+mn-cs"/>
              </a:rPr>
              <a:t>Post-graduate success: </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a:r>
            <a:br>
              <a:rPr kumimoji="0" lang="en-US" sz="1600" b="0" i="0" u="none" strike="noStrike" kern="0" cap="none" spc="0" normalizeH="0" baseline="0" noProof="0" dirty="0" smtClean="0">
                <a:ln>
                  <a:noFill/>
                </a:ln>
                <a:solidFill>
                  <a:prstClr val="black"/>
                </a:solidFill>
                <a:effectLst/>
                <a:uLnTx/>
                <a:uFillTx/>
                <a:latin typeface="Calibri"/>
                <a:ea typeface="+mn-ea"/>
                <a:cs typeface="+mn-cs"/>
              </a:rPr>
            </a:br>
            <a:r>
              <a:rPr kumimoji="0" lang="en-US" sz="1600" b="0" i="0" u="none" strike="noStrike" kern="0" cap="none" spc="0" normalizeH="0" baseline="0" noProof="0" dirty="0" smtClean="0">
                <a:ln>
                  <a:noFill/>
                </a:ln>
                <a:solidFill>
                  <a:prstClr val="black"/>
                </a:solidFill>
                <a:effectLst/>
                <a:uLnTx/>
                <a:uFillTx/>
                <a:latin typeface="Calibri"/>
                <a:ea typeface="+mn-ea"/>
                <a:cs typeface="+mn-cs"/>
              </a:rPr>
              <a:t>Employment rates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7" name="Text Placeholder 1"/>
          <p:cNvSpPr txBox="1">
            <a:spLocks/>
          </p:cNvSpPr>
          <p:nvPr/>
        </p:nvSpPr>
        <p:spPr bwMode="auto">
          <a:xfrm>
            <a:off x="1095694" y="1752600"/>
            <a:ext cx="2812178" cy="381000"/>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rgbClr val="BFBFBF">
                    <a:lumMod val="50000"/>
                  </a:srgbClr>
                </a:solidFill>
                <a:effectLst/>
                <a:uLnTx/>
                <a:uFillTx/>
                <a:latin typeface="Calibri"/>
                <a:cs typeface="Arial" charset="0"/>
              </a:rPr>
              <a:t>Individual-Level Metrics</a:t>
            </a:r>
            <a:endParaRPr kumimoji="0" lang="en-US" sz="1600" b="1" i="0" u="none" strike="noStrike" kern="0" cap="none" spc="0" normalizeH="0" baseline="0" noProof="0" dirty="0">
              <a:ln>
                <a:noFill/>
              </a:ln>
              <a:solidFill>
                <a:srgbClr val="BFBFBF">
                  <a:lumMod val="50000"/>
                </a:srgbClr>
              </a:solidFill>
              <a:effectLst/>
              <a:uLnTx/>
              <a:uFillTx/>
              <a:latin typeface="Calibri"/>
              <a:cs typeface="Arial" charset="0"/>
            </a:endParaRPr>
          </a:p>
        </p:txBody>
      </p:sp>
      <p:sp>
        <p:nvSpPr>
          <p:cNvPr id="38" name="TextBox 37"/>
          <p:cNvSpPr txBox="1"/>
          <p:nvPr/>
        </p:nvSpPr>
        <p:spPr>
          <a:xfrm>
            <a:off x="1358783" y="5410200"/>
            <a:ext cx="6400800" cy="584200"/>
          </a:xfrm>
          <a:prstGeom prst="rect">
            <a:avLst/>
          </a:prstGeom>
          <a:noFill/>
          <a:ln w="19050">
            <a:solidFill>
              <a:srgbClr val="243B7C"/>
            </a:solidFill>
          </a:ln>
        </p:spPr>
        <p:txBody>
          <a:bodyPr vert="horz" wrap="square" lIns="45720" tIns="45720" rIns="45720" bIns="45720" rtlCol="0" anchor="ctr" anchorCtr="0">
            <a:no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b="1" i="0" u="none" strike="noStrike" kern="0" cap="none" spc="0" normalizeH="0" baseline="0" noProof="0" dirty="0" smtClean="0">
                <a:ln>
                  <a:noFill/>
                </a:ln>
                <a:solidFill>
                  <a:srgbClr val="002060"/>
                </a:solidFill>
                <a:effectLst/>
                <a:uLnTx/>
                <a:uFillTx/>
              </a:rPr>
              <a:t>SVA’s approach using data-driven decisions is a cornerstone of the organization</a:t>
            </a:r>
          </a:p>
        </p:txBody>
      </p:sp>
    </p:spTree>
    <p:extLst>
      <p:ext uri="{BB962C8B-B14F-4D97-AF65-F5344CB8AC3E}">
        <p14:creationId xmlns:p14="http://schemas.microsoft.com/office/powerpoint/2010/main" val="413357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Contacting SVA</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pic>
        <p:nvPicPr>
          <p:cNvPr id="4" name="Picture 3"/>
          <p:cNvPicPr>
            <a:picLocks noChangeAspect="1"/>
          </p:cNvPicPr>
          <p:nvPr/>
        </p:nvPicPr>
        <p:blipFill rotWithShape="1">
          <a:blip r:embed="rId4" cstate="print"/>
          <a:srcRect l="2675" r="2105" b="43065"/>
          <a:stretch/>
        </p:blipFill>
        <p:spPr>
          <a:xfrm>
            <a:off x="650544" y="1981200"/>
            <a:ext cx="7848600" cy="4419600"/>
          </a:xfrm>
          <a:prstGeom prst="rect">
            <a:avLst/>
          </a:prstGeom>
        </p:spPr>
      </p:pic>
      <p:sp>
        <p:nvSpPr>
          <p:cNvPr id="5" name="Rectangle 4"/>
          <p:cNvSpPr/>
          <p:nvPr/>
        </p:nvSpPr>
        <p:spPr>
          <a:xfrm>
            <a:off x="228600" y="1524000"/>
            <a:ext cx="5186613" cy="415498"/>
          </a:xfrm>
          <a:prstGeom prst="rect">
            <a:avLst/>
          </a:prstGeom>
        </p:spPr>
        <p:txBody>
          <a:bodyPr wrap="none">
            <a:spAutoFit/>
          </a:bodyPr>
          <a:lstStyle/>
          <a:p>
            <a:pPr marL="231775" indent="-231775">
              <a:spcBef>
                <a:spcPts val="600"/>
              </a:spcBef>
              <a:spcAft>
                <a:spcPts val="600"/>
              </a:spcAft>
              <a:buFont typeface="Arial" panose="020B0604020202020204" pitchFamily="34" charset="0"/>
              <a:buChar char="•"/>
            </a:pPr>
            <a:r>
              <a:rPr lang="en-US" sz="2100" dirty="0">
                <a:solidFill>
                  <a:srgbClr val="002776"/>
                </a:solidFill>
              </a:rPr>
              <a:t>On the web at </a:t>
            </a:r>
            <a:r>
              <a:rPr lang="en-US" sz="2100" b="1" dirty="0">
                <a:solidFill>
                  <a:srgbClr val="002776"/>
                </a:solidFill>
                <a:hlinkClick r:id="rId5"/>
              </a:rPr>
              <a:t>www.studentveterans.org</a:t>
            </a:r>
            <a:r>
              <a:rPr lang="en-US" sz="2100" dirty="0">
                <a:solidFill>
                  <a:srgbClr val="002776"/>
                </a:solidFill>
              </a:rPr>
              <a:t>  </a:t>
            </a:r>
            <a:r>
              <a:rPr lang="en-US" sz="2100" b="1" dirty="0">
                <a:solidFill>
                  <a:srgbClr val="002776"/>
                </a:solidFill>
              </a:rPr>
              <a:t>  </a:t>
            </a:r>
          </a:p>
        </p:txBody>
      </p:sp>
    </p:spTree>
    <p:extLst>
      <p:ext uri="{BB962C8B-B14F-4D97-AF65-F5344CB8AC3E}">
        <p14:creationId xmlns:p14="http://schemas.microsoft.com/office/powerpoint/2010/main" val="98647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719" y="6522510"/>
            <a:ext cx="1208540" cy="259290"/>
          </a:xfrm>
          <a:prstGeom prst="rect">
            <a:avLst/>
          </a:prstGeom>
        </p:spPr>
      </p:pic>
      <p:sp>
        <p:nvSpPr>
          <p:cNvPr id="14"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Keeping In Touch</a:t>
            </a:r>
            <a:endParaRPr lang="en-US" kern="0" dirty="0">
              <a:solidFill>
                <a:srgbClr val="FFFFFF"/>
              </a:solidFill>
            </a:endParaRPr>
          </a:p>
        </p:txBody>
      </p:sp>
      <p:grpSp>
        <p:nvGrpSpPr>
          <p:cNvPr id="23" name="Group 22"/>
          <p:cNvGrpSpPr/>
          <p:nvPr/>
        </p:nvGrpSpPr>
        <p:grpSpPr>
          <a:xfrm>
            <a:off x="609600" y="2362200"/>
            <a:ext cx="5486400" cy="1598931"/>
            <a:chOff x="59169" y="4900824"/>
            <a:chExt cx="4595914" cy="1598931"/>
          </a:xfrm>
        </p:grpSpPr>
        <p:pic>
          <p:nvPicPr>
            <p:cNvPr id="7" name="Picture 2" descr="http://www.globalnerdy.com/wordpress/wp-content/uploads/2014/01/twitter-logo-transparent.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170" y="4900824"/>
              <a:ext cx="387085" cy="424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pittstate.edu/dotAsset/234038ea-2e04-4df4-9d5f-90f236ba1ed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69" y="5453131"/>
              <a:ext cx="386611" cy="4235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gettysburg.edu/dotAsset/0bf7c0b7-b218-49ae-aa3a-c45e75d1765e.png&amp;random=33870"/>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169" y="6037896"/>
              <a:ext cx="421569" cy="4618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169" y="4901330"/>
              <a:ext cx="4595914" cy="1523494"/>
            </a:xfrm>
            <a:prstGeom prst="rect">
              <a:avLst/>
            </a:prstGeom>
            <a:noFill/>
          </p:spPr>
          <p:txBody>
            <a:bodyPr wrap="square" rtlCol="0" anchor="b">
              <a:spAutoFit/>
            </a:bodyPr>
            <a:lstStyle/>
            <a:p>
              <a:pPr marL="463550" indent="109538">
                <a:spcBef>
                  <a:spcPts val="1200"/>
                </a:spcBef>
                <a:spcAft>
                  <a:spcPts val="600"/>
                </a:spcAft>
              </a:pPr>
              <a:r>
                <a:rPr lang="en-US" sz="2100" b="1" dirty="0">
                  <a:solidFill>
                    <a:srgbClr val="002776"/>
                  </a:solidFill>
                </a:rPr>
                <a:t>@ studentvets</a:t>
              </a:r>
            </a:p>
            <a:p>
              <a:pPr marL="573088">
                <a:spcBef>
                  <a:spcPts val="1200"/>
                </a:spcBef>
                <a:spcAft>
                  <a:spcPts val="600"/>
                </a:spcAft>
              </a:pPr>
              <a:r>
                <a:rPr lang="en-US" sz="2100" b="1" dirty="0">
                  <a:solidFill>
                    <a:srgbClr val="002776"/>
                  </a:solidFill>
                </a:rPr>
                <a:t>Student Veterans of America</a:t>
              </a:r>
            </a:p>
            <a:p>
              <a:pPr marL="573088">
                <a:spcBef>
                  <a:spcPts val="1200"/>
                </a:spcBef>
                <a:spcAft>
                  <a:spcPts val="600"/>
                </a:spcAft>
              </a:pPr>
              <a:r>
                <a:rPr lang="en-US" sz="2100" b="1" dirty="0">
                  <a:solidFill>
                    <a:srgbClr val="002776"/>
                  </a:solidFill>
                </a:rPr>
                <a:t>Student Veterans of America</a:t>
              </a:r>
            </a:p>
          </p:txBody>
        </p:sp>
      </p:grpSp>
      <p:sp>
        <p:nvSpPr>
          <p:cNvPr id="21" name="Rectangle 20"/>
          <p:cNvSpPr/>
          <p:nvPr/>
        </p:nvSpPr>
        <p:spPr>
          <a:xfrm>
            <a:off x="228600" y="1676400"/>
            <a:ext cx="5570560" cy="415498"/>
          </a:xfrm>
          <a:prstGeom prst="rect">
            <a:avLst/>
          </a:prstGeom>
        </p:spPr>
        <p:txBody>
          <a:bodyPr wrap="square">
            <a:spAutoFit/>
          </a:bodyPr>
          <a:lstStyle/>
          <a:p>
            <a:pPr marL="231775" indent="-231775">
              <a:spcBef>
                <a:spcPts val="1200"/>
              </a:spcBef>
              <a:spcAft>
                <a:spcPts val="1200"/>
              </a:spcAft>
              <a:buFont typeface="Arial" panose="020B0604020202020204" pitchFamily="34" charset="0"/>
              <a:buChar char="•"/>
            </a:pPr>
            <a:r>
              <a:rPr lang="en-US" sz="2100" dirty="0">
                <a:solidFill>
                  <a:srgbClr val="002776"/>
                </a:solidFill>
              </a:rPr>
              <a:t>Email us at </a:t>
            </a:r>
            <a:r>
              <a:rPr lang="en-US" sz="2100" b="1" dirty="0">
                <a:solidFill>
                  <a:srgbClr val="002776"/>
                </a:solidFill>
                <a:hlinkClick r:id="rId9"/>
              </a:rPr>
              <a:t>outreach@studverans.org</a:t>
            </a:r>
            <a:endParaRPr lang="en-US" sz="2100" b="1" dirty="0">
              <a:solidFill>
                <a:srgbClr val="002776"/>
              </a:solidFill>
            </a:endParaRPr>
          </a:p>
        </p:txBody>
      </p:sp>
    </p:spTree>
    <p:extLst>
      <p:ext uri="{BB962C8B-B14F-4D97-AF65-F5344CB8AC3E}">
        <p14:creationId xmlns:p14="http://schemas.microsoft.com/office/powerpoint/2010/main" val="378049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16536" r="30709" b="12599"/>
          <a:stretch/>
        </p:blipFill>
        <p:spPr>
          <a:xfrm>
            <a:off x="3886200" y="1524000"/>
            <a:ext cx="5007592" cy="5029200"/>
          </a:xfrm>
          <a:prstGeom prst="rect">
            <a:avLst/>
          </a:prstGeom>
        </p:spPr>
      </p:pic>
      <p:sp>
        <p:nvSpPr>
          <p:cNvPr id="3"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SVA Closing Remarks – Thank you!</a:t>
            </a:r>
            <a:endParaRPr lang="en-US" kern="0" dirty="0">
              <a:solidFill>
                <a:srgbClr val="FFFFFF"/>
              </a:solidFill>
            </a:endParaRPr>
          </a:p>
        </p:txBody>
      </p:sp>
    </p:spTree>
    <p:extLst>
      <p:ext uri="{BB962C8B-B14F-4D97-AF65-F5344CB8AC3E}">
        <p14:creationId xmlns:p14="http://schemas.microsoft.com/office/powerpoint/2010/main" val="793387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Student Veterans of America</a:t>
            </a:r>
            <a:endParaRPr lang="en-US" dirty="0"/>
          </a:p>
        </p:txBody>
      </p:sp>
      <p:cxnSp>
        <p:nvCxnSpPr>
          <p:cNvPr id="8" name="Straight Connector 7"/>
          <p:cNvCxnSpPr/>
          <p:nvPr/>
        </p:nvCxnSpPr>
        <p:spPr>
          <a:xfrm>
            <a:off x="71551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393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23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989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85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580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876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469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4000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066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361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6573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952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076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142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38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733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029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081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9183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137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433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728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4024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4994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213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9509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1805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4100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546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4153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219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8514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810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106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229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295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8591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0886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182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6372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8667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0963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259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071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7290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9586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1881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4177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7367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9662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1958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4253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1857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3158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147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7443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9739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2034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4330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3234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5224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7520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9815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2111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4406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5300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7596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9892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2187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4306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448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87443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1039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335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6525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8820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1116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3412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1168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1321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1934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3311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5377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7673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9968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2264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1398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2010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3387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5454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7749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0045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2340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2087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3464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530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7826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0121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2417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1628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2622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4382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6601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8897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1193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3488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2699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4459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6678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8973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1269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3565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1474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2163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3541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5607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7902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01982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2493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2240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3617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5683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7979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80274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25703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3694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5760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8055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0351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2646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2775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45357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6754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90504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81346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836416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46122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68313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91269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1422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837181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1245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1704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2852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4688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69078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92034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81499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3794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17810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2928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4765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6984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92800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81575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83871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30053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484184"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7060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3565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81652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83947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23166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377056"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58366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81322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804278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8272340"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7384708"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59131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782087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805043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8279992" y="423404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a:off x="7772400" y="48576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a:off x="7772400" y="47735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16200000">
            <a:off x="7772400" y="46204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a:off x="7772400" y="44138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a:off x="7772400" y="41843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a:off x="7772400" y="39547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6200000">
            <a:off x="7772400" y="37251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a:off x="7772400" y="47658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16200000">
            <a:off x="7772400" y="46128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a:off x="7772400" y="44062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a:off x="7772400" y="41766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a:off x="7772400" y="394709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a:off x="7772400" y="37175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a:off x="7772400" y="46051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a:off x="7772400" y="43985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a:off x="7772400" y="41690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a:off x="7772400" y="39394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a:off x="7772400" y="37098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6200000">
            <a:off x="7772400" y="47046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a:off x="7772400" y="452099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16200000">
            <a:off x="7772400" y="42990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200000">
            <a:off x="7772400" y="40695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16200000">
            <a:off x="7772400" y="38399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a:off x="7772400" y="36104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16200000">
            <a:off x="7772400" y="45133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16200000">
            <a:off x="7772400" y="42914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a:off x="7772400" y="40618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6200000">
            <a:off x="7772400" y="38323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6200000">
            <a:off x="7772400" y="36027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6200000">
            <a:off x="7772400" y="47582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6200000">
            <a:off x="7772400" y="45975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a:off x="7772400" y="43909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a:off x="7772400" y="41613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6200000">
            <a:off x="7772400" y="39317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6200000">
            <a:off x="7772400" y="37022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6200000">
            <a:off x="7772400" y="45898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6200000">
            <a:off x="7772400" y="43832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6200000">
            <a:off x="7772400" y="41537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16200000">
            <a:off x="7772400" y="39241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6200000">
            <a:off x="7772400" y="36945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6200000">
            <a:off x="7772400" y="43756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a:off x="7772400" y="41460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6200000">
            <a:off x="7772400" y="39164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200000">
            <a:off x="7772400" y="36869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a:off x="7772400" y="45056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200000">
            <a:off x="7772400" y="42837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6200000">
            <a:off x="7772400" y="40542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6200000">
            <a:off x="7772400" y="38246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6200000">
            <a:off x="7772400" y="35951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6200000">
            <a:off x="7772400" y="42761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a:off x="7772400" y="40465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6200000">
            <a:off x="7772400" y="38170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6200000">
            <a:off x="7772400" y="35874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16200000">
            <a:off x="7772400" y="48270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6200000">
            <a:off x="7772400" y="46969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16200000">
            <a:off x="7772400" y="44980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6200000">
            <a:off x="7772400" y="42684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6200000">
            <a:off x="7772400" y="40389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6200000">
            <a:off x="7772400" y="38093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a:off x="7772400" y="35798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6200000">
            <a:off x="7772400" y="46893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6200000">
            <a:off x="7772400" y="44903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16200000">
            <a:off x="7772400" y="42608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6200000">
            <a:off x="7772400" y="40312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6200000">
            <a:off x="7772400" y="38017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16200000">
            <a:off x="7772400" y="35721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16200000">
            <a:off x="7772400" y="44827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6200000">
            <a:off x="7772400" y="42531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16200000">
            <a:off x="7772400" y="40236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16200000">
            <a:off x="7772400" y="37940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a:off x="7772400" y="45822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6200000">
            <a:off x="7772400" y="43679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6200000">
            <a:off x="7772400" y="413839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16200000">
            <a:off x="7772400" y="39088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6200000">
            <a:off x="7772400" y="36792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6200000">
            <a:off x="7772400" y="43603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6200000">
            <a:off x="7772400" y="41307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rot="16200000">
            <a:off x="7772400" y="39011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16200000">
            <a:off x="7772400" y="36716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16200000">
            <a:off x="7772400" y="48959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16200000">
            <a:off x="7772400" y="48806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a:off x="7772400" y="48194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6200000">
            <a:off x="7772400" y="46816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6200000">
            <a:off x="7772400" y="44750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16200000">
            <a:off x="7772400" y="42455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16200000">
            <a:off x="7772400" y="40159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16200000">
            <a:off x="7772400" y="37864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16200000">
            <a:off x="7772400" y="48729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16200000">
            <a:off x="7772400" y="48117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16200000">
            <a:off x="7772400" y="46740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16200000">
            <a:off x="7772400" y="44674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16200000">
            <a:off x="7772400" y="42378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6200000">
            <a:off x="7772400" y="40083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6200000">
            <a:off x="7772400" y="37787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16200000">
            <a:off x="7772400" y="48041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16200000">
            <a:off x="7772400" y="46663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6200000">
            <a:off x="7772400" y="44597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6200000">
            <a:off x="7772400" y="42302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6200000">
            <a:off x="7772400" y="40006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6200000">
            <a:off x="7772400" y="37711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6200000">
            <a:off x="7772400" y="48500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6200000">
            <a:off x="7772400" y="47505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6200000">
            <a:off x="7772400" y="4574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16200000">
            <a:off x="7772400" y="43526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7772400" y="41230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6200000">
            <a:off x="7772400" y="38935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16200000">
            <a:off x="7772400" y="36639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16200000">
            <a:off x="7772400" y="47429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16200000">
            <a:off x="7772400" y="45669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16200000">
            <a:off x="7772400" y="43450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16200000">
            <a:off x="7772400" y="41154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16200000">
            <a:off x="7772400" y="38858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16200000">
            <a:off x="7772400" y="36563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16200000">
            <a:off x="7772400" y="48653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16200000">
            <a:off x="7772400" y="47964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a:off x="7772400" y="46587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16200000">
            <a:off x="7772400" y="44521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16200000">
            <a:off x="7772400" y="42225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16200000">
            <a:off x="7772400" y="399300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16200000">
            <a:off x="7772400" y="37634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16200000">
            <a:off x="7772400" y="47888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16200000">
            <a:off x="7772400" y="46510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16200000">
            <a:off x="7772400" y="44444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16200000">
            <a:off x="7772400" y="42149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16200000">
            <a:off x="7772400" y="39853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16200000">
            <a:off x="7772400" y="375579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16200000">
            <a:off x="7772400" y="46434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16200000">
            <a:off x="7772400" y="44368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16200000">
            <a:off x="7772400" y="42072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16200000">
            <a:off x="7772400" y="39777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16200000">
            <a:off x="7772400" y="37481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16200000">
            <a:off x="7772400" y="47352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16200000">
            <a:off x="7772400" y="455925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16200000">
            <a:off x="7772400" y="43373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16200000">
            <a:off x="7772400" y="410778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16200000">
            <a:off x="7772400" y="38782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rot="16200000">
            <a:off x="7772400" y="364866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16200000">
            <a:off x="7772400" y="455160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rot="16200000">
            <a:off x="7772400" y="432969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rot="16200000">
            <a:off x="7772400" y="410013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rot="16200000">
            <a:off x="7772400" y="38705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16200000">
            <a:off x="7772400" y="364101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16200000">
            <a:off x="7772400" y="48882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16200000">
            <a:off x="7772400" y="48423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16200000">
            <a:off x="7772400" y="47276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16200000">
            <a:off x="7772400" y="45439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16200000">
            <a:off x="7772400" y="432204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16200000">
            <a:off x="7772400" y="409248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16200000">
            <a:off x="7772400" y="38629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a:off x="7772400" y="36333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16200000">
            <a:off x="7772400" y="483472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a:off x="7772400" y="47199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6200000">
            <a:off x="7772400" y="45363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16200000">
            <a:off x="7772400" y="43143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16200000">
            <a:off x="7772400" y="408483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200000">
            <a:off x="7772400" y="38552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200000">
            <a:off x="7772400" y="36257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16200000">
            <a:off x="7772400" y="471229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16200000">
            <a:off x="7772400" y="4528648"/>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16200000">
            <a:off x="7772400" y="43067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16200000">
            <a:off x="7772400" y="407718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16200000">
            <a:off x="7772400" y="38476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16200000">
            <a:off x="7772400" y="36180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16200000">
            <a:off x="7772400" y="478116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16200000">
            <a:off x="7772400" y="4635776"/>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16200000">
            <a:off x="7772400" y="442917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a:off x="7772400" y="419961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16200000">
            <a:off x="7772400" y="397005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16200000">
            <a:off x="7772400" y="3740492"/>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16200000">
            <a:off x="7772400" y="4628124"/>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16200000">
            <a:off x="7772400" y="442152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16200000">
            <a:off x="7772400" y="41919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16200000">
            <a:off x="7772400" y="396240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16200000">
            <a:off x="7772400" y="373284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26" name="Picture 42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8000" contrast="2000"/>
                    </a14:imgEffect>
                  </a14:imgLayer>
                </a14:imgProps>
              </a:ext>
              <a:ext uri="{28A0092B-C50C-407E-A947-70E740481C1C}">
                <a14:useLocalDpi xmlns:a14="http://schemas.microsoft.com/office/drawing/2010/main" val="0"/>
              </a:ext>
            </a:extLst>
          </a:blip>
          <a:srcRect r="2222" b="30000"/>
          <a:stretch/>
        </p:blipFill>
        <p:spPr>
          <a:xfrm>
            <a:off x="2178268" y="1742209"/>
            <a:ext cx="4754880" cy="2269378"/>
          </a:xfrm>
          <a:prstGeom prst="rect">
            <a:avLst/>
          </a:prstGeom>
        </p:spPr>
      </p:pic>
      <p:pic>
        <p:nvPicPr>
          <p:cNvPr id="422" name="Picture 4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4588962"/>
            <a:ext cx="4572000" cy="972342"/>
          </a:xfrm>
          <a:prstGeom prst="rect">
            <a:avLst/>
          </a:prstGeom>
        </p:spPr>
      </p:pic>
    </p:spTree>
    <p:extLst>
      <p:ext uri="{BB962C8B-B14F-4D97-AF65-F5344CB8AC3E}">
        <p14:creationId xmlns:p14="http://schemas.microsoft.com/office/powerpoint/2010/main" val="419282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317500"/>
            <a:ext cx="8229600" cy="977900"/>
          </a:xfrm>
        </p:spPr>
        <p:txBody>
          <a:bodyPr/>
          <a:lstStyle/>
          <a:p>
            <a:r>
              <a:rPr lang="en-US" dirty="0" smtClean="0"/>
              <a:t>Who is Student Veterans of America?</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20" name="Rectangle 19"/>
          <p:cNvSpPr/>
          <p:nvPr/>
        </p:nvSpPr>
        <p:spPr>
          <a:xfrm>
            <a:off x="5368933" y="1748300"/>
            <a:ext cx="3394067" cy="3611100"/>
          </a:xfrm>
          <a:prstGeom prst="rect">
            <a:avLst/>
          </a:prstGeom>
          <a:solidFill>
            <a:srgbClr val="F2F2F2"/>
          </a:solidFill>
          <a:ln w="25400" cap="flat" cmpd="sng" algn="ctr">
            <a:solidFill>
              <a:srgbClr val="F2F2F2"/>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BFBFBF">
                    <a:lumMod val="50000"/>
                  </a:srgbClr>
                </a:solidFill>
                <a:effectLst/>
                <a:uLnTx/>
                <a:uFillTx/>
                <a:latin typeface="Calibri"/>
                <a:ea typeface="+mn-ea"/>
                <a:cs typeface="Arial" charset="0"/>
              </a:rPr>
              <a:t>History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dirty="0" smtClean="0">
              <a:ln>
                <a:noFill/>
              </a:ln>
              <a:solidFill>
                <a:srgbClr val="BFBFBF">
                  <a:lumMod val="50000"/>
                </a:srgbClr>
              </a:solidFill>
              <a:effectLst/>
              <a:uLnTx/>
              <a:uFillTx/>
              <a:latin typeface="Calibri"/>
              <a:ea typeface="+mn-ea"/>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4B4B4B"/>
                </a:solidFill>
                <a:effectLst/>
                <a:uLnTx/>
                <a:uFillTx/>
                <a:latin typeface="Calibri"/>
                <a:ea typeface="+mn-ea"/>
                <a:cs typeface="+mn-cs"/>
              </a:rPr>
              <a:t>SVA was founded as a 501(c)(3) nonprofit in 2008 by returning Iraq and Afghanistan veterans who personally struggled with the transition from combat to college.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4B4B4B"/>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4B4B4B"/>
                </a:solidFill>
                <a:effectLst/>
                <a:uLnTx/>
                <a:uFillTx/>
                <a:latin typeface="Calibri"/>
                <a:ea typeface="+mn-ea"/>
                <a:cs typeface="+mn-cs"/>
              </a:rPr>
              <a:t>The grassroots coalition was born from the military ethos of “leave no one behind,” as its founders discovered that institutions were ill-prepared to support these new, nontraditional students.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smtClean="0">
              <a:ln>
                <a:noFill/>
              </a:ln>
              <a:solidFill>
                <a:srgbClr val="4B4B4B"/>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4B4B4B"/>
                </a:solidFill>
                <a:effectLst/>
                <a:uLnTx/>
                <a:uFillTx/>
                <a:latin typeface="Calibri"/>
                <a:ea typeface="+mn-ea"/>
                <a:cs typeface="+mn-cs"/>
              </a:rPr>
              <a:t>From the original 20 chapters, SVA’s network has grown to more than 1,000 institutions of higher learning in all 50 states and three countries.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7F7F7F">
                  <a:lumMod val="75000"/>
                </a:srgbClr>
              </a:solidFill>
              <a:effectLst/>
              <a:uLnTx/>
              <a:uFillTx/>
              <a:latin typeface="Calibri"/>
              <a:ea typeface="+mn-ea"/>
              <a:cs typeface="+mn-cs"/>
            </a:endParaRPr>
          </a:p>
        </p:txBody>
      </p:sp>
      <p:sp>
        <p:nvSpPr>
          <p:cNvPr id="21" name="Rectangle 20"/>
          <p:cNvSpPr/>
          <p:nvPr/>
        </p:nvSpPr>
        <p:spPr>
          <a:xfrm>
            <a:off x="336998" y="1714489"/>
            <a:ext cx="4713541" cy="1133573"/>
          </a:xfrm>
          <a:prstGeom prst="rect">
            <a:avLst/>
          </a:prstGeom>
          <a:noFill/>
          <a:ln w="12700" cap="flat" cmpd="sng" algn="ctr">
            <a:solidFill>
              <a:srgbClr val="1F497D"/>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206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SVA provides military veterans with the resources, support, and advocacy needed to succeed in higher education and after graduation.</a:t>
            </a:r>
          </a:p>
        </p:txBody>
      </p:sp>
      <p:sp>
        <p:nvSpPr>
          <p:cNvPr id="22" name="Text Placeholder 1"/>
          <p:cNvSpPr txBox="1">
            <a:spLocks/>
          </p:cNvSpPr>
          <p:nvPr/>
        </p:nvSpPr>
        <p:spPr bwMode="auto">
          <a:xfrm>
            <a:off x="2098182" y="1615658"/>
            <a:ext cx="1244101" cy="314742"/>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rgbClr val="BFBFBF">
                    <a:lumMod val="50000"/>
                  </a:srgbClr>
                </a:solidFill>
                <a:effectLst/>
                <a:uLnTx/>
                <a:uFillTx/>
                <a:latin typeface="Calibri"/>
                <a:cs typeface="Arial" charset="0"/>
              </a:rPr>
              <a:t>Mission</a:t>
            </a:r>
            <a:endParaRPr kumimoji="0" lang="en-US" sz="1600" b="1" i="0" u="none" strike="noStrike" kern="0" cap="none" spc="0" normalizeH="0" baseline="0" noProof="0" dirty="0">
              <a:ln>
                <a:noFill/>
              </a:ln>
              <a:solidFill>
                <a:srgbClr val="BFBFBF">
                  <a:lumMod val="50000"/>
                </a:srgbClr>
              </a:solidFill>
              <a:effectLst/>
              <a:uLnTx/>
              <a:uFillTx/>
              <a:latin typeface="Calibri"/>
              <a:cs typeface="Arial" charset="0"/>
            </a:endParaRPr>
          </a:p>
        </p:txBody>
      </p:sp>
      <p:sp>
        <p:nvSpPr>
          <p:cNvPr id="23" name="Rectangle 22"/>
          <p:cNvSpPr/>
          <p:nvPr/>
        </p:nvSpPr>
        <p:spPr>
          <a:xfrm>
            <a:off x="304800" y="3045724"/>
            <a:ext cx="4713541" cy="1133574"/>
          </a:xfrm>
          <a:prstGeom prst="rect">
            <a:avLst/>
          </a:prstGeom>
          <a:noFill/>
          <a:ln w="12700" cap="flat" cmpd="sng" algn="ctr">
            <a:solidFill>
              <a:srgbClr val="1F497D"/>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206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SVA envisions a nation where all student veterans succeed in postsecondary programs and contribute to civilian society in meaningful ways.</a:t>
            </a:r>
          </a:p>
        </p:txBody>
      </p:sp>
      <p:sp>
        <p:nvSpPr>
          <p:cNvPr id="24" name="Text Placeholder 1"/>
          <p:cNvSpPr txBox="1">
            <a:spLocks/>
          </p:cNvSpPr>
          <p:nvPr/>
        </p:nvSpPr>
        <p:spPr bwMode="auto">
          <a:xfrm>
            <a:off x="2065984" y="2946894"/>
            <a:ext cx="1244101" cy="314742"/>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rgbClr val="BFBFBF">
                    <a:lumMod val="50000"/>
                  </a:srgbClr>
                </a:solidFill>
                <a:effectLst/>
                <a:uLnTx/>
                <a:uFillTx/>
                <a:latin typeface="Calibri"/>
                <a:cs typeface="Arial" charset="0"/>
              </a:rPr>
              <a:t>Vision</a:t>
            </a:r>
            <a:endParaRPr kumimoji="0" lang="en-US" sz="1600" b="1" i="0" u="none" strike="noStrike" kern="0" cap="none" spc="0" normalizeH="0" baseline="0" noProof="0" dirty="0">
              <a:ln>
                <a:noFill/>
              </a:ln>
              <a:solidFill>
                <a:srgbClr val="BFBFBF">
                  <a:lumMod val="50000"/>
                </a:srgbClr>
              </a:solidFill>
              <a:effectLst/>
              <a:uLnTx/>
              <a:uFillTx/>
              <a:latin typeface="Calibri"/>
              <a:cs typeface="Arial" charset="0"/>
            </a:endParaRPr>
          </a:p>
        </p:txBody>
      </p:sp>
      <p:sp>
        <p:nvSpPr>
          <p:cNvPr id="25" name="Rectangle 24"/>
          <p:cNvSpPr/>
          <p:nvPr/>
        </p:nvSpPr>
        <p:spPr>
          <a:xfrm>
            <a:off x="304800" y="4368159"/>
            <a:ext cx="4713541" cy="980763"/>
          </a:xfrm>
          <a:prstGeom prst="rect">
            <a:avLst/>
          </a:prstGeom>
          <a:noFill/>
          <a:ln w="12700" cap="flat" cmpd="sng" algn="ctr">
            <a:solidFill>
              <a:srgbClr val="1F497D"/>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206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SVA delivers programs and services to student veterans via a campus-based peer support network made up of SVA chapters.</a:t>
            </a:r>
          </a:p>
        </p:txBody>
      </p:sp>
      <p:sp>
        <p:nvSpPr>
          <p:cNvPr id="26" name="Text Placeholder 1"/>
          <p:cNvSpPr txBox="1">
            <a:spLocks/>
          </p:cNvSpPr>
          <p:nvPr/>
        </p:nvSpPr>
        <p:spPr bwMode="auto">
          <a:xfrm>
            <a:off x="2065984" y="4269328"/>
            <a:ext cx="1244101" cy="314742"/>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rgbClr val="BFBFBF">
                    <a:lumMod val="50000"/>
                  </a:srgbClr>
                </a:solidFill>
                <a:effectLst/>
                <a:uLnTx/>
                <a:uFillTx/>
                <a:latin typeface="Calibri"/>
                <a:cs typeface="Arial" charset="0"/>
              </a:rPr>
              <a:t>Model</a:t>
            </a:r>
            <a:endParaRPr kumimoji="0" lang="en-US" sz="1600" b="1" i="0" u="none" strike="noStrike" kern="0" cap="none" spc="0" normalizeH="0" baseline="0" noProof="0" dirty="0">
              <a:ln>
                <a:noFill/>
              </a:ln>
              <a:solidFill>
                <a:srgbClr val="BFBFBF">
                  <a:lumMod val="50000"/>
                </a:srgbClr>
              </a:solidFill>
              <a:effectLst/>
              <a:uLnTx/>
              <a:uFillTx/>
              <a:latin typeface="Calibri"/>
              <a:cs typeface="Arial" charset="0"/>
            </a:endParaRPr>
          </a:p>
        </p:txBody>
      </p:sp>
      <p:sp>
        <p:nvSpPr>
          <p:cNvPr id="28" name="TextBox 27"/>
          <p:cNvSpPr txBox="1"/>
          <p:nvPr/>
        </p:nvSpPr>
        <p:spPr>
          <a:xfrm>
            <a:off x="1358783" y="5588000"/>
            <a:ext cx="6400800" cy="584200"/>
          </a:xfrm>
          <a:prstGeom prst="rect">
            <a:avLst/>
          </a:prstGeom>
          <a:noFill/>
          <a:ln w="19050">
            <a:solidFill>
              <a:srgbClr val="243B7C"/>
            </a:solidFill>
          </a:ln>
        </p:spPr>
        <p:txBody>
          <a:bodyPr vert="horz" wrap="square" lIns="45720" tIns="45720" rIns="45720" bIns="45720" rtlCol="0" anchor="ctr" anchorCtr="0">
            <a:noAutofit/>
          </a:bodyPr>
          <a:lstStyle/>
          <a:p>
            <a:pPr lvl="0" algn="ctr">
              <a:spcBef>
                <a:spcPct val="20000"/>
              </a:spcBef>
              <a:defRPr/>
            </a:pPr>
            <a:r>
              <a:rPr lang="en-US" b="1" kern="0" dirty="0">
                <a:solidFill>
                  <a:srgbClr val="002060"/>
                </a:solidFill>
              </a:rPr>
              <a:t>This peer-to-peer network continues to thrive today and is poised for growth</a:t>
            </a:r>
          </a:p>
        </p:txBody>
      </p:sp>
    </p:spTree>
    <p:extLst>
      <p:ext uri="{BB962C8B-B14F-4D97-AF65-F5344CB8AC3E}">
        <p14:creationId xmlns:p14="http://schemas.microsoft.com/office/powerpoint/2010/main" val="343781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txBox="1">
            <a:spLocks/>
          </p:cNvSpPr>
          <p:nvPr/>
        </p:nvSpPr>
        <p:spPr>
          <a:xfrm>
            <a:off x="298450" y="137532"/>
            <a:ext cx="9399588" cy="906463"/>
          </a:xfrm>
          <a:prstGeom prst="rect">
            <a:avLst/>
          </a:prstGeom>
        </p:spPr>
        <p:txBody>
          <a:bodyPr/>
          <a:lstStyle>
            <a:lvl1pPr algn="l" rtl="0" eaLnBrk="0" fontAlgn="base" hangingPunct="0">
              <a:lnSpc>
                <a:spcPct val="106000"/>
              </a:lnSpc>
              <a:spcBef>
                <a:spcPct val="0"/>
              </a:spcBef>
              <a:spcAft>
                <a:spcPct val="0"/>
              </a:spcAft>
              <a:defRPr b="1">
                <a:solidFill>
                  <a:schemeClr val="tx1"/>
                </a:solidFill>
                <a:latin typeface="+mj-lt"/>
                <a:ea typeface="+mj-ea"/>
                <a:cs typeface="+mj-cs"/>
              </a:defRPr>
            </a:lvl1pPr>
            <a:lvl2pPr algn="l" rtl="0" eaLnBrk="0" fontAlgn="base" hangingPunct="0">
              <a:lnSpc>
                <a:spcPct val="106000"/>
              </a:lnSpc>
              <a:spcBef>
                <a:spcPct val="0"/>
              </a:spcBef>
              <a:spcAft>
                <a:spcPct val="0"/>
              </a:spcAft>
              <a:defRPr b="1">
                <a:solidFill>
                  <a:schemeClr val="tx1"/>
                </a:solidFill>
                <a:latin typeface="Arial" charset="0"/>
              </a:defRPr>
            </a:lvl2pPr>
            <a:lvl3pPr algn="l" rtl="0" eaLnBrk="0" fontAlgn="base" hangingPunct="0">
              <a:lnSpc>
                <a:spcPct val="106000"/>
              </a:lnSpc>
              <a:spcBef>
                <a:spcPct val="0"/>
              </a:spcBef>
              <a:spcAft>
                <a:spcPct val="0"/>
              </a:spcAft>
              <a:defRPr b="1">
                <a:solidFill>
                  <a:schemeClr val="tx1"/>
                </a:solidFill>
                <a:latin typeface="Arial" charset="0"/>
              </a:defRPr>
            </a:lvl3pPr>
            <a:lvl4pPr algn="l" rtl="0" eaLnBrk="0" fontAlgn="base" hangingPunct="0">
              <a:lnSpc>
                <a:spcPct val="106000"/>
              </a:lnSpc>
              <a:spcBef>
                <a:spcPct val="0"/>
              </a:spcBef>
              <a:spcAft>
                <a:spcPct val="0"/>
              </a:spcAft>
              <a:defRPr b="1">
                <a:solidFill>
                  <a:schemeClr val="tx1"/>
                </a:solidFill>
                <a:latin typeface="Arial" charset="0"/>
              </a:defRPr>
            </a:lvl4pPr>
            <a:lvl5pPr algn="l" rtl="0" eaLnBrk="0" fontAlgn="base" hangingPunct="0">
              <a:lnSpc>
                <a:spcPct val="106000"/>
              </a:lnSpc>
              <a:spcBef>
                <a:spcPct val="0"/>
              </a:spcBef>
              <a:spcAft>
                <a:spcPct val="0"/>
              </a:spcAft>
              <a:defRPr b="1">
                <a:solidFill>
                  <a:schemeClr val="tx1"/>
                </a:solidFill>
                <a:latin typeface="Arial" charset="0"/>
              </a:defRPr>
            </a:lvl5pPr>
            <a:lvl6pPr marL="457200" algn="l" rtl="0" fontAlgn="base">
              <a:lnSpc>
                <a:spcPct val="106000"/>
              </a:lnSpc>
              <a:spcBef>
                <a:spcPct val="0"/>
              </a:spcBef>
              <a:spcAft>
                <a:spcPct val="0"/>
              </a:spcAft>
              <a:defRPr b="1">
                <a:solidFill>
                  <a:schemeClr val="tx1"/>
                </a:solidFill>
                <a:latin typeface="Arial" charset="0"/>
              </a:defRPr>
            </a:lvl6pPr>
            <a:lvl7pPr marL="914400" algn="l" rtl="0" fontAlgn="base">
              <a:lnSpc>
                <a:spcPct val="106000"/>
              </a:lnSpc>
              <a:spcBef>
                <a:spcPct val="0"/>
              </a:spcBef>
              <a:spcAft>
                <a:spcPct val="0"/>
              </a:spcAft>
              <a:defRPr b="1">
                <a:solidFill>
                  <a:schemeClr val="tx1"/>
                </a:solidFill>
                <a:latin typeface="Arial" charset="0"/>
              </a:defRPr>
            </a:lvl7pPr>
            <a:lvl8pPr marL="1371600" algn="l" rtl="0" fontAlgn="base">
              <a:lnSpc>
                <a:spcPct val="106000"/>
              </a:lnSpc>
              <a:spcBef>
                <a:spcPct val="0"/>
              </a:spcBef>
              <a:spcAft>
                <a:spcPct val="0"/>
              </a:spcAft>
              <a:defRPr b="1">
                <a:solidFill>
                  <a:schemeClr val="tx1"/>
                </a:solidFill>
                <a:latin typeface="Arial" charset="0"/>
              </a:defRPr>
            </a:lvl8pPr>
            <a:lvl9pPr marL="1828800" algn="l" rtl="0" fontAlgn="base">
              <a:lnSpc>
                <a:spcPct val="106000"/>
              </a:lnSpc>
              <a:spcBef>
                <a:spcPct val="0"/>
              </a:spcBef>
              <a:spcAft>
                <a:spcPct val="0"/>
              </a:spcAft>
              <a:defRPr b="1">
                <a:solidFill>
                  <a:schemeClr val="tx1"/>
                </a:solidFill>
                <a:latin typeface="Arial" charset="0"/>
              </a:defRPr>
            </a:lvl9pPr>
          </a:lstStyle>
          <a:p>
            <a:endParaRPr lang="en-US" sz="2800" kern="0" dirty="0" smtClean="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2" name="Title 1"/>
          <p:cNvSpPr>
            <a:spLocks noGrp="1"/>
          </p:cNvSpPr>
          <p:nvPr>
            <p:ph type="title"/>
          </p:nvPr>
        </p:nvSpPr>
        <p:spPr/>
        <p:txBody>
          <a:bodyPr/>
          <a:lstStyle/>
          <a:p>
            <a:r>
              <a:rPr lang="en-US" dirty="0" smtClean="0"/>
              <a:t>SVA’s Critical Role in Shaping the Future of Current Generation Student Veterans</a:t>
            </a:r>
            <a:endParaRPr lang="en-US" dirty="0"/>
          </a:p>
        </p:txBody>
      </p:sp>
      <p:sp>
        <p:nvSpPr>
          <p:cNvPr id="3" name="Content Placeholder 2"/>
          <p:cNvSpPr>
            <a:spLocks noGrp="1"/>
          </p:cNvSpPr>
          <p:nvPr>
            <p:ph sz="half" idx="1"/>
          </p:nvPr>
        </p:nvSpPr>
        <p:spPr>
          <a:xfrm>
            <a:off x="304800" y="1803400"/>
            <a:ext cx="5715000" cy="4140200"/>
          </a:xfrm>
        </p:spPr>
        <p:txBody>
          <a:bodyPr/>
          <a:lstStyle/>
          <a:p>
            <a:r>
              <a:rPr lang="en-US" sz="2100" dirty="0" smtClean="0"/>
              <a:t>SVA directly improves upon the opportunities </a:t>
            </a:r>
            <a:r>
              <a:rPr lang="en-US" sz="2100" dirty="0"/>
              <a:t>for all </a:t>
            </a:r>
            <a:r>
              <a:rPr lang="en-US" sz="2100" dirty="0" smtClean="0"/>
              <a:t>Veterans </a:t>
            </a:r>
            <a:r>
              <a:rPr lang="en-US" sz="2100" dirty="0"/>
              <a:t>through </a:t>
            </a:r>
            <a:r>
              <a:rPr lang="en-US" sz="2100" dirty="0" smtClean="0"/>
              <a:t>advocacy</a:t>
            </a:r>
          </a:p>
          <a:p>
            <a:pPr lvl="1">
              <a:spcAft>
                <a:spcPts val="600"/>
              </a:spcAft>
            </a:pPr>
            <a:r>
              <a:rPr lang="en-US" sz="2000" dirty="0" smtClean="0"/>
              <a:t>SVA’s role was essential in </a:t>
            </a:r>
            <a:r>
              <a:rPr lang="en-US" sz="2000" dirty="0"/>
              <a:t>the passage of the transformational Post-9/11 GI Bill</a:t>
            </a:r>
          </a:p>
          <a:p>
            <a:r>
              <a:rPr lang="en-US" sz="2100" dirty="0" smtClean="0"/>
              <a:t>SVA </a:t>
            </a:r>
            <a:r>
              <a:rPr lang="en-US" sz="2100" dirty="0"/>
              <a:t>envisions a nation where all student </a:t>
            </a:r>
            <a:r>
              <a:rPr lang="en-US" sz="2100" dirty="0" smtClean="0"/>
              <a:t>Veterans </a:t>
            </a:r>
            <a:r>
              <a:rPr lang="en-US" sz="2100" dirty="0"/>
              <a:t>succeed in post-secondary programs and contribute to civilian society in meaningful </a:t>
            </a:r>
            <a:r>
              <a:rPr lang="en-US" sz="2100" dirty="0" smtClean="0"/>
              <a:t>ways</a:t>
            </a:r>
            <a:endParaRPr lang="en-US" sz="2100" dirty="0"/>
          </a:p>
        </p:txBody>
      </p:sp>
      <p:pic>
        <p:nvPicPr>
          <p:cNvPr id="6" name="Content Placeholder 5"/>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6477000" y="1986174"/>
            <a:ext cx="1884984" cy="1245082"/>
          </a:xfrm>
        </p:spPr>
      </p:pic>
      <p:pic>
        <p:nvPicPr>
          <p:cNvPr id="8" name="Content Placeholder 7"/>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6477000" y="3459856"/>
            <a:ext cx="1844566" cy="1645544"/>
          </a:xfrm>
        </p:spPr>
      </p:pic>
      <p:sp>
        <p:nvSpPr>
          <p:cNvPr id="10" name="TextBox 9"/>
          <p:cNvSpPr txBox="1"/>
          <p:nvPr/>
        </p:nvSpPr>
        <p:spPr>
          <a:xfrm>
            <a:off x="1358783" y="5588000"/>
            <a:ext cx="6400800" cy="584200"/>
          </a:xfrm>
          <a:prstGeom prst="rect">
            <a:avLst/>
          </a:prstGeom>
          <a:noFill/>
          <a:ln w="19050">
            <a:solidFill>
              <a:srgbClr val="243B7C"/>
            </a:solidFill>
          </a:ln>
        </p:spPr>
        <p:txBody>
          <a:bodyPr vert="horz" wrap="square" lIns="45720" tIns="45720" rIns="45720" bIns="45720" rtlCol="0" anchor="ctr" anchorCtr="0">
            <a:noAutofit/>
          </a:bodyPr>
          <a:lstStyle/>
          <a:p>
            <a:pPr lvl="0" algn="ctr">
              <a:spcBef>
                <a:spcPct val="20000"/>
              </a:spcBef>
            </a:pPr>
            <a:r>
              <a:rPr lang="en-US" b="1" kern="0" dirty="0">
                <a:solidFill>
                  <a:srgbClr val="002060"/>
                </a:solidFill>
              </a:rPr>
              <a:t>SVA is </a:t>
            </a:r>
            <a:r>
              <a:rPr lang="en-US" b="1" kern="0" dirty="0" smtClean="0">
                <a:solidFill>
                  <a:srgbClr val="002060"/>
                </a:solidFill>
              </a:rPr>
              <a:t>the </a:t>
            </a:r>
            <a:r>
              <a:rPr lang="en-US" b="1" kern="0" dirty="0">
                <a:solidFill>
                  <a:srgbClr val="002060"/>
                </a:solidFill>
              </a:rPr>
              <a:t>best-suited Veterans’ organization to lead this much needed </a:t>
            </a:r>
            <a:r>
              <a:rPr lang="en-US" b="1" kern="0" dirty="0" smtClean="0">
                <a:solidFill>
                  <a:srgbClr val="002060"/>
                </a:solidFill>
              </a:rPr>
              <a:t>charge</a:t>
            </a:r>
            <a:endParaRPr lang="en-US" b="1" kern="0" dirty="0">
              <a:solidFill>
                <a:srgbClr val="002060"/>
              </a:solidFill>
            </a:endParaRPr>
          </a:p>
        </p:txBody>
      </p:sp>
    </p:spTree>
    <p:extLst>
      <p:ext uri="{BB962C8B-B14F-4D97-AF65-F5344CB8AC3E}">
        <p14:creationId xmlns:p14="http://schemas.microsoft.com/office/powerpoint/2010/main" val="165134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3" name="Title 2"/>
          <p:cNvSpPr>
            <a:spLocks noGrp="1"/>
          </p:cNvSpPr>
          <p:nvPr>
            <p:ph type="title"/>
          </p:nvPr>
        </p:nvSpPr>
        <p:spPr/>
        <p:txBody>
          <a:bodyPr/>
          <a:lstStyle/>
          <a:p>
            <a:r>
              <a:rPr lang="en-US" dirty="0" smtClean="0"/>
              <a:t>Supporting Veterans to Overcome Common Challenges</a:t>
            </a:r>
            <a:endParaRPr lang="en-US" dirty="0"/>
          </a:p>
        </p:txBody>
      </p:sp>
      <p:pic>
        <p:nvPicPr>
          <p:cNvPr id="14" name="Picture Placeholder 13"/>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3440" t="-1931" r="2181" b="-1517"/>
          <a:stretch/>
        </p:blipFill>
        <p:spPr>
          <a:xfrm>
            <a:off x="457200" y="2431361"/>
            <a:ext cx="8229600" cy="4169979"/>
          </a:xfrm>
        </p:spPr>
      </p:pic>
      <p:sp>
        <p:nvSpPr>
          <p:cNvPr id="7" name="Text Placeholder 6"/>
          <p:cNvSpPr>
            <a:spLocks noGrp="1"/>
          </p:cNvSpPr>
          <p:nvPr>
            <p:ph type="body" sz="half" idx="2"/>
          </p:nvPr>
        </p:nvSpPr>
        <p:spPr>
          <a:xfrm>
            <a:off x="136633" y="1492468"/>
            <a:ext cx="8915400" cy="1049228"/>
          </a:xfrm>
        </p:spPr>
        <p:txBody>
          <a:bodyPr anchor="t"/>
          <a:lstStyle/>
          <a:p>
            <a:r>
              <a:rPr lang="en-US" sz="2000" b="1" dirty="0">
                <a:cs typeface="Arial" pitchFamily="34" charset="0"/>
              </a:rPr>
              <a:t>In the next five years, SVA seeks </a:t>
            </a:r>
            <a:r>
              <a:rPr lang="en-US" sz="2000" b="1" dirty="0" smtClean="0">
                <a:cs typeface="Arial" pitchFamily="34" charset="0"/>
              </a:rPr>
              <a:t>to support </a:t>
            </a:r>
            <a:r>
              <a:rPr lang="en-US" sz="2000" b="1" dirty="0">
                <a:cs typeface="Arial" pitchFamily="34" charset="0"/>
              </a:rPr>
              <a:t>all student </a:t>
            </a:r>
            <a:r>
              <a:rPr lang="en-US" sz="2000" b="1" dirty="0" smtClean="0">
                <a:cs typeface="Arial" pitchFamily="34" charset="0"/>
              </a:rPr>
              <a:t>Veterans </a:t>
            </a:r>
            <a:r>
              <a:rPr lang="en-US" sz="2000" b="1" dirty="0">
                <a:cs typeface="Arial" pitchFamily="34" charset="0"/>
              </a:rPr>
              <a:t>enrolled in two and four year </a:t>
            </a:r>
            <a:r>
              <a:rPr lang="en-US" sz="2000" b="1" dirty="0" smtClean="0">
                <a:cs typeface="Arial" pitchFamily="34" charset="0"/>
              </a:rPr>
              <a:t>institutions by helping them g</a:t>
            </a:r>
            <a:r>
              <a:rPr lang="en-US" sz="1900" b="1" dirty="0" smtClean="0">
                <a:cs typeface="Arial" pitchFamily="34" charset="0"/>
              </a:rPr>
              <a:t>raduate with market-valued credentials and be job-ready.</a:t>
            </a:r>
            <a:endParaRPr lang="en-US" sz="1900" b="1" dirty="0">
              <a:cs typeface="Arial" pitchFamily="34" charset="0"/>
            </a:endParaRPr>
          </a:p>
        </p:txBody>
      </p:sp>
      <p:sp>
        <p:nvSpPr>
          <p:cNvPr id="15" name="Title 1"/>
          <p:cNvSpPr txBox="1">
            <a:spLocks/>
          </p:cNvSpPr>
          <p:nvPr/>
        </p:nvSpPr>
        <p:spPr bwMode="auto">
          <a:xfrm>
            <a:off x="457200" y="317500"/>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914400" indent="0" algn="l" defTabSz="457200" rtl="0" eaLnBrk="0" fontAlgn="base" hangingPunct="0">
              <a:spcBef>
                <a:spcPct val="0"/>
              </a:spcBef>
              <a:spcAft>
                <a:spcPct val="0"/>
              </a:spcAft>
              <a:defRPr sz="20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Core Focus: Supporting Student Veterans to Overcome Challenges</a:t>
            </a:r>
            <a:endParaRPr lang="en-US" kern="0" dirty="0">
              <a:solidFill>
                <a:srgbClr val="FFFFFF"/>
              </a:solidFill>
            </a:endParaRPr>
          </a:p>
        </p:txBody>
      </p:sp>
    </p:spTree>
    <p:extLst>
      <p:ext uri="{BB962C8B-B14F-4D97-AF65-F5344CB8AC3E}">
        <p14:creationId xmlns:p14="http://schemas.microsoft.com/office/powerpoint/2010/main" val="3788087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7"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The SVA-VA Relationship: Seeking to Build Better Outcomes Together</a:t>
            </a:r>
            <a:endParaRPr lang="en-US" kern="0" dirty="0">
              <a:solidFill>
                <a:srgbClr val="FFFFFF"/>
              </a:solidFill>
            </a:endParaRPr>
          </a:p>
        </p:txBody>
      </p:sp>
      <p:pic>
        <p:nvPicPr>
          <p:cNvPr id="2" name="Picture 1"/>
          <p:cNvPicPr>
            <a:picLocks noChangeAspect="1"/>
          </p:cNvPicPr>
          <p:nvPr/>
        </p:nvPicPr>
        <p:blipFill>
          <a:blip r:embed="rId4"/>
          <a:stretch>
            <a:fillRect/>
          </a:stretch>
        </p:blipFill>
        <p:spPr>
          <a:xfrm>
            <a:off x="964312" y="3396720"/>
            <a:ext cx="681227" cy="2013480"/>
          </a:xfrm>
          <a:prstGeom prst="rect">
            <a:avLst/>
          </a:prstGeom>
        </p:spPr>
      </p:pic>
      <p:pic>
        <p:nvPicPr>
          <p:cNvPr id="8" name="Picture 7"/>
          <p:cNvPicPr>
            <a:picLocks noChangeAspect="1"/>
          </p:cNvPicPr>
          <p:nvPr/>
        </p:nvPicPr>
        <p:blipFill>
          <a:blip r:embed="rId4"/>
          <a:stretch>
            <a:fillRect/>
          </a:stretch>
        </p:blipFill>
        <p:spPr>
          <a:xfrm>
            <a:off x="2031112" y="3396720"/>
            <a:ext cx="681227" cy="2013480"/>
          </a:xfrm>
          <a:prstGeom prst="rect">
            <a:avLst/>
          </a:prstGeom>
        </p:spPr>
      </p:pic>
      <p:pic>
        <p:nvPicPr>
          <p:cNvPr id="9" name="Picture 8"/>
          <p:cNvPicPr>
            <a:picLocks noChangeAspect="1"/>
          </p:cNvPicPr>
          <p:nvPr/>
        </p:nvPicPr>
        <p:blipFill>
          <a:blip r:embed="rId4"/>
          <a:stretch>
            <a:fillRect/>
          </a:stretch>
        </p:blipFill>
        <p:spPr>
          <a:xfrm>
            <a:off x="3097912" y="3396720"/>
            <a:ext cx="681227" cy="2013480"/>
          </a:xfrm>
          <a:prstGeom prst="rect">
            <a:avLst/>
          </a:prstGeom>
        </p:spPr>
      </p:pic>
      <p:pic>
        <p:nvPicPr>
          <p:cNvPr id="1026" name="Picture 2" descr="Veterans Integration to Academic Leadership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8237" y="2220031"/>
            <a:ext cx="1101524" cy="397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tsunews.com/wp-content/uploads/2012/03/VetSuccess-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r="11529"/>
          <a:stretch/>
        </p:blipFill>
        <p:spPr bwMode="auto">
          <a:xfrm>
            <a:off x="5064788" y="2162797"/>
            <a:ext cx="2164501" cy="5123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99" y="2177176"/>
            <a:ext cx="2273852" cy="483584"/>
          </a:xfrm>
          <a:prstGeom prst="rect">
            <a:avLst/>
          </a:prstGeom>
        </p:spPr>
      </p:pic>
      <p:sp>
        <p:nvSpPr>
          <p:cNvPr id="11" name="Rectangle 10"/>
          <p:cNvSpPr/>
          <p:nvPr/>
        </p:nvSpPr>
        <p:spPr>
          <a:xfrm>
            <a:off x="476251" y="1914427"/>
            <a:ext cx="3790949" cy="3876773"/>
          </a:xfrm>
          <a:prstGeom prst="rect">
            <a:avLst/>
          </a:prstGeom>
          <a:noFill/>
          <a:ln w="12700" cap="flat" cmpd="sng" algn="ctr">
            <a:solidFill>
              <a:srgbClr val="1F497D"/>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 name="Rectangle 12"/>
          <p:cNvSpPr/>
          <p:nvPr/>
        </p:nvSpPr>
        <p:spPr>
          <a:xfrm>
            <a:off x="4876800" y="1914427"/>
            <a:ext cx="3790949" cy="3876773"/>
          </a:xfrm>
          <a:prstGeom prst="rect">
            <a:avLst/>
          </a:prstGeom>
          <a:noFill/>
          <a:ln w="12700" cap="flat" cmpd="sng" algn="ctr">
            <a:solidFill>
              <a:srgbClr val="1F497D"/>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4" name="Text Placeholder 1"/>
          <p:cNvSpPr txBox="1">
            <a:spLocks/>
          </p:cNvSpPr>
          <p:nvPr/>
        </p:nvSpPr>
        <p:spPr bwMode="auto">
          <a:xfrm>
            <a:off x="630806" y="3081978"/>
            <a:ext cx="1348238" cy="314742"/>
          </a:xfrm>
          <a:prstGeom prst="rect">
            <a:avLst/>
          </a:prstGeom>
          <a:noFill/>
          <a:ln>
            <a:noFill/>
          </a:ln>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a:cs typeface="Arial" charset="0"/>
              </a:rPr>
              <a:t>Institutions</a:t>
            </a:r>
            <a:endParaRPr kumimoji="0" lang="en-US" b="1" i="0" u="none" strike="noStrike" kern="0" cap="none" spc="0" normalizeH="0" baseline="0" noProof="0" dirty="0">
              <a:ln>
                <a:noFill/>
              </a:ln>
              <a:effectLst/>
              <a:uLnTx/>
              <a:uFillTx/>
              <a:latin typeface="Calibri"/>
              <a:cs typeface="Arial" charset="0"/>
            </a:endParaRPr>
          </a:p>
        </p:txBody>
      </p:sp>
      <p:sp>
        <p:nvSpPr>
          <p:cNvPr id="25" name="Text Placeholder 1"/>
          <p:cNvSpPr txBox="1">
            <a:spLocks/>
          </p:cNvSpPr>
          <p:nvPr/>
        </p:nvSpPr>
        <p:spPr bwMode="auto">
          <a:xfrm>
            <a:off x="1697606" y="3081978"/>
            <a:ext cx="1348238" cy="314742"/>
          </a:xfrm>
          <a:prstGeom prst="rect">
            <a:avLst/>
          </a:prstGeom>
          <a:noFill/>
          <a:ln>
            <a:noFill/>
          </a:ln>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a:cs typeface="Arial" charset="0"/>
              </a:rPr>
              <a:t>Individuals</a:t>
            </a:r>
            <a:endParaRPr kumimoji="0" lang="en-US" b="1" i="0" u="none" strike="noStrike" kern="0" cap="none" spc="0" normalizeH="0" baseline="0" noProof="0" dirty="0">
              <a:ln>
                <a:noFill/>
              </a:ln>
              <a:effectLst/>
              <a:uLnTx/>
              <a:uFillTx/>
              <a:latin typeface="Calibri"/>
              <a:cs typeface="Arial" charset="0"/>
            </a:endParaRPr>
          </a:p>
        </p:txBody>
      </p:sp>
      <p:sp>
        <p:nvSpPr>
          <p:cNvPr id="26" name="Text Placeholder 1"/>
          <p:cNvSpPr txBox="1">
            <a:spLocks/>
          </p:cNvSpPr>
          <p:nvPr/>
        </p:nvSpPr>
        <p:spPr bwMode="auto">
          <a:xfrm>
            <a:off x="2712339" y="3080178"/>
            <a:ext cx="1525784" cy="314742"/>
          </a:xfrm>
          <a:prstGeom prst="rect">
            <a:avLst/>
          </a:prstGeom>
          <a:noFill/>
          <a:ln>
            <a:noFill/>
          </a:ln>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a:cs typeface="Arial" charset="0"/>
              </a:rPr>
              <a:t>Communities</a:t>
            </a:r>
            <a:endParaRPr kumimoji="0" lang="en-US" b="1" i="0" u="none" strike="noStrike" kern="0" cap="none" spc="0" normalizeH="0" baseline="0" noProof="0" dirty="0">
              <a:ln>
                <a:noFill/>
              </a:ln>
              <a:effectLst/>
              <a:uLnTx/>
              <a:uFillTx/>
              <a:latin typeface="Calibri"/>
              <a:cs typeface="Arial" charset="0"/>
            </a:endParaRPr>
          </a:p>
        </p:txBody>
      </p:sp>
      <p:sp>
        <p:nvSpPr>
          <p:cNvPr id="22" name="Rectangle 21"/>
          <p:cNvSpPr/>
          <p:nvPr/>
        </p:nvSpPr>
        <p:spPr>
          <a:xfrm>
            <a:off x="5000496" y="3152237"/>
            <a:ext cx="3479266" cy="2308324"/>
          </a:xfrm>
          <a:prstGeom prst="rect">
            <a:avLst/>
          </a:prstGeom>
        </p:spPr>
        <p:txBody>
          <a:bodyPr wrap="square">
            <a:spAutoFit/>
          </a:bodyPr>
          <a:lstStyle/>
          <a:p>
            <a:r>
              <a:rPr lang="en-US" sz="1600" dirty="0"/>
              <a:t>With programs like the Department of Veterans Affairs’ ‘VetSuccess On Campus’ (VSOC), ‘Veterans Integration to Academic Leadership’ (VITAL), and institutional support from postsecondary institutions, veterans are operating in environments where they are prone to excel.</a:t>
            </a:r>
          </a:p>
        </p:txBody>
      </p:sp>
    </p:spTree>
    <p:extLst>
      <p:ext uri="{BB962C8B-B14F-4D97-AF65-F5344CB8AC3E}">
        <p14:creationId xmlns:p14="http://schemas.microsoft.com/office/powerpoint/2010/main" val="125061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VA-014 MRP_Infographics_Set (ah)1.4_2.jpg"/>
          <p:cNvPicPr>
            <a:picLocks noChangeAspect="1"/>
          </p:cNvPicPr>
          <p:nvPr/>
        </p:nvPicPr>
        <p:blipFill rotWithShape="1">
          <a:blip r:embed="rId3" cstate="print">
            <a:extLst>
              <a:ext uri="{28A0092B-C50C-407E-A947-70E740481C1C}">
                <a14:useLocalDpi xmlns:a14="http://schemas.microsoft.com/office/drawing/2010/main" val="0"/>
              </a:ext>
            </a:extLst>
          </a:blip>
          <a:srcRect l="13636" t="5285" r="14552"/>
          <a:stretch/>
        </p:blipFill>
        <p:spPr>
          <a:xfrm>
            <a:off x="457200" y="1478491"/>
            <a:ext cx="8127242" cy="50440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7"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Million Records Project: SVA and Support from Key Partners</a:t>
            </a:r>
            <a:endParaRPr lang="en-US" kern="0" dirty="0">
              <a:solidFill>
                <a:srgbClr val="FFFFFF"/>
              </a:solidFill>
            </a:endParaRPr>
          </a:p>
        </p:txBody>
      </p:sp>
    </p:spTree>
    <p:extLst>
      <p:ext uri="{BB962C8B-B14F-4D97-AF65-F5344CB8AC3E}">
        <p14:creationId xmlns:p14="http://schemas.microsoft.com/office/powerpoint/2010/main" val="324747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VA-014 MRP_Infographics_Set (ah)1.4_4.jpg"/>
          <p:cNvPicPr>
            <a:picLocks noChangeAspect="1"/>
          </p:cNvPicPr>
          <p:nvPr/>
        </p:nvPicPr>
        <p:blipFill rotWithShape="1">
          <a:blip r:embed="rId3" cstate="print">
            <a:extLst>
              <a:ext uri="{28A0092B-C50C-407E-A947-70E740481C1C}">
                <a14:useLocalDpi xmlns:a14="http://schemas.microsoft.com/office/drawing/2010/main" val="0"/>
              </a:ext>
            </a:extLst>
          </a:blip>
          <a:srcRect l="14137" r="13334" b="10219"/>
          <a:stretch/>
        </p:blipFill>
        <p:spPr>
          <a:xfrm>
            <a:off x="762001" y="1475096"/>
            <a:ext cx="7372443" cy="47027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8"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Million Records Project: The Nontraditional Student Veteran Experience</a:t>
            </a:r>
            <a:endParaRPr lang="en-US" kern="0" dirty="0">
              <a:solidFill>
                <a:srgbClr val="FFFFFF"/>
              </a:solidFill>
            </a:endParaRPr>
          </a:p>
        </p:txBody>
      </p:sp>
      <p:sp>
        <p:nvSpPr>
          <p:cNvPr id="7" name="TextBox 6"/>
          <p:cNvSpPr txBox="1"/>
          <p:nvPr/>
        </p:nvSpPr>
        <p:spPr>
          <a:xfrm>
            <a:off x="179031" y="6324600"/>
            <a:ext cx="5076497" cy="369332"/>
          </a:xfrm>
          <a:prstGeom prst="rect">
            <a:avLst/>
          </a:prstGeom>
          <a:noFill/>
        </p:spPr>
        <p:txBody>
          <a:bodyPr wrap="square" rtlCol="0">
            <a:spAutoFit/>
          </a:bodyPr>
          <a:lstStyle/>
          <a:p>
            <a:r>
              <a:rPr lang="en-US" sz="900" dirty="0">
                <a:solidFill>
                  <a:srgbClr val="FFFFFF">
                    <a:lumMod val="65000"/>
                  </a:srgbClr>
                </a:solidFill>
              </a:rPr>
              <a:t>Cate, C.A. (2014).</a:t>
            </a:r>
            <a:r>
              <a:rPr lang="en-US" sz="900" i="1" dirty="0">
                <a:solidFill>
                  <a:srgbClr val="FFFFFF">
                    <a:lumMod val="65000"/>
                  </a:srgbClr>
                </a:solidFill>
              </a:rPr>
              <a:t>Million Records Project: Research from Student Veterans of America</a:t>
            </a:r>
            <a:r>
              <a:rPr lang="en-US" sz="900" dirty="0">
                <a:solidFill>
                  <a:srgbClr val="FFFFFF">
                    <a:lumMod val="65000"/>
                  </a:srgbClr>
                </a:solidFill>
              </a:rPr>
              <a:t>.</a:t>
            </a:r>
          </a:p>
          <a:p>
            <a:r>
              <a:rPr lang="en-US" sz="900" dirty="0">
                <a:solidFill>
                  <a:srgbClr val="FFFFFF">
                    <a:lumMod val="65000"/>
                  </a:srgbClr>
                </a:solidFill>
              </a:rPr>
              <a:t>Student Veterans of America, Washington, DC.</a:t>
            </a:r>
          </a:p>
        </p:txBody>
      </p:sp>
    </p:spTree>
    <p:extLst>
      <p:ext uri="{BB962C8B-B14F-4D97-AF65-F5344CB8AC3E}">
        <p14:creationId xmlns:p14="http://schemas.microsoft.com/office/powerpoint/2010/main" val="210734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VA-014 MRP_Infographics_Set (ah)1.4_6.jpg"/>
          <p:cNvPicPr>
            <a:picLocks noChangeAspect="1"/>
          </p:cNvPicPr>
          <p:nvPr/>
        </p:nvPicPr>
        <p:blipFill rotWithShape="1">
          <a:blip r:embed="rId3" cstate="print">
            <a:extLst>
              <a:ext uri="{28A0092B-C50C-407E-A947-70E740481C1C}">
                <a14:useLocalDpi xmlns:a14="http://schemas.microsoft.com/office/drawing/2010/main" val="0"/>
              </a:ext>
            </a:extLst>
          </a:blip>
          <a:srcRect l="20298" r="18507" b="9397"/>
          <a:stretch/>
        </p:blipFill>
        <p:spPr>
          <a:xfrm>
            <a:off x="1856096" y="1600200"/>
            <a:ext cx="5595582" cy="45412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522510"/>
            <a:ext cx="1219200" cy="259290"/>
          </a:xfrm>
          <a:prstGeom prst="rect">
            <a:avLst/>
          </a:prstGeom>
        </p:spPr>
      </p:pic>
      <p:sp>
        <p:nvSpPr>
          <p:cNvPr id="8" name="Title 1"/>
          <p:cNvSpPr txBox="1">
            <a:spLocks/>
          </p:cNvSpPr>
          <p:nvPr/>
        </p:nvSpPr>
        <p:spPr>
          <a:xfrm>
            <a:off x="457200" y="317500"/>
            <a:ext cx="8229600" cy="977900"/>
          </a:xfrm>
          <a:prstGeom prst="rect">
            <a:avLst/>
          </a:prstGeom>
        </p:spPr>
        <p:txBody>
          <a:bodyPr anchor="b"/>
          <a:lstStyle>
            <a:lvl1pPr marL="914400" indent="0"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r>
              <a:rPr lang="en-US" kern="0" dirty="0" smtClean="0">
                <a:solidFill>
                  <a:srgbClr val="FFFFFF"/>
                </a:solidFill>
              </a:rPr>
              <a:t>Million Records Project: Time to Degree Completion</a:t>
            </a:r>
            <a:endParaRPr lang="en-US" kern="0" dirty="0">
              <a:solidFill>
                <a:srgbClr val="FFFFFF"/>
              </a:solidFill>
            </a:endParaRPr>
          </a:p>
        </p:txBody>
      </p:sp>
      <p:sp>
        <p:nvSpPr>
          <p:cNvPr id="9" name="TextBox 8"/>
          <p:cNvSpPr txBox="1"/>
          <p:nvPr/>
        </p:nvSpPr>
        <p:spPr>
          <a:xfrm>
            <a:off x="179031" y="6324600"/>
            <a:ext cx="5076497" cy="369332"/>
          </a:xfrm>
          <a:prstGeom prst="rect">
            <a:avLst/>
          </a:prstGeom>
          <a:noFill/>
        </p:spPr>
        <p:txBody>
          <a:bodyPr wrap="square" rtlCol="0">
            <a:spAutoFit/>
          </a:bodyPr>
          <a:lstStyle/>
          <a:p>
            <a:r>
              <a:rPr lang="en-US" sz="900" dirty="0">
                <a:solidFill>
                  <a:srgbClr val="FFFFFF">
                    <a:lumMod val="65000"/>
                  </a:srgbClr>
                </a:solidFill>
              </a:rPr>
              <a:t>Cate, C.A. (2014).</a:t>
            </a:r>
            <a:r>
              <a:rPr lang="en-US" sz="900" i="1" dirty="0">
                <a:solidFill>
                  <a:srgbClr val="FFFFFF">
                    <a:lumMod val="65000"/>
                  </a:srgbClr>
                </a:solidFill>
              </a:rPr>
              <a:t>Million Records Project: Research from Student Veterans of America</a:t>
            </a:r>
            <a:r>
              <a:rPr lang="en-US" sz="900" dirty="0">
                <a:solidFill>
                  <a:srgbClr val="FFFFFF">
                    <a:lumMod val="65000"/>
                  </a:srgbClr>
                </a:solidFill>
              </a:rPr>
              <a:t>.</a:t>
            </a:r>
          </a:p>
          <a:p>
            <a:r>
              <a:rPr lang="en-US" sz="900" dirty="0">
                <a:solidFill>
                  <a:srgbClr val="FFFFFF">
                    <a:lumMod val="65000"/>
                  </a:srgbClr>
                </a:solidFill>
              </a:rPr>
              <a:t>Student Veterans of America, Washington, DC.</a:t>
            </a:r>
          </a:p>
        </p:txBody>
      </p:sp>
    </p:spTree>
    <p:extLst>
      <p:ext uri="{BB962C8B-B14F-4D97-AF65-F5344CB8AC3E}">
        <p14:creationId xmlns:p14="http://schemas.microsoft.com/office/powerpoint/2010/main" val="4292514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1_Office Theme 1">
      <a:dk1>
        <a:srgbClr val="000000"/>
      </a:dk1>
      <a:lt1>
        <a:srgbClr val="FFFFFF"/>
      </a:lt1>
      <a:dk2>
        <a:srgbClr val="FFFFFE"/>
      </a:dk2>
      <a:lt2>
        <a:srgbClr val="FFFFFE"/>
      </a:lt2>
      <a:accent1>
        <a:srgbClr val="0083BE"/>
      </a:accent1>
      <a:accent2>
        <a:srgbClr val="78BE20"/>
      </a:accent2>
      <a:accent3>
        <a:srgbClr val="FFFFFF"/>
      </a:accent3>
      <a:accent4>
        <a:srgbClr val="000000"/>
      </a:accent4>
      <a:accent5>
        <a:srgbClr val="AAC1DB"/>
      </a:accent5>
      <a:accent6>
        <a:srgbClr val="6CAC1C"/>
      </a:accent6>
      <a:hlink>
        <a:srgbClr val="0000FF"/>
      </a:hlink>
      <a:folHlink>
        <a:srgbClr val="800080"/>
      </a:folHlink>
    </a:clrScheme>
    <a:fontScheme name="1_Office Them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Office Theme 1">
        <a:dk1>
          <a:srgbClr val="000000"/>
        </a:dk1>
        <a:lt1>
          <a:srgbClr val="FFFFFF"/>
        </a:lt1>
        <a:dk2>
          <a:srgbClr val="FFFFFE"/>
        </a:dk2>
        <a:lt2>
          <a:srgbClr val="FFFFFE"/>
        </a:lt2>
        <a:accent1>
          <a:srgbClr val="0083BE"/>
        </a:accent1>
        <a:accent2>
          <a:srgbClr val="78BE20"/>
        </a:accent2>
        <a:accent3>
          <a:srgbClr val="FFFFFF"/>
        </a:accent3>
        <a:accent4>
          <a:srgbClr val="000000"/>
        </a:accent4>
        <a:accent5>
          <a:srgbClr val="AAC1DB"/>
        </a:accent5>
        <a:accent6>
          <a:srgbClr val="6CAC1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TotalTime>
  <Words>1804</Words>
  <Application>Microsoft Office PowerPoint</Application>
  <PresentationFormat>On-screen Show (4:3)</PresentationFormat>
  <Paragraphs>183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2_Office Theme</vt:lpstr>
      <vt:lpstr>PowerPoint Presentation</vt:lpstr>
      <vt:lpstr>Overview of Student Veterans of America</vt:lpstr>
      <vt:lpstr>Who is Student Veterans of America?</vt:lpstr>
      <vt:lpstr>SVA’s Critical Role in Shaping the Future of Current Generation Student Veterans</vt:lpstr>
      <vt:lpstr>Supporting Veterans to Overcome Common Challenges</vt:lpstr>
      <vt:lpstr>PowerPoint Presentation</vt:lpstr>
      <vt:lpstr>PowerPoint Presentation</vt:lpstr>
      <vt:lpstr>PowerPoint Presentation</vt:lpstr>
      <vt:lpstr>PowerPoint Presentation</vt:lpstr>
      <vt:lpstr>PowerPoint Presentation</vt:lpstr>
      <vt:lpstr>PowerPoint Presentation</vt:lpstr>
      <vt:lpstr>Contacting SVA</vt:lpstr>
      <vt:lpstr>PowerPoint Presentation</vt:lpstr>
      <vt:lpstr>PowerPoint Presentation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Veterans of American Power Point </dc:title>
  <dc:subject>VSOC Counselors</dc:subject>
  <dc:creator>Department of Veterans Affairs, Veterans Benefits Administration,Vocational Rehabilitation and Employment Service, STAFF</dc:creator>
  <cp:keywords>VSOC, counselors, students, veterans, dependents, resources</cp:keywords>
  <dc:description>This lesson is intended to enable the user to have an understanding of specific challenges on campus and an awareness of resources available.</dc:description>
  <cp:lastModifiedBy>Sochar, Lisa</cp:lastModifiedBy>
  <cp:revision>36</cp:revision>
  <dcterms:created xsi:type="dcterms:W3CDTF">2014-04-10T18:48:20Z</dcterms:created>
  <dcterms:modified xsi:type="dcterms:W3CDTF">2014-07-16T19:37:14Z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Reference">
    <vt:lpwstr>Visual</vt:lpwstr>
  </property>
</Properties>
</file>