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9" r:id="rId3"/>
    <p:sldId id="263" r:id="rId4"/>
    <p:sldId id="260" r:id="rId5"/>
    <p:sldId id="279" r:id="rId6"/>
    <p:sldId id="280" r:id="rId7"/>
    <p:sldId id="261" r:id="rId8"/>
    <p:sldId id="281" r:id="rId9"/>
    <p:sldId id="282" r:id="rId10"/>
    <p:sldId id="262" r:id="rId11"/>
    <p:sldId id="284" r:id="rId12"/>
    <p:sldId id="285" r:id="rId13"/>
    <p:sldId id="286" r:id="rId14"/>
    <p:sldId id="287" r:id="rId15"/>
    <p:sldId id="283" r:id="rId16"/>
    <p:sldId id="264" r:id="rId17"/>
    <p:sldId id="265" r:id="rId18"/>
    <p:sldId id="266" r:id="rId19"/>
    <p:sldId id="267" r:id="rId20"/>
    <p:sldId id="268" r:id="rId21"/>
    <p:sldId id="269" r:id="rId22"/>
    <p:sldId id="274" r:id="rId23"/>
    <p:sldId id="270" r:id="rId24"/>
    <p:sldId id="272" r:id="rId25"/>
    <p:sldId id="289" r:id="rId26"/>
    <p:sldId id="290" r:id="rId27"/>
    <p:sldId id="291" r:id="rId28"/>
    <p:sldId id="292" r:id="rId29"/>
    <p:sldId id="288" r:id="rId30"/>
    <p:sldId id="273" r:id="rId31"/>
    <p:sldId id="293" r:id="rId32"/>
    <p:sldId id="294" r:id="rId33"/>
    <p:sldId id="295" r:id="rId34"/>
    <p:sldId id="275" r:id="rId35"/>
    <p:sldId id="276" r:id="rId36"/>
    <p:sldId id="277" r:id="rId37"/>
    <p:sldId id="27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8" d="100"/>
          <a:sy n="108" d="100"/>
        </p:scale>
        <p:origin x="-5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74FA3-E273-4196-8500-211362AEAA3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7B3F5-94E0-421E-988E-6E2C17A06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3012" name="Header Placeholder 1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1200">
                <a:ea typeface="MS PGothic" pitchFamily="34" charset="-128"/>
              </a:rPr>
              <a:t>Ch33-to-31 Retroactive Reimbursement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eader_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663"/>
            <a:ext cx="86868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VA seal lockup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062663"/>
            <a:ext cx="1781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/>
          <p:nvPr userDrawn="1"/>
        </p:nvSpPr>
        <p:spPr>
          <a:xfrm>
            <a:off x="368300" y="6234113"/>
            <a:ext cx="4310063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A6A6A6"/>
                </a:solidFill>
                <a:latin typeface="Myriad Pro"/>
              </a:rPr>
              <a:t>Vocational Rehabilitation and Employment</a:t>
            </a:r>
          </a:p>
          <a:p>
            <a:pPr eaLnBrk="1" hangingPunct="1">
              <a:defRPr/>
            </a:pPr>
            <a:endParaRPr lang="en-US" sz="1400" dirty="0" smtClean="0">
              <a:solidFill>
                <a:srgbClr val="A6A6A6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1164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61E-6DCD-42FE-B8DD-CAC1BEEF16D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4D5A-E036-4151-A000-F06E1365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61E-6DCD-42FE-B8DD-CAC1BEEF16D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4D5A-E036-4151-A000-F06E1365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78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61E-6DCD-42FE-B8DD-CAC1BEEF16D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4D5A-E036-4151-A000-F06E1365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65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61E-6DCD-42FE-B8DD-CAC1BEEF16D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4D5A-E036-4151-A000-F06E1365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7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eader_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663"/>
            <a:ext cx="86868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VA seal lockup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062663"/>
            <a:ext cx="1781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/>
          <p:nvPr userDrawn="1"/>
        </p:nvSpPr>
        <p:spPr>
          <a:xfrm>
            <a:off x="368300" y="6234113"/>
            <a:ext cx="4310063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A6A6A6"/>
                </a:solidFill>
                <a:latin typeface="Myriad Pro"/>
              </a:rPr>
              <a:t>Vocational Rehabilitation and Employment</a:t>
            </a:r>
          </a:p>
          <a:p>
            <a:pPr eaLnBrk="1" hangingPunct="1">
              <a:defRPr/>
            </a:pPr>
            <a:endParaRPr lang="en-US" sz="1400" dirty="0" smtClean="0">
              <a:solidFill>
                <a:srgbClr val="A6A6A6"/>
              </a:solidFill>
              <a:latin typeface="Myriad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4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61E-6DCD-42FE-B8DD-CAC1BEEF16D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4D5A-E036-4151-A000-F06E1365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2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61E-6DCD-42FE-B8DD-CAC1BEEF16D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4D5A-E036-4151-A000-F06E1365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6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61E-6DCD-42FE-B8DD-CAC1BEEF16D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4D5A-E036-4151-A000-F06E1365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8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61E-6DCD-42FE-B8DD-CAC1BEEF16D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4D5A-E036-4151-A000-F06E1365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2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61E-6DCD-42FE-B8DD-CAC1BEEF16D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4D5A-E036-4151-A000-F06E1365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3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61E-6DCD-42FE-B8DD-CAC1BEEF16D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4D5A-E036-4151-A000-F06E1365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3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61E-6DCD-42FE-B8DD-CAC1BEEF16D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4D5A-E036-4151-A000-F06E1365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8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F661E-6DCD-42FE-B8DD-CAC1BEEF16D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C4D5A-E036-4151-A000-F06E1365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3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enefits.va.gov/" TargetMode="External"/><Relationship Id="rId7" Type="http://schemas.openxmlformats.org/officeDocument/2006/relationships/hyperlink" Target="http://vaww.blog.va.gov/heyvba/3008/creating-vrap-success-in-georgia/" TargetMode="External"/><Relationship Id="rId2" Type="http://schemas.openxmlformats.org/officeDocument/2006/relationships/hyperlink" Target="http://www.benefits.va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aww.blog.va.gov/heyvba/" TargetMode="External"/><Relationship Id="rId5" Type="http://schemas.openxmlformats.org/officeDocument/2006/relationships/hyperlink" Target="http://www.blogs.va.gov/VAntage/8876/sva-develops-a-clearer-picture-of-veteran-graduation-rates/" TargetMode="External"/><Relationship Id="rId4" Type="http://schemas.openxmlformats.org/officeDocument/2006/relationships/hyperlink" Target="http://www.benefits.va.gov/vocrehab/index.as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ibillEducation" TargetMode="External"/><Relationship Id="rId2" Type="http://schemas.openxmlformats.org/officeDocument/2006/relationships/hyperlink" Target="https://www.facebook.com/VeteransBenefi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VeteransHealth" TargetMode="External"/><Relationship Id="rId4" Type="http://schemas.openxmlformats.org/officeDocument/2006/relationships/hyperlink" Target="https://www.facebook.com/vacareer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tudentvets" TargetMode="External"/><Relationship Id="rId2" Type="http://schemas.openxmlformats.org/officeDocument/2006/relationships/hyperlink" Target="https://twitter.com/VAVetBenefi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LeoShane" TargetMode="External"/><Relationship Id="rId5" Type="http://schemas.openxmlformats.org/officeDocument/2006/relationships/hyperlink" Target="https://twitter.com/craignewmark" TargetMode="External"/><Relationship Id="rId4" Type="http://schemas.openxmlformats.org/officeDocument/2006/relationships/hyperlink" Target="https://twitter.com/FSUSV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dDWdgClSPY&amp;list=PLA93A5833057D78B7&amp;index=2" TargetMode="External"/><Relationship Id="rId2" Type="http://schemas.openxmlformats.org/officeDocument/2006/relationships/hyperlink" Target="http://www.youtube.com/playlist?list=PLA93A5833057D78B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EN5QMihyuhY&amp;list=PLA93A5833057D78B7&amp;index=10" TargetMode="External"/><Relationship Id="rId5" Type="http://schemas.openxmlformats.org/officeDocument/2006/relationships/hyperlink" Target="http://www.youtube.com/watch?v=GdoqPObM8dg" TargetMode="External"/><Relationship Id="rId4" Type="http://schemas.openxmlformats.org/officeDocument/2006/relationships/hyperlink" Target="http://www.youtube.com/watch?v=HPKRw88Zqoo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ickr.com/photos/VeteransAffair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5JCGqzLDgI" TargetMode="External"/><Relationship Id="rId2" Type="http://schemas.openxmlformats.org/officeDocument/2006/relationships/hyperlink" Target="https://www.google.com/+VAVetBenefit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nterest.com/VAVetBenefit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VAVBAWAS/CO/VRE/SA" TargetMode="External"/><Relationship Id="rId2" Type="http://schemas.openxmlformats.org/officeDocument/2006/relationships/hyperlink" Target="mailto:VAVBAWAS/CO/VRE/E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mailto:VAVBAWAS/CO/VRE/WA" TargetMode="External"/><Relationship Id="rId4" Type="http://schemas.openxmlformats.org/officeDocument/2006/relationships/hyperlink" Target="mailto:VAVBAWAS/CO/VRE/C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19100" y="520700"/>
            <a:ext cx="57785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3075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355600"/>
            <a:ext cx="7772400" cy="11430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bg1"/>
                </a:solidFill>
                <a:ea typeface="Georgia" pitchFamily="18" charset="0"/>
                <a:cs typeface="Arial" pitchFamily="34" charset="0"/>
              </a:rPr>
              <a:t>VRE VBA Web Communications: </a:t>
            </a:r>
            <a:br>
              <a:rPr lang="en-US" altLang="en-US" sz="2800" b="1" dirty="0" smtClean="0">
                <a:solidFill>
                  <a:schemeClr val="bg1"/>
                </a:solidFill>
                <a:ea typeface="Georgia" pitchFamily="18" charset="0"/>
                <a:cs typeface="Arial" pitchFamily="34" charset="0"/>
              </a:rPr>
            </a:br>
            <a:r>
              <a:rPr lang="en-US" altLang="en-US" sz="2800" b="1" dirty="0" smtClean="0">
                <a:solidFill>
                  <a:schemeClr val="bg1"/>
                </a:solidFill>
                <a:ea typeface="Georgia" pitchFamily="18" charset="0"/>
                <a:cs typeface="Arial" pitchFamily="34" charset="0"/>
              </a:rPr>
              <a:t>Crafting the Right Message</a:t>
            </a:r>
            <a:r>
              <a:rPr lang="en-US" altLang="en-US" sz="3200" dirty="0" smtClean="0">
                <a:solidFill>
                  <a:schemeClr val="bg1"/>
                </a:solidFill>
                <a:latin typeface="Arial Black" pitchFamily="34" charset="0"/>
                <a:ea typeface="Georgia" pitchFamily="18" charset="0"/>
                <a:cs typeface="Arial" pitchFamily="34" charset="0"/>
              </a:rPr>
              <a:t/>
            </a:r>
            <a:br>
              <a:rPr lang="en-US" altLang="en-US" sz="3200" dirty="0" smtClean="0">
                <a:solidFill>
                  <a:schemeClr val="bg1"/>
                </a:solidFill>
                <a:latin typeface="Arial Black" pitchFamily="34" charset="0"/>
                <a:ea typeface="Georgia" pitchFamily="18" charset="0"/>
                <a:cs typeface="Arial" pitchFamily="34" charset="0"/>
              </a:rPr>
            </a:br>
            <a:endParaRPr lang="en-US" altLang="en-US" sz="1000" dirty="0" smtClean="0">
              <a:solidFill>
                <a:schemeClr val="bg1"/>
              </a:solidFill>
              <a:ea typeface="Georgia" pitchFamily="18" charset="0"/>
              <a:cs typeface="Arial" pitchFamily="34" charset="0"/>
            </a:endParaRP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6781800" y="3541713"/>
            <a:ext cx="22939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A Training Course for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VSOC VRCs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TMS </a:t>
            </a:r>
            <a:r>
              <a:rPr lang="en-US" altLang="en-US" sz="1400" dirty="0">
                <a:solidFill>
                  <a:srgbClr val="000000"/>
                </a:solidFill>
              </a:rPr>
              <a:t># </a:t>
            </a:r>
            <a:r>
              <a:rPr lang="en-US" altLang="en-US" sz="1400" dirty="0" smtClean="0">
                <a:solidFill>
                  <a:srgbClr val="000000"/>
                </a:solidFill>
              </a:rPr>
              <a:t>VA </a:t>
            </a:r>
            <a:r>
              <a:rPr lang="en-US" altLang="en-US" sz="1400" dirty="0" smtClean="0"/>
              <a:t>3860225</a:t>
            </a:r>
            <a:endParaRPr lang="en-US" altLang="en-US" sz="1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October 2014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268" r="1642" b="1"/>
          <a:stretch/>
        </p:blipFill>
        <p:spPr bwMode="auto">
          <a:xfrm>
            <a:off x="234462" y="1643062"/>
            <a:ext cx="6400800" cy="4132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7275513" y="901700"/>
            <a:ext cx="1620837" cy="1482725"/>
            <a:chOff x="7348538" y="1463675"/>
            <a:chExt cx="1620837" cy="1482725"/>
          </a:xfrm>
        </p:grpSpPr>
        <p:sp>
          <p:nvSpPr>
            <p:cNvPr id="10" name="Oval 9"/>
            <p:cNvSpPr/>
            <p:nvPr/>
          </p:nvSpPr>
          <p:spPr>
            <a:xfrm>
              <a:off x="7348538" y="1463675"/>
              <a:ext cx="1620837" cy="14827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/>
            </a:p>
          </p:txBody>
        </p:sp>
        <p:pic>
          <p:nvPicPr>
            <p:cNvPr id="11" name="Picture 7" descr="C:\Users\VRERHART\AppData\Local\Microsoft\Windows\Temporary Internet Files\Content.Outlook\36336H46\VRE New CMY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363" y="1865313"/>
              <a:ext cx="1374775" cy="84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39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is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What kind, How Important, and Why?</a:t>
            </a:r>
          </a:p>
          <a:p>
            <a:pPr lvl="2"/>
            <a:r>
              <a:rPr lang="en-US" dirty="0" smtClean="0"/>
              <a:t>Use relevant, targeted, and timely information </a:t>
            </a:r>
          </a:p>
          <a:p>
            <a:pPr lvl="2"/>
            <a:r>
              <a:rPr lang="en-US" dirty="0"/>
              <a:t>Strong photo and video content dominates </a:t>
            </a:r>
            <a:r>
              <a:rPr lang="en-US" dirty="0" smtClean="0"/>
              <a:t>SM</a:t>
            </a:r>
            <a:endParaRPr lang="en-US" dirty="0" smtClean="0">
              <a:effectLst/>
            </a:endParaRPr>
          </a:p>
          <a:p>
            <a:pPr lvl="2"/>
            <a:r>
              <a:rPr lang="en-US" dirty="0" err="1"/>
              <a:t>I</a:t>
            </a:r>
            <a:r>
              <a:rPr lang="en-US" dirty="0" err="1" smtClean="0"/>
              <a:t>nfographics</a:t>
            </a:r>
            <a:r>
              <a:rPr lang="en-US" dirty="0" smtClean="0"/>
              <a:t> and shareable content generate interest in your product or plan</a:t>
            </a:r>
          </a:p>
          <a:p>
            <a:pPr lvl="2"/>
            <a:r>
              <a:rPr lang="en-US" dirty="0" smtClean="0"/>
              <a:t>Do you go to Facebook to read press releases and long blocks of text? (</a:t>
            </a:r>
            <a:r>
              <a:rPr lang="en-US" i="1" dirty="0" smtClean="0"/>
              <a:t>No, you don’t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Thus, you and your content has to be real; but be as social as you are also professional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Re-Tweeted Photo</a:t>
            </a:r>
            <a:endParaRPr lang="en-US" dirty="0"/>
          </a:p>
        </p:txBody>
      </p:sp>
      <p:pic>
        <p:nvPicPr>
          <p:cNvPr id="6" name="Content Placeholder 5" descr="Screen Shot 2014-09-25 at 11.21.4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7189" r="-24012" b="11522"/>
          <a:stretch/>
        </p:blipFill>
        <p:spPr>
          <a:xfrm>
            <a:off x="1676400" y="381000"/>
            <a:ext cx="5867400" cy="5580609"/>
          </a:xfrm>
        </p:spPr>
      </p:pic>
    </p:spTree>
    <p:extLst>
      <p:ext uri="{BB962C8B-B14F-4D97-AF65-F5344CB8AC3E}">
        <p14:creationId xmlns:p14="http://schemas.microsoft.com/office/powerpoint/2010/main" val="159001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</a:t>
            </a:r>
            <a:r>
              <a:rPr lang="en-US" dirty="0" err="1" smtClean="0"/>
              <a:t>Infographs</a:t>
            </a:r>
            <a:endParaRPr lang="en-US" dirty="0"/>
          </a:p>
        </p:txBody>
      </p:sp>
      <p:pic>
        <p:nvPicPr>
          <p:cNvPr id="4" name="Content Placeholder 3" descr="Screen Shot 2014-09-25 at 11.27.1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2" b="9482"/>
          <a:stretch>
            <a:fillRect/>
          </a:stretch>
        </p:blipFill>
        <p:spPr>
          <a:xfrm>
            <a:off x="658110" y="1646237"/>
            <a:ext cx="7952490" cy="4373563"/>
          </a:xfrm>
        </p:spPr>
      </p:pic>
    </p:spTree>
    <p:extLst>
      <p:ext uri="{BB962C8B-B14F-4D97-AF65-F5344CB8AC3E}">
        <p14:creationId xmlns:p14="http://schemas.microsoft.com/office/powerpoint/2010/main" val="571004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</a:t>
            </a:r>
            <a:endParaRPr lang="en-US" dirty="0"/>
          </a:p>
        </p:txBody>
      </p:sp>
      <p:pic>
        <p:nvPicPr>
          <p:cNvPr id="4" name="Content Placeholder 3" descr="Screen Shot 2014-09-25 at 11.27.5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" b="2446"/>
          <a:stretch/>
        </p:blipFill>
        <p:spPr>
          <a:xfrm>
            <a:off x="2819400" y="1680122"/>
            <a:ext cx="2819399" cy="4416468"/>
          </a:xfrm>
        </p:spPr>
      </p:pic>
    </p:spTree>
    <p:extLst>
      <p:ext uri="{BB962C8B-B14F-4D97-AF65-F5344CB8AC3E}">
        <p14:creationId xmlns:p14="http://schemas.microsoft.com/office/powerpoint/2010/main" val="414780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Responsibility</a:t>
            </a:r>
            <a:endParaRPr lang="en-US" dirty="0"/>
          </a:p>
        </p:txBody>
      </p:sp>
      <p:pic>
        <p:nvPicPr>
          <p:cNvPr id="4" name="Content Placeholder 3" descr="Screen Shot 2014-09-25 at 11.33.1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" b="197"/>
          <a:stretch/>
        </p:blipFill>
        <p:spPr>
          <a:xfrm>
            <a:off x="2590800" y="1693187"/>
            <a:ext cx="3733800" cy="4515442"/>
          </a:xfrm>
        </p:spPr>
      </p:pic>
    </p:spTree>
    <p:extLst>
      <p:ext uri="{BB962C8B-B14F-4D97-AF65-F5344CB8AC3E}">
        <p14:creationId xmlns:p14="http://schemas.microsoft.com/office/powerpoint/2010/main" val="424244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has SM influenced our lives?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=QUCfFcchw1w</a:t>
            </a:r>
          </a:p>
        </p:txBody>
      </p:sp>
    </p:spTree>
    <p:extLst>
      <p:ext uri="{BB962C8B-B14F-4D97-AF65-F5344CB8AC3E}">
        <p14:creationId xmlns:p14="http://schemas.microsoft.com/office/powerpoint/2010/main" val="329860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effectLst/>
              </a:rPr>
              <a:t>How VA is Using </a:t>
            </a:r>
            <a:r>
              <a:rPr lang="en-US" dirty="0" smtClean="0"/>
              <a:t>SM</a:t>
            </a:r>
            <a:r>
              <a:rPr lang="en-US" dirty="0" smtClean="0">
                <a:effectLst/>
              </a:rPr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who do we interact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effectLst/>
            </a:endParaRPr>
          </a:p>
          <a:p>
            <a:pPr lvl="1"/>
            <a:r>
              <a:rPr lang="en-US" dirty="0"/>
              <a:t>VBA Web </a:t>
            </a:r>
            <a:r>
              <a:rPr lang="en-US" dirty="0" smtClean="0"/>
              <a:t>Communications duty for Outreach (38 </a:t>
            </a:r>
            <a:r>
              <a:rPr lang="en-US" dirty="0"/>
              <a:t>U.S.C. </a:t>
            </a:r>
            <a:r>
              <a:rPr lang="en-US" dirty="0" smtClean="0"/>
              <a:t>6303) </a:t>
            </a:r>
          </a:p>
          <a:p>
            <a:pPr lvl="1"/>
            <a:r>
              <a:rPr lang="en-US" dirty="0" smtClean="0">
                <a:effectLst/>
              </a:rPr>
              <a:t>VBA Web Communications duty to assist </a:t>
            </a:r>
            <a:r>
              <a:rPr lang="en-US" sz="800" dirty="0" smtClean="0">
                <a:effectLst/>
              </a:rPr>
              <a:t> </a:t>
            </a:r>
            <a:r>
              <a:rPr lang="en-US" dirty="0" smtClean="0">
                <a:effectLst/>
              </a:rPr>
              <a:t>(M21-1MR, Part I, Chapter 1, Section A)</a:t>
            </a:r>
          </a:p>
          <a:p>
            <a:pPr lvl="1"/>
            <a:r>
              <a:rPr lang="en-US" dirty="0" smtClean="0">
                <a:effectLst/>
              </a:rPr>
              <a:t>The social media team </a:t>
            </a:r>
            <a:r>
              <a:rPr lang="en-US" sz="800" dirty="0" smtClean="0">
                <a:effectLst/>
              </a:rPr>
              <a:t> </a:t>
            </a:r>
            <a:r>
              <a:rPr lang="en-US" dirty="0" smtClean="0">
                <a:effectLst/>
              </a:rPr>
              <a:t>uses these directives to find, contact, and assist Veterans in the digital arena</a:t>
            </a:r>
          </a:p>
        </p:txBody>
      </p:sp>
    </p:spTree>
    <p:extLst>
      <p:ext uri="{BB962C8B-B14F-4D97-AF65-F5344CB8AC3E}">
        <p14:creationId xmlns:p14="http://schemas.microsoft.com/office/powerpoint/2010/main" val="20872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Web Presence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Among the too many to list</a:t>
            </a:r>
          </a:p>
          <a:p>
            <a:pPr lvl="2"/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://www.benefits.va.gov/</a:t>
            </a:r>
            <a:r>
              <a:rPr lang="en-US" sz="800" dirty="0" smtClean="0">
                <a:effectLst/>
              </a:rPr>
              <a:t> </a:t>
            </a:r>
            <a:endParaRPr lang="en-US" dirty="0" smtClean="0">
              <a:effectLst/>
            </a:endParaRPr>
          </a:p>
          <a:p>
            <a:pPr lvl="2"/>
            <a:r>
              <a:rPr lang="en-US" u="sng" dirty="0">
                <a:hlinkClick r:id="rId3"/>
              </a:rPr>
              <a:t>https://www.ebenefits.va.gov/</a:t>
            </a:r>
            <a:endParaRPr lang="en-US" dirty="0" smtClean="0">
              <a:effectLst/>
            </a:endParaRPr>
          </a:p>
          <a:p>
            <a:pPr lvl="2"/>
            <a:r>
              <a:rPr lang="en-US" dirty="0" smtClean="0">
                <a:effectLst/>
                <a:hlinkClick r:id="rId4"/>
              </a:rPr>
              <a:t>http://www.benefits.va.gov/vocrehab/index.asp</a:t>
            </a:r>
            <a:r>
              <a:rPr lang="en-US" dirty="0" smtClean="0">
                <a:effectLst/>
              </a:rPr>
              <a:t> </a:t>
            </a:r>
          </a:p>
          <a:p>
            <a:pPr lvl="2"/>
            <a:r>
              <a:rPr lang="en-US" dirty="0" smtClean="0">
                <a:effectLst/>
              </a:rPr>
              <a:t>Blog: </a:t>
            </a:r>
            <a:r>
              <a:rPr lang="en-US" u="sng" dirty="0">
                <a:hlinkClick r:id="rId5"/>
              </a:rPr>
              <a:t>http://www.blogs.va.gov/VAntage/8876/sva-develops-a-clearer-picture-of-veteran-graduation-rates/</a:t>
            </a:r>
            <a:r>
              <a:rPr lang="en-US" dirty="0" smtClean="0">
                <a:effectLst/>
              </a:rPr>
              <a:t> </a:t>
            </a:r>
          </a:p>
          <a:p>
            <a:pPr lvl="2"/>
            <a:r>
              <a:rPr lang="en-US" dirty="0" smtClean="0">
                <a:effectLst/>
              </a:rPr>
              <a:t>Internal Blog: </a:t>
            </a:r>
            <a:r>
              <a:rPr lang="en-US" u="sng" dirty="0">
                <a:hlinkClick r:id="rId6"/>
              </a:rPr>
              <a:t>http://vaww.blog.va.gov/heyvba/</a:t>
            </a:r>
            <a:r>
              <a:rPr lang="en-US" dirty="0" smtClean="0">
                <a:effectLst/>
              </a:rPr>
              <a:t> </a:t>
            </a:r>
            <a:r>
              <a:rPr lang="en-US" u="sng" dirty="0">
                <a:hlinkClick r:id="rId7"/>
              </a:rPr>
              <a:t>http://vaww.blog.va.gov/heyvba/3008/creating-vrap-success-in-georgia/</a:t>
            </a:r>
            <a:r>
              <a:rPr lang="en-US" dirty="0" smtClean="0">
                <a:effectLst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VBA uses Facebook to share Benefits programs news </a:t>
            </a:r>
            <a:r>
              <a:rPr lang="en-US" dirty="0"/>
              <a:t>and </a:t>
            </a:r>
            <a:r>
              <a:rPr lang="en-US" dirty="0" smtClean="0"/>
              <a:t>information to its Stakeholders, as well as refer them to other VA SM services</a:t>
            </a:r>
          </a:p>
          <a:p>
            <a:pPr lvl="2"/>
            <a:r>
              <a:rPr lang="en-US" dirty="0" smtClean="0">
                <a:effectLst/>
              </a:rPr>
              <a:t>VBA: </a:t>
            </a:r>
            <a:r>
              <a:rPr lang="en-US" u="sng" dirty="0">
                <a:hlinkClick r:id="rId2"/>
              </a:rPr>
              <a:t>https://www.facebook.com/VeteransBenefits</a:t>
            </a:r>
            <a:r>
              <a:rPr lang="en-US" dirty="0" smtClean="0">
                <a:effectLst/>
              </a:rPr>
              <a:t> </a:t>
            </a:r>
          </a:p>
          <a:p>
            <a:pPr lvl="2"/>
            <a:r>
              <a:rPr lang="en-US" dirty="0" smtClean="0">
                <a:effectLst/>
              </a:rPr>
              <a:t>Post-9/11 GI Bill: </a:t>
            </a:r>
            <a:r>
              <a:rPr lang="en-US" u="sng" dirty="0">
                <a:hlinkClick r:id="rId3"/>
              </a:rPr>
              <a:t>https://www.facebook.com/gibillEducation</a:t>
            </a:r>
            <a:r>
              <a:rPr lang="en-US" dirty="0" smtClean="0">
                <a:effectLst/>
              </a:rPr>
              <a:t> </a:t>
            </a:r>
          </a:p>
          <a:p>
            <a:pPr lvl="2"/>
            <a:r>
              <a:rPr lang="en-US" dirty="0" smtClean="0"/>
              <a:t>Yes, VA </a:t>
            </a:r>
            <a:r>
              <a:rPr lang="en-US" i="1" dirty="0" smtClean="0"/>
              <a:t>is</a:t>
            </a:r>
            <a:r>
              <a:rPr lang="en-US" dirty="0" smtClean="0"/>
              <a:t> hiring: </a:t>
            </a:r>
            <a:r>
              <a:rPr lang="en-US" dirty="0">
                <a:hlinkClick r:id="rId4"/>
              </a:rPr>
              <a:t>https://www.facebook.com/</a:t>
            </a:r>
            <a:r>
              <a:rPr lang="en-US" dirty="0" smtClean="0">
                <a:hlinkClick r:id="rId4"/>
              </a:rPr>
              <a:t>vacareers</a:t>
            </a:r>
            <a:endParaRPr lang="en-US" dirty="0" smtClean="0"/>
          </a:p>
          <a:p>
            <a:pPr lvl="2"/>
            <a:r>
              <a:rPr lang="en-US" dirty="0" smtClean="0">
                <a:effectLst/>
              </a:rPr>
              <a:t>Many of our stakeholders are not aware that VBA doesn’t have hospitals </a:t>
            </a:r>
            <a:r>
              <a:rPr lang="en-US" dirty="0"/>
              <a:t>and </a:t>
            </a:r>
            <a:r>
              <a:rPr lang="en-US" dirty="0" smtClean="0"/>
              <a:t>medical doctors: </a:t>
            </a:r>
            <a:r>
              <a:rPr lang="en-US" dirty="0">
                <a:hlinkClick r:id="rId5"/>
              </a:rPr>
              <a:t>https://www.facebook.com/</a:t>
            </a:r>
            <a:r>
              <a:rPr lang="en-US" dirty="0" smtClean="0">
                <a:hlinkClick r:id="rId5"/>
              </a:rPr>
              <a:t>VeteransHealth</a:t>
            </a:r>
            <a:endParaRPr lang="en-US" dirty="0" smtClean="0"/>
          </a:p>
          <a:p>
            <a:pPr lvl="2"/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VBA uses Twitter to connect with Media, SM Influencers, Stakeholders, etc. </a:t>
            </a:r>
          </a:p>
          <a:p>
            <a:pPr lvl="2"/>
            <a:r>
              <a:rPr lang="en-US" u="sng" dirty="0">
                <a:hlinkClick r:id="rId2"/>
              </a:rPr>
              <a:t>https://twitter.com/</a:t>
            </a:r>
            <a:r>
              <a:rPr lang="en-US" u="sng" dirty="0" smtClean="0">
                <a:hlinkClick r:id="rId2"/>
              </a:rPr>
              <a:t>VAVetBenefits</a:t>
            </a:r>
            <a:endParaRPr lang="en-US" dirty="0"/>
          </a:p>
          <a:p>
            <a:pPr lvl="2"/>
            <a:r>
              <a:rPr lang="en-US" dirty="0" smtClean="0">
                <a:effectLst/>
              </a:rPr>
              <a:t>Student Veterans of America: </a:t>
            </a: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://twitter.com/</a:t>
            </a:r>
            <a:r>
              <a:rPr lang="en-US" u="sng" dirty="0" smtClean="0">
                <a:hlinkClick r:id="rId3"/>
              </a:rPr>
              <a:t>studentvets</a:t>
            </a:r>
            <a:endParaRPr lang="en-US" dirty="0"/>
          </a:p>
          <a:p>
            <a:pPr lvl="2"/>
            <a:r>
              <a:rPr lang="en-US" dirty="0" smtClean="0">
                <a:effectLst/>
              </a:rPr>
              <a:t>Florida State University: </a:t>
            </a:r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://twitter.com/</a:t>
            </a:r>
            <a:r>
              <a:rPr lang="en-US" u="sng" dirty="0" smtClean="0">
                <a:hlinkClick r:id="rId4"/>
              </a:rPr>
              <a:t>FSUSVC</a:t>
            </a:r>
            <a:endParaRPr lang="en-US" u="sng" dirty="0" smtClean="0"/>
          </a:p>
          <a:p>
            <a:pPr lvl="2"/>
            <a:r>
              <a:rPr lang="en-US" dirty="0" smtClean="0"/>
              <a:t>Craig </a:t>
            </a:r>
            <a:r>
              <a:rPr lang="en-US" dirty="0" err="1" smtClean="0"/>
              <a:t>Newmark</a:t>
            </a:r>
            <a:r>
              <a:rPr lang="en-US" dirty="0" smtClean="0"/>
              <a:t> (Craigslist, big VA supporter)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://twitter.com/</a:t>
            </a:r>
            <a:r>
              <a:rPr lang="en-US" dirty="0" smtClean="0">
                <a:hlinkClick r:id="rId5"/>
              </a:rPr>
              <a:t>craignewmark</a:t>
            </a:r>
            <a:endParaRPr lang="en-US" dirty="0" smtClean="0"/>
          </a:p>
          <a:p>
            <a:pPr lvl="2"/>
            <a:r>
              <a:rPr lang="en-US" dirty="0" smtClean="0"/>
              <a:t>Leo Shane, </a:t>
            </a:r>
            <a:r>
              <a:rPr lang="en-US" dirty="0" err="1" smtClean="0"/>
              <a:t>Stars&amp;Stripes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https://twitter.com/</a:t>
            </a:r>
            <a:r>
              <a:rPr lang="en-US" dirty="0" smtClean="0">
                <a:hlinkClick r:id="rId6"/>
              </a:rPr>
              <a:t>LeoShane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What/Where/Who is Social Media, and Why </a:t>
            </a:r>
            <a:r>
              <a:rPr lang="en-US" dirty="0" smtClean="0"/>
              <a:t>is it important?</a:t>
            </a:r>
            <a:endParaRPr lang="en-US" dirty="0"/>
          </a:p>
          <a:p>
            <a:pPr lvl="0"/>
            <a:r>
              <a:rPr lang="en-US" dirty="0"/>
              <a:t>How VA is using, Who it interacts with</a:t>
            </a:r>
          </a:p>
          <a:p>
            <a:pPr lvl="0"/>
            <a:r>
              <a:rPr lang="en-US" dirty="0"/>
              <a:t>Examples of </a:t>
            </a:r>
            <a:r>
              <a:rPr lang="en-US" dirty="0" smtClean="0"/>
              <a:t>failure/</a:t>
            </a:r>
            <a:r>
              <a:rPr lang="en-US" dirty="0"/>
              <a:t>success stories </a:t>
            </a:r>
          </a:p>
          <a:p>
            <a:pPr lvl="0"/>
            <a:r>
              <a:rPr lang="en-US" dirty="0"/>
              <a:t>How is </a:t>
            </a:r>
            <a:r>
              <a:rPr lang="en-US" dirty="0" smtClean="0"/>
              <a:t>Social Media </a:t>
            </a:r>
            <a:r>
              <a:rPr lang="en-US" dirty="0"/>
              <a:t>relevant or beneficial to VSOC? </a:t>
            </a:r>
          </a:p>
          <a:p>
            <a:pPr lvl="0"/>
            <a:r>
              <a:rPr lang="en-US" dirty="0"/>
              <a:t>What do you do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VBA uses YouTube for video hosting; the videos live on YouTube, but we share them on other platforms, like Facebook, Twitter, G+</a:t>
            </a:r>
          </a:p>
          <a:p>
            <a:pPr lvl="1"/>
            <a:r>
              <a:rPr lang="en-US" u="sng" dirty="0">
                <a:hlinkClick r:id="rId2"/>
              </a:rPr>
              <a:t>http://www.youtube.com/playlist?list=PLA93A5833057D78B7</a:t>
            </a:r>
            <a:endParaRPr lang="en-US" dirty="0" smtClean="0">
              <a:effectLst/>
            </a:endParaRPr>
          </a:p>
          <a:p>
            <a:pPr lvl="1"/>
            <a:r>
              <a:rPr lang="en-US" u="sng" dirty="0">
                <a:hlinkClick r:id="rId3"/>
              </a:rPr>
              <a:t>http://www.youtube.com/watch?v=mdDWdgClSPY&amp;list=PLA93A5833057D78B7&amp;index=2</a:t>
            </a:r>
            <a:r>
              <a:rPr lang="en-US" dirty="0" smtClean="0">
                <a:effectLst/>
              </a:rPr>
              <a:t> </a:t>
            </a:r>
          </a:p>
          <a:p>
            <a:pPr lvl="1"/>
            <a:r>
              <a:rPr lang="en-US" u="sng" dirty="0">
                <a:hlinkClick r:id="rId4"/>
              </a:rPr>
              <a:t>http://www.youtube.com/watch?v=HPKRw88Zqoo</a:t>
            </a:r>
            <a:endParaRPr lang="en-US" dirty="0" smtClean="0">
              <a:effectLst/>
            </a:endParaRPr>
          </a:p>
          <a:p>
            <a:pPr lvl="1"/>
            <a:r>
              <a:rPr lang="en-US" u="sng" dirty="0">
                <a:hlinkClick r:id="rId5"/>
              </a:rPr>
              <a:t>http://www.youtube.com/watch?v=GdoqPObM8dg</a:t>
            </a:r>
            <a:endParaRPr lang="en-US" dirty="0" smtClean="0">
              <a:effectLst/>
            </a:endParaRPr>
          </a:p>
          <a:p>
            <a:pPr lvl="1"/>
            <a:r>
              <a:rPr lang="en-US" u="sng" dirty="0">
                <a:hlinkClick r:id="rId6"/>
              </a:rPr>
              <a:t>http://www.youtube.com/watch?v=EN5QMihyuhY&amp;list=PLA93A5833057D78B7&amp;index=10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Flickr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 uses Flickr for photo hosting and event documentation rather than as a standalone social platform</a:t>
            </a:r>
          </a:p>
          <a:p>
            <a:pPr lvl="1"/>
            <a:r>
              <a:rPr lang="en-US" u="sng" dirty="0">
                <a:hlinkClick r:id="rId2"/>
              </a:rPr>
              <a:t>http://www.flickr.com/photos/VeteransAffairs/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1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VBA uses Google+ </a:t>
            </a:r>
            <a:r>
              <a:rPr lang="en-US" dirty="0" smtClean="0"/>
              <a:t>mostly the same way and with same content as on </a:t>
            </a:r>
            <a:r>
              <a:rPr lang="en-US" dirty="0" smtClean="0">
                <a:effectLst/>
              </a:rPr>
              <a:t>Facebook, but G+ has different features (Hangouts) and tech more inclined for Google backend algorithm searches</a:t>
            </a:r>
          </a:p>
          <a:p>
            <a:pPr lvl="2"/>
            <a:r>
              <a:rPr lang="en-US" dirty="0" smtClean="0">
                <a:effectLst/>
              </a:rPr>
              <a:t>VBA:</a:t>
            </a:r>
            <a:r>
              <a:rPr lang="en-US" u="sng" dirty="0"/>
              <a:t> </a:t>
            </a:r>
            <a:r>
              <a:rPr lang="en-US" u="sng" dirty="0">
                <a:hlinkClick r:id="rId2"/>
              </a:rPr>
              <a:t>google.com/+</a:t>
            </a:r>
            <a:r>
              <a:rPr lang="en-US" u="sng" dirty="0" err="1">
                <a:hlinkClick r:id="rId2"/>
              </a:rPr>
              <a:t>VAVetBenefits</a:t>
            </a:r>
            <a:r>
              <a:rPr lang="en-US" sz="800" dirty="0" smtClean="0">
                <a:effectLst/>
              </a:rPr>
              <a:t> </a:t>
            </a:r>
            <a:endParaRPr lang="en-US" dirty="0" smtClean="0">
              <a:effectLst/>
            </a:endParaRPr>
          </a:p>
          <a:p>
            <a:pPr lvl="2"/>
            <a:r>
              <a:rPr lang="en-US" dirty="0" smtClean="0">
                <a:effectLst/>
              </a:rPr>
              <a:t>Hangouts: </a:t>
            </a:r>
            <a:r>
              <a:rPr lang="en-US" u="sng" dirty="0">
                <a:hlinkClick r:id="rId3"/>
              </a:rPr>
              <a:t>http://www.youtube.com/watch?v=m5JCGqzLDgI</a:t>
            </a:r>
            <a:r>
              <a:rPr lang="en-US" dirty="0" smtClean="0">
                <a:effectLst/>
              </a:rPr>
              <a:t> 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VBA uses </a:t>
            </a:r>
            <a:r>
              <a:rPr lang="en-US" dirty="0" err="1" smtClean="0"/>
              <a:t>Pinterest</a:t>
            </a:r>
            <a:r>
              <a:rPr lang="en-US" dirty="0" smtClean="0"/>
              <a:t> to </a:t>
            </a:r>
            <a:r>
              <a:rPr lang="en-US" dirty="0"/>
              <a:t>connect with </a:t>
            </a:r>
            <a:r>
              <a:rPr lang="en-US" dirty="0" smtClean="0"/>
              <a:t>an historically </a:t>
            </a:r>
            <a:r>
              <a:rPr lang="en-US" dirty="0"/>
              <a:t>high rate of women </a:t>
            </a:r>
            <a:r>
              <a:rPr lang="en-US" dirty="0" smtClean="0"/>
              <a:t>users; though it’s still in development, it can be used as an outreach tool, or just another “Happy Space”</a:t>
            </a:r>
          </a:p>
          <a:p>
            <a:endParaRPr lang="en-US" dirty="0" smtClean="0">
              <a:effectLst/>
            </a:endParaRPr>
          </a:p>
          <a:p>
            <a:pPr lvl="1"/>
            <a:r>
              <a:rPr lang="en-US" u="sng" dirty="0">
                <a:hlinkClick r:id="rId2"/>
              </a:rPr>
              <a:t>www.pinterest.com/VAVetBenefits</a:t>
            </a:r>
            <a:r>
              <a:rPr lang="en-US" sz="800" dirty="0" smtClean="0">
                <a:effectLst/>
              </a:rPr>
              <a:t> </a:t>
            </a:r>
            <a:r>
              <a:rPr lang="en-US" i="1" dirty="0" smtClean="0">
                <a:effectLst/>
              </a:rPr>
              <a:t>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It’s one thing to </a:t>
            </a:r>
            <a:r>
              <a:rPr lang="en-US" i="1" dirty="0" smtClean="0">
                <a:effectLst/>
              </a:rPr>
              <a:t>have</a:t>
            </a:r>
            <a:r>
              <a:rPr lang="en-US" dirty="0" smtClean="0">
                <a:effectLst/>
              </a:rPr>
              <a:t> social media platforms; it’s another thing to use them </a:t>
            </a:r>
            <a:r>
              <a:rPr lang="en-US" i="1" dirty="0" smtClean="0">
                <a:effectLst/>
              </a:rPr>
              <a:t>well</a:t>
            </a:r>
          </a:p>
          <a:p>
            <a:pPr lvl="1"/>
            <a:r>
              <a:rPr lang="en-US" dirty="0" smtClean="0"/>
              <a:t>Be prepared for when your product or plan fails (</a:t>
            </a:r>
            <a:r>
              <a:rPr lang="en-US" i="1" dirty="0" smtClean="0"/>
              <a:t>when, </a:t>
            </a:r>
            <a:r>
              <a:rPr lang="en-US" dirty="0" smtClean="0"/>
              <a:t>not if)</a:t>
            </a:r>
          </a:p>
          <a:p>
            <a:pPr lvl="1"/>
            <a:r>
              <a:rPr lang="en-US" dirty="0" smtClean="0"/>
              <a:t>Don’t be scripted or formulaic (be REAL, be YOU)</a:t>
            </a:r>
          </a:p>
          <a:p>
            <a:pPr lvl="1"/>
            <a:r>
              <a:rPr lang="en-US" dirty="0" smtClean="0"/>
              <a:t>Monitor the auto pilot! (</a:t>
            </a:r>
            <a:r>
              <a:rPr lang="en-US" dirty="0"/>
              <a:t>c</a:t>
            </a:r>
            <a:r>
              <a:rPr lang="en-US" dirty="0" smtClean="0"/>
              <a:t>an’t predict a tragedy, but if one occurs, make sure scheduled posts/tweets aren’t insensitive to trending news)</a:t>
            </a:r>
          </a:p>
          <a:p>
            <a:pPr lvl="1"/>
            <a:r>
              <a:rPr lang="en-US" dirty="0" smtClean="0"/>
              <a:t>Own a mistake, DON’T delete it (lest the deletion becomes the bigger story)</a:t>
            </a:r>
          </a:p>
          <a:p>
            <a:pPr lvl="1"/>
            <a:r>
              <a:rPr lang="en-US" dirty="0" smtClean="0"/>
              <a:t>Be responsible and aware of </a:t>
            </a:r>
            <a:r>
              <a:rPr lang="en-US" i="1" dirty="0" smtClean="0"/>
              <a:t>which account</a:t>
            </a:r>
            <a:r>
              <a:rPr lang="en-US" dirty="0" smtClean="0"/>
              <a:t> you’re using (personal vs. professional)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71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</a:t>
            </a:r>
            <a:endParaRPr lang="en-US" dirty="0"/>
          </a:p>
        </p:txBody>
      </p:sp>
      <p:pic>
        <p:nvPicPr>
          <p:cNvPr id="4" name="Content Placeholder 3" descr="Screen Shot 2014-09-25 at 1.31.1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4" b="6719"/>
          <a:stretch/>
        </p:blipFill>
        <p:spPr>
          <a:xfrm>
            <a:off x="1524000" y="1752600"/>
            <a:ext cx="5257800" cy="4412146"/>
          </a:xfrm>
        </p:spPr>
      </p:pic>
    </p:spTree>
    <p:extLst>
      <p:ext uri="{BB962C8B-B14F-4D97-AF65-F5344CB8AC3E}">
        <p14:creationId xmlns:p14="http://schemas.microsoft.com/office/powerpoint/2010/main" val="1615757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Scripted</a:t>
            </a:r>
            <a:endParaRPr lang="en-US" dirty="0"/>
          </a:p>
        </p:txBody>
      </p:sp>
      <p:pic>
        <p:nvPicPr>
          <p:cNvPr id="4" name="Content Placeholder 3" descr="Screen Shot 2014-09-25 at 1.33.1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1" b="1951"/>
          <a:stretch/>
        </p:blipFill>
        <p:spPr>
          <a:xfrm>
            <a:off x="1828800" y="1676400"/>
            <a:ext cx="4800600" cy="4464373"/>
          </a:xfrm>
        </p:spPr>
      </p:pic>
    </p:spTree>
    <p:extLst>
      <p:ext uri="{BB962C8B-B14F-4D97-AF65-F5344CB8AC3E}">
        <p14:creationId xmlns:p14="http://schemas.microsoft.com/office/powerpoint/2010/main" val="3719770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Scheduled</a:t>
            </a:r>
            <a:endParaRPr lang="en-US" dirty="0"/>
          </a:p>
        </p:txBody>
      </p:sp>
      <p:pic>
        <p:nvPicPr>
          <p:cNvPr id="4" name="Content Placeholder 3" descr="Screen Shot 2014-09-25 at 1.35.0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" b="608"/>
          <a:stretch/>
        </p:blipFill>
        <p:spPr>
          <a:xfrm>
            <a:off x="1905000" y="1705266"/>
            <a:ext cx="5410200" cy="3809518"/>
          </a:xfrm>
        </p:spPr>
      </p:pic>
    </p:spTree>
    <p:extLst>
      <p:ext uri="{BB962C8B-B14F-4D97-AF65-F5344CB8AC3E}">
        <p14:creationId xmlns:p14="http://schemas.microsoft.com/office/powerpoint/2010/main" val="1528504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</a:t>
            </a:r>
            <a:endParaRPr lang="en-US" dirty="0"/>
          </a:p>
        </p:txBody>
      </p:sp>
      <p:pic>
        <p:nvPicPr>
          <p:cNvPr id="4" name="Content Placeholder 3" descr="Screen Shot 2014-09-25 at 1.36.4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" b="5967"/>
          <a:stretch/>
        </p:blipFill>
        <p:spPr>
          <a:xfrm>
            <a:off x="2362200" y="1676400"/>
            <a:ext cx="3810000" cy="4496682"/>
          </a:xfrm>
        </p:spPr>
      </p:pic>
    </p:spTree>
    <p:extLst>
      <p:ext uri="{BB962C8B-B14F-4D97-AF65-F5344CB8AC3E}">
        <p14:creationId xmlns:p14="http://schemas.microsoft.com/office/powerpoint/2010/main" val="1598214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 which Account: Personal vs. Professional</a:t>
            </a:r>
            <a:endParaRPr lang="en-US" dirty="0"/>
          </a:p>
        </p:txBody>
      </p:sp>
      <p:pic>
        <p:nvPicPr>
          <p:cNvPr id="4" name="Content Placeholder 3" descr="Screen Shot 2014-09-25 at 1.39.4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8" b="5188"/>
          <a:stretch>
            <a:fillRect/>
          </a:stretch>
        </p:blipFill>
        <p:spPr>
          <a:xfrm>
            <a:off x="381000" y="1905000"/>
            <a:ext cx="3518725" cy="1935163"/>
          </a:xfrm>
        </p:spPr>
      </p:pic>
      <p:pic>
        <p:nvPicPr>
          <p:cNvPr id="5" name="Picture 4" descr="Screen Shot 2014-09-25 at 1.40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1000"/>
            <a:ext cx="4649492" cy="1905000"/>
          </a:xfrm>
          <a:prstGeom prst="rect">
            <a:avLst/>
          </a:prstGeom>
        </p:spPr>
      </p:pic>
      <p:pic>
        <p:nvPicPr>
          <p:cNvPr id="6" name="Picture 5" descr="Screen Shot 2014-09-25 at 1.40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28800"/>
            <a:ext cx="470783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2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Who, What, Where, &amp;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effectLst/>
              </a:rPr>
              <a:t>Social media refers to the means of interactions among people in which they create and exchange information and ideas in virtual communities and networks… it’s a group of Internet-based applications that allow the creation and exchange of user-generated content.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88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Think outside the cookie box; know your audience</a:t>
            </a:r>
          </a:p>
          <a:p>
            <a:pPr lvl="1"/>
            <a:r>
              <a:rPr lang="en-US" dirty="0" smtClean="0"/>
              <a:t>Understand and accept your responsibility to do good things</a:t>
            </a:r>
          </a:p>
          <a:p>
            <a:pPr lvl="1"/>
            <a:r>
              <a:rPr lang="en-US" dirty="0" smtClean="0"/>
              <a:t>Be surprised and flattered when something you wrote is seen by 2.2 million people; don’t be surprised that that doesn’t happen again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 Successes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 Boo Boo’s Cookie Box</a:t>
            </a:r>
            <a:endParaRPr lang="en-US" dirty="0"/>
          </a:p>
        </p:txBody>
      </p:sp>
      <p:pic>
        <p:nvPicPr>
          <p:cNvPr id="4" name="Content Placeholder 3" descr="Screen Shot 2014-09-25 at 1.43.4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23" t="-2878" r="-25915" b="-59679"/>
          <a:stretch/>
        </p:blipFill>
        <p:spPr>
          <a:xfrm>
            <a:off x="-304800" y="1524000"/>
            <a:ext cx="8686800" cy="7045108"/>
          </a:xfrm>
        </p:spPr>
      </p:pic>
    </p:spTree>
    <p:extLst>
      <p:ext uri="{BB962C8B-B14F-4D97-AF65-F5344CB8AC3E}">
        <p14:creationId xmlns:p14="http://schemas.microsoft.com/office/powerpoint/2010/main" val="703732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help</a:t>
            </a:r>
            <a:endParaRPr lang="en-US" dirty="0"/>
          </a:p>
        </p:txBody>
      </p:sp>
      <p:pic>
        <p:nvPicPr>
          <p:cNvPr id="4" name="Content Placeholder 3" descr="Screen Shot 2014-09-25 at 1.48.4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2" b="545"/>
          <a:stretch/>
        </p:blipFill>
        <p:spPr>
          <a:xfrm>
            <a:off x="2590800" y="1597783"/>
            <a:ext cx="3581400" cy="4726817"/>
          </a:xfrm>
        </p:spPr>
      </p:pic>
    </p:spTree>
    <p:extLst>
      <p:ext uri="{BB962C8B-B14F-4D97-AF65-F5344CB8AC3E}">
        <p14:creationId xmlns:p14="http://schemas.microsoft.com/office/powerpoint/2010/main" val="644787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Create or curate content that you yourself would consume (Did you know Maude was a Marine?!!)</a:t>
            </a:r>
            <a:endParaRPr lang="en-US" sz="2800" dirty="0"/>
          </a:p>
        </p:txBody>
      </p:sp>
      <p:pic>
        <p:nvPicPr>
          <p:cNvPr id="4" name="Content Placeholder 3" descr="Screen Shot 2014-09-25 at 1.51.0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" b="6"/>
          <a:stretch/>
        </p:blipFill>
        <p:spPr>
          <a:xfrm>
            <a:off x="2286000" y="1676400"/>
            <a:ext cx="4038600" cy="4468135"/>
          </a:xfrm>
        </p:spPr>
      </p:pic>
    </p:spTree>
    <p:extLst>
      <p:ext uri="{BB962C8B-B14F-4D97-AF65-F5344CB8AC3E}">
        <p14:creationId xmlns:p14="http://schemas.microsoft.com/office/powerpoint/2010/main" val="448686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&amp; VSOC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>
                <a:effectLst/>
              </a:rPr>
              <a:t>How is SM relevant or beneficial to VSOC? </a:t>
            </a:r>
          </a:p>
          <a:p>
            <a:pPr lvl="1"/>
            <a:r>
              <a:rPr lang="en-US" dirty="0" smtClean="0">
                <a:effectLst/>
              </a:rPr>
              <a:t>Partner with your schools to get the word out about events and other news related to student Veterans</a:t>
            </a:r>
          </a:p>
          <a:p>
            <a:pPr lvl="1"/>
            <a:r>
              <a:rPr lang="en-US" dirty="0" smtClean="0">
                <a:effectLst/>
              </a:rPr>
              <a:t>Learn and share VA news and success stories from other VSOC sites (following and engaging is as important as sharing)</a:t>
            </a:r>
          </a:p>
          <a:p>
            <a:pPr lvl="1"/>
            <a:r>
              <a:rPr lang="en-US" dirty="0"/>
              <a:t>Learn who else is serving Veterans in your community – SVA, student Veterans groups, community non-</a:t>
            </a:r>
            <a:r>
              <a:rPr lang="en-US" dirty="0" smtClean="0"/>
              <a:t>profits, etc.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26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What do you do next?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Follow VA social media accounts on Facebook and Twitter to learn more about social media, and to keep up to date on VA news and information</a:t>
            </a:r>
          </a:p>
          <a:p>
            <a:pPr lvl="1"/>
            <a:r>
              <a:rPr lang="en-US" dirty="0" smtClean="0">
                <a:effectLst/>
              </a:rPr>
              <a:t>Follow your school, local partners, and SVA chapters</a:t>
            </a:r>
          </a:p>
          <a:p>
            <a:pPr lvl="1"/>
            <a:r>
              <a:rPr lang="en-US" dirty="0" smtClean="0">
                <a:effectLst/>
              </a:rPr>
              <a:t>Connect with your school public affairs officer and, if applicable, your local student Veterans organizations; ask them to also share VA news and information through their own accounts</a:t>
            </a:r>
          </a:p>
          <a:p>
            <a:pPr lvl="1"/>
            <a:r>
              <a:rPr lang="en-US" dirty="0" smtClean="0">
                <a:effectLst/>
              </a:rPr>
              <a:t>Consider new ways to use SM (think outside the cookie box!)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Closing: Have Fun</a:t>
            </a:r>
            <a:endParaRPr lang="en-US" dirty="0"/>
          </a:p>
        </p:txBody>
      </p:sp>
      <p:pic>
        <p:nvPicPr>
          <p:cNvPr id="4" name="Content Placeholder 3" descr="Screen Shot 2014-09-25 at 2.02.5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1208"/>
          <a:stretch/>
        </p:blipFill>
        <p:spPr>
          <a:xfrm>
            <a:off x="304800" y="2435820"/>
            <a:ext cx="4072945" cy="2821980"/>
          </a:xfrm>
        </p:spPr>
      </p:pic>
      <p:pic>
        <p:nvPicPr>
          <p:cNvPr id="5" name="Picture 4" descr="Screen Shot 2014-09-25 at 2.10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667000"/>
            <a:ext cx="428417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graphicFrame>
        <p:nvGraphicFramePr>
          <p:cNvPr id="4" name="Group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236417"/>
              </p:ext>
            </p:extLst>
          </p:nvPr>
        </p:nvGraphicFramePr>
        <p:xfrm>
          <a:off x="457200" y="2479675"/>
          <a:ext cx="8229600" cy="1858964"/>
        </p:xfrm>
        <a:graphic>
          <a:graphicData uri="http://schemas.openxmlformats.org/drawingml/2006/table">
            <a:tbl>
              <a:tblPr/>
              <a:tblGrid>
                <a:gridCol w="1174750"/>
                <a:gridCol w="1981200"/>
                <a:gridCol w="2211388"/>
                <a:gridCol w="2862262"/>
              </a:tblGrid>
              <a:tr h="335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AREA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PRIMARY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ALTERNATE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E-MAIL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  <a:tr h="426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Eastern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Vacant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Veronica Brown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2"/>
                        </a:rPr>
                        <a:t>VAVBAWAS/CO/VRE/EA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000"/>
                      </a:srgbClr>
                    </a:solidFill>
                  </a:tcPr>
                </a:tc>
              </a:tr>
              <a:tr h="3808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Southern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Veronica Brown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Vacant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3"/>
                        </a:rPr>
                        <a:t>VAVBAWAS/CO/VRE/SA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0000"/>
                      </a:srgbClr>
                    </a:solidFill>
                  </a:tcPr>
                </a:tc>
              </a:tr>
              <a:tr h="335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Central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Marisa Liuzzi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Vacant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4"/>
                        </a:rPr>
                        <a:t>VAVBAWAS/CO/VRE/CA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</a:tr>
              <a:tr h="3808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Western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Vacant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Marisa Liuzzi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5"/>
                        </a:rPr>
                        <a:t>VAVBAWAS/CO/VRE/WA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609600" y="16764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1" dirty="0">
                <a:latin typeface="Arial" charset="0"/>
              </a:rPr>
              <a:t>Email Field Liaisons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19200" y="4559300"/>
            <a:ext cx="670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/>
            </a:r>
            <a:br>
              <a:rPr lang="en-US" altLang="en-US" b="1" dirty="0">
                <a:latin typeface="Arial" charset="0"/>
              </a:rPr>
            </a:br>
            <a:r>
              <a:rPr lang="en-US" altLang="en-US" b="1" dirty="0">
                <a:latin typeface="Arial" charset="0"/>
              </a:rPr>
              <a:t>Thanks for Your Participation!</a:t>
            </a:r>
            <a:endParaRPr lang="en-US" altLang="en-US" dirty="0">
              <a:latin typeface="Arial" charset="0"/>
            </a:endParaRPr>
          </a:p>
        </p:txBody>
      </p:sp>
      <p:pic>
        <p:nvPicPr>
          <p:cNvPr id="7" name="Picture 78" descr="MP900433099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09750"/>
            <a:ext cx="9366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1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Goes Where You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Platforms, Apps are places to gather—wherever you are</a:t>
            </a:r>
          </a:p>
          <a:p>
            <a:pPr lvl="2"/>
            <a:r>
              <a:rPr lang="en-US" dirty="0" smtClean="0">
                <a:effectLst/>
              </a:rPr>
              <a:t>Facebook/YouTube/Twitter/Instagram/Tumblr/</a:t>
            </a:r>
            <a:r>
              <a:rPr lang="en-US" dirty="0" err="1" smtClean="0">
                <a:effectLst/>
              </a:rPr>
              <a:t>Reddit</a:t>
            </a:r>
            <a:r>
              <a:rPr lang="en-US" dirty="0" smtClean="0">
                <a:effectLst/>
              </a:rPr>
              <a:t>/Google+/Pinterest/LinkedIn/Flickr/Pandora/</a:t>
            </a:r>
            <a:r>
              <a:rPr lang="en-US" dirty="0" err="1" smtClean="0">
                <a:effectLst/>
              </a:rPr>
              <a:t>SnapChat</a:t>
            </a:r>
            <a:r>
              <a:rPr lang="en-US" dirty="0" smtClean="0">
                <a:effectLst/>
              </a:rPr>
              <a:t>/</a:t>
            </a:r>
            <a:r>
              <a:rPr lang="en-US" dirty="0" err="1" smtClean="0">
                <a:effectLst/>
              </a:rPr>
              <a:t>Runkeeper</a:t>
            </a:r>
            <a:r>
              <a:rPr lang="en-US" dirty="0" smtClean="0">
                <a:effectLst/>
              </a:rPr>
              <a:t>/Foursquare/Last.fm—and THOUSANDS more</a:t>
            </a:r>
          </a:p>
          <a:p>
            <a:pPr lvl="2"/>
            <a:r>
              <a:rPr lang="en-US" dirty="0" smtClean="0">
                <a:effectLst/>
              </a:rPr>
              <a:t>Spawned its own language, practices, customs: “</a:t>
            </a:r>
            <a:r>
              <a:rPr lang="en-US" dirty="0" err="1" smtClean="0">
                <a:effectLst/>
              </a:rPr>
              <a:t>Selfie</a:t>
            </a:r>
            <a:r>
              <a:rPr lang="en-US" dirty="0" smtClean="0">
                <a:effectLst/>
              </a:rPr>
              <a:t>”/LOL/Memes/#hashtag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 is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SM is mobile – 40 percent of Americans use smartphones, 28 percent use mobile SM daily</a:t>
            </a:r>
            <a:r>
              <a:rPr lang="en-US" dirty="0" smtClean="0"/>
              <a:t>:</a:t>
            </a:r>
          </a:p>
        </p:txBody>
      </p:sp>
      <p:pic>
        <p:nvPicPr>
          <p:cNvPr id="5" name="Picture 4" descr="Screen Shot 2014-09-25 at 9.36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38400"/>
            <a:ext cx="3229465" cy="3522133"/>
          </a:xfrm>
          <a:prstGeom prst="rect">
            <a:avLst/>
          </a:prstGeom>
        </p:spPr>
      </p:pic>
      <p:pic>
        <p:nvPicPr>
          <p:cNvPr id="6" name="Picture 5" descr="Screen Shot 2014-09-25 at 9.42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6" y="2438400"/>
            <a:ext cx="2713354" cy="38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1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Mobile, then always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dirty="0"/>
              <a:t>Highly interactive (ADDICTIVE): </a:t>
            </a:r>
          </a:p>
          <a:p>
            <a:endParaRPr lang="en-US" dirty="0"/>
          </a:p>
        </p:txBody>
      </p:sp>
      <p:pic>
        <p:nvPicPr>
          <p:cNvPr id="4" name="Picture 3" descr="Screen Shot 2014-09-25 at 10.54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1400"/>
            <a:ext cx="8319325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en-US" dirty="0"/>
              <a:t>U</a:t>
            </a:r>
            <a:r>
              <a:rPr lang="en-US" dirty="0" smtClean="0"/>
              <a:t>ses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 smtClean="0">
                <a:effectLst/>
              </a:rPr>
              <a:t>For better or worse, MY GRANDMOTHER</a:t>
            </a:r>
          </a:p>
          <a:p>
            <a:endParaRPr lang="en-US" dirty="0"/>
          </a:p>
        </p:txBody>
      </p:sp>
      <p:pic>
        <p:nvPicPr>
          <p:cNvPr id="4" name="Picture 3" descr="Screen Shot 2014-09-25 at 10.57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121400" cy="35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THIS GUY</a:t>
            </a:r>
            <a:endParaRPr lang="en-US" dirty="0"/>
          </a:p>
        </p:txBody>
      </p:sp>
      <p:pic>
        <p:nvPicPr>
          <p:cNvPr id="4" name="Content Placeholder 3" descr="Screen Shot 2014-09-25 at 11.00.3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0" b="27530"/>
          <a:stretch>
            <a:fillRect/>
          </a:stretch>
        </p:blipFill>
        <p:spPr>
          <a:xfrm>
            <a:off x="914400" y="1646177"/>
            <a:ext cx="7315200" cy="4023079"/>
          </a:xfrm>
        </p:spPr>
      </p:pic>
    </p:spTree>
    <p:extLst>
      <p:ext uri="{BB962C8B-B14F-4D97-AF65-F5344CB8AC3E}">
        <p14:creationId xmlns:p14="http://schemas.microsoft.com/office/powerpoint/2010/main" val="133140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Everyone 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Celebrities/Science and Technology Experts and Influencers/Journalist’s and Media/Businesses and Brands and Attractions/Marketers/Recruiters/Major Sporting Events and Teams/Politicians/local, state, and FEDERAL GOVERNMENT/PUSA/even ISIL and AQ/and Parodies of them all (Internet #</a:t>
            </a:r>
            <a:r>
              <a:rPr lang="en-US" dirty="0" err="1"/>
              <a:t>ftw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Probably </a:t>
            </a:r>
            <a:r>
              <a:rPr lang="en-US" dirty="0" smtClean="0"/>
              <a:t>YOU</a:t>
            </a:r>
          </a:p>
          <a:p>
            <a:pPr lvl="2"/>
            <a:r>
              <a:rPr lang="en-US" dirty="0" smtClean="0"/>
              <a:t>Consumers </a:t>
            </a:r>
            <a:r>
              <a:rPr lang="en-US" dirty="0"/>
              <a:t>– product comparisons, user reviews, dating services, recalls, driving directions, streaming movies and music, discount and coupon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15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ThemebLUE</Template>
  <TotalTime>445</TotalTime>
  <Words>1036</Words>
  <Application>Microsoft Office PowerPoint</Application>
  <PresentationFormat>On-screen Show (4:3)</PresentationFormat>
  <Paragraphs>147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VRE VBA Web Communications:  Crafting the Right Message </vt:lpstr>
      <vt:lpstr>Learning Objectives</vt:lpstr>
      <vt:lpstr>The Who, What, Where, &amp; Why</vt:lpstr>
      <vt:lpstr>It Goes Where You Are</vt:lpstr>
      <vt:lpstr>SM is Mobile</vt:lpstr>
      <vt:lpstr>If Mobile, then always On</vt:lpstr>
      <vt:lpstr>Who Uses Social Media?</vt:lpstr>
      <vt:lpstr>AND THIS GUY</vt:lpstr>
      <vt:lpstr>And Everyone Else</vt:lpstr>
      <vt:lpstr>Content is King</vt:lpstr>
      <vt:lpstr>Most Re-Tweeted Photo</vt:lpstr>
      <vt:lpstr>Targeted Infographs</vt:lpstr>
      <vt:lpstr>Open Data</vt:lpstr>
      <vt:lpstr>Social Responsibility</vt:lpstr>
      <vt:lpstr>How has SM influenced our lives?</vt:lpstr>
      <vt:lpstr>How VA is Using SM,  and who do we interact with?</vt:lpstr>
      <vt:lpstr>Our Web Presence</vt:lpstr>
      <vt:lpstr>Facebook</vt:lpstr>
      <vt:lpstr>Twitter</vt:lpstr>
      <vt:lpstr>YouTube</vt:lpstr>
      <vt:lpstr>Flickr</vt:lpstr>
      <vt:lpstr>Google+</vt:lpstr>
      <vt:lpstr>Pinterest</vt:lpstr>
      <vt:lpstr>SM Failures</vt:lpstr>
      <vt:lpstr>Deliver</vt:lpstr>
      <vt:lpstr>Scripted</vt:lpstr>
      <vt:lpstr>Scheduled</vt:lpstr>
      <vt:lpstr>Delete</vt:lpstr>
      <vt:lpstr>Know which Account: Personal vs. Professional</vt:lpstr>
      <vt:lpstr>SM Successes</vt:lpstr>
      <vt:lpstr>Honey Boo Boo’s Cookie Box</vt:lpstr>
      <vt:lpstr>You can help</vt:lpstr>
      <vt:lpstr>Create or curate content that you yourself would consume (Did you know Maude was a Marine?!!)</vt:lpstr>
      <vt:lpstr>Social Media &amp; VSOC</vt:lpstr>
      <vt:lpstr>What’s Next?</vt:lpstr>
      <vt:lpstr>In Closing: Have Fun</vt:lpstr>
      <vt:lpstr>Questions?</vt:lpstr>
    </vt:vector>
  </TitlesOfParts>
  <Company>Veterans Benefits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 VBA Public Relations:  Crafting the Right Message</dc:title>
  <dc:creator>Department of Veterans Affairs, Veterans Benefits Administration,Vocational Rehabilitation and Employment Service, STAFF</dc:creator>
  <cp:keywords>Web, communication, crafting, message, VSOC, social, media</cp:keywords>
  <cp:lastModifiedBy>Sochar, Lisa</cp:lastModifiedBy>
  <cp:revision>29</cp:revision>
  <dcterms:created xsi:type="dcterms:W3CDTF">2014-09-24T13:04:23Z</dcterms:created>
  <dcterms:modified xsi:type="dcterms:W3CDTF">2014-10-06T19:46:00Z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Reference">
    <vt:lpwstr>Teaching Material</vt:lpwstr>
  </property>
</Properties>
</file>