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60.xml" ContentType="application/vnd.openxmlformats-officedocument.presentationml.slideLayout+xml"/>
  <Override PartName="/ppt/theme/theme8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8" r:id="rId4"/>
    <p:sldMasterId id="2147483710" r:id="rId5"/>
    <p:sldMasterId id="2147483722" r:id="rId6"/>
    <p:sldMasterId id="2147483683" r:id="rId7"/>
    <p:sldMasterId id="2147483707" r:id="rId8"/>
    <p:sldMasterId id="2147483705" r:id="rId9"/>
    <p:sldMasterId id="2147483703" r:id="rId10"/>
    <p:sldMasterId id="2147483708" r:id="rId11"/>
    <p:sldMasterId id="2147483735" r:id="rId12"/>
  </p:sldMasterIdLst>
  <p:notesMasterIdLst>
    <p:notesMasterId r:id="rId19"/>
  </p:notesMasterIdLst>
  <p:sldIdLst>
    <p:sldId id="3210" r:id="rId13"/>
    <p:sldId id="3487" r:id="rId14"/>
    <p:sldId id="3209" r:id="rId15"/>
    <p:sldId id="3488" r:id="rId16"/>
    <p:sldId id="3486" r:id="rId17"/>
    <p:sldId id="3489" r:id="rId18"/>
  </p:sldIdLst>
  <p:sldSz cx="12192000" cy="9144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berhardt, Jessica, VBAVACO" initials="EJV" lastIdx="8" clrIdx="0">
    <p:extLst>
      <p:ext uri="{19B8F6BF-5375-455C-9EA6-DF929625EA0E}">
        <p15:presenceInfo xmlns:p15="http://schemas.microsoft.com/office/powerpoint/2012/main" userId="S::Jessica.Eberhardt@va.gov::adf03667-ffa7-44d0-93e7-d4dae09652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0E"/>
    <a:srgbClr val="EC770F"/>
    <a:srgbClr val="E12518"/>
    <a:srgbClr val="B3E718"/>
    <a:srgbClr val="FBE203"/>
    <a:srgbClr val="FBFE01"/>
    <a:srgbClr val="E8F807"/>
    <a:srgbClr val="6FD22D"/>
    <a:srgbClr val="F2610C"/>
    <a:srgbClr val="008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3792" autoAdjust="0"/>
  </p:normalViewPr>
  <p:slideViewPr>
    <p:cSldViewPr>
      <p:cViewPr varScale="1">
        <p:scale>
          <a:sx n="90" d="100"/>
          <a:sy n="90" d="100"/>
        </p:scale>
        <p:origin x="1638" y="96"/>
      </p:cViewPr>
      <p:guideLst>
        <p:guide orient="horz" pos="28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74" y="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40BF6123-5584-4859-9232-7C64D48C60BC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A263C7BD-EE4B-42E2-A75C-958D06C60C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6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ags" Target="../tags/tag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ags" Target="../tags/tag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42892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342892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7169274"/>
            <a:ext cx="12192000" cy="19748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3895120" y="6404981"/>
            <a:ext cx="7700434" cy="60071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15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714250" y="2258719"/>
            <a:ext cx="8763504" cy="2077380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8625" b="1" spc="-75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405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405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405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552" y="7526549"/>
            <a:ext cx="4064000" cy="109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147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42892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342892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68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6E20A-AEFF-42C8-85CB-DB5473BD2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57A73-F07E-4FAF-90B2-9840050C1F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42892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342892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003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F42B5-201C-4C98-A178-28660E989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7013"/>
            <a:ext cx="91440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FD166-9744-4C48-9F37-04279FD5D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2188"/>
            <a:ext cx="91440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2DD0C-1A0C-4576-97B6-BF43F1E2B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9E62B-89DF-4BD7-984F-299EF815B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C03B2-EC3B-41D4-91BB-4E045C9E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30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EF510-6550-46C0-A5FD-FC9AC342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C5177-CC18-4916-A666-E22FC1D5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EC924-6D9A-48CD-8F1A-C9636F487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81A78-FE59-494A-AE46-5EE7C6691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1ACFE-F8B9-43C1-B16C-84C2F005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37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C03A3-1605-42C2-B194-9678A06C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79650"/>
            <a:ext cx="10515600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8D263-D0A8-4885-AF26-022F73DC9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6119813"/>
            <a:ext cx="10515600" cy="20002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2313F-96A9-4F45-B484-72F38482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31378-5D0D-419A-8941-1FECAE21F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864E9-003F-47D3-AC19-1A2866EB9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05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832F2-5661-425D-BEB9-191DA4316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4B251-9E5C-442E-ADBA-A29B505DF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3638"/>
            <a:ext cx="5181600" cy="580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88B23-344A-48CE-9ADB-03EE394F8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33638"/>
            <a:ext cx="5181600" cy="580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4978-C8E3-4EE8-B121-D6C326EA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713B9-3F0B-4C2B-8D5A-5D8CCF9A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65319-E308-45C7-857A-CA9C370C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69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9C0EF-9769-424E-9AC2-7FE6083B1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87363"/>
            <a:ext cx="10515600" cy="1766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AD6B5-FB83-49E2-9CB4-2CFA776E3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41550"/>
            <a:ext cx="515778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33275-C9E8-4BA4-AB6C-A647EE29B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340100"/>
            <a:ext cx="5157787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A3F132-C5BF-489B-9BD7-E7C096ED4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1550"/>
            <a:ext cx="5183188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0FF1DB-2648-485B-ACB3-BB213AB5D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340100"/>
            <a:ext cx="5183188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24B1DC-7C04-4A48-B4A5-6DF651BC5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D62A67-5F2B-4AE6-95E6-7CEBB06A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A83153-9F83-45B8-A91E-4F8701929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832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5E767-63F9-4098-9120-7F79A5FB4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3435B-2CEA-464D-9DBA-F4EB0CB87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F5F107-0578-4C5F-A15E-1A1AAFB2B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9EB4F-FC66-4C80-B3E1-4B8D83C86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17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6A1A8-5740-4E8B-9DEE-C4634595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172C4D-E618-46D5-ADBD-BDEAA84E3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61923-A3F1-47C2-BBF5-D5625093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143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9348D-2465-4D64-96BF-06A622B9C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D3467-0860-4178-904C-770C3259B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16038"/>
            <a:ext cx="6172200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6A4AF-8D25-47F2-8ECB-1190CC712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DACA6-BFB5-40AE-94CA-5D0391E5E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62669-7856-4AB2-851D-33C3C7D25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026DE-6352-4CB2-B6FC-5AC771B8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2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42892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342892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892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2700" dirty="0"/>
              <a:t>Agenda</a:t>
            </a:r>
            <a:endParaRPr lang="en-US" sz="27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41833" y="2212622"/>
            <a:ext cx="11308338" cy="276999"/>
          </a:xfrm>
          <a:prstGeom prst="rect">
            <a:avLst/>
          </a:prstGeom>
          <a:solidFill>
            <a:srgbClr val="00B0F0"/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3594" y="3917882"/>
            <a:ext cx="10522964" cy="646331"/>
          </a:xfrm>
          <a:prstGeom prst="rect">
            <a:avLst/>
          </a:prstGeom>
          <a:noFill/>
        </p:spPr>
        <p:txBody>
          <a:bodyPr wrap="square" lIns="68580" tIns="34290" rIns="68580" bIns="34290" rtlCol="0" anchor="ctr">
            <a:spAutoFit/>
          </a:bodyPr>
          <a:lstStyle/>
          <a:p>
            <a:pPr marL="0" lvl="1" indent="-257169">
              <a:spcBef>
                <a:spcPts val="900"/>
              </a:spcBef>
              <a:buFont typeface="+mj-lt"/>
              <a:buAutoNum type="arabicPeriod"/>
            </a:pPr>
            <a:r>
              <a:rPr lang="en-US" sz="15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900"/>
              </a:spcBef>
            </a:pPr>
            <a:endParaRPr lang="en-US" sz="15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10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3EE60-5FCE-4938-ADBC-B627441E7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6349B1-379D-4183-800D-A2F8AE425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16038"/>
            <a:ext cx="6172200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7E244-1E8C-448B-9C17-7D2A83334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43037-B7BE-47C6-AB2F-32567DE5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1E0C8-42C9-4E61-87FD-8489A39FC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865EB-D3A9-4C24-9A4D-BD8291480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967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69A7-033A-4CA2-A083-E579BB219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403A5-EFD5-48D1-814D-C9DD16820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3D59D-DB62-41A5-AAAD-6A2760E30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B4C3-95EE-43C3-B046-C834AF197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034A9-F3E9-426A-96FE-459760B88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15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6F93C-2AAE-427A-B273-2A7F0201EC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87363"/>
            <a:ext cx="2628900" cy="7748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42ADD-B7BD-4620-B432-D80E16FC7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87363"/>
            <a:ext cx="7734300" cy="7748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2F41E-E5B5-4055-A486-EDEE73A5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40850-CED4-4CC4-841B-34F540335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5DF80-4C4C-41E1-BAE8-CE23A89A4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305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8A587-1843-49FC-84F6-41AB34916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7013"/>
            <a:ext cx="91440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AD9D9F-E3F2-4359-8F10-A4F70833D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2188"/>
            <a:ext cx="91440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9E9CD-1055-4AA0-A955-ACB03DDF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1883F-2082-43B2-881D-F2E0005F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4C92E-C527-41DA-89E1-795D7ECF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356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C1E72-B60A-4912-B929-B84CA6F46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D388B-B873-49E2-AD96-AC588DD40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371D5-56C4-4A62-A2AF-BC0F8DD4E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11D4D-3FA3-4FDD-9AD6-E2891C318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A111E-DAEB-4464-ADD6-F4B579D83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764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0E3D9-B04A-406F-8FDE-A03900FC9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79650"/>
            <a:ext cx="10515600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24381-FA94-426F-9E4A-2C0B45153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6119813"/>
            <a:ext cx="10515600" cy="20002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6ABD7-58F0-435D-8600-E7B349178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CA34F-CF2B-4B35-944F-60997152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FA976-10C8-42EA-9C3E-A132B8775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2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D758F-D52C-4B31-874A-72925FC79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9AEA4-5F22-4460-BA0F-373830FDCF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3638"/>
            <a:ext cx="5181600" cy="580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EEF60-53F3-4C7C-8807-39D6BBD8A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33638"/>
            <a:ext cx="5181600" cy="580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DC51E-B0DF-4BC0-A908-69E91673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BED8A-C44D-4E84-B62C-EB39F932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972452-086E-4557-A1F0-187F564F3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1615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66DF-002A-454E-ADC2-706F700F8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87363"/>
            <a:ext cx="10515600" cy="1766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0A6F20-3612-4C60-8651-27F6037C0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41550"/>
            <a:ext cx="515778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D6140-69AE-4E6D-92FC-1E65A11C5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340100"/>
            <a:ext cx="5157787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6CA5A0-8671-41BD-9117-7C3EC9D87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1550"/>
            <a:ext cx="5183188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C024A8-37F3-4FBA-9B87-D55287714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340100"/>
            <a:ext cx="5183188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CCDEB3-6BD3-4DD1-BE47-A3AB09536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5E2EAC-A2B4-416B-A7E5-27F0CFD1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D44B8C-ED22-4C0A-ADDB-DE175D488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038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A013-C8F9-40D0-BB5E-65F4C01FE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82544D-0442-463F-A90B-D0B6C5BDD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E8DCF8-6509-481A-9DC9-D07085714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B51973-7F02-4039-B9BD-8DE1FDD76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8897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736804-D263-46CE-B368-947D27DEF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3B157D-B5EA-4A58-A9F9-3B44E350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0521C-7C5D-48B5-B84B-EAD68FE6A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42892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342892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892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2700" dirty="0"/>
              <a:t>Click to edit Slide Maser Style</a:t>
            </a:r>
            <a:endParaRPr lang="en-US" sz="2700" u="sng" dirty="0"/>
          </a:p>
        </p:txBody>
      </p:sp>
    </p:spTree>
    <p:extLst>
      <p:ext uri="{BB962C8B-B14F-4D97-AF65-F5344CB8AC3E}">
        <p14:creationId xmlns:p14="http://schemas.microsoft.com/office/powerpoint/2010/main" val="38152962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50623-B7FC-4E46-B7FE-3A407A30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9808E-9288-44A4-A1BA-E9E932F78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16038"/>
            <a:ext cx="6172200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5FE276-162C-4EE3-A4C7-E09C12DE6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3580-07CE-4F84-86F3-2484D5F8A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1C410-1D15-4372-86CC-5D7CBDCBC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7CBEB-CCF0-44BC-AD8B-EDF832271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55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DA3AC-807F-4032-AA50-678B4C155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EF2B94-C892-4467-869A-7E83FB351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16038"/>
            <a:ext cx="6172200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E107B-665A-4690-A176-7204DADB2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9AE4D6-1932-4C91-AAE7-B121FBC76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16028-55D7-4314-B12A-C02FF1D46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46148-998F-488D-B842-1353753E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1645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88EB5-5068-4F2E-83FD-07F265C9D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B26A8C-F520-4B1E-9815-66F9DFDB7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7DFAC-7006-4C9C-AE8F-4D595C446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1F595-A35F-4F5D-9322-97D9D6B65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B5FE3-A790-4174-BB31-A65BF633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7749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E344E8-C060-4138-B050-22ECDDF95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87363"/>
            <a:ext cx="2628900" cy="7748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6E4F9E-B5F1-41F8-B1FD-A73CCF07D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87363"/>
            <a:ext cx="7734300" cy="7748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342D4-7FCF-458C-A5AD-8DA1A0384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303AB-42F5-44C0-9768-98AD5D0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EFCEB-4B19-4C61-956F-A75901C10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302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40569"/>
            <a:ext cx="103632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181600"/>
            <a:ext cx="85344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5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44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875867"/>
            <a:ext cx="103632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875621"/>
            <a:ext cx="103632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96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33603"/>
            <a:ext cx="538480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3603"/>
            <a:ext cx="538480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9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2046817"/>
            <a:ext cx="5386917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899833"/>
            <a:ext cx="5386917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2046817"/>
            <a:ext cx="5389033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899833"/>
            <a:ext cx="5389033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41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83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40695"/>
            <a:ext cx="103632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181600"/>
            <a:ext cx="85344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250441" y="8533646"/>
            <a:ext cx="2844800" cy="486833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z="900" smtClean="0">
                <a:solidFill>
                  <a:prstClr val="white"/>
                </a:solidFill>
              </a:rPr>
              <a:pPr/>
              <a:t>‹#›</a:t>
            </a:fld>
            <a:endParaRPr lang="en-US" sz="9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790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264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364067"/>
            <a:ext cx="4011084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364070"/>
            <a:ext cx="6815668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913470"/>
            <a:ext cx="4011084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30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6400802"/>
            <a:ext cx="73152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17033"/>
            <a:ext cx="73152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4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7156453"/>
            <a:ext cx="73152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5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289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66187"/>
            <a:ext cx="274320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66187"/>
            <a:ext cx="802640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50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40569"/>
            <a:ext cx="103632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181600"/>
            <a:ext cx="85344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07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76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875867"/>
            <a:ext cx="103632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875621"/>
            <a:ext cx="103632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981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33603"/>
            <a:ext cx="538480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3603"/>
            <a:ext cx="538480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033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2046817"/>
            <a:ext cx="5386917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899833"/>
            <a:ext cx="5386917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2046817"/>
            <a:ext cx="5389033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899833"/>
            <a:ext cx="5389033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39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0803"/>
            <a:ext cx="10972800" cy="6034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892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2700" dirty="0"/>
              <a:t>Click to edit Slide Master Style</a:t>
            </a:r>
            <a:endParaRPr lang="en-US" sz="2700" u="sng" dirty="0"/>
          </a:p>
        </p:txBody>
      </p:sp>
    </p:spTree>
    <p:extLst>
      <p:ext uri="{BB962C8B-B14F-4D97-AF65-F5344CB8AC3E}">
        <p14:creationId xmlns:p14="http://schemas.microsoft.com/office/powerpoint/2010/main" val="3728874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7604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72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364067"/>
            <a:ext cx="4011084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364070"/>
            <a:ext cx="6815668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913470"/>
            <a:ext cx="4011084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60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6400802"/>
            <a:ext cx="73152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17033"/>
            <a:ext cx="73152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4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7156453"/>
            <a:ext cx="73152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65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98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66187"/>
            <a:ext cx="274320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66187"/>
            <a:ext cx="802640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43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09585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60958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Autofit/>
          </a:bodyPr>
          <a:lstStyle>
            <a:lvl1pPr>
              <a:defRPr sz="5333" b="1" baseline="0">
                <a:solidFill>
                  <a:schemeClr val="bg1"/>
                </a:solidFill>
              </a:defRPr>
            </a:lvl1pPr>
          </a:lstStyle>
          <a:p>
            <a:r>
              <a:rPr lang="en-US" sz="4800" dirty="0"/>
              <a:t>Click to edit Slide Maser Style</a:t>
            </a:r>
            <a:endParaRPr lang="en-US" sz="4800" u="sng" dirty="0"/>
          </a:p>
        </p:txBody>
      </p:sp>
    </p:spTree>
    <p:extLst>
      <p:ext uri="{BB962C8B-B14F-4D97-AF65-F5344CB8AC3E}">
        <p14:creationId xmlns:p14="http://schemas.microsoft.com/office/powerpoint/2010/main" val="38152962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0801"/>
            <a:ext cx="10972800" cy="60346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4800" dirty="0"/>
              <a:t>Click to edit Slide Maser Style</a:t>
            </a:r>
            <a:endParaRPr lang="en-US" sz="48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62400" y="8448357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8874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40693"/>
            <a:ext cx="103632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181600"/>
            <a:ext cx="85344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250441" y="8533644"/>
            <a:ext cx="2844800" cy="486833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z="1600" smtClean="0">
                <a:solidFill>
                  <a:prstClr val="white"/>
                </a:solidFill>
              </a:rPr>
              <a:pPr/>
              <a:t>‹#›</a:t>
            </a:fld>
            <a:endParaRPr lang="en-US" sz="1600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9790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0801"/>
            <a:ext cx="10972800" cy="6034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4800" dirty="0"/>
              <a:t>Click to edit Slide Maser Style</a:t>
            </a:r>
            <a:endParaRPr lang="en-US" sz="48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62400" y="8448357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728874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892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2700" dirty="0"/>
              <a:t>Click to edit Slide Master Style</a:t>
            </a:r>
            <a:endParaRPr lang="en-US" sz="2700" u="sng" dirty="0"/>
          </a:p>
        </p:txBody>
      </p:sp>
    </p:spTree>
    <p:extLst>
      <p:ext uri="{BB962C8B-B14F-4D97-AF65-F5344CB8AC3E}">
        <p14:creationId xmlns:p14="http://schemas.microsoft.com/office/powerpoint/2010/main" val="1757561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0804"/>
            <a:ext cx="10972800" cy="6034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1" rIns="68580" bIns="34291" rtlCol="0" anchor="ctr"/>
          <a:lstStyle/>
          <a:p>
            <a:pPr algn="ctr" defTabSz="342883"/>
            <a:endParaRPr lang="en-US" sz="1351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2700" dirty="0"/>
              <a:t>Click to edit Slide Maser Style</a:t>
            </a:r>
            <a:endParaRPr lang="en-US" sz="27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62400" y="8448361"/>
            <a:ext cx="396240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1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728874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09585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60958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7169273"/>
            <a:ext cx="12192000" cy="19748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3895120" y="6404978"/>
            <a:ext cx="7700433" cy="60071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121920" tIns="60960" rIns="121920" bIns="6096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667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714248" y="2258718"/>
            <a:ext cx="8763504" cy="2077380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5333" b="1" spc="-133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72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72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2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552" y="7526549"/>
            <a:ext cx="4064000" cy="109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2734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09585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60958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4800" dirty="0"/>
              <a:t>Agenda</a:t>
            </a:r>
            <a:endParaRPr lang="en-US" sz="48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41832" y="2212622"/>
            <a:ext cx="11308337" cy="492443"/>
          </a:xfrm>
          <a:prstGeom prst="rect">
            <a:avLst/>
          </a:prstGeom>
          <a:solidFill>
            <a:srgbClr val="00B0F0"/>
          </a:solidFill>
        </p:spPr>
        <p:txBody>
          <a:bodyPr wrap="square" lIns="121920" tIns="60960" rIns="121920" bIns="60960" rtlCol="0">
            <a:spAutoFit/>
          </a:bodyPr>
          <a:lstStyle/>
          <a:p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3591" y="3666466"/>
            <a:ext cx="10522964" cy="1149161"/>
          </a:xfrm>
          <a:prstGeom prst="rect">
            <a:avLst/>
          </a:prstGeom>
          <a:noFill/>
        </p:spPr>
        <p:txBody>
          <a:bodyPr wrap="square" lIns="121920" tIns="60960" rIns="121920" bIns="60960" rtlCol="0" anchor="ctr">
            <a:spAutoFit/>
          </a:bodyPr>
          <a:lstStyle/>
          <a:p>
            <a:pPr marL="0" lvl="1" indent="-457189">
              <a:spcBef>
                <a:spcPts val="1600"/>
              </a:spcBef>
              <a:buFont typeface="+mj-lt"/>
              <a:buAutoNum type="arabicPeriod"/>
            </a:pPr>
            <a:r>
              <a:rPr lang="en-US" sz="2667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600"/>
              </a:spcBef>
            </a:pPr>
            <a:endParaRPr lang="en-US" sz="2667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3400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09585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60958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4800" dirty="0"/>
              <a:t>Click to edit Slide Maser Style</a:t>
            </a:r>
            <a:endParaRPr lang="en-US" sz="4800" u="sng" dirty="0"/>
          </a:p>
        </p:txBody>
      </p:sp>
    </p:spTree>
    <p:extLst>
      <p:ext uri="{BB962C8B-B14F-4D97-AF65-F5344CB8AC3E}">
        <p14:creationId xmlns:p14="http://schemas.microsoft.com/office/powerpoint/2010/main" val="29240063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40693"/>
            <a:ext cx="103632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181600"/>
            <a:ext cx="85344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250441" y="8533644"/>
            <a:ext cx="2844800" cy="486833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z="1600" smtClean="0">
                <a:solidFill>
                  <a:prstClr val="white"/>
                </a:solidFill>
              </a:rPr>
              <a:pPr/>
              <a:t>‹#›</a:t>
            </a:fld>
            <a:endParaRPr lang="en-US" sz="1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48851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0801"/>
            <a:ext cx="10972800" cy="6034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4800" dirty="0"/>
              <a:t>Click to edit Slide Maser Style</a:t>
            </a:r>
            <a:endParaRPr lang="en-US" sz="48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62400" y="8448358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0265988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101600"/>
            <a:ext cx="12192000" cy="9753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101600"/>
            <a:ext cx="12192000" cy="97536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4800" dirty="0"/>
              <a:t>Click to edit Slide Maser Style</a:t>
            </a:r>
            <a:endParaRPr lang="en-US" sz="4800" u="sng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962400" y="8448358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2399750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364189"/>
            <a:ext cx="4011084" cy="154940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857" y="364074"/>
            <a:ext cx="6815668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913474"/>
            <a:ext cx="4011084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3962400" y="8448358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342809024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3962400" y="8448358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93003017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962400" y="8432801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55059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10" y="364191"/>
            <a:ext cx="4011084" cy="154940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859" y="364076"/>
            <a:ext cx="6815668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10" y="1913476"/>
            <a:ext cx="4011084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3962400" y="8448359"/>
            <a:ext cx="39624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476056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09585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60958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7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3962400" y="8233564"/>
            <a:ext cx="39624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760697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962400" y="8432802"/>
            <a:ext cx="39624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711147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image" Target="../media/image4.png"/><Relationship Id="rId5" Type="http://schemas.openxmlformats.org/officeDocument/2006/relationships/tags" Target="../tags/tag1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59.xml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66183"/>
            <a:ext cx="10972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729"/>
            <a:ext cx="109728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8100731"/>
            <a:ext cx="12192000" cy="104326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892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3" y="8533646"/>
            <a:ext cx="51284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 defTabSz="342892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342892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B0BDF3B-BA9D-4FCB-B39C-3A61F707E937}"/>
              </a:ext>
            </a:extLst>
          </p:cNvPr>
          <p:cNvGrpSpPr/>
          <p:nvPr userDrawn="1"/>
        </p:nvGrpSpPr>
        <p:grpSpPr>
          <a:xfrm>
            <a:off x="150373" y="8168346"/>
            <a:ext cx="11284474" cy="791569"/>
            <a:chOff x="150373" y="8168344"/>
            <a:chExt cx="11284474" cy="791569"/>
          </a:xfrm>
        </p:grpSpPr>
        <p:pic>
          <p:nvPicPr>
            <p:cNvPr id="20" name="Picture 2" descr="C:\Users\vacoGrovem\AppData\Local\Microsoft\Windows\Temporary Internet Files\Content.Outlook\83QVOJUE\CHOOSE-VA-rev.png">
              <a:extLst>
                <a:ext uri="{FF2B5EF4-FFF2-40B4-BE49-F238E27FC236}">
                  <a16:creationId xmlns:a16="http://schemas.microsoft.com/office/drawing/2014/main" id="{5CE9E76E-B9AB-430E-A2A8-3E9CAB32491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373" y="8168344"/>
              <a:ext cx="2714831" cy="7310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0" descr="PPSeal.png">
              <a:extLst>
                <a:ext uri="{FF2B5EF4-FFF2-40B4-BE49-F238E27FC236}">
                  <a16:creationId xmlns:a16="http://schemas.microsoft.com/office/drawing/2014/main" id="{766C539F-4BDE-432C-857C-C104B7DE38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3186" y="8168344"/>
              <a:ext cx="3161661" cy="791569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CEE652D-90C6-49CC-AD44-9072669140F1}"/>
                </a:ext>
              </a:extLst>
            </p:cNvPr>
            <p:cNvSpPr txBox="1"/>
            <p:nvPr userDrawn="1"/>
          </p:nvSpPr>
          <p:spPr>
            <a:xfrm>
              <a:off x="4270997" y="8382339"/>
              <a:ext cx="31616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C00000"/>
                  </a:solidFill>
                </a:rPr>
                <a:t>FOR VA INTERNAL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7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96" r:id="rId8"/>
    <p:sldLayoutId id="2147483669" r:id="rId9"/>
    <p:sldLayoutId id="2147483682" r:id="rId10"/>
    <p:sldLayoutId id="2147483734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342892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9" indent="-257169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8" indent="-214307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DD9D19-5EA2-46BE-A51A-A58EF0FE7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363"/>
            <a:ext cx="10515600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CC15D-0659-406A-BF29-197176379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3638"/>
            <a:ext cx="10515600" cy="580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3DB1C-8CCB-44FE-917F-3BD47E9ED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8475663"/>
            <a:ext cx="2743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34676-2130-4014-B4F4-E84BF57587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5F785-7BAF-49C4-8072-A4E3A6B52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8475663"/>
            <a:ext cx="41148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B8B66-B21C-483B-AB40-E6AC9A0C1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8475663"/>
            <a:ext cx="2743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B6161-21DA-4DE9-92D9-41234A64D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2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F57CD3-8043-4021-9537-9E9E0DDB0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363"/>
            <a:ext cx="10515600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DAFBA-DB9C-4EC5-94CD-0B8D272D1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3638"/>
            <a:ext cx="10515600" cy="580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14196-525D-40D9-943A-1A07C58A7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8475663"/>
            <a:ext cx="2743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FE38D-AA3C-4ED1-9122-9B9431E8C07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21823-A97E-49F1-B200-4C18AEA20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8475663"/>
            <a:ext cx="41148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7AA04-213F-4105-96AF-5CEB744A9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8475663"/>
            <a:ext cx="2743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C71CE-6F55-42F2-978F-77DDE7EA1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7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66184"/>
            <a:ext cx="10972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603"/>
            <a:ext cx="109728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8475137"/>
            <a:ext cx="284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ED316-A095-4798-BA6F-ADC1D3092531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8475137"/>
            <a:ext cx="3860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8475137"/>
            <a:ext cx="284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1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6857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9" indent="-257169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8" indent="-214307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66184"/>
            <a:ext cx="10972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603"/>
            <a:ext cx="109728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8475137"/>
            <a:ext cx="284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F1162-3151-427E-8584-F036A8B338E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8475137"/>
            <a:ext cx="3860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8475137"/>
            <a:ext cx="284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1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72" r:id="rId2"/>
    <p:sldLayoutId id="2147483695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6857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9" indent="-257169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8" indent="-214307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66183"/>
            <a:ext cx="10972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726"/>
            <a:ext cx="109728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8187574"/>
            <a:ext cx="12192000" cy="97578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8533644"/>
            <a:ext cx="512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 defTabSz="609585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60958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department of veterans affairs seal and Choose VA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8229600"/>
            <a:ext cx="2716744" cy="7315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Text VA U.S. Department of Veterans Affairs and the Department of Veterans Affairs seal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8245608"/>
            <a:ext cx="3417455" cy="85561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962400" y="8448357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234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  <p:sldLayoutId id="2147483700" r:id="rId3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66183"/>
            <a:ext cx="10972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726"/>
            <a:ext cx="109728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8187574"/>
            <a:ext cx="12192000" cy="97578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8533644"/>
            <a:ext cx="512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 defTabSz="609585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60958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8229600"/>
            <a:ext cx="2716744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8245608"/>
            <a:ext cx="3417455" cy="85561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962400" y="8448357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34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66183"/>
            <a:ext cx="10972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729"/>
            <a:ext cx="109728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8187577"/>
            <a:ext cx="12192000" cy="97578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1" rIns="68580" bIns="34291" rtlCol="0" anchor="ctr"/>
          <a:lstStyle/>
          <a:p>
            <a:pPr algn="ctr" defTabSz="342883"/>
            <a:endParaRPr lang="en-US" sz="1351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4" y="8533646"/>
            <a:ext cx="51284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 defTabSz="342883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342883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4" y="8229600"/>
            <a:ext cx="2716745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8245609"/>
            <a:ext cx="3417455" cy="85561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962400" y="8448361"/>
            <a:ext cx="396240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1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34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257169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77" indent="-192877" algn="l" defTabSz="257169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899" indent="-160730" algn="l" defTabSz="257169" rtl="0" eaLnBrk="1" latinLnBrk="0" hangingPunct="1">
        <a:spcBef>
          <a:spcPct val="20000"/>
        </a:spcBef>
        <a:buFont typeface="Arial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257169" rtl="0" eaLnBrk="1" latinLnBrk="0" hangingPunct="1">
        <a:spcBef>
          <a:spcPct val="20000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090" indent="-128585" algn="l" defTabSz="257169" rtl="0" eaLnBrk="1" latinLnBrk="0" hangingPunct="1">
        <a:spcBef>
          <a:spcPct val="20000"/>
        </a:spcBef>
        <a:buFont typeface="Arial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8" indent="-128585" algn="l" defTabSz="257169" rtl="0" eaLnBrk="1" latinLnBrk="0" hangingPunct="1">
        <a:spcBef>
          <a:spcPct val="20000"/>
        </a:spcBef>
        <a:buFont typeface="Arial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257169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257169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257169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257169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69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257169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257169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257169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257169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257169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257169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257169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257169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66183"/>
            <a:ext cx="10972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726"/>
            <a:ext cx="109728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8187574"/>
            <a:ext cx="12192000" cy="97578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 defTabSz="609585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8533644"/>
            <a:ext cx="512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 defTabSz="609585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60958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8229600"/>
            <a:ext cx="2716744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8245608"/>
            <a:ext cx="3417455" cy="85561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962400" y="8448358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85135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</p:sldLayoutIdLs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[Business Line 1] – [Focus]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7DB78-97D1-410E-876A-4B40BA41BDEA}"/>
              </a:ext>
            </a:extLst>
          </p:cNvPr>
          <p:cNvSpPr txBox="1"/>
          <p:nvPr/>
        </p:nvSpPr>
        <p:spPr>
          <a:xfrm>
            <a:off x="61432" y="6934200"/>
            <a:ext cx="12028968" cy="1528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i="1" dirty="0"/>
              <a:t>             </a:t>
            </a:r>
          </a:p>
          <a:p>
            <a:endParaRPr lang="en-US" sz="1867" i="1" dirty="0"/>
          </a:p>
          <a:p>
            <a:endParaRPr lang="en-US" sz="1867" i="1" dirty="0"/>
          </a:p>
          <a:p>
            <a:r>
              <a:rPr lang="en-US" sz="1867" i="1" dirty="0"/>
              <a:t>*OSSI score represents average of individual scoring results and provides overall strength of the budget narrative.</a:t>
            </a:r>
          </a:p>
          <a:p>
            <a:endParaRPr lang="en-US" sz="1867" i="1" dirty="0"/>
          </a:p>
        </p:txBody>
      </p:sp>
      <p:grpSp>
        <p:nvGrpSpPr>
          <p:cNvPr id="3" name="Group 2" descr="Overall Status meets expectations">
            <a:extLst>
              <a:ext uri="{FF2B5EF4-FFF2-40B4-BE49-F238E27FC236}">
                <a16:creationId xmlns:a16="http://schemas.microsoft.com/office/drawing/2014/main" id="{CEDD3FA6-CE5D-A64F-54F2-A2BA3F5B2776}"/>
              </a:ext>
            </a:extLst>
          </p:cNvPr>
          <p:cNvGrpSpPr/>
          <p:nvPr/>
        </p:nvGrpSpPr>
        <p:grpSpPr>
          <a:xfrm>
            <a:off x="1269906" y="1234095"/>
            <a:ext cx="9652000" cy="1661505"/>
            <a:chOff x="1269906" y="1234095"/>
            <a:chExt cx="9652000" cy="166150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6A832A-1F0C-4D27-9E37-B05B1BA5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269906" y="1234095"/>
              <a:ext cx="9652000" cy="16615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59B11B5-CCCB-4884-9F43-D9CA9AD0F090}"/>
                </a:ext>
              </a:extLst>
            </p:cNvPr>
            <p:cNvSpPr txBox="1"/>
            <p:nvPr/>
          </p:nvSpPr>
          <p:spPr>
            <a:xfrm>
              <a:off x="2844800" y="1568239"/>
              <a:ext cx="8026400" cy="995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Status = Meets Expectations</a:t>
              </a:r>
              <a:endParaRPr lang="en-US" sz="2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1067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i="1" dirty="0"/>
                <a:t>1 or more individual questions (</a:t>
              </a:r>
              <a:r>
                <a:rPr lang="en-US" sz="2400" b="1" i="1" dirty="0">
                  <a:highlight>
                    <a:srgbClr val="FFFF00"/>
                  </a:highlight>
                </a:rPr>
                <a:t>XX</a:t>
              </a:r>
              <a:r>
                <a:rPr lang="en-US" sz="2400" i="1" dirty="0"/>
                <a:t>) are scored at a 2 or lower </a:t>
              </a:r>
            </a:p>
          </p:txBody>
        </p:sp>
        <p:sp>
          <p:nvSpPr>
            <p:cNvPr id="33" name="Isosceles Triangle 32" descr="Green triangle indicating Overall status meets expectations">
              <a:extLst>
                <a:ext uri="{FF2B5EF4-FFF2-40B4-BE49-F238E27FC236}">
                  <a16:creationId xmlns:a16="http://schemas.microsoft.com/office/drawing/2014/main" id="{B6179685-DC1C-4A1F-B846-584AD9DD835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/>
            <p:nvPr/>
          </p:nvSpPr>
          <p:spPr>
            <a:xfrm>
              <a:off x="1484244" y="1455527"/>
              <a:ext cx="1412600" cy="1206455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206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5914DF-EF44-47DC-8FAC-A1D54F85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20677" y="3454400"/>
            <a:ext cx="116681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858872B-7AC3-4DD1-B6A1-87D5A2381259}"/>
              </a:ext>
            </a:extLst>
          </p:cNvPr>
          <p:cNvSpPr/>
          <p:nvPr/>
        </p:nvSpPr>
        <p:spPr>
          <a:xfrm>
            <a:off x="9448801" y="6221536"/>
            <a:ext cx="3009900" cy="1241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67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Evidence is robust, relevant, sufficient, and supports proposal approval.</a:t>
            </a:r>
          </a:p>
        </p:txBody>
      </p:sp>
      <p:grpSp>
        <p:nvGrpSpPr>
          <p:cNvPr id="4" name="Group 3" descr="Heat map showing a score range from 0 to 110">
            <a:extLst>
              <a:ext uri="{FF2B5EF4-FFF2-40B4-BE49-F238E27FC236}">
                <a16:creationId xmlns:a16="http://schemas.microsoft.com/office/drawing/2014/main" id="{AD1939A5-8406-A9BD-6D78-25D54B4F068E}"/>
              </a:ext>
            </a:extLst>
          </p:cNvPr>
          <p:cNvGrpSpPr/>
          <p:nvPr/>
        </p:nvGrpSpPr>
        <p:grpSpPr>
          <a:xfrm>
            <a:off x="203200" y="3759200"/>
            <a:ext cx="12231217" cy="3772750"/>
            <a:chOff x="203200" y="3759200"/>
            <a:chExt cx="12231217" cy="377275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DE73EC9-68AA-434C-8330-58BF669A2B7B}"/>
                </a:ext>
              </a:extLst>
            </p:cNvPr>
            <p:cNvSpPr txBox="1"/>
            <p:nvPr/>
          </p:nvSpPr>
          <p:spPr>
            <a:xfrm>
              <a:off x="203200" y="3759200"/>
              <a:ext cx="11582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Scoring (Max 5 points per question, 115 possible points)*:</a:t>
              </a: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990575" lvl="1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 descr="Heat map showing a score range from 0 to 110">
              <a:extLst>
                <a:ext uri="{FF2B5EF4-FFF2-40B4-BE49-F238E27FC236}">
                  <a16:creationId xmlns:a16="http://schemas.microsoft.com/office/drawing/2014/main" id="{0E950463-EF5C-4CAF-83B2-7B09FDBA82D0}"/>
                </a:ext>
              </a:extLst>
            </p:cNvPr>
            <p:cNvSpPr/>
            <p:nvPr/>
          </p:nvSpPr>
          <p:spPr>
            <a:xfrm>
              <a:off x="1523999" y="5155646"/>
              <a:ext cx="9144001" cy="63880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rgbClr val="00B050"/>
                </a:gs>
                <a:gs pos="0">
                  <a:srgbClr val="E01D19"/>
                </a:gs>
                <a:gs pos="48000">
                  <a:srgbClr val="FFFF00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F66B127-98A6-480B-8DF9-E53E7E85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9601200" y="4923996"/>
              <a:ext cx="0" cy="8672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C3FDFF8-E2DC-4D04-AAE2-09EF8B78B6A9}"/>
                </a:ext>
              </a:extLst>
            </p:cNvPr>
            <p:cNvSpPr txBox="1"/>
            <p:nvPr/>
          </p:nvSpPr>
          <p:spPr>
            <a:xfrm>
              <a:off x="9234016" y="4541581"/>
              <a:ext cx="3200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XX</a:t>
              </a:r>
              <a:r>
                <a:rPr lang="en-US" sz="2400" dirty="0">
                  <a:highlight>
                    <a:srgbClr val="FFFF00"/>
                  </a:highlight>
                </a:rPr>
                <a:t> </a:t>
              </a:r>
              <a:r>
                <a:rPr lang="en-US" sz="2400" dirty="0"/>
                <a:t>–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Current Score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5204862-B060-439F-995B-06753F77EB75}"/>
                </a:ext>
              </a:extLst>
            </p:cNvPr>
            <p:cNvSpPr/>
            <p:nvPr/>
          </p:nvSpPr>
          <p:spPr>
            <a:xfrm>
              <a:off x="320678" y="6231545"/>
              <a:ext cx="2806700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minimal, unrelated, and may not support proposal approval. </a:t>
              </a:r>
              <a:endParaRPr lang="en-US" sz="186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5A510D0-5704-44E3-8225-3C047FF32604}"/>
                </a:ext>
              </a:extLst>
            </p:cNvPr>
            <p:cNvSpPr txBox="1"/>
            <p:nvPr/>
          </p:nvSpPr>
          <p:spPr>
            <a:xfrm>
              <a:off x="1371600" y="5791201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8889647-5FC9-4694-836B-A2BB808C71A7}"/>
                </a:ext>
              </a:extLst>
            </p:cNvPr>
            <p:cNvSpPr txBox="1"/>
            <p:nvPr/>
          </p:nvSpPr>
          <p:spPr>
            <a:xfrm>
              <a:off x="10439400" y="5826937"/>
              <a:ext cx="812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14BAED5-140B-4A74-AE56-BA7511277CE8}"/>
                </a:ext>
              </a:extLst>
            </p:cNvPr>
            <p:cNvSpPr txBox="1"/>
            <p:nvPr/>
          </p:nvSpPr>
          <p:spPr>
            <a:xfrm>
              <a:off x="6197605" y="5822191"/>
              <a:ext cx="22351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69 (avg = 3.0)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2C4228C-2287-4C00-BE96-67A402E235F5}"/>
                </a:ext>
              </a:extLst>
            </p:cNvPr>
            <p:cNvSpPr/>
            <p:nvPr/>
          </p:nvSpPr>
          <p:spPr>
            <a:xfrm>
              <a:off x="6134101" y="6290328"/>
              <a:ext cx="2628899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adequate, relevant, and may support proposal approval.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619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[Business Line 2] – [Focus]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7DB78-97D1-410E-876A-4B40BA41BDEA}"/>
              </a:ext>
            </a:extLst>
          </p:cNvPr>
          <p:cNvSpPr txBox="1"/>
          <p:nvPr/>
        </p:nvSpPr>
        <p:spPr>
          <a:xfrm>
            <a:off x="61432" y="6934200"/>
            <a:ext cx="12028968" cy="1528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i="1" dirty="0"/>
              <a:t>             </a:t>
            </a:r>
          </a:p>
          <a:p>
            <a:endParaRPr lang="en-US" sz="1867" i="1" dirty="0"/>
          </a:p>
          <a:p>
            <a:endParaRPr lang="en-US" sz="1867" i="1" dirty="0"/>
          </a:p>
          <a:p>
            <a:r>
              <a:rPr lang="en-US" sz="1867" i="1" dirty="0"/>
              <a:t>*OSSI score represents average of individual scoring results and provides overall strength of the budget narrative.</a:t>
            </a:r>
          </a:p>
          <a:p>
            <a:endParaRPr lang="en-US" sz="1867" i="1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5914DF-EF44-47DC-8FAC-A1D54F85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20677" y="3454400"/>
            <a:ext cx="116681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" name="Group 7" descr="Heat map showing a score range from 0 to 110">
            <a:extLst>
              <a:ext uri="{FF2B5EF4-FFF2-40B4-BE49-F238E27FC236}">
                <a16:creationId xmlns:a16="http://schemas.microsoft.com/office/drawing/2014/main" id="{24A1B422-119F-8FD9-56CD-59DC8F4BF0AD}"/>
              </a:ext>
            </a:extLst>
          </p:cNvPr>
          <p:cNvGrpSpPr/>
          <p:nvPr/>
        </p:nvGrpSpPr>
        <p:grpSpPr>
          <a:xfrm>
            <a:off x="203200" y="3759200"/>
            <a:ext cx="12255501" cy="3772750"/>
            <a:chOff x="203200" y="3759200"/>
            <a:chExt cx="12255501" cy="377275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DE73EC9-68AA-434C-8330-58BF669A2B7B}"/>
                </a:ext>
              </a:extLst>
            </p:cNvPr>
            <p:cNvSpPr txBox="1"/>
            <p:nvPr/>
          </p:nvSpPr>
          <p:spPr>
            <a:xfrm>
              <a:off x="203200" y="3759200"/>
              <a:ext cx="11582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Scoring (Max 5 points per question, 115 possible points)*:</a:t>
              </a: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990575" lvl="1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 descr="Heat map showing a score range from 0 to 110">
              <a:extLst>
                <a:ext uri="{FF2B5EF4-FFF2-40B4-BE49-F238E27FC236}">
                  <a16:creationId xmlns:a16="http://schemas.microsoft.com/office/drawing/2014/main" id="{0E950463-EF5C-4CAF-83B2-7B09FDBA82D0}"/>
                </a:ext>
              </a:extLst>
            </p:cNvPr>
            <p:cNvSpPr/>
            <p:nvPr/>
          </p:nvSpPr>
          <p:spPr>
            <a:xfrm>
              <a:off x="1523999" y="5155646"/>
              <a:ext cx="9144001" cy="63880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rgbClr val="00B050"/>
                </a:gs>
                <a:gs pos="0">
                  <a:srgbClr val="E01D19"/>
                </a:gs>
                <a:gs pos="48000">
                  <a:srgbClr val="FFFF00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F66B127-98A6-480B-8DF9-E53E7E85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7391400" y="4954986"/>
              <a:ext cx="0" cy="8672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C3FDFF8-E2DC-4D04-AAE2-09EF8B78B6A9}"/>
                </a:ext>
              </a:extLst>
            </p:cNvPr>
            <p:cNvSpPr txBox="1"/>
            <p:nvPr/>
          </p:nvSpPr>
          <p:spPr>
            <a:xfrm>
              <a:off x="7448550" y="4496681"/>
              <a:ext cx="3200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XX</a:t>
              </a:r>
              <a:r>
                <a:rPr lang="en-US" sz="2400" dirty="0">
                  <a:highlight>
                    <a:srgbClr val="FFFF00"/>
                  </a:highlight>
                </a:rPr>
                <a:t> </a:t>
              </a:r>
              <a:r>
                <a:rPr lang="en-US" sz="2400" dirty="0"/>
                <a:t>–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Current Score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5204862-B060-439F-995B-06753F77EB75}"/>
                </a:ext>
              </a:extLst>
            </p:cNvPr>
            <p:cNvSpPr/>
            <p:nvPr/>
          </p:nvSpPr>
          <p:spPr>
            <a:xfrm>
              <a:off x="320678" y="6231545"/>
              <a:ext cx="2806700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minimal, unrelated, and may not support proposal approval. </a:t>
              </a:r>
              <a:endParaRPr lang="en-US" sz="186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5A510D0-5704-44E3-8225-3C047FF32604}"/>
                </a:ext>
              </a:extLst>
            </p:cNvPr>
            <p:cNvSpPr txBox="1"/>
            <p:nvPr/>
          </p:nvSpPr>
          <p:spPr>
            <a:xfrm>
              <a:off x="1371600" y="5791201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8889647-5FC9-4694-836B-A2BB808C71A7}"/>
                </a:ext>
              </a:extLst>
            </p:cNvPr>
            <p:cNvSpPr txBox="1"/>
            <p:nvPr/>
          </p:nvSpPr>
          <p:spPr>
            <a:xfrm>
              <a:off x="10439400" y="5826937"/>
              <a:ext cx="812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858872B-7AC3-4DD1-B6A1-87D5A2381259}"/>
                </a:ext>
              </a:extLst>
            </p:cNvPr>
            <p:cNvSpPr/>
            <p:nvPr/>
          </p:nvSpPr>
          <p:spPr>
            <a:xfrm>
              <a:off x="9448801" y="6221536"/>
              <a:ext cx="3009900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robust, relevant, sufficient, and supports proposal approval.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14BAED5-140B-4A74-AE56-BA7511277CE8}"/>
                </a:ext>
              </a:extLst>
            </p:cNvPr>
            <p:cNvSpPr txBox="1"/>
            <p:nvPr/>
          </p:nvSpPr>
          <p:spPr>
            <a:xfrm>
              <a:off x="6197605" y="5822191"/>
              <a:ext cx="22351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69 (avg = 3.0)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2C4228C-2287-4C00-BE96-67A402E235F5}"/>
                </a:ext>
              </a:extLst>
            </p:cNvPr>
            <p:cNvSpPr/>
            <p:nvPr/>
          </p:nvSpPr>
          <p:spPr>
            <a:xfrm>
              <a:off x="6134101" y="6290328"/>
              <a:ext cx="2628899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adequate, relevant, and may support proposal approval.</a:t>
              </a:r>
            </a:p>
          </p:txBody>
        </p:sp>
      </p:grpSp>
      <p:grpSp>
        <p:nvGrpSpPr>
          <p:cNvPr id="3" name="Group 2" descr="Overall status is sufficient">
            <a:extLst>
              <a:ext uri="{FF2B5EF4-FFF2-40B4-BE49-F238E27FC236}">
                <a16:creationId xmlns:a16="http://schemas.microsoft.com/office/drawing/2014/main" id="{86632DB7-00B2-35E2-A7A3-99B986398DFE}"/>
              </a:ext>
            </a:extLst>
          </p:cNvPr>
          <p:cNvGrpSpPr/>
          <p:nvPr/>
        </p:nvGrpSpPr>
        <p:grpSpPr>
          <a:xfrm>
            <a:off x="1269906" y="1234095"/>
            <a:ext cx="9652000" cy="1661505"/>
            <a:chOff x="1269906" y="1234095"/>
            <a:chExt cx="9652000" cy="166150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6A832A-1F0C-4D27-9E37-B05B1BA5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269906" y="1234095"/>
              <a:ext cx="9652000" cy="16615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59B11B5-CCCB-4884-9F43-D9CA9AD0F090}"/>
                </a:ext>
              </a:extLst>
            </p:cNvPr>
            <p:cNvSpPr txBox="1"/>
            <p:nvPr/>
          </p:nvSpPr>
          <p:spPr>
            <a:xfrm>
              <a:off x="2844800" y="1568239"/>
              <a:ext cx="8026400" cy="995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Status = </a:t>
              </a:r>
              <a:r>
                <a:rPr lang="en-US" sz="2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Sufficient</a:t>
              </a:r>
              <a:endParaRPr lang="en-US" sz="2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1067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i="1" dirty="0"/>
                <a:t>1 or more individual questions (</a:t>
              </a:r>
              <a:r>
                <a:rPr lang="en-US" sz="2400" b="1" i="1" dirty="0">
                  <a:highlight>
                    <a:srgbClr val="FFFF00"/>
                  </a:highlight>
                </a:rPr>
                <a:t>XX</a:t>
              </a:r>
              <a:r>
                <a:rPr lang="en-US" sz="2400" i="1" dirty="0"/>
                <a:t>) are scored at a 2 or lower </a:t>
              </a:r>
            </a:p>
          </p:txBody>
        </p:sp>
        <p:sp>
          <p:nvSpPr>
            <p:cNvPr id="4" name="Isosceles Triangle 3" descr="Light green triangle indicating overall status is sufficient">
              <a:extLst>
                <a:ext uri="{FF2B5EF4-FFF2-40B4-BE49-F238E27FC236}">
                  <a16:creationId xmlns:a16="http://schemas.microsoft.com/office/drawing/2014/main" id="{09CC0EBE-52DB-A0DD-7EF1-4AEEEA9585DB}"/>
                </a:ext>
              </a:extLst>
            </p:cNvPr>
            <p:cNvSpPr/>
            <p:nvPr/>
          </p:nvSpPr>
          <p:spPr>
            <a:xfrm>
              <a:off x="1484244" y="1455527"/>
              <a:ext cx="1412600" cy="1206455"/>
            </a:xfrm>
            <a:prstGeom prst="triangle">
              <a:avLst/>
            </a:prstGeom>
            <a:solidFill>
              <a:srgbClr val="B3E718"/>
            </a:solidFill>
            <a:ln>
              <a:solidFill>
                <a:srgbClr val="00206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4114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[Business Line 3] – [Focus]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7DB78-97D1-410E-876A-4B40BA41BDEA}"/>
              </a:ext>
            </a:extLst>
          </p:cNvPr>
          <p:cNvSpPr txBox="1"/>
          <p:nvPr/>
        </p:nvSpPr>
        <p:spPr>
          <a:xfrm>
            <a:off x="61432" y="6934200"/>
            <a:ext cx="12028968" cy="1528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i="1" dirty="0"/>
              <a:t>             </a:t>
            </a:r>
          </a:p>
          <a:p>
            <a:endParaRPr lang="en-US" sz="1867" i="1" dirty="0"/>
          </a:p>
          <a:p>
            <a:endParaRPr lang="en-US" sz="1867" i="1" dirty="0"/>
          </a:p>
          <a:p>
            <a:r>
              <a:rPr lang="en-US" sz="1867" i="1" dirty="0"/>
              <a:t>*OSSI score represents average of individual scoring results and provides overall strength of the budget narrative.</a:t>
            </a:r>
          </a:p>
          <a:p>
            <a:endParaRPr lang="en-US" sz="1867" i="1" dirty="0"/>
          </a:p>
        </p:txBody>
      </p:sp>
      <p:grpSp>
        <p:nvGrpSpPr>
          <p:cNvPr id="4" name="Group 3" descr="Overall Status is minimally sufficient">
            <a:extLst>
              <a:ext uri="{FF2B5EF4-FFF2-40B4-BE49-F238E27FC236}">
                <a16:creationId xmlns:a16="http://schemas.microsoft.com/office/drawing/2014/main" id="{3FE28ABD-17EA-F806-73E8-402623A23B6B}"/>
              </a:ext>
            </a:extLst>
          </p:cNvPr>
          <p:cNvGrpSpPr/>
          <p:nvPr/>
        </p:nvGrpSpPr>
        <p:grpSpPr>
          <a:xfrm>
            <a:off x="1269906" y="1234095"/>
            <a:ext cx="9652000" cy="1661505"/>
            <a:chOff x="1269906" y="1234095"/>
            <a:chExt cx="9652000" cy="166150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6A832A-1F0C-4D27-9E37-B05B1BA5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269906" y="1234095"/>
              <a:ext cx="9652000" cy="16615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59B11B5-CCCB-4884-9F43-D9CA9AD0F090}"/>
                </a:ext>
              </a:extLst>
            </p:cNvPr>
            <p:cNvSpPr txBox="1"/>
            <p:nvPr/>
          </p:nvSpPr>
          <p:spPr>
            <a:xfrm>
              <a:off x="2844800" y="1568239"/>
              <a:ext cx="8026400" cy="995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Status = </a:t>
              </a:r>
              <a:r>
                <a:rPr lang="en-US" sz="2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Minimally Sufficient</a:t>
              </a:r>
              <a:endParaRPr lang="en-US" sz="2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1067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i="1" dirty="0"/>
                <a:t>1 or more individual questions (</a:t>
              </a:r>
              <a:r>
                <a:rPr lang="en-US" sz="2400" b="1" i="1" dirty="0">
                  <a:highlight>
                    <a:srgbClr val="FFFF00"/>
                  </a:highlight>
                </a:rPr>
                <a:t>XX</a:t>
              </a:r>
              <a:r>
                <a:rPr lang="en-US" sz="2400" i="1" dirty="0"/>
                <a:t>) are scored at a 2 or lower </a:t>
              </a:r>
            </a:p>
          </p:txBody>
        </p:sp>
        <p:sp>
          <p:nvSpPr>
            <p:cNvPr id="33" name="Isosceles Triangle 32" descr="Yellow triangle indicating overall status is minimally sufficient">
              <a:extLst>
                <a:ext uri="{FF2B5EF4-FFF2-40B4-BE49-F238E27FC236}">
                  <a16:creationId xmlns:a16="http://schemas.microsoft.com/office/drawing/2014/main" id="{B6179685-DC1C-4A1F-B846-584AD9DD8350}"/>
                </a:ext>
              </a:extLst>
            </p:cNvPr>
            <p:cNvSpPr/>
            <p:nvPr/>
          </p:nvSpPr>
          <p:spPr>
            <a:xfrm>
              <a:off x="1484244" y="1455527"/>
              <a:ext cx="1412600" cy="1206455"/>
            </a:xfrm>
            <a:prstGeom prst="triangle">
              <a:avLst/>
            </a:prstGeom>
            <a:solidFill>
              <a:srgbClr val="FBFE01"/>
            </a:solidFill>
            <a:ln>
              <a:solidFill>
                <a:srgbClr val="00206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5914DF-EF44-47DC-8FAC-A1D54F85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20677" y="3454400"/>
            <a:ext cx="116681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858872B-7AC3-4DD1-B6A1-87D5A2381259}"/>
              </a:ext>
            </a:extLst>
          </p:cNvPr>
          <p:cNvSpPr/>
          <p:nvPr/>
        </p:nvSpPr>
        <p:spPr>
          <a:xfrm>
            <a:off x="9448801" y="6221536"/>
            <a:ext cx="3009900" cy="1241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67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Evidence is robust, relevant, sufficient, and supports proposal approval.</a:t>
            </a:r>
          </a:p>
        </p:txBody>
      </p:sp>
      <p:grpSp>
        <p:nvGrpSpPr>
          <p:cNvPr id="3" name="Group 2" descr="Heat map showing a score range from 0 to 110">
            <a:extLst>
              <a:ext uri="{FF2B5EF4-FFF2-40B4-BE49-F238E27FC236}">
                <a16:creationId xmlns:a16="http://schemas.microsoft.com/office/drawing/2014/main" id="{6CD9E8CC-E002-6CDC-DFB0-7E9DD383350D}"/>
              </a:ext>
            </a:extLst>
          </p:cNvPr>
          <p:cNvGrpSpPr/>
          <p:nvPr/>
        </p:nvGrpSpPr>
        <p:grpSpPr>
          <a:xfrm>
            <a:off x="203200" y="3759200"/>
            <a:ext cx="11582400" cy="3772750"/>
            <a:chOff x="203200" y="3759200"/>
            <a:chExt cx="11582400" cy="377275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DE73EC9-68AA-434C-8330-58BF669A2B7B}"/>
                </a:ext>
              </a:extLst>
            </p:cNvPr>
            <p:cNvSpPr txBox="1"/>
            <p:nvPr/>
          </p:nvSpPr>
          <p:spPr>
            <a:xfrm>
              <a:off x="203200" y="3759200"/>
              <a:ext cx="11582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Scoring (Max 5 points per question, 115 possible points)*:</a:t>
              </a: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990575" lvl="1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 descr="Heat map showing a score range from 0 to 110">
              <a:extLst>
                <a:ext uri="{FF2B5EF4-FFF2-40B4-BE49-F238E27FC236}">
                  <a16:creationId xmlns:a16="http://schemas.microsoft.com/office/drawing/2014/main" id="{0E950463-EF5C-4CAF-83B2-7B09FDBA82D0}"/>
                </a:ext>
              </a:extLst>
            </p:cNvPr>
            <p:cNvSpPr/>
            <p:nvPr/>
          </p:nvSpPr>
          <p:spPr>
            <a:xfrm>
              <a:off x="1524000" y="5155646"/>
              <a:ext cx="9144000" cy="63880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rgbClr val="00B050"/>
                </a:gs>
                <a:gs pos="0">
                  <a:srgbClr val="E01D19"/>
                </a:gs>
                <a:gs pos="48000">
                  <a:srgbClr val="FFFF00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F66B127-98A6-480B-8DF9-E53E7E85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6135356" y="5021486"/>
              <a:ext cx="0" cy="8672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C3FDFF8-E2DC-4D04-AAE2-09EF8B78B6A9}"/>
                </a:ext>
              </a:extLst>
            </p:cNvPr>
            <p:cNvSpPr txBox="1"/>
            <p:nvPr/>
          </p:nvSpPr>
          <p:spPr>
            <a:xfrm>
              <a:off x="6324600" y="4559821"/>
              <a:ext cx="3200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XX</a:t>
              </a:r>
              <a:r>
                <a:rPr lang="en-US" sz="2400" dirty="0"/>
                <a:t> –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Current Score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5204862-B060-439F-995B-06753F77EB75}"/>
                </a:ext>
              </a:extLst>
            </p:cNvPr>
            <p:cNvSpPr/>
            <p:nvPr/>
          </p:nvSpPr>
          <p:spPr>
            <a:xfrm>
              <a:off x="320678" y="6231545"/>
              <a:ext cx="2806700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minimal, unrelated, and may not support proposal approval. </a:t>
              </a:r>
              <a:endParaRPr lang="en-US" sz="186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5A510D0-5704-44E3-8225-3C047FF32604}"/>
                </a:ext>
              </a:extLst>
            </p:cNvPr>
            <p:cNvSpPr txBox="1"/>
            <p:nvPr/>
          </p:nvSpPr>
          <p:spPr>
            <a:xfrm>
              <a:off x="1371600" y="5791201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8889647-5FC9-4694-836B-A2BB808C71A7}"/>
                </a:ext>
              </a:extLst>
            </p:cNvPr>
            <p:cNvSpPr txBox="1"/>
            <p:nvPr/>
          </p:nvSpPr>
          <p:spPr>
            <a:xfrm>
              <a:off x="10439400" y="5826937"/>
              <a:ext cx="812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14BAED5-140B-4A74-AE56-BA7511277CE8}"/>
                </a:ext>
              </a:extLst>
            </p:cNvPr>
            <p:cNvSpPr txBox="1"/>
            <p:nvPr/>
          </p:nvSpPr>
          <p:spPr>
            <a:xfrm>
              <a:off x="6197605" y="5822191"/>
              <a:ext cx="22351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69 (avg = 3.0)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2C4228C-2287-4C00-BE96-67A402E235F5}"/>
                </a:ext>
              </a:extLst>
            </p:cNvPr>
            <p:cNvSpPr/>
            <p:nvPr/>
          </p:nvSpPr>
          <p:spPr>
            <a:xfrm>
              <a:off x="6134101" y="6290328"/>
              <a:ext cx="2628899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adequate, relevant, and may support proposal approval.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972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[Business Line 4] – [Focus]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7DB78-97D1-410E-876A-4B40BA41BDEA}"/>
              </a:ext>
            </a:extLst>
          </p:cNvPr>
          <p:cNvSpPr txBox="1"/>
          <p:nvPr/>
        </p:nvSpPr>
        <p:spPr>
          <a:xfrm>
            <a:off x="61432" y="6934200"/>
            <a:ext cx="12028968" cy="1528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i="1" dirty="0"/>
              <a:t>             </a:t>
            </a:r>
          </a:p>
          <a:p>
            <a:endParaRPr lang="en-US" sz="1867" i="1" dirty="0"/>
          </a:p>
          <a:p>
            <a:endParaRPr lang="en-US" sz="1867" i="1" dirty="0"/>
          </a:p>
          <a:p>
            <a:r>
              <a:rPr lang="en-US" sz="1867" i="1" dirty="0"/>
              <a:t>*OSSI score represents average of individual scoring results and provides overall strength of the budget narrative.</a:t>
            </a:r>
          </a:p>
          <a:p>
            <a:endParaRPr lang="en-US" sz="1867" i="1" dirty="0"/>
          </a:p>
        </p:txBody>
      </p:sp>
      <p:grpSp>
        <p:nvGrpSpPr>
          <p:cNvPr id="4" name="Group 3" descr="Overall status needs improvement">
            <a:extLst>
              <a:ext uri="{FF2B5EF4-FFF2-40B4-BE49-F238E27FC236}">
                <a16:creationId xmlns:a16="http://schemas.microsoft.com/office/drawing/2014/main" id="{57C2D0B2-438F-1883-F01F-6CEDA9CC519A}"/>
              </a:ext>
            </a:extLst>
          </p:cNvPr>
          <p:cNvGrpSpPr/>
          <p:nvPr/>
        </p:nvGrpSpPr>
        <p:grpSpPr>
          <a:xfrm>
            <a:off x="1269906" y="1234095"/>
            <a:ext cx="9652000" cy="1661505"/>
            <a:chOff x="1269906" y="1234095"/>
            <a:chExt cx="9652000" cy="166150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6A832A-1F0C-4D27-9E37-B05B1BA5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269906" y="1234095"/>
              <a:ext cx="9652000" cy="16615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59B11B5-CCCB-4884-9F43-D9CA9AD0F090}"/>
                </a:ext>
              </a:extLst>
            </p:cNvPr>
            <p:cNvSpPr txBox="1"/>
            <p:nvPr/>
          </p:nvSpPr>
          <p:spPr>
            <a:xfrm>
              <a:off x="2844800" y="1568239"/>
              <a:ext cx="8026400" cy="995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Status = </a:t>
              </a:r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Needs Improvement</a:t>
              </a:r>
            </a:p>
            <a:p>
              <a:pPr algn="ctr"/>
              <a:endParaRPr lang="en-US" sz="1067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i="1" dirty="0"/>
                <a:t>1 or more individual questions (</a:t>
              </a:r>
              <a:r>
                <a:rPr lang="en-US" sz="2400" b="1" i="1" dirty="0">
                  <a:highlight>
                    <a:srgbClr val="FFFF00"/>
                  </a:highlight>
                </a:rPr>
                <a:t>XX</a:t>
              </a:r>
              <a:r>
                <a:rPr lang="en-US" sz="2400" i="1" dirty="0"/>
                <a:t>) are scored at a 2 or lower </a:t>
              </a:r>
            </a:p>
          </p:txBody>
        </p:sp>
        <p:sp>
          <p:nvSpPr>
            <p:cNvPr id="33" name="Isosceles Triangle 32" descr="Warm yellow triangle indicating overall status indicates needs improvement">
              <a:extLst>
                <a:ext uri="{FF2B5EF4-FFF2-40B4-BE49-F238E27FC236}">
                  <a16:creationId xmlns:a16="http://schemas.microsoft.com/office/drawing/2014/main" id="{B6179685-DC1C-4A1F-B846-584AD9DD8350}"/>
                </a:ext>
              </a:extLst>
            </p:cNvPr>
            <p:cNvSpPr/>
            <p:nvPr/>
          </p:nvSpPr>
          <p:spPr>
            <a:xfrm>
              <a:off x="1484244" y="1455527"/>
              <a:ext cx="1412600" cy="1206455"/>
            </a:xfrm>
            <a:prstGeom prst="triangle">
              <a:avLst/>
            </a:prstGeom>
            <a:solidFill>
              <a:srgbClr val="FBE203"/>
            </a:solidFill>
            <a:ln>
              <a:solidFill>
                <a:srgbClr val="00206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5914DF-EF44-47DC-8FAC-A1D54F85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20677" y="3454400"/>
            <a:ext cx="116681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858872B-7AC3-4DD1-B6A1-87D5A2381259}"/>
              </a:ext>
            </a:extLst>
          </p:cNvPr>
          <p:cNvSpPr/>
          <p:nvPr/>
        </p:nvSpPr>
        <p:spPr>
          <a:xfrm>
            <a:off x="9448801" y="6221536"/>
            <a:ext cx="3009900" cy="1241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67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Evidence is robust, relevant, sufficient, and supports proposal approval.</a:t>
            </a:r>
          </a:p>
        </p:txBody>
      </p:sp>
      <p:grpSp>
        <p:nvGrpSpPr>
          <p:cNvPr id="3" name="Group 2" descr="Heat map showing a score range from 0 to 110">
            <a:extLst>
              <a:ext uri="{FF2B5EF4-FFF2-40B4-BE49-F238E27FC236}">
                <a16:creationId xmlns:a16="http://schemas.microsoft.com/office/drawing/2014/main" id="{6C88A639-5B82-8532-2813-B3552704206E}"/>
              </a:ext>
            </a:extLst>
          </p:cNvPr>
          <p:cNvGrpSpPr/>
          <p:nvPr/>
        </p:nvGrpSpPr>
        <p:grpSpPr>
          <a:xfrm>
            <a:off x="203200" y="3759200"/>
            <a:ext cx="11582400" cy="3772750"/>
            <a:chOff x="203200" y="3759200"/>
            <a:chExt cx="11582400" cy="377275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DE73EC9-68AA-434C-8330-58BF669A2B7B}"/>
                </a:ext>
              </a:extLst>
            </p:cNvPr>
            <p:cNvSpPr txBox="1"/>
            <p:nvPr/>
          </p:nvSpPr>
          <p:spPr>
            <a:xfrm>
              <a:off x="203200" y="3759200"/>
              <a:ext cx="11582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Scoring (Max 5 points per question, 115 possible points)*:</a:t>
              </a: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990575" lvl="1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 descr="Heat map showing a score range from 0 to 110">
              <a:extLst>
                <a:ext uri="{FF2B5EF4-FFF2-40B4-BE49-F238E27FC236}">
                  <a16:creationId xmlns:a16="http://schemas.microsoft.com/office/drawing/2014/main" id="{0E950463-EF5C-4CAF-83B2-7B09FDBA82D0}"/>
                </a:ext>
              </a:extLst>
            </p:cNvPr>
            <p:cNvSpPr/>
            <p:nvPr/>
          </p:nvSpPr>
          <p:spPr>
            <a:xfrm>
              <a:off x="1524000" y="5155646"/>
              <a:ext cx="9144000" cy="63880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rgbClr val="00B050"/>
                </a:gs>
                <a:gs pos="0">
                  <a:srgbClr val="E01D19"/>
                </a:gs>
                <a:gs pos="48000">
                  <a:srgbClr val="FFFF00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F66B127-98A6-480B-8DF9-E53E7E85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5181600" y="4923996"/>
              <a:ext cx="0" cy="8672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C3FDFF8-E2DC-4D04-AAE2-09EF8B78B6A9}"/>
                </a:ext>
              </a:extLst>
            </p:cNvPr>
            <p:cNvSpPr txBox="1"/>
            <p:nvPr/>
          </p:nvSpPr>
          <p:spPr>
            <a:xfrm>
              <a:off x="5257800" y="4559821"/>
              <a:ext cx="3200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XX</a:t>
              </a:r>
              <a:r>
                <a:rPr lang="en-US" sz="2400" dirty="0"/>
                <a:t> –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Current Score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5204862-B060-439F-995B-06753F77EB75}"/>
                </a:ext>
              </a:extLst>
            </p:cNvPr>
            <p:cNvSpPr/>
            <p:nvPr/>
          </p:nvSpPr>
          <p:spPr>
            <a:xfrm>
              <a:off x="320678" y="6231545"/>
              <a:ext cx="2806700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minimal, unrelated, and may not support proposal approval. </a:t>
              </a:r>
              <a:endParaRPr lang="en-US" sz="186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5A510D0-5704-44E3-8225-3C047FF32604}"/>
                </a:ext>
              </a:extLst>
            </p:cNvPr>
            <p:cNvSpPr txBox="1"/>
            <p:nvPr/>
          </p:nvSpPr>
          <p:spPr>
            <a:xfrm>
              <a:off x="1371600" y="5791201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8889647-5FC9-4694-836B-A2BB808C71A7}"/>
                </a:ext>
              </a:extLst>
            </p:cNvPr>
            <p:cNvSpPr txBox="1"/>
            <p:nvPr/>
          </p:nvSpPr>
          <p:spPr>
            <a:xfrm>
              <a:off x="10439400" y="5826937"/>
              <a:ext cx="812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14BAED5-140B-4A74-AE56-BA7511277CE8}"/>
                </a:ext>
              </a:extLst>
            </p:cNvPr>
            <p:cNvSpPr txBox="1"/>
            <p:nvPr/>
          </p:nvSpPr>
          <p:spPr>
            <a:xfrm>
              <a:off x="6197605" y="5822191"/>
              <a:ext cx="22351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69 (avg = 3.0)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2C4228C-2287-4C00-BE96-67A402E235F5}"/>
                </a:ext>
              </a:extLst>
            </p:cNvPr>
            <p:cNvSpPr/>
            <p:nvPr/>
          </p:nvSpPr>
          <p:spPr>
            <a:xfrm>
              <a:off x="6134101" y="6290328"/>
              <a:ext cx="2628899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adequate, relevant, and may support proposal approval.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506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[Business Line 5] – [Focus]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 descr="Overall status is deficient">
            <a:extLst>
              <a:ext uri="{FF2B5EF4-FFF2-40B4-BE49-F238E27FC236}">
                <a16:creationId xmlns:a16="http://schemas.microsoft.com/office/drawing/2014/main" id="{B0F64381-4F04-11C0-B3DD-DD5023EFB384}"/>
              </a:ext>
            </a:extLst>
          </p:cNvPr>
          <p:cNvGrpSpPr/>
          <p:nvPr/>
        </p:nvGrpSpPr>
        <p:grpSpPr>
          <a:xfrm>
            <a:off x="1269906" y="1234095"/>
            <a:ext cx="9652000" cy="1661505"/>
            <a:chOff x="1269906" y="1234095"/>
            <a:chExt cx="9652000" cy="166150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6A832A-1F0C-4D27-9E37-B05B1BA5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269906" y="1234095"/>
              <a:ext cx="9652000" cy="16615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59B11B5-CCCB-4884-9F43-D9CA9AD0F090}"/>
                </a:ext>
              </a:extLst>
            </p:cNvPr>
            <p:cNvSpPr txBox="1"/>
            <p:nvPr/>
          </p:nvSpPr>
          <p:spPr>
            <a:xfrm>
              <a:off x="2844800" y="1568239"/>
              <a:ext cx="8026400" cy="995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Status = </a:t>
              </a:r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Deficient</a:t>
              </a:r>
            </a:p>
            <a:p>
              <a:pPr algn="ctr"/>
              <a:endParaRPr lang="en-US" sz="1067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i="1" dirty="0"/>
                <a:t>1 or more individual questions (</a:t>
              </a:r>
              <a:r>
                <a:rPr lang="en-US" sz="2400" b="1" i="1" dirty="0">
                  <a:highlight>
                    <a:srgbClr val="FFFF00"/>
                  </a:highlight>
                </a:rPr>
                <a:t>XX</a:t>
              </a:r>
              <a:r>
                <a:rPr lang="en-US" sz="2400" i="1" dirty="0"/>
                <a:t>) are scored at a 2 or lower </a:t>
              </a:r>
            </a:p>
          </p:txBody>
        </p:sp>
        <p:sp>
          <p:nvSpPr>
            <p:cNvPr id="4" name="Isosceles Triangle 3" descr="Orange triangle indicating overall status is deficient">
              <a:extLst>
                <a:ext uri="{FF2B5EF4-FFF2-40B4-BE49-F238E27FC236}">
                  <a16:creationId xmlns:a16="http://schemas.microsoft.com/office/drawing/2014/main" id="{CD684D24-964F-1E64-4A57-3BD4AE4A7E3D}"/>
                </a:ext>
              </a:extLst>
            </p:cNvPr>
            <p:cNvSpPr/>
            <p:nvPr/>
          </p:nvSpPr>
          <p:spPr>
            <a:xfrm>
              <a:off x="1484244" y="1455527"/>
              <a:ext cx="1412600" cy="1206455"/>
            </a:xfrm>
            <a:prstGeom prst="triangle">
              <a:avLst/>
            </a:prstGeom>
            <a:solidFill>
              <a:srgbClr val="ED7D0E"/>
            </a:solidFill>
            <a:ln>
              <a:solidFill>
                <a:srgbClr val="00206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5914DF-EF44-47DC-8FAC-A1D54F85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20677" y="3454400"/>
            <a:ext cx="116681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DE73EC9-68AA-434C-8330-58BF669A2B7B}"/>
              </a:ext>
            </a:extLst>
          </p:cNvPr>
          <p:cNvSpPr txBox="1"/>
          <p:nvPr/>
        </p:nvSpPr>
        <p:spPr>
          <a:xfrm>
            <a:off x="203200" y="3759200"/>
            <a:ext cx="1158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Overall Scoring (Max 5 points per question, 115 possible points)*:</a:t>
            </a:r>
          </a:p>
          <a:p>
            <a:pPr marL="380990" indent="-380990">
              <a:buFontTx/>
              <a:buChar char="-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90" indent="-380990">
              <a:buFontTx/>
              <a:buChar char="-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575" lvl="1" indent="-380990">
              <a:buFontTx/>
              <a:buChar char="-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90" indent="-380990">
              <a:buFontTx/>
              <a:buChar char="-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58872B-7AC3-4DD1-B6A1-87D5A2381259}"/>
              </a:ext>
            </a:extLst>
          </p:cNvPr>
          <p:cNvSpPr/>
          <p:nvPr/>
        </p:nvSpPr>
        <p:spPr>
          <a:xfrm>
            <a:off x="9448801" y="6221536"/>
            <a:ext cx="3009900" cy="1241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67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Evidence is robust, relevant, sufficient, and supports proposal approval.</a:t>
            </a:r>
          </a:p>
        </p:txBody>
      </p:sp>
      <p:grpSp>
        <p:nvGrpSpPr>
          <p:cNvPr id="3" name="Group 2" descr="Heat map showing a score range from 0 to 110">
            <a:extLst>
              <a:ext uri="{FF2B5EF4-FFF2-40B4-BE49-F238E27FC236}">
                <a16:creationId xmlns:a16="http://schemas.microsoft.com/office/drawing/2014/main" id="{39CCAEBE-0888-5B60-5970-9878B5EE942F}"/>
              </a:ext>
            </a:extLst>
          </p:cNvPr>
          <p:cNvGrpSpPr/>
          <p:nvPr/>
        </p:nvGrpSpPr>
        <p:grpSpPr>
          <a:xfrm>
            <a:off x="320678" y="4459576"/>
            <a:ext cx="10931523" cy="3072374"/>
            <a:chOff x="320678" y="4459576"/>
            <a:chExt cx="10931523" cy="3072374"/>
          </a:xfrm>
        </p:grpSpPr>
        <p:sp>
          <p:nvSpPr>
            <p:cNvPr id="11" name="Rectangle 10" descr="Heat map showing a score range from 0 to 110">
              <a:extLst>
                <a:ext uri="{FF2B5EF4-FFF2-40B4-BE49-F238E27FC236}">
                  <a16:creationId xmlns:a16="http://schemas.microsoft.com/office/drawing/2014/main" id="{0E950463-EF5C-4CAF-83B2-7B09FDBA82D0}"/>
                </a:ext>
              </a:extLst>
            </p:cNvPr>
            <p:cNvSpPr/>
            <p:nvPr/>
          </p:nvSpPr>
          <p:spPr>
            <a:xfrm>
              <a:off x="1523999" y="5155646"/>
              <a:ext cx="9144001" cy="63880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rgbClr val="00B050"/>
                </a:gs>
                <a:gs pos="0">
                  <a:srgbClr val="E01D19"/>
                </a:gs>
                <a:gs pos="48000">
                  <a:srgbClr val="FFFF00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F66B127-98A6-480B-8DF9-E53E7E85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3505200" y="4923996"/>
              <a:ext cx="0" cy="8672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C3FDFF8-E2DC-4D04-AAE2-09EF8B78B6A9}"/>
                </a:ext>
              </a:extLst>
            </p:cNvPr>
            <p:cNvSpPr txBox="1"/>
            <p:nvPr/>
          </p:nvSpPr>
          <p:spPr>
            <a:xfrm>
              <a:off x="3657599" y="4459576"/>
              <a:ext cx="3200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XX</a:t>
              </a:r>
              <a:r>
                <a:rPr lang="en-US" sz="2400" dirty="0">
                  <a:highlight>
                    <a:srgbClr val="FFFF00"/>
                  </a:highlight>
                </a:rPr>
                <a:t> </a:t>
              </a:r>
              <a:r>
                <a:rPr lang="en-US" sz="2400" dirty="0"/>
                <a:t>–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Current Score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5204862-B060-439F-995B-06753F77EB75}"/>
                </a:ext>
              </a:extLst>
            </p:cNvPr>
            <p:cNvSpPr/>
            <p:nvPr/>
          </p:nvSpPr>
          <p:spPr>
            <a:xfrm>
              <a:off x="320678" y="6231545"/>
              <a:ext cx="2806700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minimal, unrelated, and may not support proposal approval. </a:t>
              </a:r>
              <a:endParaRPr lang="en-US" sz="186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5A510D0-5704-44E3-8225-3C047FF32604}"/>
                </a:ext>
              </a:extLst>
            </p:cNvPr>
            <p:cNvSpPr txBox="1"/>
            <p:nvPr/>
          </p:nvSpPr>
          <p:spPr>
            <a:xfrm>
              <a:off x="1371600" y="5791201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8889647-5FC9-4694-836B-A2BB808C71A7}"/>
                </a:ext>
              </a:extLst>
            </p:cNvPr>
            <p:cNvSpPr txBox="1"/>
            <p:nvPr/>
          </p:nvSpPr>
          <p:spPr>
            <a:xfrm>
              <a:off x="10439400" y="5826937"/>
              <a:ext cx="812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14BAED5-140B-4A74-AE56-BA7511277CE8}"/>
                </a:ext>
              </a:extLst>
            </p:cNvPr>
            <p:cNvSpPr txBox="1"/>
            <p:nvPr/>
          </p:nvSpPr>
          <p:spPr>
            <a:xfrm>
              <a:off x="6197605" y="5822191"/>
              <a:ext cx="22351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69 (avg = 3.0)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2C4228C-2287-4C00-BE96-67A402E235F5}"/>
                </a:ext>
              </a:extLst>
            </p:cNvPr>
            <p:cNvSpPr/>
            <p:nvPr/>
          </p:nvSpPr>
          <p:spPr>
            <a:xfrm>
              <a:off x="6134101" y="6290328"/>
              <a:ext cx="2628899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adequate, relevant, and may support proposal approval.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957DB78-97D1-410E-876A-4B40BA41BDEA}"/>
              </a:ext>
            </a:extLst>
          </p:cNvPr>
          <p:cNvSpPr txBox="1"/>
          <p:nvPr/>
        </p:nvSpPr>
        <p:spPr>
          <a:xfrm>
            <a:off x="61432" y="6934200"/>
            <a:ext cx="12028968" cy="1528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i="1" dirty="0"/>
              <a:t>             </a:t>
            </a:r>
          </a:p>
          <a:p>
            <a:endParaRPr lang="en-US" sz="1867" i="1" dirty="0"/>
          </a:p>
          <a:p>
            <a:endParaRPr lang="en-US" sz="1867" i="1" dirty="0"/>
          </a:p>
          <a:p>
            <a:r>
              <a:rPr lang="en-US" sz="1867" i="1" dirty="0"/>
              <a:t>*OSSI score represents average of individual scoring results and provides overall strength of the budget narrative.</a:t>
            </a:r>
          </a:p>
          <a:p>
            <a:endParaRPr lang="en-US" sz="1867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6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[Business Line 6] – [Focus]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7DB78-97D1-410E-876A-4B40BA41BDEA}"/>
              </a:ext>
            </a:extLst>
          </p:cNvPr>
          <p:cNvSpPr txBox="1"/>
          <p:nvPr/>
        </p:nvSpPr>
        <p:spPr>
          <a:xfrm>
            <a:off x="61432" y="6934200"/>
            <a:ext cx="12028968" cy="1528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i="1" dirty="0"/>
              <a:t>             </a:t>
            </a:r>
          </a:p>
          <a:p>
            <a:endParaRPr lang="en-US" sz="1867" i="1" dirty="0"/>
          </a:p>
          <a:p>
            <a:endParaRPr lang="en-US" sz="1867" i="1" dirty="0"/>
          </a:p>
          <a:p>
            <a:r>
              <a:rPr lang="en-US" sz="1867" i="1" dirty="0"/>
              <a:t>*OSSI score represents average of individual scoring results and provides overall strength of the budget narrative.</a:t>
            </a:r>
          </a:p>
          <a:p>
            <a:endParaRPr lang="en-US" sz="1867" i="1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5914DF-EF44-47DC-8FAC-A1D54F85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20677" y="3454400"/>
            <a:ext cx="116681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2" descr="Overall status is significantly deficient">
            <a:extLst>
              <a:ext uri="{FF2B5EF4-FFF2-40B4-BE49-F238E27FC236}">
                <a16:creationId xmlns:a16="http://schemas.microsoft.com/office/drawing/2014/main" id="{66804478-ACE8-CB25-841A-C793579F91EA}"/>
              </a:ext>
            </a:extLst>
          </p:cNvPr>
          <p:cNvGrpSpPr/>
          <p:nvPr/>
        </p:nvGrpSpPr>
        <p:grpSpPr>
          <a:xfrm>
            <a:off x="1269906" y="1234095"/>
            <a:ext cx="9652000" cy="1661505"/>
            <a:chOff x="1269906" y="1234095"/>
            <a:chExt cx="9652000" cy="166150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6A832A-1F0C-4D27-9E37-B05B1BA5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269906" y="1234095"/>
              <a:ext cx="9652000" cy="16615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59B11B5-CCCB-4884-9F43-D9CA9AD0F090}"/>
                </a:ext>
              </a:extLst>
            </p:cNvPr>
            <p:cNvSpPr txBox="1"/>
            <p:nvPr/>
          </p:nvSpPr>
          <p:spPr>
            <a:xfrm>
              <a:off x="2844800" y="1568239"/>
              <a:ext cx="8026400" cy="995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Status = Significantly </a:t>
              </a:r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Deficient</a:t>
              </a:r>
            </a:p>
            <a:p>
              <a:pPr algn="ctr"/>
              <a:endParaRPr lang="en-US" sz="1067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i="1" dirty="0"/>
                <a:t>1 or more individual questions (</a:t>
              </a:r>
              <a:r>
                <a:rPr lang="en-US" sz="2400" b="1" i="1" dirty="0">
                  <a:highlight>
                    <a:srgbClr val="FFFF00"/>
                  </a:highlight>
                </a:rPr>
                <a:t>XX</a:t>
              </a:r>
              <a:r>
                <a:rPr lang="en-US" sz="2400" i="1" dirty="0"/>
                <a:t>) are scored at a 2 or lower </a:t>
              </a:r>
            </a:p>
          </p:txBody>
        </p:sp>
        <p:sp>
          <p:nvSpPr>
            <p:cNvPr id="4" name="Isosceles Triangle 3" descr="Red triangle indicating overall status is significantly deficient">
              <a:extLst>
                <a:ext uri="{FF2B5EF4-FFF2-40B4-BE49-F238E27FC236}">
                  <a16:creationId xmlns:a16="http://schemas.microsoft.com/office/drawing/2014/main" id="{CD684D24-964F-1E64-4A57-3BD4AE4A7E3D}"/>
                </a:ext>
              </a:extLst>
            </p:cNvPr>
            <p:cNvSpPr/>
            <p:nvPr/>
          </p:nvSpPr>
          <p:spPr>
            <a:xfrm>
              <a:off x="1484244" y="1455527"/>
              <a:ext cx="1412600" cy="1206455"/>
            </a:xfrm>
            <a:prstGeom prst="triangle">
              <a:avLst/>
            </a:prstGeom>
            <a:solidFill>
              <a:srgbClr val="E12518"/>
            </a:solidFill>
            <a:ln>
              <a:solidFill>
                <a:srgbClr val="00206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8" name="Group 7" descr="Heat map showing a score range from 0 to 110">
            <a:extLst>
              <a:ext uri="{FF2B5EF4-FFF2-40B4-BE49-F238E27FC236}">
                <a16:creationId xmlns:a16="http://schemas.microsoft.com/office/drawing/2014/main" id="{D6D497C3-F0B2-E204-8F10-3392748951D6}"/>
              </a:ext>
            </a:extLst>
          </p:cNvPr>
          <p:cNvGrpSpPr/>
          <p:nvPr/>
        </p:nvGrpSpPr>
        <p:grpSpPr>
          <a:xfrm>
            <a:off x="203200" y="3759200"/>
            <a:ext cx="12255501" cy="3772750"/>
            <a:chOff x="203200" y="3759200"/>
            <a:chExt cx="12255501" cy="377275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DE73EC9-68AA-434C-8330-58BF669A2B7B}"/>
                </a:ext>
              </a:extLst>
            </p:cNvPr>
            <p:cNvSpPr txBox="1"/>
            <p:nvPr/>
          </p:nvSpPr>
          <p:spPr>
            <a:xfrm>
              <a:off x="203200" y="3759200"/>
              <a:ext cx="11582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Overall Scoring (Max 5 points per question, 115 possible points)*:</a:t>
              </a: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990575" lvl="1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80990" indent="-380990">
                <a:buFontTx/>
                <a:buChar char="-"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 descr="Heat map showing a score range from 0 to 110">
              <a:extLst>
                <a:ext uri="{FF2B5EF4-FFF2-40B4-BE49-F238E27FC236}">
                  <a16:creationId xmlns:a16="http://schemas.microsoft.com/office/drawing/2014/main" id="{0E950463-EF5C-4CAF-83B2-7B09FDBA82D0}"/>
                </a:ext>
              </a:extLst>
            </p:cNvPr>
            <p:cNvSpPr/>
            <p:nvPr/>
          </p:nvSpPr>
          <p:spPr>
            <a:xfrm>
              <a:off x="1523999" y="5155646"/>
              <a:ext cx="9144001" cy="63880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rgbClr val="00B050"/>
                </a:gs>
                <a:gs pos="0">
                  <a:srgbClr val="E01D19"/>
                </a:gs>
                <a:gs pos="48000">
                  <a:srgbClr val="FFFF00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C3FDFF8-E2DC-4D04-AAE2-09EF8B78B6A9}"/>
                </a:ext>
              </a:extLst>
            </p:cNvPr>
            <p:cNvSpPr txBox="1"/>
            <p:nvPr/>
          </p:nvSpPr>
          <p:spPr>
            <a:xfrm>
              <a:off x="1981200" y="4541581"/>
              <a:ext cx="3200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XX</a:t>
              </a:r>
              <a:r>
                <a:rPr lang="en-US" sz="2400" dirty="0">
                  <a:highlight>
                    <a:srgbClr val="FFFF00"/>
                  </a:highlight>
                </a:rPr>
                <a:t> </a:t>
              </a:r>
              <a:r>
                <a:rPr lang="en-US" sz="2400" dirty="0"/>
                <a:t>–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Current Score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5204862-B060-439F-995B-06753F77EB75}"/>
                </a:ext>
              </a:extLst>
            </p:cNvPr>
            <p:cNvSpPr/>
            <p:nvPr/>
          </p:nvSpPr>
          <p:spPr>
            <a:xfrm>
              <a:off x="320678" y="6231545"/>
              <a:ext cx="2806700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minimal, unrelated, and may not support proposal approval. </a:t>
              </a:r>
              <a:endParaRPr lang="en-US" sz="186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5A510D0-5704-44E3-8225-3C047FF32604}"/>
                </a:ext>
              </a:extLst>
            </p:cNvPr>
            <p:cNvSpPr txBox="1"/>
            <p:nvPr/>
          </p:nvSpPr>
          <p:spPr>
            <a:xfrm>
              <a:off x="1371600" y="5791201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8889647-5FC9-4694-836B-A2BB808C71A7}"/>
                </a:ext>
              </a:extLst>
            </p:cNvPr>
            <p:cNvSpPr txBox="1"/>
            <p:nvPr/>
          </p:nvSpPr>
          <p:spPr>
            <a:xfrm>
              <a:off x="10439400" y="5826937"/>
              <a:ext cx="812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858872B-7AC3-4DD1-B6A1-87D5A2381259}"/>
                </a:ext>
              </a:extLst>
            </p:cNvPr>
            <p:cNvSpPr/>
            <p:nvPr/>
          </p:nvSpPr>
          <p:spPr>
            <a:xfrm>
              <a:off x="9448801" y="6221536"/>
              <a:ext cx="3009900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robust, relevant, sufficient, and supports proposal approval.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14BAED5-140B-4A74-AE56-BA7511277CE8}"/>
                </a:ext>
              </a:extLst>
            </p:cNvPr>
            <p:cNvSpPr txBox="1"/>
            <p:nvPr/>
          </p:nvSpPr>
          <p:spPr>
            <a:xfrm>
              <a:off x="6197605" y="5822191"/>
              <a:ext cx="22351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69 (avg = 3.0)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2C4228C-2287-4C00-BE96-67A402E235F5}"/>
                </a:ext>
              </a:extLst>
            </p:cNvPr>
            <p:cNvSpPr/>
            <p:nvPr/>
          </p:nvSpPr>
          <p:spPr>
            <a:xfrm>
              <a:off x="6134101" y="6290328"/>
              <a:ext cx="2628899" cy="1241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67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Evidence is adequate, relevant, and may support proposal approval.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F66B127-98A6-480B-8DF9-E53E7E85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981200" y="4923996"/>
              <a:ext cx="0" cy="8672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545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11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E2BF8135385240BEDC20E185CDBA76" ma:contentTypeVersion="4" ma:contentTypeDescription="Create a new document." ma:contentTypeScope="" ma:versionID="c86bf4dc1bb5288e9760acc968abd222">
  <xsd:schema xmlns:xsd="http://www.w3.org/2001/XMLSchema" xmlns:xs="http://www.w3.org/2001/XMLSchema" xmlns:p="http://schemas.microsoft.com/office/2006/metadata/properties" xmlns:ns2="57953b43-6f19-42aa-b1a3-186ad8e4720c" xmlns:ns3="220f7e65-2ee7-4e62-93c7-f0e2ac29ec23" targetNamespace="http://schemas.microsoft.com/office/2006/metadata/properties" ma:root="true" ma:fieldsID="e367dbb0f74294adcd842a31c68c9a03" ns2:_="" ns3:_="">
    <xsd:import namespace="57953b43-6f19-42aa-b1a3-186ad8e4720c"/>
    <xsd:import namespace="220f7e65-2ee7-4e62-93c7-f0e2ac29ec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53b43-6f19-42aa-b1a3-186ad8e472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0f7e65-2ee7-4e62-93c7-f0e2ac29ec2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BD1A8C-C552-48BB-8EF7-16D18539C1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53b43-6f19-42aa-b1a3-186ad8e4720c"/>
    <ds:schemaRef ds:uri="220f7e65-2ee7-4e62-93c7-f0e2ac29ec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41FB5B-AAB7-43F8-BCFB-F0AC22CB14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93FA49-FC48-493C-94A2-B5BE0B839CF0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220f7e65-2ee7-4e62-93c7-f0e2ac29ec23"/>
    <ds:schemaRef ds:uri="http://schemas.microsoft.com/office/2006/metadata/properties"/>
    <ds:schemaRef ds:uri="http://purl.org/dc/terms/"/>
    <ds:schemaRef ds:uri="57953b43-6f19-42aa-b1a3-186ad8e4720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106706</TotalTime>
  <Words>670</Words>
  <Application>Microsoft Office PowerPoint</Application>
  <PresentationFormat>Custom</PresentationFormat>
  <Paragraphs>114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</vt:lpstr>
      <vt:lpstr>Calibri Light</vt:lpstr>
      <vt:lpstr>Myriad Pro</vt:lpstr>
      <vt:lpstr>10_Office Theme</vt:lpstr>
      <vt:lpstr>2_Custom Design</vt:lpstr>
      <vt:lpstr>3_Custom Design</vt:lpstr>
      <vt:lpstr>1_Custom Design</vt:lpstr>
      <vt:lpstr>Custom Design</vt:lpstr>
      <vt:lpstr>10_Office Theme</vt:lpstr>
      <vt:lpstr>10_Office Theme</vt:lpstr>
      <vt:lpstr>10_Office Theme</vt:lpstr>
      <vt:lpstr>11_Office Theme</vt:lpstr>
      <vt:lpstr>[Business Line 1] – [Focus]</vt:lpstr>
      <vt:lpstr>[Business Line 2] – [Focus]</vt:lpstr>
      <vt:lpstr>[Business Line 3] – [Focus]</vt:lpstr>
      <vt:lpstr>[Business Line 4] – [Focus]</vt:lpstr>
      <vt:lpstr>[Business Line 5] – [Focus]</vt:lpstr>
      <vt:lpstr>[Business Line 6] – [Focus]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FY26 EBB Feedback Template</dc:title>
  <dc:creator>Department of Veterans Affairs, Veterans Benefits Administration, STAFF</dc:creator>
  <cp:lastModifiedBy>Kathy Poole</cp:lastModifiedBy>
  <cp:revision>1159</cp:revision>
  <cp:lastPrinted>2018-07-09T12:12:02Z</cp:lastPrinted>
  <dcterms:created xsi:type="dcterms:W3CDTF">2017-12-21T16:13:31Z</dcterms:created>
  <dcterms:modified xsi:type="dcterms:W3CDTF">2024-03-15T14:15:57Z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0x01010054E2BF8135385240BEDC20E185CDBA76</vt:lpwstr>
  </property>
  <property fmtid="{D5CDD505-2E9C-101B-9397-08002B2CF9AE}" pid="3" name="AuthorIds_UIVersion_512">
    <vt:lpwstr>23</vt:lpwstr>
  </property>
</Properties>
</file>