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25.xml" ContentType="application/vnd.openxmlformats-officedocument.presentationml.slide+xml"/>
  <Override PartName="/ppt/slideMasters/slideMaster8.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4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theme/theme7.xml" ContentType="application/vnd.openxmlformats-officedocument.theme+xml"/>
  <Override PartName="/ppt/theme/theme8.xml" ContentType="application/vnd.openxmlformats-officedocument.theme+xml"/>
  <Override PartName="/ppt/notesMasters/notesMaster1.xml" ContentType="application/vnd.openxmlformats-officedocument.presentationml.notesMaster+xml"/>
  <Override PartName="/ppt/theme/theme9.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ppt/tags/tag2.xml" ContentType="application/vnd.openxmlformats-officedocument.presentationml.tags+xml"/>
  <Override PartName="/ppt/tags/tag3.xml" ContentType="application/vnd.openxmlformats-officedocument.presentationml.tags+xml"/>
  <Override PartName="/customXml/itemProps3.xml" ContentType="application/vnd.openxmlformats-officedocument.customXmlProperties+xml"/>
  <Override PartName="/docProps/custom.xml" ContentType="application/vnd.openxmlformats-officedocument.custom-properties+xml"/>
  <Override PartName="/ppt/tags/tag1.xml" ContentType="application/vnd.openxmlformats-officedocument.presentationml.tag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8" r:id="rId4"/>
    <p:sldMasterId id="2147483710" r:id="rId5"/>
    <p:sldMasterId id="2147483722" r:id="rId6"/>
    <p:sldMasterId id="2147483683" r:id="rId7"/>
    <p:sldMasterId id="2147483707" r:id="rId8"/>
    <p:sldMasterId id="2147483705" r:id="rId9"/>
    <p:sldMasterId id="2147483703" r:id="rId10"/>
    <p:sldMasterId id="2147483708" r:id="rId11"/>
  </p:sldMasterIdLst>
  <p:notesMasterIdLst>
    <p:notesMasterId r:id="rId50"/>
  </p:notesMasterIdLst>
  <p:sldIdLst>
    <p:sldId id="412" r:id="rId12"/>
    <p:sldId id="266" r:id="rId13"/>
    <p:sldId id="1931" r:id="rId14"/>
    <p:sldId id="1918" r:id="rId15"/>
    <p:sldId id="1919" r:id="rId16"/>
    <p:sldId id="1932" r:id="rId17"/>
    <p:sldId id="1933" r:id="rId18"/>
    <p:sldId id="1935" r:id="rId19"/>
    <p:sldId id="310" r:id="rId20"/>
    <p:sldId id="1934" r:id="rId21"/>
    <p:sldId id="1922" r:id="rId22"/>
    <p:sldId id="1930" r:id="rId23"/>
    <p:sldId id="268" r:id="rId24"/>
    <p:sldId id="269" r:id="rId25"/>
    <p:sldId id="307" r:id="rId26"/>
    <p:sldId id="1924" r:id="rId27"/>
    <p:sldId id="387" r:id="rId28"/>
    <p:sldId id="350" r:id="rId29"/>
    <p:sldId id="357" r:id="rId30"/>
    <p:sldId id="404" r:id="rId31"/>
    <p:sldId id="258" r:id="rId32"/>
    <p:sldId id="272" r:id="rId33"/>
    <p:sldId id="1925" r:id="rId34"/>
    <p:sldId id="413" r:id="rId35"/>
    <p:sldId id="351" r:id="rId36"/>
    <p:sldId id="1926" r:id="rId37"/>
    <p:sldId id="1927" r:id="rId38"/>
    <p:sldId id="277" r:id="rId39"/>
    <p:sldId id="263" r:id="rId40"/>
    <p:sldId id="1928" r:id="rId41"/>
    <p:sldId id="281" r:id="rId42"/>
    <p:sldId id="282" r:id="rId43"/>
    <p:sldId id="401" r:id="rId44"/>
    <p:sldId id="349" r:id="rId45"/>
    <p:sldId id="369" r:id="rId46"/>
    <p:sldId id="1929" r:id="rId47"/>
    <p:sldId id="1936" r:id="rId48"/>
    <p:sldId id="264" r:id="rId49"/>
  </p:sldIdLst>
  <p:sldSz cx="12192000" cy="9144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9605ECD-9B14-4AA9-8138-736CDD30B34E}">
          <p14:sldIdLst>
            <p14:sldId id="412"/>
            <p14:sldId id="266"/>
            <p14:sldId id="1931"/>
            <p14:sldId id="1918"/>
            <p14:sldId id="1919"/>
            <p14:sldId id="1932"/>
            <p14:sldId id="1933"/>
            <p14:sldId id="1935"/>
            <p14:sldId id="310"/>
            <p14:sldId id="1934"/>
            <p14:sldId id="1922"/>
            <p14:sldId id="1930"/>
            <p14:sldId id="268"/>
            <p14:sldId id="269"/>
            <p14:sldId id="307"/>
            <p14:sldId id="1924"/>
            <p14:sldId id="387"/>
            <p14:sldId id="350"/>
            <p14:sldId id="357"/>
            <p14:sldId id="404"/>
            <p14:sldId id="258"/>
            <p14:sldId id="272"/>
            <p14:sldId id="1925"/>
            <p14:sldId id="413"/>
            <p14:sldId id="351"/>
            <p14:sldId id="1926"/>
            <p14:sldId id="1927"/>
            <p14:sldId id="277"/>
            <p14:sldId id="263"/>
            <p14:sldId id="1928"/>
            <p14:sldId id="281"/>
            <p14:sldId id="282"/>
            <p14:sldId id="401"/>
            <p14:sldId id="349"/>
            <p14:sldId id="369"/>
            <p14:sldId id="1929"/>
            <p14:sldId id="1936"/>
            <p14:sldId id="264"/>
          </p14:sldIdLst>
        </p14:section>
      </p14:sectionLst>
    </p:ext>
    <p:ext uri="{EFAFB233-063F-42B5-8137-9DF3F51BA10A}">
      <p15:sldGuideLst xmlns:p15="http://schemas.microsoft.com/office/powerpoint/2012/main">
        <p15:guide id="1" orient="horz" pos="288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lson, Kevin, VBAHOUS" initials="NKV" lastIdx="1" clrIdx="0">
    <p:extLst>
      <p:ext uri="{19B8F6BF-5375-455C-9EA6-DF929625EA0E}">
        <p15:presenceInfo xmlns:p15="http://schemas.microsoft.com/office/powerpoint/2012/main" userId="S::kevin.nelson2@va.gov::3b50db69-7385-427e-9f81-73c8b79be0d9" providerId="AD"/>
      </p:ext>
    </p:extLst>
  </p:cmAuthor>
  <p:cmAuthor id="2" name="Anfang, Michael" initials="MEA" lastIdx="6" clrIdx="1">
    <p:extLst>
      <p:ext uri="{19B8F6BF-5375-455C-9EA6-DF929625EA0E}">
        <p15:presenceInfo xmlns:p15="http://schemas.microsoft.com/office/powerpoint/2012/main" userId="Anfang, Micha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2384"/>
    <a:srgbClr val="27388E"/>
    <a:srgbClr val="B63B7A"/>
    <a:srgbClr val="002F56"/>
    <a:srgbClr val="8A0A48"/>
    <a:srgbClr val="00FF2F"/>
    <a:srgbClr val="009DFF"/>
    <a:srgbClr val="FFF200"/>
    <a:srgbClr val="868CC6"/>
    <a:srgbClr val="C62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79" autoAdjust="0"/>
    <p:restoredTop sz="93674" autoAdjust="0"/>
  </p:normalViewPr>
  <p:slideViewPr>
    <p:cSldViewPr>
      <p:cViewPr varScale="1">
        <p:scale>
          <a:sx n="86" d="100"/>
          <a:sy n="86" d="100"/>
        </p:scale>
        <p:origin x="1788" y="96"/>
      </p:cViewPr>
      <p:guideLst>
        <p:guide orient="horz" pos="2880"/>
        <p:guide pos="384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54" d="100"/>
          <a:sy n="54" d="100"/>
        </p:scale>
        <p:origin x="28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customXml" Target="../customXml/item4.xml"/><Relationship Id="rId8" Type="http://schemas.openxmlformats.org/officeDocument/2006/relationships/slideMaster" Target="slideMasters/slideMaster5.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1428" tIns="45714" rIns="91428" bIns="45714" rtlCol="0"/>
          <a:lstStyle>
            <a:lvl1pPr algn="l">
              <a:defRPr sz="1200"/>
            </a:lvl1pPr>
          </a:lstStyle>
          <a:p>
            <a:endParaRPr lang="en-US" dirty="0"/>
          </a:p>
        </p:txBody>
      </p:sp>
      <p:sp>
        <p:nvSpPr>
          <p:cNvPr id="3" name="Date Placeholder 2"/>
          <p:cNvSpPr>
            <a:spLocks noGrp="1"/>
          </p:cNvSpPr>
          <p:nvPr>
            <p:ph type="dt" idx="1"/>
          </p:nvPr>
        </p:nvSpPr>
        <p:spPr>
          <a:xfrm>
            <a:off x="3970339" y="1"/>
            <a:ext cx="3038475" cy="465138"/>
          </a:xfrm>
          <a:prstGeom prst="rect">
            <a:avLst/>
          </a:prstGeom>
        </p:spPr>
        <p:txBody>
          <a:bodyPr vert="horz" lIns="91428" tIns="45714" rIns="91428" bIns="45714" rtlCol="0"/>
          <a:lstStyle>
            <a:lvl1pPr algn="r">
              <a:defRPr sz="1200"/>
            </a:lvl1pPr>
          </a:lstStyle>
          <a:p>
            <a:fld id="{40BF6123-5584-4859-9232-7C64D48C60BC}" type="datetimeFigureOut">
              <a:rPr lang="en-US" smtClean="0"/>
              <a:t>10/25/2022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8" tIns="45714" rIns="91428" bIns="45714"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28" tIns="45714" rIns="91428"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1428" tIns="45714" rIns="91428" bIns="457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28" tIns="45714" rIns="91428" bIns="45714"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dirty="0"/>
          </a:p>
        </p:txBody>
      </p:sp>
    </p:spTree>
    <p:extLst>
      <p:ext uri="{BB962C8B-B14F-4D97-AF65-F5344CB8AC3E}">
        <p14:creationId xmlns:p14="http://schemas.microsoft.com/office/powerpoint/2010/main" val="2032561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34</a:t>
            </a:fld>
            <a:endParaRPr lang="en-US" dirty="0"/>
          </a:p>
        </p:txBody>
      </p:sp>
    </p:spTree>
    <p:extLst>
      <p:ext uri="{BB962C8B-B14F-4D97-AF65-F5344CB8AC3E}">
        <p14:creationId xmlns:p14="http://schemas.microsoft.com/office/powerpoint/2010/main" val="4058412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35</a:t>
            </a:fld>
            <a:endParaRPr lang="en-US" dirty="0"/>
          </a:p>
        </p:txBody>
      </p:sp>
    </p:spTree>
    <p:extLst>
      <p:ext uri="{BB962C8B-B14F-4D97-AF65-F5344CB8AC3E}">
        <p14:creationId xmlns:p14="http://schemas.microsoft.com/office/powerpoint/2010/main" val="2702017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15</a:t>
            </a:fld>
            <a:endParaRPr lang="en-US" dirty="0"/>
          </a:p>
        </p:txBody>
      </p:sp>
    </p:spTree>
    <p:extLst>
      <p:ext uri="{BB962C8B-B14F-4D97-AF65-F5344CB8AC3E}">
        <p14:creationId xmlns:p14="http://schemas.microsoft.com/office/powerpoint/2010/main" val="272498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17</a:t>
            </a:fld>
            <a:endParaRPr lang="en-US" dirty="0"/>
          </a:p>
        </p:txBody>
      </p:sp>
    </p:spTree>
    <p:extLst>
      <p:ext uri="{BB962C8B-B14F-4D97-AF65-F5344CB8AC3E}">
        <p14:creationId xmlns:p14="http://schemas.microsoft.com/office/powerpoint/2010/main" val="401086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 </a:t>
            </a:r>
            <a:endParaRPr lang="en-US" sz="1400" dirty="0"/>
          </a:p>
          <a:p>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18</a:t>
            </a:fld>
            <a:endParaRPr lang="en-US" dirty="0"/>
          </a:p>
        </p:txBody>
      </p:sp>
    </p:spTree>
    <p:extLst>
      <p:ext uri="{BB962C8B-B14F-4D97-AF65-F5344CB8AC3E}">
        <p14:creationId xmlns:p14="http://schemas.microsoft.com/office/powerpoint/2010/main" val="1514957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19</a:t>
            </a:fld>
            <a:endParaRPr lang="en-US" dirty="0"/>
          </a:p>
        </p:txBody>
      </p:sp>
    </p:spTree>
    <p:extLst>
      <p:ext uri="{BB962C8B-B14F-4D97-AF65-F5344CB8AC3E}">
        <p14:creationId xmlns:p14="http://schemas.microsoft.com/office/powerpoint/2010/main" val="436608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3387" lvl="1" indent="0">
              <a:buNone/>
            </a:pPr>
            <a:endParaRPr lang="en-US" sz="1200" b="0" dirty="0"/>
          </a:p>
          <a:p>
            <a:endParaRPr lang="en-US" alt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CECF49-2165-4CE7-B39E-10D80CF3C5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8412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lt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24</a:t>
            </a:fld>
            <a:endParaRPr lang="en-US" dirty="0"/>
          </a:p>
        </p:txBody>
      </p:sp>
    </p:spTree>
    <p:extLst>
      <p:ext uri="{BB962C8B-B14F-4D97-AF65-F5344CB8AC3E}">
        <p14:creationId xmlns:p14="http://schemas.microsoft.com/office/powerpoint/2010/main" val="755868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lt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25</a:t>
            </a:fld>
            <a:endParaRPr lang="en-US" dirty="0"/>
          </a:p>
        </p:txBody>
      </p:sp>
    </p:spTree>
    <p:extLst>
      <p:ext uri="{BB962C8B-B14F-4D97-AF65-F5344CB8AC3E}">
        <p14:creationId xmlns:p14="http://schemas.microsoft.com/office/powerpoint/2010/main" val="50930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33</a:t>
            </a:fld>
            <a:endParaRPr lang="en-US" dirty="0"/>
          </a:p>
        </p:txBody>
      </p:sp>
    </p:spTree>
    <p:extLst>
      <p:ext uri="{BB962C8B-B14F-4D97-AF65-F5344CB8AC3E}">
        <p14:creationId xmlns:p14="http://schemas.microsoft.com/office/powerpoint/2010/main" val="16344636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ags" Target="../tags/tag2.xml"/></Relationships>
</file>

<file path=ppt/slideLayouts/_rels/slideLayout61.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ags" Target="../tags/tag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342892"/>
            <a:fld id="{D983F1FA-211D-3044-9E35-958DFBC26156}" type="slidenum">
              <a:rPr lang="en-US" smtClean="0">
                <a:solidFill>
                  <a:prstClr val="white"/>
                </a:solidFill>
              </a:rPr>
              <a:pPr defTabSz="342892"/>
              <a:t>‹#›</a:t>
            </a:fld>
            <a:endParaRPr lang="en-US" dirty="0">
              <a:solidFill>
                <a:prstClr val="white"/>
              </a:solidFill>
            </a:endParaRPr>
          </a:p>
        </p:txBody>
      </p:sp>
      <p:sp>
        <p:nvSpPr>
          <p:cNvPr id="4" name="Rectangle 3"/>
          <p:cNvSpPr/>
          <p:nvPr userDrawn="1"/>
        </p:nvSpPr>
        <p:spPr>
          <a:xfrm>
            <a:off x="0" y="7169274"/>
            <a:ext cx="12192000" cy="1974852"/>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US" sz="1350" dirty="0">
              <a:solidFill>
                <a:prstClr val="white"/>
              </a:solidFill>
            </a:endParaRPr>
          </a:p>
        </p:txBody>
      </p:sp>
      <p:sp>
        <p:nvSpPr>
          <p:cNvPr id="6" name="Title 1"/>
          <p:cNvSpPr txBox="1">
            <a:spLocks/>
          </p:cNvSpPr>
          <p:nvPr userDrawn="1"/>
        </p:nvSpPr>
        <p:spPr>
          <a:xfrm>
            <a:off x="3895120" y="6404981"/>
            <a:ext cx="7700434" cy="600713"/>
          </a:xfrm>
          <a:prstGeom prst="rect">
            <a:avLst/>
          </a:prstGeom>
          <a:ln>
            <a:solidFill>
              <a:schemeClr val="bg1"/>
            </a:solidFill>
          </a:ln>
        </p:spPr>
        <p:txBody>
          <a:bodyPr vert="horz" lIns="68580" tIns="34290" rIns="68580" bIns="3429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1500" dirty="0">
                <a:solidFill>
                  <a:srgbClr val="000000"/>
                </a:solidFill>
              </a:rPr>
              <a:t>August 30, 2017</a:t>
            </a:r>
          </a:p>
        </p:txBody>
      </p:sp>
      <p:grpSp>
        <p:nvGrpSpPr>
          <p:cNvPr id="12" name="Group 11"/>
          <p:cNvGrpSpPr/>
          <p:nvPr userDrawn="1"/>
        </p:nvGrpSpPr>
        <p:grpSpPr>
          <a:xfrm>
            <a:off x="1714250" y="2258719"/>
            <a:ext cx="8763504" cy="2077380"/>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8625" b="1" spc="-75"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4050" b="1" dirty="0">
                  <a:solidFill>
                    <a:srgbClr val="00B0F0"/>
                  </a:solidFill>
                  <a:latin typeface="Arial" panose="020B0604020202020204" pitchFamily="34" charset="0"/>
                  <a:cs typeface="Arial" panose="020B0604020202020204" pitchFamily="34" charset="0"/>
                </a:rPr>
                <a:t>Key Leaders </a:t>
              </a:r>
              <a:br>
                <a:rPr lang="en-US" sz="4050" b="1" dirty="0">
                  <a:solidFill>
                    <a:srgbClr val="00B0F0"/>
                  </a:solidFill>
                  <a:latin typeface="Arial" panose="020B0604020202020204" pitchFamily="34" charset="0"/>
                  <a:cs typeface="Arial" panose="020B0604020202020204" pitchFamily="34" charset="0"/>
                </a:rPr>
              </a:br>
              <a:r>
                <a:rPr lang="en-US" sz="405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5" name="Picture 4" descr="Text, logo&#10;&#10;Description automatically generated">
            <a:extLst>
              <a:ext uri="{FF2B5EF4-FFF2-40B4-BE49-F238E27FC236}">
                <a16:creationId xmlns:a16="http://schemas.microsoft.com/office/drawing/2014/main" id="{55A3070E-E11B-4C93-9CF6-D5283A16B4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09860" y="7187635"/>
            <a:ext cx="4135788" cy="3101001"/>
          </a:xfrm>
          <a:prstGeom prst="rect">
            <a:avLst/>
          </a:prstGeom>
        </p:spPr>
      </p:pic>
    </p:spTree>
    <p:extLst>
      <p:ext uri="{BB962C8B-B14F-4D97-AF65-F5344CB8AC3E}">
        <p14:creationId xmlns:p14="http://schemas.microsoft.com/office/powerpoint/2010/main" val="1354147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342892"/>
            <a:fld id="{D983F1FA-211D-3044-9E35-958DFBC26156}" type="slidenum">
              <a:rPr lang="en-US" smtClean="0">
                <a:solidFill>
                  <a:prstClr val="white"/>
                </a:solidFill>
              </a:rPr>
              <a:pPr defTabSz="342892"/>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6E20A-AEFF-42C8-85CB-DB5473BD25CD}"/>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74757A73-F07E-4FAF-90B2-9840050C1FAB}"/>
              </a:ext>
            </a:extLst>
          </p:cNvPr>
          <p:cNvSpPr>
            <a:spLocks noGrp="1"/>
          </p:cNvSpPr>
          <p:nvPr>
            <p:ph type="sldNum" sz="quarter" idx="10"/>
          </p:nvPr>
        </p:nvSpPr>
        <p:spPr/>
        <p:txBody>
          <a:bodyPr/>
          <a:lstStyle/>
          <a:p>
            <a:pPr defTabSz="342892"/>
            <a:fld id="{D983F1FA-211D-3044-9E35-958DFBC26156}" type="slidenum">
              <a:rPr lang="en-US" smtClean="0">
                <a:solidFill>
                  <a:prstClr val="white"/>
                </a:solidFill>
              </a:rPr>
              <a:pPr defTabSz="342892"/>
              <a:t>‹#›</a:t>
            </a:fld>
            <a:endParaRPr lang="en-US" dirty="0">
              <a:solidFill>
                <a:prstClr val="white"/>
              </a:solidFill>
            </a:endParaRPr>
          </a:p>
        </p:txBody>
      </p:sp>
    </p:spTree>
    <p:extLst>
      <p:ext uri="{BB962C8B-B14F-4D97-AF65-F5344CB8AC3E}">
        <p14:creationId xmlns:p14="http://schemas.microsoft.com/office/powerpoint/2010/main" val="28436003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389717" y="3189099"/>
            <a:ext cx="7315200" cy="3632052"/>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dirty="0"/>
          </a:p>
        </p:txBody>
      </p:sp>
      <p:sp>
        <p:nvSpPr>
          <p:cNvPr id="4" name="Text Placeholder 3"/>
          <p:cNvSpPr>
            <a:spLocks noGrp="1"/>
          </p:cNvSpPr>
          <p:nvPr>
            <p:ph type="body" sz="half" idx="2"/>
          </p:nvPr>
        </p:nvSpPr>
        <p:spPr>
          <a:xfrm>
            <a:off x="2389717" y="7576803"/>
            <a:ext cx="7315200" cy="81809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5" name="Title 4"/>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25F88D66-FC68-4E7F-AB10-E55036D5DD21}"/>
              </a:ext>
            </a:extLst>
          </p:cNvPr>
          <p:cNvSpPr>
            <a:spLocks noGrp="1"/>
          </p:cNvSpPr>
          <p:nvPr>
            <p:ph type="sldNum" sz="quarter" idx="10"/>
          </p:nvPr>
        </p:nvSpPr>
        <p:spPr/>
        <p:txBody>
          <a:bodyPr/>
          <a:lstStyle>
            <a:lvl1pPr>
              <a:defRPr/>
            </a:lvl1pPr>
          </a:lstStyle>
          <a:p>
            <a:fld id="{77D8DA03-0859-45A5-A82F-C2036E0A50A4}" type="slidenum">
              <a:rPr lang="en-US" altLang="en-US"/>
              <a:pPr/>
              <a:t>‹#›</a:t>
            </a:fld>
            <a:endParaRPr lang="en-US" altLang="en-US" dirty="0"/>
          </a:p>
        </p:txBody>
      </p:sp>
    </p:spTree>
    <p:extLst>
      <p:ext uri="{BB962C8B-B14F-4D97-AF65-F5344CB8AC3E}">
        <p14:creationId xmlns:p14="http://schemas.microsoft.com/office/powerpoint/2010/main" val="2225321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564430"/>
            <a:ext cx="5384800" cy="5603788"/>
          </a:xfrm>
        </p:spPr>
        <p:txBody>
          <a:bodyPr>
            <a:normAutofit/>
          </a:bodyPr>
          <a:lstStyle>
            <a:lvl1pPr>
              <a:defRPr sz="2133"/>
            </a:lvl1pPr>
            <a:lvl2pPr>
              <a:defRPr sz="2133"/>
            </a:lvl2pPr>
            <a:lvl3pPr>
              <a:defRPr sz="2133"/>
            </a:lvl3pPr>
            <a:lvl4pPr>
              <a:defRPr sz="2133"/>
            </a:lvl4pPr>
            <a:lvl5pPr>
              <a:defRPr sz="2133"/>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564430"/>
            <a:ext cx="5384800" cy="5603788"/>
          </a:xfrm>
        </p:spPr>
        <p:txBody>
          <a:bodyPr>
            <a:normAutofit/>
          </a:bodyPr>
          <a:lstStyle>
            <a:lvl1pPr>
              <a:defRPr sz="2133"/>
            </a:lvl1pPr>
            <a:lvl2pPr>
              <a:defRPr sz="2133"/>
            </a:lvl2pPr>
            <a:lvl3pPr>
              <a:defRPr sz="2133"/>
            </a:lvl3pPr>
            <a:lvl4pPr>
              <a:defRPr sz="2133"/>
            </a:lvl4pPr>
            <a:lvl5pPr>
              <a:defRPr sz="2133"/>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93FDAEB1-3B64-43EE-B711-5A7F8E92479F}"/>
              </a:ext>
            </a:extLst>
          </p:cNvPr>
          <p:cNvSpPr>
            <a:spLocks noGrp="1"/>
          </p:cNvSpPr>
          <p:nvPr>
            <p:ph type="sldNum" sz="quarter" idx="10"/>
          </p:nvPr>
        </p:nvSpPr>
        <p:spPr/>
        <p:txBody>
          <a:bodyPr/>
          <a:lstStyle>
            <a:lvl1pPr>
              <a:defRPr/>
            </a:lvl1pPr>
          </a:lstStyle>
          <a:p>
            <a:fld id="{810E8E02-40C9-4315-B628-118021C1E5E1}" type="slidenum">
              <a:rPr lang="en-US" altLang="en-US"/>
              <a:pPr/>
              <a:t>‹#›</a:t>
            </a:fld>
            <a:endParaRPr lang="en-US" altLang="en-US" dirty="0"/>
          </a:p>
        </p:txBody>
      </p:sp>
    </p:spTree>
    <p:extLst>
      <p:ext uri="{BB962C8B-B14F-4D97-AF65-F5344CB8AC3E}">
        <p14:creationId xmlns:p14="http://schemas.microsoft.com/office/powerpoint/2010/main" val="4211146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389717" y="3189099"/>
            <a:ext cx="7315200" cy="3632052"/>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dirty="0"/>
          </a:p>
        </p:txBody>
      </p:sp>
      <p:sp>
        <p:nvSpPr>
          <p:cNvPr id="4" name="Text Placeholder 3"/>
          <p:cNvSpPr>
            <a:spLocks noGrp="1"/>
          </p:cNvSpPr>
          <p:nvPr>
            <p:ph type="body" sz="half" idx="2"/>
          </p:nvPr>
        </p:nvSpPr>
        <p:spPr>
          <a:xfrm>
            <a:off x="2389717" y="7576803"/>
            <a:ext cx="7315200" cy="81809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5" name="Title 4"/>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25F88D66-FC68-4E7F-AB10-E55036D5DD21}"/>
              </a:ext>
            </a:extLst>
          </p:cNvPr>
          <p:cNvSpPr>
            <a:spLocks noGrp="1"/>
          </p:cNvSpPr>
          <p:nvPr>
            <p:ph type="sldNum" sz="quarter" idx="10"/>
          </p:nvPr>
        </p:nvSpPr>
        <p:spPr/>
        <p:txBody>
          <a:bodyPr/>
          <a:lstStyle>
            <a:lvl1pPr>
              <a:defRPr/>
            </a:lvl1pPr>
          </a:lstStyle>
          <a:p>
            <a:fld id="{77D8DA03-0859-45A5-A82F-C2036E0A50A4}" type="slidenum">
              <a:rPr lang="en-US" altLang="en-US"/>
              <a:pPr/>
              <a:t>‹#›</a:t>
            </a:fld>
            <a:endParaRPr lang="en-US" altLang="en-US" dirty="0"/>
          </a:p>
        </p:txBody>
      </p:sp>
    </p:spTree>
    <p:extLst>
      <p:ext uri="{BB962C8B-B14F-4D97-AF65-F5344CB8AC3E}">
        <p14:creationId xmlns:p14="http://schemas.microsoft.com/office/powerpoint/2010/main" val="836935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F42B5-201C-4C98-A178-28660E989707}"/>
              </a:ext>
            </a:extLst>
          </p:cNvPr>
          <p:cNvSpPr>
            <a:spLocks noGrp="1"/>
          </p:cNvSpPr>
          <p:nvPr>
            <p:ph type="ctrTitle"/>
          </p:nvPr>
        </p:nvSpPr>
        <p:spPr>
          <a:xfrm>
            <a:off x="1524000" y="1497013"/>
            <a:ext cx="9144000" cy="318293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DFD166-9744-4C48-9F37-04279FD5D358}"/>
              </a:ext>
            </a:extLst>
          </p:cNvPr>
          <p:cNvSpPr>
            <a:spLocks noGrp="1"/>
          </p:cNvSpPr>
          <p:nvPr>
            <p:ph type="subTitle" idx="1"/>
          </p:nvPr>
        </p:nvSpPr>
        <p:spPr>
          <a:xfrm>
            <a:off x="1524000" y="4802188"/>
            <a:ext cx="91440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82DD0C-1A0C-4576-97B6-BF43F1E2B97D}"/>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5" name="Footer Placeholder 4">
            <a:extLst>
              <a:ext uri="{FF2B5EF4-FFF2-40B4-BE49-F238E27FC236}">
                <a16:creationId xmlns:a16="http://schemas.microsoft.com/office/drawing/2014/main" id="{0B09E62B-89DF-4BD7-984F-299EF815B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1C03B2-EC3B-41D4-91BB-4E045C9EBD4B}"/>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2704030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EF510-6550-46C0-A5FD-FC9AC34240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2C5177-CC18-4916-A666-E22FC1D5A2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EC924-6D9A-48CD-8F1A-C9636F487E40}"/>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5" name="Footer Placeholder 4">
            <a:extLst>
              <a:ext uri="{FF2B5EF4-FFF2-40B4-BE49-F238E27FC236}">
                <a16:creationId xmlns:a16="http://schemas.microsoft.com/office/drawing/2014/main" id="{F9A81A78-FE59-494A-AE46-5EE7C66912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1ACFE-F8B9-43C1-B16C-84C2F0059B38}"/>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4109637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C03A3-1605-42C2-B194-9678A06CDDFA}"/>
              </a:ext>
            </a:extLst>
          </p:cNvPr>
          <p:cNvSpPr>
            <a:spLocks noGrp="1"/>
          </p:cNvSpPr>
          <p:nvPr>
            <p:ph type="title"/>
          </p:nvPr>
        </p:nvSpPr>
        <p:spPr>
          <a:xfrm>
            <a:off x="831850" y="2279650"/>
            <a:ext cx="10515600" cy="38036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D8D263-D0A8-4885-AF26-022F73DC9313}"/>
              </a:ext>
            </a:extLst>
          </p:cNvPr>
          <p:cNvSpPr>
            <a:spLocks noGrp="1"/>
          </p:cNvSpPr>
          <p:nvPr>
            <p:ph type="body" idx="1"/>
          </p:nvPr>
        </p:nvSpPr>
        <p:spPr>
          <a:xfrm>
            <a:off x="831850" y="6119813"/>
            <a:ext cx="10515600" cy="20002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92313F-96A9-4F45-B484-72F384824690}"/>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5" name="Footer Placeholder 4">
            <a:extLst>
              <a:ext uri="{FF2B5EF4-FFF2-40B4-BE49-F238E27FC236}">
                <a16:creationId xmlns:a16="http://schemas.microsoft.com/office/drawing/2014/main" id="{58D31378-5D0D-419A-8941-1FECAE21F4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864E9-003F-47D3-AC19-1A2866EB9734}"/>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39100058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832F2-5661-425D-BEB9-191DA4316F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4B251-9E5C-442E-ADBA-A29B505DFABA}"/>
              </a:ext>
            </a:extLst>
          </p:cNvPr>
          <p:cNvSpPr>
            <a:spLocks noGrp="1"/>
          </p:cNvSpPr>
          <p:nvPr>
            <p:ph sz="half" idx="1"/>
          </p:nvPr>
        </p:nvSpPr>
        <p:spPr>
          <a:xfrm>
            <a:off x="838200" y="2433638"/>
            <a:ext cx="5181600" cy="580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788B23-344A-48CE-9ADB-03EE394F859D}"/>
              </a:ext>
            </a:extLst>
          </p:cNvPr>
          <p:cNvSpPr>
            <a:spLocks noGrp="1"/>
          </p:cNvSpPr>
          <p:nvPr>
            <p:ph sz="half" idx="2"/>
          </p:nvPr>
        </p:nvSpPr>
        <p:spPr>
          <a:xfrm>
            <a:off x="6172200" y="2433638"/>
            <a:ext cx="5181600" cy="580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8F4978-C8E3-4EE8-B121-D6C326EAF6F5}"/>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6" name="Footer Placeholder 5">
            <a:extLst>
              <a:ext uri="{FF2B5EF4-FFF2-40B4-BE49-F238E27FC236}">
                <a16:creationId xmlns:a16="http://schemas.microsoft.com/office/drawing/2014/main" id="{5FC713B9-3F0B-4C2B-8D5A-5D8CCF9A5F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065319-E308-45C7-857A-CA9C370CE43E}"/>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3762969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9C0EF-9769-424E-9AC2-7FE6083B1C03}"/>
              </a:ext>
            </a:extLst>
          </p:cNvPr>
          <p:cNvSpPr>
            <a:spLocks noGrp="1"/>
          </p:cNvSpPr>
          <p:nvPr>
            <p:ph type="title"/>
          </p:nvPr>
        </p:nvSpPr>
        <p:spPr>
          <a:xfrm>
            <a:off x="839788" y="487363"/>
            <a:ext cx="10515600" cy="17668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EAD6B5-FB83-49E2-9CB4-2CFA776E3518}"/>
              </a:ext>
            </a:extLst>
          </p:cNvPr>
          <p:cNvSpPr>
            <a:spLocks noGrp="1"/>
          </p:cNvSpPr>
          <p:nvPr>
            <p:ph type="body" idx="1"/>
          </p:nvPr>
        </p:nvSpPr>
        <p:spPr>
          <a:xfrm>
            <a:off x="839788" y="2241550"/>
            <a:ext cx="515778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733275-C9E8-4BA4-AB6C-A647EE29B246}"/>
              </a:ext>
            </a:extLst>
          </p:cNvPr>
          <p:cNvSpPr>
            <a:spLocks noGrp="1"/>
          </p:cNvSpPr>
          <p:nvPr>
            <p:ph sz="half" idx="2"/>
          </p:nvPr>
        </p:nvSpPr>
        <p:spPr>
          <a:xfrm>
            <a:off x="839788" y="3340100"/>
            <a:ext cx="5157787" cy="4913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3F132-C5BF-489B-9BD7-E7C096ED4989}"/>
              </a:ext>
            </a:extLst>
          </p:cNvPr>
          <p:cNvSpPr>
            <a:spLocks noGrp="1"/>
          </p:cNvSpPr>
          <p:nvPr>
            <p:ph type="body" sz="quarter" idx="3"/>
          </p:nvPr>
        </p:nvSpPr>
        <p:spPr>
          <a:xfrm>
            <a:off x="6172200" y="2241550"/>
            <a:ext cx="5183188"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0FF1DB-2648-485B-ACB3-BB213AB5DBC5}"/>
              </a:ext>
            </a:extLst>
          </p:cNvPr>
          <p:cNvSpPr>
            <a:spLocks noGrp="1"/>
          </p:cNvSpPr>
          <p:nvPr>
            <p:ph sz="quarter" idx="4"/>
          </p:nvPr>
        </p:nvSpPr>
        <p:spPr>
          <a:xfrm>
            <a:off x="6172200" y="3340100"/>
            <a:ext cx="5183188" cy="4913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24B1DC-7C04-4A48-B4A5-6DF651BC56B2}"/>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8" name="Footer Placeholder 7">
            <a:extLst>
              <a:ext uri="{FF2B5EF4-FFF2-40B4-BE49-F238E27FC236}">
                <a16:creationId xmlns:a16="http://schemas.microsoft.com/office/drawing/2014/main" id="{1CD62A67-5F2B-4AE6-95E6-7CEBB06AC6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A83153-9F83-45B8-A91E-4F8701929A3D}"/>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253883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342892"/>
            <a:fld id="{D983F1FA-211D-3044-9E35-958DFBC26156}" type="slidenum">
              <a:rPr lang="en-US" smtClean="0">
                <a:solidFill>
                  <a:prstClr val="white"/>
                </a:solidFill>
              </a:rPr>
              <a:pPr defTabSz="342892"/>
              <a:t>‹#›</a:t>
            </a:fld>
            <a:endParaRPr lang="en-US" dirty="0">
              <a:solidFill>
                <a:prstClr val="white"/>
              </a:solidFill>
            </a:endParaRPr>
          </a:p>
        </p:txBody>
      </p:sp>
      <p:sp>
        <p:nvSpPr>
          <p:cNvPr id="4" name="Rectangle 3"/>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892"/>
            <a:endParaRPr lang="en-US" sz="1350" dirty="0">
              <a:solidFill>
                <a:prstClr val="white"/>
              </a:solidFill>
            </a:endParaRPr>
          </a:p>
        </p:txBody>
      </p:sp>
      <p:sp>
        <p:nvSpPr>
          <p:cNvPr id="5"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latin typeface="Arial" panose="020B0604020202020204" pitchFamily="34" charset="0"/>
                <a:cs typeface="Arial" panose="020B0604020202020204" pitchFamily="34" charset="0"/>
              </a:defRPr>
            </a:lvl1pPr>
          </a:lstStyle>
          <a:p>
            <a:r>
              <a:rPr lang="en-US" sz="2700" dirty="0"/>
              <a:t>Agenda</a:t>
            </a:r>
            <a:endParaRPr lang="en-US" sz="2700" u="sng" dirty="0"/>
          </a:p>
        </p:txBody>
      </p:sp>
      <p:sp>
        <p:nvSpPr>
          <p:cNvPr id="6" name="TextBox 5"/>
          <p:cNvSpPr txBox="1"/>
          <p:nvPr userDrawn="1"/>
        </p:nvSpPr>
        <p:spPr>
          <a:xfrm>
            <a:off x="441833" y="2212622"/>
            <a:ext cx="11308338" cy="276999"/>
          </a:xfrm>
          <a:prstGeom prst="rect">
            <a:avLst/>
          </a:prstGeom>
          <a:solidFill>
            <a:srgbClr val="00B0F0"/>
          </a:solidFill>
        </p:spPr>
        <p:txBody>
          <a:bodyPr wrap="square" lIns="68580" tIns="34290" rIns="68580" bIns="34290" rtlCol="0">
            <a:spAutoFit/>
          </a:bodyPr>
          <a:lstStyle/>
          <a:p>
            <a:endParaRPr lang="en-US" sz="1350" dirty="0">
              <a:solidFill>
                <a:srgbClr val="000000"/>
              </a:solidFill>
            </a:endParaRPr>
          </a:p>
        </p:txBody>
      </p:sp>
      <p:sp>
        <p:nvSpPr>
          <p:cNvPr id="7" name="TextBox 6"/>
          <p:cNvSpPr txBox="1"/>
          <p:nvPr userDrawn="1"/>
        </p:nvSpPr>
        <p:spPr>
          <a:xfrm>
            <a:off x="863594" y="3917882"/>
            <a:ext cx="10522964" cy="646331"/>
          </a:xfrm>
          <a:prstGeom prst="rect">
            <a:avLst/>
          </a:prstGeom>
          <a:noFill/>
        </p:spPr>
        <p:txBody>
          <a:bodyPr wrap="square" lIns="68580" tIns="34290" rIns="68580" bIns="34290" rtlCol="0" anchor="ctr">
            <a:spAutoFit/>
          </a:bodyPr>
          <a:lstStyle/>
          <a:p>
            <a:pPr marL="0" lvl="1" indent="-257169">
              <a:spcBef>
                <a:spcPts val="900"/>
              </a:spcBef>
              <a:buFont typeface="+mj-lt"/>
              <a:buAutoNum type="arabicPeriod"/>
            </a:pPr>
            <a:r>
              <a:rPr lang="en-US" sz="1500" b="1" dirty="0">
                <a:solidFill>
                  <a:srgbClr val="000000"/>
                </a:solidFill>
              </a:rPr>
              <a:t>Good News Story</a:t>
            </a:r>
          </a:p>
          <a:p>
            <a:pPr marL="0" lvl="1">
              <a:spcBef>
                <a:spcPts val="900"/>
              </a:spcBef>
            </a:pPr>
            <a:endParaRPr lang="en-US" sz="15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5E767-63F9-4098-9120-7F79A5FB4F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F3435B-2CEA-464D-9DBA-F4EB0CB87829}"/>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4" name="Footer Placeholder 3">
            <a:extLst>
              <a:ext uri="{FF2B5EF4-FFF2-40B4-BE49-F238E27FC236}">
                <a16:creationId xmlns:a16="http://schemas.microsoft.com/office/drawing/2014/main" id="{81F5F107-0578-4C5F-A15E-1A1AAFB2B0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99EB4F-FC66-4C80-B3E1-4B8D83C863D4}"/>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3021617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26A1A8-5740-4E8B-9DEE-C46345953D9A}"/>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3" name="Footer Placeholder 2">
            <a:extLst>
              <a:ext uri="{FF2B5EF4-FFF2-40B4-BE49-F238E27FC236}">
                <a16:creationId xmlns:a16="http://schemas.microsoft.com/office/drawing/2014/main" id="{03172C4D-E618-46D5-ADBD-BDEAA84E32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861923-A3F1-47C2-BBF5-D5625093B587}"/>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3842214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9348D-2465-4D64-96BF-06A622B9C9B8}"/>
              </a:ext>
            </a:extLst>
          </p:cNvPr>
          <p:cNvSpPr>
            <a:spLocks noGrp="1"/>
          </p:cNvSpPr>
          <p:nvPr>
            <p:ph type="title"/>
          </p:nvPr>
        </p:nvSpPr>
        <p:spPr>
          <a:xfrm>
            <a:off x="839788" y="609600"/>
            <a:ext cx="3932237" cy="21336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3D3467-0860-4178-904C-770C3259BBC4}"/>
              </a:ext>
            </a:extLst>
          </p:cNvPr>
          <p:cNvSpPr>
            <a:spLocks noGrp="1"/>
          </p:cNvSpPr>
          <p:nvPr>
            <p:ph idx="1"/>
          </p:nvPr>
        </p:nvSpPr>
        <p:spPr>
          <a:xfrm>
            <a:off x="5183188" y="1316038"/>
            <a:ext cx="6172200"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66A4AF-8D25-47F2-8ECB-1190CC712F72}"/>
              </a:ext>
            </a:extLst>
          </p:cNvPr>
          <p:cNvSpPr>
            <a:spLocks noGrp="1"/>
          </p:cNvSpPr>
          <p:nvPr>
            <p:ph type="body" sz="half" idx="2"/>
          </p:nvPr>
        </p:nvSpPr>
        <p:spPr>
          <a:xfrm>
            <a:off x="839788" y="2743200"/>
            <a:ext cx="3932237"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6DACA6-BFB5-40AE-94CA-5D0391E5E83C}"/>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6" name="Footer Placeholder 5">
            <a:extLst>
              <a:ext uri="{FF2B5EF4-FFF2-40B4-BE49-F238E27FC236}">
                <a16:creationId xmlns:a16="http://schemas.microsoft.com/office/drawing/2014/main" id="{01162669-7856-4AB2-851D-33C3C7D259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9026DE-6352-4CB2-B6FC-5AC771B8F274}"/>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192024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3EE60-5FCE-4938-ADBC-B627441E7113}"/>
              </a:ext>
            </a:extLst>
          </p:cNvPr>
          <p:cNvSpPr>
            <a:spLocks noGrp="1"/>
          </p:cNvSpPr>
          <p:nvPr>
            <p:ph type="title"/>
          </p:nvPr>
        </p:nvSpPr>
        <p:spPr>
          <a:xfrm>
            <a:off x="839788" y="609600"/>
            <a:ext cx="3932237" cy="21336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6349B1-379D-4183-800D-A2F8AE425ADF}"/>
              </a:ext>
            </a:extLst>
          </p:cNvPr>
          <p:cNvSpPr>
            <a:spLocks noGrp="1"/>
          </p:cNvSpPr>
          <p:nvPr>
            <p:ph type="pic" idx="1"/>
          </p:nvPr>
        </p:nvSpPr>
        <p:spPr>
          <a:xfrm>
            <a:off x="5183188" y="1316038"/>
            <a:ext cx="6172200"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F7E244-1E8C-448B-9C17-7D2A83334E4B}"/>
              </a:ext>
            </a:extLst>
          </p:cNvPr>
          <p:cNvSpPr>
            <a:spLocks noGrp="1"/>
          </p:cNvSpPr>
          <p:nvPr>
            <p:ph type="body" sz="half" idx="2"/>
          </p:nvPr>
        </p:nvSpPr>
        <p:spPr>
          <a:xfrm>
            <a:off x="839788" y="2743200"/>
            <a:ext cx="3932237"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743037-B7BE-47C6-AB2F-32567DE53743}"/>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6" name="Footer Placeholder 5">
            <a:extLst>
              <a:ext uri="{FF2B5EF4-FFF2-40B4-BE49-F238E27FC236}">
                <a16:creationId xmlns:a16="http://schemas.microsoft.com/office/drawing/2014/main" id="{5E41E0C8-42C9-4E61-87FD-8489A39FCD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2865EB-D3A9-4C24-9A4D-BD82914806C1}"/>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16689670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69A7-033A-4CA2-A083-E579BB219E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A403A5-EFD5-48D1-814D-C9DD168204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C3D59D-DB62-41A5-AAAD-6A2760E30473}"/>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5" name="Footer Placeholder 4">
            <a:extLst>
              <a:ext uri="{FF2B5EF4-FFF2-40B4-BE49-F238E27FC236}">
                <a16:creationId xmlns:a16="http://schemas.microsoft.com/office/drawing/2014/main" id="{C523B4C3-95EE-43C3-B046-C834AF1972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034A9-F3E9-426A-96FE-459760B88206}"/>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15503151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26F93C-2AAE-427A-B273-2A7F0201ECAD}"/>
              </a:ext>
            </a:extLst>
          </p:cNvPr>
          <p:cNvSpPr>
            <a:spLocks noGrp="1"/>
          </p:cNvSpPr>
          <p:nvPr>
            <p:ph type="title" orient="vert"/>
          </p:nvPr>
        </p:nvSpPr>
        <p:spPr>
          <a:xfrm>
            <a:off x="8724900" y="487363"/>
            <a:ext cx="2628900" cy="7748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142ADD-B7BD-4620-B432-D80E16FC7AFC}"/>
              </a:ext>
            </a:extLst>
          </p:cNvPr>
          <p:cNvSpPr>
            <a:spLocks noGrp="1"/>
          </p:cNvSpPr>
          <p:nvPr>
            <p:ph type="body" orient="vert" idx="1"/>
          </p:nvPr>
        </p:nvSpPr>
        <p:spPr>
          <a:xfrm>
            <a:off x="838200" y="487363"/>
            <a:ext cx="7734300" cy="7748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62F41E-E5B5-4055-A486-EDEE73A57D22}"/>
              </a:ext>
            </a:extLst>
          </p:cNvPr>
          <p:cNvSpPr>
            <a:spLocks noGrp="1"/>
          </p:cNvSpPr>
          <p:nvPr>
            <p:ph type="dt" sz="half" idx="10"/>
          </p:nvPr>
        </p:nvSpPr>
        <p:spPr/>
        <p:txBody>
          <a:bodyPr/>
          <a:lstStyle/>
          <a:p>
            <a:fld id="{48334676-2130-4014-B4F4-E84BF5758784}" type="datetimeFigureOut">
              <a:rPr lang="en-US" smtClean="0"/>
              <a:t>10/25/2022</a:t>
            </a:fld>
            <a:endParaRPr lang="en-US"/>
          </a:p>
        </p:txBody>
      </p:sp>
      <p:sp>
        <p:nvSpPr>
          <p:cNvPr id="5" name="Footer Placeholder 4">
            <a:extLst>
              <a:ext uri="{FF2B5EF4-FFF2-40B4-BE49-F238E27FC236}">
                <a16:creationId xmlns:a16="http://schemas.microsoft.com/office/drawing/2014/main" id="{C3940850-CED4-4CC4-841B-34F5403356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5DF80-4C4C-41E1-BAE8-CE23A89A4AF7}"/>
              </a:ext>
            </a:extLst>
          </p:cNvPr>
          <p:cNvSpPr>
            <a:spLocks noGrp="1"/>
          </p:cNvSpPr>
          <p:nvPr>
            <p:ph type="sldNum" sz="quarter" idx="12"/>
          </p:nvPr>
        </p:nvSpPr>
        <p:spPr/>
        <p:txBody>
          <a:bodyPr/>
          <a:lstStyle/>
          <a:p>
            <a:fld id="{84DB6161-21DA-4DE9-92D9-41234A64D07F}" type="slidenum">
              <a:rPr lang="en-US" smtClean="0"/>
              <a:t>‹#›</a:t>
            </a:fld>
            <a:endParaRPr lang="en-US"/>
          </a:p>
        </p:txBody>
      </p:sp>
    </p:spTree>
    <p:extLst>
      <p:ext uri="{BB962C8B-B14F-4D97-AF65-F5344CB8AC3E}">
        <p14:creationId xmlns:p14="http://schemas.microsoft.com/office/powerpoint/2010/main" val="38052305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8A587-1843-49FC-84F6-41AB34916B01}"/>
              </a:ext>
            </a:extLst>
          </p:cNvPr>
          <p:cNvSpPr>
            <a:spLocks noGrp="1"/>
          </p:cNvSpPr>
          <p:nvPr>
            <p:ph type="ctrTitle"/>
          </p:nvPr>
        </p:nvSpPr>
        <p:spPr>
          <a:xfrm>
            <a:off x="1524000" y="1497013"/>
            <a:ext cx="9144000" cy="318293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AD9D9F-E3F2-4359-8F10-A4F70833D716}"/>
              </a:ext>
            </a:extLst>
          </p:cNvPr>
          <p:cNvSpPr>
            <a:spLocks noGrp="1"/>
          </p:cNvSpPr>
          <p:nvPr>
            <p:ph type="subTitle" idx="1"/>
          </p:nvPr>
        </p:nvSpPr>
        <p:spPr>
          <a:xfrm>
            <a:off x="1524000" y="4802188"/>
            <a:ext cx="91440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29E9CD-1055-4AA0-A955-ACB03DDF7A42}"/>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5" name="Footer Placeholder 4">
            <a:extLst>
              <a:ext uri="{FF2B5EF4-FFF2-40B4-BE49-F238E27FC236}">
                <a16:creationId xmlns:a16="http://schemas.microsoft.com/office/drawing/2014/main" id="{7D51883F-2082-43B2-881D-F2E0005F4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4C92E-C527-41DA-89E1-795D7ECF8D37}"/>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28127356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C1E72-B60A-4912-B929-B84CA6F462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D388B-B873-49E2-AD96-AC588DD406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1371D5-56C4-4A62-A2AF-BC0F8DD4EDFF}"/>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5" name="Footer Placeholder 4">
            <a:extLst>
              <a:ext uri="{FF2B5EF4-FFF2-40B4-BE49-F238E27FC236}">
                <a16:creationId xmlns:a16="http://schemas.microsoft.com/office/drawing/2014/main" id="{3DA11D4D-3FA3-4FDD-9AD6-E2891C318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A111E-DAEB-4464-ADD6-F4B579D83930}"/>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20911764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0E3D9-B04A-406F-8FDE-A03900FC9AEA}"/>
              </a:ext>
            </a:extLst>
          </p:cNvPr>
          <p:cNvSpPr>
            <a:spLocks noGrp="1"/>
          </p:cNvSpPr>
          <p:nvPr>
            <p:ph type="title"/>
          </p:nvPr>
        </p:nvSpPr>
        <p:spPr>
          <a:xfrm>
            <a:off x="831850" y="2279650"/>
            <a:ext cx="10515600" cy="38036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D24381-FA94-426F-9E4A-2C0B45153398}"/>
              </a:ext>
            </a:extLst>
          </p:cNvPr>
          <p:cNvSpPr>
            <a:spLocks noGrp="1"/>
          </p:cNvSpPr>
          <p:nvPr>
            <p:ph type="body" idx="1"/>
          </p:nvPr>
        </p:nvSpPr>
        <p:spPr>
          <a:xfrm>
            <a:off x="831850" y="6119813"/>
            <a:ext cx="10515600" cy="20002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D6ABD7-58F0-435D-8600-E7B349178F70}"/>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5" name="Footer Placeholder 4">
            <a:extLst>
              <a:ext uri="{FF2B5EF4-FFF2-40B4-BE49-F238E27FC236}">
                <a16:creationId xmlns:a16="http://schemas.microsoft.com/office/drawing/2014/main" id="{6C0CA34F-CF2B-4B35-944F-6099715258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EFA976-10C8-42EA-9C3E-A132B8775708}"/>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327932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D758F-D52C-4B31-874A-72925FC79C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69AEA4-5F22-4460-BA0F-373830FDCF45}"/>
              </a:ext>
            </a:extLst>
          </p:cNvPr>
          <p:cNvSpPr>
            <a:spLocks noGrp="1"/>
          </p:cNvSpPr>
          <p:nvPr>
            <p:ph sz="half" idx="1"/>
          </p:nvPr>
        </p:nvSpPr>
        <p:spPr>
          <a:xfrm>
            <a:off x="838200" y="2433638"/>
            <a:ext cx="5181600" cy="580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EEEF60-53F3-4C7C-8807-39D6BBD8A2F3}"/>
              </a:ext>
            </a:extLst>
          </p:cNvPr>
          <p:cNvSpPr>
            <a:spLocks noGrp="1"/>
          </p:cNvSpPr>
          <p:nvPr>
            <p:ph sz="half" idx="2"/>
          </p:nvPr>
        </p:nvSpPr>
        <p:spPr>
          <a:xfrm>
            <a:off x="6172200" y="2433638"/>
            <a:ext cx="5181600" cy="580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4DC51E-B0DF-4BC0-A908-69E9167338F0}"/>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6" name="Footer Placeholder 5">
            <a:extLst>
              <a:ext uri="{FF2B5EF4-FFF2-40B4-BE49-F238E27FC236}">
                <a16:creationId xmlns:a16="http://schemas.microsoft.com/office/drawing/2014/main" id="{B9DBED8A-C44D-4E84-B62C-EB39F932C8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972452-086E-4557-A1F0-187F564F35B2}"/>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405616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342892"/>
            <a:fld id="{D983F1FA-211D-3044-9E35-958DFBC26156}" type="slidenum">
              <a:rPr lang="en-US" smtClean="0">
                <a:solidFill>
                  <a:prstClr val="white"/>
                </a:solidFill>
              </a:rPr>
              <a:pPr defTabSz="342892"/>
              <a:t>‹#›</a:t>
            </a:fld>
            <a:endParaRPr lang="en-US" dirty="0">
              <a:solidFill>
                <a:prstClr val="white"/>
              </a:solidFill>
            </a:endParaRPr>
          </a:p>
        </p:txBody>
      </p:sp>
      <p:sp>
        <p:nvSpPr>
          <p:cNvPr id="4" name="Rectangle 3"/>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892"/>
            <a:endParaRPr lang="en-US" sz="1350" dirty="0">
              <a:solidFill>
                <a:prstClr val="white"/>
              </a:solidFill>
            </a:endParaRPr>
          </a:p>
        </p:txBody>
      </p:sp>
      <p:sp>
        <p:nvSpPr>
          <p:cNvPr id="5"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latin typeface="Arial" panose="020B0604020202020204" pitchFamily="34" charset="0"/>
                <a:cs typeface="Arial" panose="020B0604020202020204" pitchFamily="34" charset="0"/>
              </a:defRPr>
            </a:lvl1pPr>
          </a:lstStyle>
          <a:p>
            <a:r>
              <a:rPr lang="en-US" sz="2700" dirty="0"/>
              <a:t>Click to edit Slide Maser Style</a:t>
            </a:r>
            <a:endParaRPr lang="en-US" sz="2700" u="sng" dirty="0"/>
          </a:p>
        </p:txBody>
      </p:sp>
    </p:spTree>
    <p:extLst>
      <p:ext uri="{BB962C8B-B14F-4D97-AF65-F5344CB8AC3E}">
        <p14:creationId xmlns:p14="http://schemas.microsoft.com/office/powerpoint/2010/main" val="3815296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566DF-002A-454E-ADC2-706F700F8919}"/>
              </a:ext>
            </a:extLst>
          </p:cNvPr>
          <p:cNvSpPr>
            <a:spLocks noGrp="1"/>
          </p:cNvSpPr>
          <p:nvPr>
            <p:ph type="title"/>
          </p:nvPr>
        </p:nvSpPr>
        <p:spPr>
          <a:xfrm>
            <a:off x="839788" y="487363"/>
            <a:ext cx="10515600" cy="17668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0A6F20-3612-4C60-8651-27F6037C0AED}"/>
              </a:ext>
            </a:extLst>
          </p:cNvPr>
          <p:cNvSpPr>
            <a:spLocks noGrp="1"/>
          </p:cNvSpPr>
          <p:nvPr>
            <p:ph type="body" idx="1"/>
          </p:nvPr>
        </p:nvSpPr>
        <p:spPr>
          <a:xfrm>
            <a:off x="839788" y="2241550"/>
            <a:ext cx="515778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BD6140-69AE-4E6D-92FC-1E65A11C52A2}"/>
              </a:ext>
            </a:extLst>
          </p:cNvPr>
          <p:cNvSpPr>
            <a:spLocks noGrp="1"/>
          </p:cNvSpPr>
          <p:nvPr>
            <p:ph sz="half" idx="2"/>
          </p:nvPr>
        </p:nvSpPr>
        <p:spPr>
          <a:xfrm>
            <a:off x="839788" y="3340100"/>
            <a:ext cx="5157787" cy="4913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6CA5A0-8671-41BD-9117-7C3EC9D873E7}"/>
              </a:ext>
            </a:extLst>
          </p:cNvPr>
          <p:cNvSpPr>
            <a:spLocks noGrp="1"/>
          </p:cNvSpPr>
          <p:nvPr>
            <p:ph type="body" sz="quarter" idx="3"/>
          </p:nvPr>
        </p:nvSpPr>
        <p:spPr>
          <a:xfrm>
            <a:off x="6172200" y="2241550"/>
            <a:ext cx="5183188"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C024A8-37F3-4FBA-9B87-D55287714281}"/>
              </a:ext>
            </a:extLst>
          </p:cNvPr>
          <p:cNvSpPr>
            <a:spLocks noGrp="1"/>
          </p:cNvSpPr>
          <p:nvPr>
            <p:ph sz="quarter" idx="4"/>
          </p:nvPr>
        </p:nvSpPr>
        <p:spPr>
          <a:xfrm>
            <a:off x="6172200" y="3340100"/>
            <a:ext cx="5183188" cy="4913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CCDEB3-6BD3-4DD1-BE47-A3AB095361FE}"/>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8" name="Footer Placeholder 7">
            <a:extLst>
              <a:ext uri="{FF2B5EF4-FFF2-40B4-BE49-F238E27FC236}">
                <a16:creationId xmlns:a16="http://schemas.microsoft.com/office/drawing/2014/main" id="{6A5E2EAC-A2B4-416B-A7E5-27F0CFD1C0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D44B8C-ED22-4C0A-ADDB-DE175D48835D}"/>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1490303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5A013-C8F9-40D0-BB5E-65F4C01FEB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82544D-0442-463F-A90B-D0B6C5BDDB06}"/>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4" name="Footer Placeholder 3">
            <a:extLst>
              <a:ext uri="{FF2B5EF4-FFF2-40B4-BE49-F238E27FC236}">
                <a16:creationId xmlns:a16="http://schemas.microsoft.com/office/drawing/2014/main" id="{6CE8DCF8-6509-481A-9DC9-D07085714C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B51973-7F02-4039-B9BD-8DE1FDD76F2C}"/>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8698897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736804-D263-46CE-B368-947D27DEF649}"/>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3" name="Footer Placeholder 2">
            <a:extLst>
              <a:ext uri="{FF2B5EF4-FFF2-40B4-BE49-F238E27FC236}">
                <a16:creationId xmlns:a16="http://schemas.microsoft.com/office/drawing/2014/main" id="{343B157D-B5EA-4A58-A9F9-3B44E350E1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D0521C-7C5D-48B5-B84B-EAD68FE6A992}"/>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134716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50623-B7FC-4E46-B7FE-3A407A30B393}"/>
              </a:ext>
            </a:extLst>
          </p:cNvPr>
          <p:cNvSpPr>
            <a:spLocks noGrp="1"/>
          </p:cNvSpPr>
          <p:nvPr>
            <p:ph type="title"/>
          </p:nvPr>
        </p:nvSpPr>
        <p:spPr>
          <a:xfrm>
            <a:off x="839788" y="609600"/>
            <a:ext cx="3932237" cy="21336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79808E-9288-44A4-A1BA-E9E932F78F58}"/>
              </a:ext>
            </a:extLst>
          </p:cNvPr>
          <p:cNvSpPr>
            <a:spLocks noGrp="1"/>
          </p:cNvSpPr>
          <p:nvPr>
            <p:ph idx="1"/>
          </p:nvPr>
        </p:nvSpPr>
        <p:spPr>
          <a:xfrm>
            <a:off x="5183188" y="1316038"/>
            <a:ext cx="6172200"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5FE276-162C-4EE3-A4C7-E09C12DE6FD5}"/>
              </a:ext>
            </a:extLst>
          </p:cNvPr>
          <p:cNvSpPr>
            <a:spLocks noGrp="1"/>
          </p:cNvSpPr>
          <p:nvPr>
            <p:ph type="body" sz="half" idx="2"/>
          </p:nvPr>
        </p:nvSpPr>
        <p:spPr>
          <a:xfrm>
            <a:off x="839788" y="2743200"/>
            <a:ext cx="3932237"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843580-07CE-4F84-86F3-2484D5F8A6AD}"/>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6" name="Footer Placeholder 5">
            <a:extLst>
              <a:ext uri="{FF2B5EF4-FFF2-40B4-BE49-F238E27FC236}">
                <a16:creationId xmlns:a16="http://schemas.microsoft.com/office/drawing/2014/main" id="{6E81C410-1D15-4372-86CC-5D7CBDCBC1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07CBEB-CCF0-44BC-AD8B-EDF832271FD1}"/>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30618555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DA3AC-807F-4032-AA50-678B4C1559ED}"/>
              </a:ext>
            </a:extLst>
          </p:cNvPr>
          <p:cNvSpPr>
            <a:spLocks noGrp="1"/>
          </p:cNvSpPr>
          <p:nvPr>
            <p:ph type="title"/>
          </p:nvPr>
        </p:nvSpPr>
        <p:spPr>
          <a:xfrm>
            <a:off x="839788" y="609600"/>
            <a:ext cx="3932237" cy="21336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EF2B94-C892-4467-869A-7E83FB351EC0}"/>
              </a:ext>
            </a:extLst>
          </p:cNvPr>
          <p:cNvSpPr>
            <a:spLocks noGrp="1"/>
          </p:cNvSpPr>
          <p:nvPr>
            <p:ph type="pic" idx="1"/>
          </p:nvPr>
        </p:nvSpPr>
        <p:spPr>
          <a:xfrm>
            <a:off x="5183188" y="1316038"/>
            <a:ext cx="6172200"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CE107B-665A-4690-A176-7204DADB2BAD}"/>
              </a:ext>
            </a:extLst>
          </p:cNvPr>
          <p:cNvSpPr>
            <a:spLocks noGrp="1"/>
          </p:cNvSpPr>
          <p:nvPr>
            <p:ph type="body" sz="half" idx="2"/>
          </p:nvPr>
        </p:nvSpPr>
        <p:spPr>
          <a:xfrm>
            <a:off x="839788" y="2743200"/>
            <a:ext cx="3932237"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9AE4D6-1932-4C91-AAE7-B121FBC76E55}"/>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6" name="Footer Placeholder 5">
            <a:extLst>
              <a:ext uri="{FF2B5EF4-FFF2-40B4-BE49-F238E27FC236}">
                <a16:creationId xmlns:a16="http://schemas.microsoft.com/office/drawing/2014/main" id="{FE316028-55D7-4314-B12A-C02FF1D46E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46148-998F-488D-B842-1353753E909C}"/>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36231645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88EB5-5068-4F2E-83FD-07F265C9D6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B26A8C-F520-4B1E-9815-66F9DFDB7B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7DFAC-7006-4C9C-AE8F-4D595C446680}"/>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5" name="Footer Placeholder 4">
            <a:extLst>
              <a:ext uri="{FF2B5EF4-FFF2-40B4-BE49-F238E27FC236}">
                <a16:creationId xmlns:a16="http://schemas.microsoft.com/office/drawing/2014/main" id="{7AF1F595-A35F-4F5D-9322-97D9D6B65C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B5FE3-A790-4174-BB31-A65BF6333D60}"/>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9537749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E344E8-C060-4138-B050-22ECDDF95534}"/>
              </a:ext>
            </a:extLst>
          </p:cNvPr>
          <p:cNvSpPr>
            <a:spLocks noGrp="1"/>
          </p:cNvSpPr>
          <p:nvPr>
            <p:ph type="title" orient="vert"/>
          </p:nvPr>
        </p:nvSpPr>
        <p:spPr>
          <a:xfrm>
            <a:off x="8724900" y="487363"/>
            <a:ext cx="2628900" cy="7748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6E4F9E-B5F1-41F8-B1FD-A73CCF07DBBA}"/>
              </a:ext>
            </a:extLst>
          </p:cNvPr>
          <p:cNvSpPr>
            <a:spLocks noGrp="1"/>
          </p:cNvSpPr>
          <p:nvPr>
            <p:ph type="body" orient="vert" idx="1"/>
          </p:nvPr>
        </p:nvSpPr>
        <p:spPr>
          <a:xfrm>
            <a:off x="838200" y="487363"/>
            <a:ext cx="7734300" cy="7748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D342D4-7FCF-458C-A5AD-8DA1A0384E57}"/>
              </a:ext>
            </a:extLst>
          </p:cNvPr>
          <p:cNvSpPr>
            <a:spLocks noGrp="1"/>
          </p:cNvSpPr>
          <p:nvPr>
            <p:ph type="dt" sz="half" idx="10"/>
          </p:nvPr>
        </p:nvSpPr>
        <p:spPr/>
        <p:txBody>
          <a:bodyPr/>
          <a:lstStyle/>
          <a:p>
            <a:fld id="{C8FFE38D-AA3C-4ED1-9122-9B9431E8C075}" type="datetimeFigureOut">
              <a:rPr lang="en-US" smtClean="0"/>
              <a:t>10/25/2022</a:t>
            </a:fld>
            <a:endParaRPr lang="en-US"/>
          </a:p>
        </p:txBody>
      </p:sp>
      <p:sp>
        <p:nvSpPr>
          <p:cNvPr id="5" name="Footer Placeholder 4">
            <a:extLst>
              <a:ext uri="{FF2B5EF4-FFF2-40B4-BE49-F238E27FC236}">
                <a16:creationId xmlns:a16="http://schemas.microsoft.com/office/drawing/2014/main" id="{BDF303AB-42F5-44C0-9768-98AD5D0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EFCEB-4B19-4C61-956F-A75901C10D33}"/>
              </a:ext>
            </a:extLst>
          </p:cNvPr>
          <p:cNvSpPr>
            <a:spLocks noGrp="1"/>
          </p:cNvSpPr>
          <p:nvPr>
            <p:ph type="sldNum" sz="quarter" idx="12"/>
          </p:nvPr>
        </p:nvSpPr>
        <p:spPr/>
        <p:txBody>
          <a:bodyPr/>
          <a:lstStyle/>
          <a:p>
            <a:fld id="{DF5C71CE-6F55-42F2-978F-77DDE7EA1A4D}" type="slidenum">
              <a:rPr lang="en-US" smtClean="0"/>
              <a:t>‹#›</a:t>
            </a:fld>
            <a:endParaRPr lang="en-US"/>
          </a:p>
        </p:txBody>
      </p:sp>
    </p:spTree>
    <p:extLst>
      <p:ext uri="{BB962C8B-B14F-4D97-AF65-F5344CB8AC3E}">
        <p14:creationId xmlns:p14="http://schemas.microsoft.com/office/powerpoint/2010/main" val="19327302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40569"/>
            <a:ext cx="10363200" cy="1960033"/>
          </a:xfrm>
        </p:spPr>
        <p:txBody>
          <a:bodyPr/>
          <a:lstStyle/>
          <a:p>
            <a:r>
              <a:rPr lang="en-US"/>
              <a:t>Click to edit Master title style</a:t>
            </a:r>
          </a:p>
        </p:txBody>
      </p:sp>
      <p:sp>
        <p:nvSpPr>
          <p:cNvPr id="3" name="Subtitle 2"/>
          <p:cNvSpPr>
            <a:spLocks noGrp="1"/>
          </p:cNvSpPr>
          <p:nvPr>
            <p:ph type="subTitle" idx="1"/>
          </p:nvPr>
        </p:nvSpPr>
        <p:spPr>
          <a:xfrm>
            <a:off x="1828800" y="5181600"/>
            <a:ext cx="8534400" cy="23368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5875867"/>
            <a:ext cx="10363200" cy="1816100"/>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3875621"/>
            <a:ext cx="10363200" cy="2000249"/>
          </a:xfrm>
        </p:spPr>
        <p:txBody>
          <a:bodyPr anchor="b"/>
          <a:lstStyle>
            <a:lvl1pPr marL="0" indent="0">
              <a:buNone/>
              <a:defRPr sz="1500">
                <a:solidFill>
                  <a:schemeClr val="tx1">
                    <a:tint val="75000"/>
                  </a:schemeClr>
                </a:solidFill>
              </a:defRPr>
            </a:lvl1pPr>
            <a:lvl2pPr marL="342892" indent="0">
              <a:buNone/>
              <a:defRPr sz="1350">
                <a:solidFill>
                  <a:schemeClr val="tx1">
                    <a:tint val="75000"/>
                  </a:schemeClr>
                </a:solidFill>
              </a:defRPr>
            </a:lvl2pPr>
            <a:lvl3pPr marL="685784"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9"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40695"/>
            <a:ext cx="10363200" cy="1960033"/>
          </a:xfrm>
        </p:spPr>
        <p:txBody>
          <a:bodyPr/>
          <a:lstStyle/>
          <a:p>
            <a:r>
              <a:rPr lang="en-US"/>
              <a:t>Click to edit Master title style</a:t>
            </a:r>
          </a:p>
        </p:txBody>
      </p:sp>
      <p:sp>
        <p:nvSpPr>
          <p:cNvPr id="3" name="Subtitle 2"/>
          <p:cNvSpPr>
            <a:spLocks noGrp="1"/>
          </p:cNvSpPr>
          <p:nvPr>
            <p:ph type="subTitle" idx="1"/>
          </p:nvPr>
        </p:nvSpPr>
        <p:spPr>
          <a:xfrm>
            <a:off x="1828800" y="5181600"/>
            <a:ext cx="8534400" cy="23368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9250441" y="8533646"/>
            <a:ext cx="2844800" cy="486833"/>
          </a:xfrm>
          <a:prstGeom prst="rect">
            <a:avLst/>
          </a:prstGeom>
        </p:spPr>
        <p:txBody>
          <a:bodyPr vert="horz" lIns="68580" tIns="34290" rIns="68580" bIns="3429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900" smtClean="0">
                <a:solidFill>
                  <a:prstClr val="white"/>
                </a:solidFill>
              </a:rPr>
              <a:pPr/>
              <a:t>‹#›</a:t>
            </a:fld>
            <a:endParaRPr lang="en-US" sz="900" dirty="0">
              <a:solidFill>
                <a:prstClr val="white"/>
              </a:solidFill>
            </a:endParaRPr>
          </a:p>
        </p:txBody>
      </p:sp>
    </p:spTree>
    <p:extLst>
      <p:ext uri="{BB962C8B-B14F-4D97-AF65-F5344CB8AC3E}">
        <p14:creationId xmlns:p14="http://schemas.microsoft.com/office/powerpoint/2010/main" val="769790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133603"/>
            <a:ext cx="538480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133603"/>
            <a:ext cx="538480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2046817"/>
            <a:ext cx="5386917" cy="853016"/>
          </a:xfrm>
        </p:spPr>
        <p:txBody>
          <a:bodyPr anchor="b"/>
          <a:lstStyle>
            <a:lvl1pPr marL="0" indent="0">
              <a:buNone/>
              <a:defRPr sz="1800" b="1"/>
            </a:lvl1pPr>
            <a:lvl2pPr marL="342892" indent="0">
              <a:buNone/>
              <a:defRPr sz="1500" b="1"/>
            </a:lvl2pPr>
            <a:lvl3pPr marL="685784" indent="0">
              <a:buNone/>
              <a:defRPr sz="1350" b="1"/>
            </a:lvl3pPr>
            <a:lvl4pPr marL="1028675"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3" y="2899833"/>
            <a:ext cx="5386917"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2046817"/>
            <a:ext cx="5389033" cy="853016"/>
          </a:xfrm>
        </p:spPr>
        <p:txBody>
          <a:bodyPr anchor="b"/>
          <a:lstStyle>
            <a:lvl1pPr marL="0" indent="0">
              <a:buNone/>
              <a:defRPr sz="1800" b="1"/>
            </a:lvl1pPr>
            <a:lvl2pPr marL="342892" indent="0">
              <a:buNone/>
              <a:defRPr sz="1500" b="1"/>
            </a:lvl2pPr>
            <a:lvl3pPr marL="685784" indent="0">
              <a:buNone/>
              <a:defRPr sz="1350" b="1"/>
            </a:lvl3pPr>
            <a:lvl4pPr marL="1028675"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0" y="2899833"/>
            <a:ext cx="5389033"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364067"/>
            <a:ext cx="4011084" cy="154940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5" y="364070"/>
            <a:ext cx="6815668"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913470"/>
            <a:ext cx="4011084" cy="6254751"/>
          </a:xfrm>
        </p:spPr>
        <p:txBody>
          <a:bodyPr/>
          <a:lstStyle>
            <a:lvl1pPr marL="0" indent="0">
              <a:buNone/>
              <a:defRPr sz="1050"/>
            </a:lvl1pPr>
            <a:lvl2pPr marL="342892" indent="0">
              <a:buNone/>
              <a:defRPr sz="900"/>
            </a:lvl2pPr>
            <a:lvl3pPr marL="685784" indent="0">
              <a:buNone/>
              <a:defRPr sz="750"/>
            </a:lvl3pPr>
            <a:lvl4pPr marL="1028675"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6400802"/>
            <a:ext cx="7315200" cy="755651"/>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817033"/>
            <a:ext cx="7315200" cy="5486400"/>
          </a:xfrm>
        </p:spPr>
        <p:txBody>
          <a:bodyPr/>
          <a:lstStyle>
            <a:lvl1pPr marL="0" indent="0">
              <a:buNone/>
              <a:defRPr sz="2400"/>
            </a:lvl1pPr>
            <a:lvl2pPr marL="342892" indent="0">
              <a:buNone/>
              <a:defRPr sz="2100"/>
            </a:lvl2pPr>
            <a:lvl3pPr marL="685784" indent="0">
              <a:buNone/>
              <a:defRPr sz="1800"/>
            </a:lvl3pPr>
            <a:lvl4pPr marL="1028675"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2" indent="0">
              <a:buNone/>
              <a:defRPr sz="1500"/>
            </a:lvl9pPr>
          </a:lstStyle>
          <a:p>
            <a:endParaRPr lang="en-US" dirty="0"/>
          </a:p>
        </p:txBody>
      </p:sp>
      <p:sp>
        <p:nvSpPr>
          <p:cNvPr id="4" name="Text Placeholder 3"/>
          <p:cNvSpPr>
            <a:spLocks noGrp="1"/>
          </p:cNvSpPr>
          <p:nvPr>
            <p:ph type="body" sz="half" idx="2"/>
          </p:nvPr>
        </p:nvSpPr>
        <p:spPr>
          <a:xfrm>
            <a:off x="2389717" y="7156453"/>
            <a:ext cx="7315200" cy="1073149"/>
          </a:xfrm>
        </p:spPr>
        <p:txBody>
          <a:bodyPr/>
          <a:lstStyle>
            <a:lvl1pPr marL="0" indent="0">
              <a:buNone/>
              <a:defRPr sz="1050"/>
            </a:lvl1pPr>
            <a:lvl2pPr marL="342892" indent="0">
              <a:buNone/>
              <a:defRPr sz="900"/>
            </a:lvl2pPr>
            <a:lvl3pPr marL="685784" indent="0">
              <a:buNone/>
              <a:defRPr sz="750"/>
            </a:lvl3pPr>
            <a:lvl4pPr marL="1028675"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66187"/>
            <a:ext cx="274320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66187"/>
            <a:ext cx="802640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40569"/>
            <a:ext cx="10363200" cy="1960033"/>
          </a:xfrm>
        </p:spPr>
        <p:txBody>
          <a:bodyPr/>
          <a:lstStyle/>
          <a:p>
            <a:r>
              <a:rPr lang="en-US"/>
              <a:t>Click to edit Master title style</a:t>
            </a:r>
          </a:p>
        </p:txBody>
      </p:sp>
      <p:sp>
        <p:nvSpPr>
          <p:cNvPr id="3" name="Subtitle 2"/>
          <p:cNvSpPr>
            <a:spLocks noGrp="1"/>
          </p:cNvSpPr>
          <p:nvPr>
            <p:ph type="subTitle" idx="1"/>
          </p:nvPr>
        </p:nvSpPr>
        <p:spPr>
          <a:xfrm>
            <a:off x="1828800" y="5181600"/>
            <a:ext cx="8534400" cy="23368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20803"/>
            <a:ext cx="10972800"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892"/>
            <a:endParaRPr lang="en-US" sz="1350" dirty="0">
              <a:solidFill>
                <a:prstClr val="white"/>
              </a:solidFill>
            </a:endParaRPr>
          </a:p>
        </p:txBody>
      </p:sp>
      <p:sp>
        <p:nvSpPr>
          <p:cNvPr id="7"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latin typeface="Arial" panose="020B0604020202020204" pitchFamily="34" charset="0"/>
                <a:cs typeface="Arial" panose="020B0604020202020204" pitchFamily="34" charset="0"/>
              </a:defRPr>
            </a:lvl1pPr>
          </a:lstStyle>
          <a:p>
            <a:r>
              <a:rPr lang="en-US" sz="2700" dirty="0"/>
              <a:t>Click to edit Slide Master Style</a:t>
            </a:r>
            <a:endParaRPr lang="en-US" sz="2700" u="sng" dirty="0"/>
          </a:p>
        </p:txBody>
      </p:sp>
      <p:pic>
        <p:nvPicPr>
          <p:cNvPr id="2" name="Picture 1">
            <a:extLst>
              <a:ext uri="{FF2B5EF4-FFF2-40B4-BE49-F238E27FC236}">
                <a16:creationId xmlns:a16="http://schemas.microsoft.com/office/drawing/2014/main" id="{767383C1-B926-4F96-902E-EF32B755D5B2}"/>
              </a:ext>
            </a:extLst>
          </p:cNvPr>
          <p:cNvPicPr>
            <a:picLocks noChangeAspect="1"/>
          </p:cNvPicPr>
          <p:nvPr userDrawn="1"/>
        </p:nvPicPr>
        <p:blipFill>
          <a:blip r:embed="rId2"/>
          <a:stretch>
            <a:fillRect/>
          </a:stretch>
        </p:blipFill>
        <p:spPr>
          <a:xfrm>
            <a:off x="8839200" y="8219552"/>
            <a:ext cx="2743200" cy="924448"/>
          </a:xfrm>
          <a:prstGeom prst="rect">
            <a:avLst/>
          </a:prstGeom>
        </p:spPr>
      </p:pic>
    </p:spTree>
    <p:extLst>
      <p:ext uri="{BB962C8B-B14F-4D97-AF65-F5344CB8AC3E}">
        <p14:creationId xmlns:p14="http://schemas.microsoft.com/office/powerpoint/2010/main" val="3728874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5875867"/>
            <a:ext cx="10363200" cy="1816100"/>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3875621"/>
            <a:ext cx="10363200" cy="2000249"/>
          </a:xfrm>
        </p:spPr>
        <p:txBody>
          <a:bodyPr anchor="b"/>
          <a:lstStyle>
            <a:lvl1pPr marL="0" indent="0">
              <a:buNone/>
              <a:defRPr sz="1500">
                <a:solidFill>
                  <a:schemeClr val="tx1">
                    <a:tint val="75000"/>
                  </a:schemeClr>
                </a:solidFill>
              </a:defRPr>
            </a:lvl1pPr>
            <a:lvl2pPr marL="342892" indent="0">
              <a:buNone/>
              <a:defRPr sz="1350">
                <a:solidFill>
                  <a:schemeClr val="tx1">
                    <a:tint val="75000"/>
                  </a:schemeClr>
                </a:solidFill>
              </a:defRPr>
            </a:lvl2pPr>
            <a:lvl3pPr marL="685784"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9"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133603"/>
            <a:ext cx="538480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133603"/>
            <a:ext cx="538480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2046817"/>
            <a:ext cx="5386917" cy="853016"/>
          </a:xfrm>
        </p:spPr>
        <p:txBody>
          <a:bodyPr anchor="b"/>
          <a:lstStyle>
            <a:lvl1pPr marL="0" indent="0">
              <a:buNone/>
              <a:defRPr sz="1800" b="1"/>
            </a:lvl1pPr>
            <a:lvl2pPr marL="342892" indent="0">
              <a:buNone/>
              <a:defRPr sz="1500" b="1"/>
            </a:lvl2pPr>
            <a:lvl3pPr marL="685784" indent="0">
              <a:buNone/>
              <a:defRPr sz="1350" b="1"/>
            </a:lvl3pPr>
            <a:lvl4pPr marL="1028675"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3" y="2899833"/>
            <a:ext cx="5386917"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2046817"/>
            <a:ext cx="5389033" cy="853016"/>
          </a:xfrm>
        </p:spPr>
        <p:txBody>
          <a:bodyPr anchor="b"/>
          <a:lstStyle>
            <a:lvl1pPr marL="0" indent="0">
              <a:buNone/>
              <a:defRPr sz="1800" b="1"/>
            </a:lvl1pPr>
            <a:lvl2pPr marL="342892" indent="0">
              <a:buNone/>
              <a:defRPr sz="1500" b="1"/>
            </a:lvl2pPr>
            <a:lvl3pPr marL="685784" indent="0">
              <a:buNone/>
              <a:defRPr sz="1350" b="1"/>
            </a:lvl3pPr>
            <a:lvl4pPr marL="1028675"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0" y="2899833"/>
            <a:ext cx="5389033"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364067"/>
            <a:ext cx="4011084" cy="154940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5" y="364070"/>
            <a:ext cx="6815668"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913470"/>
            <a:ext cx="4011084" cy="6254751"/>
          </a:xfrm>
        </p:spPr>
        <p:txBody>
          <a:bodyPr/>
          <a:lstStyle>
            <a:lvl1pPr marL="0" indent="0">
              <a:buNone/>
              <a:defRPr sz="1050"/>
            </a:lvl1pPr>
            <a:lvl2pPr marL="342892" indent="0">
              <a:buNone/>
              <a:defRPr sz="900"/>
            </a:lvl2pPr>
            <a:lvl3pPr marL="685784" indent="0">
              <a:buNone/>
              <a:defRPr sz="750"/>
            </a:lvl3pPr>
            <a:lvl4pPr marL="1028675"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6400802"/>
            <a:ext cx="7315200" cy="755651"/>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817033"/>
            <a:ext cx="7315200" cy="5486400"/>
          </a:xfrm>
        </p:spPr>
        <p:txBody>
          <a:bodyPr/>
          <a:lstStyle>
            <a:lvl1pPr marL="0" indent="0">
              <a:buNone/>
              <a:defRPr sz="2400"/>
            </a:lvl1pPr>
            <a:lvl2pPr marL="342892" indent="0">
              <a:buNone/>
              <a:defRPr sz="2100"/>
            </a:lvl2pPr>
            <a:lvl3pPr marL="685784" indent="0">
              <a:buNone/>
              <a:defRPr sz="1800"/>
            </a:lvl3pPr>
            <a:lvl4pPr marL="1028675"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2" indent="0">
              <a:buNone/>
              <a:defRPr sz="1500"/>
            </a:lvl9pPr>
          </a:lstStyle>
          <a:p>
            <a:endParaRPr lang="en-US" dirty="0"/>
          </a:p>
        </p:txBody>
      </p:sp>
      <p:sp>
        <p:nvSpPr>
          <p:cNvPr id="4" name="Text Placeholder 3"/>
          <p:cNvSpPr>
            <a:spLocks noGrp="1"/>
          </p:cNvSpPr>
          <p:nvPr>
            <p:ph type="body" sz="half" idx="2"/>
          </p:nvPr>
        </p:nvSpPr>
        <p:spPr>
          <a:xfrm>
            <a:off x="2389717" y="7156453"/>
            <a:ext cx="7315200" cy="1073149"/>
          </a:xfrm>
        </p:spPr>
        <p:txBody>
          <a:bodyPr/>
          <a:lstStyle>
            <a:lvl1pPr marL="0" indent="0">
              <a:buNone/>
              <a:defRPr sz="1050"/>
            </a:lvl1pPr>
            <a:lvl2pPr marL="342892" indent="0">
              <a:buNone/>
              <a:defRPr sz="900"/>
            </a:lvl2pPr>
            <a:lvl3pPr marL="685784" indent="0">
              <a:buNone/>
              <a:defRPr sz="750"/>
            </a:lvl3pPr>
            <a:lvl4pPr marL="1028675"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66187"/>
            <a:ext cx="274320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66187"/>
            <a:ext cx="802640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09585"/>
            <a:fld id="{D983F1FA-211D-3044-9E35-958DFBC26156}" type="slidenum">
              <a:rPr lang="en-US" smtClean="0">
                <a:solidFill>
                  <a:prstClr val="white"/>
                </a:solidFill>
              </a:rPr>
              <a:pPr defTabSz="609585"/>
              <a:t>‹#›</a:t>
            </a:fld>
            <a:endParaRPr lang="en-US" dirty="0">
              <a:solidFill>
                <a:prstClr val="white"/>
              </a:solidFill>
            </a:endParaRPr>
          </a:p>
        </p:txBody>
      </p:sp>
      <p:sp>
        <p:nvSpPr>
          <p:cNvPr id="4" name="Rectangle 3"/>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defTabSz="609585"/>
            <a:endParaRPr lang="en-US" sz="2400" dirty="0">
              <a:solidFill>
                <a:prstClr val="white"/>
              </a:solidFill>
            </a:endParaRPr>
          </a:p>
        </p:txBody>
      </p:sp>
      <p:sp>
        <p:nvSpPr>
          <p:cNvPr id="5" name="Title 1"/>
          <p:cNvSpPr>
            <a:spLocks noGrp="1"/>
          </p:cNvSpPr>
          <p:nvPr>
            <p:ph type="title" hasCustomPrompt="1"/>
          </p:nvPr>
        </p:nvSpPr>
        <p:spPr>
          <a:xfrm>
            <a:off x="0" y="-101600"/>
            <a:ext cx="12192000" cy="975360"/>
          </a:xfrm>
        </p:spPr>
        <p:txBody>
          <a:bodyPr>
            <a:noAutofit/>
          </a:bodyPr>
          <a:lstStyle>
            <a:lvl1pPr>
              <a:defRPr sz="5333" b="1" baseline="0">
                <a:solidFill>
                  <a:schemeClr val="bg1"/>
                </a:solidFill>
              </a:defRPr>
            </a:lvl1pPr>
          </a:lstStyle>
          <a:p>
            <a:r>
              <a:rPr lang="en-US" sz="4800" dirty="0"/>
              <a:t>Click to edit Slide Maser Style</a:t>
            </a:r>
            <a:endParaRPr lang="en-US" sz="4800" u="sng" dirty="0"/>
          </a:p>
        </p:txBody>
      </p:sp>
    </p:spTree>
    <p:extLst>
      <p:ext uri="{BB962C8B-B14F-4D97-AF65-F5344CB8AC3E}">
        <p14:creationId xmlns:p14="http://schemas.microsoft.com/office/powerpoint/2010/main" val="3815296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892"/>
            <a:endParaRPr lang="en-US" sz="1350" dirty="0">
              <a:solidFill>
                <a:prstClr val="white"/>
              </a:solidFill>
            </a:endParaRPr>
          </a:p>
        </p:txBody>
      </p:sp>
      <p:sp>
        <p:nvSpPr>
          <p:cNvPr id="6"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defRPr>
            </a:lvl1pPr>
          </a:lstStyle>
          <a:p>
            <a:r>
              <a:rPr lang="en-US" sz="2700" dirty="0"/>
              <a:t>Click to edit Slide Master Style</a:t>
            </a:r>
            <a:endParaRPr lang="en-US" sz="2700" u="sng" dirty="0"/>
          </a:p>
        </p:txBody>
      </p:sp>
    </p:spTree>
    <p:extLst>
      <p:ext uri="{BB962C8B-B14F-4D97-AF65-F5344CB8AC3E}">
        <p14:creationId xmlns:p14="http://schemas.microsoft.com/office/powerpoint/2010/main" val="1757561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20801"/>
            <a:ext cx="10972800" cy="60346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defTabSz="609585"/>
            <a:endParaRPr lang="en-US" sz="2400" dirty="0">
              <a:solidFill>
                <a:prstClr val="white"/>
              </a:solidFill>
            </a:endParaRPr>
          </a:p>
        </p:txBody>
      </p:sp>
      <p:sp>
        <p:nvSpPr>
          <p:cNvPr id="7"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defRPr>
            </a:lvl1pPr>
          </a:lstStyle>
          <a:p>
            <a:r>
              <a:rPr lang="en-US" sz="4800" dirty="0"/>
              <a:t>Click to edit Slide Maser Style</a:t>
            </a:r>
            <a:endParaRPr lang="en-US" sz="4800" u="sng" dirty="0"/>
          </a:p>
        </p:txBody>
      </p:sp>
      <p:sp>
        <p:nvSpPr>
          <p:cNvPr id="8" name="TextBox 7"/>
          <p:cNvSpPr txBox="1"/>
          <p:nvPr userDrawn="1"/>
        </p:nvSpPr>
        <p:spPr>
          <a:xfrm>
            <a:off x="3962400" y="8448357"/>
            <a:ext cx="3962400" cy="461665"/>
          </a:xfrm>
          <a:prstGeom prst="rect">
            <a:avLst/>
          </a:prstGeom>
          <a:noFill/>
        </p:spPr>
        <p:txBody>
          <a:bodyPr wrap="square" rtlCol="0">
            <a:spAutoFit/>
          </a:bodyPr>
          <a:lstStyle/>
          <a:p>
            <a:pPr algn="ctr"/>
            <a:r>
              <a:rPr lang="en-US" sz="2400" b="1" dirty="0">
                <a:solidFill>
                  <a:srgbClr val="C00000"/>
                </a:solidFill>
              </a:rPr>
              <a:t>FOR VA INTERNAL USE ONLY</a:t>
            </a:r>
          </a:p>
        </p:txBody>
      </p:sp>
    </p:spTree>
    <p:custDataLst>
      <p:tags r:id="rId1"/>
    </p:custDataLst>
    <p:extLst>
      <p:ext uri="{BB962C8B-B14F-4D97-AF65-F5344CB8AC3E}">
        <p14:creationId xmlns:p14="http://schemas.microsoft.com/office/powerpoint/2010/main" val="3728874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40693"/>
            <a:ext cx="10363200" cy="1960033"/>
          </a:xfrm>
        </p:spPr>
        <p:txBody>
          <a:bodyPr/>
          <a:lstStyle/>
          <a:p>
            <a:r>
              <a:rPr lang="en-US"/>
              <a:t>Click to edit Master title style</a:t>
            </a:r>
          </a:p>
        </p:txBody>
      </p:sp>
      <p:sp>
        <p:nvSpPr>
          <p:cNvPr id="3" name="Subtitle 2"/>
          <p:cNvSpPr>
            <a:spLocks noGrp="1"/>
          </p:cNvSpPr>
          <p:nvPr>
            <p:ph type="subTitle" idx="1"/>
          </p:nvPr>
        </p:nvSpPr>
        <p:spPr>
          <a:xfrm>
            <a:off x="1828800" y="5181600"/>
            <a:ext cx="85344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9250441" y="8533644"/>
            <a:ext cx="2844800" cy="486833"/>
          </a:xfrm>
          <a:prstGeom prst="rect">
            <a:avLst/>
          </a:prstGeom>
        </p:spPr>
        <p:txBody>
          <a:bodyPr vert="horz" lIns="121920" tIns="60960" rIns="121920" bIns="6096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600" smtClean="0">
                <a:solidFill>
                  <a:prstClr val="white"/>
                </a:solidFill>
              </a:rPr>
              <a:pPr/>
              <a:t>‹#›</a:t>
            </a:fld>
            <a:endParaRPr lang="en-US" sz="1600" dirty="0">
              <a:solidFill>
                <a:prstClr val="white"/>
              </a:solidFill>
            </a:endParaRPr>
          </a:p>
        </p:txBody>
      </p:sp>
    </p:spTree>
    <p:custDataLst>
      <p:tags r:id="rId1"/>
    </p:custDataLst>
    <p:extLst>
      <p:ext uri="{BB962C8B-B14F-4D97-AF65-F5344CB8AC3E}">
        <p14:creationId xmlns:p14="http://schemas.microsoft.com/office/powerpoint/2010/main" val="769790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20801"/>
            <a:ext cx="10972800"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defTabSz="609585"/>
            <a:endParaRPr lang="en-US" sz="2400" dirty="0">
              <a:solidFill>
                <a:prstClr val="white"/>
              </a:solidFill>
            </a:endParaRPr>
          </a:p>
        </p:txBody>
      </p:sp>
      <p:sp>
        <p:nvSpPr>
          <p:cNvPr id="7"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defRPr>
            </a:lvl1pPr>
          </a:lstStyle>
          <a:p>
            <a:r>
              <a:rPr lang="en-US" sz="4800" dirty="0"/>
              <a:t>Click to edit Slide Maser Style</a:t>
            </a:r>
            <a:endParaRPr lang="en-US" sz="4800" u="sng" dirty="0"/>
          </a:p>
        </p:txBody>
      </p:sp>
      <p:sp>
        <p:nvSpPr>
          <p:cNvPr id="8" name="TextBox 7"/>
          <p:cNvSpPr txBox="1"/>
          <p:nvPr userDrawn="1"/>
        </p:nvSpPr>
        <p:spPr>
          <a:xfrm>
            <a:off x="3962400" y="8448357"/>
            <a:ext cx="3962400" cy="461665"/>
          </a:xfrm>
          <a:prstGeom prst="rect">
            <a:avLst/>
          </a:prstGeom>
          <a:noFill/>
        </p:spPr>
        <p:txBody>
          <a:bodyPr wrap="square" rtlCol="0">
            <a:spAutoFit/>
          </a:bodyPr>
          <a:lstStyle/>
          <a:p>
            <a:pPr algn="ctr"/>
            <a:r>
              <a:rPr lang="en-US" sz="2400"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20804"/>
            <a:ext cx="10972800"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101600"/>
            <a:ext cx="12192000" cy="97536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1" rIns="68580" bIns="34291" rtlCol="0" anchor="ctr"/>
          <a:lstStyle/>
          <a:p>
            <a:pPr algn="ctr" defTabSz="342883"/>
            <a:endParaRPr lang="en-US" sz="1351" dirty="0">
              <a:solidFill>
                <a:prstClr val="white"/>
              </a:solidFill>
            </a:endParaRPr>
          </a:p>
        </p:txBody>
      </p:sp>
      <p:sp>
        <p:nvSpPr>
          <p:cNvPr id="7" name="Title 1"/>
          <p:cNvSpPr>
            <a:spLocks noGrp="1"/>
          </p:cNvSpPr>
          <p:nvPr>
            <p:ph type="title" hasCustomPrompt="1"/>
          </p:nvPr>
        </p:nvSpPr>
        <p:spPr>
          <a:xfrm>
            <a:off x="0" y="-101600"/>
            <a:ext cx="12192000" cy="975360"/>
          </a:xfrm>
        </p:spPr>
        <p:txBody>
          <a:bodyPr>
            <a:normAutofit/>
          </a:bodyPr>
          <a:lstStyle>
            <a:lvl1pPr>
              <a:defRPr b="1" baseline="0">
                <a:solidFill>
                  <a:schemeClr val="bg1"/>
                </a:solidFill>
              </a:defRPr>
            </a:lvl1pPr>
          </a:lstStyle>
          <a:p>
            <a:r>
              <a:rPr lang="en-US" sz="2700" dirty="0"/>
              <a:t>Click to edit Slide Maser Style</a:t>
            </a:r>
            <a:endParaRPr lang="en-US" sz="2700" u="sng" dirty="0"/>
          </a:p>
        </p:txBody>
      </p:sp>
      <p:sp>
        <p:nvSpPr>
          <p:cNvPr id="8" name="TextBox 7"/>
          <p:cNvSpPr txBox="1"/>
          <p:nvPr userDrawn="1"/>
        </p:nvSpPr>
        <p:spPr>
          <a:xfrm>
            <a:off x="3962400" y="8448361"/>
            <a:ext cx="3962400" cy="300210"/>
          </a:xfrm>
          <a:prstGeom prst="rect">
            <a:avLst/>
          </a:prstGeom>
          <a:noFill/>
        </p:spPr>
        <p:txBody>
          <a:bodyPr wrap="square" rtlCol="0">
            <a:spAutoFit/>
          </a:bodyPr>
          <a:lstStyle/>
          <a:p>
            <a:pPr algn="ctr"/>
            <a:r>
              <a:rPr lang="en-US" sz="1351"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0" y="364191"/>
            <a:ext cx="4011084" cy="154940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859" y="364076"/>
            <a:ext cx="6815668"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10" y="1913476"/>
            <a:ext cx="4011084" cy="6254751"/>
          </a:xfrm>
        </p:spPr>
        <p:txBody>
          <a:bodyPr/>
          <a:lstStyle>
            <a:lvl1pPr marL="0" indent="0">
              <a:buNone/>
              <a:defRPr sz="1050"/>
            </a:lvl1pPr>
            <a:lvl2pPr marL="342892" indent="0">
              <a:buNone/>
              <a:defRPr sz="900"/>
            </a:lvl2pPr>
            <a:lvl3pPr marL="685784" indent="0">
              <a:buNone/>
              <a:defRPr sz="750"/>
            </a:lvl3pPr>
            <a:lvl4pPr marL="1028675"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2" indent="0">
              <a:buNone/>
              <a:defRPr sz="675"/>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3962400" y="8448359"/>
            <a:ext cx="3962400" cy="300082"/>
          </a:xfrm>
          <a:prstGeom prst="rect">
            <a:avLst/>
          </a:prstGeom>
          <a:noFill/>
        </p:spPr>
        <p:txBody>
          <a:bodyPr wrap="square" rtlCol="0">
            <a:spAutoFit/>
          </a:bodyPr>
          <a:lstStyle/>
          <a:p>
            <a:pPr algn="ctr"/>
            <a:r>
              <a:rPr lang="en-US" sz="1350"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3962400" y="8448359"/>
            <a:ext cx="3962400" cy="300082"/>
          </a:xfrm>
          <a:prstGeom prst="rect">
            <a:avLst/>
          </a:prstGeom>
          <a:noFill/>
        </p:spPr>
        <p:txBody>
          <a:bodyPr wrap="square" rtlCol="0">
            <a:spAutoFit/>
          </a:bodyPr>
          <a:lstStyle/>
          <a:p>
            <a:pPr algn="ctr"/>
            <a:r>
              <a:rPr lang="en-US" sz="1350"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3962400" y="8432802"/>
            <a:ext cx="3962400" cy="300082"/>
          </a:xfrm>
          <a:prstGeom prst="rect">
            <a:avLst/>
          </a:prstGeom>
          <a:noFill/>
        </p:spPr>
        <p:txBody>
          <a:bodyPr wrap="square" rtlCol="0">
            <a:spAutoFit/>
          </a:bodyPr>
          <a:lstStyle/>
          <a:p>
            <a:pPr algn="ctr"/>
            <a:r>
              <a:rPr lang="en-US" sz="1350"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61.xml"/><Relationship Id="rId7" Type="http://schemas.openxmlformats.org/officeDocument/2006/relationships/image" Target="../media/image7.png"/><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image" Target="../media/image6.png"/><Relationship Id="rId5" Type="http://schemas.openxmlformats.org/officeDocument/2006/relationships/tags" Target="../tags/tag1.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7.xml"/><Relationship Id="rId1" Type="http://schemas.openxmlformats.org/officeDocument/2006/relationships/slideLayout" Target="../slideLayouts/slideLayout62.xml"/><Relationship Id="rId4" Type="http://schemas.openxmlformats.org/officeDocument/2006/relationships/image" Target="../media/image9.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8.xml"/><Relationship Id="rId1" Type="http://schemas.openxmlformats.org/officeDocument/2006/relationships/slideLayout" Target="../slideLayouts/slideLayout63.xml"/><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66183"/>
            <a:ext cx="109728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2133729"/>
            <a:ext cx="109728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8168346"/>
            <a:ext cx="12192000" cy="975785"/>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defTabSz="342892"/>
            <a:endParaRPr lang="en-US" sz="1350" dirty="0">
              <a:solidFill>
                <a:prstClr val="white"/>
              </a:solidFill>
            </a:endParaRPr>
          </a:p>
        </p:txBody>
      </p:sp>
      <p:sp>
        <p:nvSpPr>
          <p:cNvPr id="6" name="Slide Number Placeholder 5"/>
          <p:cNvSpPr>
            <a:spLocks noGrp="1"/>
          </p:cNvSpPr>
          <p:nvPr>
            <p:ph type="sldNum" sz="quarter" idx="4"/>
          </p:nvPr>
        </p:nvSpPr>
        <p:spPr>
          <a:xfrm>
            <a:off x="11582403" y="8601261"/>
            <a:ext cx="512841" cy="486833"/>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pPr defTabSz="342892"/>
            <a:fld id="{D983F1FA-211D-3044-9E35-958DFBC26156}" type="slidenum">
              <a:rPr lang="en-US" smtClean="0">
                <a:solidFill>
                  <a:prstClr val="white"/>
                </a:solidFill>
              </a:rPr>
              <a:pPr defTabSz="342892"/>
              <a:t>‹#›</a:t>
            </a:fld>
            <a:endParaRPr lang="en-US" dirty="0">
              <a:solidFill>
                <a:prstClr val="white"/>
              </a:solidFill>
            </a:endParaRPr>
          </a:p>
        </p:txBody>
      </p:sp>
      <p:pic>
        <p:nvPicPr>
          <p:cNvPr id="13" name="Picture 12" descr="A picture containing plate, table, food&#10;&#10;Description automatically generated">
            <a:extLst>
              <a:ext uri="{FF2B5EF4-FFF2-40B4-BE49-F238E27FC236}">
                <a16:creationId xmlns:a16="http://schemas.microsoft.com/office/drawing/2014/main" id="{051BDFB8-DAB8-4325-AFD5-74AD44D336C2}"/>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l="2599" t="3635" r="2024" b="3779"/>
          <a:stretch/>
        </p:blipFill>
        <p:spPr>
          <a:xfrm>
            <a:off x="8896134" y="8235961"/>
            <a:ext cx="899901" cy="867374"/>
          </a:xfrm>
          <a:prstGeom prst="ellipse">
            <a:avLst/>
          </a:prstGeom>
        </p:spPr>
      </p:pic>
      <p:pic>
        <p:nvPicPr>
          <p:cNvPr id="10" name="Picture 9">
            <a:extLst>
              <a:ext uri="{FF2B5EF4-FFF2-40B4-BE49-F238E27FC236}">
                <a16:creationId xmlns:a16="http://schemas.microsoft.com/office/drawing/2014/main" id="{62A4E3E5-54C2-4723-A828-1C31FAEFA449}"/>
              </a:ext>
            </a:extLst>
          </p:cNvPr>
          <p:cNvPicPr>
            <a:picLocks noChangeAspect="1"/>
          </p:cNvPicPr>
          <p:nvPr userDrawn="1"/>
        </p:nvPicPr>
        <p:blipFill rotWithShape="1">
          <a:blip r:embed="rId17"/>
          <a:srcRect l="51018" b="-11237"/>
          <a:stretch/>
        </p:blipFill>
        <p:spPr>
          <a:xfrm>
            <a:off x="9878123" y="8293864"/>
            <a:ext cx="1818578" cy="917751"/>
          </a:xfrm>
          <a:prstGeom prst="rect">
            <a:avLst/>
          </a:prstGeom>
        </p:spPr>
      </p:pic>
      <p:cxnSp>
        <p:nvCxnSpPr>
          <p:cNvPr id="16" name="Straight Connector 15">
            <a:extLst>
              <a:ext uri="{FF2B5EF4-FFF2-40B4-BE49-F238E27FC236}">
                <a16:creationId xmlns:a16="http://schemas.microsoft.com/office/drawing/2014/main" id="{104DB484-E9C7-41DC-9403-F57217B53F6C}"/>
              </a:ext>
            </a:extLst>
          </p:cNvPr>
          <p:cNvCxnSpPr>
            <a:cxnSpLocks/>
          </p:cNvCxnSpPr>
          <p:nvPr userDrawn="1"/>
        </p:nvCxnSpPr>
        <p:spPr>
          <a:xfrm>
            <a:off x="8763000" y="8456983"/>
            <a:ext cx="0" cy="533478"/>
          </a:xfrm>
          <a:prstGeom prst="line">
            <a:avLst/>
          </a:prstGeom>
          <a:ln>
            <a:solidFill>
              <a:srgbClr val="27388E"/>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58A7DDB-C07E-4CA1-859F-FC3F2D7E2385}"/>
              </a:ext>
            </a:extLst>
          </p:cNvPr>
          <p:cNvCxnSpPr>
            <a:cxnSpLocks/>
          </p:cNvCxnSpPr>
          <p:nvPr userDrawn="1"/>
        </p:nvCxnSpPr>
        <p:spPr>
          <a:xfrm>
            <a:off x="2933700" y="8458812"/>
            <a:ext cx="0" cy="533478"/>
          </a:xfrm>
          <a:prstGeom prst="line">
            <a:avLst/>
          </a:prstGeom>
          <a:ln>
            <a:solidFill>
              <a:srgbClr val="27388E"/>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643BC27-671A-4C63-BD60-319E2FA3B5DE}"/>
              </a:ext>
            </a:extLst>
          </p:cNvPr>
          <p:cNvSpPr txBox="1"/>
          <p:nvPr userDrawn="1"/>
        </p:nvSpPr>
        <p:spPr>
          <a:xfrm>
            <a:off x="3744974" y="8546158"/>
            <a:ext cx="4752617" cy="323165"/>
          </a:xfrm>
          <a:prstGeom prst="rect">
            <a:avLst/>
          </a:prstGeom>
          <a:noFill/>
        </p:spPr>
        <p:txBody>
          <a:bodyPr wrap="square" rtlCol="0">
            <a:spAutoFit/>
          </a:bodyPr>
          <a:lstStyle/>
          <a:p>
            <a:r>
              <a:rPr lang="en-US" sz="1500" i="1" dirty="0">
                <a:solidFill>
                  <a:schemeClr val="bg1"/>
                </a:solidFill>
                <a:latin typeface="Georgia" panose="02040502050405020303" pitchFamily="18" charset="0"/>
              </a:rPr>
              <a:t>“Building Strategic Partnerships through Service”</a:t>
            </a:r>
          </a:p>
        </p:txBody>
      </p:sp>
      <p:pic>
        <p:nvPicPr>
          <p:cNvPr id="7" name="Picture 6" descr="Text, logo&#10;&#10;Description automatically generated">
            <a:extLst>
              <a:ext uri="{FF2B5EF4-FFF2-40B4-BE49-F238E27FC236}">
                <a16:creationId xmlns:a16="http://schemas.microsoft.com/office/drawing/2014/main" id="{621049FE-4DC4-41A3-8FF1-37F7275984C6}"/>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351158" y="8187753"/>
            <a:ext cx="1995702" cy="1496371"/>
          </a:xfrm>
          <a:prstGeom prst="rect">
            <a:avLst/>
          </a:prstGeom>
        </p:spPr>
      </p:pic>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99" r:id="rId1"/>
    <p:sldLayoutId id="2147483697" r:id="rId2"/>
    <p:sldLayoutId id="2147483663" r:id="rId3"/>
    <p:sldLayoutId id="2147483664" r:id="rId4"/>
    <p:sldLayoutId id="2147483665" r:id="rId5"/>
    <p:sldLayoutId id="2147483666" r:id="rId6"/>
    <p:sldLayoutId id="2147483667" r:id="rId7"/>
    <p:sldLayoutId id="2147483696" r:id="rId8"/>
    <p:sldLayoutId id="2147483669" r:id="rId9"/>
    <p:sldLayoutId id="2147483682" r:id="rId10"/>
    <p:sldLayoutId id="2147483734" r:id="rId11"/>
    <p:sldLayoutId id="2147483737" r:id="rId12"/>
    <p:sldLayoutId id="2147483738" r:id="rId13"/>
    <p:sldLayoutId id="2147483739" r:id="rId14"/>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hdr="0" ftr="0" dt="0"/>
  <p:txStyles>
    <p:titleStyle>
      <a:lvl1pPr algn="ctr" defTabSz="342892" rtl="0" eaLnBrk="1" latinLnBrk="0" hangingPunct="1">
        <a:spcBef>
          <a:spcPct val="0"/>
        </a:spcBef>
        <a:buNone/>
        <a:defRPr sz="3300" kern="1200">
          <a:solidFill>
            <a:schemeClr val="tx1"/>
          </a:solidFill>
          <a:latin typeface="+mj-lt"/>
          <a:ea typeface="+mj-ea"/>
          <a:cs typeface="+mj-cs"/>
        </a:defRPr>
      </a:lvl1pPr>
    </p:titleStyle>
    <p:bodyStyle>
      <a:lvl1pPr marL="257169" indent="-257169" algn="l" defTabSz="342892" rtl="0" eaLnBrk="1" latinLnBrk="0" hangingPunct="1">
        <a:spcBef>
          <a:spcPct val="20000"/>
        </a:spcBef>
        <a:buFont typeface="Arial"/>
        <a:buChar char="•"/>
        <a:defRPr sz="2400" kern="1200">
          <a:solidFill>
            <a:schemeClr val="tx1"/>
          </a:solidFill>
          <a:latin typeface="+mn-lt"/>
          <a:ea typeface="+mn-ea"/>
          <a:cs typeface="+mn-cs"/>
        </a:defRPr>
      </a:lvl1pPr>
      <a:lvl2pPr marL="557198" indent="-214307" algn="l" defTabSz="342892" rtl="0" eaLnBrk="1" latinLnBrk="0" hangingPunct="1">
        <a:spcBef>
          <a:spcPct val="20000"/>
        </a:spcBef>
        <a:buFont typeface="Arial"/>
        <a:buChar char="–"/>
        <a:defRPr sz="2100" kern="1200">
          <a:solidFill>
            <a:schemeClr val="tx1"/>
          </a:solidFill>
          <a:latin typeface="+mn-lt"/>
          <a:ea typeface="+mn-ea"/>
          <a:cs typeface="+mn-cs"/>
        </a:defRPr>
      </a:lvl2pPr>
      <a:lvl3pPr marL="857229" indent="-171446" algn="l" defTabSz="342892" rtl="0" eaLnBrk="1" latinLnBrk="0" hangingPunct="1">
        <a:spcBef>
          <a:spcPct val="20000"/>
        </a:spcBef>
        <a:buFont typeface="Arial"/>
        <a:buChar char="•"/>
        <a:defRPr sz="1800" kern="1200">
          <a:solidFill>
            <a:schemeClr val="tx1"/>
          </a:solidFill>
          <a:latin typeface="+mn-lt"/>
          <a:ea typeface="+mn-ea"/>
          <a:cs typeface="+mn-cs"/>
        </a:defRPr>
      </a:lvl3pPr>
      <a:lvl4pPr marL="1200120" indent="-171446" algn="l" defTabSz="342892" rtl="0" eaLnBrk="1" latinLnBrk="0" hangingPunct="1">
        <a:spcBef>
          <a:spcPct val="20000"/>
        </a:spcBef>
        <a:buFont typeface="Arial"/>
        <a:buChar char="–"/>
        <a:defRPr sz="1500" kern="1200">
          <a:solidFill>
            <a:schemeClr val="tx1"/>
          </a:solidFill>
          <a:latin typeface="+mn-lt"/>
          <a:ea typeface="+mn-ea"/>
          <a:cs typeface="+mn-cs"/>
        </a:defRPr>
      </a:lvl4pPr>
      <a:lvl5pPr marL="1543011" indent="-171446" algn="l" defTabSz="342892" rtl="0" eaLnBrk="1" latinLnBrk="0" hangingPunct="1">
        <a:spcBef>
          <a:spcPct val="20000"/>
        </a:spcBef>
        <a:buFont typeface="Arial"/>
        <a:buChar char="»"/>
        <a:defRPr sz="1500" kern="1200">
          <a:solidFill>
            <a:schemeClr val="tx1"/>
          </a:solidFill>
          <a:latin typeface="+mn-lt"/>
          <a:ea typeface="+mn-ea"/>
          <a:cs typeface="+mn-cs"/>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4"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9"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DD9D19-5EA2-46BE-A51A-A58EF0FE79B8}"/>
              </a:ext>
            </a:extLst>
          </p:cNvPr>
          <p:cNvSpPr>
            <a:spLocks noGrp="1"/>
          </p:cNvSpPr>
          <p:nvPr>
            <p:ph type="title"/>
          </p:nvPr>
        </p:nvSpPr>
        <p:spPr>
          <a:xfrm>
            <a:off x="838200" y="487363"/>
            <a:ext cx="10515600" cy="17668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1CC15D-0659-406A-BF29-197176379D78}"/>
              </a:ext>
            </a:extLst>
          </p:cNvPr>
          <p:cNvSpPr>
            <a:spLocks noGrp="1"/>
          </p:cNvSpPr>
          <p:nvPr>
            <p:ph type="body" idx="1"/>
          </p:nvPr>
        </p:nvSpPr>
        <p:spPr>
          <a:xfrm>
            <a:off x="838200" y="2433638"/>
            <a:ext cx="10515600" cy="580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3DB1C-8CCB-44FE-917F-3BD47E9EDA19}"/>
              </a:ext>
            </a:extLst>
          </p:cNvPr>
          <p:cNvSpPr>
            <a:spLocks noGrp="1"/>
          </p:cNvSpPr>
          <p:nvPr>
            <p:ph type="dt" sz="half" idx="2"/>
          </p:nvPr>
        </p:nvSpPr>
        <p:spPr>
          <a:xfrm>
            <a:off x="838200" y="8475663"/>
            <a:ext cx="2743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48334676-2130-4014-B4F4-E84BF5758784}" type="datetimeFigureOut">
              <a:rPr lang="en-US" smtClean="0"/>
              <a:t>10/25/2022</a:t>
            </a:fld>
            <a:endParaRPr lang="en-US"/>
          </a:p>
        </p:txBody>
      </p:sp>
      <p:sp>
        <p:nvSpPr>
          <p:cNvPr id="5" name="Footer Placeholder 4">
            <a:extLst>
              <a:ext uri="{FF2B5EF4-FFF2-40B4-BE49-F238E27FC236}">
                <a16:creationId xmlns:a16="http://schemas.microsoft.com/office/drawing/2014/main" id="{6595F785-7BAF-49C4-8072-A4E3A6B52993}"/>
              </a:ext>
            </a:extLst>
          </p:cNvPr>
          <p:cNvSpPr>
            <a:spLocks noGrp="1"/>
          </p:cNvSpPr>
          <p:nvPr>
            <p:ph type="ftr" sz="quarter" idx="3"/>
          </p:nvPr>
        </p:nvSpPr>
        <p:spPr>
          <a:xfrm>
            <a:off x="4038600" y="8475663"/>
            <a:ext cx="41148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BB8B66-B21C-483B-AB40-E6AC9A0C1DA0}"/>
              </a:ext>
            </a:extLst>
          </p:cNvPr>
          <p:cNvSpPr>
            <a:spLocks noGrp="1"/>
          </p:cNvSpPr>
          <p:nvPr>
            <p:ph type="sldNum" sz="quarter" idx="4"/>
          </p:nvPr>
        </p:nvSpPr>
        <p:spPr>
          <a:xfrm>
            <a:off x="8610600" y="8475663"/>
            <a:ext cx="2743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84DB6161-21DA-4DE9-92D9-41234A64D07F}" type="slidenum">
              <a:rPr lang="en-US" smtClean="0"/>
              <a:t>‹#›</a:t>
            </a:fld>
            <a:endParaRPr lang="en-US"/>
          </a:p>
        </p:txBody>
      </p:sp>
    </p:spTree>
    <p:extLst>
      <p:ext uri="{BB962C8B-B14F-4D97-AF65-F5344CB8AC3E}">
        <p14:creationId xmlns:p14="http://schemas.microsoft.com/office/powerpoint/2010/main" val="341472981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F57CD3-8043-4021-9537-9E9E0DDB0533}"/>
              </a:ext>
            </a:extLst>
          </p:cNvPr>
          <p:cNvSpPr>
            <a:spLocks noGrp="1"/>
          </p:cNvSpPr>
          <p:nvPr>
            <p:ph type="title"/>
          </p:nvPr>
        </p:nvSpPr>
        <p:spPr>
          <a:xfrm>
            <a:off x="838200" y="487363"/>
            <a:ext cx="10515600" cy="17668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3DAFBA-DB9C-4EC5-94CD-0B8D272D1F29}"/>
              </a:ext>
            </a:extLst>
          </p:cNvPr>
          <p:cNvSpPr>
            <a:spLocks noGrp="1"/>
          </p:cNvSpPr>
          <p:nvPr>
            <p:ph type="body" idx="1"/>
          </p:nvPr>
        </p:nvSpPr>
        <p:spPr>
          <a:xfrm>
            <a:off x="838200" y="2433638"/>
            <a:ext cx="10515600" cy="580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714196-525D-40D9-943A-1A07C58A7F52}"/>
              </a:ext>
            </a:extLst>
          </p:cNvPr>
          <p:cNvSpPr>
            <a:spLocks noGrp="1"/>
          </p:cNvSpPr>
          <p:nvPr>
            <p:ph type="dt" sz="half" idx="2"/>
          </p:nvPr>
        </p:nvSpPr>
        <p:spPr>
          <a:xfrm>
            <a:off x="838200" y="8475663"/>
            <a:ext cx="2743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C8FFE38D-AA3C-4ED1-9122-9B9431E8C075}" type="datetimeFigureOut">
              <a:rPr lang="en-US" smtClean="0"/>
              <a:t>10/25/2022</a:t>
            </a:fld>
            <a:endParaRPr lang="en-US"/>
          </a:p>
        </p:txBody>
      </p:sp>
      <p:sp>
        <p:nvSpPr>
          <p:cNvPr id="5" name="Footer Placeholder 4">
            <a:extLst>
              <a:ext uri="{FF2B5EF4-FFF2-40B4-BE49-F238E27FC236}">
                <a16:creationId xmlns:a16="http://schemas.microsoft.com/office/drawing/2014/main" id="{AA821823-A97E-49F1-B200-4C18AEA20103}"/>
              </a:ext>
            </a:extLst>
          </p:cNvPr>
          <p:cNvSpPr>
            <a:spLocks noGrp="1"/>
          </p:cNvSpPr>
          <p:nvPr>
            <p:ph type="ftr" sz="quarter" idx="3"/>
          </p:nvPr>
        </p:nvSpPr>
        <p:spPr>
          <a:xfrm>
            <a:off x="4038600" y="8475663"/>
            <a:ext cx="41148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37AA04-213F-4105-96AF-5CEB744A9E87}"/>
              </a:ext>
            </a:extLst>
          </p:cNvPr>
          <p:cNvSpPr>
            <a:spLocks noGrp="1"/>
          </p:cNvSpPr>
          <p:nvPr>
            <p:ph type="sldNum" sz="quarter" idx="4"/>
          </p:nvPr>
        </p:nvSpPr>
        <p:spPr>
          <a:xfrm>
            <a:off x="8610600" y="8475663"/>
            <a:ext cx="2743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DF5C71CE-6F55-42F2-978F-77DDE7EA1A4D}" type="slidenum">
              <a:rPr lang="en-US" smtClean="0"/>
              <a:t>‹#›</a:t>
            </a:fld>
            <a:endParaRPr lang="en-US"/>
          </a:p>
        </p:txBody>
      </p:sp>
    </p:spTree>
    <p:extLst>
      <p:ext uri="{BB962C8B-B14F-4D97-AF65-F5344CB8AC3E}">
        <p14:creationId xmlns:p14="http://schemas.microsoft.com/office/powerpoint/2010/main" val="144447164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66184"/>
            <a:ext cx="109728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2133603"/>
            <a:ext cx="109728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8475137"/>
            <a:ext cx="28448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75ED316-A095-4798-BA6F-ADC1D3092531}" type="datetimeFigureOut">
              <a:rPr lang="en-US" smtClean="0"/>
              <a:t>10/25/2022</a:t>
            </a:fld>
            <a:endParaRPr lang="en-US" dirty="0"/>
          </a:p>
        </p:txBody>
      </p:sp>
      <p:sp>
        <p:nvSpPr>
          <p:cNvPr id="5" name="Footer Placeholder 4"/>
          <p:cNvSpPr>
            <a:spLocks noGrp="1"/>
          </p:cNvSpPr>
          <p:nvPr>
            <p:ph type="ftr" sz="quarter" idx="3"/>
          </p:nvPr>
        </p:nvSpPr>
        <p:spPr>
          <a:xfrm>
            <a:off x="4165600" y="8475137"/>
            <a:ext cx="38608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8475137"/>
            <a:ext cx="28448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ctr" defTabSz="685784" rtl="0" eaLnBrk="1" latinLnBrk="0" hangingPunct="1">
        <a:spcBef>
          <a:spcPct val="0"/>
        </a:spcBef>
        <a:buNone/>
        <a:defRPr sz="3300" kern="1200">
          <a:solidFill>
            <a:schemeClr val="tx1"/>
          </a:solidFill>
          <a:latin typeface="+mj-lt"/>
          <a:ea typeface="+mj-ea"/>
          <a:cs typeface="+mj-cs"/>
        </a:defRPr>
      </a:lvl1pPr>
    </p:titleStyle>
    <p:bodyStyle>
      <a:lvl1pPr marL="257169" indent="-257169" algn="l" defTabSz="68578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8" indent="-214307" algn="l" defTabSz="685784"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1"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66184"/>
            <a:ext cx="109728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2133603"/>
            <a:ext cx="109728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8475137"/>
            <a:ext cx="28448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DFF1162-3151-427E-8584-F036A8B338EE}" type="datetimeFigureOut">
              <a:rPr lang="en-US" smtClean="0"/>
              <a:t>10/25/2022</a:t>
            </a:fld>
            <a:endParaRPr lang="en-US" dirty="0"/>
          </a:p>
        </p:txBody>
      </p:sp>
      <p:sp>
        <p:nvSpPr>
          <p:cNvPr id="5" name="Footer Placeholder 4"/>
          <p:cNvSpPr>
            <a:spLocks noGrp="1"/>
          </p:cNvSpPr>
          <p:nvPr>
            <p:ph type="ftr" sz="quarter" idx="3"/>
          </p:nvPr>
        </p:nvSpPr>
        <p:spPr>
          <a:xfrm>
            <a:off x="4165600" y="8475137"/>
            <a:ext cx="38608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8475137"/>
            <a:ext cx="28448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706" r:id="rId1"/>
    <p:sldLayoutId id="2147483672" r:id="rId2"/>
    <p:sldLayoutId id="2147483695"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ctr" defTabSz="685784" rtl="0" eaLnBrk="1" latinLnBrk="0" hangingPunct="1">
        <a:spcBef>
          <a:spcPct val="0"/>
        </a:spcBef>
        <a:buNone/>
        <a:defRPr sz="3300" kern="1200">
          <a:solidFill>
            <a:schemeClr val="tx1"/>
          </a:solidFill>
          <a:latin typeface="+mj-lt"/>
          <a:ea typeface="+mj-ea"/>
          <a:cs typeface="+mj-cs"/>
        </a:defRPr>
      </a:lvl1pPr>
    </p:titleStyle>
    <p:bodyStyle>
      <a:lvl1pPr marL="257169" indent="-257169" algn="l" defTabSz="68578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8" indent="-214307" algn="l" defTabSz="685784"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4"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1"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66183"/>
            <a:ext cx="10972800" cy="1524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2133726"/>
            <a:ext cx="109728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8187574"/>
            <a:ext cx="12192000" cy="975785"/>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defTabSz="609585"/>
            <a:endParaRPr lang="en-US" sz="2400" dirty="0">
              <a:solidFill>
                <a:prstClr val="white"/>
              </a:solidFill>
            </a:endParaRPr>
          </a:p>
        </p:txBody>
      </p:sp>
      <p:sp>
        <p:nvSpPr>
          <p:cNvPr id="6" name="Slide Number Placeholder 5"/>
          <p:cNvSpPr>
            <a:spLocks noGrp="1"/>
          </p:cNvSpPr>
          <p:nvPr>
            <p:ph type="sldNum" sz="quarter" idx="4"/>
          </p:nvPr>
        </p:nvSpPr>
        <p:spPr>
          <a:xfrm>
            <a:off x="11582400" y="8533644"/>
            <a:ext cx="512840" cy="486833"/>
          </a:xfrm>
          <a:prstGeom prst="rect">
            <a:avLst/>
          </a:prstGeom>
        </p:spPr>
        <p:txBody>
          <a:bodyPr vert="horz" lIns="91440" tIns="45720" rIns="91440" bIns="45720" rtlCol="0" anchor="ctr"/>
          <a:lstStyle>
            <a:lvl1pPr algn="r">
              <a:defRPr sz="1600">
                <a:solidFill>
                  <a:schemeClr val="bg1"/>
                </a:solidFill>
              </a:defRPr>
            </a:lvl1pPr>
          </a:lstStyle>
          <a:p>
            <a:pPr defTabSz="609585"/>
            <a:fld id="{D983F1FA-211D-3044-9E35-958DFBC26156}" type="slidenum">
              <a:rPr lang="en-US" smtClean="0">
                <a:solidFill>
                  <a:prstClr val="white"/>
                </a:solidFill>
              </a:rPr>
              <a:pPr defTabSz="609585"/>
              <a:t>‹#›</a:t>
            </a:fld>
            <a:endParaRPr lang="en-US" dirty="0">
              <a:solidFill>
                <a:prstClr val="white"/>
              </a:solidFill>
            </a:endParaRPr>
          </a:p>
        </p:txBody>
      </p:sp>
      <p:pic>
        <p:nvPicPr>
          <p:cNvPr id="2050" name="Picture 2" descr="department of veterans affairs seal and Choose VA"/>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03200" y="8229600"/>
            <a:ext cx="2716744" cy="731520"/>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10" descr="Text VA U.S. Department of Veterans Affairs and the Department of Veterans Affairs seal"/>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266546" y="8245608"/>
            <a:ext cx="3417455" cy="855611"/>
          </a:xfrm>
          <a:prstGeom prst="rect">
            <a:avLst/>
          </a:prstGeom>
        </p:spPr>
      </p:pic>
      <p:sp>
        <p:nvSpPr>
          <p:cNvPr id="10" name="TextBox 9"/>
          <p:cNvSpPr txBox="1"/>
          <p:nvPr userDrawn="1"/>
        </p:nvSpPr>
        <p:spPr>
          <a:xfrm>
            <a:off x="3962400" y="8448357"/>
            <a:ext cx="3962400" cy="461665"/>
          </a:xfrm>
          <a:prstGeom prst="rect">
            <a:avLst/>
          </a:prstGeom>
          <a:noFill/>
        </p:spPr>
        <p:txBody>
          <a:bodyPr wrap="square" rtlCol="0">
            <a:spAutoFit/>
          </a:bodyPr>
          <a:lstStyle/>
          <a:p>
            <a:pPr algn="ctr"/>
            <a:r>
              <a:rPr lang="en-US" sz="2400" b="1" dirty="0">
                <a:solidFill>
                  <a:srgbClr val="C00000"/>
                </a:solidFill>
              </a:rPr>
              <a:t>FOR VA INTERNAL USE ONLY</a:t>
            </a:r>
          </a:p>
        </p:txBody>
      </p:sp>
    </p:spTree>
    <p:custDataLst>
      <p:tags r:id="rId5"/>
    </p:custDataLst>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702" r:id="rId1"/>
    <p:sldLayoutId id="2147483701" r:id="rId2"/>
    <p:sldLayoutId id="2147483700" r:id="rId3"/>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hdr="0" ftr="0" dt="0"/>
  <p:txStyles>
    <p:titleStyle>
      <a:lvl1pPr algn="ctr" defTabSz="4572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66183"/>
            <a:ext cx="109728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2133726"/>
            <a:ext cx="109728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8187574"/>
            <a:ext cx="12192000" cy="975785"/>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defTabSz="609585"/>
            <a:endParaRPr lang="en-US" sz="2400" dirty="0">
              <a:solidFill>
                <a:prstClr val="white"/>
              </a:solidFill>
            </a:endParaRPr>
          </a:p>
        </p:txBody>
      </p:sp>
      <p:sp>
        <p:nvSpPr>
          <p:cNvPr id="6" name="Slide Number Placeholder 5"/>
          <p:cNvSpPr>
            <a:spLocks noGrp="1"/>
          </p:cNvSpPr>
          <p:nvPr>
            <p:ph type="sldNum" sz="quarter" idx="4"/>
          </p:nvPr>
        </p:nvSpPr>
        <p:spPr>
          <a:xfrm>
            <a:off x="11582400" y="8533644"/>
            <a:ext cx="512840" cy="486833"/>
          </a:xfrm>
          <a:prstGeom prst="rect">
            <a:avLst/>
          </a:prstGeom>
        </p:spPr>
        <p:txBody>
          <a:bodyPr vert="horz" lIns="91440" tIns="45720" rIns="91440" bIns="45720" rtlCol="0" anchor="ctr"/>
          <a:lstStyle>
            <a:lvl1pPr algn="r">
              <a:defRPr sz="1600">
                <a:solidFill>
                  <a:schemeClr val="bg1"/>
                </a:solidFill>
              </a:defRPr>
            </a:lvl1pPr>
          </a:lstStyle>
          <a:p>
            <a:pPr defTabSz="609585"/>
            <a:fld id="{D983F1FA-211D-3044-9E35-958DFBC26156}" type="slidenum">
              <a:rPr lang="en-US" smtClean="0">
                <a:solidFill>
                  <a:prstClr val="white"/>
                </a:solidFill>
              </a:rPr>
              <a:pPr defTabSz="609585"/>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200" y="8229600"/>
            <a:ext cx="2716744" cy="7315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6546" y="8245608"/>
            <a:ext cx="3417455" cy="855611"/>
          </a:xfrm>
          <a:prstGeom prst="rect">
            <a:avLst/>
          </a:prstGeom>
        </p:spPr>
      </p:pic>
      <p:sp>
        <p:nvSpPr>
          <p:cNvPr id="10" name="TextBox 9"/>
          <p:cNvSpPr txBox="1"/>
          <p:nvPr userDrawn="1"/>
        </p:nvSpPr>
        <p:spPr>
          <a:xfrm>
            <a:off x="3962400" y="8448357"/>
            <a:ext cx="3962400" cy="461665"/>
          </a:xfrm>
          <a:prstGeom prst="rect">
            <a:avLst/>
          </a:prstGeom>
          <a:noFill/>
        </p:spPr>
        <p:txBody>
          <a:bodyPr wrap="square" rtlCol="0">
            <a:spAutoFit/>
          </a:bodyPr>
          <a:lstStyle/>
          <a:p>
            <a:pPr algn="ctr"/>
            <a:r>
              <a:rPr lang="en-US" sz="2400"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704" r:id="rId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66183"/>
            <a:ext cx="109728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2133729"/>
            <a:ext cx="109728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8187577"/>
            <a:ext cx="12192000" cy="975785"/>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68580" tIns="34291" rIns="68580" bIns="34291" rtlCol="0" anchor="ctr"/>
          <a:lstStyle/>
          <a:p>
            <a:pPr algn="ctr" defTabSz="342883"/>
            <a:endParaRPr lang="en-US" sz="1351" dirty="0">
              <a:solidFill>
                <a:prstClr val="white"/>
              </a:solidFill>
            </a:endParaRPr>
          </a:p>
        </p:txBody>
      </p:sp>
      <p:sp>
        <p:nvSpPr>
          <p:cNvPr id="6" name="Slide Number Placeholder 5"/>
          <p:cNvSpPr>
            <a:spLocks noGrp="1"/>
          </p:cNvSpPr>
          <p:nvPr>
            <p:ph type="sldNum" sz="quarter" idx="4"/>
          </p:nvPr>
        </p:nvSpPr>
        <p:spPr>
          <a:xfrm>
            <a:off x="11582404" y="8533646"/>
            <a:ext cx="512841" cy="486833"/>
          </a:xfrm>
          <a:prstGeom prst="rect">
            <a:avLst/>
          </a:prstGeom>
        </p:spPr>
        <p:txBody>
          <a:bodyPr vert="horz" lIns="91440" tIns="45720" rIns="91440" bIns="45720" rtlCol="0" anchor="ctr"/>
          <a:lstStyle>
            <a:lvl1pPr algn="r">
              <a:defRPr sz="900">
                <a:solidFill>
                  <a:schemeClr val="bg1"/>
                </a:solidFill>
              </a:defRPr>
            </a:lvl1pPr>
          </a:lstStyle>
          <a:p>
            <a:pPr defTabSz="342883"/>
            <a:fld id="{D983F1FA-211D-3044-9E35-958DFBC26156}" type="slidenum">
              <a:rPr lang="en-US" smtClean="0">
                <a:solidFill>
                  <a:prstClr val="white"/>
                </a:solidFill>
              </a:rPr>
              <a:pPr defTabSz="342883"/>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204" y="8229600"/>
            <a:ext cx="2716745" cy="7315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66546" y="8245609"/>
            <a:ext cx="3417455" cy="855611"/>
          </a:xfrm>
          <a:prstGeom prst="rect">
            <a:avLst/>
          </a:prstGeom>
        </p:spPr>
      </p:pic>
      <p:sp>
        <p:nvSpPr>
          <p:cNvPr id="10" name="TextBox 9"/>
          <p:cNvSpPr txBox="1"/>
          <p:nvPr userDrawn="1"/>
        </p:nvSpPr>
        <p:spPr>
          <a:xfrm>
            <a:off x="3962400" y="8448361"/>
            <a:ext cx="3962400" cy="300210"/>
          </a:xfrm>
          <a:prstGeom prst="rect">
            <a:avLst/>
          </a:prstGeom>
          <a:noFill/>
        </p:spPr>
        <p:txBody>
          <a:bodyPr wrap="square" rtlCol="0">
            <a:spAutoFit/>
          </a:bodyPr>
          <a:lstStyle/>
          <a:p>
            <a:pPr algn="ctr"/>
            <a:r>
              <a:rPr lang="en-US" sz="1351"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709" r:id="rId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hdr="0" ftr="0" dt="0"/>
  <p:txStyles>
    <p:titleStyle>
      <a:lvl1pPr algn="ctr" defTabSz="257169" rtl="0" eaLnBrk="1" latinLnBrk="0" hangingPunct="1">
        <a:spcBef>
          <a:spcPct val="0"/>
        </a:spcBef>
        <a:buNone/>
        <a:defRPr sz="2475" kern="1200">
          <a:solidFill>
            <a:schemeClr val="tx1"/>
          </a:solidFill>
          <a:latin typeface="+mj-lt"/>
          <a:ea typeface="+mj-ea"/>
          <a:cs typeface="+mj-cs"/>
        </a:defRPr>
      </a:lvl1pPr>
    </p:titleStyle>
    <p:bodyStyle>
      <a:lvl1pPr marL="192877" indent="-192877" algn="l" defTabSz="257169" rtl="0" eaLnBrk="1" latinLnBrk="0" hangingPunct="1">
        <a:spcBef>
          <a:spcPct val="20000"/>
        </a:spcBef>
        <a:buFont typeface="Arial"/>
        <a:buChar char="•"/>
        <a:defRPr sz="1800" kern="1200">
          <a:solidFill>
            <a:schemeClr val="tx1"/>
          </a:solidFill>
          <a:latin typeface="+mn-lt"/>
          <a:ea typeface="+mn-ea"/>
          <a:cs typeface="+mn-cs"/>
        </a:defRPr>
      </a:lvl1pPr>
      <a:lvl2pPr marL="417899" indent="-160730" algn="l" defTabSz="257169" rtl="0" eaLnBrk="1" latinLnBrk="0" hangingPunct="1">
        <a:spcBef>
          <a:spcPct val="20000"/>
        </a:spcBef>
        <a:buFont typeface="Arial"/>
        <a:buChar char="–"/>
        <a:defRPr sz="1575" kern="1200">
          <a:solidFill>
            <a:schemeClr val="tx1"/>
          </a:solidFill>
          <a:latin typeface="+mn-lt"/>
          <a:ea typeface="+mn-ea"/>
          <a:cs typeface="+mn-cs"/>
        </a:defRPr>
      </a:lvl2pPr>
      <a:lvl3pPr marL="642922" indent="-128585" algn="l" defTabSz="257169" rtl="0" eaLnBrk="1" latinLnBrk="0" hangingPunct="1">
        <a:spcBef>
          <a:spcPct val="20000"/>
        </a:spcBef>
        <a:buFont typeface="Arial"/>
        <a:buChar char="•"/>
        <a:defRPr sz="1350" kern="1200">
          <a:solidFill>
            <a:schemeClr val="tx1"/>
          </a:solidFill>
          <a:latin typeface="+mn-lt"/>
          <a:ea typeface="+mn-ea"/>
          <a:cs typeface="+mn-cs"/>
        </a:defRPr>
      </a:lvl3pPr>
      <a:lvl4pPr marL="900090" indent="-128585" algn="l" defTabSz="257169" rtl="0" eaLnBrk="1" latinLnBrk="0" hangingPunct="1">
        <a:spcBef>
          <a:spcPct val="20000"/>
        </a:spcBef>
        <a:buFont typeface="Arial"/>
        <a:buChar char="–"/>
        <a:defRPr sz="1125" kern="1200">
          <a:solidFill>
            <a:schemeClr val="tx1"/>
          </a:solidFill>
          <a:latin typeface="+mn-lt"/>
          <a:ea typeface="+mn-ea"/>
          <a:cs typeface="+mn-cs"/>
        </a:defRPr>
      </a:lvl4pPr>
      <a:lvl5pPr marL="1157258" indent="-128585" algn="l" defTabSz="257169" rtl="0" eaLnBrk="1" latinLnBrk="0" hangingPunct="1">
        <a:spcBef>
          <a:spcPct val="20000"/>
        </a:spcBef>
        <a:buFont typeface="Arial"/>
        <a:buChar char="»"/>
        <a:defRPr sz="1125" kern="1200">
          <a:solidFill>
            <a:schemeClr val="tx1"/>
          </a:solidFill>
          <a:latin typeface="+mn-lt"/>
          <a:ea typeface="+mn-ea"/>
          <a:cs typeface="+mn-cs"/>
        </a:defRPr>
      </a:lvl5pPr>
      <a:lvl6pPr marL="1414427" indent="-128585" algn="l" defTabSz="257169" rtl="0" eaLnBrk="1" latinLnBrk="0" hangingPunct="1">
        <a:spcBef>
          <a:spcPct val="20000"/>
        </a:spcBef>
        <a:buFont typeface="Arial"/>
        <a:buChar char="•"/>
        <a:defRPr sz="1125" kern="1200">
          <a:solidFill>
            <a:schemeClr val="tx1"/>
          </a:solidFill>
          <a:latin typeface="+mn-lt"/>
          <a:ea typeface="+mn-ea"/>
          <a:cs typeface="+mn-cs"/>
        </a:defRPr>
      </a:lvl6pPr>
      <a:lvl7pPr marL="1671596" indent="-128585" algn="l" defTabSz="257169" rtl="0" eaLnBrk="1" latinLnBrk="0" hangingPunct="1">
        <a:spcBef>
          <a:spcPct val="20000"/>
        </a:spcBef>
        <a:buFont typeface="Arial"/>
        <a:buChar char="•"/>
        <a:defRPr sz="1125" kern="1200">
          <a:solidFill>
            <a:schemeClr val="tx1"/>
          </a:solidFill>
          <a:latin typeface="+mn-lt"/>
          <a:ea typeface="+mn-ea"/>
          <a:cs typeface="+mn-cs"/>
        </a:defRPr>
      </a:lvl7pPr>
      <a:lvl8pPr marL="1928765" indent="-128585" algn="l" defTabSz="257169" rtl="0" eaLnBrk="1" latinLnBrk="0" hangingPunct="1">
        <a:spcBef>
          <a:spcPct val="20000"/>
        </a:spcBef>
        <a:buFont typeface="Arial"/>
        <a:buChar char="•"/>
        <a:defRPr sz="1125" kern="1200">
          <a:solidFill>
            <a:schemeClr val="tx1"/>
          </a:solidFill>
          <a:latin typeface="+mn-lt"/>
          <a:ea typeface="+mn-ea"/>
          <a:cs typeface="+mn-cs"/>
        </a:defRPr>
      </a:lvl8pPr>
      <a:lvl9pPr marL="2185933" indent="-128585" algn="l" defTabSz="257169"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en-US"/>
      </a:defPPr>
      <a:lvl1pPr marL="0" algn="l" defTabSz="257169" rtl="0" eaLnBrk="1" latinLnBrk="0" hangingPunct="1">
        <a:defRPr sz="1013" kern="1200">
          <a:solidFill>
            <a:schemeClr val="tx1"/>
          </a:solidFill>
          <a:latin typeface="+mn-lt"/>
          <a:ea typeface="+mn-ea"/>
          <a:cs typeface="+mn-cs"/>
        </a:defRPr>
      </a:lvl1pPr>
      <a:lvl2pPr marL="257169" algn="l" defTabSz="257169" rtl="0" eaLnBrk="1" latinLnBrk="0" hangingPunct="1">
        <a:defRPr sz="1013" kern="1200">
          <a:solidFill>
            <a:schemeClr val="tx1"/>
          </a:solidFill>
          <a:latin typeface="+mn-lt"/>
          <a:ea typeface="+mn-ea"/>
          <a:cs typeface="+mn-cs"/>
        </a:defRPr>
      </a:lvl2pPr>
      <a:lvl3pPr marL="514338" algn="l" defTabSz="257169" rtl="0" eaLnBrk="1" latinLnBrk="0" hangingPunct="1">
        <a:defRPr sz="1013" kern="1200">
          <a:solidFill>
            <a:schemeClr val="tx1"/>
          </a:solidFill>
          <a:latin typeface="+mn-lt"/>
          <a:ea typeface="+mn-ea"/>
          <a:cs typeface="+mn-cs"/>
        </a:defRPr>
      </a:lvl3pPr>
      <a:lvl4pPr marL="771506" algn="l" defTabSz="257169" rtl="0" eaLnBrk="1" latinLnBrk="0" hangingPunct="1">
        <a:defRPr sz="1013" kern="1200">
          <a:solidFill>
            <a:schemeClr val="tx1"/>
          </a:solidFill>
          <a:latin typeface="+mn-lt"/>
          <a:ea typeface="+mn-ea"/>
          <a:cs typeface="+mn-cs"/>
        </a:defRPr>
      </a:lvl4pPr>
      <a:lvl5pPr marL="1028675" algn="l" defTabSz="257169" rtl="0" eaLnBrk="1" latinLnBrk="0" hangingPunct="1">
        <a:defRPr sz="1013" kern="1200">
          <a:solidFill>
            <a:schemeClr val="tx1"/>
          </a:solidFill>
          <a:latin typeface="+mn-lt"/>
          <a:ea typeface="+mn-ea"/>
          <a:cs typeface="+mn-cs"/>
        </a:defRPr>
      </a:lvl5pPr>
      <a:lvl6pPr marL="1285843" algn="l" defTabSz="257169" rtl="0" eaLnBrk="1" latinLnBrk="0" hangingPunct="1">
        <a:defRPr sz="1013" kern="1200">
          <a:solidFill>
            <a:schemeClr val="tx1"/>
          </a:solidFill>
          <a:latin typeface="+mn-lt"/>
          <a:ea typeface="+mn-ea"/>
          <a:cs typeface="+mn-cs"/>
        </a:defRPr>
      </a:lvl6pPr>
      <a:lvl7pPr marL="1543012" algn="l" defTabSz="257169" rtl="0" eaLnBrk="1" latinLnBrk="0" hangingPunct="1">
        <a:defRPr sz="1013" kern="1200">
          <a:solidFill>
            <a:schemeClr val="tx1"/>
          </a:solidFill>
          <a:latin typeface="+mn-lt"/>
          <a:ea typeface="+mn-ea"/>
          <a:cs typeface="+mn-cs"/>
        </a:defRPr>
      </a:lvl7pPr>
      <a:lvl8pPr marL="1800180" algn="l" defTabSz="257169" rtl="0" eaLnBrk="1" latinLnBrk="0" hangingPunct="1">
        <a:defRPr sz="1013" kern="1200">
          <a:solidFill>
            <a:schemeClr val="tx1"/>
          </a:solidFill>
          <a:latin typeface="+mn-lt"/>
          <a:ea typeface="+mn-ea"/>
          <a:cs typeface="+mn-cs"/>
        </a:defRPr>
      </a:lvl8pPr>
      <a:lvl9pPr marL="2057349" algn="l" defTabSz="257169"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hyperlink" Target="mailto:erlrguide.vbaco@va.gov" TargetMode="External"/><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40695C-8A7E-409B-B5B1-817701522E15}"/>
              </a:ext>
            </a:extLst>
          </p:cNvPr>
          <p:cNvSpPr txBox="1"/>
          <p:nvPr/>
        </p:nvSpPr>
        <p:spPr>
          <a:xfrm>
            <a:off x="-5025" y="7162800"/>
            <a:ext cx="11643918" cy="1015663"/>
          </a:xfrm>
          <a:prstGeom prst="rect">
            <a:avLst/>
          </a:prstGeom>
          <a:noFill/>
        </p:spPr>
        <p:txBody>
          <a:bodyPr wrap="square" lIns="91440" tIns="45720" rIns="91440" bIns="45720" rtlCol="0" anchor="t">
            <a:spAutoFit/>
          </a:bodyPr>
          <a:lstStyle/>
          <a:p>
            <a:r>
              <a:rPr lang="en-US" sz="2000" dirty="0">
                <a:solidFill>
                  <a:srgbClr val="000000"/>
                </a:solidFill>
                <a:latin typeface="Arial"/>
                <a:cs typeface="Arial"/>
              </a:rPr>
              <a:t>Briefer: Scotty Riggs</a:t>
            </a:r>
          </a:p>
          <a:p>
            <a:r>
              <a:rPr lang="en-US" sz="2000" dirty="0">
                <a:solidFill>
                  <a:srgbClr val="000000"/>
                </a:solidFill>
                <a:latin typeface="Arial"/>
                <a:cs typeface="Arial"/>
              </a:rPr>
              <a:t>11/09/2021</a:t>
            </a:r>
          </a:p>
          <a:p>
            <a:r>
              <a:rPr lang="en-US" sz="2000" dirty="0">
                <a:solidFill>
                  <a:srgbClr val="000000"/>
                </a:solidFill>
                <a:latin typeface="Arial"/>
                <a:cs typeface="Arial"/>
              </a:rPr>
              <a:t>Informational </a:t>
            </a:r>
            <a:endParaRPr lang="en-US" sz="2000" dirty="0">
              <a:solidFill>
                <a:srgbClr val="000000"/>
              </a:solidFill>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02B2E747-F3A4-4B72-9442-A439C1DD3512}"/>
              </a:ext>
            </a:extLst>
          </p:cNvPr>
          <p:cNvGrpSpPr/>
          <p:nvPr/>
        </p:nvGrpSpPr>
        <p:grpSpPr>
          <a:xfrm>
            <a:off x="1828800" y="2162728"/>
            <a:ext cx="8534400" cy="4912856"/>
            <a:chOff x="1828800" y="2324544"/>
            <a:chExt cx="8534400" cy="4838256"/>
          </a:xfrm>
        </p:grpSpPr>
        <p:sp>
          <p:nvSpPr>
            <p:cNvPr id="5" name="Subtitle 2">
              <a:extLst>
                <a:ext uri="{FF2B5EF4-FFF2-40B4-BE49-F238E27FC236}">
                  <a16:creationId xmlns:a16="http://schemas.microsoft.com/office/drawing/2014/main" id="{C8F41BBA-8252-4CF6-A53B-7C9F561CE34F}"/>
                </a:ext>
              </a:extLst>
            </p:cNvPr>
            <p:cNvSpPr txBox="1">
              <a:spLocks/>
            </p:cNvSpPr>
            <p:nvPr/>
          </p:nvSpPr>
          <p:spPr>
            <a:xfrm>
              <a:off x="1828800" y="4826000"/>
              <a:ext cx="8534400" cy="2336800"/>
            </a:xfrm>
            <a:prstGeom prst="rect">
              <a:avLst/>
            </a:prstGeom>
          </p:spPr>
          <p:txBody>
            <a:bodyPr vert="horz" lIns="91440" tIns="45720" rIns="91440" bIns="45720" rtlCol="0">
              <a:normAutofit/>
            </a:bodyPr>
            <a:lstStyle>
              <a:lvl1pPr marL="257169" indent="-257169" algn="l" defTabSz="342892" rtl="0" eaLnBrk="1" latinLnBrk="0" hangingPunct="1">
                <a:spcBef>
                  <a:spcPct val="20000"/>
                </a:spcBef>
                <a:buFont typeface="Arial"/>
                <a:buChar char="•"/>
                <a:defRPr sz="2400" kern="1200">
                  <a:solidFill>
                    <a:schemeClr val="tx1"/>
                  </a:solidFill>
                  <a:latin typeface="+mn-lt"/>
                  <a:ea typeface="+mn-ea"/>
                  <a:cs typeface="+mn-cs"/>
                </a:defRPr>
              </a:lvl1pPr>
              <a:lvl2pPr marL="557198" indent="-214307" algn="l" defTabSz="342892" rtl="0" eaLnBrk="1" latinLnBrk="0" hangingPunct="1">
                <a:spcBef>
                  <a:spcPct val="20000"/>
                </a:spcBef>
                <a:buFont typeface="Arial"/>
                <a:buChar char="–"/>
                <a:defRPr sz="2100" kern="1200">
                  <a:solidFill>
                    <a:schemeClr val="tx1"/>
                  </a:solidFill>
                  <a:latin typeface="+mn-lt"/>
                  <a:ea typeface="+mn-ea"/>
                  <a:cs typeface="+mn-cs"/>
                </a:defRPr>
              </a:lvl2pPr>
              <a:lvl3pPr marL="857229" indent="-171446" algn="l" defTabSz="342892" rtl="0" eaLnBrk="1" latinLnBrk="0" hangingPunct="1">
                <a:spcBef>
                  <a:spcPct val="20000"/>
                </a:spcBef>
                <a:buFont typeface="Arial"/>
                <a:buChar char="•"/>
                <a:defRPr sz="1800" kern="1200">
                  <a:solidFill>
                    <a:schemeClr val="tx1"/>
                  </a:solidFill>
                  <a:latin typeface="+mn-lt"/>
                  <a:ea typeface="+mn-ea"/>
                  <a:cs typeface="+mn-cs"/>
                </a:defRPr>
              </a:lvl3pPr>
              <a:lvl4pPr marL="1200120" indent="-171446" algn="l" defTabSz="342892" rtl="0" eaLnBrk="1" latinLnBrk="0" hangingPunct="1">
                <a:spcBef>
                  <a:spcPct val="20000"/>
                </a:spcBef>
                <a:buFont typeface="Arial"/>
                <a:buChar char="–"/>
                <a:defRPr sz="1500" kern="1200">
                  <a:solidFill>
                    <a:schemeClr val="tx1"/>
                  </a:solidFill>
                  <a:latin typeface="+mn-lt"/>
                  <a:ea typeface="+mn-ea"/>
                  <a:cs typeface="+mn-cs"/>
                </a:defRPr>
              </a:lvl4pPr>
              <a:lvl5pPr marL="1543011" indent="-171446" algn="l" defTabSz="342892" rtl="0" eaLnBrk="1" latinLnBrk="0" hangingPunct="1">
                <a:spcBef>
                  <a:spcPct val="20000"/>
                </a:spcBef>
                <a:buFont typeface="Arial"/>
                <a:buChar char="»"/>
                <a:defRPr sz="1500" kern="1200">
                  <a:solidFill>
                    <a:schemeClr val="tx1"/>
                  </a:solidFill>
                  <a:latin typeface="+mn-lt"/>
                  <a:ea typeface="+mn-ea"/>
                  <a:cs typeface="+mn-cs"/>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a:lstStyle>
            <a:p>
              <a:pPr marL="0" indent="0" algn="ctr">
                <a:buNone/>
              </a:pPr>
              <a:endParaRPr lang="en-US" b="1" dirty="0">
                <a:solidFill>
                  <a:schemeClr val="accent5">
                    <a:lumMod val="75000"/>
                  </a:schemeClr>
                </a:solidFill>
              </a:endParaRPr>
            </a:p>
          </p:txBody>
        </p:sp>
        <p:sp>
          <p:nvSpPr>
            <p:cNvPr id="4" name="TextBox 3">
              <a:extLst>
                <a:ext uri="{FF2B5EF4-FFF2-40B4-BE49-F238E27FC236}">
                  <a16:creationId xmlns:a16="http://schemas.microsoft.com/office/drawing/2014/main" id="{FB44E61B-ACB2-44E0-9722-816E58D49D52}"/>
                </a:ext>
              </a:extLst>
            </p:cNvPr>
            <p:cNvSpPr txBox="1"/>
            <p:nvPr/>
          </p:nvSpPr>
          <p:spPr>
            <a:xfrm>
              <a:off x="2275913" y="4731428"/>
              <a:ext cx="7082041" cy="1212412"/>
            </a:xfrm>
            <a:prstGeom prst="rect">
              <a:avLst/>
            </a:prstGeom>
            <a:noFill/>
          </p:spPr>
          <p:txBody>
            <a:bodyPr wrap="square" lIns="91440" tIns="45720" rIns="91440" bIns="45720" rtlCol="0" anchor="t">
              <a:spAutoFit/>
            </a:bodyPr>
            <a:lstStyle/>
            <a:p>
              <a:pPr algn="ctr"/>
              <a:r>
                <a:rPr lang="en-US" sz="2800" b="1" dirty="0">
                  <a:solidFill>
                    <a:srgbClr val="000000"/>
                  </a:solidFill>
                  <a:latin typeface="Arial"/>
                  <a:cs typeface="Arial"/>
                </a:rPr>
                <a:t>Office of Human Capital Services(HCS) Fact Finding Investigation (FF)</a:t>
              </a:r>
              <a:endParaRPr lang="en-US" sz="2800" b="1" dirty="0">
                <a:solidFill>
                  <a:srgbClr val="000000"/>
                </a:solidFill>
                <a:latin typeface="Arial" panose="020B0604020202020204" pitchFamily="34" charset="0"/>
                <a:cs typeface="Arial" panose="020B0604020202020204" pitchFamily="34" charset="0"/>
              </a:endParaRPr>
            </a:p>
            <a:p>
              <a:pPr algn="ctr"/>
              <a:endParaRPr lang="en-US" dirty="0">
                <a:solidFill>
                  <a:srgbClr val="000000"/>
                </a:solidFill>
              </a:endParaRPr>
            </a:p>
          </p:txBody>
        </p:sp>
        <p:pic>
          <p:nvPicPr>
            <p:cNvPr id="9" name="Picture 8" descr="Logo&#10;&#10;Description automatically generated">
              <a:extLst>
                <a:ext uri="{FF2B5EF4-FFF2-40B4-BE49-F238E27FC236}">
                  <a16:creationId xmlns:a16="http://schemas.microsoft.com/office/drawing/2014/main" id="{46A41A33-F07B-43D1-985D-CF8FF840A1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200" y="2324544"/>
              <a:ext cx="4617443" cy="2061274"/>
            </a:xfrm>
            <a:prstGeom prst="rect">
              <a:avLst/>
            </a:prstGeom>
          </p:spPr>
        </p:pic>
      </p:grpSp>
      <p:grpSp>
        <p:nvGrpSpPr>
          <p:cNvPr id="7" name="Group 6">
            <a:extLst>
              <a:ext uri="{FF2B5EF4-FFF2-40B4-BE49-F238E27FC236}">
                <a16:creationId xmlns:a16="http://schemas.microsoft.com/office/drawing/2014/main" id="{7895D9DD-9DDA-4259-ACB0-D45AE3F41660}"/>
              </a:ext>
            </a:extLst>
          </p:cNvPr>
          <p:cNvGrpSpPr/>
          <p:nvPr/>
        </p:nvGrpSpPr>
        <p:grpSpPr>
          <a:xfrm>
            <a:off x="1828800" y="5965499"/>
            <a:ext cx="8534400" cy="1425901"/>
            <a:chOff x="2133600" y="4191000"/>
            <a:chExt cx="8534400" cy="1425901"/>
          </a:xfrm>
        </p:grpSpPr>
        <p:sp>
          <p:nvSpPr>
            <p:cNvPr id="8" name="TextBox 7">
              <a:extLst>
                <a:ext uri="{FF2B5EF4-FFF2-40B4-BE49-F238E27FC236}">
                  <a16:creationId xmlns:a16="http://schemas.microsoft.com/office/drawing/2014/main" id="{762C337E-A3E9-4B55-BEDB-8518AB15A046}"/>
                </a:ext>
              </a:extLst>
            </p:cNvPr>
            <p:cNvSpPr txBox="1"/>
            <p:nvPr/>
          </p:nvSpPr>
          <p:spPr>
            <a:xfrm>
              <a:off x="2362200" y="5247569"/>
              <a:ext cx="8305800" cy="369332"/>
            </a:xfrm>
            <a:prstGeom prst="rect">
              <a:avLst/>
            </a:prstGeom>
            <a:noFill/>
          </p:spPr>
          <p:txBody>
            <a:bodyPr wrap="square" lIns="91440" tIns="45720" rIns="91440" bIns="45720" rtlCol="0" anchor="t">
              <a:spAutoFit/>
            </a:bodyPr>
            <a:lstStyle/>
            <a:p>
              <a:pPr algn="ctr"/>
              <a:endParaRPr lang="en-US" dirty="0">
                <a:solidFill>
                  <a:srgbClr val="000000"/>
                </a:solidFill>
              </a:endParaRPr>
            </a:p>
          </p:txBody>
        </p:sp>
        <p:sp>
          <p:nvSpPr>
            <p:cNvPr id="10" name="Subtitle 2">
              <a:extLst>
                <a:ext uri="{FF2B5EF4-FFF2-40B4-BE49-F238E27FC236}">
                  <a16:creationId xmlns:a16="http://schemas.microsoft.com/office/drawing/2014/main" id="{E61D51F3-8942-4AE4-82F0-AE690783C2ED}"/>
                </a:ext>
              </a:extLst>
            </p:cNvPr>
            <p:cNvSpPr txBox="1">
              <a:spLocks/>
            </p:cNvSpPr>
            <p:nvPr/>
          </p:nvSpPr>
          <p:spPr>
            <a:xfrm>
              <a:off x="2133600" y="4191000"/>
              <a:ext cx="8534400" cy="609600"/>
            </a:xfrm>
            <a:prstGeom prst="rect">
              <a:avLst/>
            </a:prstGeom>
          </p:spPr>
          <p:txBody>
            <a:bodyPr vert="horz" lIns="91440" tIns="45720" rIns="91440" bIns="45720" rtlCol="0">
              <a:noAutofit/>
            </a:bodyPr>
            <a:lstStyle>
              <a:lvl1pPr marL="257169" indent="-257169" algn="l" defTabSz="342892" rtl="0" eaLnBrk="1" latinLnBrk="0" hangingPunct="1">
                <a:spcBef>
                  <a:spcPct val="20000"/>
                </a:spcBef>
                <a:buFont typeface="Arial"/>
                <a:buChar char="•"/>
                <a:defRPr sz="2400" kern="1200">
                  <a:solidFill>
                    <a:schemeClr val="tx1"/>
                  </a:solidFill>
                  <a:latin typeface="+mn-lt"/>
                  <a:ea typeface="+mn-ea"/>
                  <a:cs typeface="+mn-cs"/>
                </a:defRPr>
              </a:lvl1pPr>
              <a:lvl2pPr marL="557198" indent="-214307" algn="l" defTabSz="342892" rtl="0" eaLnBrk="1" latinLnBrk="0" hangingPunct="1">
                <a:spcBef>
                  <a:spcPct val="20000"/>
                </a:spcBef>
                <a:buFont typeface="Arial"/>
                <a:buChar char="–"/>
                <a:defRPr sz="2100" kern="1200">
                  <a:solidFill>
                    <a:schemeClr val="tx1"/>
                  </a:solidFill>
                  <a:latin typeface="+mn-lt"/>
                  <a:ea typeface="+mn-ea"/>
                  <a:cs typeface="+mn-cs"/>
                </a:defRPr>
              </a:lvl2pPr>
              <a:lvl3pPr marL="857229" indent="-171446" algn="l" defTabSz="342892" rtl="0" eaLnBrk="1" latinLnBrk="0" hangingPunct="1">
                <a:spcBef>
                  <a:spcPct val="20000"/>
                </a:spcBef>
                <a:buFont typeface="Arial"/>
                <a:buChar char="•"/>
                <a:defRPr sz="1800" kern="1200">
                  <a:solidFill>
                    <a:schemeClr val="tx1"/>
                  </a:solidFill>
                  <a:latin typeface="+mn-lt"/>
                  <a:ea typeface="+mn-ea"/>
                  <a:cs typeface="+mn-cs"/>
                </a:defRPr>
              </a:lvl3pPr>
              <a:lvl4pPr marL="1200120" indent="-171446" algn="l" defTabSz="342892" rtl="0" eaLnBrk="1" latinLnBrk="0" hangingPunct="1">
                <a:spcBef>
                  <a:spcPct val="20000"/>
                </a:spcBef>
                <a:buFont typeface="Arial"/>
                <a:buChar char="–"/>
                <a:defRPr sz="1500" kern="1200">
                  <a:solidFill>
                    <a:schemeClr val="tx1"/>
                  </a:solidFill>
                  <a:latin typeface="+mn-lt"/>
                  <a:ea typeface="+mn-ea"/>
                  <a:cs typeface="+mn-cs"/>
                </a:defRPr>
              </a:lvl4pPr>
              <a:lvl5pPr marL="1543011" indent="-171446" algn="l" defTabSz="342892" rtl="0" eaLnBrk="1" latinLnBrk="0" hangingPunct="1">
                <a:spcBef>
                  <a:spcPct val="20000"/>
                </a:spcBef>
                <a:buFont typeface="Arial"/>
                <a:buChar char="»"/>
                <a:defRPr sz="1500" kern="1200">
                  <a:solidFill>
                    <a:schemeClr val="tx1"/>
                  </a:solidFill>
                  <a:latin typeface="+mn-lt"/>
                  <a:ea typeface="+mn-ea"/>
                  <a:cs typeface="+mn-cs"/>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a:lstStyle>
            <a:p>
              <a:pPr marL="0" indent="0" algn="ctr">
                <a:buNone/>
              </a:pPr>
              <a:r>
                <a:rPr lang="en-US" sz="2800" b="1" dirty="0">
                  <a:latin typeface="Arial" panose="020B0604020202020204" pitchFamily="34" charset="0"/>
                  <a:cs typeface="Arial" panose="020B0604020202020204" pitchFamily="34" charset="0"/>
                </a:rPr>
                <a:t>Facts, Conclusions, Recommendations, and Final Report</a:t>
              </a:r>
            </a:p>
          </p:txBody>
        </p:sp>
      </p:grpSp>
    </p:spTree>
    <p:extLst>
      <p:ext uri="{BB962C8B-B14F-4D97-AF65-F5344CB8AC3E}">
        <p14:creationId xmlns:p14="http://schemas.microsoft.com/office/powerpoint/2010/main" val="21221798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B231866-F213-4B5E-92E3-C97FF2A68766}"/>
              </a:ext>
            </a:extLst>
          </p:cNvPr>
          <p:cNvSpPr>
            <a:spLocks noGrp="1" noChangeArrowheads="1"/>
          </p:cNvSpPr>
          <p:nvPr>
            <p:ph type="body" idx="1"/>
          </p:nvPr>
        </p:nvSpPr>
        <p:spPr>
          <a:xfrm>
            <a:off x="152401" y="1059542"/>
            <a:ext cx="11887200" cy="7093857"/>
          </a:xfrm>
        </p:spPr>
        <p:txBody>
          <a:bodyPr>
            <a:normAutofit fontScale="62500" lnSpcReduction="20000"/>
          </a:bodyPr>
          <a:lstStyle/>
          <a:p>
            <a:pPr marL="609585" lvl="1" indent="0">
              <a:lnSpc>
                <a:spcPct val="90000"/>
              </a:lnSpc>
              <a:buClr>
                <a:schemeClr val="hlink"/>
              </a:buClr>
              <a:buNone/>
              <a:defRPr/>
            </a:pPr>
            <a:r>
              <a:rPr lang="en-US" altLang="en-US" sz="2667" dirty="0">
                <a:latin typeface="+mj-lt"/>
              </a:rPr>
              <a:t>	</a:t>
            </a:r>
          </a:p>
          <a:p>
            <a:pPr marL="608013" lvl="1" indent="-608013">
              <a:lnSpc>
                <a:spcPct val="90000"/>
              </a:lnSpc>
              <a:buClr>
                <a:schemeClr val="hlink"/>
              </a:buClr>
              <a:buNone/>
              <a:defRPr/>
            </a:pPr>
            <a:r>
              <a:rPr lang="en-US" altLang="en-US" sz="3500" b="1" dirty="0">
                <a:latin typeface="Arial" panose="020B0604020202020204" pitchFamily="34" charset="0"/>
                <a:cs typeface="Arial" panose="020B0604020202020204" pitchFamily="34" charset="0"/>
              </a:rPr>
              <a:t>Article 14</a:t>
            </a:r>
          </a:p>
          <a:p>
            <a:pPr marL="609585" lvl="1" indent="0">
              <a:lnSpc>
                <a:spcPct val="90000"/>
              </a:lnSpc>
              <a:buClr>
                <a:schemeClr val="hlink"/>
              </a:buClr>
              <a:buNone/>
              <a:defRPr/>
            </a:pPr>
            <a:endParaRPr lang="en-US" altLang="en-US" sz="3500" b="1" dirty="0">
              <a:latin typeface="Arial" panose="020B0604020202020204" pitchFamily="34" charset="0"/>
              <a:cs typeface="Arial" panose="020B0604020202020204" pitchFamily="34" charset="0"/>
            </a:endParaRPr>
          </a:p>
          <a:p>
            <a:pPr marL="608013" lvl="1" indent="-608013">
              <a:lnSpc>
                <a:spcPct val="90000"/>
              </a:lnSpc>
              <a:buClr>
                <a:schemeClr val="hlink"/>
              </a:buClr>
              <a:buNone/>
              <a:defRPr/>
            </a:pPr>
            <a:r>
              <a:rPr lang="en-US" altLang="en-US" sz="3500" b="1" dirty="0">
                <a:latin typeface="Arial" panose="020B0604020202020204" pitchFamily="34" charset="0"/>
                <a:cs typeface="Arial" panose="020B0604020202020204" pitchFamily="34" charset="0"/>
              </a:rPr>
              <a:t>Section 10 - Investigation of Disciplinary Actions</a:t>
            </a:r>
          </a:p>
          <a:p>
            <a:pPr marL="609585" lvl="1" indent="0">
              <a:lnSpc>
                <a:spcPct val="90000"/>
              </a:lnSpc>
              <a:buClr>
                <a:schemeClr val="hlink"/>
              </a:buClr>
              <a:buNone/>
              <a:defRPr/>
            </a:pPr>
            <a:endParaRPr lang="en-US" altLang="en-US" sz="3500" b="1"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A. The Department will investigate an incident or situation as soon as possible to determine</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whether or not discipline is warranted. Ordinarily this inquiry will be made by the</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appropriate line supervisor. The employee who is the subject of the investigation will be</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informed of his/her right to representation before any questioning takes places or signed</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statements are obtained. Other employees questioned in connection with the incident</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who reasonably believe they may be subject to disciplinary action have the right to Union</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representation upon request.</a:t>
            </a:r>
          </a:p>
          <a:p>
            <a:pPr marL="514350" lvl="1" indent="-514350">
              <a:lnSpc>
                <a:spcPct val="90000"/>
              </a:lnSpc>
              <a:buClr>
                <a:schemeClr val="hlink"/>
              </a:buClr>
              <a:buAutoNum type="alphaUcPeriod"/>
              <a:defRPr/>
            </a:pPr>
            <a:endParaRPr lang="en-US" altLang="en-US" sz="3500"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B. Disciplinary investigations will be conducted fairly and impartially, and a reasonable effort</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will be made to reconcile conflicting statements by developing additional evidence. In all</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cases, the information obtained will be documented. Supervisory notes may be used to</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support an action detrimental to an employee only when the notes have been shown to the</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employee in a timely manner after the occurrence of the act and a copy provided to an</a:t>
            </a:r>
          </a:p>
          <a:p>
            <a:pPr marL="0" lvl="1" indent="0">
              <a:lnSpc>
                <a:spcPct val="90000"/>
              </a:lnSpc>
              <a:buClr>
                <a:schemeClr val="hlink"/>
              </a:buClr>
              <a:buNone/>
              <a:defRPr/>
            </a:pPr>
            <a:r>
              <a:rPr lang="en-US" altLang="en-US" sz="3500" dirty="0">
                <a:latin typeface="Arial" panose="020B0604020202020204" pitchFamily="34" charset="0"/>
                <a:cs typeface="Arial" panose="020B0604020202020204" pitchFamily="34" charset="0"/>
              </a:rPr>
              <a:t> employee as provided for in Article 24 - Official Records.</a:t>
            </a:r>
          </a:p>
          <a:p>
            <a:pPr marL="609585" lvl="1" indent="0">
              <a:lnSpc>
                <a:spcPct val="90000"/>
              </a:lnSpc>
              <a:buClr>
                <a:schemeClr val="hlink"/>
              </a:buClr>
              <a:buNone/>
              <a:defRPr/>
            </a:pPr>
            <a:endParaRPr lang="en-US" altLang="en-US" sz="3500" dirty="0">
              <a:latin typeface="Arial" panose="020B0604020202020204" pitchFamily="34" charset="0"/>
              <a:cs typeface="Arial" panose="020B0604020202020204" pitchFamily="34" charset="0"/>
            </a:endParaRPr>
          </a:p>
          <a:p>
            <a:pPr marL="609585" lvl="1" indent="0">
              <a:lnSpc>
                <a:spcPct val="90000"/>
              </a:lnSpc>
              <a:buClr>
                <a:schemeClr val="hlink"/>
              </a:buClr>
              <a:buNone/>
              <a:defRPr/>
            </a:pPr>
            <a:endParaRPr lang="en-US" altLang="en-US" sz="3500" b="1"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3500" b="1" dirty="0">
                <a:latin typeface="Arial" panose="020B0604020202020204" pitchFamily="34" charset="0"/>
                <a:cs typeface="Arial" panose="020B0604020202020204" pitchFamily="34" charset="0"/>
              </a:rPr>
              <a:t>“Weingarten” Right – Right to have representation by Union during disciplinary investigation of a Bargaining Unit Employee (BUE</a:t>
            </a:r>
            <a:r>
              <a:rPr lang="en-US" altLang="en-US" sz="3500" dirty="0">
                <a:latin typeface="Arial" panose="020B0604020202020204" pitchFamily="34" charset="0"/>
                <a:cs typeface="Arial" panose="020B0604020202020204" pitchFamily="34" charset="0"/>
              </a:rPr>
              <a:t>)</a:t>
            </a:r>
          </a:p>
          <a:p>
            <a:pPr lvl="1" eaLnBrk="1" hangingPunct="1">
              <a:lnSpc>
                <a:spcPct val="90000"/>
              </a:lnSpc>
              <a:buClr>
                <a:schemeClr val="hlink"/>
              </a:buClr>
              <a:buSzTx/>
              <a:buFont typeface="Wingdings" panose="05000000000000000000" pitchFamily="2" charset="2"/>
              <a:buNone/>
              <a:defRPr/>
            </a:pPr>
            <a:endParaRPr lang="en-US" altLang="en-US" sz="1867" b="1" dirty="0"/>
          </a:p>
        </p:txBody>
      </p:sp>
      <p:sp>
        <p:nvSpPr>
          <p:cNvPr id="21507" name="Rectangle 3">
            <a:extLst>
              <a:ext uri="{FF2B5EF4-FFF2-40B4-BE49-F238E27FC236}">
                <a16:creationId xmlns:a16="http://schemas.microsoft.com/office/drawing/2014/main" id="{D1A5D785-2E02-4386-9F75-4C31C16E66AB}"/>
              </a:ext>
            </a:extLst>
          </p:cNvPr>
          <p:cNvSpPr>
            <a:spLocks noGrp="1" noChangeArrowheads="1"/>
          </p:cNvSpPr>
          <p:nvPr>
            <p:ph type="title"/>
          </p:nvPr>
        </p:nvSpPr>
        <p:spPr>
          <a:xfrm>
            <a:off x="0" y="0"/>
            <a:ext cx="12192000" cy="841829"/>
          </a:xfrm>
          <a:noFill/>
        </p:spPr>
        <p:txBody>
          <a:bodyPr anchor="ctr">
            <a:normAutofit/>
          </a:bodyPr>
          <a:lstStyle/>
          <a:p>
            <a:pPr algn="ctr" eaLnBrk="1" hangingPunct="1"/>
            <a:r>
              <a:rPr lang="en-US" altLang="en-US" sz="3200" b="1" dirty="0">
                <a:latin typeface="Arial" panose="020B0604020202020204" pitchFamily="34" charset="0"/>
                <a:cs typeface="Arial" panose="020B0604020202020204" pitchFamily="34" charset="0"/>
              </a:rPr>
              <a:t>AFGE Contractual Rights</a:t>
            </a:r>
            <a:endParaRPr lang="en-US" altLang="en-US" sz="3200" b="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8203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B231866-F213-4B5E-92E3-C97FF2A68766}"/>
              </a:ext>
            </a:extLst>
          </p:cNvPr>
          <p:cNvSpPr>
            <a:spLocks noGrp="1" noChangeArrowheads="1"/>
          </p:cNvSpPr>
          <p:nvPr>
            <p:ph type="body" idx="1"/>
          </p:nvPr>
        </p:nvSpPr>
        <p:spPr>
          <a:xfrm>
            <a:off x="152400" y="990601"/>
            <a:ext cx="11887200" cy="7128328"/>
          </a:xfrm>
        </p:spPr>
        <p:txBody>
          <a:bodyPr>
            <a:normAutofit fontScale="40000" lnSpcReduction="20000"/>
          </a:bodyPr>
          <a:lstStyle/>
          <a:p>
            <a:pPr marL="608013" lvl="1" indent="-608013">
              <a:lnSpc>
                <a:spcPct val="90000"/>
              </a:lnSpc>
              <a:buClr>
                <a:schemeClr val="hlink"/>
              </a:buClr>
              <a:buNone/>
              <a:defRPr/>
            </a:pPr>
            <a:r>
              <a:rPr lang="en-US" altLang="en-US" sz="4200" b="1" dirty="0">
                <a:latin typeface="Arial" panose="020B0604020202020204" pitchFamily="34" charset="0"/>
                <a:cs typeface="Arial" panose="020B0604020202020204" pitchFamily="34" charset="0"/>
              </a:rPr>
              <a:t>ARTICLE 22 – INVESTIGATIONS</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608013" lvl="1" indent="-608013">
              <a:lnSpc>
                <a:spcPct val="90000"/>
              </a:lnSpc>
              <a:buClr>
                <a:schemeClr val="hlink"/>
              </a:buClr>
              <a:buNone/>
              <a:defRPr/>
            </a:pPr>
            <a:r>
              <a:rPr lang="en-US" altLang="en-US" sz="4200" b="1" dirty="0">
                <a:latin typeface="Arial" panose="020B0604020202020204" pitchFamily="34" charset="0"/>
                <a:cs typeface="Arial" panose="020B0604020202020204" pitchFamily="34" charset="0"/>
              </a:rPr>
              <a:t>Section 1 – General</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55563"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A.  As exclusive representative, the local union shall be given the opportunity to be present at any examination of an</a:t>
            </a:r>
          </a:p>
          <a:p>
            <a:pPr marL="55563"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 employee in the bargaining unit(s) by a representative of the Department in connection with an investigation if:</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608013" lvl="1" indent="-384175">
              <a:lnSpc>
                <a:spcPct val="90000"/>
              </a:lnSpc>
              <a:buClr>
                <a:schemeClr val="hlink"/>
              </a:buClr>
              <a:buNone/>
              <a:defRPr/>
            </a:pPr>
            <a:r>
              <a:rPr lang="en-US" altLang="en-US" sz="4200" dirty="0">
                <a:latin typeface="Arial" panose="020B0604020202020204" pitchFamily="34" charset="0"/>
                <a:cs typeface="Arial" panose="020B0604020202020204" pitchFamily="34" charset="0"/>
              </a:rPr>
              <a:t>1.	The employee reasonably believes that the examination may result in disciplinary action against the employee; and,</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223838"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2.   The employee requests representation.</a:t>
            </a:r>
          </a:p>
          <a:p>
            <a:pPr marL="1123935" lvl="1" indent="-514350">
              <a:lnSpc>
                <a:spcPct val="90000"/>
              </a:lnSpc>
              <a:buClr>
                <a:schemeClr val="hlink"/>
              </a:buClr>
              <a:buAutoNum type="arabicPeriod" startAt="2"/>
              <a:defRPr/>
            </a:pPr>
            <a:endParaRPr lang="en-US" altLang="en-US" sz="4200"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B. The right to union representation is not intended to interfere with the routine interaction between supervisors and</a:t>
            </a: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 employees in the normal course of a workday. </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C. The Department shall annually inform its employees of their rights to union representation under 5 USC</a:t>
            </a: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 7114(a)(2)(B) by posting notice of such rights on bulletin boards and through other appropriate means. </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D. If any supervisor or Department official, in advance of or during the questioning of an employee, contemplates the</a:t>
            </a:r>
          </a:p>
          <a:p>
            <a:pPr marL="55563" lvl="1" indent="-55563">
              <a:lnSpc>
                <a:spcPct val="90000"/>
              </a:lnSpc>
              <a:buClr>
                <a:schemeClr val="hlink"/>
              </a:buClr>
              <a:buNone/>
              <a:tabLst>
                <a:tab pos="112713" algn="l"/>
                <a:tab pos="279400" algn="l"/>
              </a:tabLst>
              <a:defRPr/>
            </a:pPr>
            <a:r>
              <a:rPr lang="en-US" altLang="en-US" sz="4200" dirty="0">
                <a:latin typeface="Arial" panose="020B0604020202020204" pitchFamily="34" charset="0"/>
                <a:cs typeface="Arial" panose="020B0604020202020204" pitchFamily="34" charset="0"/>
              </a:rPr>
              <a:t>  likelihood of disciplinary action, the employee shall be informed of his/her right to union representation prior to further</a:t>
            </a:r>
          </a:p>
          <a:p>
            <a:pPr marL="112713"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questioning. If an employee in the bargaining unit requests local union representation, the Department will reschedule</a:t>
            </a:r>
          </a:p>
          <a:p>
            <a:pPr marL="112713"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the meeting as soon as  possible, and the local union will be given the opportunity to be present.</a:t>
            </a:r>
          </a:p>
          <a:p>
            <a:pPr marL="0"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608013" lvl="1" indent="-608013">
              <a:lnSpc>
                <a:spcPct val="90000"/>
              </a:lnSpc>
              <a:buClr>
                <a:schemeClr val="hlink"/>
              </a:buClr>
              <a:buNone/>
              <a:defRPr/>
            </a:pPr>
            <a:r>
              <a:rPr lang="en-US" altLang="en-US" sz="4200" b="1" dirty="0">
                <a:latin typeface="Arial" panose="020B0604020202020204" pitchFamily="34" charset="0"/>
                <a:cs typeface="Arial" panose="020B0604020202020204" pitchFamily="34" charset="0"/>
              </a:rPr>
              <a:t>Section 2- Investigations</a:t>
            </a:r>
          </a:p>
          <a:p>
            <a:pPr marL="609585" lvl="1" indent="0">
              <a:lnSpc>
                <a:spcPct val="90000"/>
              </a:lnSpc>
              <a:buClr>
                <a:schemeClr val="hlink"/>
              </a:buClr>
              <a:buNone/>
              <a:defRPr/>
            </a:pPr>
            <a:endParaRPr lang="en-US" altLang="en-US" sz="4200" dirty="0">
              <a:latin typeface="Arial" panose="020B0604020202020204" pitchFamily="34" charset="0"/>
              <a:cs typeface="Arial" panose="020B0604020202020204" pitchFamily="34" charset="0"/>
            </a:endParaRP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E. If an employee is the subject of an investigation, he/she will be informed of the right to local union representation prior</a:t>
            </a: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 to being questioned or asked to provide a statement. The employee will also be informed of the nature of the</a:t>
            </a: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 allegation(s). Once an employee requests local union representation, except in very rare and unusual circumstances, no</a:t>
            </a:r>
          </a:p>
          <a:p>
            <a:pPr marL="0" lvl="1" indent="0">
              <a:lnSpc>
                <a:spcPct val="90000"/>
              </a:lnSpc>
              <a:buClr>
                <a:schemeClr val="hlink"/>
              </a:buClr>
              <a:buNone/>
              <a:defRPr/>
            </a:pPr>
            <a:r>
              <a:rPr lang="en-US" altLang="en-US" sz="4200" dirty="0">
                <a:latin typeface="Arial" panose="020B0604020202020204" pitchFamily="34" charset="0"/>
                <a:cs typeface="Arial" panose="020B0604020202020204" pitchFamily="34" charset="0"/>
              </a:rPr>
              <a:t> further questioning will take place until the local union is present.</a:t>
            </a:r>
          </a:p>
          <a:p>
            <a:pPr lvl="1" eaLnBrk="1" hangingPunct="1">
              <a:lnSpc>
                <a:spcPct val="90000"/>
              </a:lnSpc>
              <a:buClr>
                <a:schemeClr val="hlink"/>
              </a:buClr>
              <a:buSzTx/>
              <a:buFont typeface="Wingdings" panose="05000000000000000000" pitchFamily="2" charset="2"/>
              <a:buNone/>
              <a:defRPr/>
            </a:pPr>
            <a:endParaRPr lang="en-US" altLang="en-US" sz="1867" b="1" dirty="0"/>
          </a:p>
        </p:txBody>
      </p:sp>
      <p:sp>
        <p:nvSpPr>
          <p:cNvPr id="21507" name="Rectangle 3">
            <a:extLst>
              <a:ext uri="{FF2B5EF4-FFF2-40B4-BE49-F238E27FC236}">
                <a16:creationId xmlns:a16="http://schemas.microsoft.com/office/drawing/2014/main" id="{D1A5D785-2E02-4386-9F75-4C31C16E66AB}"/>
              </a:ext>
            </a:extLst>
          </p:cNvPr>
          <p:cNvSpPr>
            <a:spLocks noGrp="1" noChangeArrowheads="1"/>
          </p:cNvSpPr>
          <p:nvPr>
            <p:ph type="title"/>
          </p:nvPr>
        </p:nvSpPr>
        <p:spPr>
          <a:xfrm>
            <a:off x="0" y="0"/>
            <a:ext cx="12192000" cy="841829"/>
          </a:xfrm>
          <a:noFill/>
        </p:spPr>
        <p:txBody>
          <a:bodyPr anchor="ctr">
            <a:normAutofit/>
          </a:bodyPr>
          <a:lstStyle/>
          <a:p>
            <a:pPr algn="ctr" eaLnBrk="1" hangingPunct="1"/>
            <a:r>
              <a:rPr lang="en-US" altLang="en-US" sz="3200" b="1" dirty="0">
                <a:latin typeface="Arial" panose="020B0604020202020204" pitchFamily="34" charset="0"/>
                <a:cs typeface="Arial" panose="020B0604020202020204" pitchFamily="34" charset="0"/>
              </a:rPr>
              <a:t>AFGE Contractual Rights (</a:t>
            </a:r>
            <a:r>
              <a:rPr lang="en-US" altLang="en-US" sz="3200" b="1" dirty="0" err="1">
                <a:latin typeface="Arial" panose="020B0604020202020204" pitchFamily="34" charset="0"/>
                <a:cs typeface="Arial" panose="020B0604020202020204" pitchFamily="34" charset="0"/>
              </a:rPr>
              <a:t>Cont</a:t>
            </a:r>
            <a:r>
              <a:rPr lang="en-US" altLang="en-US" sz="3200" b="1" dirty="0">
                <a:latin typeface="Arial" panose="020B0604020202020204" pitchFamily="34" charset="0"/>
                <a:cs typeface="Arial" panose="020B0604020202020204" pitchFamily="34" charset="0"/>
              </a:rPr>
              <a:t>)</a:t>
            </a:r>
            <a:endParaRPr lang="en-US" altLang="en-US" sz="3200" b="1" dirty="0">
              <a:solidFill>
                <a:schemeClr val="accent2"/>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B231866-F213-4B5E-92E3-C97FF2A68766}"/>
              </a:ext>
            </a:extLst>
          </p:cNvPr>
          <p:cNvSpPr>
            <a:spLocks noGrp="1" noChangeArrowheads="1"/>
          </p:cNvSpPr>
          <p:nvPr>
            <p:ph type="body" idx="1"/>
          </p:nvPr>
        </p:nvSpPr>
        <p:spPr>
          <a:xfrm>
            <a:off x="158879" y="1143000"/>
            <a:ext cx="11874241" cy="6418942"/>
          </a:xfrm>
        </p:spPr>
        <p:txBody>
          <a:bodyPr>
            <a:normAutofit/>
          </a:bodyPr>
          <a:lstStyle/>
          <a:p>
            <a:r>
              <a:rPr lang="en-US" altLang="en-US" sz="2600" dirty="0">
                <a:latin typeface="Arial" panose="020B0604020202020204" pitchFamily="34" charset="0"/>
                <a:cs typeface="Arial" panose="020B0604020202020204" pitchFamily="34" charset="0"/>
              </a:rPr>
              <a:t>If an employee refuses to cooperate,  take the following steps:</a:t>
            </a:r>
          </a:p>
          <a:p>
            <a:r>
              <a:rPr lang="en-US" altLang="en-US" sz="2600" b="1" dirty="0">
                <a:latin typeface="Arial" panose="020B0604020202020204" pitchFamily="34" charset="0"/>
                <a:cs typeface="Arial" panose="020B0604020202020204" pitchFamily="34" charset="0"/>
              </a:rPr>
              <a:t>Make the following statement to the employee: “Your refusal to cooperate  with this inquiry has been noted for the record and you may be subject to disciplinary action.”</a:t>
            </a:r>
          </a:p>
          <a:p>
            <a:r>
              <a:rPr lang="en-US" altLang="en-US" sz="2600" dirty="0">
                <a:latin typeface="Arial" panose="020B0604020202020204" pitchFamily="34" charset="0"/>
                <a:cs typeface="Arial" panose="020B0604020202020204" pitchFamily="34" charset="0"/>
              </a:rPr>
              <a:t>Remind him/her that s/he has a responsibility to provide such information; and disciplinary action may be a result of their action. Conclude the testimony as you would for any other witness.</a:t>
            </a:r>
          </a:p>
          <a:p>
            <a:r>
              <a:rPr lang="en-US" sz="2600" dirty="0">
                <a:latin typeface="Arial" panose="020B0604020202020204" pitchFamily="34" charset="0"/>
                <a:cs typeface="Arial" panose="020B0604020202020204" pitchFamily="34" charset="0"/>
              </a:rPr>
              <a:t>I</a:t>
            </a:r>
            <a:r>
              <a:rPr lang="en-US" sz="2600" dirty="0">
                <a:effectLst/>
                <a:latin typeface="Arial" panose="020B0604020202020204" pitchFamily="34" charset="0"/>
                <a:cs typeface="Arial" panose="020B0604020202020204" pitchFamily="34" charset="0"/>
              </a:rPr>
              <a:t>f the factfinder is not the witnesses' supervisor, s/he should refer the lack of cooperation to the supervisor and request the supervisor order the witness to cooperate. </a:t>
            </a:r>
          </a:p>
          <a:p>
            <a:pPr marL="0" lvl="1" indent="0">
              <a:lnSpc>
                <a:spcPct val="90000"/>
              </a:lnSpc>
              <a:buClr>
                <a:schemeClr val="hlink"/>
              </a:buClr>
              <a:buNone/>
              <a:defRPr/>
            </a:pPr>
            <a:endParaRPr lang="en-US" altLang="en-US" sz="2667" b="1" dirty="0">
              <a:latin typeface="Arial" panose="020B0604020202020204" pitchFamily="34" charset="0"/>
              <a:cs typeface="Arial" panose="020B0604020202020204" pitchFamily="34" charset="0"/>
            </a:endParaRPr>
          </a:p>
          <a:p>
            <a:pPr marL="609585" lvl="1" indent="0">
              <a:lnSpc>
                <a:spcPct val="90000"/>
              </a:lnSpc>
              <a:buClr>
                <a:schemeClr val="hlink"/>
              </a:buClr>
              <a:buNone/>
              <a:defRPr/>
            </a:pPr>
            <a:endParaRPr lang="en-US" altLang="en-US" sz="2667" b="1" dirty="0">
              <a:latin typeface="Arial" panose="020B0604020202020204" pitchFamily="34" charset="0"/>
              <a:cs typeface="Arial" panose="020B0604020202020204" pitchFamily="34" charset="0"/>
            </a:endParaRPr>
          </a:p>
          <a:p>
            <a:pPr lvl="1" eaLnBrk="1" hangingPunct="1">
              <a:lnSpc>
                <a:spcPct val="90000"/>
              </a:lnSpc>
              <a:buClr>
                <a:schemeClr val="hlink"/>
              </a:buClr>
              <a:buSzTx/>
              <a:buFont typeface="Wingdings" panose="05000000000000000000" pitchFamily="2" charset="2"/>
              <a:buNone/>
              <a:defRPr/>
            </a:pPr>
            <a:endParaRPr lang="en-US" altLang="en-US" sz="1867" b="1" dirty="0"/>
          </a:p>
        </p:txBody>
      </p:sp>
      <p:sp>
        <p:nvSpPr>
          <p:cNvPr id="21507" name="Rectangle 3">
            <a:extLst>
              <a:ext uri="{FF2B5EF4-FFF2-40B4-BE49-F238E27FC236}">
                <a16:creationId xmlns:a16="http://schemas.microsoft.com/office/drawing/2014/main" id="{D1A5D785-2E02-4386-9F75-4C31C16E66AB}"/>
              </a:ext>
            </a:extLst>
          </p:cNvPr>
          <p:cNvSpPr>
            <a:spLocks noGrp="1" noChangeArrowheads="1"/>
          </p:cNvSpPr>
          <p:nvPr>
            <p:ph type="title"/>
          </p:nvPr>
        </p:nvSpPr>
        <p:spPr>
          <a:xfrm>
            <a:off x="0" y="0"/>
            <a:ext cx="12192000" cy="841829"/>
          </a:xfrm>
          <a:noFill/>
        </p:spPr>
        <p:txBody>
          <a:bodyPr anchor="ctr">
            <a:normAutofit/>
          </a:bodyPr>
          <a:lstStyle/>
          <a:p>
            <a:r>
              <a:rPr lang="en-US" sz="3200" dirty="0">
                <a:effectLst/>
              </a:rPr>
              <a:t>“What if the Witness </a:t>
            </a:r>
            <a:r>
              <a:rPr lang="en-US" sz="3200" dirty="0"/>
              <a:t>R</a:t>
            </a:r>
            <a:r>
              <a:rPr lang="en-US" sz="3200" dirty="0">
                <a:effectLst/>
              </a:rPr>
              <a:t>efuses to Cooperate?"</a:t>
            </a:r>
          </a:p>
        </p:txBody>
      </p:sp>
    </p:spTree>
    <p:extLst>
      <p:ext uri="{BB962C8B-B14F-4D97-AF65-F5344CB8AC3E}">
        <p14:creationId xmlns:p14="http://schemas.microsoft.com/office/powerpoint/2010/main" val="5174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a:extLst>
              <a:ext uri="{FF2B5EF4-FFF2-40B4-BE49-F238E27FC236}">
                <a16:creationId xmlns:a16="http://schemas.microsoft.com/office/drawing/2014/main" id="{7626205F-C400-44E4-B82C-95AFE688B692}"/>
              </a:ext>
            </a:extLst>
          </p:cNvPr>
          <p:cNvSpPr>
            <a:spLocks noGrp="1" noChangeArrowheads="1"/>
          </p:cNvSpPr>
          <p:nvPr>
            <p:ph idx="1"/>
          </p:nvPr>
        </p:nvSpPr>
        <p:spPr>
          <a:xfrm>
            <a:off x="246744" y="1074059"/>
            <a:ext cx="11742057" cy="6281371"/>
          </a:xfrm>
        </p:spPr>
        <p:txBody>
          <a:bodyPr/>
          <a:lstStyle/>
          <a:p>
            <a:pPr marL="16933" indent="0">
              <a:spcBef>
                <a:spcPts val="133"/>
              </a:spcBef>
              <a:buNone/>
              <a:tabLst>
                <a:tab pos="321725" algn="l"/>
              </a:tabLst>
            </a:pPr>
            <a:r>
              <a:rPr lang="en-US" altLang="en-US" sz="2667" dirty="0">
                <a:latin typeface="Arial" panose="020B0604020202020204" pitchFamily="34" charset="0"/>
                <a:cs typeface="Arial" panose="020B0604020202020204" pitchFamily="34" charset="0"/>
              </a:rPr>
              <a:t>1. 	</a:t>
            </a:r>
            <a:r>
              <a:rPr lang="en-US" altLang="en-US" sz="2600" dirty="0">
                <a:latin typeface="Arial" panose="020B0604020202020204" pitchFamily="34" charset="0"/>
                <a:cs typeface="Arial" panose="020B0604020202020204" pitchFamily="34" charset="0"/>
              </a:rPr>
              <a:t>Failure to advise witnesses of rights and obligations</a:t>
            </a:r>
          </a:p>
          <a:p>
            <a:pPr marL="16933" indent="0">
              <a:spcBef>
                <a:spcPts val="67"/>
              </a:spcBef>
              <a:buFont typeface="Arial" panose="020B0604020202020204" pitchFamily="34" charset="0"/>
              <a:buAutoNum type="arabicPeriod"/>
              <a:tabLst>
                <a:tab pos="321725" algn="l"/>
              </a:tabLst>
            </a:pPr>
            <a:endParaRPr lang="en-US" altLang="en-US" sz="2600" dirty="0">
              <a:latin typeface="Arial" panose="020B0604020202020204" pitchFamily="34" charset="0"/>
              <a:cs typeface="Times New Roman" panose="02020603050405020304" pitchFamily="18" charset="0"/>
            </a:endParaRPr>
          </a:p>
          <a:p>
            <a:pPr marL="16933" indent="0">
              <a:buNone/>
              <a:tabLst>
                <a:tab pos="321725" algn="l"/>
              </a:tabLst>
            </a:pPr>
            <a:r>
              <a:rPr lang="en-US" altLang="en-US" sz="2600" dirty="0">
                <a:latin typeface="Arial" panose="020B0604020202020204" pitchFamily="34" charset="0"/>
                <a:cs typeface="Arial" panose="020B0604020202020204" pitchFamily="34" charset="0"/>
              </a:rPr>
              <a:t>2. 	Failure to reach a conclusion</a:t>
            </a:r>
          </a:p>
          <a:p>
            <a:pPr marL="16933" indent="0">
              <a:spcBef>
                <a:spcPts val="67"/>
              </a:spcBef>
              <a:buFont typeface="Arial" panose="020B0604020202020204" pitchFamily="34" charset="0"/>
              <a:buAutoNum type="arabicPeriod"/>
              <a:tabLst>
                <a:tab pos="321725" algn="l"/>
              </a:tabLst>
            </a:pPr>
            <a:endParaRPr lang="en-US" altLang="en-US" sz="2600" dirty="0">
              <a:latin typeface="Arial" panose="020B0604020202020204" pitchFamily="34" charset="0"/>
              <a:cs typeface="Times New Roman" panose="02020603050405020304" pitchFamily="18" charset="0"/>
            </a:endParaRPr>
          </a:p>
          <a:p>
            <a:pPr marL="16933" indent="0">
              <a:buNone/>
              <a:tabLst>
                <a:tab pos="321725" algn="l"/>
              </a:tabLst>
            </a:pPr>
            <a:r>
              <a:rPr lang="en-US" altLang="en-US" sz="2600" dirty="0">
                <a:latin typeface="Arial" panose="020B0604020202020204" pitchFamily="34" charset="0"/>
                <a:cs typeface="Arial" panose="020B0604020202020204" pitchFamily="34" charset="0"/>
              </a:rPr>
              <a:t>3. 	Unsubstantiated conclusions</a:t>
            </a:r>
          </a:p>
          <a:p>
            <a:pPr marL="16933" indent="0">
              <a:spcBef>
                <a:spcPts val="67"/>
              </a:spcBef>
              <a:buNone/>
              <a:tabLst>
                <a:tab pos="321725" algn="l"/>
              </a:tabLst>
            </a:pPr>
            <a:endParaRPr lang="en-US" altLang="en-US" sz="2600" dirty="0">
              <a:latin typeface="Arial" panose="020B0604020202020204" pitchFamily="34" charset="0"/>
              <a:cs typeface="Times New Roman" panose="02020603050405020304" pitchFamily="18" charset="0"/>
            </a:endParaRPr>
          </a:p>
          <a:p>
            <a:pPr marL="16933" indent="0">
              <a:buNone/>
              <a:tabLst>
                <a:tab pos="321725" algn="l"/>
              </a:tabLst>
            </a:pPr>
            <a:r>
              <a:rPr lang="en-US" altLang="en-US" sz="2600" dirty="0">
                <a:latin typeface="Arial" panose="020B0604020202020204" pitchFamily="34" charset="0"/>
                <a:cs typeface="Arial" panose="020B0604020202020204" pitchFamily="34" charset="0"/>
              </a:rPr>
              <a:t>4. 	Failure to obtain detailed descriptions in testimony</a:t>
            </a:r>
          </a:p>
          <a:p>
            <a:pPr marL="16933" indent="0">
              <a:buNone/>
              <a:tabLst>
                <a:tab pos="321725" algn="l"/>
              </a:tabLst>
            </a:pPr>
            <a:endParaRPr lang="en-US" altLang="en-US" sz="2600" dirty="0">
              <a:latin typeface="Arial" panose="020B0604020202020204" pitchFamily="34" charset="0"/>
              <a:cs typeface="Arial" panose="020B0604020202020204" pitchFamily="34" charset="0"/>
            </a:endParaRPr>
          </a:p>
          <a:p>
            <a:pPr marL="16933" indent="0">
              <a:buNone/>
              <a:tabLst>
                <a:tab pos="682625" algn="l"/>
              </a:tabLst>
            </a:pPr>
            <a:r>
              <a:rPr lang="en-US" altLang="en-US" sz="2600" dirty="0">
                <a:latin typeface="Arial" panose="020B0604020202020204" pitchFamily="34" charset="0"/>
                <a:cs typeface="Arial" panose="020B0604020202020204" pitchFamily="34" charset="0"/>
              </a:rPr>
              <a:t>5. 	Failure to identify and pursue relevant information obtained during 				interview process</a:t>
            </a:r>
          </a:p>
          <a:p>
            <a:pPr marL="16933" indent="0">
              <a:tabLst>
                <a:tab pos="321725" algn="l"/>
              </a:tabLst>
            </a:pPr>
            <a:endParaRPr lang="en-US" altLang="en-US" dirty="0"/>
          </a:p>
        </p:txBody>
      </p:sp>
      <p:sp>
        <p:nvSpPr>
          <p:cNvPr id="4" name="Title 3">
            <a:extLst>
              <a:ext uri="{FF2B5EF4-FFF2-40B4-BE49-F238E27FC236}">
                <a16:creationId xmlns:a16="http://schemas.microsoft.com/office/drawing/2014/main" id="{085F6934-BB9C-4FF2-8C56-79F1DDC4EA66}"/>
              </a:ext>
            </a:extLst>
          </p:cNvPr>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Top 10 Shortcomings in Investigations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9240E-6E49-4E69-83DC-CEC6250F0586}"/>
              </a:ext>
            </a:extLst>
          </p:cNvPr>
          <p:cNvSpPr>
            <a:spLocks noGrp="1"/>
          </p:cNvSpPr>
          <p:nvPr>
            <p:ph idx="1"/>
          </p:nvPr>
        </p:nvSpPr>
        <p:spPr>
          <a:xfrm>
            <a:off x="130629" y="1320812"/>
            <a:ext cx="11451772" cy="6034617"/>
          </a:xfrm>
        </p:spPr>
        <p:txBody>
          <a:bodyPr/>
          <a:lstStyle/>
          <a:p>
            <a:pPr marL="16933" indent="0">
              <a:spcBef>
                <a:spcPts val="7"/>
              </a:spcBef>
              <a:buNone/>
              <a:tabLst>
                <a:tab pos="321725" algn="l"/>
              </a:tabLst>
              <a:defRPr/>
            </a:pPr>
            <a:r>
              <a:rPr lang="en-US" sz="2667" spc="-7" dirty="0">
                <a:latin typeface="Arial"/>
                <a:cs typeface="Arial"/>
              </a:rPr>
              <a:t>6</a:t>
            </a:r>
            <a:r>
              <a:rPr lang="en-US" sz="2600" spc="-7" dirty="0">
                <a:latin typeface="Arial" panose="020B0604020202020204" pitchFamily="34" charset="0"/>
                <a:cs typeface="Arial" panose="020B0604020202020204" pitchFamily="34" charset="0"/>
              </a:rPr>
              <a:t>. 	Failure </a:t>
            </a:r>
            <a:r>
              <a:rPr lang="en-US" sz="2600" dirty="0">
                <a:latin typeface="Arial" panose="020B0604020202020204" pitchFamily="34" charset="0"/>
                <a:cs typeface="Arial" panose="020B0604020202020204" pitchFamily="34" charset="0"/>
              </a:rPr>
              <a:t>to </a:t>
            </a:r>
            <a:r>
              <a:rPr lang="en-US" sz="2600" spc="-7" dirty="0">
                <a:latin typeface="Arial" panose="020B0604020202020204" pitchFamily="34" charset="0"/>
                <a:cs typeface="Arial" panose="020B0604020202020204" pitchFamily="34" charset="0"/>
              </a:rPr>
              <a:t>clarify</a:t>
            </a:r>
            <a:r>
              <a:rPr lang="en-US" sz="2600" dirty="0">
                <a:latin typeface="Arial" panose="020B0604020202020204" pitchFamily="34" charset="0"/>
                <a:cs typeface="Arial" panose="020B0604020202020204" pitchFamily="34" charset="0"/>
              </a:rPr>
              <a:t> </a:t>
            </a:r>
            <a:r>
              <a:rPr lang="en-US" sz="2600" spc="-7" dirty="0">
                <a:latin typeface="Arial" panose="020B0604020202020204" pitchFamily="34" charset="0"/>
                <a:cs typeface="Arial" panose="020B0604020202020204" pitchFamily="34" charset="0"/>
              </a:rPr>
              <a:t>answers</a:t>
            </a:r>
            <a:endParaRPr lang="en-US" sz="2600" dirty="0">
              <a:latin typeface="Arial" panose="020B0604020202020204" pitchFamily="34" charset="0"/>
              <a:cs typeface="Arial" panose="020B0604020202020204" pitchFamily="34" charset="0"/>
            </a:endParaRPr>
          </a:p>
          <a:p>
            <a:pPr>
              <a:spcBef>
                <a:spcPts val="73"/>
              </a:spcBef>
              <a:buFont typeface="Arial"/>
              <a:buAutoNum type="arabicPeriod"/>
              <a:defRPr/>
            </a:pPr>
            <a:endParaRPr lang="en-US" sz="2600" dirty="0">
              <a:latin typeface="Arial" panose="020B0604020202020204" pitchFamily="34" charset="0"/>
              <a:cs typeface="Arial" panose="020B0604020202020204" pitchFamily="34" charset="0"/>
            </a:endParaRPr>
          </a:p>
          <a:p>
            <a:pPr marL="16933" indent="0">
              <a:buNone/>
              <a:tabLst>
                <a:tab pos="321725" algn="l"/>
              </a:tabLst>
              <a:defRPr/>
            </a:pPr>
            <a:r>
              <a:rPr lang="en-US" sz="2600" spc="-7" dirty="0">
                <a:latin typeface="Arial" panose="020B0604020202020204" pitchFamily="34" charset="0"/>
                <a:cs typeface="Arial" panose="020B0604020202020204" pitchFamily="34" charset="0"/>
              </a:rPr>
              <a:t>7. 	Failure </a:t>
            </a:r>
            <a:r>
              <a:rPr lang="en-US" sz="2600" dirty="0">
                <a:latin typeface="Arial" panose="020B0604020202020204" pitchFamily="34" charset="0"/>
                <a:cs typeface="Arial" panose="020B0604020202020204" pitchFamily="34" charset="0"/>
              </a:rPr>
              <a:t>to </a:t>
            </a:r>
            <a:r>
              <a:rPr lang="en-US" sz="2600" spc="-7" dirty="0">
                <a:latin typeface="Arial" panose="020B0604020202020204" pitchFamily="34" charset="0"/>
                <a:cs typeface="Arial" panose="020B0604020202020204" pitchFamily="34" charset="0"/>
              </a:rPr>
              <a:t>pursue and attempt </a:t>
            </a:r>
            <a:r>
              <a:rPr lang="en-US" sz="2600" dirty="0">
                <a:latin typeface="Arial" panose="020B0604020202020204" pitchFamily="34" charset="0"/>
                <a:cs typeface="Arial" panose="020B0604020202020204" pitchFamily="34" charset="0"/>
              </a:rPr>
              <a:t>to </a:t>
            </a:r>
            <a:r>
              <a:rPr lang="en-US" sz="2600" spc="-7" dirty="0">
                <a:latin typeface="Arial" panose="020B0604020202020204" pitchFamily="34" charset="0"/>
                <a:cs typeface="Arial" panose="020B0604020202020204" pitchFamily="34" charset="0"/>
              </a:rPr>
              <a:t>resolve inconsistent</a:t>
            </a:r>
            <a:r>
              <a:rPr lang="en-US" sz="2600" spc="13" dirty="0">
                <a:latin typeface="Arial" panose="020B0604020202020204" pitchFamily="34" charset="0"/>
                <a:cs typeface="Arial" panose="020B0604020202020204" pitchFamily="34" charset="0"/>
              </a:rPr>
              <a:t> </a:t>
            </a:r>
            <a:r>
              <a:rPr lang="en-US" sz="2600" spc="-7" dirty="0">
                <a:latin typeface="Arial" panose="020B0604020202020204" pitchFamily="34" charset="0"/>
                <a:cs typeface="Arial" panose="020B0604020202020204" pitchFamily="34" charset="0"/>
              </a:rPr>
              <a:t>testimony</a:t>
            </a:r>
            <a:endParaRPr lang="en-US" sz="2600" dirty="0">
              <a:latin typeface="Arial" panose="020B0604020202020204" pitchFamily="34" charset="0"/>
              <a:cs typeface="Arial" panose="020B0604020202020204" pitchFamily="34" charset="0"/>
            </a:endParaRPr>
          </a:p>
          <a:p>
            <a:pPr>
              <a:spcBef>
                <a:spcPts val="73"/>
              </a:spcBef>
              <a:buFont typeface="Arial"/>
              <a:buAutoNum type="arabicPeriod"/>
              <a:defRPr/>
            </a:pPr>
            <a:endParaRPr lang="en-US" sz="2600" dirty="0">
              <a:latin typeface="Arial" panose="020B0604020202020204" pitchFamily="34" charset="0"/>
              <a:cs typeface="Arial" panose="020B0604020202020204" pitchFamily="34" charset="0"/>
            </a:endParaRPr>
          </a:p>
          <a:p>
            <a:pPr marL="16933" indent="0">
              <a:buNone/>
              <a:tabLst>
                <a:tab pos="321725" algn="l"/>
              </a:tabLst>
              <a:defRPr/>
            </a:pPr>
            <a:r>
              <a:rPr lang="en-US" sz="2600" spc="-7" dirty="0">
                <a:latin typeface="Arial" panose="020B0604020202020204" pitchFamily="34" charset="0"/>
                <a:cs typeface="Arial" panose="020B0604020202020204" pitchFamily="34" charset="0"/>
              </a:rPr>
              <a:t>8. 	Failure </a:t>
            </a:r>
            <a:r>
              <a:rPr lang="en-US" sz="2600" dirty="0">
                <a:latin typeface="Arial" panose="020B0604020202020204" pitchFamily="34" charset="0"/>
                <a:cs typeface="Arial" panose="020B0604020202020204" pitchFamily="34" charset="0"/>
              </a:rPr>
              <a:t>to </a:t>
            </a:r>
            <a:r>
              <a:rPr lang="en-US" sz="2600" spc="-7" dirty="0">
                <a:latin typeface="Arial" panose="020B0604020202020204" pitchFamily="34" charset="0"/>
                <a:cs typeface="Arial" panose="020B0604020202020204" pitchFamily="34" charset="0"/>
              </a:rPr>
              <a:t>address disputed evidence </a:t>
            </a:r>
            <a:r>
              <a:rPr lang="en-US" sz="2600" spc="-13" dirty="0">
                <a:latin typeface="Arial" panose="020B0604020202020204" pitchFamily="34" charset="0"/>
                <a:cs typeface="Arial" panose="020B0604020202020204" pitchFamily="34" charset="0"/>
              </a:rPr>
              <a:t>in </a:t>
            </a:r>
            <a:r>
              <a:rPr lang="en-US" sz="2600" spc="-7" dirty="0">
                <a:latin typeface="Arial" panose="020B0604020202020204" pitchFamily="34" charset="0"/>
                <a:cs typeface="Arial" panose="020B0604020202020204" pitchFamily="34" charset="0"/>
              </a:rPr>
              <a:t>the factual</a:t>
            </a:r>
            <a:r>
              <a:rPr lang="en-US" sz="2600" spc="33" dirty="0">
                <a:latin typeface="Arial" panose="020B0604020202020204" pitchFamily="34" charset="0"/>
                <a:cs typeface="Arial" panose="020B0604020202020204" pitchFamily="34" charset="0"/>
              </a:rPr>
              <a:t> </a:t>
            </a:r>
            <a:r>
              <a:rPr lang="en-US" sz="2600" spc="-7" dirty="0">
                <a:latin typeface="Arial" panose="020B0604020202020204" pitchFamily="34" charset="0"/>
                <a:cs typeface="Arial" panose="020B0604020202020204" pitchFamily="34" charset="0"/>
              </a:rPr>
              <a:t>findings</a:t>
            </a:r>
            <a:endParaRPr lang="en-US" sz="2600" dirty="0">
              <a:latin typeface="Arial" panose="020B0604020202020204" pitchFamily="34" charset="0"/>
              <a:cs typeface="Arial" panose="020B0604020202020204" pitchFamily="34" charset="0"/>
            </a:endParaRPr>
          </a:p>
          <a:p>
            <a:pPr>
              <a:spcBef>
                <a:spcPts val="73"/>
              </a:spcBef>
              <a:buFont typeface="Arial"/>
              <a:buAutoNum type="arabicPeriod"/>
              <a:defRPr/>
            </a:pPr>
            <a:endParaRPr lang="en-US" sz="2600" dirty="0">
              <a:latin typeface="Arial" panose="020B0604020202020204" pitchFamily="34" charset="0"/>
              <a:cs typeface="Arial" panose="020B0604020202020204" pitchFamily="34" charset="0"/>
            </a:endParaRPr>
          </a:p>
          <a:p>
            <a:pPr marL="16933" indent="0">
              <a:buNone/>
              <a:tabLst>
                <a:tab pos="321725" algn="l"/>
              </a:tabLst>
              <a:defRPr/>
            </a:pPr>
            <a:r>
              <a:rPr lang="en-US" sz="2600" spc="-7" dirty="0">
                <a:latin typeface="Arial" panose="020B0604020202020204" pitchFamily="34" charset="0"/>
                <a:cs typeface="Arial" panose="020B0604020202020204" pitchFamily="34" charset="0"/>
              </a:rPr>
              <a:t>9. 	Failure </a:t>
            </a:r>
            <a:r>
              <a:rPr lang="en-US" sz="2600" dirty="0">
                <a:latin typeface="Arial" panose="020B0604020202020204" pitchFamily="34" charset="0"/>
                <a:cs typeface="Arial" panose="020B0604020202020204" pitchFamily="34" charset="0"/>
              </a:rPr>
              <a:t>to </a:t>
            </a:r>
            <a:r>
              <a:rPr lang="en-US" sz="2600" spc="-7" dirty="0">
                <a:latin typeface="Arial" panose="020B0604020202020204" pitchFamily="34" charset="0"/>
                <a:cs typeface="Arial" panose="020B0604020202020204" pitchFamily="34" charset="0"/>
              </a:rPr>
              <a:t>cite important evidence in the body of the</a:t>
            </a:r>
            <a:r>
              <a:rPr lang="en-US" sz="2600" spc="73" dirty="0">
                <a:latin typeface="Arial" panose="020B0604020202020204" pitchFamily="34" charset="0"/>
                <a:cs typeface="Arial" panose="020B0604020202020204" pitchFamily="34" charset="0"/>
              </a:rPr>
              <a:t> </a:t>
            </a:r>
            <a:r>
              <a:rPr lang="en-US" sz="2600" spc="-7" dirty="0">
                <a:latin typeface="Arial" panose="020B0604020202020204" pitchFamily="34" charset="0"/>
                <a:cs typeface="Arial" panose="020B0604020202020204" pitchFamily="34" charset="0"/>
              </a:rPr>
              <a:t>report</a:t>
            </a:r>
            <a:endParaRPr lang="en-US" sz="2600" dirty="0">
              <a:latin typeface="Arial" panose="020B0604020202020204" pitchFamily="34" charset="0"/>
              <a:cs typeface="Arial" panose="020B0604020202020204" pitchFamily="34" charset="0"/>
            </a:endParaRPr>
          </a:p>
          <a:p>
            <a:pPr>
              <a:spcBef>
                <a:spcPts val="73"/>
              </a:spcBef>
              <a:buFont typeface="Arial"/>
              <a:buAutoNum type="arabicPeriod"/>
              <a:defRPr/>
            </a:pPr>
            <a:endParaRPr lang="en-US" sz="2600" dirty="0">
              <a:latin typeface="Arial" panose="020B0604020202020204" pitchFamily="34" charset="0"/>
              <a:cs typeface="Arial" panose="020B0604020202020204" pitchFamily="34" charset="0"/>
            </a:endParaRPr>
          </a:p>
          <a:p>
            <a:pPr marL="16933" indent="0">
              <a:buNone/>
              <a:tabLst>
                <a:tab pos="321725" algn="l"/>
              </a:tabLst>
              <a:defRPr/>
            </a:pPr>
            <a:r>
              <a:rPr lang="en-US" sz="2600" spc="-7" dirty="0">
                <a:latin typeface="Arial" panose="020B0604020202020204" pitchFamily="34" charset="0"/>
                <a:cs typeface="Arial" panose="020B0604020202020204" pitchFamily="34" charset="0"/>
              </a:rPr>
              <a:t>10. 	Failure </a:t>
            </a:r>
            <a:r>
              <a:rPr lang="en-US" sz="2600" dirty="0">
                <a:latin typeface="Arial" panose="020B0604020202020204" pitchFamily="34" charset="0"/>
                <a:cs typeface="Arial" panose="020B0604020202020204" pitchFamily="34" charset="0"/>
              </a:rPr>
              <a:t>to </a:t>
            </a:r>
            <a:r>
              <a:rPr lang="en-US" sz="2600" spc="-7" dirty="0">
                <a:latin typeface="Arial" panose="020B0604020202020204" pitchFamily="34" charset="0"/>
                <a:cs typeface="Arial" panose="020B0604020202020204" pitchFamily="34" charset="0"/>
              </a:rPr>
              <a:t>review physical evidence </a:t>
            </a:r>
            <a:r>
              <a:rPr lang="en-US" sz="2600" spc="-13" dirty="0">
                <a:latin typeface="Arial" panose="020B0604020202020204" pitchFamily="34" charset="0"/>
                <a:cs typeface="Arial" panose="020B0604020202020204" pitchFamily="34" charset="0"/>
              </a:rPr>
              <a:t>with</a:t>
            </a:r>
            <a:r>
              <a:rPr lang="en-US" sz="2600" spc="33" dirty="0">
                <a:latin typeface="Arial" panose="020B0604020202020204" pitchFamily="34" charset="0"/>
                <a:cs typeface="Arial" panose="020B0604020202020204" pitchFamily="34" charset="0"/>
              </a:rPr>
              <a:t> </a:t>
            </a:r>
            <a:r>
              <a:rPr lang="en-US" sz="2600" spc="-7" dirty="0">
                <a:latin typeface="Arial" panose="020B0604020202020204" pitchFamily="34" charset="0"/>
                <a:cs typeface="Arial" panose="020B0604020202020204" pitchFamily="34" charset="0"/>
              </a:rPr>
              <a:t>witnesses</a:t>
            </a:r>
            <a:endParaRPr lang="en-US" sz="2600" dirty="0">
              <a:latin typeface="Arial" panose="020B0604020202020204" pitchFamily="34" charset="0"/>
              <a:cs typeface="Arial" panose="020B0604020202020204" pitchFamily="34" charset="0"/>
            </a:endParaRPr>
          </a:p>
          <a:p>
            <a:pPr>
              <a:defRPr/>
            </a:pPr>
            <a:endParaRPr lang="en-US" dirty="0"/>
          </a:p>
        </p:txBody>
      </p:sp>
      <p:sp>
        <p:nvSpPr>
          <p:cNvPr id="5" name="Title 4">
            <a:extLst>
              <a:ext uri="{FF2B5EF4-FFF2-40B4-BE49-F238E27FC236}">
                <a16:creationId xmlns:a16="http://schemas.microsoft.com/office/drawing/2014/main" id="{299405E6-D561-457F-9015-CF8359BFD3D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Top 10 Shortcomings in Investigations (</a:t>
            </a:r>
            <a:r>
              <a:rPr lang="en-US" dirty="0" err="1"/>
              <a:t>Cont</a:t>
            </a:r>
            <a:r>
              <a:rPr lang="en-US" dirty="0">
                <a:latin typeface="Arial" panose="020B0604020202020204" pitchFamily="34" charset="0"/>
                <a:cs typeface="Arial" panose="020B0604020202020204" pitchFamily="34" charset="0"/>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a:t>Defining Evidence</a:t>
            </a:r>
            <a:endParaRPr lang="en-US" sz="3200" dirty="0"/>
          </a:p>
        </p:txBody>
      </p:sp>
      <p:sp>
        <p:nvSpPr>
          <p:cNvPr id="3" name="Content Placeholder 2"/>
          <p:cNvSpPr>
            <a:spLocks noGrp="1"/>
          </p:cNvSpPr>
          <p:nvPr>
            <p:ph idx="1"/>
          </p:nvPr>
        </p:nvSpPr>
        <p:spPr>
          <a:xfrm>
            <a:off x="152400" y="990600"/>
            <a:ext cx="11942844" cy="6034617"/>
          </a:xfrm>
        </p:spPr>
        <p:txBody>
          <a:bodyPr>
            <a:normAutofit/>
          </a:bodyPr>
          <a:lstStyle/>
          <a:p>
            <a:pPr marL="0" indent="0">
              <a:lnSpc>
                <a:spcPct val="80000"/>
              </a:lnSpc>
              <a:buNone/>
            </a:pPr>
            <a:r>
              <a:rPr lang="en-US" sz="2600" b="1" dirty="0">
                <a:latin typeface="Arial" panose="020B0604020202020204" pitchFamily="34" charset="0"/>
                <a:cs typeface="Arial" panose="020B0604020202020204" pitchFamily="34" charset="0"/>
              </a:rPr>
              <a:t>What is evidence?</a:t>
            </a:r>
          </a:p>
          <a:p>
            <a:pPr marL="0" indent="0">
              <a:lnSpc>
                <a:spcPct val="80000"/>
              </a:lnSpc>
              <a:buNone/>
            </a:pPr>
            <a:endParaRPr lang="en-US" sz="3200" b="1" dirty="0"/>
          </a:p>
          <a:p>
            <a:pPr>
              <a:lnSpc>
                <a:spcPct val="80000"/>
              </a:lnSpc>
              <a:buFont typeface="Arial" panose="020B0604020202020204" pitchFamily="34" charset="0"/>
              <a:buChar char="•"/>
            </a:pPr>
            <a:r>
              <a:rPr lang="en-US" sz="2600" b="0" i="0" u="none" strike="noStrike" baseline="0" dirty="0">
                <a:solidFill>
                  <a:srgbClr val="000000"/>
                </a:solidFill>
                <a:latin typeface="Arial" panose="020B0604020202020204" pitchFamily="34" charset="0"/>
                <a:cs typeface="Arial" panose="020B0604020202020204" pitchFamily="34" charset="0"/>
              </a:rPr>
              <a:t>Evidence is information that tends to prove or disprove a purported fact, allegation, or assertion. </a:t>
            </a:r>
          </a:p>
          <a:p>
            <a:pPr>
              <a:lnSpc>
                <a:spcPct val="80000"/>
              </a:lnSpc>
              <a:buFont typeface="Arial" panose="020B0604020202020204" pitchFamily="34" charset="0"/>
              <a:buChar char="•"/>
            </a:pPr>
            <a:endParaRPr lang="en-US" altLang="en-US" sz="2600" dirty="0">
              <a:solidFill>
                <a:srgbClr val="000000"/>
              </a:solidFill>
              <a:latin typeface="Arial" panose="020B0604020202020204" pitchFamily="34" charset="0"/>
              <a:cs typeface="Arial" panose="020B0604020202020204" pitchFamily="34" charset="0"/>
            </a:endParaRPr>
          </a:p>
          <a:p>
            <a:pPr>
              <a:lnSpc>
                <a:spcPct val="80000"/>
              </a:lnSpc>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Evidence includes testimony, documents, physical and demonstrative evidence. Anything that a reasonable person would consider relevant and material to an issue and anything that may reasonably lead to a discovery or development of material evidence should be considered by the investigator.</a:t>
            </a:r>
          </a:p>
          <a:p>
            <a:pPr marL="346075" indent="0">
              <a:lnSpc>
                <a:spcPct val="80000"/>
              </a:lnSpc>
              <a:spcBef>
                <a:spcPts val="800"/>
              </a:spcBef>
              <a:spcAft>
                <a:spcPts val="800"/>
              </a:spcAft>
              <a:buNone/>
              <a:defRPr/>
            </a:pPr>
            <a:r>
              <a:rPr lang="en-US" altLang="en-US" sz="2600" dirty="0">
                <a:latin typeface="Arial" panose="020B0604020202020204" pitchFamily="34" charset="0"/>
                <a:cs typeface="Arial" panose="020B0604020202020204" pitchFamily="34" charset="0"/>
              </a:rPr>
              <a:t> </a:t>
            </a:r>
            <a:endParaRPr lang="en-US" sz="2600" b="0" i="0" u="none" strike="noStrike" baseline="0" dirty="0">
              <a:solidFill>
                <a:srgbClr val="000000"/>
              </a:solidFill>
              <a:latin typeface="Arial" panose="020B0604020202020204" pitchFamily="34" charset="0"/>
              <a:cs typeface="Arial" panose="020B0604020202020204" pitchFamily="34" charset="0"/>
            </a:endParaRPr>
          </a:p>
          <a:p>
            <a:pPr marL="79375" indent="0" algn="r">
              <a:lnSpc>
                <a:spcPct val="80000"/>
              </a:lnSpc>
              <a:spcBef>
                <a:spcPts val="800"/>
              </a:spcBef>
              <a:spcAft>
                <a:spcPts val="800"/>
              </a:spcAft>
              <a:buNone/>
              <a:defRPr/>
            </a:pPr>
            <a:endParaRPr lang="en-US" altLang="en-US" sz="2600" dirty="0">
              <a:solidFill>
                <a:srgbClr val="000000"/>
              </a:solidFill>
              <a:latin typeface="Arial" panose="020B0604020202020204" pitchFamily="34" charset="0"/>
              <a:cs typeface="Arial" panose="020B0604020202020204" pitchFamily="34" charset="0"/>
            </a:endParaRPr>
          </a:p>
          <a:p>
            <a:pPr marL="79375" indent="0" algn="r">
              <a:lnSpc>
                <a:spcPct val="80000"/>
              </a:lnSpc>
              <a:spcBef>
                <a:spcPts val="800"/>
              </a:spcBef>
              <a:spcAft>
                <a:spcPts val="800"/>
              </a:spcAft>
              <a:buNone/>
              <a:defRPr/>
            </a:pPr>
            <a:endParaRPr lang="en-US" altLang="en-US" sz="2600" dirty="0">
              <a:solidFill>
                <a:srgbClr val="000000"/>
              </a:solidFill>
              <a:latin typeface="Arial" panose="020B0604020202020204" pitchFamily="34" charset="0"/>
              <a:cs typeface="Arial" panose="020B0604020202020204" pitchFamily="34" charset="0"/>
            </a:endParaRPr>
          </a:p>
          <a:p>
            <a:pPr marL="79375" indent="0" algn="r">
              <a:lnSpc>
                <a:spcPct val="80000"/>
              </a:lnSpc>
              <a:spcBef>
                <a:spcPts val="800"/>
              </a:spcBef>
              <a:spcAft>
                <a:spcPts val="800"/>
              </a:spcAft>
              <a:buNone/>
              <a:defRPr/>
            </a:pPr>
            <a:endParaRPr lang="en-US" altLang="en-US" sz="2600" dirty="0">
              <a:solidFill>
                <a:srgbClr val="000000"/>
              </a:solidFill>
              <a:latin typeface="Arial" panose="020B0604020202020204" pitchFamily="34" charset="0"/>
              <a:cs typeface="Arial" panose="020B0604020202020204" pitchFamily="34" charset="0"/>
            </a:endParaRPr>
          </a:p>
          <a:p>
            <a:pPr marL="79375" indent="0" algn="r">
              <a:lnSpc>
                <a:spcPct val="80000"/>
              </a:lnSpc>
              <a:spcBef>
                <a:spcPts val="800"/>
              </a:spcBef>
              <a:spcAft>
                <a:spcPts val="800"/>
              </a:spcAft>
              <a:buNone/>
              <a:defRPr/>
            </a:pPr>
            <a:r>
              <a:rPr lang="en-US" altLang="en-US" sz="2600" dirty="0">
                <a:solidFill>
                  <a:srgbClr val="000000"/>
                </a:solidFill>
                <a:latin typeface="Arial" panose="020B0604020202020204" pitchFamily="34" charset="0"/>
                <a:cs typeface="Arial" panose="020B0604020202020204" pitchFamily="34" charset="0"/>
              </a:rPr>
              <a:t>-VA Handbook 0700, August 27,2021</a:t>
            </a:r>
            <a:endParaRPr lang="en-US" altLang="en-US" sz="26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3FE40F6C-36E6-4965-9D21-698197C3108F}" type="slidenum">
              <a:rPr lang="en-US" smtClean="0"/>
              <a:pPr/>
              <a:t>15</a:t>
            </a:fld>
            <a:endParaRPr lang="en-US" dirty="0"/>
          </a:p>
        </p:txBody>
      </p:sp>
    </p:spTree>
    <p:extLst>
      <p:ext uri="{BB962C8B-B14F-4D97-AF65-F5344CB8AC3E}">
        <p14:creationId xmlns:p14="http://schemas.microsoft.com/office/powerpoint/2010/main" val="4184172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323B6510-78EA-41B7-9C89-92A6628FD00E}"/>
              </a:ext>
            </a:extLst>
          </p:cNvPr>
          <p:cNvSpPr>
            <a:spLocks noGrp="1" noChangeArrowheads="1"/>
          </p:cNvSpPr>
          <p:nvPr>
            <p:ph type="title"/>
          </p:nvPr>
        </p:nvSpPr>
        <p:spPr>
          <a:xfrm>
            <a:off x="0" y="1"/>
            <a:ext cx="12090400" cy="1117600"/>
          </a:xfrm>
        </p:spPr>
        <p:txBody>
          <a:bodyPr>
            <a:normAutofit/>
          </a:bodyPr>
          <a:lstStyle/>
          <a:p>
            <a:pPr algn="ctr"/>
            <a:r>
              <a:rPr lang="en-US" altLang="en-US" sz="3200" dirty="0">
                <a:latin typeface="Arial" panose="020B0604020202020204" pitchFamily="34" charset="0"/>
                <a:cs typeface="Arial" panose="020B0604020202020204" pitchFamily="34" charset="0"/>
              </a:rPr>
              <a:t>Evaluating </a:t>
            </a:r>
            <a:r>
              <a:rPr lang="en-US" altLang="en-US" sz="3200" b="1" dirty="0">
                <a:latin typeface="Arial" panose="020B0604020202020204" pitchFamily="34" charset="0"/>
                <a:cs typeface="Arial" panose="020B0604020202020204" pitchFamily="34" charset="0"/>
              </a:rPr>
              <a:t>Evidence </a:t>
            </a:r>
          </a:p>
        </p:txBody>
      </p:sp>
      <p:sp>
        <p:nvSpPr>
          <p:cNvPr id="4" name="object 3">
            <a:extLst>
              <a:ext uri="{FF2B5EF4-FFF2-40B4-BE49-F238E27FC236}">
                <a16:creationId xmlns:a16="http://schemas.microsoft.com/office/drawing/2014/main" id="{DEC23113-8121-4061-BD9D-461F80416B5D}"/>
              </a:ext>
            </a:extLst>
          </p:cNvPr>
          <p:cNvSpPr txBox="1"/>
          <p:nvPr/>
        </p:nvSpPr>
        <p:spPr>
          <a:xfrm>
            <a:off x="174184" y="957944"/>
            <a:ext cx="11843632" cy="6921874"/>
          </a:xfrm>
          <a:prstGeom prst="rect">
            <a:avLst/>
          </a:prstGeom>
        </p:spPr>
        <p:txBody>
          <a:bodyPr wrap="square" lIns="0" tIns="16933" rIns="0" bIns="0">
            <a:spAutoFit/>
          </a:bodyPr>
          <a:lstStyle/>
          <a:p>
            <a:pPr marL="73657">
              <a:spcBef>
                <a:spcPts val="133"/>
              </a:spcBef>
              <a:defRPr/>
            </a:pPr>
            <a:r>
              <a:rPr lang="en-US" sz="2600" b="1" spc="-7" dirty="0">
                <a:latin typeface="Arial" panose="020B0604020202020204" pitchFamily="34" charset="0"/>
                <a:cs typeface="Arial" panose="020B0604020202020204" pitchFamily="34" charset="0"/>
              </a:rPr>
              <a:t>Classification</a:t>
            </a:r>
            <a:r>
              <a:rPr sz="2600" b="1" spc="-7" dirty="0">
                <a:latin typeface="Arial" panose="020B0604020202020204" pitchFamily="34" charset="0"/>
                <a:cs typeface="Arial" panose="020B0604020202020204" pitchFamily="34" charset="0"/>
              </a:rPr>
              <a:t> of </a:t>
            </a:r>
            <a:r>
              <a:rPr sz="2600" b="1" spc="-13" dirty="0">
                <a:latin typeface="Arial" panose="020B0604020202020204" pitchFamily="34" charset="0"/>
                <a:cs typeface="Arial" panose="020B0604020202020204" pitchFamily="34" charset="0"/>
              </a:rPr>
              <a:t>Evidence-</a:t>
            </a:r>
            <a:r>
              <a:rPr sz="2600" b="1" spc="20" dirty="0">
                <a:latin typeface="Arial" panose="020B0604020202020204" pitchFamily="34" charset="0"/>
                <a:cs typeface="Arial" panose="020B0604020202020204" pitchFamily="34" charset="0"/>
              </a:rPr>
              <a:t> </a:t>
            </a:r>
            <a:r>
              <a:rPr sz="2600" b="1" spc="-7" dirty="0">
                <a:latin typeface="Arial" panose="020B0604020202020204" pitchFamily="34" charset="0"/>
                <a:cs typeface="Arial" panose="020B0604020202020204" pitchFamily="34" charset="0"/>
              </a:rPr>
              <a:t>Definitions</a:t>
            </a:r>
            <a:endParaRPr sz="2600" dirty="0">
              <a:latin typeface="Arial" panose="020B0604020202020204" pitchFamily="34" charset="0"/>
              <a:cs typeface="Arial" panose="020B0604020202020204" pitchFamily="34" charset="0"/>
            </a:endParaRPr>
          </a:p>
          <a:p>
            <a:pPr>
              <a:spcBef>
                <a:spcPts val="7"/>
              </a:spcBef>
              <a:defRPr/>
            </a:pPr>
            <a:endParaRPr sz="2667" dirty="0">
              <a:latin typeface="+mj-lt"/>
              <a:cs typeface="Times New Roman"/>
            </a:endParaRPr>
          </a:p>
          <a:p>
            <a:pPr marL="16933">
              <a:defRPr/>
            </a:pPr>
            <a:r>
              <a:rPr sz="2667" spc="-7" dirty="0">
                <a:solidFill>
                  <a:srgbClr val="0000FF"/>
                </a:solidFill>
                <a:latin typeface="Arial" panose="020B0604020202020204" pitchFamily="34" charset="0"/>
                <a:cs typeface="Arial" panose="020B0604020202020204" pitchFamily="34" charset="0"/>
              </a:rPr>
              <a:t>High</a:t>
            </a:r>
            <a:endParaRPr sz="2667" dirty="0">
              <a:latin typeface="Arial" panose="020B0604020202020204" pitchFamily="34" charset="0"/>
              <a:cs typeface="Arial" panose="020B0604020202020204" pitchFamily="34" charset="0"/>
            </a:endParaRPr>
          </a:p>
          <a:p>
            <a:pPr marL="931310">
              <a:spcBef>
                <a:spcPts val="160"/>
              </a:spcBef>
              <a:buClr>
                <a:srgbClr val="000000"/>
              </a:buClr>
              <a:tabLst>
                <a:tab pos="1235256" algn="l"/>
                <a:tab pos="1236102" algn="l"/>
              </a:tabLst>
              <a:defRPr/>
            </a:pPr>
            <a:r>
              <a:rPr sz="2600" b="1" spc="-7" dirty="0">
                <a:solidFill>
                  <a:srgbClr val="0070C0"/>
                </a:solidFill>
                <a:latin typeface="Arial" panose="020B0604020202020204" pitchFamily="34" charset="0"/>
                <a:cs typeface="Arial" panose="020B0604020202020204" pitchFamily="34" charset="0"/>
              </a:rPr>
              <a:t>Direct </a:t>
            </a:r>
            <a:r>
              <a:rPr sz="2600" dirty="0">
                <a:latin typeface="Arial" panose="020B0604020202020204" pitchFamily="34" charset="0"/>
                <a:cs typeface="Arial" panose="020B0604020202020204" pitchFamily="34" charset="0"/>
              </a:rPr>
              <a:t>- </a:t>
            </a:r>
            <a:r>
              <a:rPr lang="en-US" sz="2600" dirty="0">
                <a:effectLst/>
                <a:latin typeface="Arial" panose="020B0604020202020204" pitchFamily="34" charset="0"/>
                <a:ea typeface="Calibri" panose="020F0502020204030204" pitchFamily="34" charset="0"/>
                <a:cs typeface="Arial" panose="020B0604020202020204" pitchFamily="34" charset="0"/>
              </a:rPr>
              <a:t>Proves the existence of </a:t>
            </a:r>
            <a:r>
              <a:rPr lang="en-US" sz="2600" dirty="0">
                <a:latin typeface="Arial" panose="020B0604020202020204" pitchFamily="34" charset="0"/>
                <a:ea typeface="Calibri" panose="020F0502020204030204" pitchFamily="34" charset="0"/>
                <a:cs typeface="Arial" panose="020B0604020202020204" pitchFamily="34" charset="0"/>
              </a:rPr>
              <a:t>a</a:t>
            </a:r>
            <a:r>
              <a:rPr lang="en-US" sz="2600" dirty="0">
                <a:effectLst/>
                <a:latin typeface="Arial" panose="020B0604020202020204" pitchFamily="34" charset="0"/>
                <a:ea typeface="Calibri" panose="020F0502020204030204" pitchFamily="34" charset="0"/>
                <a:cs typeface="Arial" panose="020B0604020202020204" pitchFamily="34" charset="0"/>
              </a:rPr>
              <a:t> fact without any inference or presumption. </a:t>
            </a:r>
            <a:r>
              <a:rPr lang="en-US" sz="2600" dirty="0">
                <a:latin typeface="Arial" panose="020B0604020202020204" pitchFamily="34" charset="0"/>
                <a:ea typeface="Calibri" panose="020F0502020204030204" pitchFamily="34" charset="0"/>
                <a:cs typeface="Arial" panose="020B0604020202020204" pitchFamily="34" charset="0"/>
              </a:rPr>
              <a:t>It is based on direct knowledge or observation. </a:t>
            </a:r>
          </a:p>
          <a:p>
            <a:pPr marL="931310">
              <a:spcBef>
                <a:spcPts val="160"/>
              </a:spcBef>
              <a:buClr>
                <a:srgbClr val="000000"/>
              </a:buClr>
              <a:tabLst>
                <a:tab pos="1235256" algn="l"/>
                <a:tab pos="1236102" algn="l"/>
              </a:tabLst>
              <a:defRPr/>
            </a:pPr>
            <a:endParaRPr sz="2600" dirty="0">
              <a:latin typeface="Arial" panose="020B0604020202020204" pitchFamily="34" charset="0"/>
              <a:cs typeface="Arial" panose="020B0604020202020204" pitchFamily="34" charset="0"/>
            </a:endParaRPr>
          </a:p>
          <a:p>
            <a:pPr marL="931310">
              <a:buClr>
                <a:srgbClr val="000000"/>
              </a:buClr>
              <a:tabLst>
                <a:tab pos="1235256" algn="l"/>
                <a:tab pos="1236102" algn="l"/>
              </a:tabLst>
              <a:defRPr/>
            </a:pPr>
            <a:r>
              <a:rPr sz="2600" b="1" spc="-7" dirty="0">
                <a:solidFill>
                  <a:srgbClr val="00B050"/>
                </a:solidFill>
                <a:latin typeface="Arial" panose="020B0604020202020204" pitchFamily="34" charset="0"/>
                <a:cs typeface="Arial" panose="020B0604020202020204" pitchFamily="34" charset="0"/>
              </a:rPr>
              <a:t>Circumstantial </a:t>
            </a:r>
            <a:r>
              <a:rPr sz="2600" dirty="0">
                <a:latin typeface="Arial" panose="020B0604020202020204" pitchFamily="34" charset="0"/>
                <a:cs typeface="Arial" panose="020B0604020202020204" pitchFamily="34" charset="0"/>
              </a:rPr>
              <a:t>- </a:t>
            </a:r>
            <a:r>
              <a:rPr lang="en-US" sz="2600" dirty="0">
                <a:effectLst/>
                <a:latin typeface="Arial" panose="020B0604020202020204" pitchFamily="34" charset="0"/>
                <a:ea typeface="Calibri" panose="020F0502020204030204" pitchFamily="34" charset="0"/>
                <a:cs typeface="Arial" panose="020B0604020202020204" pitchFamily="34" charset="0"/>
              </a:rPr>
              <a:t>Tends to prove the principal fact by inference. </a:t>
            </a:r>
            <a:r>
              <a:rPr lang="en-US" sz="2600" b="0" i="0" u="none" strike="noStrike" baseline="0" dirty="0">
                <a:solidFill>
                  <a:srgbClr val="000000"/>
                </a:solidFill>
                <a:latin typeface="Arial" panose="020B0604020202020204" pitchFamily="34" charset="0"/>
                <a:cs typeface="Arial" panose="020B0604020202020204" pitchFamily="34" charset="0"/>
              </a:rPr>
              <a:t>It implies a fact but does </a:t>
            </a:r>
            <a:r>
              <a:rPr lang="en-US" sz="2600" dirty="0">
                <a:solidFill>
                  <a:srgbClr val="000000"/>
                </a:solidFill>
                <a:latin typeface="Arial" panose="020B0604020202020204" pitchFamily="34" charset="0"/>
                <a:cs typeface="Arial" panose="020B0604020202020204" pitchFamily="34" charset="0"/>
              </a:rPr>
              <a:t>not direct</a:t>
            </a:r>
            <a:r>
              <a:rPr lang="en-US" sz="2600" b="0" i="0" u="none" strike="noStrike" baseline="0" dirty="0">
                <a:solidFill>
                  <a:srgbClr val="000000"/>
                </a:solidFill>
                <a:latin typeface="Arial" panose="020B0604020202020204" pitchFamily="34" charset="0"/>
                <a:cs typeface="Arial" panose="020B0604020202020204" pitchFamily="34" charset="0"/>
              </a:rPr>
              <a:t>ly prove it. Circumstantial evidence is used alone or in combination with other evidence to establish a fact. </a:t>
            </a:r>
          </a:p>
          <a:p>
            <a:pPr marL="931310">
              <a:buClr>
                <a:srgbClr val="000000"/>
              </a:buClr>
              <a:tabLst>
                <a:tab pos="1235256" algn="l"/>
                <a:tab pos="1236102" algn="l"/>
              </a:tabLst>
              <a:defRPr/>
            </a:pPr>
            <a:endParaRPr sz="2600" dirty="0">
              <a:latin typeface="Arial" panose="020B0604020202020204" pitchFamily="34" charset="0"/>
              <a:cs typeface="Arial" panose="020B0604020202020204" pitchFamily="34" charset="0"/>
            </a:endParaRPr>
          </a:p>
          <a:p>
            <a:pPr marL="931310">
              <a:buClr>
                <a:srgbClr val="000000"/>
              </a:buClr>
              <a:tabLst>
                <a:tab pos="1235256" algn="l"/>
                <a:tab pos="1236102" algn="l"/>
              </a:tabLst>
              <a:defRPr/>
            </a:pPr>
            <a:r>
              <a:rPr sz="2600" b="1" spc="-7" dirty="0">
                <a:solidFill>
                  <a:schemeClr val="accent3">
                    <a:lumMod val="75000"/>
                  </a:schemeClr>
                </a:solidFill>
                <a:latin typeface="Arial" panose="020B0604020202020204" pitchFamily="34" charset="0"/>
                <a:cs typeface="Arial" panose="020B0604020202020204" pitchFamily="34" charset="0"/>
              </a:rPr>
              <a:t>Hearsay</a:t>
            </a:r>
            <a:r>
              <a:rPr sz="2600" b="1" spc="-7" dirty="0">
                <a:solidFill>
                  <a:srgbClr val="948A54"/>
                </a:solidFill>
                <a:latin typeface="Arial" panose="020B0604020202020204" pitchFamily="34" charset="0"/>
                <a:cs typeface="Arial" panose="020B0604020202020204" pitchFamily="34" charset="0"/>
              </a:rPr>
              <a:t> </a:t>
            </a:r>
            <a:r>
              <a:rPr sz="2600" dirty="0">
                <a:latin typeface="Arial" panose="020B0604020202020204" pitchFamily="34" charset="0"/>
                <a:cs typeface="Arial" panose="020B0604020202020204" pitchFamily="34" charset="0"/>
              </a:rPr>
              <a:t>- </a:t>
            </a:r>
            <a:r>
              <a:rPr lang="en-US" sz="2600" dirty="0">
                <a:solidFill>
                  <a:srgbClr val="000000"/>
                </a:solidFill>
                <a:latin typeface="Arial" panose="020B0604020202020204" pitchFamily="34" charset="0"/>
                <a:cs typeface="Arial" panose="020B0604020202020204" pitchFamily="34" charset="0"/>
              </a:rPr>
              <a:t>T</a:t>
            </a:r>
            <a:r>
              <a:rPr lang="en-US" sz="2600" b="0" i="0" u="none" strike="noStrike" baseline="0" dirty="0">
                <a:solidFill>
                  <a:srgbClr val="000000"/>
                </a:solidFill>
                <a:latin typeface="Arial" panose="020B0604020202020204" pitchFamily="34" charset="0"/>
                <a:cs typeface="Arial" panose="020B0604020202020204" pitchFamily="34" charset="0"/>
              </a:rPr>
              <a:t>estimony given by a witness who relates not what they know personally but what others have told them or what the witness has heard others say. </a:t>
            </a:r>
          </a:p>
          <a:p>
            <a:pPr marL="931310">
              <a:buClr>
                <a:srgbClr val="000000"/>
              </a:buClr>
              <a:tabLst>
                <a:tab pos="1235256" algn="l"/>
                <a:tab pos="1236102" algn="l"/>
              </a:tabLst>
              <a:defRPr/>
            </a:pPr>
            <a:endParaRPr lang="en-US" sz="2600" b="0" i="0" u="none" strike="noStrike" baseline="0" dirty="0">
              <a:solidFill>
                <a:srgbClr val="000000"/>
              </a:solidFill>
              <a:latin typeface="Arial" panose="020B0604020202020204" pitchFamily="34" charset="0"/>
              <a:cs typeface="Arial" panose="020B0604020202020204" pitchFamily="34" charset="0"/>
            </a:endParaRPr>
          </a:p>
          <a:p>
            <a:pPr marL="931310">
              <a:buClr>
                <a:srgbClr val="000000"/>
              </a:buClr>
              <a:tabLst>
                <a:tab pos="1235256" algn="l"/>
                <a:tab pos="1236102" algn="l"/>
              </a:tabLst>
              <a:defRPr/>
            </a:pPr>
            <a:r>
              <a:rPr sz="2600" b="1" spc="-7" dirty="0">
                <a:solidFill>
                  <a:srgbClr val="CD2384"/>
                </a:solidFill>
                <a:latin typeface="Arial" panose="020B0604020202020204" pitchFamily="34" charset="0"/>
                <a:cs typeface="Arial" panose="020B0604020202020204" pitchFamily="34" charset="0"/>
              </a:rPr>
              <a:t>Opinion</a:t>
            </a:r>
            <a:r>
              <a:rPr sz="2600" b="1" spc="-7" dirty="0">
                <a:solidFill>
                  <a:srgbClr val="00B0F0"/>
                </a:solidFill>
                <a:latin typeface="Arial" panose="020B0604020202020204" pitchFamily="34" charset="0"/>
                <a:cs typeface="Arial" panose="020B0604020202020204" pitchFamily="34" charset="0"/>
              </a:rPr>
              <a:t> </a:t>
            </a:r>
            <a:r>
              <a:rPr sz="2600" dirty="0">
                <a:latin typeface="Arial" panose="020B0604020202020204" pitchFamily="34" charset="0"/>
                <a:cs typeface="Arial" panose="020B0604020202020204" pitchFamily="34" charset="0"/>
              </a:rPr>
              <a:t>- A </a:t>
            </a:r>
            <a:r>
              <a:rPr sz="2600" spc="-7" dirty="0">
                <a:latin typeface="Arial" panose="020B0604020202020204" pitchFamily="34" charset="0"/>
                <a:cs typeface="Arial" panose="020B0604020202020204" pitchFamily="34" charset="0"/>
              </a:rPr>
              <a:t>person’s </a:t>
            </a:r>
            <a:r>
              <a:rPr sz="2600" spc="-13" dirty="0">
                <a:latin typeface="Arial" panose="020B0604020202020204" pitchFamily="34" charset="0"/>
                <a:cs typeface="Arial" panose="020B0604020202020204" pitchFamily="34" charset="0"/>
              </a:rPr>
              <a:t>belief </a:t>
            </a:r>
            <a:r>
              <a:rPr sz="2600" spc="-7" dirty="0">
                <a:latin typeface="Arial" panose="020B0604020202020204" pitchFamily="34" charset="0"/>
                <a:cs typeface="Arial" panose="020B0604020202020204" pitchFamily="34" charset="0"/>
              </a:rPr>
              <a:t>or</a:t>
            </a:r>
            <a:r>
              <a:rPr sz="2600" spc="13" dirty="0">
                <a:latin typeface="Arial" panose="020B0604020202020204" pitchFamily="34" charset="0"/>
                <a:cs typeface="Arial" panose="020B0604020202020204" pitchFamily="34" charset="0"/>
              </a:rPr>
              <a:t> </a:t>
            </a:r>
            <a:r>
              <a:rPr sz="2600" spc="-7" dirty="0">
                <a:latin typeface="Arial" panose="020B0604020202020204" pitchFamily="34" charset="0"/>
                <a:cs typeface="Arial" panose="020B0604020202020204" pitchFamily="34" charset="0"/>
              </a:rPr>
              <a:t>judgment</a:t>
            </a:r>
            <a:endParaRPr lang="en-US" sz="2600" spc="-7" dirty="0">
              <a:latin typeface="Arial" panose="020B0604020202020204" pitchFamily="34" charset="0"/>
              <a:cs typeface="Arial" panose="020B0604020202020204" pitchFamily="34" charset="0"/>
            </a:endParaRPr>
          </a:p>
          <a:p>
            <a:pPr marL="16933">
              <a:defRPr/>
            </a:pPr>
            <a:endParaRPr lang="en-US" sz="2667" spc="-20" dirty="0">
              <a:solidFill>
                <a:srgbClr val="3172C4"/>
              </a:solidFill>
              <a:latin typeface="Arial" panose="020B0604020202020204" pitchFamily="34" charset="0"/>
              <a:cs typeface="Arial" panose="020B0604020202020204" pitchFamily="34" charset="0"/>
            </a:endParaRPr>
          </a:p>
          <a:p>
            <a:pPr marL="16933">
              <a:defRPr/>
            </a:pPr>
            <a:r>
              <a:rPr lang="en-US" sz="2667" spc="-20" dirty="0">
                <a:solidFill>
                  <a:srgbClr val="3172C4"/>
                </a:solidFill>
                <a:latin typeface="Arial" panose="020B0604020202020204" pitchFamily="34" charset="0"/>
                <a:cs typeface="Arial" panose="020B0604020202020204" pitchFamily="34" charset="0"/>
              </a:rPr>
              <a:t>Low</a:t>
            </a:r>
            <a:endParaRPr lang="en-US" sz="2667" dirty="0">
              <a:latin typeface="Arial" panose="020B0604020202020204" pitchFamily="34" charset="0"/>
              <a:cs typeface="Arial" panose="020B0604020202020204" pitchFamily="34" charset="0"/>
            </a:endParaRPr>
          </a:p>
        </p:txBody>
      </p:sp>
      <p:sp>
        <p:nvSpPr>
          <p:cNvPr id="26628" name="object 6">
            <a:extLst>
              <a:ext uri="{FF2B5EF4-FFF2-40B4-BE49-F238E27FC236}">
                <a16:creationId xmlns:a16="http://schemas.microsoft.com/office/drawing/2014/main" id="{2DA47F7F-B268-4F5A-AB4C-8D2C198434E3}"/>
              </a:ext>
            </a:extLst>
          </p:cNvPr>
          <p:cNvSpPr>
            <a:spLocks noChangeArrowheads="1"/>
          </p:cNvSpPr>
          <p:nvPr/>
        </p:nvSpPr>
        <p:spPr bwMode="auto">
          <a:xfrm>
            <a:off x="174184" y="2289620"/>
            <a:ext cx="816416" cy="4949380"/>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24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4 Types of Evidence</a:t>
            </a:r>
          </a:p>
        </p:txBody>
      </p:sp>
      <p:sp>
        <p:nvSpPr>
          <p:cNvPr id="6" name="Slide Number Placeholder 5"/>
          <p:cNvSpPr>
            <a:spLocks noGrp="1"/>
          </p:cNvSpPr>
          <p:nvPr>
            <p:ph type="sldNum" sz="quarter" idx="12"/>
          </p:nvPr>
        </p:nvSpPr>
        <p:spPr/>
        <p:txBody>
          <a:bodyPr/>
          <a:lstStyle/>
          <a:p>
            <a:fld id="{3FE40F6C-36E6-4965-9D21-698197C3108F}" type="slidenum">
              <a:rPr lang="en-US" smtClean="0"/>
              <a:pPr/>
              <a:t>17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71945804"/>
              </p:ext>
            </p:extLst>
          </p:nvPr>
        </p:nvGraphicFramePr>
        <p:xfrm>
          <a:off x="812800" y="1828800"/>
          <a:ext cx="10566400" cy="4745856"/>
        </p:xfrm>
        <a:graphic>
          <a:graphicData uri="http://schemas.openxmlformats.org/drawingml/2006/table">
            <a:tbl>
              <a:tblPr firstRow="1" bandRow="1">
                <a:tableStyleId>{5C22544A-7EE6-4342-B048-85BDC9FD1C3A}</a:tableStyleId>
              </a:tblPr>
              <a:tblGrid>
                <a:gridCol w="3454400">
                  <a:extLst>
                    <a:ext uri="{9D8B030D-6E8A-4147-A177-3AD203B41FA5}">
                      <a16:colId xmlns:a16="http://schemas.microsoft.com/office/drawing/2014/main" val="20000"/>
                    </a:ext>
                  </a:extLst>
                </a:gridCol>
                <a:gridCol w="7112000">
                  <a:extLst>
                    <a:ext uri="{9D8B030D-6E8A-4147-A177-3AD203B41FA5}">
                      <a16:colId xmlns:a16="http://schemas.microsoft.com/office/drawing/2014/main" val="20001"/>
                    </a:ext>
                  </a:extLst>
                </a:gridCol>
              </a:tblGrid>
              <a:tr h="613595">
                <a:tc>
                  <a:txBody>
                    <a:body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1"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rPr>
                        <a:t>Type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Description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194816">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Testimony</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alt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Statements from a witness about what he or she did, saw or heard.</a:t>
                      </a: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22288">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Physical </a:t>
                      </a:r>
                      <a:endParaRPr kumimoji="0" lang="en-US" sz="32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Tangible items.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63569">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Documentary </a:t>
                      </a:r>
                      <a:endParaRPr kumimoji="0" lang="en-US" sz="32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Written statements or documents.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51588">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Demonstrative </a:t>
                      </a:r>
                      <a:endParaRPr kumimoji="0" lang="en-US" sz="32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Items that demonstrate or illustrate the testimony of a witness.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522562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a:t>Validity of Evidence</a:t>
            </a:r>
            <a:endParaRPr lang="en-US" sz="3200" dirty="0"/>
          </a:p>
        </p:txBody>
      </p:sp>
      <p:graphicFrame>
        <p:nvGraphicFramePr>
          <p:cNvPr id="6" name="Table 5"/>
          <p:cNvGraphicFramePr>
            <a:graphicFrameLocks noGrp="1"/>
          </p:cNvGraphicFramePr>
          <p:nvPr/>
        </p:nvGraphicFramePr>
        <p:xfrm>
          <a:off x="609600" y="990600"/>
          <a:ext cx="10972803" cy="6929587"/>
        </p:xfrm>
        <a:graphic>
          <a:graphicData uri="http://schemas.openxmlformats.org/drawingml/2006/table">
            <a:tbl>
              <a:tblPr firstRow="1" bandRow="1">
                <a:tableStyleId>{5C22544A-7EE6-4342-B048-85BDC9FD1C3A}</a:tableStyleId>
              </a:tblPr>
              <a:tblGrid>
                <a:gridCol w="3339549">
                  <a:extLst>
                    <a:ext uri="{9D8B030D-6E8A-4147-A177-3AD203B41FA5}">
                      <a16:colId xmlns:a16="http://schemas.microsoft.com/office/drawing/2014/main" val="20000"/>
                    </a:ext>
                  </a:extLst>
                </a:gridCol>
                <a:gridCol w="3339549">
                  <a:extLst>
                    <a:ext uri="{9D8B030D-6E8A-4147-A177-3AD203B41FA5}">
                      <a16:colId xmlns:a16="http://schemas.microsoft.com/office/drawing/2014/main" val="20001"/>
                    </a:ext>
                  </a:extLst>
                </a:gridCol>
                <a:gridCol w="4293705">
                  <a:extLst>
                    <a:ext uri="{9D8B030D-6E8A-4147-A177-3AD203B41FA5}">
                      <a16:colId xmlns:a16="http://schemas.microsoft.com/office/drawing/2014/main" val="20002"/>
                    </a:ext>
                  </a:extLst>
                </a:gridCol>
              </a:tblGrid>
              <a:tr h="687905">
                <a:tc>
                  <a:txBody>
                    <a:bodyPr/>
                    <a:lstStyle/>
                    <a:p>
                      <a:pPr marL="0" marR="0" algn="ctr" fontAlgn="auto" hangingPunct="1">
                        <a:spcBef>
                          <a:spcPts val="0"/>
                        </a:spcBef>
                        <a:spcAft>
                          <a:spcPts val="0"/>
                        </a:spcAft>
                      </a:pPr>
                      <a:r>
                        <a:rPr lang="en-US" sz="2400" b="1" dirty="0">
                          <a:solidFill>
                            <a:schemeClr val="tx1"/>
                          </a:solidFill>
                          <a:effectLst/>
                          <a:latin typeface="+mn-lt"/>
                          <a:ea typeface="Times New Roman"/>
                        </a:rPr>
                        <a:t>Evidence Standard</a:t>
                      </a:r>
                      <a:endParaRPr lang="en-US" sz="2400" dirty="0">
                        <a:solidFill>
                          <a:schemeClr val="tx1"/>
                        </a:solidFill>
                        <a:effectLst/>
                        <a:latin typeface="+mn-lt"/>
                        <a:ea typeface="Calibri"/>
                      </a:endParaRPr>
                    </a:p>
                  </a:txBody>
                  <a:tcPr marL="182880" marR="182880" marT="18288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hangingPunct="1">
                        <a:spcBef>
                          <a:spcPts val="0"/>
                        </a:spcBef>
                      </a:pPr>
                      <a:r>
                        <a:rPr lang="en-US" sz="2400" b="1" dirty="0">
                          <a:solidFill>
                            <a:schemeClr val="tx1"/>
                          </a:solidFill>
                          <a:effectLst/>
                          <a:latin typeface="+mn-lt"/>
                          <a:ea typeface="Times New Roman"/>
                        </a:rPr>
                        <a:t>Application</a:t>
                      </a:r>
                      <a:endParaRPr lang="en-US" sz="2400" dirty="0">
                        <a:solidFill>
                          <a:schemeClr val="tx1"/>
                        </a:solidFill>
                        <a:effectLst/>
                        <a:latin typeface="+mn-lt"/>
                      </a:endParaRPr>
                    </a:p>
                  </a:txBody>
                  <a:tcPr marL="182880" marR="182880" marT="18288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hangingPunct="1">
                        <a:spcBef>
                          <a:spcPts val="0"/>
                        </a:spcBef>
                      </a:pPr>
                      <a:r>
                        <a:rPr lang="en-US" sz="2400" b="1" dirty="0">
                          <a:solidFill>
                            <a:schemeClr val="tx1"/>
                          </a:solidFill>
                          <a:effectLst/>
                          <a:latin typeface="+mn-lt"/>
                          <a:ea typeface="Times New Roman"/>
                        </a:rPr>
                        <a:t>Definition</a:t>
                      </a:r>
                      <a:endParaRPr lang="en-US" sz="2400" dirty="0">
                        <a:solidFill>
                          <a:schemeClr val="tx1"/>
                        </a:solidFill>
                        <a:effectLst/>
                        <a:latin typeface="+mn-lt"/>
                      </a:endParaRPr>
                    </a:p>
                  </a:txBody>
                  <a:tcPr marL="182880" marR="182880" marT="18288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87905">
                <a:tc>
                  <a:txBody>
                    <a:bodyPr/>
                    <a:lstStyle/>
                    <a:p>
                      <a:pPr marL="0" marR="0" algn="l" fontAlgn="auto" hangingPunct="1">
                        <a:spcBef>
                          <a:spcPts val="0"/>
                        </a:spcBef>
                        <a:spcAft>
                          <a:spcPts val="0"/>
                        </a:spcAft>
                      </a:pPr>
                      <a:r>
                        <a:rPr lang="en-US" sz="2000" b="0" dirty="0">
                          <a:solidFill>
                            <a:schemeClr val="tx1"/>
                          </a:solidFill>
                          <a:effectLst/>
                          <a:latin typeface="+mn-lt"/>
                          <a:ea typeface="Times New Roman"/>
                        </a:rPr>
                        <a:t>Beyond a Reasonable Doubt.</a:t>
                      </a:r>
                      <a:endParaRPr lang="en-US" sz="2000" b="0" dirty="0">
                        <a:solidFill>
                          <a:schemeClr val="tx1"/>
                        </a:solidFill>
                        <a:effectLst/>
                        <a:latin typeface="+mn-lt"/>
                        <a:ea typeface="Calibri"/>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Criminal.</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Total Agreement.</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78681">
                <a:tc>
                  <a:txBody>
                    <a:bodyPr/>
                    <a:lstStyle/>
                    <a:p>
                      <a:pPr marL="0" marR="0" algn="l" fontAlgn="auto" hangingPunct="1">
                        <a:spcBef>
                          <a:spcPts val="0"/>
                        </a:spcBef>
                        <a:spcAft>
                          <a:spcPts val="0"/>
                        </a:spcAft>
                      </a:pPr>
                      <a:r>
                        <a:rPr lang="en-US" sz="2000" b="0" dirty="0">
                          <a:solidFill>
                            <a:schemeClr val="tx1"/>
                          </a:solidFill>
                          <a:effectLst/>
                          <a:latin typeface="+mn-lt"/>
                          <a:ea typeface="Times New Roman"/>
                        </a:rPr>
                        <a:t>Clear and Convincing.</a:t>
                      </a:r>
                      <a:endParaRPr lang="en-US" sz="2000" b="0" dirty="0">
                        <a:solidFill>
                          <a:schemeClr val="tx1"/>
                        </a:solidFill>
                        <a:effectLst/>
                        <a:latin typeface="+mn-lt"/>
                        <a:ea typeface="Calibri"/>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Punitive Damages; Intention harm; Whistleblower reprisal response.</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High degree of certainty, compelling evidence.</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94179">
                <a:tc>
                  <a:txBody>
                    <a:bodyPr/>
                    <a:lstStyle/>
                    <a:p>
                      <a:pPr marL="0" marR="0" algn="l" fontAlgn="auto" hangingPunct="1">
                        <a:spcBef>
                          <a:spcPts val="0"/>
                        </a:spcBef>
                        <a:spcAft>
                          <a:spcPts val="0"/>
                        </a:spcAft>
                      </a:pPr>
                      <a:r>
                        <a:rPr lang="en-US" sz="2000" b="0" dirty="0">
                          <a:solidFill>
                            <a:schemeClr val="tx1"/>
                          </a:solidFill>
                          <a:effectLst/>
                          <a:latin typeface="+mn-lt"/>
                          <a:ea typeface="Times New Roman"/>
                        </a:rPr>
                        <a:t>Preponderance.</a:t>
                      </a:r>
                      <a:endParaRPr lang="en-US" sz="2000" b="0" dirty="0">
                        <a:solidFill>
                          <a:schemeClr val="tx1"/>
                        </a:solidFill>
                        <a:effectLst/>
                        <a:latin typeface="+mn-lt"/>
                        <a:ea typeface="Calibri"/>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auto" hangingPunct="1">
                        <a:spcBef>
                          <a:spcPts val="0"/>
                        </a:spcBef>
                      </a:pPr>
                      <a:r>
                        <a:rPr lang="en-US" sz="2000" b="0" kern="1200" dirty="0">
                          <a:solidFill>
                            <a:schemeClr val="tx1"/>
                          </a:solidFill>
                          <a:effectLst/>
                          <a:latin typeface="+mn-lt"/>
                          <a:ea typeface="Times New Roman"/>
                        </a:rPr>
                        <a:t>Administrative investigations, misconduct actions.</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auto" hangingPunct="1">
                        <a:spcBef>
                          <a:spcPts val="0"/>
                        </a:spcBef>
                      </a:pPr>
                      <a:r>
                        <a:rPr lang="en-US" sz="2000" b="0" kern="1200" dirty="0">
                          <a:solidFill>
                            <a:schemeClr val="tx1"/>
                          </a:solidFill>
                          <a:effectLst/>
                          <a:latin typeface="+mn-lt"/>
                          <a:ea typeface="Times New Roman"/>
                        </a:rPr>
                        <a:t>More likely true than not, 50%+</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1078681">
                <a:tc>
                  <a:txBody>
                    <a:bodyPr/>
                    <a:lstStyle/>
                    <a:p>
                      <a:pPr marL="0" marR="0" algn="l" fontAlgn="auto" hangingPunct="1">
                        <a:spcBef>
                          <a:spcPts val="0"/>
                        </a:spcBef>
                        <a:spcAft>
                          <a:spcPts val="0"/>
                        </a:spcAft>
                      </a:pPr>
                      <a:r>
                        <a:rPr lang="en-US" sz="2000" b="0" dirty="0">
                          <a:solidFill>
                            <a:schemeClr val="tx1"/>
                          </a:solidFill>
                          <a:effectLst/>
                          <a:latin typeface="+mn-lt"/>
                          <a:ea typeface="Times New Roman"/>
                        </a:rPr>
                        <a:t>Substantial.</a:t>
                      </a:r>
                      <a:endParaRPr lang="en-US" sz="2000" b="0" dirty="0">
                        <a:solidFill>
                          <a:schemeClr val="tx1"/>
                        </a:solidFill>
                        <a:effectLst/>
                        <a:latin typeface="+mn-lt"/>
                        <a:ea typeface="Calibri"/>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Performance Cases.</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One reasonable person might agree, even if others might disagree.</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92480">
                <a:tc>
                  <a:txBody>
                    <a:bodyPr/>
                    <a:lstStyle/>
                    <a:p>
                      <a:pPr marL="0" marR="0" algn="l" fontAlgn="auto" hangingPunct="1">
                        <a:spcBef>
                          <a:spcPts val="0"/>
                        </a:spcBef>
                        <a:spcAft>
                          <a:spcPts val="0"/>
                        </a:spcAft>
                      </a:pPr>
                      <a:r>
                        <a:rPr lang="en-US" sz="2000" b="0" dirty="0">
                          <a:solidFill>
                            <a:schemeClr val="tx1"/>
                          </a:solidFill>
                          <a:effectLst/>
                          <a:latin typeface="+mn-lt"/>
                          <a:ea typeface="Times New Roman"/>
                        </a:rPr>
                        <a:t>Just Cause.</a:t>
                      </a:r>
                      <a:endParaRPr lang="en-US" sz="2000" b="0" dirty="0">
                        <a:solidFill>
                          <a:schemeClr val="tx1"/>
                        </a:solidFill>
                        <a:effectLst/>
                        <a:latin typeface="+mn-lt"/>
                        <a:ea typeface="Calibri"/>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Union Contract.</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Legitimate provable reason; for discipline not arbitrary or capricious.</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8681">
                <a:tc>
                  <a:txBody>
                    <a:bodyPr/>
                    <a:lstStyle/>
                    <a:p>
                      <a:pPr marL="0" marR="0" algn="l" fontAlgn="auto" hangingPunct="1">
                        <a:spcBef>
                          <a:spcPts val="0"/>
                        </a:spcBef>
                        <a:spcAft>
                          <a:spcPts val="0"/>
                        </a:spcAft>
                      </a:pPr>
                      <a:r>
                        <a:rPr lang="en-US" sz="2000" b="0" dirty="0">
                          <a:solidFill>
                            <a:schemeClr val="tx1"/>
                          </a:solidFill>
                          <a:effectLst/>
                          <a:latin typeface="+mn-lt"/>
                          <a:ea typeface="Times New Roman"/>
                        </a:rPr>
                        <a:t>Good Faith.</a:t>
                      </a:r>
                      <a:endParaRPr lang="en-US" sz="2000" b="0" dirty="0">
                        <a:solidFill>
                          <a:schemeClr val="tx1"/>
                        </a:solidFill>
                        <a:effectLst/>
                        <a:latin typeface="+mn-lt"/>
                        <a:ea typeface="Calibri"/>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Investigations.</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auto" hangingPunct="1">
                        <a:spcBef>
                          <a:spcPts val="0"/>
                        </a:spcBef>
                      </a:pPr>
                      <a:r>
                        <a:rPr lang="en-US" sz="2000" b="0" kern="1200" dirty="0">
                          <a:solidFill>
                            <a:schemeClr val="tx1"/>
                          </a:solidFill>
                          <a:effectLst/>
                          <a:latin typeface="+mn-lt"/>
                          <a:ea typeface="Times New Roman"/>
                        </a:rPr>
                        <a:t>Conducted fairly and objectively; reasonable conclusion; fact based.</a:t>
                      </a:r>
                      <a:endParaRPr lang="en-US" sz="2000" b="0" dirty="0">
                        <a:solidFill>
                          <a:schemeClr val="tx1"/>
                        </a:solidFill>
                        <a:effectLst/>
                        <a:latin typeface="+mn-lt"/>
                      </a:endParaRPr>
                    </a:p>
                  </a:txBody>
                  <a:tcPr marL="182880" marR="182880" marT="121920" marB="182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3FE40F6C-36E6-4965-9D21-698197C3108F}" type="slidenum">
              <a:rPr lang="en-US" smtClean="0"/>
              <a:pPr/>
              <a:t>18</a:t>
            </a:fld>
            <a:endParaRPr lang="en-US" dirty="0"/>
          </a:p>
        </p:txBody>
      </p:sp>
    </p:spTree>
    <p:extLst>
      <p:ext uri="{BB962C8B-B14F-4D97-AF65-F5344CB8AC3E}">
        <p14:creationId xmlns:p14="http://schemas.microsoft.com/office/powerpoint/2010/main" val="2295151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769600" cy="1066800"/>
          </a:xfrm>
        </p:spPr>
        <p:txBody>
          <a:bodyPr>
            <a:normAutofit/>
          </a:bodyPr>
          <a:lstStyle/>
          <a:p>
            <a:pPr marL="0" indent="0">
              <a:buNone/>
              <a:defRPr/>
            </a:pPr>
            <a:r>
              <a:rPr lang="en-US" altLang="en-US" sz="2600" b="1" dirty="0">
                <a:latin typeface="Arial" panose="020B0604020202020204" pitchFamily="34" charset="0"/>
                <a:cs typeface="Arial" panose="020B0604020202020204" pitchFamily="34" charset="0"/>
              </a:rPr>
              <a:t>Which statement is an example of hearsay evidence?</a:t>
            </a:r>
          </a:p>
          <a:p>
            <a:pPr>
              <a:defRPr/>
            </a:pPr>
            <a:endParaRPr lang="en-US" altLang="en-US" sz="2600" b="1" dirty="0">
              <a:latin typeface="Arial" panose="020B0604020202020204" pitchFamily="34" charset="0"/>
              <a:cs typeface="Arial" panose="020B0604020202020204" pitchFamily="34" charset="0"/>
            </a:endParaRPr>
          </a:p>
          <a:p>
            <a:endParaRPr lang="en-US" dirty="0"/>
          </a:p>
        </p:txBody>
      </p:sp>
      <p:sp>
        <p:nvSpPr>
          <p:cNvPr id="6" name="Slide Number Placeholder 5"/>
          <p:cNvSpPr>
            <a:spLocks noGrp="1"/>
          </p:cNvSpPr>
          <p:nvPr>
            <p:ph type="sldNum" sz="quarter" idx="12"/>
          </p:nvPr>
        </p:nvSpPr>
        <p:spPr/>
        <p:txBody>
          <a:bodyPr/>
          <a:lstStyle/>
          <a:p>
            <a:fld id="{3FE40F6C-36E6-4965-9D21-698197C3108F}" type="slidenum">
              <a:rPr lang="en-US" smtClean="0"/>
              <a:pPr/>
              <a:t>19</a:t>
            </a:fld>
            <a:endParaRPr lang="en-US" dirty="0"/>
          </a:p>
        </p:txBody>
      </p:sp>
      <p:sp>
        <p:nvSpPr>
          <p:cNvPr id="7" name="Title 6">
            <a:extLst>
              <a:ext uri="{FF2B5EF4-FFF2-40B4-BE49-F238E27FC236}">
                <a16:creationId xmlns:a16="http://schemas.microsoft.com/office/drawing/2014/main" id="{FB5B6ED4-4530-424A-97D8-F853651D1CB3}"/>
              </a:ext>
            </a:extLst>
          </p:cNvPr>
          <p:cNvSpPr>
            <a:spLocks noGrp="1"/>
          </p:cNvSpPr>
          <p:nvPr>
            <p:ph type="title"/>
          </p:nvPr>
        </p:nvSpPr>
        <p:spPr/>
        <p:txBody>
          <a:bodyPr>
            <a:normAutofit/>
          </a:bodyPr>
          <a:lstStyle/>
          <a:p>
            <a:r>
              <a:rPr lang="en-US" sz="3200" dirty="0"/>
              <a:t>Types of Evidence Discussion</a:t>
            </a:r>
          </a:p>
        </p:txBody>
      </p:sp>
      <p:pic>
        <p:nvPicPr>
          <p:cNvPr id="8" name="Picture 7">
            <a:extLst>
              <a:ext uri="{FF2B5EF4-FFF2-40B4-BE49-F238E27FC236}">
                <a16:creationId xmlns:a16="http://schemas.microsoft.com/office/drawing/2014/main" id="{75E2F3CB-C00F-4865-8842-A370CEB9F736}"/>
              </a:ext>
            </a:extLst>
          </p:cNvPr>
          <p:cNvPicPr/>
          <p:nvPr/>
        </p:nvPicPr>
        <p:blipFill>
          <a:blip r:embed="rId3" cstate="print">
            <a:alphaModFix amt="48000"/>
            <a:extLst>
              <a:ext uri="{28A0092B-C50C-407E-A947-70E740481C1C}">
                <a14:useLocalDpi xmlns:a14="http://schemas.microsoft.com/office/drawing/2010/main" val="0"/>
              </a:ext>
            </a:extLst>
          </a:blip>
          <a:srcRect/>
          <a:stretch>
            <a:fillRect/>
          </a:stretch>
        </p:blipFill>
        <p:spPr bwMode="auto">
          <a:xfrm>
            <a:off x="7696200" y="2971800"/>
            <a:ext cx="3383280" cy="3200400"/>
          </a:xfrm>
          <a:prstGeom prst="rect">
            <a:avLst/>
          </a:prstGeom>
          <a:noFill/>
          <a:ln>
            <a:noFill/>
          </a:ln>
          <a:effectLst>
            <a:outerShdw blurRad="469900" dist="228600" dir="5400000" algn="ctr" rotWithShape="0">
              <a:srgbClr val="000000">
                <a:alpha val="51000"/>
              </a:srgbClr>
            </a:outerShdw>
          </a:effectLst>
        </p:spPr>
      </p:pic>
      <p:sp>
        <p:nvSpPr>
          <p:cNvPr id="2" name="Rectangle 1">
            <a:extLst>
              <a:ext uri="{FF2B5EF4-FFF2-40B4-BE49-F238E27FC236}">
                <a16:creationId xmlns:a16="http://schemas.microsoft.com/office/drawing/2014/main" id="{36C60E44-3ADF-4754-8390-82C237DE1D7C}"/>
              </a:ext>
            </a:extLst>
          </p:cNvPr>
          <p:cNvSpPr/>
          <p:nvPr/>
        </p:nvSpPr>
        <p:spPr>
          <a:xfrm>
            <a:off x="609597" y="2590800"/>
            <a:ext cx="6096000" cy="3693319"/>
          </a:xfrm>
          <a:prstGeom prst="rect">
            <a:avLst/>
          </a:prstGeom>
        </p:spPr>
        <p:txBody>
          <a:bodyPr>
            <a:spAutoFit/>
          </a:bodyPr>
          <a:lstStyle/>
          <a:p>
            <a:pPr marL="531812" lvl="1" indent="-514350">
              <a:buFont typeface="+mj-lt"/>
              <a:buAutoNum type="alphaUcPeriod"/>
              <a:defRPr/>
            </a:pPr>
            <a:r>
              <a:rPr lang="en-US" altLang="en-US" sz="2600" dirty="0">
                <a:latin typeface="Arial" panose="020B0604020202020204" pitchFamily="34" charset="0"/>
                <a:cs typeface="Arial" panose="020B0604020202020204" pitchFamily="34" charset="0"/>
              </a:rPr>
              <a:t>Mary testified that Sally told her that the Veterans Service Representative (VSR) yelled at the veteran’s wife while they were in the waiting room.</a:t>
            </a:r>
          </a:p>
          <a:p>
            <a:pPr marL="531812" lvl="1" indent="-514350">
              <a:buFont typeface="+mj-lt"/>
              <a:buAutoNum type="alphaUcPeriod"/>
              <a:defRPr/>
            </a:pPr>
            <a:endParaRPr lang="en-US" altLang="en-US" sz="2600" dirty="0">
              <a:latin typeface="Arial" panose="020B0604020202020204" pitchFamily="34" charset="0"/>
              <a:cs typeface="Arial" panose="020B0604020202020204" pitchFamily="34" charset="0"/>
            </a:endParaRPr>
          </a:p>
          <a:p>
            <a:pPr lvl="1" indent="-439738">
              <a:buFont typeface="+mj-lt"/>
              <a:buAutoNum type="alphaUcPeriod"/>
              <a:defRPr/>
            </a:pPr>
            <a:r>
              <a:rPr lang="en-US" altLang="en-US" sz="2600" dirty="0">
                <a:latin typeface="Arial" panose="020B0604020202020204" pitchFamily="34" charset="0"/>
                <a:cs typeface="Arial" panose="020B0604020202020204" pitchFamily="34" charset="0"/>
              </a:rPr>
              <a:t>Sally testified that she heard the Veterans Service Representative (VSR) yell at the veteran’s wife, but she did not see him. </a:t>
            </a:r>
          </a:p>
        </p:txBody>
      </p:sp>
    </p:spTree>
    <p:extLst>
      <p:ext uri="{BB962C8B-B14F-4D97-AF65-F5344CB8AC3E}">
        <p14:creationId xmlns:p14="http://schemas.microsoft.com/office/powerpoint/2010/main" val="3598921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005E4176-FF9D-4932-9089-99DA3BDBC5F2}"/>
              </a:ext>
            </a:extLst>
          </p:cNvPr>
          <p:cNvSpPr>
            <a:spLocks noGrp="1" noChangeArrowheads="1"/>
          </p:cNvSpPr>
          <p:nvPr>
            <p:ph idx="1"/>
          </p:nvPr>
        </p:nvSpPr>
        <p:spPr>
          <a:xfrm>
            <a:off x="101600" y="838200"/>
            <a:ext cx="11861800" cy="7010400"/>
          </a:xfrm>
        </p:spPr>
        <p:txBody>
          <a:bodyPr>
            <a:normAutofit fontScale="70000" lnSpcReduction="20000"/>
          </a:bodyPr>
          <a:lstStyle/>
          <a:p>
            <a:pPr marL="0" indent="0"/>
            <a:endParaRPr lang="en-US" altLang="en-US" sz="2667" dirty="0">
              <a:latin typeface="Times New Roman" panose="02020603050405020304" pitchFamily="18" charset="0"/>
              <a:cs typeface="Times New Roman" panose="02020603050405020304" pitchFamily="18" charset="0"/>
            </a:endParaRPr>
          </a:p>
          <a:p>
            <a:pPr marL="342900" indent="-342900">
              <a:lnSpc>
                <a:spcPct val="90000"/>
              </a:lnSpc>
              <a:spcBef>
                <a:spcPts val="960"/>
              </a:spcBef>
              <a:spcAft>
                <a:spcPts val="960"/>
              </a:spcAft>
              <a:buFont typeface="Arial" panose="020B0604020202020204" pitchFamily="34" charset="0"/>
              <a:buChar char="•"/>
              <a:defRPr/>
            </a:pPr>
            <a:r>
              <a:rPr lang="en-US" altLang="en-US" sz="3100" dirty="0">
                <a:latin typeface="Arial" panose="020B0604020202020204" pitchFamily="34" charset="0"/>
                <a:cs typeface="Arial" panose="020B0604020202020204" pitchFamily="34" charset="0"/>
              </a:rPr>
              <a:t> </a:t>
            </a:r>
            <a:r>
              <a:rPr lang="en-US" sz="3100" dirty="0">
                <a:latin typeface="Arial" panose="020B0604020202020204" pitchFamily="34" charset="0"/>
                <a:cs typeface="Arial" panose="020B0604020202020204" pitchFamily="34" charset="0"/>
              </a:rPr>
              <a:t>Fact Finding (FF) Definition and Purpose</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Fact Finders Responsibilities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Planning the FF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Understanding Rights of Employees During Testimony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Employee Cooperation</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AFGE Contractual Rights</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Top Ten Shortcomings</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Define Evidence, Provide Types and Classification of Evidence, Evaluating Evidence, and    Validating of Evidence</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Interview Planning </a:t>
            </a:r>
          </a:p>
          <a:p>
            <a:pPr marL="342900" indent="-342900">
              <a:lnSpc>
                <a:spcPct val="90000"/>
              </a:lnSpc>
              <a:spcBef>
                <a:spcPts val="960"/>
              </a:spcBef>
              <a:spcAft>
                <a:spcPts val="960"/>
              </a:spcAft>
              <a:buFont typeface="Arial" panose="020B0604020202020204" pitchFamily="34" charset="0"/>
              <a:buChar char="•"/>
              <a:defRPr/>
            </a:pPr>
            <a:r>
              <a:rPr lang="en-US" sz="3100" dirty="0" err="1">
                <a:latin typeface="Arial" panose="020B0604020202020204" pitchFamily="34" charset="0"/>
                <a:cs typeface="Arial" panose="020B0604020202020204" pitchFamily="34" charset="0"/>
              </a:rPr>
              <a:t>Hillen</a:t>
            </a:r>
            <a:r>
              <a:rPr lang="en-US" sz="3100" dirty="0">
                <a:latin typeface="Arial" panose="020B0604020202020204" pitchFamily="34" charset="0"/>
                <a:cs typeface="Arial" panose="020B0604020202020204" pitchFamily="34" charset="0"/>
              </a:rPr>
              <a:t> Factors</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Releasing Information </a:t>
            </a:r>
          </a:p>
          <a:p>
            <a:pPr marL="342900" indent="-342900">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Findings of Fact </a:t>
            </a:r>
          </a:p>
          <a:p>
            <a:pPr marL="342900" indent="-342900">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Drawing Conclusions</a:t>
            </a:r>
          </a:p>
          <a:p>
            <a:pPr marL="0" indent="0"/>
            <a:endParaRPr lang="en-US" altLang="en-US" dirty="0"/>
          </a:p>
        </p:txBody>
      </p:sp>
      <p:sp>
        <p:nvSpPr>
          <p:cNvPr id="17410" name="Title 1">
            <a:extLst>
              <a:ext uri="{FF2B5EF4-FFF2-40B4-BE49-F238E27FC236}">
                <a16:creationId xmlns:a16="http://schemas.microsoft.com/office/drawing/2014/main" id="{D1AEDFF9-EBAE-4EBC-8650-A8A081EF4165}"/>
              </a:ext>
            </a:extLst>
          </p:cNvPr>
          <p:cNvSpPr>
            <a:spLocks noGrp="1" noChangeArrowheads="1"/>
          </p:cNvSpPr>
          <p:nvPr>
            <p:ph type="title"/>
          </p:nvPr>
        </p:nvSpPr>
        <p:spPr/>
        <p:txBody>
          <a:bodyPr/>
          <a:lstStyle/>
          <a:p>
            <a:pPr algn="ctr"/>
            <a:r>
              <a:rPr lang="en-US" altLang="en-US" sz="3200" dirty="0"/>
              <a:t>Agenda</a:t>
            </a:r>
            <a:r>
              <a:rPr lang="en-US" altLang="en-US" sz="5333" dirty="0"/>
              <a: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Evidence Activity</a:t>
            </a:r>
          </a:p>
        </p:txBody>
      </p:sp>
      <p:sp>
        <p:nvSpPr>
          <p:cNvPr id="5" name="Footer Placeholder 4"/>
          <p:cNvSpPr>
            <a:spLocks noGrp="1"/>
          </p:cNvSpPr>
          <p:nvPr>
            <p:ph type="ftr" sz="quarter" idx="3"/>
          </p:nvPr>
        </p:nvSpPr>
        <p:spPr>
          <a:xfrm>
            <a:off x="76200" y="6591100"/>
            <a:ext cx="4272643" cy="22900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a:ea typeface="+mn-ea"/>
                <a:cs typeface="+mn-cs"/>
              </a:rPr>
              <a:t>AIB Overview and Planning Lesson</a:t>
            </a:r>
            <a:endParaRPr kumimoji="0" lang="en-US" sz="1867"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E40F6C-36E6-4965-9D21-698197C3108F}" type="slidenum">
              <a:rPr kumimoji="0" lang="en-US" sz="9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Content Placeholder 3">
            <a:extLst>
              <a:ext uri="{FF2B5EF4-FFF2-40B4-BE49-F238E27FC236}">
                <a16:creationId xmlns:a16="http://schemas.microsoft.com/office/drawing/2014/main" id="{0AAA6F45-3A21-41D0-BF73-02C224210609}"/>
              </a:ext>
            </a:extLst>
          </p:cNvPr>
          <p:cNvSpPr>
            <a:spLocks noGrp="1"/>
          </p:cNvSpPr>
          <p:nvPr>
            <p:ph idx="1"/>
          </p:nvPr>
        </p:nvSpPr>
        <p:spPr>
          <a:xfrm>
            <a:off x="76200" y="1320803"/>
            <a:ext cx="12019044" cy="6680197"/>
          </a:xfrm>
        </p:spPr>
        <p:txBody>
          <a:bodyPr>
            <a:normAutofit/>
          </a:bodyPr>
          <a:lstStyle/>
          <a:p>
            <a:pPr marL="0" indent="0">
              <a:lnSpc>
                <a:spcPct val="115000"/>
              </a:lnSpc>
              <a:spcBef>
                <a:spcPts val="0"/>
              </a:spcBef>
              <a:buNone/>
            </a:pPr>
            <a:r>
              <a:rPr lang="en-US" sz="2600" b="1" dirty="0">
                <a:effectLst/>
                <a:latin typeface="Arial" panose="020B0604020202020204" pitchFamily="34" charset="0"/>
                <a:ea typeface="Calibri" panose="020F0502020204030204" pitchFamily="34" charset="0"/>
                <a:cs typeface="Arial" panose="020B0604020202020204" pitchFamily="34" charset="0"/>
              </a:rPr>
              <a:t>Question 1:</a:t>
            </a:r>
            <a:r>
              <a:rPr lang="en-US" sz="2600" dirty="0">
                <a:effectLst/>
                <a:latin typeface="Arial" panose="020B0604020202020204" pitchFamily="34" charset="0"/>
                <a:ea typeface="Calibri" panose="020F0502020204030204" pitchFamily="34" charset="0"/>
                <a:cs typeface="Arial" panose="020B0604020202020204" pitchFamily="34" charset="0"/>
              </a:rPr>
              <a:t> </a:t>
            </a:r>
            <a:r>
              <a:rPr lang="en-US" sz="2600" b="0" i="0" u="none" strike="noStrike" baseline="0" dirty="0">
                <a:solidFill>
                  <a:srgbClr val="000000"/>
                </a:solidFill>
                <a:latin typeface="Arial" panose="020B0604020202020204" pitchFamily="34" charset="0"/>
                <a:cs typeface="Arial" panose="020B0604020202020204" pitchFamily="34" charset="0"/>
              </a:rPr>
              <a:t>Evidence is information that tends to prove or disprove a purported fact, allegation, or assertion. </a:t>
            </a:r>
          </a:p>
          <a:p>
            <a:pPr marL="0" marR="0" lvl="0" indent="0">
              <a:lnSpc>
                <a:spcPct val="115000"/>
              </a:lnSpc>
              <a:spcBef>
                <a:spcPts val="0"/>
              </a:spcBef>
              <a:spcAft>
                <a:spcPts val="0"/>
              </a:spcAft>
              <a:buNone/>
            </a:pPr>
            <a:r>
              <a:rPr lang="en-US"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True or False?</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0" marR="0" lvl="0" indent="0" fontAlgn="base" hangingPunct="0">
              <a:lnSpc>
                <a:spcPct val="107000"/>
              </a:lnSpc>
              <a:spcBef>
                <a:spcPts val="0"/>
              </a:spcBef>
              <a:spcAft>
                <a:spcPts val="800"/>
              </a:spcAft>
              <a:buClr>
                <a:srgbClr val="000000"/>
              </a:buClr>
              <a:buSzPts val="1100"/>
              <a:buNone/>
            </a:pPr>
            <a:r>
              <a:rPr lang="en-US" sz="2600" b="1" dirty="0">
                <a:effectLst/>
                <a:latin typeface="Arial" panose="020B0604020202020204" pitchFamily="34" charset="0"/>
                <a:ea typeface="Calibri" panose="020F0502020204030204" pitchFamily="34" charset="0"/>
                <a:cs typeface="Arial" panose="020B0604020202020204" pitchFamily="34" charset="0"/>
              </a:rPr>
              <a:t>Question 2:</a:t>
            </a:r>
            <a:r>
              <a:rPr lang="en-US" sz="2600" dirty="0">
                <a:effectLst/>
                <a:latin typeface="Arial" panose="020B0604020202020204" pitchFamily="34" charset="0"/>
                <a:ea typeface="Calibri" panose="020F0502020204030204" pitchFamily="34" charset="0"/>
                <a:cs typeface="Arial" panose="020B0604020202020204" pitchFamily="34" charset="0"/>
              </a:rPr>
              <a:t> Which evidence standard governs the burden of proof required in an administrative investigation? </a:t>
            </a:r>
          </a:p>
          <a:p>
            <a:pPr marL="0" marR="0" lvl="0" indent="0" fontAlgn="base" hangingPunct="0">
              <a:lnSpc>
                <a:spcPct val="107000"/>
              </a:lnSpc>
              <a:spcBef>
                <a:spcPts val="0"/>
              </a:spcBef>
              <a:spcAft>
                <a:spcPts val="800"/>
              </a:spcAft>
              <a:buClr>
                <a:srgbClr val="000000"/>
              </a:buClr>
              <a:buSzPts val="1100"/>
              <a:buNone/>
            </a:pPr>
            <a:r>
              <a:rPr lang="en-US" sz="2600" b="1" dirty="0">
                <a:effectLst/>
                <a:latin typeface="Arial" panose="020B0604020202020204" pitchFamily="34" charset="0"/>
                <a:ea typeface="Calibri" panose="020F0502020204030204" pitchFamily="34" charset="0"/>
                <a:cs typeface="Arial" panose="020B0604020202020204" pitchFamily="34" charset="0"/>
              </a:rPr>
              <a:t>Question 3: </a:t>
            </a:r>
            <a:r>
              <a:rPr lang="en-US" sz="2600" dirty="0">
                <a:effectLst/>
                <a:latin typeface="Arial" panose="020B0604020202020204" pitchFamily="34" charset="0"/>
                <a:ea typeface="Calibri" panose="020F0502020204030204" pitchFamily="34" charset="0"/>
                <a:cs typeface="Arial" panose="020B0604020202020204" pitchFamily="34" charset="0"/>
              </a:rPr>
              <a:t>List the 2 classifications of evidence and their definitions.</a:t>
            </a:r>
          </a:p>
          <a:p>
            <a:pPr marL="0" indent="0">
              <a:buNone/>
            </a:pPr>
            <a:r>
              <a:rPr lang="en-US" sz="2600" b="1" dirty="0">
                <a:effectLst/>
                <a:latin typeface="Arial" panose="020B0604020202020204" pitchFamily="34" charset="0"/>
                <a:ea typeface="Times New Roman" panose="02020603050405020304" pitchFamily="18" charset="0"/>
                <a:cs typeface="Arial" panose="020B0604020202020204" pitchFamily="34" charset="0"/>
              </a:rPr>
              <a:t>Question 4:</a:t>
            </a:r>
            <a:r>
              <a:rPr lang="en-US" sz="2600" dirty="0">
                <a:effectLst/>
                <a:latin typeface="Arial" panose="020B0604020202020204" pitchFamily="34" charset="0"/>
                <a:ea typeface="Times New Roman" panose="02020603050405020304" pitchFamily="18" charset="0"/>
                <a:cs typeface="Arial" panose="020B0604020202020204" pitchFamily="34" charset="0"/>
              </a:rPr>
              <a:t> Identify the type of evidence listed in the table below.</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p>
          <a:p>
            <a:endParaRPr lang="en-US" dirty="0"/>
          </a:p>
        </p:txBody>
      </p:sp>
      <p:graphicFrame>
        <p:nvGraphicFramePr>
          <p:cNvPr id="9" name="Table 9">
            <a:extLst>
              <a:ext uri="{FF2B5EF4-FFF2-40B4-BE49-F238E27FC236}">
                <a16:creationId xmlns:a16="http://schemas.microsoft.com/office/drawing/2014/main" id="{079D8B17-D25C-4C87-9955-289FFC8A4043}"/>
              </a:ext>
            </a:extLst>
          </p:cNvPr>
          <p:cNvGraphicFramePr>
            <a:graphicFrameLocks noGrp="1"/>
          </p:cNvGraphicFramePr>
          <p:nvPr/>
        </p:nvGraphicFramePr>
        <p:xfrm>
          <a:off x="2032000" y="5257800"/>
          <a:ext cx="8128000" cy="259416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429619199"/>
                    </a:ext>
                  </a:extLst>
                </a:gridCol>
                <a:gridCol w="4064000">
                  <a:extLst>
                    <a:ext uri="{9D8B030D-6E8A-4147-A177-3AD203B41FA5}">
                      <a16:colId xmlns:a16="http://schemas.microsoft.com/office/drawing/2014/main" val="46773555"/>
                    </a:ext>
                  </a:extLst>
                </a:gridCol>
              </a:tblGrid>
              <a:tr h="370840">
                <a:tc>
                  <a:txBody>
                    <a:bodyPr/>
                    <a:lstStyle/>
                    <a:p>
                      <a:pPr algn="ctr"/>
                      <a:r>
                        <a:rPr lang="en-US" sz="2400" b="1" dirty="0">
                          <a:latin typeface="+mn-lt"/>
                        </a:rPr>
                        <a:t>Evidence</a:t>
                      </a:r>
                    </a:p>
                  </a:txBody>
                  <a:tcPr/>
                </a:tc>
                <a:tc>
                  <a:txBody>
                    <a:bodyPr/>
                    <a:lstStyle/>
                    <a:p>
                      <a:pPr algn="ctr"/>
                      <a:r>
                        <a:rPr lang="en-US" sz="2400" b="1" dirty="0">
                          <a:latin typeface="+mn-lt"/>
                        </a:rPr>
                        <a:t>Type</a:t>
                      </a:r>
                    </a:p>
                  </a:txBody>
                  <a:tcPr/>
                </a:tc>
                <a:extLst>
                  <a:ext uri="{0D108BD9-81ED-4DB2-BD59-A6C34878D82A}">
                    <a16:rowId xmlns:a16="http://schemas.microsoft.com/office/drawing/2014/main" val="170428492"/>
                  </a:ext>
                </a:extLst>
              </a:tr>
              <a:tr h="370840">
                <a:tc>
                  <a:txBody>
                    <a:bodyPr/>
                    <a:lstStyle/>
                    <a:p>
                      <a:pPr marL="0" marR="0">
                        <a:lnSpc>
                          <a:spcPct val="107000"/>
                        </a:lnSpc>
                        <a:spcBef>
                          <a:spcPts val="0"/>
                        </a:spcBef>
                        <a:spcAft>
                          <a:spcPts val="600"/>
                        </a:spcAft>
                      </a:pPr>
                      <a:r>
                        <a:rPr lang="en-US" sz="2400" dirty="0">
                          <a:effectLst/>
                          <a:latin typeface="+mn-lt"/>
                          <a:ea typeface="Times New Roman" panose="02020603050405020304" pitchFamily="18" charset="0"/>
                        </a:rPr>
                        <a:t>Technical manual</a:t>
                      </a:r>
                      <a:endParaRPr lang="en-US" sz="2400" dirty="0">
                        <a:effectLst/>
                        <a:latin typeface="+mn-lt"/>
                        <a:ea typeface="Calibri" panose="020F0502020204030204" pitchFamily="34" charset="0"/>
                      </a:endParaRPr>
                    </a:p>
                  </a:txBody>
                  <a:tcPr marL="68580" marR="68580" marT="0" marB="0"/>
                </a:tc>
                <a:tc>
                  <a:txBody>
                    <a:bodyPr/>
                    <a:lstStyle/>
                    <a:p>
                      <a:endParaRPr lang="en-US" sz="2400" dirty="0">
                        <a:latin typeface="+mn-lt"/>
                      </a:endParaRPr>
                    </a:p>
                  </a:txBody>
                  <a:tcPr/>
                </a:tc>
                <a:extLst>
                  <a:ext uri="{0D108BD9-81ED-4DB2-BD59-A6C34878D82A}">
                    <a16:rowId xmlns:a16="http://schemas.microsoft.com/office/drawing/2014/main" val="3914733751"/>
                  </a:ext>
                </a:extLst>
              </a:tr>
              <a:tr h="370840">
                <a:tc>
                  <a:txBody>
                    <a:bodyPr/>
                    <a:lstStyle/>
                    <a:p>
                      <a:pPr marL="0" marR="0">
                        <a:lnSpc>
                          <a:spcPct val="107000"/>
                        </a:lnSpc>
                        <a:spcBef>
                          <a:spcPts val="0"/>
                        </a:spcBef>
                        <a:spcAft>
                          <a:spcPts val="600"/>
                        </a:spcAft>
                      </a:pPr>
                      <a:r>
                        <a:rPr lang="en-US" sz="2400" dirty="0">
                          <a:effectLst/>
                          <a:latin typeface="+mn-lt"/>
                          <a:ea typeface="Times New Roman" panose="02020603050405020304" pitchFamily="18" charset="0"/>
                        </a:rPr>
                        <a:t>Organizational seat diagram</a:t>
                      </a:r>
                      <a:endParaRPr lang="en-US" sz="2400" dirty="0">
                        <a:effectLst/>
                        <a:latin typeface="+mn-lt"/>
                        <a:ea typeface="Calibri" panose="020F0502020204030204" pitchFamily="34" charset="0"/>
                      </a:endParaRPr>
                    </a:p>
                  </a:txBody>
                  <a:tcPr marL="68580" marR="68580" marT="0" marB="0"/>
                </a:tc>
                <a:tc>
                  <a:txBody>
                    <a:bodyPr/>
                    <a:lstStyle/>
                    <a:p>
                      <a:endParaRPr lang="en-US" sz="2400" dirty="0">
                        <a:latin typeface="+mn-lt"/>
                      </a:endParaRPr>
                    </a:p>
                  </a:txBody>
                  <a:tcPr/>
                </a:tc>
                <a:extLst>
                  <a:ext uri="{0D108BD9-81ED-4DB2-BD59-A6C34878D82A}">
                    <a16:rowId xmlns:a16="http://schemas.microsoft.com/office/drawing/2014/main" val="2236576778"/>
                  </a:ext>
                </a:extLst>
              </a:tr>
              <a:tr h="370840">
                <a:tc>
                  <a:txBody>
                    <a:bodyPr/>
                    <a:lstStyle/>
                    <a:p>
                      <a:pPr marL="0" marR="0">
                        <a:lnSpc>
                          <a:spcPct val="107000"/>
                        </a:lnSpc>
                        <a:spcBef>
                          <a:spcPts val="0"/>
                        </a:spcBef>
                        <a:spcAft>
                          <a:spcPts val="600"/>
                        </a:spcAft>
                      </a:pPr>
                      <a:r>
                        <a:rPr lang="en-US" sz="2400" dirty="0">
                          <a:effectLst/>
                          <a:latin typeface="+mn-lt"/>
                          <a:ea typeface="Times New Roman" panose="02020603050405020304" pitchFamily="18" charset="0"/>
                        </a:rPr>
                        <a:t>Transcript statement from the suspect</a:t>
                      </a:r>
                      <a:endParaRPr lang="en-US" sz="2400" dirty="0">
                        <a:effectLst/>
                        <a:latin typeface="+mn-lt"/>
                        <a:ea typeface="Calibri" panose="020F0502020204030204" pitchFamily="34" charset="0"/>
                      </a:endParaRPr>
                    </a:p>
                  </a:txBody>
                  <a:tcPr marL="68580" marR="68580" marT="0" marB="0"/>
                </a:tc>
                <a:tc>
                  <a:txBody>
                    <a:bodyPr/>
                    <a:lstStyle/>
                    <a:p>
                      <a:endParaRPr lang="en-US" sz="2400" dirty="0">
                        <a:latin typeface="+mn-lt"/>
                      </a:endParaRPr>
                    </a:p>
                  </a:txBody>
                  <a:tcPr/>
                </a:tc>
                <a:extLst>
                  <a:ext uri="{0D108BD9-81ED-4DB2-BD59-A6C34878D82A}">
                    <a16:rowId xmlns:a16="http://schemas.microsoft.com/office/drawing/2014/main" val="153394109"/>
                  </a:ext>
                </a:extLst>
              </a:tr>
              <a:tr h="370840">
                <a:tc>
                  <a:txBody>
                    <a:bodyPr/>
                    <a:lstStyle/>
                    <a:p>
                      <a:pPr marL="0" marR="0">
                        <a:lnSpc>
                          <a:spcPct val="107000"/>
                        </a:lnSpc>
                        <a:spcBef>
                          <a:spcPts val="0"/>
                        </a:spcBef>
                        <a:spcAft>
                          <a:spcPts val="600"/>
                        </a:spcAft>
                      </a:pPr>
                      <a:r>
                        <a:rPr lang="en-US" sz="2400" dirty="0">
                          <a:effectLst/>
                          <a:latin typeface="+mn-lt"/>
                          <a:ea typeface="Times New Roman" panose="02020603050405020304" pitchFamily="18" charset="0"/>
                        </a:rPr>
                        <a:t>Empty prescription bottle</a:t>
                      </a:r>
                      <a:endParaRPr lang="en-US" sz="2400" dirty="0">
                        <a:effectLst/>
                        <a:latin typeface="+mn-lt"/>
                        <a:ea typeface="Calibri" panose="020F0502020204030204" pitchFamily="34" charset="0"/>
                      </a:endParaRPr>
                    </a:p>
                  </a:txBody>
                  <a:tcPr marL="68580" marR="68580" marT="0" marB="0"/>
                </a:tc>
                <a:tc>
                  <a:txBody>
                    <a:bodyPr/>
                    <a:lstStyle/>
                    <a:p>
                      <a:endParaRPr lang="en-US" sz="2400" dirty="0">
                        <a:latin typeface="+mn-lt"/>
                      </a:endParaRPr>
                    </a:p>
                  </a:txBody>
                  <a:tcPr/>
                </a:tc>
                <a:extLst>
                  <a:ext uri="{0D108BD9-81ED-4DB2-BD59-A6C34878D82A}">
                    <a16:rowId xmlns:a16="http://schemas.microsoft.com/office/drawing/2014/main" val="1054793915"/>
                  </a:ext>
                </a:extLst>
              </a:tr>
            </a:tbl>
          </a:graphicData>
        </a:graphic>
      </p:graphicFrame>
    </p:spTree>
    <p:extLst>
      <p:ext uri="{BB962C8B-B14F-4D97-AF65-F5344CB8AC3E}">
        <p14:creationId xmlns:p14="http://schemas.microsoft.com/office/powerpoint/2010/main" val="2920267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BCC1713-5117-4046-90CC-0A31A8771C01}"/>
              </a:ext>
            </a:extLst>
          </p:cNvPr>
          <p:cNvSpPr>
            <a:spLocks noGrp="1" noChangeArrowheads="1"/>
          </p:cNvSpPr>
          <p:nvPr>
            <p:ph type="title"/>
          </p:nvPr>
        </p:nvSpPr>
        <p:spPr>
          <a:xfrm>
            <a:off x="0" y="1"/>
            <a:ext cx="12075885" cy="972460"/>
          </a:xfrm>
        </p:spPr>
        <p:txBody>
          <a:bodyPr>
            <a:normAutofit/>
          </a:bodyPr>
          <a:lstStyle/>
          <a:p>
            <a:pPr algn="ctr" eaLnBrk="1" hangingPunct="1"/>
            <a:r>
              <a:rPr lang="en-US" altLang="en-US" sz="3200" b="1" dirty="0">
                <a:latin typeface="Arial" panose="020B0604020202020204" pitchFamily="34" charset="0"/>
                <a:cs typeface="Arial" panose="020B0604020202020204" pitchFamily="34" charset="0"/>
              </a:rPr>
              <a:t>Plan The Interview </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4099" name="Rectangle 3">
            <a:extLst>
              <a:ext uri="{FF2B5EF4-FFF2-40B4-BE49-F238E27FC236}">
                <a16:creationId xmlns:a16="http://schemas.microsoft.com/office/drawing/2014/main" id="{7422CA4F-CD0D-471B-BC14-AF797E17D57B}"/>
              </a:ext>
            </a:extLst>
          </p:cNvPr>
          <p:cNvSpPr>
            <a:spLocks noGrp="1" noChangeArrowheads="1"/>
          </p:cNvSpPr>
          <p:nvPr>
            <p:ph type="body" idx="1"/>
          </p:nvPr>
        </p:nvSpPr>
        <p:spPr>
          <a:xfrm>
            <a:off x="116114" y="972461"/>
            <a:ext cx="11840943" cy="6788151"/>
          </a:xfrm>
        </p:spPr>
        <p:txBody>
          <a:bodyPr/>
          <a:lstStyle/>
          <a:p>
            <a:pPr marL="0" indent="0">
              <a:buNone/>
              <a:defRPr/>
            </a:pPr>
            <a:endParaRPr lang="en-US" altLang="en-US" sz="2667" dirty="0">
              <a:latin typeface="+mj-lt"/>
            </a:endParaRPr>
          </a:p>
          <a:p>
            <a:pPr>
              <a:defRPr/>
            </a:pPr>
            <a:r>
              <a:rPr lang="en-US" altLang="en-US" sz="2600" dirty="0">
                <a:latin typeface="Arial" panose="020B0604020202020204" pitchFamily="34" charset="0"/>
                <a:cs typeface="Arial" panose="020B0604020202020204" pitchFamily="34" charset="0"/>
              </a:rPr>
              <a:t>Review physical evidence –Time &amp; Attendance records, affidavits, police reports, policies, Report of Contact (ROC), </a:t>
            </a:r>
            <a:r>
              <a:rPr lang="en-US" altLang="en-US" sz="2600" dirty="0" err="1">
                <a:latin typeface="Arial" panose="020B0604020202020204" pitchFamily="34" charset="0"/>
                <a:cs typeface="Arial" panose="020B0604020202020204" pitchFamily="34" charset="0"/>
              </a:rPr>
              <a:t>etc</a:t>
            </a:r>
            <a:r>
              <a:rPr lang="en-US" altLang="en-US" sz="2600" dirty="0">
                <a:latin typeface="Arial" panose="020B0604020202020204" pitchFamily="34" charset="0"/>
                <a:cs typeface="Arial" panose="020B0604020202020204" pitchFamily="34" charset="0"/>
              </a:rPr>
              <a:t>…</a:t>
            </a:r>
          </a:p>
          <a:p>
            <a:pPr>
              <a:defRPr/>
            </a:pPr>
            <a:endParaRPr lang="en-US" altLang="en-US" sz="2600" dirty="0">
              <a:solidFill>
                <a:srgbClr val="000000"/>
              </a:solidFill>
              <a:latin typeface="Arial" panose="020B0604020202020204" pitchFamily="34" charset="0"/>
              <a:cs typeface="Arial" panose="020B0604020202020204" pitchFamily="34" charset="0"/>
            </a:endParaRPr>
          </a:p>
          <a:p>
            <a:pPr>
              <a:defRPr/>
            </a:pPr>
            <a:r>
              <a:rPr lang="en-US" altLang="en-US" sz="2600" dirty="0">
                <a:solidFill>
                  <a:srgbClr val="000000"/>
                </a:solidFill>
                <a:latin typeface="Arial" panose="020B0604020202020204" pitchFamily="34" charset="0"/>
                <a:cs typeface="Arial" panose="020B0604020202020204" pitchFamily="34" charset="0"/>
              </a:rPr>
              <a:t>Use “open-ended” questions to provide overall picture </a:t>
            </a:r>
          </a:p>
          <a:p>
            <a:pPr>
              <a:defRPr/>
            </a:pPr>
            <a:endParaRPr lang="en-US" altLang="en-US" sz="2600" dirty="0">
              <a:solidFill>
                <a:srgbClr val="000000"/>
              </a:solidFill>
              <a:latin typeface="Arial" panose="020B0604020202020204" pitchFamily="34" charset="0"/>
              <a:cs typeface="Arial" panose="020B0604020202020204" pitchFamily="34" charset="0"/>
            </a:endParaRPr>
          </a:p>
          <a:p>
            <a:pPr>
              <a:defRPr/>
            </a:pPr>
            <a:r>
              <a:rPr lang="en-US" altLang="en-US" sz="2600" dirty="0">
                <a:solidFill>
                  <a:srgbClr val="000000"/>
                </a:solidFill>
                <a:latin typeface="Arial" panose="020B0604020202020204" pitchFamily="34" charset="0"/>
                <a:cs typeface="Arial" panose="020B0604020202020204" pitchFamily="34" charset="0"/>
              </a:rPr>
              <a:t>Use “yes/no” questions to confirm factual data</a:t>
            </a:r>
          </a:p>
          <a:p>
            <a:pPr>
              <a:defRPr/>
            </a:pPr>
            <a:endParaRPr lang="en-US" altLang="en-US" sz="2600" dirty="0">
              <a:solidFill>
                <a:srgbClr val="000000"/>
              </a:solidFill>
              <a:latin typeface="Arial" panose="020B0604020202020204" pitchFamily="34" charset="0"/>
              <a:cs typeface="Arial" panose="020B0604020202020204" pitchFamily="34" charset="0"/>
            </a:endParaRPr>
          </a:p>
          <a:p>
            <a:pPr>
              <a:defRPr/>
            </a:pPr>
            <a:r>
              <a:rPr lang="en-US" altLang="en-US" sz="2600" dirty="0">
                <a:solidFill>
                  <a:srgbClr val="000000"/>
                </a:solidFill>
                <a:latin typeface="Arial" panose="020B0604020202020204" pitchFamily="34" charset="0"/>
                <a:cs typeface="Arial" panose="020B0604020202020204" pitchFamily="34" charset="0"/>
              </a:rPr>
              <a:t>Don’t accept generalities.  Ask clarifying questions – Be inquisitive – Probe</a:t>
            </a:r>
          </a:p>
          <a:p>
            <a:pPr marL="0" indent="0">
              <a:buNone/>
              <a:defRPr/>
            </a:pPr>
            <a:endParaRPr lang="en-US" altLang="en-US" sz="2667" dirty="0">
              <a:latin typeface="+mj-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815FDC98-C481-4925-BCF3-12C4C07F41CA}"/>
              </a:ext>
            </a:extLst>
          </p:cNvPr>
          <p:cNvSpPr>
            <a:spLocks noGrp="1" noChangeArrowheads="1"/>
          </p:cNvSpPr>
          <p:nvPr>
            <p:ph type="title"/>
          </p:nvPr>
        </p:nvSpPr>
        <p:spPr>
          <a:xfrm>
            <a:off x="0" y="-116114"/>
            <a:ext cx="12090400" cy="1190172"/>
          </a:xfrm>
        </p:spPr>
        <p:txBody>
          <a:bodyPr>
            <a:normAutofit/>
          </a:bodyPr>
          <a:lstStyle/>
          <a:p>
            <a:pPr algn="ctr"/>
            <a:r>
              <a:rPr lang="en-US" altLang="en-US" sz="3200" b="1" dirty="0">
                <a:latin typeface="Arial" panose="020B0604020202020204" pitchFamily="34" charset="0"/>
                <a:cs typeface="Arial" panose="020B0604020202020204" pitchFamily="34" charset="0"/>
              </a:rPr>
              <a:t>Interviewing Witnesses</a:t>
            </a:r>
          </a:p>
        </p:txBody>
      </p:sp>
      <p:sp>
        <p:nvSpPr>
          <p:cNvPr id="28675" name="Content Placeholder 2">
            <a:extLst>
              <a:ext uri="{FF2B5EF4-FFF2-40B4-BE49-F238E27FC236}">
                <a16:creationId xmlns:a16="http://schemas.microsoft.com/office/drawing/2014/main" id="{98AA8463-D9A5-4E20-A736-86C6814BBB49}"/>
              </a:ext>
            </a:extLst>
          </p:cNvPr>
          <p:cNvSpPr>
            <a:spLocks noGrp="1" noChangeArrowheads="1"/>
          </p:cNvSpPr>
          <p:nvPr>
            <p:ph idx="1"/>
          </p:nvPr>
        </p:nvSpPr>
        <p:spPr>
          <a:xfrm>
            <a:off x="101600" y="1016000"/>
            <a:ext cx="11887200" cy="7112000"/>
          </a:xfrm>
        </p:spPr>
        <p:txBody>
          <a:bodyPr>
            <a:normAutofit/>
          </a:bodyPr>
          <a:lstStyle/>
          <a:p>
            <a:pPr marL="223838" indent="-223838">
              <a:spcBef>
                <a:spcPct val="0"/>
              </a:spcBef>
              <a:tabLst>
                <a:tab pos="929194" algn="l"/>
                <a:tab pos="931310" algn="l"/>
              </a:tabLst>
            </a:pPr>
            <a:r>
              <a:rPr lang="en-US" altLang="en-US" sz="2600" dirty="0">
                <a:latin typeface="Arial" panose="020B0604020202020204" pitchFamily="34" charset="0"/>
                <a:cs typeface="Arial" panose="020B0604020202020204" pitchFamily="34" charset="0"/>
              </a:rPr>
              <a:t>Start with general open questions and work toward more specifics</a:t>
            </a:r>
          </a:p>
          <a:p>
            <a:pPr marL="1083718" indent="-457200">
              <a:buFont typeface="Arial" panose="020B0604020202020204" pitchFamily="34" charset="0"/>
              <a:buChar char="•"/>
              <a:tabLst>
                <a:tab pos="929194" algn="l"/>
                <a:tab pos="931310" algn="l"/>
              </a:tabLst>
            </a:pPr>
            <a:endParaRPr lang="en-US" altLang="en-US" sz="2600" dirty="0">
              <a:latin typeface="Arial" panose="020B0604020202020204" pitchFamily="34" charset="0"/>
              <a:cs typeface="Times New Roman" panose="02020603050405020304" pitchFamily="18" charset="0"/>
            </a:endParaRPr>
          </a:p>
          <a:p>
            <a:pPr>
              <a:buFont typeface="Arial" panose="020B0604020202020204" pitchFamily="34" charset="0"/>
              <a:buChar char="•"/>
              <a:tabLst>
                <a:tab pos="929194" algn="l"/>
                <a:tab pos="931310" algn="l"/>
              </a:tabLst>
            </a:pPr>
            <a:r>
              <a:rPr lang="en-US" altLang="en-US" sz="2600" dirty="0">
                <a:latin typeface="Arial" panose="020B0604020202020204" pitchFamily="34" charset="0"/>
                <a:cs typeface="Arial" panose="020B0604020202020204" pitchFamily="34" charset="0"/>
              </a:rPr>
              <a:t>Confirm details to be sure you heard correctly (Active Listening)</a:t>
            </a:r>
          </a:p>
          <a:p>
            <a:pPr>
              <a:buFont typeface="Arial" panose="020B0604020202020204" pitchFamily="34" charset="0"/>
              <a:buChar char="•"/>
              <a:tabLst>
                <a:tab pos="929194" algn="l"/>
                <a:tab pos="931310" algn="l"/>
              </a:tabLst>
            </a:pPr>
            <a:endParaRPr lang="en-US" altLang="en-US" sz="2600" dirty="0">
              <a:latin typeface="Arial" panose="020B0604020202020204" pitchFamily="34" charset="0"/>
              <a:cs typeface="Arial" panose="020B0604020202020204" pitchFamily="34" charset="0"/>
            </a:endParaRPr>
          </a:p>
          <a:p>
            <a:pPr>
              <a:buFont typeface="Arial" panose="020B0604020202020204" pitchFamily="34" charset="0"/>
              <a:buChar char="•"/>
              <a:tabLst>
                <a:tab pos="929194" algn="l"/>
                <a:tab pos="931310" algn="l"/>
              </a:tabLst>
            </a:pPr>
            <a:r>
              <a:rPr lang="en-US" altLang="en-US" sz="2600" dirty="0">
                <a:latin typeface="Arial" panose="020B0604020202020204" pitchFamily="34" charset="0"/>
                <a:cs typeface="Arial" panose="020B0604020202020204" pitchFamily="34" charset="0"/>
              </a:rPr>
              <a:t>Ask who else may have heard or seen the incident</a:t>
            </a:r>
          </a:p>
          <a:p>
            <a:pPr>
              <a:buFont typeface="Arial" panose="020B0604020202020204" pitchFamily="34" charset="0"/>
              <a:buChar char="•"/>
              <a:tabLst>
                <a:tab pos="929194" algn="l"/>
                <a:tab pos="931310" algn="l"/>
              </a:tabLst>
            </a:pPr>
            <a:endParaRPr lang="en-US" altLang="en-US" sz="2600" dirty="0">
              <a:latin typeface="Arial" panose="020B0604020202020204" pitchFamily="34" charset="0"/>
              <a:cs typeface="Arial" panose="020B0604020202020204" pitchFamily="34" charset="0"/>
            </a:endParaRPr>
          </a:p>
          <a:p>
            <a:pPr>
              <a:buFont typeface="Arial" panose="020B0604020202020204" pitchFamily="34" charset="0"/>
              <a:buChar char="•"/>
              <a:tabLst>
                <a:tab pos="929194" algn="l"/>
                <a:tab pos="931310" algn="l"/>
              </a:tabLst>
            </a:pPr>
            <a:r>
              <a:rPr lang="en-US" altLang="en-US" sz="2600" dirty="0">
                <a:latin typeface="Arial" panose="020B0604020202020204" pitchFamily="34" charset="0"/>
                <a:cs typeface="Arial" panose="020B0604020202020204" pitchFamily="34" charset="0"/>
              </a:rPr>
              <a:t>Ask witnesses about their knowledge of the applicable rules and regulations</a:t>
            </a:r>
          </a:p>
          <a:p>
            <a:pPr>
              <a:buFont typeface="Arial" panose="020B0604020202020204" pitchFamily="34" charset="0"/>
              <a:buChar char="•"/>
              <a:tabLst>
                <a:tab pos="929194" algn="l"/>
                <a:tab pos="931310" algn="l"/>
              </a:tabLst>
            </a:pPr>
            <a:endParaRPr lang="en-US" altLang="en-US" sz="2600" dirty="0">
              <a:latin typeface="Arial" panose="020B0604020202020204" pitchFamily="34" charset="0"/>
              <a:cs typeface="Arial" panose="020B0604020202020204" pitchFamily="34" charset="0"/>
            </a:endParaRPr>
          </a:p>
          <a:p>
            <a:pPr>
              <a:buFont typeface="Arial" panose="020B0604020202020204" pitchFamily="34" charset="0"/>
              <a:buChar char="•"/>
              <a:tabLst>
                <a:tab pos="929194" algn="l"/>
                <a:tab pos="931310" algn="l"/>
              </a:tabLst>
            </a:pPr>
            <a:r>
              <a:rPr lang="en-US" altLang="en-US" sz="2600" dirty="0">
                <a:latin typeface="Arial" panose="020B0604020202020204" pitchFamily="34" charset="0"/>
                <a:cs typeface="Arial" panose="020B0604020202020204" pitchFamily="34" charset="0"/>
              </a:rPr>
              <a:t>Ask a catchall questions such as, “Is there anything else you think I should know about this incident?”</a:t>
            </a:r>
          </a:p>
          <a:p>
            <a:pPr>
              <a:buFont typeface="Arial" panose="020B0604020202020204" pitchFamily="34" charset="0"/>
              <a:buChar char="•"/>
              <a:tabLst>
                <a:tab pos="929194" algn="l"/>
                <a:tab pos="931310" algn="l"/>
              </a:tabLst>
            </a:pPr>
            <a:endParaRPr lang="en-US" altLang="en-US" sz="2600" dirty="0">
              <a:latin typeface="Arial" panose="020B0604020202020204" pitchFamily="34" charset="0"/>
              <a:cs typeface="Arial" panose="020B0604020202020204" pitchFamily="34" charset="0"/>
            </a:endParaRPr>
          </a:p>
          <a:p>
            <a:pPr>
              <a:buFont typeface="Arial" panose="020B0604020202020204" pitchFamily="34" charset="0"/>
              <a:buChar char="•"/>
              <a:tabLst>
                <a:tab pos="929194" algn="l"/>
                <a:tab pos="931310" algn="l"/>
              </a:tabLst>
            </a:pPr>
            <a:r>
              <a:rPr lang="en-US" altLang="en-US" sz="2600" dirty="0">
                <a:latin typeface="Arial" panose="020B0604020202020204" pitchFamily="34" charset="0"/>
                <a:cs typeface="Arial" panose="020B0604020202020204" pitchFamily="34" charset="0"/>
              </a:rPr>
              <a:t>Take notes and accurately capture key things a witness tells you and other non-verbal clues</a:t>
            </a:r>
          </a:p>
          <a:p>
            <a:pPr>
              <a:buFont typeface="Arial" panose="020B0604020202020204" pitchFamily="34" charset="0"/>
              <a:buChar char="•"/>
              <a:tabLst>
                <a:tab pos="929194" algn="l"/>
                <a:tab pos="931310" algn="l"/>
              </a:tabLst>
            </a:pPr>
            <a:endParaRPr lang="en-US" altLang="en-US" sz="2600" dirty="0">
              <a:latin typeface="Arial" panose="020B0604020202020204" pitchFamily="34" charset="0"/>
              <a:cs typeface="Arial" panose="020B0604020202020204" pitchFamily="34" charset="0"/>
            </a:endParaRPr>
          </a:p>
          <a:p>
            <a:pPr>
              <a:buFont typeface="Arial" panose="020B0604020202020204" pitchFamily="34" charset="0"/>
              <a:buChar char="•"/>
              <a:tabLst>
                <a:tab pos="929194" algn="l"/>
                <a:tab pos="931310" algn="l"/>
              </a:tabLst>
            </a:pPr>
            <a:r>
              <a:rPr lang="en-US" altLang="en-US" sz="2600" dirty="0">
                <a:latin typeface="Arial" panose="020B0604020202020204" pitchFamily="34" charset="0"/>
                <a:cs typeface="Arial" panose="020B0604020202020204" pitchFamily="34" charset="0"/>
              </a:rPr>
              <a:t>Make sure you get all sides of the story</a:t>
            </a:r>
          </a:p>
          <a:p>
            <a:pPr marL="626518" indent="0">
              <a:tabLst>
                <a:tab pos="929194" algn="l"/>
                <a:tab pos="931310" algn="l"/>
              </a:tabLst>
            </a:pPr>
            <a:endParaRPr lang="en-US" altLang="en-US" dirty="0"/>
          </a:p>
          <a:p>
            <a:pPr marL="626518" indent="0">
              <a:tabLst>
                <a:tab pos="929194" algn="l"/>
                <a:tab pos="931310" algn="l"/>
              </a:tabLst>
            </a:pPr>
            <a:endParaRPr lang="en-US"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A6F654E2-8643-4411-A34E-F406DABE70EB}"/>
              </a:ext>
            </a:extLst>
          </p:cNvPr>
          <p:cNvSpPr>
            <a:spLocks noGrp="1" noChangeArrowheads="1"/>
          </p:cNvSpPr>
          <p:nvPr>
            <p:ph type="title"/>
          </p:nvPr>
        </p:nvSpPr>
        <p:spPr>
          <a:xfrm>
            <a:off x="0" y="-145141"/>
            <a:ext cx="12192000" cy="1219200"/>
          </a:xfrm>
        </p:spPr>
        <p:txBody>
          <a:bodyPr>
            <a:normAutofit/>
          </a:bodyPr>
          <a:lstStyle/>
          <a:p>
            <a:pPr algn="ctr"/>
            <a:r>
              <a:rPr lang="en-US" altLang="en-US" sz="3200" b="1" dirty="0">
                <a:latin typeface="Arial" panose="020B0604020202020204" pitchFamily="34" charset="0"/>
                <a:cs typeface="Arial" panose="020B0604020202020204" pitchFamily="34" charset="0"/>
              </a:rPr>
              <a:t>Interviewing Witnesses (</a:t>
            </a:r>
            <a:r>
              <a:rPr lang="en-US" altLang="en-US" sz="3200" dirty="0" err="1"/>
              <a:t>Cont</a:t>
            </a:r>
            <a:r>
              <a:rPr lang="en-US" altLang="en-US" sz="3200" b="1" dirty="0">
                <a:latin typeface="Arial" panose="020B0604020202020204" pitchFamily="34" charset="0"/>
                <a:cs typeface="Arial" panose="020B0604020202020204" pitchFamily="34" charset="0"/>
              </a:rPr>
              <a:t>)</a:t>
            </a:r>
          </a:p>
        </p:txBody>
      </p:sp>
      <p:sp>
        <p:nvSpPr>
          <p:cNvPr id="29699" name="Content Placeholder 2">
            <a:extLst>
              <a:ext uri="{FF2B5EF4-FFF2-40B4-BE49-F238E27FC236}">
                <a16:creationId xmlns:a16="http://schemas.microsoft.com/office/drawing/2014/main" id="{52B87780-01CB-42F0-976F-967944DB8078}"/>
              </a:ext>
            </a:extLst>
          </p:cNvPr>
          <p:cNvSpPr>
            <a:spLocks noGrp="1" noChangeArrowheads="1"/>
          </p:cNvSpPr>
          <p:nvPr>
            <p:ph idx="1"/>
          </p:nvPr>
        </p:nvSpPr>
        <p:spPr>
          <a:xfrm>
            <a:off x="174171" y="1016000"/>
            <a:ext cx="11858172" cy="7112000"/>
          </a:xfrm>
        </p:spPr>
        <p:txBody>
          <a:bodyPr>
            <a:normAutofit fontScale="85000" lnSpcReduction="20000"/>
          </a:bodyPr>
          <a:lstStyle/>
          <a:p>
            <a:pPr marL="0" indent="0">
              <a:spcBef>
                <a:spcPts val="133"/>
              </a:spcBef>
              <a:buNone/>
            </a:pPr>
            <a:r>
              <a:rPr lang="en-US" altLang="en-US" sz="3100" b="1" dirty="0">
                <a:solidFill>
                  <a:srgbClr val="FF0000"/>
                </a:solidFill>
                <a:latin typeface="Arial" panose="020B0604020202020204" pitchFamily="34" charset="0"/>
                <a:cs typeface="Calibri" panose="020F0502020204030204" pitchFamily="34" charset="0"/>
              </a:rPr>
              <a:t>Weak Interview Question:</a:t>
            </a:r>
          </a:p>
          <a:p>
            <a:pPr marL="340015" lvl="1" indent="0">
              <a:spcBef>
                <a:spcPts val="133"/>
              </a:spcBef>
              <a:buNone/>
            </a:pPr>
            <a:endParaRPr lang="en-US" altLang="en-US" sz="3100" b="1" dirty="0">
              <a:solidFill>
                <a:srgbClr val="FF0000"/>
              </a:solidFill>
              <a:latin typeface="Arial" panose="020B0604020202020204" pitchFamily="34" charset="0"/>
              <a:cs typeface="Calibri" panose="020F0502020204030204" pitchFamily="34" charset="0"/>
            </a:endParaRPr>
          </a:p>
          <a:p>
            <a:pPr marL="340015" lvl="1" indent="0">
              <a:spcBef>
                <a:spcPts val="133"/>
              </a:spcBef>
              <a:buNone/>
            </a:pPr>
            <a:r>
              <a:rPr lang="en-US" altLang="en-US" sz="3100" dirty="0">
                <a:latin typeface="Arial" panose="020B0604020202020204" pitchFamily="34" charset="0"/>
                <a:cs typeface="Calibri" panose="020F0502020204030204" pitchFamily="34" charset="0"/>
              </a:rPr>
              <a:t>Do others perceive your relationship with Ms. Flores as inappropriate?</a:t>
            </a:r>
          </a:p>
          <a:p>
            <a:pPr marL="340015" lvl="1" indent="0">
              <a:spcBef>
                <a:spcPts val="133"/>
              </a:spcBef>
              <a:buNone/>
            </a:pPr>
            <a:endParaRPr lang="en-US" altLang="en-US" sz="3100" dirty="0">
              <a:latin typeface="Arial" panose="020B0604020202020204" pitchFamily="34" charset="0"/>
              <a:cs typeface="Calibri" panose="020F0502020204030204" pitchFamily="34" charset="0"/>
            </a:endParaRPr>
          </a:p>
          <a:p>
            <a:pPr marL="340015" lvl="1" indent="0">
              <a:spcBef>
                <a:spcPts val="133"/>
              </a:spcBef>
              <a:buNone/>
            </a:pPr>
            <a:r>
              <a:rPr lang="en-US" altLang="en-US" sz="3100" dirty="0">
                <a:latin typeface="Arial" panose="020B0604020202020204" pitchFamily="34" charset="0"/>
                <a:cs typeface="Calibri" panose="020F0502020204030204" pitchFamily="34" charset="0"/>
              </a:rPr>
              <a:t>Are you always performing your duties as required? </a:t>
            </a:r>
          </a:p>
          <a:p>
            <a:pPr marL="340015" lvl="1" indent="0">
              <a:spcBef>
                <a:spcPts val="133"/>
              </a:spcBef>
              <a:buNone/>
            </a:pPr>
            <a:endParaRPr lang="en-US" altLang="en-US" sz="3100" b="1" dirty="0">
              <a:solidFill>
                <a:srgbClr val="008000"/>
              </a:solidFill>
              <a:latin typeface="Arial" panose="020B0604020202020204" pitchFamily="34" charset="0"/>
              <a:cs typeface="Calibri" panose="020F0502020204030204" pitchFamily="34" charset="0"/>
            </a:endParaRPr>
          </a:p>
          <a:p>
            <a:pPr marL="339725" lvl="1" indent="-339725" defTabSz="114300">
              <a:spcBef>
                <a:spcPts val="133"/>
              </a:spcBef>
              <a:buNone/>
            </a:pPr>
            <a:r>
              <a:rPr lang="en-US" altLang="en-US" sz="3100" b="1" dirty="0">
                <a:solidFill>
                  <a:srgbClr val="008000"/>
                </a:solidFill>
                <a:latin typeface="Arial" panose="020B0604020202020204" pitchFamily="34" charset="0"/>
                <a:cs typeface="Calibri" panose="020F0502020204030204" pitchFamily="34" charset="0"/>
              </a:rPr>
              <a:t>Stronger Interview Question:</a:t>
            </a:r>
            <a:endParaRPr lang="en-US" altLang="en-US" sz="3100" b="1" dirty="0">
              <a:latin typeface="Arial" panose="020B0604020202020204" pitchFamily="34" charset="0"/>
              <a:cs typeface="Calibri" panose="020F0502020204030204" pitchFamily="34" charset="0"/>
            </a:endParaRPr>
          </a:p>
          <a:p>
            <a:pPr marL="0" indent="0">
              <a:spcBef>
                <a:spcPts val="33"/>
              </a:spcBef>
            </a:pPr>
            <a:endParaRPr lang="en-US" altLang="en-US" sz="3100" dirty="0">
              <a:latin typeface="Arial" panose="020B0604020202020204" pitchFamily="34" charset="0"/>
              <a:cs typeface="Times New Roman" panose="02020603050405020304" pitchFamily="18" charset="0"/>
            </a:endParaRPr>
          </a:p>
          <a:p>
            <a:pPr marL="0" indent="0">
              <a:spcBef>
                <a:spcPct val="0"/>
              </a:spcBef>
              <a:buNone/>
            </a:pPr>
            <a:r>
              <a:rPr lang="en-US" altLang="en-US" sz="3100" dirty="0">
                <a:latin typeface="Arial" panose="020B0604020202020204" pitchFamily="34" charset="0"/>
                <a:cs typeface="Calibri" panose="020F0502020204030204" pitchFamily="34" charset="0"/>
              </a:rPr>
              <a:t>	Yesterday morning, did you hear Ms. Flores scream?</a:t>
            </a:r>
          </a:p>
          <a:p>
            <a:pPr marL="0" indent="0">
              <a:spcBef>
                <a:spcPct val="0"/>
              </a:spcBef>
              <a:buNone/>
            </a:pPr>
            <a:endParaRPr lang="en-US" altLang="en-US" sz="3100" dirty="0">
              <a:latin typeface="Arial" panose="020B0604020202020204" pitchFamily="34" charset="0"/>
              <a:cs typeface="Calibri" panose="020F0502020204030204" pitchFamily="34" charset="0"/>
            </a:endParaRPr>
          </a:p>
          <a:p>
            <a:pPr marL="0" indent="0">
              <a:spcBef>
                <a:spcPts val="51"/>
              </a:spcBef>
              <a:buNone/>
            </a:pPr>
            <a:r>
              <a:rPr lang="en-US" altLang="en-US" sz="3100" dirty="0">
                <a:latin typeface="Arial" panose="020B0604020202020204" pitchFamily="34" charset="0"/>
                <a:cs typeface="Calibri" panose="020F0502020204030204" pitchFamily="34" charset="0"/>
              </a:rPr>
              <a:t>	Describe what you saw or heard.</a:t>
            </a:r>
          </a:p>
          <a:p>
            <a:pPr marL="0" indent="0">
              <a:spcBef>
                <a:spcPts val="51"/>
              </a:spcBef>
              <a:buNone/>
            </a:pPr>
            <a:endParaRPr lang="en-US" altLang="en-US" sz="3100" dirty="0">
              <a:latin typeface="Arial" panose="020B0604020202020204" pitchFamily="34" charset="0"/>
              <a:cs typeface="Calibri" panose="020F0502020204030204" pitchFamily="34" charset="0"/>
            </a:endParaRPr>
          </a:p>
          <a:p>
            <a:pPr marL="0" indent="0">
              <a:spcBef>
                <a:spcPts val="51"/>
              </a:spcBef>
              <a:buNone/>
            </a:pPr>
            <a:r>
              <a:rPr lang="en-US" altLang="en-US" sz="3100" dirty="0">
                <a:latin typeface="Arial" panose="020B0604020202020204" pitchFamily="34" charset="0"/>
                <a:cs typeface="Calibri" panose="020F0502020204030204" pitchFamily="34" charset="0"/>
              </a:rPr>
              <a:t>	Where did this occur?</a:t>
            </a:r>
          </a:p>
          <a:p>
            <a:pPr marL="0" indent="0">
              <a:spcBef>
                <a:spcPts val="51"/>
              </a:spcBef>
              <a:buNone/>
            </a:pPr>
            <a:endParaRPr lang="en-US" altLang="en-US" sz="3100" dirty="0">
              <a:latin typeface="Arial" panose="020B0604020202020204" pitchFamily="34" charset="0"/>
              <a:cs typeface="Calibri" panose="020F0502020204030204" pitchFamily="34" charset="0"/>
            </a:endParaRPr>
          </a:p>
          <a:p>
            <a:pPr marL="0" indent="0">
              <a:spcBef>
                <a:spcPts val="67"/>
              </a:spcBef>
              <a:buNone/>
            </a:pPr>
            <a:r>
              <a:rPr lang="en-US" altLang="en-US" sz="3100" dirty="0">
                <a:latin typeface="Arial" panose="020B0604020202020204" pitchFamily="34" charset="0"/>
                <a:cs typeface="Calibri" panose="020F0502020204030204" pitchFamily="34" charset="0"/>
              </a:rPr>
              <a:t>	Who else was in the area?</a:t>
            </a:r>
          </a:p>
          <a:p>
            <a:pPr marL="0" indent="0">
              <a:spcBef>
                <a:spcPts val="67"/>
              </a:spcBef>
              <a:buNone/>
            </a:pPr>
            <a:endParaRPr lang="en-US" altLang="en-US" sz="3100" dirty="0">
              <a:latin typeface="Arial" panose="020B0604020202020204" pitchFamily="34" charset="0"/>
              <a:cs typeface="Calibri" panose="020F0502020204030204" pitchFamily="34" charset="0"/>
            </a:endParaRPr>
          </a:p>
          <a:p>
            <a:pPr marL="0" indent="0">
              <a:spcBef>
                <a:spcPts val="51"/>
              </a:spcBef>
              <a:buNone/>
            </a:pPr>
            <a:r>
              <a:rPr lang="en-US" altLang="en-US" sz="3100" dirty="0">
                <a:latin typeface="Arial" panose="020B0604020202020204" pitchFamily="34" charset="0"/>
                <a:cs typeface="Calibri" panose="020F0502020204030204" pitchFamily="34" charset="0"/>
              </a:rPr>
              <a:t>	Has anything like this happened before?</a:t>
            </a:r>
          </a:p>
          <a:p>
            <a:pPr marL="0" indent="0">
              <a:spcBef>
                <a:spcPts val="51"/>
              </a:spcBef>
              <a:buNone/>
            </a:pPr>
            <a:endParaRPr lang="en-US" altLang="en-US" sz="3100" dirty="0">
              <a:latin typeface="Arial" panose="020B0604020202020204" pitchFamily="34" charset="0"/>
              <a:cs typeface="Calibri" panose="020F0502020204030204" pitchFamily="34" charset="0"/>
            </a:endParaRPr>
          </a:p>
          <a:p>
            <a:pPr marL="0" indent="0">
              <a:lnSpc>
                <a:spcPct val="102000"/>
              </a:lnSpc>
              <a:buNone/>
            </a:pPr>
            <a:r>
              <a:rPr lang="en-US" altLang="en-US" sz="3100" dirty="0">
                <a:latin typeface="Arial" panose="020B0604020202020204" pitchFamily="34" charset="0"/>
                <a:cs typeface="Calibri" panose="020F0502020204030204" pitchFamily="34" charset="0"/>
              </a:rPr>
              <a:t>	What additional information can you provide that will  help to better 	understand this matter?</a:t>
            </a:r>
          </a:p>
          <a:p>
            <a:pPr marL="0" indent="0"/>
            <a:endParaRPr lang="en-US"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E40F6C-36E6-4965-9D21-698197C3108F}" type="slidenum">
              <a:rPr lang="en-US" smtClean="0"/>
              <a:pPr/>
              <a:t>24</a:t>
            </a:fld>
            <a:endParaRPr lang="en-US" dirty="0"/>
          </a:p>
        </p:txBody>
      </p:sp>
      <p:sp>
        <p:nvSpPr>
          <p:cNvPr id="8" name="Title 6">
            <a:extLst>
              <a:ext uri="{FF2B5EF4-FFF2-40B4-BE49-F238E27FC236}">
                <a16:creationId xmlns:a16="http://schemas.microsoft.com/office/drawing/2014/main" id="{597DF0DF-9B68-44D6-86B1-42DD060051A3}"/>
              </a:ext>
            </a:extLst>
          </p:cNvPr>
          <p:cNvSpPr>
            <a:spLocks noGrp="1"/>
          </p:cNvSpPr>
          <p:nvPr>
            <p:ph type="title"/>
          </p:nvPr>
        </p:nvSpPr>
        <p:spPr>
          <a:xfrm>
            <a:off x="0" y="-101600"/>
            <a:ext cx="12192000" cy="974725"/>
          </a:xfrm>
        </p:spPr>
        <p:txBody>
          <a:bodyPr>
            <a:normAutofit/>
          </a:bodyPr>
          <a:lstStyle/>
          <a:p>
            <a:r>
              <a:rPr lang="en-US" sz="3200" dirty="0"/>
              <a:t>Interviewing Witnesses (</a:t>
            </a:r>
            <a:r>
              <a:rPr lang="en-US" sz="3200" dirty="0" err="1"/>
              <a:t>Cont</a:t>
            </a:r>
            <a:r>
              <a:rPr lang="en-US" sz="3200" dirty="0"/>
              <a:t>)</a:t>
            </a:r>
          </a:p>
        </p:txBody>
      </p:sp>
      <p:sp>
        <p:nvSpPr>
          <p:cNvPr id="21" name="TextBox 20">
            <a:extLst>
              <a:ext uri="{FF2B5EF4-FFF2-40B4-BE49-F238E27FC236}">
                <a16:creationId xmlns:a16="http://schemas.microsoft.com/office/drawing/2014/main" id="{2554535E-DFDE-4D7D-A3FE-B3EACACCD636}"/>
              </a:ext>
            </a:extLst>
          </p:cNvPr>
          <p:cNvSpPr txBox="1"/>
          <p:nvPr/>
        </p:nvSpPr>
        <p:spPr>
          <a:xfrm>
            <a:off x="152400" y="990600"/>
            <a:ext cx="11942844" cy="584775"/>
          </a:xfrm>
          <a:prstGeom prst="rect">
            <a:avLst/>
          </a:prstGeom>
          <a:noFill/>
        </p:spPr>
        <p:txBody>
          <a:bodyPr wrap="square">
            <a:spAutoFit/>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altLang="en-US" sz="3200" b="1" i="0" u="none" strike="noStrike" cap="none" normalizeH="0" baseline="0" dirty="0">
                <a:ln>
                  <a:noFill/>
                </a:ln>
                <a:solidFill>
                  <a:schemeClr val="tx1"/>
                </a:solidFill>
                <a:effectLst/>
              </a:rPr>
              <a:t>Surprise </a:t>
            </a:r>
            <a:r>
              <a:rPr lang="en-US" altLang="en-US" sz="3200" b="1" dirty="0"/>
              <a:t>A</a:t>
            </a:r>
            <a:r>
              <a:rPr kumimoji="0" lang="en-US" altLang="en-US" sz="3200" b="1" i="0" u="none" strike="noStrike" cap="none" normalizeH="0" baseline="0" dirty="0">
                <a:ln>
                  <a:noFill/>
                </a:ln>
                <a:solidFill>
                  <a:schemeClr val="tx1"/>
                </a:solidFill>
                <a:effectLst/>
              </a:rPr>
              <a:t>nswers Create the Need </a:t>
            </a:r>
            <a:r>
              <a:rPr lang="en-US" altLang="en-US" sz="3200" b="1" dirty="0"/>
              <a:t>For Reevaluation by Fact Finder  </a:t>
            </a:r>
            <a:endParaRPr kumimoji="0" lang="en-US" altLang="en-US" sz="32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BBA610F9-020A-4524-A556-1A994E7C2530}"/>
              </a:ext>
            </a:extLst>
          </p:cNvPr>
          <p:cNvGrpSpPr/>
          <p:nvPr/>
        </p:nvGrpSpPr>
        <p:grpSpPr>
          <a:xfrm>
            <a:off x="4367093" y="2101377"/>
            <a:ext cx="6300907" cy="5975823"/>
            <a:chOff x="4367093" y="1828801"/>
            <a:chExt cx="6300907" cy="5975823"/>
          </a:xfrm>
        </p:grpSpPr>
        <p:sp>
          <p:nvSpPr>
            <p:cNvPr id="24" name="Rectangle 23">
              <a:extLst>
                <a:ext uri="{FF2B5EF4-FFF2-40B4-BE49-F238E27FC236}">
                  <a16:creationId xmlns:a16="http://schemas.microsoft.com/office/drawing/2014/main" id="{A64224DC-3B41-47B3-A189-4F19F04167A3}"/>
                </a:ext>
              </a:extLst>
            </p:cNvPr>
            <p:cNvSpPr/>
            <p:nvPr/>
          </p:nvSpPr>
          <p:spPr>
            <a:xfrm>
              <a:off x="4367093" y="4944682"/>
              <a:ext cx="3183576" cy="112895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0" name="Arrow: Down 29">
              <a:extLst>
                <a:ext uri="{FF2B5EF4-FFF2-40B4-BE49-F238E27FC236}">
                  <a16:creationId xmlns:a16="http://schemas.microsoft.com/office/drawing/2014/main" id="{01AE1055-81BB-411D-A075-DEBCCC3511FA}"/>
                </a:ext>
              </a:extLst>
            </p:cNvPr>
            <p:cNvSpPr/>
            <p:nvPr/>
          </p:nvSpPr>
          <p:spPr>
            <a:xfrm>
              <a:off x="5760464" y="4548253"/>
              <a:ext cx="381000" cy="578693"/>
            </a:xfrm>
            <a:prstGeom prst="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5" name="Rectangle 24">
              <a:extLst>
                <a:ext uri="{FF2B5EF4-FFF2-40B4-BE49-F238E27FC236}">
                  <a16:creationId xmlns:a16="http://schemas.microsoft.com/office/drawing/2014/main" id="{D516BAA8-B3FD-4E2F-B850-D6947DB907C6}"/>
                </a:ext>
              </a:extLst>
            </p:cNvPr>
            <p:cNvSpPr/>
            <p:nvPr/>
          </p:nvSpPr>
          <p:spPr>
            <a:xfrm>
              <a:off x="4382869" y="6522839"/>
              <a:ext cx="3199410" cy="12817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3" name="Rectangle 22">
              <a:extLst>
                <a:ext uri="{FF2B5EF4-FFF2-40B4-BE49-F238E27FC236}">
                  <a16:creationId xmlns:a16="http://schemas.microsoft.com/office/drawing/2014/main" id="{CC2B0331-738D-4C2D-86AD-CF7C64C39CB4}"/>
                </a:ext>
              </a:extLst>
            </p:cNvPr>
            <p:cNvSpPr/>
            <p:nvPr/>
          </p:nvSpPr>
          <p:spPr>
            <a:xfrm>
              <a:off x="4367093" y="2933537"/>
              <a:ext cx="3199410" cy="163538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Rectangle 8">
              <a:extLst>
                <a:ext uri="{FF2B5EF4-FFF2-40B4-BE49-F238E27FC236}">
                  <a16:creationId xmlns:a16="http://schemas.microsoft.com/office/drawing/2014/main" id="{DB63FB01-11E0-446F-978E-ADCE7FEC5F71}"/>
                </a:ext>
              </a:extLst>
            </p:cNvPr>
            <p:cNvSpPr/>
            <p:nvPr/>
          </p:nvSpPr>
          <p:spPr>
            <a:xfrm>
              <a:off x="4367093" y="1828801"/>
              <a:ext cx="3199410" cy="7620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F715FB82-4006-4D7C-A879-63BC3A53F19D}"/>
                </a:ext>
              </a:extLst>
            </p:cNvPr>
            <p:cNvSpPr txBox="1"/>
            <p:nvPr/>
          </p:nvSpPr>
          <p:spPr>
            <a:xfrm>
              <a:off x="4899503" y="3143082"/>
              <a:ext cx="2209800" cy="1200329"/>
            </a:xfrm>
            <a:prstGeom prst="rect">
              <a:avLst/>
            </a:prstGeom>
            <a:noFill/>
          </p:spPr>
          <p:txBody>
            <a:bodyPr wrap="square" rtlCol="0">
              <a:spAutoFit/>
            </a:bodyPr>
            <a:lstStyle/>
            <a:p>
              <a:pPr algn="ctr"/>
              <a:r>
                <a:rPr lang="en-US" dirty="0">
                  <a:cs typeface="Arial" pitchFamily="34" charset="0"/>
                </a:rPr>
                <a:t>Leads to reevaluation of current assumptions and knowns.</a:t>
              </a:r>
            </a:p>
          </p:txBody>
        </p:sp>
        <p:sp>
          <p:nvSpPr>
            <p:cNvPr id="19" name="TextBox 18">
              <a:extLst>
                <a:ext uri="{FF2B5EF4-FFF2-40B4-BE49-F238E27FC236}">
                  <a16:creationId xmlns:a16="http://schemas.microsoft.com/office/drawing/2014/main" id="{6864A007-E557-48ED-A7AC-12DFA5B289A2}"/>
                </a:ext>
              </a:extLst>
            </p:cNvPr>
            <p:cNvSpPr txBox="1"/>
            <p:nvPr/>
          </p:nvSpPr>
          <p:spPr>
            <a:xfrm>
              <a:off x="4731764" y="5161651"/>
              <a:ext cx="2438400" cy="646331"/>
            </a:xfrm>
            <a:prstGeom prst="rect">
              <a:avLst/>
            </a:prstGeom>
            <a:noFill/>
          </p:spPr>
          <p:txBody>
            <a:bodyPr wrap="square" rtlCol="0">
              <a:spAutoFit/>
            </a:bodyPr>
            <a:lstStyle/>
            <a:p>
              <a:pPr algn="ctr"/>
              <a:r>
                <a:rPr lang="en-US" dirty="0">
                  <a:cs typeface="Arial" pitchFamily="34" charset="0"/>
                </a:rPr>
                <a:t>Creates more questions to answer.</a:t>
              </a:r>
            </a:p>
          </p:txBody>
        </p:sp>
        <p:sp>
          <p:nvSpPr>
            <p:cNvPr id="20" name="TextBox 19">
              <a:extLst>
                <a:ext uri="{FF2B5EF4-FFF2-40B4-BE49-F238E27FC236}">
                  <a16:creationId xmlns:a16="http://schemas.microsoft.com/office/drawing/2014/main" id="{D6DFA06A-1EBD-4410-A362-9969FC595D21}"/>
                </a:ext>
              </a:extLst>
            </p:cNvPr>
            <p:cNvSpPr txBox="1"/>
            <p:nvPr/>
          </p:nvSpPr>
          <p:spPr>
            <a:xfrm>
              <a:off x="4442303" y="1967553"/>
              <a:ext cx="3124200" cy="400110"/>
            </a:xfrm>
            <a:prstGeom prst="rect">
              <a:avLst/>
            </a:prstGeom>
            <a:noFill/>
          </p:spPr>
          <p:txBody>
            <a:bodyPr wrap="square" rtlCol="0">
              <a:spAutoFit/>
            </a:bodyPr>
            <a:lstStyle/>
            <a:p>
              <a:pPr algn="ctr"/>
              <a:r>
                <a:rPr lang="en-US" sz="2000" dirty="0">
                  <a:cs typeface="Arial" pitchFamily="34" charset="0"/>
                </a:rPr>
                <a:t>Surprise Answer!</a:t>
              </a:r>
            </a:p>
          </p:txBody>
        </p:sp>
        <p:sp>
          <p:nvSpPr>
            <p:cNvPr id="22" name="TextBox 21">
              <a:extLst>
                <a:ext uri="{FF2B5EF4-FFF2-40B4-BE49-F238E27FC236}">
                  <a16:creationId xmlns:a16="http://schemas.microsoft.com/office/drawing/2014/main" id="{FEC60E49-0E33-4CF3-BE4D-566AB1AA6550}"/>
                </a:ext>
              </a:extLst>
            </p:cNvPr>
            <p:cNvSpPr txBox="1"/>
            <p:nvPr/>
          </p:nvSpPr>
          <p:spPr>
            <a:xfrm>
              <a:off x="4404698" y="6691948"/>
              <a:ext cx="3199410" cy="923330"/>
            </a:xfrm>
            <a:prstGeom prst="rect">
              <a:avLst/>
            </a:prstGeom>
            <a:noFill/>
          </p:spPr>
          <p:txBody>
            <a:bodyPr wrap="square">
              <a:spAutoFit/>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i="0" u="none" strike="noStrike" kern="1200" cap="none" normalizeH="0" baseline="0" dirty="0">
                  <a:ln>
                    <a:noFill/>
                  </a:ln>
                  <a:solidFill>
                    <a:schemeClr val="tx1"/>
                  </a:solidFill>
                  <a:effectLst/>
                  <a:ea typeface="+mn-ea"/>
                  <a:cs typeface="+mn-cs"/>
                </a:rPr>
                <a:t>Discovery of new information, or reinterpretations of information already available.</a:t>
              </a:r>
            </a:p>
          </p:txBody>
        </p:sp>
        <p:sp>
          <p:nvSpPr>
            <p:cNvPr id="29" name="Arrow: Down 28">
              <a:extLst>
                <a:ext uri="{FF2B5EF4-FFF2-40B4-BE49-F238E27FC236}">
                  <a16:creationId xmlns:a16="http://schemas.microsoft.com/office/drawing/2014/main" id="{56DB69EC-2609-4D19-BDE2-D9ABF672F31F}"/>
                </a:ext>
              </a:extLst>
            </p:cNvPr>
            <p:cNvSpPr/>
            <p:nvPr/>
          </p:nvSpPr>
          <p:spPr>
            <a:xfrm>
              <a:off x="5768381" y="2584632"/>
              <a:ext cx="381000" cy="537461"/>
            </a:xfrm>
            <a:prstGeom prst="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1" name="Arrow: Down 30">
              <a:extLst>
                <a:ext uri="{FF2B5EF4-FFF2-40B4-BE49-F238E27FC236}">
                  <a16:creationId xmlns:a16="http://schemas.microsoft.com/office/drawing/2014/main" id="{75C0A99B-F89E-492E-ABC6-2A8E12868582}"/>
                </a:ext>
              </a:extLst>
            </p:cNvPr>
            <p:cNvSpPr/>
            <p:nvPr/>
          </p:nvSpPr>
          <p:spPr>
            <a:xfrm>
              <a:off x="5768381" y="6065854"/>
              <a:ext cx="381000" cy="646331"/>
            </a:xfrm>
            <a:prstGeom prst="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33" name="Connector: Elbow 32">
              <a:extLst>
                <a:ext uri="{FF2B5EF4-FFF2-40B4-BE49-F238E27FC236}">
                  <a16:creationId xmlns:a16="http://schemas.microsoft.com/office/drawing/2014/main" id="{A24EE26E-3E12-4E45-AE05-A088B5B43622}"/>
                </a:ext>
              </a:extLst>
            </p:cNvPr>
            <p:cNvCxnSpPr>
              <a:cxnSpLocks/>
              <a:stCxn id="22" idx="3"/>
              <a:endCxn id="44" idx="2"/>
            </p:cNvCxnSpPr>
            <p:nvPr/>
          </p:nvCxnSpPr>
          <p:spPr>
            <a:xfrm flipV="1">
              <a:off x="7604108" y="6389019"/>
              <a:ext cx="1882546" cy="764594"/>
            </a:xfrm>
            <a:prstGeom prst="bentConnector2">
              <a:avLst/>
            </a:prstGeom>
            <a:ln>
              <a:headEnd w="lg" len="lg"/>
              <a:tailEnd type="triangle"/>
            </a:ln>
          </p:spPr>
          <p:style>
            <a:lnRef idx="3">
              <a:schemeClr val="accent2"/>
            </a:lnRef>
            <a:fillRef idx="0">
              <a:schemeClr val="accent2"/>
            </a:fillRef>
            <a:effectRef idx="2">
              <a:schemeClr val="accent2"/>
            </a:effectRef>
            <a:fontRef idx="minor">
              <a:schemeClr val="tx1"/>
            </a:fontRef>
          </p:style>
        </p:cxnSp>
        <p:sp>
          <p:nvSpPr>
            <p:cNvPr id="44" name="Diamond 43">
              <a:extLst>
                <a:ext uri="{FF2B5EF4-FFF2-40B4-BE49-F238E27FC236}">
                  <a16:creationId xmlns:a16="http://schemas.microsoft.com/office/drawing/2014/main" id="{9836EAF7-D045-47D9-8499-F02F44FA8ECF}"/>
                </a:ext>
              </a:extLst>
            </p:cNvPr>
            <p:cNvSpPr/>
            <p:nvPr/>
          </p:nvSpPr>
          <p:spPr>
            <a:xfrm>
              <a:off x="8305307" y="4407819"/>
              <a:ext cx="2362693" cy="1981200"/>
            </a:xfrm>
            <a:prstGeom prst="diamond">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Surprise Answer.</a:t>
              </a:r>
            </a:p>
          </p:txBody>
        </p:sp>
        <p:cxnSp>
          <p:nvCxnSpPr>
            <p:cNvPr id="46" name="Connector: Elbow 45">
              <a:extLst>
                <a:ext uri="{FF2B5EF4-FFF2-40B4-BE49-F238E27FC236}">
                  <a16:creationId xmlns:a16="http://schemas.microsoft.com/office/drawing/2014/main" id="{DE9BB255-CED7-4A81-91ED-0D8DEA2655F5}"/>
                </a:ext>
              </a:extLst>
            </p:cNvPr>
            <p:cNvCxnSpPr>
              <a:cxnSpLocks/>
              <a:stCxn id="44" idx="0"/>
            </p:cNvCxnSpPr>
            <p:nvPr/>
          </p:nvCxnSpPr>
          <p:spPr>
            <a:xfrm rot="16200000" flipV="1">
              <a:off x="8151209" y="3072374"/>
              <a:ext cx="764594" cy="1906296"/>
            </a:xfrm>
            <a:prstGeom prst="bentConnector2">
              <a:avLst/>
            </a:prstGeom>
            <a:ln>
              <a:headEnd w="lg" len="lg"/>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3065808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1811000" cy="7086600"/>
          </a:xfrm>
        </p:spPr>
        <p:txBody>
          <a:bodyPr>
            <a:normAutofit fontScale="92500" lnSpcReduction="20000"/>
          </a:bodyPr>
          <a:lstStyle/>
          <a:p>
            <a:pPr marL="0" indent="0" hangingPunct="0">
              <a:buNone/>
            </a:pPr>
            <a:r>
              <a:rPr lang="en-US" sz="2800" b="1" dirty="0">
                <a:latin typeface="Arial" panose="020B0604020202020204" pitchFamily="34" charset="0"/>
                <a:cs typeface="Arial" panose="020B0604020202020204" pitchFamily="34" charset="0"/>
              </a:rPr>
              <a:t>When receiving answers to your questions: </a:t>
            </a:r>
          </a:p>
          <a:p>
            <a:pPr marL="0" indent="0" hangingPunct="0">
              <a:buNone/>
            </a:pPr>
            <a:endParaRPr lang="en-US" sz="2800" b="1"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Listen carefully. </a:t>
            </a:r>
          </a:p>
          <a:p>
            <a:pPr hangingPunct="0"/>
            <a:endParaRPr lang="en-US" sz="2800"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Keep an open mind. </a:t>
            </a:r>
          </a:p>
          <a:p>
            <a:pPr hangingPunct="0"/>
            <a:endParaRPr lang="en-US" sz="2800"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Paraphrase responses to show the you are listening before moving on to another question. </a:t>
            </a:r>
          </a:p>
          <a:p>
            <a:pPr hangingPunct="0"/>
            <a:endParaRPr lang="en-US" sz="2800"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Control the interview, but do not dominate, the discussion. </a:t>
            </a:r>
          </a:p>
          <a:p>
            <a:pPr hangingPunct="0"/>
            <a:endParaRPr lang="en-US" sz="2800"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Summarize the key points.</a:t>
            </a:r>
          </a:p>
          <a:p>
            <a:pPr hangingPunct="0"/>
            <a:endParaRPr lang="en-US" sz="2800"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Use silence to force a response. Keep your talking to a minimum and encourage responses by using gestures and eye contact. </a:t>
            </a:r>
          </a:p>
          <a:p>
            <a:pPr hangingPunct="0"/>
            <a:endParaRPr lang="en-US" sz="2800" dirty="0">
              <a:latin typeface="Arial" panose="020B0604020202020204" pitchFamily="34" charset="0"/>
              <a:cs typeface="Arial" panose="020B0604020202020204" pitchFamily="34" charset="0"/>
            </a:endParaRPr>
          </a:p>
          <a:p>
            <a:pPr hangingPunct="0"/>
            <a:r>
              <a:rPr lang="en-US" sz="2800" dirty="0">
                <a:latin typeface="Arial" panose="020B0604020202020204" pitchFamily="34" charset="0"/>
                <a:cs typeface="Arial" panose="020B0604020202020204" pitchFamily="34" charset="0"/>
              </a:rPr>
              <a:t>React to unexpected disclosures (surprises) appropriately. </a:t>
            </a:r>
            <a:endParaRPr lang="en-US" sz="2800" b="1" dirty="0">
              <a:latin typeface="Arial" panose="020B0604020202020204" pitchFamily="34" charset="0"/>
              <a:cs typeface="Arial" panose="020B0604020202020204" pitchFamily="34" charset="0"/>
            </a:endParaRPr>
          </a:p>
          <a:p>
            <a:pPr marL="0" indent="0">
              <a:buNone/>
            </a:pPr>
            <a:endParaRPr lang="en-US" b="1" dirty="0"/>
          </a:p>
        </p:txBody>
      </p:sp>
      <p:sp>
        <p:nvSpPr>
          <p:cNvPr id="6" name="Slide Number Placeholder 5"/>
          <p:cNvSpPr>
            <a:spLocks noGrp="1"/>
          </p:cNvSpPr>
          <p:nvPr>
            <p:ph type="sldNum" sz="quarter" idx="12"/>
          </p:nvPr>
        </p:nvSpPr>
        <p:spPr/>
        <p:txBody>
          <a:bodyPr/>
          <a:lstStyle/>
          <a:p>
            <a:fld id="{3FE40F6C-36E6-4965-9D21-698197C3108F}" type="slidenum">
              <a:rPr lang="en-US" smtClean="0"/>
              <a:pPr/>
              <a:t>25</a:t>
            </a:fld>
            <a:endParaRPr lang="en-US" dirty="0"/>
          </a:p>
        </p:txBody>
      </p:sp>
      <p:sp>
        <p:nvSpPr>
          <p:cNvPr id="8" name="Title 6">
            <a:extLst>
              <a:ext uri="{FF2B5EF4-FFF2-40B4-BE49-F238E27FC236}">
                <a16:creationId xmlns:a16="http://schemas.microsoft.com/office/drawing/2014/main" id="{597DF0DF-9B68-44D6-86B1-42DD060051A3}"/>
              </a:ext>
            </a:extLst>
          </p:cNvPr>
          <p:cNvSpPr>
            <a:spLocks noGrp="1"/>
          </p:cNvSpPr>
          <p:nvPr>
            <p:ph type="title"/>
          </p:nvPr>
        </p:nvSpPr>
        <p:spPr>
          <a:xfrm>
            <a:off x="0" y="-101600"/>
            <a:ext cx="12192000" cy="974725"/>
          </a:xfrm>
        </p:spPr>
        <p:txBody>
          <a:bodyPr>
            <a:normAutofit/>
          </a:bodyPr>
          <a:lstStyle/>
          <a:p>
            <a:r>
              <a:rPr lang="en-US" sz="3200" dirty="0"/>
              <a:t>Interviewing Witnesses (</a:t>
            </a:r>
            <a:r>
              <a:rPr lang="en-US" sz="3200" dirty="0" err="1"/>
              <a:t>Cont</a:t>
            </a:r>
            <a:r>
              <a:rPr lang="en-US" sz="3200" dirty="0"/>
              <a:t>)</a:t>
            </a:r>
          </a:p>
        </p:txBody>
      </p:sp>
    </p:spTree>
    <p:extLst>
      <p:ext uri="{BB962C8B-B14F-4D97-AF65-F5344CB8AC3E}">
        <p14:creationId xmlns:p14="http://schemas.microsoft.com/office/powerpoint/2010/main" val="41927251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1A260666-EC5A-424D-9E4A-EF3B7542D94B}"/>
              </a:ext>
            </a:extLst>
          </p:cNvPr>
          <p:cNvSpPr>
            <a:spLocks noGrp="1" noChangeArrowheads="1"/>
          </p:cNvSpPr>
          <p:nvPr>
            <p:ph type="title"/>
          </p:nvPr>
        </p:nvSpPr>
        <p:spPr>
          <a:xfrm>
            <a:off x="0" y="1"/>
            <a:ext cx="12090400" cy="885372"/>
          </a:xfrm>
        </p:spPr>
        <p:txBody>
          <a:bodyPr>
            <a:normAutofit/>
          </a:bodyPr>
          <a:lstStyle/>
          <a:p>
            <a:pPr algn="ctr"/>
            <a:r>
              <a:rPr lang="en-US" altLang="en-US" sz="3200" b="1" dirty="0">
                <a:latin typeface="Arial" panose="020B0604020202020204" pitchFamily="34" charset="0"/>
                <a:cs typeface="Arial" panose="020B0604020202020204" pitchFamily="34" charset="0"/>
              </a:rPr>
              <a:t>Types of Witnesses</a:t>
            </a:r>
          </a:p>
        </p:txBody>
      </p:sp>
      <p:sp>
        <p:nvSpPr>
          <p:cNvPr id="31747" name="Content Placeholder 2">
            <a:extLst>
              <a:ext uri="{FF2B5EF4-FFF2-40B4-BE49-F238E27FC236}">
                <a16:creationId xmlns:a16="http://schemas.microsoft.com/office/drawing/2014/main" id="{921E2F50-2312-4673-BAC6-BAEFB01E1FCB}"/>
              </a:ext>
            </a:extLst>
          </p:cNvPr>
          <p:cNvSpPr>
            <a:spLocks noGrp="1" noChangeArrowheads="1"/>
          </p:cNvSpPr>
          <p:nvPr>
            <p:ph idx="1"/>
          </p:nvPr>
        </p:nvSpPr>
        <p:spPr>
          <a:xfrm>
            <a:off x="145142" y="1086455"/>
            <a:ext cx="11843657" cy="6707716"/>
          </a:xfrm>
        </p:spPr>
        <p:txBody>
          <a:bodyPr/>
          <a:lstStyle/>
          <a:p>
            <a:pPr marL="16933" indent="0">
              <a:spcBef>
                <a:spcPts val="1651"/>
              </a:spcBef>
              <a:buNone/>
              <a:tabLst>
                <a:tab pos="300559" algn="l"/>
              </a:tabLst>
            </a:pPr>
            <a:r>
              <a:rPr lang="en-US" altLang="en-US" sz="2600" b="1" dirty="0">
                <a:latin typeface="Arial" panose="020B0604020202020204" pitchFamily="34" charset="0"/>
                <a:cs typeface="Arial" panose="020B0604020202020204" pitchFamily="34" charset="0"/>
              </a:rPr>
              <a:t>The “Lawyer” Witness</a:t>
            </a:r>
            <a:endParaRPr lang="en-US" altLang="en-US" sz="2600" dirty="0">
              <a:latin typeface="Arial" panose="020B0604020202020204" pitchFamily="34" charset="0"/>
              <a:cs typeface="Arial" panose="020B0604020202020204" pitchFamily="34" charset="0"/>
            </a:endParaRPr>
          </a:p>
          <a:p>
            <a:pPr marL="16933" indent="0">
              <a:buNone/>
              <a:tabLst>
                <a:tab pos="300559" algn="l"/>
              </a:tabLst>
            </a:pPr>
            <a:endParaRPr lang="en-US" altLang="en-US" sz="2600" dirty="0">
              <a:latin typeface="Arial" panose="020B0604020202020204" pitchFamily="34" charset="0"/>
              <a:cs typeface="Times New Roman" panose="02020603050405020304" pitchFamily="18" charset="0"/>
            </a:endParaRPr>
          </a:p>
          <a:p>
            <a:pPr marL="16933" indent="0">
              <a:buNone/>
              <a:tabLst>
                <a:tab pos="300559" algn="l"/>
              </a:tabLst>
            </a:pPr>
            <a:r>
              <a:rPr lang="en-US" altLang="en-US" sz="2600" dirty="0">
                <a:solidFill>
                  <a:srgbClr val="303030"/>
                </a:solidFill>
                <a:latin typeface="Arial" panose="020B0604020202020204" pitchFamily="34" charset="0"/>
                <a:cs typeface="Arial" panose="020B0604020202020204" pitchFamily="34" charset="0"/>
              </a:rPr>
              <a:t>This is a witness who “knows” how much smarter he is than you and consciously tries to  out-think you on each and every question. A “lawyer” will attempt to thwart or foil  questions by thinking of where your questions are going and trying to head you off  regardless of how simple the question may be. Rather than listen to the question and  answer it with a responsive “yes” or “no,” they instead try to out-flank or out-maneuver  you. They want to debate you instead of answering questions. Remind them that you  are conducting an inquiry and try to stick to the simple “who, what, where, when”  questions at first, then give them latitude to provide additional information – as you  deem appropriate.</a:t>
            </a:r>
            <a:endParaRPr lang="en-US" altLang="en-US" sz="2600" dirty="0">
              <a:latin typeface="Arial" panose="020B0604020202020204" pitchFamily="34" charset="0"/>
              <a:cs typeface="Arial" panose="020B0604020202020204" pitchFamily="34" charset="0"/>
            </a:endParaRPr>
          </a:p>
          <a:p>
            <a:pPr marL="16933" indent="0">
              <a:tabLst>
                <a:tab pos="300559" algn="l"/>
              </a:tabLst>
            </a:pPr>
            <a:endParaRPr lang="en-US"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2F11EF0F-61B4-4F60-8407-B80B55D797E0}"/>
              </a:ext>
            </a:extLst>
          </p:cNvPr>
          <p:cNvSpPr>
            <a:spLocks noGrp="1" noChangeArrowheads="1"/>
          </p:cNvSpPr>
          <p:nvPr>
            <p:ph type="title"/>
          </p:nvPr>
        </p:nvSpPr>
        <p:spPr>
          <a:xfrm>
            <a:off x="0" y="2"/>
            <a:ext cx="12192000" cy="812799"/>
          </a:xfrm>
        </p:spPr>
        <p:txBody>
          <a:bodyPr>
            <a:normAutofit/>
          </a:bodyPr>
          <a:lstStyle/>
          <a:p>
            <a:pPr algn="ctr"/>
            <a:r>
              <a:rPr lang="en-US" altLang="en-US" sz="3200" b="1" dirty="0">
                <a:latin typeface="Arial" panose="020B0604020202020204" pitchFamily="34" charset="0"/>
                <a:cs typeface="Arial" panose="020B0604020202020204" pitchFamily="34" charset="0"/>
              </a:rPr>
              <a:t>Types of Witnesses (</a:t>
            </a:r>
            <a:r>
              <a:rPr lang="en-US" altLang="en-US" sz="3200" dirty="0" err="1"/>
              <a:t>Cont</a:t>
            </a:r>
            <a:r>
              <a:rPr lang="en-US" altLang="en-US" sz="3200" b="1" dirty="0">
                <a:latin typeface="Arial" panose="020B0604020202020204" pitchFamily="34" charset="0"/>
                <a:cs typeface="Arial" panose="020B0604020202020204" pitchFamily="34" charset="0"/>
              </a:rPr>
              <a:t>)</a:t>
            </a:r>
          </a:p>
        </p:txBody>
      </p:sp>
      <p:sp>
        <p:nvSpPr>
          <p:cNvPr id="32771" name="Content Placeholder 2">
            <a:extLst>
              <a:ext uri="{FF2B5EF4-FFF2-40B4-BE49-F238E27FC236}">
                <a16:creationId xmlns:a16="http://schemas.microsoft.com/office/drawing/2014/main" id="{FCAE195C-D73C-45CB-9112-88DC0CE4E85A}"/>
              </a:ext>
            </a:extLst>
          </p:cNvPr>
          <p:cNvSpPr>
            <a:spLocks noGrp="1" noChangeArrowheads="1"/>
          </p:cNvSpPr>
          <p:nvPr>
            <p:ph idx="1"/>
          </p:nvPr>
        </p:nvSpPr>
        <p:spPr>
          <a:xfrm>
            <a:off x="0" y="957942"/>
            <a:ext cx="12003315" cy="7053943"/>
          </a:xfrm>
        </p:spPr>
        <p:txBody>
          <a:bodyPr/>
          <a:lstStyle/>
          <a:p>
            <a:pPr marL="16933" indent="0">
              <a:buNone/>
              <a:tabLst>
                <a:tab pos="300559" algn="l"/>
              </a:tabLst>
            </a:pPr>
            <a:r>
              <a:rPr lang="en-US" altLang="en-US" sz="2600" b="1" dirty="0">
                <a:latin typeface="Arial" panose="020B0604020202020204" pitchFamily="34" charset="0"/>
                <a:cs typeface="Arial" panose="020B0604020202020204" pitchFamily="34" charset="0"/>
              </a:rPr>
              <a:t>The Instant Expert Witness</a:t>
            </a:r>
            <a:endParaRPr lang="en-US" altLang="en-US" sz="2600" dirty="0">
              <a:latin typeface="Arial" panose="020B0604020202020204" pitchFamily="34" charset="0"/>
              <a:cs typeface="Arial" panose="020B0604020202020204" pitchFamily="34" charset="0"/>
            </a:endParaRPr>
          </a:p>
          <a:p>
            <a:pPr marL="16933" indent="0">
              <a:buNone/>
              <a:tabLst>
                <a:tab pos="300559" algn="l"/>
              </a:tabLst>
            </a:pPr>
            <a:r>
              <a:rPr lang="en-US" altLang="en-US" sz="2600" dirty="0">
                <a:latin typeface="Arial" panose="020B0604020202020204" pitchFamily="34" charset="0"/>
                <a:cs typeface="Arial" panose="020B0604020202020204" pitchFamily="34" charset="0"/>
              </a:rPr>
              <a:t>An instant expert is much like the “lawyer” above, who—out of nowhere—seems to  have expert knowledge on a topic no one expected him or her to have. Instant experts  are problematic because they take basic assumptions and turn them on their head.</a:t>
            </a:r>
          </a:p>
          <a:p>
            <a:pPr marL="16933" indent="0" algn="just">
              <a:buNone/>
              <a:tabLst>
                <a:tab pos="300559" algn="l"/>
              </a:tabLst>
            </a:pPr>
            <a:r>
              <a:rPr lang="en-US" altLang="en-US" sz="2600" dirty="0">
                <a:latin typeface="Arial" panose="020B0604020202020204" pitchFamily="34" charset="0"/>
                <a:cs typeface="Arial" panose="020B0604020202020204" pitchFamily="34" charset="0"/>
              </a:rPr>
              <a:t>Even the simplest of questions can become a circus at any time. Be prepared to  ask detailed follow up questions. This witness may take big logical leaps and rely on  inferences that may be difficult to substantiate.</a:t>
            </a:r>
          </a:p>
          <a:p>
            <a:pPr marL="16933" indent="0" algn="just">
              <a:buNone/>
              <a:tabLst>
                <a:tab pos="300559" algn="l"/>
              </a:tabLst>
            </a:pPr>
            <a:endParaRPr lang="en-US" altLang="en-US" sz="2600" b="1" dirty="0">
              <a:latin typeface="Arial" panose="020B0604020202020204" pitchFamily="34" charset="0"/>
              <a:cs typeface="Arial" panose="020B0604020202020204" pitchFamily="34" charset="0"/>
            </a:endParaRPr>
          </a:p>
          <a:p>
            <a:pPr marL="16933" indent="0" algn="just">
              <a:buNone/>
              <a:tabLst>
                <a:tab pos="300559" algn="l"/>
              </a:tabLst>
            </a:pPr>
            <a:r>
              <a:rPr lang="en-US" altLang="en-US" sz="2600" b="1" dirty="0">
                <a:latin typeface="Arial" panose="020B0604020202020204" pitchFamily="34" charset="0"/>
                <a:cs typeface="Arial" panose="020B0604020202020204" pitchFamily="34" charset="0"/>
              </a:rPr>
              <a:t>Firehose Witness </a:t>
            </a:r>
            <a:endParaRPr lang="en-US" altLang="en-US" sz="2600" dirty="0">
              <a:latin typeface="Arial" panose="020B0604020202020204" pitchFamily="34" charset="0"/>
              <a:cs typeface="Arial" panose="020B0604020202020204" pitchFamily="34" charset="0"/>
            </a:endParaRPr>
          </a:p>
          <a:p>
            <a:pPr marL="16933" indent="0">
              <a:spcBef>
                <a:spcPct val="0"/>
              </a:spcBef>
              <a:buNone/>
              <a:tabLst>
                <a:tab pos="300559" algn="l"/>
              </a:tabLst>
            </a:pPr>
            <a:r>
              <a:rPr lang="en-US" altLang="en-US" sz="2600" dirty="0">
                <a:latin typeface="Arial" panose="020B0604020202020204" pitchFamily="34" charset="0"/>
                <a:cs typeface="Arial" panose="020B0604020202020204" pitchFamily="34" charset="0"/>
              </a:rPr>
              <a:t>A fire-hose witness cannot quit talking and speaks in manic, endless, run-on sentences.  They are very difficult to control. Some fire-hose witnesses are acting intentionally, and  others are simply being themselves. They may just be nervous, or they may be trying to  hide a nugget of truth in an overwhelming flow of words. Try to rein them in and keep  them focused. You control your investigation.</a:t>
            </a:r>
          </a:p>
          <a:p>
            <a:pPr marL="16933" indent="0" algn="just">
              <a:buNone/>
              <a:tabLst>
                <a:tab pos="300559" algn="l"/>
              </a:tabLst>
            </a:pPr>
            <a:endParaRPr lang="en-US" altLang="en-US" sz="2667" b="1" dirty="0">
              <a:latin typeface="Arial" panose="020B0604020202020204" pitchFamily="34" charset="0"/>
              <a:cs typeface="Arial" panose="020B0604020202020204" pitchFamily="34" charset="0"/>
            </a:endParaRPr>
          </a:p>
          <a:p>
            <a:pPr marL="16933" indent="0">
              <a:tabLst>
                <a:tab pos="300559" algn="l"/>
              </a:tabLst>
            </a:pPr>
            <a:endParaRPr lang="en-US"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87E21260-8FEC-420F-83D4-7683D96B3F97}"/>
              </a:ext>
            </a:extLst>
          </p:cNvPr>
          <p:cNvSpPr>
            <a:spLocks noGrp="1" noChangeArrowheads="1"/>
          </p:cNvSpPr>
          <p:nvPr>
            <p:ph type="title"/>
          </p:nvPr>
        </p:nvSpPr>
        <p:spPr>
          <a:xfrm>
            <a:off x="1" y="-145143"/>
            <a:ext cx="12090399" cy="1117600"/>
          </a:xfrm>
        </p:spPr>
        <p:txBody>
          <a:bodyPr>
            <a:normAutofit/>
          </a:bodyPr>
          <a:lstStyle/>
          <a:p>
            <a:pPr algn="ctr"/>
            <a:r>
              <a:rPr lang="en-US" altLang="en-US" sz="3200" b="1" dirty="0">
                <a:latin typeface="Arial" panose="020B0604020202020204" pitchFamily="34" charset="0"/>
                <a:cs typeface="Arial" panose="020B0604020202020204" pitchFamily="34" charset="0"/>
              </a:rPr>
              <a:t>Types of Witnesses (</a:t>
            </a:r>
            <a:r>
              <a:rPr lang="en-US" altLang="en-US" sz="3200" dirty="0" err="1"/>
              <a:t>Cont</a:t>
            </a:r>
            <a:r>
              <a:rPr lang="en-US" altLang="en-US" sz="3200" b="1" dirty="0">
                <a:latin typeface="Arial" panose="020B0604020202020204" pitchFamily="34" charset="0"/>
                <a:cs typeface="Arial" panose="020B0604020202020204" pitchFamily="34" charset="0"/>
              </a:rPr>
              <a:t>)</a:t>
            </a:r>
          </a:p>
        </p:txBody>
      </p:sp>
      <p:sp>
        <p:nvSpPr>
          <p:cNvPr id="33795" name="Content Placeholder 2">
            <a:extLst>
              <a:ext uri="{FF2B5EF4-FFF2-40B4-BE49-F238E27FC236}">
                <a16:creationId xmlns:a16="http://schemas.microsoft.com/office/drawing/2014/main" id="{2E38DB80-348E-4AE8-A262-C00C220B4C89}"/>
              </a:ext>
            </a:extLst>
          </p:cNvPr>
          <p:cNvSpPr>
            <a:spLocks noGrp="1" noChangeArrowheads="1"/>
          </p:cNvSpPr>
          <p:nvPr>
            <p:ph idx="1"/>
          </p:nvPr>
        </p:nvSpPr>
        <p:spPr>
          <a:xfrm>
            <a:off x="101602" y="972458"/>
            <a:ext cx="11988797" cy="6910916"/>
          </a:xfrm>
        </p:spPr>
        <p:txBody>
          <a:bodyPr/>
          <a:lstStyle/>
          <a:p>
            <a:pPr marL="16933" indent="0">
              <a:buNone/>
              <a:tabLst>
                <a:tab pos="300559" algn="l"/>
              </a:tabLst>
              <a:defRPr/>
            </a:pPr>
            <a:r>
              <a:rPr lang="en-US" altLang="en-US" sz="2600" b="1">
                <a:latin typeface="Arial" panose="020B0604020202020204" pitchFamily="34" charset="0"/>
                <a:cs typeface="Arial" panose="020B0604020202020204" pitchFamily="34" charset="0"/>
              </a:rPr>
              <a:t>The Clueless </a:t>
            </a:r>
            <a:r>
              <a:rPr lang="en-US" altLang="en-US" sz="2600" b="1" dirty="0">
                <a:latin typeface="Arial" panose="020B0604020202020204" pitchFamily="34" charset="0"/>
                <a:cs typeface="Arial" panose="020B0604020202020204" pitchFamily="34" charset="0"/>
              </a:rPr>
              <a:t>Witness</a:t>
            </a:r>
            <a:endParaRPr lang="en-US" altLang="en-US" sz="2600" dirty="0">
              <a:latin typeface="Arial" panose="020B0604020202020204" pitchFamily="34" charset="0"/>
              <a:cs typeface="Arial" panose="020B0604020202020204" pitchFamily="34" charset="0"/>
            </a:endParaRPr>
          </a:p>
          <a:p>
            <a:pPr marL="300559" indent="-283626">
              <a:buNone/>
              <a:tabLst>
                <a:tab pos="300559" algn="l"/>
              </a:tabLst>
              <a:defRPr/>
            </a:pPr>
            <a:r>
              <a:rPr lang="en-US" altLang="en-US" sz="2600" dirty="0">
                <a:latin typeface="Arial" panose="020B0604020202020204" pitchFamily="34" charset="0"/>
                <a:cs typeface="Arial" panose="020B0604020202020204" pitchFamily="34" charset="0"/>
              </a:rPr>
              <a:t>   Many witnesses just don’t know, don’t recall, or simply are not very smart. They do not  pay attention to the question, or they are not capable of giving a responsive answer  even if they are paying attention. These types of witnesses veer off course through no  fault of their own. A witness’ lost nature can present serious problems when they stray  from topic to topic, even though you have framed your question perfectly. The clueless  witness presents a major problem because you must determine if they can’t help or  won’t help. Sometimes, you can refresh the recollection of someone who just can’t  recall. With a witness who won’t help, you can remind them of their obligation to  cooperate with the investigation.</a:t>
            </a:r>
          </a:p>
          <a:p>
            <a:pPr marL="300559" indent="-283626" algn="just">
              <a:buNone/>
              <a:tabLst>
                <a:tab pos="300559" algn="l"/>
              </a:tabLst>
              <a:defRPr/>
            </a:pPr>
            <a:endParaRPr lang="en-US" altLang="en-US" sz="2667" b="1" dirty="0">
              <a:latin typeface="Arial" panose="020B0604020202020204" pitchFamily="34" charset="0"/>
              <a:cs typeface="Arial" panose="020B0604020202020204" pitchFamily="34" charset="0"/>
            </a:endParaRPr>
          </a:p>
          <a:p>
            <a:pPr marL="300559" indent="-283626">
              <a:tabLst>
                <a:tab pos="300559" algn="l"/>
              </a:tabLst>
              <a:defRPr/>
            </a:pPr>
            <a:endParaRPr lang="en-US"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323991D-26E2-4AFF-BCA2-D8D94D92F9A9}"/>
              </a:ext>
            </a:extLst>
          </p:cNvPr>
          <p:cNvSpPr>
            <a:spLocks noGrp="1" noChangeArrowheads="1"/>
          </p:cNvSpPr>
          <p:nvPr>
            <p:ph type="title"/>
          </p:nvPr>
        </p:nvSpPr>
        <p:spPr>
          <a:xfrm>
            <a:off x="0" y="-1"/>
            <a:ext cx="12192000" cy="1030516"/>
          </a:xfrm>
        </p:spPr>
        <p:txBody>
          <a:bodyPr>
            <a:normAutofit/>
          </a:bodyPr>
          <a:lstStyle/>
          <a:p>
            <a:pPr algn="ctr" eaLnBrk="1" hangingPunct="1"/>
            <a:r>
              <a:rPr lang="en-US" altLang="en-US" sz="3200" b="1" dirty="0">
                <a:latin typeface="Arial" panose="020B0604020202020204" pitchFamily="34" charset="0"/>
                <a:cs typeface="Arial" panose="020B0604020202020204" pitchFamily="34" charset="0"/>
              </a:rPr>
              <a:t>Evaluating the Case</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9219" name="Rectangle 3">
            <a:extLst>
              <a:ext uri="{FF2B5EF4-FFF2-40B4-BE49-F238E27FC236}">
                <a16:creationId xmlns:a16="http://schemas.microsoft.com/office/drawing/2014/main" id="{D36D1768-A804-44FA-8202-72F7A21D0357}"/>
              </a:ext>
            </a:extLst>
          </p:cNvPr>
          <p:cNvSpPr>
            <a:spLocks noGrp="1" noChangeArrowheads="1"/>
          </p:cNvSpPr>
          <p:nvPr>
            <p:ph type="body" idx="1"/>
          </p:nvPr>
        </p:nvSpPr>
        <p:spPr>
          <a:xfrm>
            <a:off x="116115" y="1320801"/>
            <a:ext cx="11858171" cy="4876800"/>
          </a:xfrm>
        </p:spPr>
        <p:txBody>
          <a:bodyPr/>
          <a:lstStyle/>
          <a:p>
            <a:pPr>
              <a:lnSpc>
                <a:spcPct val="90000"/>
              </a:lnSpc>
              <a:defRPr/>
            </a:pPr>
            <a:r>
              <a:rPr lang="en-US" altLang="en-US" sz="2600" dirty="0">
                <a:latin typeface="Arial" panose="020B0604020202020204" pitchFamily="34" charset="0"/>
                <a:cs typeface="Arial" panose="020B0604020202020204" pitchFamily="34" charset="0"/>
              </a:rPr>
              <a:t>Preponderance of Evidence – </a:t>
            </a:r>
            <a:r>
              <a:rPr lang="en-US" sz="2600" b="0" i="0" u="none" strike="noStrike" baseline="0" dirty="0">
                <a:solidFill>
                  <a:srgbClr val="000000"/>
                </a:solidFill>
                <a:latin typeface="Arial" panose="020B0604020202020204" pitchFamily="34" charset="0"/>
              </a:rPr>
              <a:t>The degree of relevant evidence that a reasonable person, considering the record as a whole, would accept as sufficient to find a contested fact is more likely true than untrue (i.e., greater than 50%). Preponderance is based on the more convincing evidence and its probable truth or accuracy, and not on the amount of evidence. </a:t>
            </a:r>
            <a:endParaRPr lang="en-US" altLang="en-US" sz="2600" dirty="0">
              <a:latin typeface="Arial" panose="020B0604020202020204" pitchFamily="34" charset="0"/>
              <a:cs typeface="Arial" panose="020B0604020202020204" pitchFamily="34" charset="0"/>
            </a:endParaRPr>
          </a:p>
          <a:p>
            <a:pPr>
              <a:lnSpc>
                <a:spcPct val="90000"/>
              </a:lnSpc>
              <a:defRPr/>
            </a:pPr>
            <a:endParaRPr lang="en-US" altLang="en-US" sz="2600" dirty="0">
              <a:latin typeface="Arial" panose="020B0604020202020204" pitchFamily="34" charset="0"/>
              <a:cs typeface="Arial" panose="020B0604020202020204" pitchFamily="34" charset="0"/>
            </a:endParaRPr>
          </a:p>
          <a:p>
            <a:pPr>
              <a:lnSpc>
                <a:spcPct val="90000"/>
              </a:lnSpc>
              <a:defRPr/>
            </a:pPr>
            <a:r>
              <a:rPr lang="en-US" altLang="en-US" sz="2600" dirty="0">
                <a:latin typeface="Arial" panose="020B0604020202020204" pitchFamily="34" charset="0"/>
                <a:cs typeface="Arial" panose="020B0604020202020204" pitchFamily="34" charset="0"/>
              </a:rPr>
              <a:t>No witnesses – Who do you believe?</a:t>
            </a:r>
          </a:p>
          <a:p>
            <a:pPr>
              <a:lnSpc>
                <a:spcPct val="90000"/>
              </a:lnSpc>
              <a:defRPr/>
            </a:pPr>
            <a:endParaRPr lang="en-US" altLang="en-US" sz="2600" dirty="0">
              <a:latin typeface="Arial" panose="020B0604020202020204" pitchFamily="34" charset="0"/>
              <a:cs typeface="Arial" panose="020B0604020202020204" pitchFamily="34" charset="0"/>
            </a:endParaRPr>
          </a:p>
          <a:p>
            <a:pPr>
              <a:lnSpc>
                <a:spcPct val="90000"/>
              </a:lnSpc>
              <a:defRPr/>
            </a:pPr>
            <a:r>
              <a:rPr lang="en-US" altLang="en-US" sz="2600" dirty="0">
                <a:latin typeface="Arial" panose="020B0604020202020204" pitchFamily="34" charset="0"/>
                <a:cs typeface="Arial" panose="020B0604020202020204" pitchFamily="34" charset="0"/>
              </a:rPr>
              <a:t>Conflicting accounts – Don’t flip coin</a:t>
            </a:r>
          </a:p>
          <a:p>
            <a:pPr eaLnBrk="1" hangingPunct="1">
              <a:lnSpc>
                <a:spcPct val="90000"/>
              </a:lnSpc>
              <a:buSzTx/>
              <a:buFont typeface="Wingdings" panose="05000000000000000000" pitchFamily="2" charset="2"/>
              <a:buNone/>
              <a:defRPr/>
            </a:pPr>
            <a:endParaRPr lang="en-US" altLang="en-US" sz="2667" dirty="0">
              <a:latin typeface="+mj-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005E4176-FF9D-4932-9089-99DA3BDBC5F2}"/>
              </a:ext>
            </a:extLst>
          </p:cNvPr>
          <p:cNvSpPr>
            <a:spLocks noGrp="1" noChangeArrowheads="1"/>
          </p:cNvSpPr>
          <p:nvPr>
            <p:ph idx="1"/>
          </p:nvPr>
        </p:nvSpPr>
        <p:spPr>
          <a:xfrm>
            <a:off x="101600" y="1320812"/>
            <a:ext cx="11480800" cy="6034617"/>
          </a:xfrm>
        </p:spPr>
        <p:txBody>
          <a:bodyPr>
            <a:normAutofit/>
          </a:bodyPr>
          <a:lstStyle/>
          <a:p>
            <a:pPr marL="0" indent="0">
              <a:buNone/>
            </a:pPr>
            <a:r>
              <a:rPr lang="en-US" altLang="en-US" sz="2600" dirty="0">
                <a:latin typeface="Arial" panose="020B0604020202020204" pitchFamily="34" charset="0"/>
                <a:cs typeface="Arial" panose="020B0604020202020204" pitchFamily="34" charset="0"/>
              </a:rPr>
              <a:t>About a year ago, Ms. Flores alleged that Mr. Salter engaged in inappropriate conduct directed toward her. She told her supervisor, Ms. Oversight, who called some friends she attended supervisor training with, called her friend at the District Office, and called a  Union Steward about what she should do. </a:t>
            </a:r>
          </a:p>
          <a:p>
            <a:pPr marL="0" indent="0">
              <a:buNone/>
            </a:pPr>
            <a:r>
              <a:rPr lang="en-US" altLang="en-US" sz="2600" dirty="0">
                <a:latin typeface="Arial" panose="020B0604020202020204" pitchFamily="34" charset="0"/>
                <a:cs typeface="Arial" panose="020B0604020202020204" pitchFamily="34" charset="0"/>
              </a:rPr>
              <a:t>They recommended that she read some  books and talk to some other people about what to do. Also, she watched an episode  of the TV show, “The View”, because they did an expose’ regarding a similar issue.</a:t>
            </a:r>
            <a:endParaRPr lang="en-US" altLang="en-US" sz="2600" dirty="0">
              <a:latin typeface="Arial" panose="020B0604020202020204" pitchFamily="34" charset="0"/>
              <a:cs typeface="Times New Roman" panose="02020603050405020304" pitchFamily="18" charset="0"/>
            </a:endParaRPr>
          </a:p>
          <a:p>
            <a:pPr marL="0" indent="0">
              <a:buNone/>
            </a:pPr>
            <a:r>
              <a:rPr lang="en-US" altLang="en-US" sz="2600" dirty="0">
                <a:latin typeface="Arial" panose="020B0604020202020204" pitchFamily="34" charset="0"/>
                <a:cs typeface="Arial" panose="020B0604020202020204" pitchFamily="34" charset="0"/>
              </a:rPr>
              <a:t>Ms. Oversight referred this matter to the VR&amp;E Officer, Mr. Rehab, who has more  experience asking people about stuff. Furthermore, the VR&amp;E Officer is cousins with  Mr. Salter and already knows a little about this situation.</a:t>
            </a:r>
            <a:endParaRPr lang="en-US" altLang="en-US" sz="2600" dirty="0">
              <a:latin typeface="Arial" panose="020B0604020202020204" pitchFamily="34" charset="0"/>
              <a:cs typeface="Times New Roman" panose="02020603050405020304" pitchFamily="18" charset="0"/>
            </a:endParaRPr>
          </a:p>
          <a:p>
            <a:pPr marL="0" indent="0">
              <a:buNone/>
            </a:pPr>
            <a:r>
              <a:rPr lang="en-US" altLang="en-US" sz="2600" dirty="0">
                <a:latin typeface="Arial" panose="020B0604020202020204" pitchFamily="34" charset="0"/>
                <a:cs typeface="Arial" panose="020B0604020202020204" pitchFamily="34" charset="0"/>
              </a:rPr>
              <a:t>Mr. Rehab decided to interview Mr. Salter in the training room after a meeting one day.  Mr. Salter said that he would like to have a union representative and Mr. Rehab  responded, “Why, do you have something to hide?”</a:t>
            </a:r>
          </a:p>
          <a:p>
            <a:pPr marL="0" indent="0"/>
            <a:endParaRPr lang="en-US" altLang="en-US" sz="2667" dirty="0">
              <a:latin typeface="Times New Roman" panose="02020603050405020304" pitchFamily="18" charset="0"/>
              <a:cs typeface="Times New Roman" panose="02020603050405020304" pitchFamily="18" charset="0"/>
            </a:endParaRPr>
          </a:p>
          <a:p>
            <a:pPr marL="0" indent="0"/>
            <a:endParaRPr lang="en-US" altLang="en-US" dirty="0"/>
          </a:p>
        </p:txBody>
      </p:sp>
      <p:sp>
        <p:nvSpPr>
          <p:cNvPr id="17410" name="Title 1">
            <a:extLst>
              <a:ext uri="{FF2B5EF4-FFF2-40B4-BE49-F238E27FC236}">
                <a16:creationId xmlns:a16="http://schemas.microsoft.com/office/drawing/2014/main" id="{D1AEDFF9-EBAE-4EBC-8650-A8A081EF4165}"/>
              </a:ext>
            </a:extLst>
          </p:cNvPr>
          <p:cNvSpPr>
            <a:spLocks noGrp="1" noChangeArrowheads="1"/>
          </p:cNvSpPr>
          <p:nvPr>
            <p:ph type="title"/>
          </p:nvPr>
        </p:nvSpPr>
        <p:spPr/>
        <p:txBody>
          <a:bodyPr/>
          <a:lstStyle/>
          <a:p>
            <a:pPr algn="ctr"/>
            <a:r>
              <a:rPr lang="en-US" altLang="en-US" sz="3200" b="1" dirty="0">
                <a:latin typeface="Arial" panose="020B0604020202020204" pitchFamily="34" charset="0"/>
                <a:cs typeface="Arial" panose="020B0604020202020204" pitchFamily="34" charset="0"/>
              </a:rPr>
              <a:t>Scenario</a:t>
            </a:r>
            <a:r>
              <a:rPr lang="en-US" altLang="en-US" sz="5333" dirty="0"/>
              <a:t> </a:t>
            </a:r>
          </a:p>
        </p:txBody>
      </p:sp>
    </p:spTree>
    <p:extLst>
      <p:ext uri="{BB962C8B-B14F-4D97-AF65-F5344CB8AC3E}">
        <p14:creationId xmlns:p14="http://schemas.microsoft.com/office/powerpoint/2010/main" val="1400543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7219BF0-AA5D-483A-862D-41D9935FB33D}"/>
              </a:ext>
            </a:extLst>
          </p:cNvPr>
          <p:cNvSpPr>
            <a:spLocks noGrp="1" noChangeArrowheads="1"/>
          </p:cNvSpPr>
          <p:nvPr>
            <p:ph type="title"/>
          </p:nvPr>
        </p:nvSpPr>
        <p:spPr>
          <a:xfrm>
            <a:off x="0" y="-101599"/>
            <a:ext cx="12192000" cy="1190172"/>
          </a:xfrm>
        </p:spPr>
        <p:txBody>
          <a:bodyPr>
            <a:normAutofit/>
          </a:bodyPr>
          <a:lstStyle/>
          <a:p>
            <a:pPr algn="ctr" eaLnBrk="1" hangingPunct="1"/>
            <a:r>
              <a:rPr lang="en-US" altLang="en-US" sz="3200" b="1" dirty="0">
                <a:latin typeface="Arial" panose="020B0604020202020204" pitchFamily="34" charset="0"/>
                <a:cs typeface="Arial" panose="020B0604020202020204" pitchFamily="34" charset="0"/>
              </a:rPr>
              <a:t>Evidence Evaluation</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35843" name="Rectangle 3">
            <a:extLst>
              <a:ext uri="{FF2B5EF4-FFF2-40B4-BE49-F238E27FC236}">
                <a16:creationId xmlns:a16="http://schemas.microsoft.com/office/drawing/2014/main" id="{70F54A7E-05A7-495E-8482-38A4EF8E78D7}"/>
              </a:ext>
            </a:extLst>
          </p:cNvPr>
          <p:cNvSpPr>
            <a:spLocks noGrp="1" noChangeArrowheads="1"/>
          </p:cNvSpPr>
          <p:nvPr>
            <p:ph type="body" idx="1"/>
          </p:nvPr>
        </p:nvSpPr>
        <p:spPr>
          <a:xfrm>
            <a:off x="246743" y="1088572"/>
            <a:ext cx="11800115" cy="4876800"/>
          </a:xfrm>
        </p:spPr>
        <p:txBody>
          <a:bodyPr>
            <a:normAutofit/>
          </a:bodyPr>
          <a:lstStyle/>
          <a:p>
            <a:pPr marL="16933" indent="0">
              <a:spcBef>
                <a:spcPts val="133"/>
              </a:spcBef>
              <a:buNone/>
            </a:pPr>
            <a:r>
              <a:rPr lang="en-US" altLang="en-US" sz="2600" b="1" dirty="0">
                <a:solidFill>
                  <a:srgbClr val="000000"/>
                </a:solidFill>
                <a:latin typeface="Arial" panose="020B0604020202020204" pitchFamily="34" charset="0"/>
                <a:cs typeface="Arial" panose="020B0604020202020204" pitchFamily="34" charset="0"/>
              </a:rPr>
              <a:t>Dealing with Conflicting or Contradictory Evidence</a:t>
            </a:r>
            <a:endParaRPr lang="en-US" altLang="en-US" sz="2600" dirty="0">
              <a:solidFill>
                <a:srgbClr val="000000"/>
              </a:solidFill>
              <a:latin typeface="Arial" panose="020B0604020202020204" pitchFamily="34" charset="0"/>
              <a:cs typeface="Arial" panose="020B0604020202020204" pitchFamily="34" charset="0"/>
            </a:endParaRPr>
          </a:p>
          <a:p>
            <a:pPr marL="16933" indent="0">
              <a:spcBef>
                <a:spcPts val="67"/>
              </a:spcBef>
              <a:buNone/>
            </a:pPr>
            <a:endParaRPr lang="en-US" altLang="en-US" sz="2600" dirty="0">
              <a:solidFill>
                <a:srgbClr val="000000"/>
              </a:solidFill>
              <a:latin typeface="Arial" panose="020B0604020202020204" pitchFamily="34" charset="0"/>
              <a:cs typeface="Times New Roman" panose="02020603050405020304" pitchFamily="18" charset="0"/>
            </a:endParaRPr>
          </a:p>
          <a:p>
            <a:pPr marL="16933" indent="0">
              <a:spcBef>
                <a:spcPct val="0"/>
              </a:spcBef>
              <a:buNone/>
            </a:pPr>
            <a:r>
              <a:rPr lang="en-US" altLang="en-US" sz="2600" dirty="0">
                <a:solidFill>
                  <a:srgbClr val="000000"/>
                </a:solidFill>
                <a:latin typeface="Arial" panose="020B0604020202020204" pitchFamily="34" charset="0"/>
                <a:cs typeface="Arial" panose="020B0604020202020204" pitchFamily="34" charset="0"/>
              </a:rPr>
              <a:t>When you have two or more pieces of evidence that are in conflict or contradiction you  MUST reconcile this conflict by determining which evidence is more reliable or credible.  For example, two witnesses may report observing the event quite differently. You have  to ask why would one witness say that Mr. Salter engaged in inappropriate conduct  toward Ms. Flores while another witness said that he did not?</a:t>
            </a:r>
          </a:p>
          <a:p>
            <a:pPr marL="16933" indent="0">
              <a:spcBef>
                <a:spcPct val="0"/>
              </a:spcBef>
              <a:buNone/>
            </a:pPr>
            <a:r>
              <a:rPr lang="en-US" altLang="en-US" sz="2600" dirty="0">
                <a:solidFill>
                  <a:srgbClr val="000000"/>
                </a:solidFill>
                <a:latin typeface="Arial" panose="020B0604020202020204" pitchFamily="34" charset="0"/>
                <a:cs typeface="Arial" panose="020B0604020202020204" pitchFamily="34" charset="0"/>
              </a:rPr>
              <a:t>To help determine the relative credibility of the witnesses and whose versions of events  should be given more weight, you must discuss with the fact finder the following  questions for each relevant witness or piece of evidence.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1830771-15F2-4C17-A000-11468763A924}"/>
              </a:ext>
            </a:extLst>
          </p:cNvPr>
          <p:cNvSpPr>
            <a:spLocks noGrp="1" noChangeArrowheads="1"/>
          </p:cNvSpPr>
          <p:nvPr>
            <p:ph type="title"/>
          </p:nvPr>
        </p:nvSpPr>
        <p:spPr>
          <a:xfrm>
            <a:off x="0" y="-116113"/>
            <a:ext cx="12192000" cy="1219200"/>
          </a:xfrm>
        </p:spPr>
        <p:txBody>
          <a:bodyPr>
            <a:normAutofit/>
          </a:bodyPr>
          <a:lstStyle/>
          <a:p>
            <a:pPr algn="ctr" eaLnBrk="1" hangingPunct="1"/>
            <a:r>
              <a:rPr lang="en-US" altLang="en-US" sz="3200" b="1" dirty="0">
                <a:latin typeface="Arial" panose="020B0604020202020204" pitchFamily="34" charset="0"/>
                <a:cs typeface="Arial" panose="020B0604020202020204" pitchFamily="34" charset="0"/>
              </a:rPr>
              <a:t>Evidence Evaluation (</a:t>
            </a:r>
            <a:r>
              <a:rPr lang="en-US" altLang="en-US" sz="3200" b="1" dirty="0" err="1">
                <a:latin typeface="Arial" panose="020B0604020202020204" pitchFamily="34" charset="0"/>
                <a:cs typeface="Arial" panose="020B0604020202020204" pitchFamily="34" charset="0"/>
              </a:rPr>
              <a:t>Cont</a:t>
            </a:r>
            <a:r>
              <a:rPr lang="en-US" altLang="en-US" sz="3200" b="1" dirty="0">
                <a:latin typeface="Arial" panose="020B0604020202020204" pitchFamily="34" charset="0"/>
                <a:cs typeface="Arial" panose="020B0604020202020204" pitchFamily="34" charset="0"/>
              </a:rPr>
              <a:t>)</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9219" name="Rectangle 3">
            <a:extLst>
              <a:ext uri="{FF2B5EF4-FFF2-40B4-BE49-F238E27FC236}">
                <a16:creationId xmlns:a16="http://schemas.microsoft.com/office/drawing/2014/main" id="{D36D1768-A804-44FA-8202-72F7A21D0357}"/>
              </a:ext>
            </a:extLst>
          </p:cNvPr>
          <p:cNvSpPr>
            <a:spLocks noGrp="1" noChangeArrowheads="1"/>
          </p:cNvSpPr>
          <p:nvPr>
            <p:ph type="body" idx="1"/>
          </p:nvPr>
        </p:nvSpPr>
        <p:spPr>
          <a:xfrm>
            <a:off x="130628" y="994834"/>
            <a:ext cx="11756571" cy="6726767"/>
          </a:xfrm>
        </p:spPr>
        <p:txBody>
          <a:bodyPr>
            <a:noAutofit/>
          </a:bodyPr>
          <a:lstStyle/>
          <a:p>
            <a:pPr marL="16933" indent="0">
              <a:spcBef>
                <a:spcPts val="133"/>
              </a:spcBef>
              <a:buNone/>
              <a:defRPr/>
            </a:pPr>
            <a:r>
              <a:rPr lang="en-US" sz="2600" b="1" spc="-7" dirty="0">
                <a:solidFill>
                  <a:prstClr val="black"/>
                </a:solidFill>
                <a:latin typeface="Arial" panose="020B0604020202020204" pitchFamily="34" charset="0"/>
                <a:cs typeface="Arial" panose="020B0604020202020204" pitchFamily="34" charset="0"/>
              </a:rPr>
              <a:t>Questions to Consider</a:t>
            </a:r>
          </a:p>
          <a:p>
            <a:pPr marL="16933" indent="0">
              <a:spcBef>
                <a:spcPts val="133"/>
              </a:spcBef>
              <a:buNone/>
              <a:defRPr/>
            </a:pPr>
            <a:endParaRPr lang="en-US" sz="2600" b="1" spc="-7" dirty="0">
              <a:solidFill>
                <a:prstClr val="black"/>
              </a:solidFill>
              <a:latin typeface="Arial" panose="020B0604020202020204" pitchFamily="34" charset="0"/>
              <a:cs typeface="Arial" panose="020B0604020202020204" pitchFamily="34" charset="0"/>
            </a:endParaRPr>
          </a:p>
          <a:p>
            <a:pPr marL="474133" indent="-457200">
              <a:spcBef>
                <a:spcPts val="133"/>
              </a:spcBef>
              <a:defRPr/>
            </a:pPr>
            <a:r>
              <a:rPr lang="en-US" sz="2600" spc="-7" dirty="0">
                <a:solidFill>
                  <a:prstClr val="black"/>
                </a:solidFill>
                <a:latin typeface="Arial" panose="020B0604020202020204" pitchFamily="34" charset="0"/>
                <a:cs typeface="Arial" panose="020B0604020202020204" pitchFamily="34" charset="0"/>
              </a:rPr>
              <a:t>Is one document more reliable than another?</a:t>
            </a:r>
          </a:p>
          <a:p>
            <a:pPr marL="474133" indent="-457200">
              <a:spcBef>
                <a:spcPts val="133"/>
              </a:spcBef>
              <a:defRPr/>
            </a:pPr>
            <a:endParaRPr lang="en-US" sz="2600" spc="-7" dirty="0">
              <a:solidFill>
                <a:prstClr val="black"/>
              </a:solidFill>
              <a:latin typeface="Arial" panose="020B0604020202020204" pitchFamily="34" charset="0"/>
              <a:cs typeface="Arial" panose="020B0604020202020204" pitchFamily="34" charset="0"/>
            </a:endParaRPr>
          </a:p>
          <a:p>
            <a:pPr marL="474133" indent="-457200">
              <a:spcBef>
                <a:spcPts val="133"/>
              </a:spcBef>
              <a:defRPr/>
            </a:pPr>
            <a:r>
              <a:rPr lang="en-US" sz="2600" spc="-7" dirty="0">
                <a:solidFill>
                  <a:prstClr val="black"/>
                </a:solidFill>
                <a:latin typeface="Arial" panose="020B0604020202020204" pitchFamily="34" charset="0"/>
                <a:cs typeface="Arial" panose="020B0604020202020204" pitchFamily="34" charset="0"/>
              </a:rPr>
              <a:t>Is it an original? Is it a certified or authenticated copy?</a:t>
            </a:r>
          </a:p>
          <a:p>
            <a:pPr marL="474133" indent="-457200">
              <a:spcBef>
                <a:spcPts val="133"/>
              </a:spcBef>
              <a:defRPr/>
            </a:pPr>
            <a:endParaRPr lang="en-US" sz="2600" spc="-7" dirty="0">
              <a:solidFill>
                <a:prstClr val="black"/>
              </a:solidFill>
              <a:latin typeface="Arial" panose="020B0604020202020204" pitchFamily="34" charset="0"/>
              <a:cs typeface="Arial" panose="020B0604020202020204" pitchFamily="34" charset="0"/>
            </a:endParaRPr>
          </a:p>
          <a:p>
            <a:pPr marL="474133" indent="-457200">
              <a:spcBef>
                <a:spcPts val="133"/>
              </a:spcBef>
              <a:defRPr/>
            </a:pPr>
            <a:r>
              <a:rPr lang="en-US" sz="2600" spc="-7" dirty="0">
                <a:solidFill>
                  <a:prstClr val="black"/>
                </a:solidFill>
                <a:latin typeface="Arial" panose="020B0604020202020204" pitchFamily="34" charset="0"/>
                <a:cs typeface="Arial" panose="020B0604020202020204" pitchFamily="34" charset="0"/>
              </a:rPr>
              <a:t>Do we know that is represents the original and hasn’t been altered?</a:t>
            </a:r>
          </a:p>
          <a:p>
            <a:pPr marL="474133" indent="-457200">
              <a:spcBef>
                <a:spcPts val="133"/>
              </a:spcBef>
              <a:defRPr/>
            </a:pPr>
            <a:endParaRPr lang="en-US" sz="2600" spc="-7" dirty="0">
              <a:solidFill>
                <a:prstClr val="black"/>
              </a:solidFill>
              <a:latin typeface="Arial" panose="020B0604020202020204" pitchFamily="34" charset="0"/>
              <a:cs typeface="Arial" panose="020B0604020202020204" pitchFamily="34" charset="0"/>
            </a:endParaRPr>
          </a:p>
          <a:p>
            <a:pPr marL="474133" indent="-457200">
              <a:spcBef>
                <a:spcPts val="133"/>
              </a:spcBef>
              <a:defRPr/>
            </a:pPr>
            <a:r>
              <a:rPr lang="en-US" sz="2600" spc="-7" dirty="0">
                <a:solidFill>
                  <a:prstClr val="black"/>
                </a:solidFill>
                <a:latin typeface="Arial" panose="020B0604020202020204" pitchFamily="34" charset="0"/>
                <a:cs typeface="Arial" panose="020B0604020202020204" pitchFamily="34" charset="0"/>
              </a:rPr>
              <a:t>Is there some explanation that will support both versions of events?</a:t>
            </a:r>
          </a:p>
          <a:p>
            <a:pPr marL="474133" indent="-457200">
              <a:spcBef>
                <a:spcPts val="133"/>
              </a:spcBef>
              <a:defRPr/>
            </a:pPr>
            <a:endParaRPr lang="en-US" sz="2600" spc="-7" dirty="0">
              <a:solidFill>
                <a:prstClr val="black"/>
              </a:solidFill>
              <a:latin typeface="Arial" panose="020B0604020202020204" pitchFamily="34" charset="0"/>
              <a:cs typeface="Arial" panose="020B0604020202020204" pitchFamily="34" charset="0"/>
            </a:endParaRPr>
          </a:p>
          <a:p>
            <a:pPr marL="474133" indent="-457200">
              <a:spcBef>
                <a:spcPts val="133"/>
              </a:spcBef>
              <a:defRPr/>
            </a:pPr>
            <a:r>
              <a:rPr lang="en-US" sz="2600" spc="-7" dirty="0">
                <a:solidFill>
                  <a:prstClr val="black"/>
                </a:solidFill>
                <a:latin typeface="Arial" panose="020B0604020202020204" pitchFamily="34" charset="0"/>
                <a:cs typeface="Arial" panose="020B0604020202020204" pitchFamily="34" charset="0"/>
              </a:rPr>
              <a:t>Is one witness more competent? (ability to actually observe the events)</a:t>
            </a:r>
          </a:p>
          <a:p>
            <a:pPr marL="474133" indent="-457200">
              <a:spcBef>
                <a:spcPts val="133"/>
              </a:spcBef>
              <a:defRPr/>
            </a:pPr>
            <a:endParaRPr lang="en-US" sz="2600" spc="-7" dirty="0">
              <a:solidFill>
                <a:prstClr val="black"/>
              </a:solidFill>
              <a:latin typeface="Arial" panose="020B0604020202020204" pitchFamily="34" charset="0"/>
              <a:cs typeface="Arial" panose="020B0604020202020204" pitchFamily="34" charset="0"/>
            </a:endParaRPr>
          </a:p>
          <a:p>
            <a:pPr marL="474133" indent="-457200">
              <a:spcBef>
                <a:spcPts val="133"/>
              </a:spcBef>
              <a:defRPr/>
            </a:pPr>
            <a:r>
              <a:rPr lang="en-US" sz="2600" spc="-7" dirty="0">
                <a:solidFill>
                  <a:prstClr val="black"/>
                </a:solidFill>
                <a:latin typeface="Arial" panose="020B0604020202020204" pitchFamily="34" charset="0"/>
                <a:cs typeface="Arial" panose="020B0604020202020204" pitchFamily="34" charset="0"/>
              </a:rPr>
              <a:t>Is one witness more credible? (Use </a:t>
            </a:r>
            <a:r>
              <a:rPr lang="en-US" sz="2600" spc="-7" dirty="0" err="1">
                <a:solidFill>
                  <a:prstClr val="black"/>
                </a:solidFill>
                <a:latin typeface="Arial" panose="020B0604020202020204" pitchFamily="34" charset="0"/>
                <a:cs typeface="Arial" panose="020B0604020202020204" pitchFamily="34" charset="0"/>
              </a:rPr>
              <a:t>Hillen</a:t>
            </a:r>
            <a:r>
              <a:rPr lang="en-US" sz="2600" spc="-7" dirty="0">
                <a:solidFill>
                  <a:prstClr val="black"/>
                </a:solidFill>
                <a:latin typeface="Arial" panose="020B0604020202020204" pitchFamily="34" charset="0"/>
                <a:cs typeface="Arial" panose="020B0604020202020204" pitchFamily="34" charset="0"/>
              </a:rPr>
              <a:t> factors for determining witness  credibility)</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AFF4C80-AC95-44F1-AB96-E619DAB2FB6C}"/>
              </a:ext>
            </a:extLst>
          </p:cNvPr>
          <p:cNvSpPr>
            <a:spLocks noGrp="1" noChangeArrowheads="1"/>
          </p:cNvSpPr>
          <p:nvPr>
            <p:ph type="title"/>
          </p:nvPr>
        </p:nvSpPr>
        <p:spPr>
          <a:xfrm>
            <a:off x="0" y="-116116"/>
            <a:ext cx="12192000" cy="1045031"/>
          </a:xfrm>
        </p:spPr>
        <p:txBody>
          <a:bodyPr>
            <a:normAutofit/>
          </a:bodyPr>
          <a:lstStyle/>
          <a:p>
            <a:pPr algn="ctr" eaLnBrk="1" hangingPunct="1"/>
            <a:r>
              <a:rPr lang="en-US" altLang="en-US" sz="3200" b="1" dirty="0" err="1">
                <a:latin typeface="Arial" panose="020B0604020202020204" pitchFamily="34" charset="0"/>
                <a:cs typeface="Arial" panose="020B0604020202020204" pitchFamily="34" charset="0"/>
              </a:rPr>
              <a:t>Hillen</a:t>
            </a:r>
            <a:r>
              <a:rPr lang="en-US" altLang="en-US" sz="3200" b="1" dirty="0">
                <a:latin typeface="Arial" panose="020B0604020202020204" pitchFamily="34" charset="0"/>
                <a:cs typeface="Arial" panose="020B0604020202020204" pitchFamily="34" charset="0"/>
              </a:rPr>
              <a:t> Factors</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9219" name="Rectangle 3">
            <a:extLst>
              <a:ext uri="{FF2B5EF4-FFF2-40B4-BE49-F238E27FC236}">
                <a16:creationId xmlns:a16="http://schemas.microsoft.com/office/drawing/2014/main" id="{D36D1768-A804-44FA-8202-72F7A21D0357}"/>
              </a:ext>
            </a:extLst>
          </p:cNvPr>
          <p:cNvSpPr>
            <a:spLocks noGrp="1" noChangeArrowheads="1"/>
          </p:cNvSpPr>
          <p:nvPr>
            <p:ph type="body" idx="1"/>
          </p:nvPr>
        </p:nvSpPr>
        <p:spPr>
          <a:xfrm>
            <a:off x="1" y="969433"/>
            <a:ext cx="11959772" cy="6726767"/>
          </a:xfrm>
        </p:spPr>
        <p:txBody>
          <a:bodyPr>
            <a:noAutofit/>
          </a:bodyPr>
          <a:lstStyle/>
          <a:p>
            <a:pPr marL="16933" indent="0">
              <a:spcBef>
                <a:spcPts val="133"/>
              </a:spcBef>
              <a:buNone/>
              <a:defRPr/>
            </a:pPr>
            <a:r>
              <a:rPr lang="en-US" sz="2600" b="1" spc="-7" dirty="0" err="1">
                <a:solidFill>
                  <a:prstClr val="black"/>
                </a:solidFill>
                <a:latin typeface="Arial" panose="020B0604020202020204" pitchFamily="34" charset="0"/>
                <a:cs typeface="Arial" panose="020B0604020202020204" pitchFamily="34" charset="0"/>
              </a:rPr>
              <a:t>Hillen</a:t>
            </a:r>
            <a:r>
              <a:rPr lang="en-US" sz="2600" b="1" spc="-7" dirty="0">
                <a:solidFill>
                  <a:prstClr val="black"/>
                </a:solidFill>
                <a:latin typeface="Arial" panose="020B0604020202020204" pitchFamily="34" charset="0"/>
                <a:cs typeface="Arial" panose="020B0604020202020204" pitchFamily="34" charset="0"/>
              </a:rPr>
              <a:t> v. Department of the Army, 35 MSPR 453 (1987) established the Following </a:t>
            </a:r>
            <a:r>
              <a:rPr lang="en-US" sz="2600" b="1" spc="-7" dirty="0" err="1">
                <a:solidFill>
                  <a:prstClr val="black"/>
                </a:solidFill>
                <a:latin typeface="Arial" panose="020B0604020202020204" pitchFamily="34" charset="0"/>
                <a:cs typeface="Arial" panose="020B0604020202020204" pitchFamily="34" charset="0"/>
              </a:rPr>
              <a:t>Hillen</a:t>
            </a:r>
            <a:r>
              <a:rPr lang="en-US" sz="2600" b="1" spc="-7" dirty="0">
                <a:solidFill>
                  <a:prstClr val="black"/>
                </a:solidFill>
                <a:latin typeface="Arial" panose="020B0604020202020204" pitchFamily="34" charset="0"/>
                <a:cs typeface="Arial" panose="020B0604020202020204" pitchFamily="34" charset="0"/>
              </a:rPr>
              <a:t> Factors: </a:t>
            </a:r>
          </a:p>
          <a:p>
            <a:pPr marL="16933" indent="0">
              <a:spcBef>
                <a:spcPts val="133"/>
              </a:spcBef>
              <a:buNone/>
              <a:defRPr/>
            </a:pPr>
            <a:endParaRPr lang="en-US" sz="2600" b="1"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1. The witness' opportunity and capacity to observe the event</a:t>
            </a:r>
          </a:p>
          <a:p>
            <a:pPr marL="16933" indent="0">
              <a:spcBef>
                <a:spcPts val="133"/>
              </a:spcBef>
              <a:buNone/>
              <a:defRPr/>
            </a:pPr>
            <a:endParaRPr lang="en-US" sz="2600"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2. The witness' character</a:t>
            </a:r>
          </a:p>
          <a:p>
            <a:pPr marL="16933" indent="0">
              <a:spcBef>
                <a:spcPts val="133"/>
              </a:spcBef>
              <a:buNone/>
              <a:defRPr/>
            </a:pPr>
            <a:endParaRPr lang="en-US" sz="2600"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3. Prior Inconsistent Statement</a:t>
            </a:r>
          </a:p>
          <a:p>
            <a:pPr marL="16933" indent="0">
              <a:spcBef>
                <a:spcPts val="133"/>
              </a:spcBef>
              <a:buNone/>
              <a:defRPr/>
            </a:pPr>
            <a:endParaRPr lang="en-US" sz="2600"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4.  A witness' bias, or lack of bias</a:t>
            </a:r>
          </a:p>
          <a:p>
            <a:pPr marL="16933" indent="0">
              <a:spcBef>
                <a:spcPts val="133"/>
              </a:spcBef>
              <a:buNone/>
              <a:defRPr/>
            </a:pPr>
            <a:endParaRPr lang="en-US" sz="2600"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5. The contradiction of the witness' version of events by other evidence or its  	consistency with other evidence</a:t>
            </a:r>
          </a:p>
          <a:p>
            <a:pPr marL="16933" indent="0">
              <a:spcBef>
                <a:spcPts val="133"/>
              </a:spcBef>
              <a:buNone/>
              <a:defRPr/>
            </a:pPr>
            <a:endParaRPr lang="en-US" sz="2600"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6. The inherent improbability of the witness' version of events</a:t>
            </a:r>
          </a:p>
          <a:p>
            <a:pPr marL="16933" indent="0">
              <a:spcBef>
                <a:spcPts val="133"/>
              </a:spcBef>
              <a:buNone/>
              <a:defRPr/>
            </a:pPr>
            <a:endParaRPr lang="en-US" sz="2600" spc="-7" dirty="0">
              <a:solidFill>
                <a:prstClr val="black"/>
              </a:solidFill>
              <a:latin typeface="Arial" panose="020B0604020202020204" pitchFamily="34" charset="0"/>
              <a:cs typeface="Arial" panose="020B0604020202020204" pitchFamily="34" charset="0"/>
            </a:endParaRPr>
          </a:p>
          <a:p>
            <a:pPr marL="16933" indent="0">
              <a:spcBef>
                <a:spcPts val="133"/>
              </a:spcBef>
              <a:buNone/>
              <a:defRPr/>
            </a:pPr>
            <a:r>
              <a:rPr lang="en-US" sz="2600" spc="-7" dirty="0">
                <a:solidFill>
                  <a:prstClr val="black"/>
                </a:solidFill>
                <a:latin typeface="Arial" panose="020B0604020202020204" pitchFamily="34" charset="0"/>
                <a:cs typeface="Arial" panose="020B0604020202020204" pitchFamily="34" charset="0"/>
              </a:rPr>
              <a:t>7. The witness’ demeanor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Release of Information</a:t>
            </a:r>
          </a:p>
        </p:txBody>
      </p:sp>
      <p:sp>
        <p:nvSpPr>
          <p:cNvPr id="3" name="Content Placeholder 2"/>
          <p:cNvSpPr>
            <a:spLocks noGrp="1"/>
          </p:cNvSpPr>
          <p:nvPr>
            <p:ph idx="1"/>
          </p:nvPr>
        </p:nvSpPr>
        <p:spPr>
          <a:xfrm>
            <a:off x="228600" y="990600"/>
            <a:ext cx="11734800" cy="6034617"/>
          </a:xfrm>
        </p:spPr>
        <p:txBody>
          <a:bodyPr>
            <a:normAutofit/>
          </a:bodyPr>
          <a:lstStyle/>
          <a:p>
            <a:pPr marL="0" indent="0">
              <a:buNone/>
            </a:pPr>
            <a:r>
              <a:rPr lang="en-US" sz="2600" b="1" dirty="0">
                <a:latin typeface="Arial" panose="020B0604020202020204" pitchFamily="34" charset="0"/>
                <a:cs typeface="Arial" panose="020B0604020202020204" pitchFamily="34" charset="0"/>
              </a:rPr>
              <a:t>Release of information</a:t>
            </a:r>
          </a:p>
          <a:p>
            <a:pPr marL="0" indent="0">
              <a:buNone/>
            </a:pPr>
            <a:endParaRPr lang="en-US" sz="2600" b="1" i="0" u="none" strike="noStrike" baseline="0" dirty="0">
              <a:solidFill>
                <a:srgbClr val="000000"/>
              </a:solidFill>
              <a:latin typeface="Arial" panose="020B0604020202020204" pitchFamily="34" charset="0"/>
              <a:cs typeface="Arial" panose="020B0604020202020204" pitchFamily="34" charset="0"/>
            </a:endParaRPr>
          </a:p>
          <a:p>
            <a:r>
              <a:rPr lang="en-US" sz="2600" b="0" i="0" u="none" strike="noStrike" baseline="0" dirty="0">
                <a:solidFill>
                  <a:srgbClr val="000000"/>
                </a:solidFill>
                <a:latin typeface="Arial" panose="020B0604020202020204" pitchFamily="34" charset="0"/>
                <a:cs typeface="Arial" panose="020B0604020202020204" pitchFamily="34" charset="0"/>
              </a:rPr>
              <a:t>During an investigation, Factfinders may receive requests for information about the investigation from other investigative organizations, Congress, unions, the media or the public. Forward requests for release of information pertaining to AIBs for investigative reports to the Initiating Authority for action by appropriate staff. </a:t>
            </a:r>
          </a:p>
          <a:p>
            <a:endParaRPr lang="en-US" sz="2600" dirty="0">
              <a:solidFill>
                <a:srgbClr val="000000"/>
              </a:solidFill>
              <a:latin typeface="Arial" panose="020B0604020202020204" pitchFamily="34" charset="0"/>
              <a:cs typeface="Arial" panose="020B0604020202020204" pitchFamily="34" charset="0"/>
            </a:endParaRPr>
          </a:p>
          <a:p>
            <a:r>
              <a:rPr lang="en-US" sz="2600" b="0" i="0" u="none" strike="noStrike" baseline="0" dirty="0">
                <a:solidFill>
                  <a:srgbClr val="000000"/>
                </a:solidFill>
                <a:latin typeface="Arial" panose="020B0604020202020204" pitchFamily="34" charset="0"/>
                <a:cs typeface="Arial" panose="020B0604020202020204" pitchFamily="34" charset="0"/>
              </a:rPr>
              <a:t>The </a:t>
            </a:r>
            <a:r>
              <a:rPr lang="en-US" sz="2600" b="0" i="0" u="none" strike="noStrike" baseline="0" dirty="0" err="1">
                <a:solidFill>
                  <a:srgbClr val="000000"/>
                </a:solidFill>
                <a:latin typeface="Arial" panose="020B0604020202020204" pitchFamily="34" charset="0"/>
                <a:cs typeface="Arial" panose="020B0604020202020204" pitchFamily="34" charset="0"/>
              </a:rPr>
              <a:t>FactFinder</a:t>
            </a:r>
            <a:r>
              <a:rPr lang="en-US" sz="2600" b="0" i="0" u="none" strike="noStrike" baseline="0" dirty="0">
                <a:solidFill>
                  <a:srgbClr val="000000"/>
                </a:solidFill>
                <a:latin typeface="Arial" panose="020B0604020202020204" pitchFamily="34" charset="0"/>
                <a:cs typeface="Arial" panose="020B0604020202020204" pitchFamily="34" charset="0"/>
              </a:rPr>
              <a:t> should never release any information to anyone other than the Convening Authority </a:t>
            </a:r>
            <a:r>
              <a:rPr lang="en-US" sz="2600" dirty="0">
                <a:solidFill>
                  <a:srgbClr val="000000"/>
                </a:solidFill>
                <a:latin typeface="Arial" panose="020B0604020202020204" pitchFamily="34" charset="0"/>
                <a:cs typeface="Arial" panose="020B0604020202020204" pitchFamily="34" charset="0"/>
              </a:rPr>
              <a:t>or their designee.</a:t>
            </a:r>
            <a:endParaRPr lang="en-US" sz="2600" b="0" i="0" u="none" strike="noStrike" baseline="0" dirty="0">
              <a:solidFill>
                <a:srgbClr val="00000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3FE40F6C-36E6-4965-9D21-698197C3108F}" type="slidenum">
              <a:rPr lang="en-US" smtClean="0"/>
              <a:pPr/>
              <a:t>33</a:t>
            </a:fld>
            <a:endParaRPr lang="en-US" dirty="0"/>
          </a:p>
        </p:txBody>
      </p:sp>
    </p:spTree>
    <p:extLst>
      <p:ext uri="{BB962C8B-B14F-4D97-AF65-F5344CB8AC3E}">
        <p14:creationId xmlns:p14="http://schemas.microsoft.com/office/powerpoint/2010/main" val="1500069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1942844" cy="6807200"/>
          </a:xfrm>
        </p:spPr>
        <p:txBody>
          <a:bodyPr>
            <a:normAutofit fontScale="92500" lnSpcReduction="10000"/>
          </a:bodyPr>
          <a:lstStyle/>
          <a:p>
            <a:pPr marL="0" indent="0" hangingPunct="0">
              <a:buNone/>
            </a:pPr>
            <a:r>
              <a:rPr lang="en-US" sz="2800" b="1" dirty="0">
                <a:latin typeface="Arial" panose="020B0604020202020204" pitchFamily="34" charset="0"/>
                <a:cs typeface="Arial" panose="020B0604020202020204" pitchFamily="34" charset="0"/>
              </a:rPr>
              <a:t>Findings of Fact are:</a:t>
            </a:r>
          </a:p>
          <a:p>
            <a:pPr marL="0" indent="0" hangingPunct="0">
              <a:buNone/>
            </a:pPr>
            <a:endParaRPr lang="en-US" sz="2800" b="1" dirty="0">
              <a:latin typeface="Arial" panose="020B0604020202020204" pitchFamily="34" charset="0"/>
              <a:cs typeface="Arial" panose="020B0604020202020204" pitchFamily="34" charset="0"/>
            </a:endParaRPr>
          </a:p>
          <a:p>
            <a:pPr marL="576263" indent="-255588" hangingPunct="0"/>
            <a:r>
              <a:rPr lang="en-US" sz="2800" dirty="0">
                <a:latin typeface="Arial" panose="020B0604020202020204" pitchFamily="34" charset="0"/>
                <a:cs typeface="Arial" panose="020B0604020202020204" pitchFamily="34" charset="0"/>
              </a:rPr>
              <a:t>Factual statements, relevant to the issues for investigation that the AIB has determined to be true and that are not subject to reasonable dispute. </a:t>
            </a:r>
          </a:p>
          <a:p>
            <a:pPr marL="320675" indent="0" hangingPunct="0">
              <a:buNone/>
            </a:pPr>
            <a:endParaRPr lang="en-US" sz="2800" dirty="0">
              <a:latin typeface="Arial" panose="020B0604020202020204" pitchFamily="34" charset="0"/>
              <a:cs typeface="Arial" panose="020B0604020202020204" pitchFamily="34" charset="0"/>
            </a:endParaRPr>
          </a:p>
          <a:p>
            <a:pPr marL="0" indent="0" hangingPunct="0">
              <a:buNone/>
            </a:pPr>
            <a:r>
              <a:rPr lang="en-US" sz="2800" b="1" dirty="0">
                <a:latin typeface="Arial" panose="020B0604020202020204" pitchFamily="34" charset="0"/>
                <a:cs typeface="Arial" panose="020B0604020202020204" pitchFamily="34" charset="0"/>
              </a:rPr>
              <a:t>Findings of Fact Shall be Specific with Respect to:</a:t>
            </a:r>
          </a:p>
          <a:p>
            <a:pPr marL="0" indent="0" hangingPunct="0">
              <a:buNone/>
            </a:pPr>
            <a:endParaRPr lang="en-US" sz="2800" b="1" dirty="0">
              <a:latin typeface="Arial" panose="020B0604020202020204" pitchFamily="34" charset="0"/>
              <a:cs typeface="Arial" panose="020B0604020202020204" pitchFamily="34" charset="0"/>
            </a:endParaRPr>
          </a:p>
          <a:p>
            <a:pPr marL="576263" lvl="0" indent="-255588" fontAlgn="base" hangingPunct="0"/>
            <a:r>
              <a:rPr lang="en-US" sz="2800" dirty="0">
                <a:latin typeface="Arial" panose="020B0604020202020204" pitchFamily="34" charset="0"/>
                <a:cs typeface="Arial" panose="020B0604020202020204" pitchFamily="34" charset="0"/>
              </a:rPr>
              <a:t>Times</a:t>
            </a:r>
          </a:p>
          <a:p>
            <a:pPr marL="576263" lvl="0" indent="-255588" fontAlgn="base" hangingPunct="0"/>
            <a:r>
              <a:rPr lang="en-US" sz="2800" dirty="0">
                <a:latin typeface="Arial" panose="020B0604020202020204" pitchFamily="34" charset="0"/>
                <a:cs typeface="Arial" panose="020B0604020202020204" pitchFamily="34" charset="0"/>
              </a:rPr>
              <a:t>Places</a:t>
            </a:r>
          </a:p>
          <a:p>
            <a:pPr marL="576263" lvl="0" indent="-255588" fontAlgn="base" hangingPunct="0"/>
            <a:r>
              <a:rPr lang="en-US" sz="2800" dirty="0">
                <a:latin typeface="Arial" panose="020B0604020202020204" pitchFamily="34" charset="0"/>
                <a:cs typeface="Arial" panose="020B0604020202020204" pitchFamily="34" charset="0"/>
              </a:rPr>
              <a:t>Persons</a:t>
            </a:r>
          </a:p>
          <a:p>
            <a:pPr marL="576263" lvl="0" indent="-255588" fontAlgn="base" hangingPunct="0"/>
            <a:r>
              <a:rPr lang="en-US" sz="2800" dirty="0">
                <a:latin typeface="Arial" panose="020B0604020202020204" pitchFamily="34" charset="0"/>
                <a:cs typeface="Arial" panose="020B0604020202020204" pitchFamily="34" charset="0"/>
              </a:rPr>
              <a:t>Events</a:t>
            </a:r>
          </a:p>
          <a:p>
            <a:pPr marL="576263" indent="-255588"/>
            <a:r>
              <a:rPr lang="en-US" sz="2800" dirty="0">
                <a:latin typeface="Arial" panose="020B0604020202020204" pitchFamily="34" charset="0"/>
                <a:cs typeface="Arial" panose="020B0604020202020204" pitchFamily="34" charset="0"/>
              </a:rPr>
              <a:t>Each finding of fact shall specifically identify the exhibits containing the evidence upon which it is based. </a:t>
            </a:r>
          </a:p>
          <a:p>
            <a:pPr marL="576263" indent="-255588"/>
            <a:r>
              <a:rPr lang="en-US" sz="2800" dirty="0">
                <a:latin typeface="Arial" panose="020B0604020202020204" pitchFamily="34" charset="0"/>
                <a:cs typeface="Arial" panose="020B0604020202020204" pitchFamily="34" charset="0"/>
              </a:rPr>
              <a:t>References to transcripts and large exhibits shall include the page numbers on which the evidence is found. </a:t>
            </a:r>
          </a:p>
          <a:p>
            <a:pPr marL="320675" indent="0" hangingPunct="0">
              <a:buNone/>
            </a:pPr>
            <a:endParaRPr lang="en-US" sz="3200" dirty="0"/>
          </a:p>
          <a:p>
            <a:pPr marL="533387" lvl="1" indent="0">
              <a:buNone/>
            </a:pPr>
            <a:endParaRPr lang="en-US" sz="1333" b="1" dirty="0"/>
          </a:p>
        </p:txBody>
      </p:sp>
      <p:sp>
        <p:nvSpPr>
          <p:cNvPr id="6" name="Slide Number Placeholder 5"/>
          <p:cNvSpPr>
            <a:spLocks noGrp="1"/>
          </p:cNvSpPr>
          <p:nvPr>
            <p:ph type="sldNum" sz="quarter" idx="12"/>
          </p:nvPr>
        </p:nvSpPr>
        <p:spPr/>
        <p:txBody>
          <a:bodyPr/>
          <a:lstStyle/>
          <a:p>
            <a:fld id="{3FE40F6C-36E6-4965-9D21-698197C3108F}" type="slidenum">
              <a:rPr lang="en-US" smtClean="0"/>
              <a:pPr/>
              <a:t>34</a:t>
            </a:fld>
            <a:endParaRPr lang="en-US" dirty="0"/>
          </a:p>
        </p:txBody>
      </p:sp>
      <p:sp>
        <p:nvSpPr>
          <p:cNvPr id="7" name="Title 6">
            <a:extLst>
              <a:ext uri="{FF2B5EF4-FFF2-40B4-BE49-F238E27FC236}">
                <a16:creationId xmlns:a16="http://schemas.microsoft.com/office/drawing/2014/main" id="{2BE13C57-8F3A-4EF5-9965-6C2E860E44B1}"/>
              </a:ext>
            </a:extLst>
          </p:cNvPr>
          <p:cNvSpPr>
            <a:spLocks noGrp="1"/>
          </p:cNvSpPr>
          <p:nvPr>
            <p:ph type="title"/>
          </p:nvPr>
        </p:nvSpPr>
        <p:spPr/>
        <p:txBody>
          <a:bodyPr>
            <a:normAutofit/>
          </a:bodyPr>
          <a:lstStyle/>
          <a:p>
            <a:r>
              <a:rPr lang="en-US" sz="3200" dirty="0"/>
              <a:t>Findings of Fact</a:t>
            </a:r>
          </a:p>
        </p:txBody>
      </p:sp>
    </p:spTree>
    <p:extLst>
      <p:ext uri="{BB962C8B-B14F-4D97-AF65-F5344CB8AC3E}">
        <p14:creationId xmlns:p14="http://schemas.microsoft.com/office/powerpoint/2010/main" val="2211624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1942844" cy="6807200"/>
          </a:xfrm>
        </p:spPr>
        <p:txBody>
          <a:bodyPr>
            <a:normAutofit/>
          </a:bodyPr>
          <a:lstStyle/>
          <a:p>
            <a:pPr marL="0" indent="0" hangingPunct="0">
              <a:buNone/>
            </a:pPr>
            <a:r>
              <a:rPr lang="en-US" sz="2600" b="1" dirty="0">
                <a:latin typeface="Arial" panose="020B0604020202020204" pitchFamily="34" charset="0"/>
                <a:cs typeface="Arial" panose="020B0604020202020204" pitchFamily="34" charset="0"/>
              </a:rPr>
              <a:t>A factual statement is not subject to reasonable dispute if it meets ALL the following criteria:</a:t>
            </a:r>
          </a:p>
          <a:p>
            <a:pPr marL="0" indent="0" hangingPunct="0">
              <a:buNone/>
            </a:pPr>
            <a:endParaRPr lang="en-US" sz="2600" b="1" dirty="0">
              <a:latin typeface="Arial" panose="020B0604020202020204" pitchFamily="34" charset="0"/>
              <a:cs typeface="Arial" panose="020B0604020202020204" pitchFamily="34" charset="0"/>
            </a:endParaRPr>
          </a:p>
          <a:p>
            <a:pPr marL="576263" lvl="0" indent="-255588" fontAlgn="base" hangingPunct="0"/>
            <a:r>
              <a:rPr lang="en-US" sz="2600" dirty="0">
                <a:latin typeface="Arial" panose="020B0604020202020204" pitchFamily="34" charset="0"/>
                <a:cs typeface="Arial" panose="020B0604020202020204" pitchFamily="34" charset="0"/>
              </a:rPr>
              <a:t>Supported by evidence objectively establishing its truth.</a:t>
            </a:r>
          </a:p>
          <a:p>
            <a:pPr marL="576263" lvl="0" indent="-255588" fontAlgn="base" hangingPunct="0"/>
            <a:r>
              <a:rPr lang="en-US" sz="2600" dirty="0">
                <a:latin typeface="Arial" panose="020B0604020202020204" pitchFamily="34" charset="0"/>
                <a:cs typeface="Arial" panose="020B0604020202020204" pitchFamily="34" charset="0"/>
              </a:rPr>
              <a:t>Not substantially contradicted by other evidence.</a:t>
            </a:r>
          </a:p>
          <a:p>
            <a:pPr marL="576263" lvl="0" indent="-255588" fontAlgn="base" hangingPunct="0"/>
            <a:r>
              <a:rPr lang="en-US" sz="2600" dirty="0">
                <a:latin typeface="Arial" panose="020B0604020202020204" pitchFamily="34" charset="0"/>
                <a:cs typeface="Arial" panose="020B0604020202020204" pitchFamily="34" charset="0"/>
              </a:rPr>
              <a:t>Does not require inferences or other interpretations that may reasonably be disputed.</a:t>
            </a:r>
          </a:p>
          <a:p>
            <a:pPr marL="0" indent="0">
              <a:buNone/>
            </a:pPr>
            <a:endParaRPr lang="en-US"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If it is determined that the statement does </a:t>
            </a:r>
            <a:r>
              <a:rPr lang="en-US" sz="2600" b="1" dirty="0">
                <a:latin typeface="Arial" panose="020B0604020202020204" pitchFamily="34" charset="0"/>
                <a:cs typeface="Arial" panose="020B0604020202020204" pitchFamily="34" charset="0"/>
              </a:rPr>
              <a:t>NOT</a:t>
            </a:r>
            <a:r>
              <a:rPr lang="en-US" sz="2600" dirty="0">
                <a:latin typeface="Arial" panose="020B0604020202020204" pitchFamily="34" charset="0"/>
                <a:cs typeface="Arial" panose="020B0604020202020204" pitchFamily="34" charset="0"/>
              </a:rPr>
              <a:t> meet all the criteria, then it is not listed as a conclusion in the report.</a:t>
            </a:r>
            <a:endParaRPr lang="en-US" sz="2600" b="1"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3FE40F6C-36E6-4965-9D21-698197C3108F}" type="slidenum">
              <a:rPr lang="en-US" smtClean="0"/>
              <a:pPr/>
              <a:t>35</a:t>
            </a:fld>
            <a:endParaRPr lang="en-US" dirty="0"/>
          </a:p>
        </p:txBody>
      </p:sp>
      <p:sp>
        <p:nvSpPr>
          <p:cNvPr id="7" name="Title 6">
            <a:extLst>
              <a:ext uri="{FF2B5EF4-FFF2-40B4-BE49-F238E27FC236}">
                <a16:creationId xmlns:a16="http://schemas.microsoft.com/office/drawing/2014/main" id="{2BE13C57-8F3A-4EF5-9965-6C2E860E44B1}"/>
              </a:ext>
            </a:extLst>
          </p:cNvPr>
          <p:cNvSpPr>
            <a:spLocks noGrp="1"/>
          </p:cNvSpPr>
          <p:nvPr>
            <p:ph type="title"/>
          </p:nvPr>
        </p:nvSpPr>
        <p:spPr/>
        <p:txBody>
          <a:bodyPr>
            <a:normAutofit/>
          </a:bodyPr>
          <a:lstStyle/>
          <a:p>
            <a:r>
              <a:rPr lang="en-US" sz="3200" dirty="0"/>
              <a:t>Factual Statement</a:t>
            </a:r>
          </a:p>
        </p:txBody>
      </p:sp>
    </p:spTree>
    <p:extLst>
      <p:ext uri="{BB962C8B-B14F-4D97-AF65-F5344CB8AC3E}">
        <p14:creationId xmlns:p14="http://schemas.microsoft.com/office/powerpoint/2010/main" val="1728889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EA4B56D6-60BC-4F32-BC77-345534A63A54}"/>
              </a:ext>
            </a:extLst>
          </p:cNvPr>
          <p:cNvSpPr>
            <a:spLocks noGrp="1" noChangeArrowheads="1"/>
          </p:cNvSpPr>
          <p:nvPr>
            <p:ph type="title"/>
          </p:nvPr>
        </p:nvSpPr>
        <p:spPr>
          <a:xfrm>
            <a:off x="0" y="-116114"/>
            <a:ext cx="12192000" cy="1132116"/>
          </a:xfrm>
        </p:spPr>
        <p:txBody>
          <a:bodyPr>
            <a:normAutofit/>
          </a:bodyPr>
          <a:lstStyle/>
          <a:p>
            <a:pPr algn="ctr" eaLnBrk="1" hangingPunct="1"/>
            <a:r>
              <a:rPr lang="en-US" altLang="en-US" sz="3200" b="1" dirty="0">
                <a:latin typeface="Arial" panose="020B0604020202020204" pitchFamily="34" charset="0"/>
                <a:cs typeface="Arial" panose="020B0604020202020204" pitchFamily="34" charset="0"/>
              </a:rPr>
              <a:t>Drawing Conclusions</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38915" name="Rectangle 3">
            <a:extLst>
              <a:ext uri="{FF2B5EF4-FFF2-40B4-BE49-F238E27FC236}">
                <a16:creationId xmlns:a16="http://schemas.microsoft.com/office/drawing/2014/main" id="{61E1A7A4-063C-4D05-9FB0-638DEA1D8724}"/>
              </a:ext>
            </a:extLst>
          </p:cNvPr>
          <p:cNvSpPr>
            <a:spLocks noGrp="1" noChangeArrowheads="1"/>
          </p:cNvSpPr>
          <p:nvPr>
            <p:ph type="body" idx="1"/>
          </p:nvPr>
        </p:nvSpPr>
        <p:spPr>
          <a:xfrm>
            <a:off x="101600" y="1016000"/>
            <a:ext cx="11988800" cy="6995885"/>
          </a:xfrm>
        </p:spPr>
        <p:txBody>
          <a:bodyPr>
            <a:normAutofit/>
          </a:bodyPr>
          <a:lstStyle/>
          <a:p>
            <a:pPr marL="0" indent="0">
              <a:spcBef>
                <a:spcPct val="0"/>
              </a:spcBef>
              <a:buNone/>
            </a:pPr>
            <a:endParaRPr lang="en-US" altLang="en-US" sz="2600" dirty="0">
              <a:solidFill>
                <a:srgbClr val="000000"/>
              </a:solidFill>
              <a:latin typeface="Arial" panose="020B0604020202020204" pitchFamily="34" charset="0"/>
              <a:cs typeface="Arial" panose="020B0604020202020204" pitchFamily="34" charset="0"/>
            </a:endParaRPr>
          </a:p>
          <a:p>
            <a:pPr>
              <a:spcBef>
                <a:spcPct val="0"/>
              </a:spcBef>
            </a:pPr>
            <a:r>
              <a:rPr lang="en-US" altLang="en-US" sz="2600" dirty="0">
                <a:latin typeface="Arial" panose="020B0604020202020204" pitchFamily="34" charset="0"/>
                <a:cs typeface="Arial" panose="020B0604020202020204" pitchFamily="34" charset="0"/>
              </a:rPr>
              <a:t>Conclusions must be based a preponderance of the evidence </a:t>
            </a:r>
          </a:p>
          <a:p>
            <a:pPr>
              <a:spcBef>
                <a:spcPct val="0"/>
              </a:spcBef>
            </a:pPr>
            <a:endParaRPr lang="en-US" altLang="en-US" sz="2600" dirty="0">
              <a:latin typeface="Arial" panose="020B0604020202020204" pitchFamily="34" charset="0"/>
              <a:cs typeface="Arial" panose="020B0604020202020204" pitchFamily="34" charset="0"/>
            </a:endParaRPr>
          </a:p>
          <a:p>
            <a:pPr>
              <a:spcBef>
                <a:spcPct val="0"/>
              </a:spcBef>
            </a:pPr>
            <a:r>
              <a:rPr lang="en-US" altLang="en-US" sz="2600" dirty="0">
                <a:latin typeface="Arial" panose="020B0604020202020204" pitchFamily="34" charset="0"/>
                <a:cs typeface="Arial" panose="020B0604020202020204" pitchFamily="34" charset="0"/>
              </a:rPr>
              <a:t>Rarely do you have “no conclusion” on a particular matter</a:t>
            </a:r>
          </a:p>
          <a:p>
            <a:pPr>
              <a:spcBef>
                <a:spcPct val="0"/>
              </a:spcBef>
            </a:pPr>
            <a:endParaRPr lang="en-US" altLang="en-US" sz="2600" dirty="0">
              <a:latin typeface="Arial" panose="020B0604020202020204" pitchFamily="34" charset="0"/>
              <a:cs typeface="Arial" panose="020B0604020202020204" pitchFamily="34" charset="0"/>
            </a:endParaRPr>
          </a:p>
          <a:p>
            <a:pPr>
              <a:spcBef>
                <a:spcPct val="0"/>
              </a:spcBef>
            </a:pPr>
            <a:r>
              <a:rPr lang="en-US" altLang="en-US" sz="2600" dirty="0">
                <a:latin typeface="Arial" panose="020B0604020202020204" pitchFamily="34" charset="0"/>
                <a:cs typeface="Arial" panose="020B0604020202020204" pitchFamily="34" charset="0"/>
              </a:rPr>
              <a:t>If you can’t conclude that something occurred, then you must conclude it didn’t occur</a:t>
            </a:r>
          </a:p>
          <a:p>
            <a:pPr>
              <a:spcBef>
                <a:spcPct val="0"/>
              </a:spcBef>
            </a:pPr>
            <a:endParaRPr lang="en-US" altLang="en-US" sz="2600" dirty="0">
              <a:latin typeface="Arial" panose="020B0604020202020204" pitchFamily="34" charset="0"/>
              <a:cs typeface="Arial" panose="020B0604020202020204" pitchFamily="34" charset="0"/>
            </a:endParaRPr>
          </a:p>
          <a:p>
            <a:pPr>
              <a:spcBef>
                <a:spcPct val="0"/>
              </a:spcBef>
            </a:pPr>
            <a:r>
              <a:rPr lang="en-US" altLang="en-US" sz="2600" dirty="0">
                <a:latin typeface="Arial" panose="020B0604020202020204" pitchFamily="34" charset="0"/>
                <a:cs typeface="Arial" panose="020B0604020202020204" pitchFamily="34" charset="0"/>
              </a:rPr>
              <a:t>If you can’t conclude the allegation is true, then you must conclude it is not</a:t>
            </a:r>
          </a:p>
          <a:p>
            <a:pPr marL="0" indent="0">
              <a:spcBef>
                <a:spcPct val="0"/>
              </a:spcBef>
              <a:buNone/>
            </a:pPr>
            <a:endParaRPr lang="en-US" altLang="en-US" sz="2667" dirty="0">
              <a:solidFill>
                <a:srgbClr val="00000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005E4176-FF9D-4932-9089-99DA3BDBC5F2}"/>
              </a:ext>
            </a:extLst>
          </p:cNvPr>
          <p:cNvSpPr>
            <a:spLocks noGrp="1" noChangeArrowheads="1"/>
          </p:cNvSpPr>
          <p:nvPr>
            <p:ph idx="1"/>
          </p:nvPr>
        </p:nvSpPr>
        <p:spPr>
          <a:xfrm>
            <a:off x="101600" y="1066800"/>
            <a:ext cx="11861800" cy="7010400"/>
          </a:xfrm>
        </p:spPr>
        <p:txBody>
          <a:bodyPr>
            <a:normAutofit fontScale="62500" lnSpcReduction="20000"/>
          </a:bodyPr>
          <a:lstStyle/>
          <a:p>
            <a:pPr marL="0" indent="0"/>
            <a:r>
              <a:rPr lang="en-US" altLang="en-US" sz="4200" b="1" dirty="0">
                <a:latin typeface="Arial" panose="020B0604020202020204" pitchFamily="34" charset="0"/>
                <a:cs typeface="Arial" panose="020B0604020202020204" pitchFamily="34" charset="0"/>
              </a:rPr>
              <a:t>You should now be able to:</a:t>
            </a:r>
          </a:p>
          <a:p>
            <a:pPr marL="0" indent="0"/>
            <a:endParaRPr lang="en-US" altLang="en-US" sz="3100" dirty="0">
              <a:latin typeface="Arial" panose="020B0604020202020204" pitchFamily="34" charset="0"/>
              <a:cs typeface="Arial" panose="020B0604020202020204" pitchFamily="34" charset="0"/>
            </a:endParaRP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Understand Fact Finding (FF) Definition and Purpose</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Identify </a:t>
            </a:r>
            <a:r>
              <a:rPr lang="en-US" sz="3100" dirty="0" err="1">
                <a:latin typeface="Arial" panose="020B0604020202020204" pitchFamily="34" charset="0"/>
                <a:cs typeface="Arial" panose="020B0604020202020204" pitchFamily="34" charset="0"/>
              </a:rPr>
              <a:t>FactFinders</a:t>
            </a:r>
            <a:r>
              <a:rPr lang="en-US" sz="3100" dirty="0">
                <a:latin typeface="Arial" panose="020B0604020202020204" pitchFamily="34" charset="0"/>
                <a:cs typeface="Arial" panose="020B0604020202020204" pitchFamily="34" charset="0"/>
              </a:rPr>
              <a:t> Responsibilities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 Understand How to Plan an FF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Rights of Employees During Testimony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Guidance regarding Employee Cooperation</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AFGE Contractual Rights</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Identify Top Ten Shortcomings</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Define Evidence, Provide Types and Classification of Evidence, Evaluating Evidence, and Validating of Evidence</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How to Plan an Interview </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the </a:t>
            </a:r>
            <a:r>
              <a:rPr lang="en-US" sz="3100" dirty="0" err="1">
                <a:latin typeface="Arial" panose="020B0604020202020204" pitchFamily="34" charset="0"/>
                <a:cs typeface="Arial" panose="020B0604020202020204" pitchFamily="34" charset="0"/>
              </a:rPr>
              <a:t>Hillen</a:t>
            </a:r>
            <a:r>
              <a:rPr lang="en-US" sz="3100" dirty="0">
                <a:latin typeface="Arial" panose="020B0604020202020204" pitchFamily="34" charset="0"/>
                <a:cs typeface="Arial" panose="020B0604020202020204" pitchFamily="34" charset="0"/>
              </a:rPr>
              <a:t> Factors</a:t>
            </a:r>
          </a:p>
          <a:p>
            <a:pPr marL="342900" indent="-342900">
              <a:lnSpc>
                <a:spcPct val="90000"/>
              </a:lnSpc>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Releasing Information </a:t>
            </a:r>
          </a:p>
          <a:p>
            <a:pPr marL="342900" indent="-342900">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Explain Findings of Fact </a:t>
            </a:r>
          </a:p>
          <a:p>
            <a:pPr marL="342900" indent="-342900">
              <a:spcBef>
                <a:spcPts val="960"/>
              </a:spcBef>
              <a:spcAft>
                <a:spcPts val="960"/>
              </a:spcAft>
              <a:buFont typeface="Arial" panose="020B0604020202020204" pitchFamily="34" charset="0"/>
              <a:buChar char="•"/>
              <a:defRPr/>
            </a:pPr>
            <a:r>
              <a:rPr lang="en-US" sz="3100" dirty="0">
                <a:latin typeface="Arial" panose="020B0604020202020204" pitchFamily="34" charset="0"/>
                <a:cs typeface="Arial" panose="020B0604020202020204" pitchFamily="34" charset="0"/>
              </a:rPr>
              <a:t>Understand Drawing Conclusions</a:t>
            </a:r>
          </a:p>
          <a:p>
            <a:pPr marL="0" indent="0"/>
            <a:endParaRPr lang="en-US" altLang="en-US" dirty="0"/>
          </a:p>
        </p:txBody>
      </p:sp>
      <p:sp>
        <p:nvSpPr>
          <p:cNvPr id="17410" name="Title 1">
            <a:extLst>
              <a:ext uri="{FF2B5EF4-FFF2-40B4-BE49-F238E27FC236}">
                <a16:creationId xmlns:a16="http://schemas.microsoft.com/office/drawing/2014/main" id="{D1AEDFF9-EBAE-4EBC-8650-A8A081EF4165}"/>
              </a:ext>
            </a:extLst>
          </p:cNvPr>
          <p:cNvSpPr>
            <a:spLocks noGrp="1" noChangeArrowheads="1"/>
          </p:cNvSpPr>
          <p:nvPr>
            <p:ph type="title"/>
          </p:nvPr>
        </p:nvSpPr>
        <p:spPr/>
        <p:txBody>
          <a:bodyPr/>
          <a:lstStyle/>
          <a:p>
            <a:pPr algn="ctr"/>
            <a:r>
              <a:rPr lang="en-US" altLang="en-US" sz="3200" dirty="0"/>
              <a:t>Summary </a:t>
            </a:r>
            <a:r>
              <a:rPr lang="en-US" altLang="en-US" sz="5333" dirty="0"/>
              <a:t> </a:t>
            </a:r>
          </a:p>
        </p:txBody>
      </p:sp>
    </p:spTree>
    <p:extLst>
      <p:ext uri="{BB962C8B-B14F-4D97-AF65-F5344CB8AC3E}">
        <p14:creationId xmlns:p14="http://schemas.microsoft.com/office/powerpoint/2010/main" val="2098597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VBACOAgeek\AppData\Local\Microsoft\Windows\Temporary Internet Files\Content.IE5\LK5N0YVY\question_1[1].jpg">
            <a:extLst>
              <a:ext uri="{FF2B5EF4-FFF2-40B4-BE49-F238E27FC236}">
                <a16:creationId xmlns:a16="http://schemas.microsoft.com/office/drawing/2014/main" id="{7A210B02-4C82-48E2-818A-00A9F81592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8507" y="2017487"/>
            <a:ext cx="3867128" cy="3512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29FEDDF0-11EB-4670-9770-A735807808F7}"/>
              </a:ext>
            </a:extLst>
          </p:cNvPr>
          <p:cNvSpPr/>
          <p:nvPr/>
        </p:nvSpPr>
        <p:spPr>
          <a:xfrm>
            <a:off x="29029" y="-13916"/>
            <a:ext cx="12090400" cy="748988"/>
          </a:xfrm>
          <a:prstGeom prst="rect">
            <a:avLst/>
          </a:prstGeom>
        </p:spPr>
        <p:txBody>
          <a:bodyPr wrap="square">
            <a:spAutoFit/>
          </a:bodyPr>
          <a:lstStyle/>
          <a:p>
            <a:pPr algn="ctr"/>
            <a:r>
              <a:rPr lang="en-US" sz="4267" b="1" dirty="0">
                <a:solidFill>
                  <a:prstClr val="white"/>
                </a:solidFill>
                <a:latin typeface="Arial" panose="020B0604020202020204" pitchFamily="34" charset="0"/>
                <a:ea typeface="+mj-ea"/>
                <a:cs typeface="Arial" panose="020B0604020202020204" pitchFamily="34" charset="0"/>
              </a:rPr>
              <a:t>Questions</a:t>
            </a:r>
            <a:endParaRPr lang="en-US" sz="4267" dirty="0">
              <a:solidFill>
                <a:schemeClr val="bg1"/>
              </a:solidFill>
              <a:latin typeface="Arial" panose="020B0604020202020204" pitchFamily="34" charset="0"/>
              <a:cs typeface="Arial" panose="020B0604020202020204" pitchFamily="34" charset="0"/>
            </a:endParaRPr>
          </a:p>
        </p:txBody>
      </p:sp>
      <p:sp>
        <p:nvSpPr>
          <p:cNvPr id="6" name="Rectangle 2">
            <a:extLst>
              <a:ext uri="{FF2B5EF4-FFF2-40B4-BE49-F238E27FC236}">
                <a16:creationId xmlns:a16="http://schemas.microsoft.com/office/drawing/2014/main" id="{93872193-036F-4F5D-A264-F8DE6687F5A9}"/>
              </a:ext>
            </a:extLst>
          </p:cNvPr>
          <p:cNvSpPr>
            <a:spLocks noChangeArrowheads="1"/>
          </p:cNvSpPr>
          <p:nvPr/>
        </p:nvSpPr>
        <p:spPr bwMode="auto">
          <a:xfrm>
            <a:off x="0" y="1176337"/>
            <a:ext cx="4862285" cy="1231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endParaRPr lang="en-US" altLang="en-US" sz="1600" b="1" dirty="0">
              <a:latin typeface="Arial" panose="020B0604020202020204" pitchFamily="34" charset="0"/>
              <a:ea typeface="Calibri" panose="020F0502020204030204" pitchFamily="34" charset="0"/>
              <a:cs typeface="Arial" panose="020B0604020202020204" pitchFamily="34" charset="0"/>
            </a:endParaRPr>
          </a:p>
          <a:p>
            <a:pPr defTabSz="1219170" eaLnBrk="0" fontAlgn="base" hangingPunct="0">
              <a:spcBef>
                <a:spcPct val="0"/>
              </a:spcBef>
              <a:spcAft>
                <a:spcPct val="0"/>
              </a:spcAft>
            </a:pPr>
            <a:r>
              <a:rPr lang="en-US" altLang="en-US" sz="1600" i="1" dirty="0">
                <a:latin typeface="Arial" panose="020B0604020202020204" pitchFamily="34" charset="0"/>
                <a:ea typeface="Calibri" panose="020F0502020204030204" pitchFamily="34" charset="0"/>
                <a:cs typeface="Arial" panose="020B0604020202020204" pitchFamily="34" charset="0"/>
              </a:rPr>
              <a:t>”</a:t>
            </a:r>
            <a:endParaRPr lang="en-US" altLang="en-US" sz="1067" dirty="0"/>
          </a:p>
          <a:p>
            <a:pPr defTabSz="1219170" eaLnBrk="0" fontAlgn="base" hangingPunct="0">
              <a:spcBef>
                <a:spcPct val="0"/>
              </a:spcBef>
              <a:spcAft>
                <a:spcPct val="0"/>
              </a:spcAft>
            </a:pPr>
            <a:endParaRPr lang="en-US" altLang="en-US" sz="2400" dirty="0">
              <a:latin typeface="Arial" panose="020B0604020202020204" pitchFamily="34" charset="0"/>
            </a:endParaRPr>
          </a:p>
        </p:txBody>
      </p:sp>
      <p:sp>
        <p:nvSpPr>
          <p:cNvPr id="7" name="Rectangle 3">
            <a:extLst>
              <a:ext uri="{FF2B5EF4-FFF2-40B4-BE49-F238E27FC236}">
                <a16:creationId xmlns:a16="http://schemas.microsoft.com/office/drawing/2014/main" id="{035E618E-D278-42F2-AC66-4914CA38DF8E}"/>
              </a:ext>
            </a:extLst>
          </p:cNvPr>
          <p:cNvSpPr>
            <a:spLocks noChangeArrowheads="1"/>
          </p:cNvSpPr>
          <p:nvPr/>
        </p:nvSpPr>
        <p:spPr bwMode="auto">
          <a:xfrm>
            <a:off x="1" y="1317695"/>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US" sz="2400"/>
          </a:p>
        </p:txBody>
      </p:sp>
      <p:sp>
        <p:nvSpPr>
          <p:cNvPr id="8" name="Rectangle 3">
            <a:extLst>
              <a:ext uri="{FF2B5EF4-FFF2-40B4-BE49-F238E27FC236}">
                <a16:creationId xmlns:a16="http://schemas.microsoft.com/office/drawing/2014/main" id="{97608C7B-E212-43B9-BF70-D2EE7B45E2BB}"/>
              </a:ext>
            </a:extLst>
          </p:cNvPr>
          <p:cNvSpPr>
            <a:spLocks noChangeArrowheads="1"/>
          </p:cNvSpPr>
          <p:nvPr/>
        </p:nvSpPr>
        <p:spPr bwMode="auto">
          <a:xfrm>
            <a:off x="0" y="11620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C531D935-E096-47B6-80D7-EE0CCB58F533}"/>
              </a:ext>
            </a:extLst>
          </p:cNvPr>
          <p:cNvSpPr txBox="1"/>
          <p:nvPr/>
        </p:nvSpPr>
        <p:spPr>
          <a:xfrm>
            <a:off x="1652817" y="6385680"/>
            <a:ext cx="11353800" cy="492443"/>
          </a:xfrm>
          <a:prstGeom prst="rect">
            <a:avLst/>
          </a:prstGeom>
          <a:noFill/>
        </p:spPr>
        <p:txBody>
          <a:bodyPr wrap="square" rtlCol="0">
            <a:spAutoFit/>
          </a:bodyPr>
          <a:lstStyle/>
          <a:p>
            <a:r>
              <a:rPr lang="en-US" sz="2600" dirty="0">
                <a:latin typeface="Arial" panose="020B0604020202020204" pitchFamily="34" charset="0"/>
                <a:cs typeface="Arial" panose="020B0604020202020204" pitchFamily="34" charset="0"/>
              </a:rPr>
              <a:t>Follow-Up questions can be sent to </a:t>
            </a:r>
            <a:r>
              <a:rPr lang="en-US" sz="26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erlrguide.vbaco@va.gov</a:t>
            </a:r>
            <a:r>
              <a:rPr lang="en-US" sz="2600" dirty="0">
                <a:solidFill>
                  <a:srgbClr val="0070C0"/>
                </a:solidFill>
                <a:latin typeface="Arial" panose="020B0604020202020204" pitchFamily="34" charset="0"/>
                <a:cs typeface="Arial" panose="020B0604020202020204" pitchFamily="34" charset="0"/>
              </a:rPr>
              <a: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518C971-74CA-4F5A-A0AF-8BEC1EB0B0FC}"/>
              </a:ext>
            </a:extLst>
          </p:cNvPr>
          <p:cNvSpPr>
            <a:spLocks noGrp="1" noChangeArrowheads="1"/>
          </p:cNvSpPr>
          <p:nvPr>
            <p:ph type="title"/>
          </p:nvPr>
        </p:nvSpPr>
        <p:spPr>
          <a:xfrm>
            <a:off x="0" y="101597"/>
            <a:ext cx="12192000" cy="566059"/>
          </a:xfrm>
        </p:spPr>
        <p:txBody>
          <a:bodyPr>
            <a:noAutofit/>
          </a:bodyPr>
          <a:lstStyle/>
          <a:p>
            <a:pPr algn="ctr"/>
            <a:r>
              <a:rPr lang="en-US" altLang="en-US" sz="3200" b="1" dirty="0">
                <a:latin typeface="Arial" panose="020B0604020202020204" pitchFamily="34" charset="0"/>
                <a:cs typeface="Arial" panose="020B0604020202020204" pitchFamily="34" charset="0"/>
              </a:rPr>
              <a:t>Scenario (</a:t>
            </a:r>
            <a:r>
              <a:rPr lang="en-US" altLang="en-US" sz="3200" b="1" dirty="0" err="1">
                <a:latin typeface="Arial" panose="020B0604020202020204" pitchFamily="34" charset="0"/>
                <a:cs typeface="Arial" panose="020B0604020202020204" pitchFamily="34" charset="0"/>
              </a:rPr>
              <a:t>Cont</a:t>
            </a:r>
            <a:r>
              <a:rPr lang="en-US" altLang="en-US" sz="3200" b="1" dirty="0">
                <a:latin typeface="Arial" panose="020B0604020202020204" pitchFamily="34" charset="0"/>
                <a:cs typeface="Arial" panose="020B0604020202020204" pitchFamily="34" charset="0"/>
              </a:rPr>
              <a:t>) </a:t>
            </a:r>
          </a:p>
        </p:txBody>
      </p:sp>
      <p:sp>
        <p:nvSpPr>
          <p:cNvPr id="18435" name="Content Placeholder 2">
            <a:extLst>
              <a:ext uri="{FF2B5EF4-FFF2-40B4-BE49-F238E27FC236}">
                <a16:creationId xmlns:a16="http://schemas.microsoft.com/office/drawing/2014/main" id="{994F6A85-3714-44B1-9966-259D36C79639}"/>
              </a:ext>
            </a:extLst>
          </p:cNvPr>
          <p:cNvSpPr>
            <a:spLocks noGrp="1" noChangeArrowheads="1"/>
          </p:cNvSpPr>
          <p:nvPr>
            <p:ph idx="1"/>
          </p:nvPr>
        </p:nvSpPr>
        <p:spPr>
          <a:xfrm>
            <a:off x="203201" y="1030516"/>
            <a:ext cx="11683999" cy="6201833"/>
          </a:xfrm>
        </p:spPr>
        <p:txBody>
          <a:bodyPr>
            <a:normAutofit/>
          </a:bodyPr>
          <a:lstStyle/>
          <a:p>
            <a:pPr marL="0" indent="0">
              <a:buNone/>
            </a:pPr>
            <a:r>
              <a:rPr lang="en-US" altLang="en-US" sz="2600" dirty="0">
                <a:latin typeface="Arial" panose="020B0604020202020204" pitchFamily="34" charset="0"/>
                <a:cs typeface="Arial" panose="020B0604020202020204" pitchFamily="34" charset="0"/>
              </a:rPr>
              <a:t>Mr. Rehab also interviewed a witness, Ms. Witless. She declined to provide information  because it could have criminal implications for Mr. Salter. This upset Ms. Oversight so she ensured that the lack of being a team player was reflected on the next performance appraisal of Ms. Witless.</a:t>
            </a:r>
          </a:p>
          <a:p>
            <a:pPr marL="0" indent="0"/>
            <a:endParaRPr lang="en-US" altLang="en-US" sz="2600" dirty="0">
              <a:latin typeface="Arial" panose="020B0604020202020204" pitchFamily="34" charset="0"/>
              <a:cs typeface="Times New Roman" panose="02020603050405020304" pitchFamily="18" charset="0"/>
            </a:endParaRPr>
          </a:p>
          <a:p>
            <a:pPr marL="0" indent="0">
              <a:buNone/>
            </a:pPr>
            <a:r>
              <a:rPr lang="en-US" altLang="en-US" sz="2600" dirty="0">
                <a:latin typeface="Arial" panose="020B0604020202020204" pitchFamily="34" charset="0"/>
                <a:cs typeface="Arial" panose="020B0604020202020204" pitchFamily="34" charset="0"/>
              </a:rPr>
              <a:t>After the interviews of Mr. Salter and Ms. Flores, Mr. Rehab concluded this is just a “he  said / she said” problem and told Ms. Flores and Mr. Salter that they should try to get along better.</a:t>
            </a:r>
          </a:p>
          <a:p>
            <a:pPr marL="0" indent="0"/>
            <a:endParaRPr lang="en-US" altLang="en-US" sz="2600" dirty="0">
              <a:latin typeface="Times New Roman" panose="02020603050405020304" pitchFamily="18" charset="0"/>
              <a:cs typeface="Times New Roman" panose="02020603050405020304" pitchFamily="18" charset="0"/>
            </a:endParaRPr>
          </a:p>
          <a:p>
            <a:pPr marL="0" indent="0">
              <a:buNone/>
            </a:pPr>
            <a:r>
              <a:rPr lang="en-US" altLang="en-US" sz="2600" b="1" dirty="0">
                <a:latin typeface="Arial" panose="020B0604020202020204" pitchFamily="34" charset="0"/>
              </a:rPr>
              <a:t>What Went Wrong???</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object 3">
            <a:extLst>
              <a:ext uri="{FF2B5EF4-FFF2-40B4-BE49-F238E27FC236}">
                <a16:creationId xmlns:a16="http://schemas.microsoft.com/office/drawing/2014/main" id="{D925B2BC-BBAD-4DE8-B07B-4B54CF39D96A}"/>
              </a:ext>
            </a:extLst>
          </p:cNvPr>
          <p:cNvSpPr>
            <a:spLocks noGrp="1" noChangeArrowheads="1"/>
          </p:cNvSpPr>
          <p:nvPr>
            <p:ph type="title"/>
          </p:nvPr>
        </p:nvSpPr>
        <p:spPr>
          <a:xfrm>
            <a:off x="0" y="135279"/>
            <a:ext cx="12090400" cy="580340"/>
          </a:xfrm>
        </p:spPr>
        <p:txBody>
          <a:bodyPr vert="horz" wrap="square" lIns="0" tIns="11545" rIns="0" bIns="0" rtlCol="0" anchor="ctr">
            <a:spAutoFit/>
          </a:bodyPr>
          <a:lstStyle/>
          <a:p>
            <a:pPr marL="10584">
              <a:lnSpc>
                <a:spcPct val="124000"/>
              </a:lnSpc>
              <a:spcBef>
                <a:spcPts val="84"/>
              </a:spcBef>
            </a:pPr>
            <a:r>
              <a:rPr lang="en-US" altLang="en-US" sz="3200" b="1" dirty="0">
                <a:latin typeface="Arial" panose="020B0604020202020204" pitchFamily="34" charset="0"/>
                <a:cs typeface="Arial" panose="020B0604020202020204" pitchFamily="34" charset="0"/>
              </a:rPr>
              <a:t>Fact Finding: Definition and Purpose</a:t>
            </a:r>
          </a:p>
        </p:txBody>
      </p:sp>
      <p:sp>
        <p:nvSpPr>
          <p:cNvPr id="19460" name="object 5">
            <a:extLst>
              <a:ext uri="{FF2B5EF4-FFF2-40B4-BE49-F238E27FC236}">
                <a16:creationId xmlns:a16="http://schemas.microsoft.com/office/drawing/2014/main" id="{C75B3B1E-A999-4114-8FC0-20963DC67B2D}"/>
              </a:ext>
            </a:extLst>
          </p:cNvPr>
          <p:cNvSpPr txBox="1">
            <a:spLocks noChangeArrowheads="1"/>
          </p:cNvSpPr>
          <p:nvPr/>
        </p:nvSpPr>
        <p:spPr bwMode="auto">
          <a:xfrm>
            <a:off x="247650" y="1295400"/>
            <a:ext cx="11290302" cy="300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2513" rIns="0" bIns="0">
            <a:spAutoFit/>
          </a:bodyPr>
          <a:lstStyle>
            <a:lvl1pPr marL="7938">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buNone/>
            </a:pPr>
            <a:r>
              <a:rPr lang="en-US" altLang="en-US" sz="2600" b="1" dirty="0">
                <a:latin typeface="Arial" panose="020B0604020202020204" pitchFamily="34" charset="0"/>
                <a:cs typeface="Arial" panose="020B0604020202020204" pitchFamily="34" charset="0"/>
              </a:rPr>
              <a:t>Supervisory Fact Finding: </a:t>
            </a:r>
            <a:r>
              <a:rPr lang="en-US" altLang="en-US" sz="2600" dirty="0">
                <a:latin typeface="Arial" panose="020B0604020202020204" pitchFamily="34" charset="0"/>
                <a:cs typeface="Arial" panose="020B0604020202020204" pitchFamily="34" charset="0"/>
              </a:rPr>
              <a:t>Supervisory fact finding is used for initial gathering of facts  associated with a particular incident, usually by interviewing and collecting individual  signed statements. These statements are not sworn. </a:t>
            </a:r>
            <a:r>
              <a:rPr lang="en-US" sz="2600" dirty="0">
                <a:effectLst/>
                <a:latin typeface="Arial" panose="020B0604020202020204" pitchFamily="34" charset="0"/>
                <a:cs typeface="Arial" panose="020B0604020202020204" pitchFamily="34" charset="0"/>
              </a:rPr>
              <a:t>A factfinding is a type of administrative investigation. The initial interviews and evidence collection may lead to further interview and evidence collection in order to resolve conflicting statements or evidence that will be relied on by the department for further action.</a:t>
            </a:r>
          </a:p>
          <a:p>
            <a:pPr>
              <a:lnSpc>
                <a:spcPts val="1251"/>
              </a:lnSpc>
              <a:spcBef>
                <a:spcPts val="184"/>
              </a:spcBef>
              <a:buClrTx/>
              <a:buSzTx/>
              <a:buNone/>
            </a:pPr>
            <a:endParaRPr lang="en-US" altLang="en-US" sz="1067" dirty="0">
              <a:latin typeface="Arial" panose="020B0604020202020204" pitchFamily="34" charset="0"/>
              <a:cs typeface="Arial" panose="020B0604020202020204" pitchFamily="34" charset="0"/>
            </a:endParaRPr>
          </a:p>
        </p:txBody>
      </p:sp>
      <p:sp>
        <p:nvSpPr>
          <p:cNvPr id="19461" name="object 6">
            <a:extLst>
              <a:ext uri="{FF2B5EF4-FFF2-40B4-BE49-F238E27FC236}">
                <a16:creationId xmlns:a16="http://schemas.microsoft.com/office/drawing/2014/main" id="{9D5E673C-34FA-4663-977D-C8CCFD6EE258}"/>
              </a:ext>
            </a:extLst>
          </p:cNvPr>
          <p:cNvSpPr txBox="1">
            <a:spLocks noChangeArrowheads="1"/>
          </p:cNvSpPr>
          <p:nvPr/>
        </p:nvSpPr>
        <p:spPr bwMode="auto">
          <a:xfrm>
            <a:off x="219378" y="4585996"/>
            <a:ext cx="11346845" cy="3049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2513" rIns="0" bIns="0">
            <a:spAutoFit/>
          </a:bodyPr>
          <a:lstStyle>
            <a:lvl1pPr marL="7938">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ts val="184"/>
              </a:spcBef>
              <a:buClrTx/>
              <a:buSzTx/>
              <a:buNone/>
            </a:pPr>
            <a:r>
              <a:rPr lang="en-US" altLang="en-US" sz="2600" b="1" dirty="0">
                <a:latin typeface="Arial" panose="020B0604020202020204" pitchFamily="34" charset="0"/>
                <a:cs typeface="Arial" panose="020B0604020202020204" pitchFamily="34" charset="0"/>
              </a:rPr>
              <a:t>The Purpose of a factfinding may include: </a:t>
            </a:r>
          </a:p>
          <a:p>
            <a:pPr marL="465138" indent="-457200">
              <a:spcBef>
                <a:spcPts val="184"/>
              </a:spcBef>
              <a:buClrTx/>
              <a:buSzTx/>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 ascertaining the magnitude of a problem</a:t>
            </a:r>
          </a:p>
          <a:p>
            <a:pPr marL="465138" indent="-457200">
              <a:spcBef>
                <a:spcPts val="184"/>
              </a:spcBef>
              <a:buClrTx/>
              <a:buSzTx/>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 gathering and analyzing evidence</a:t>
            </a:r>
          </a:p>
          <a:p>
            <a:pPr marL="465138" indent="-457200">
              <a:spcBef>
                <a:spcPts val="184"/>
              </a:spcBef>
              <a:buClrTx/>
              <a:buSzTx/>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 identifying and interviewing witnesses</a:t>
            </a:r>
          </a:p>
          <a:p>
            <a:pPr marL="465138" indent="-457200">
              <a:spcBef>
                <a:spcPts val="184"/>
              </a:spcBef>
              <a:buClrTx/>
              <a:buSzTx/>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 summarizing and recording witness statements</a:t>
            </a:r>
          </a:p>
          <a:p>
            <a:pPr marL="465138" indent="-457200">
              <a:spcBef>
                <a:spcPts val="184"/>
              </a:spcBef>
              <a:buClrTx/>
              <a:buSzTx/>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 determining whether to initiate more extensive investigations</a:t>
            </a:r>
          </a:p>
          <a:p>
            <a:pPr marL="465138" indent="-457200">
              <a:spcBef>
                <a:spcPts val="184"/>
              </a:spcBef>
              <a:buClrTx/>
              <a:buSzTx/>
              <a:buFont typeface="Arial" panose="020B0604020202020204" pitchFamily="34" charset="0"/>
              <a:buChar char="•"/>
            </a:pPr>
            <a:r>
              <a:rPr lang="en-US" altLang="en-US" sz="2600" dirty="0">
                <a:latin typeface="Arial" panose="020B0604020202020204" pitchFamily="34" charset="0"/>
                <a:cs typeface="Arial" panose="020B0604020202020204" pitchFamily="34" charset="0"/>
              </a:rPr>
              <a:t> if warranted, assisting in determining the scope of such investigation</a:t>
            </a:r>
          </a:p>
        </p:txBody>
      </p:sp>
      <p:sp>
        <p:nvSpPr>
          <p:cNvPr id="11" name="object 11">
            <a:extLst>
              <a:ext uri="{FF2B5EF4-FFF2-40B4-BE49-F238E27FC236}">
                <a16:creationId xmlns:a16="http://schemas.microsoft.com/office/drawing/2014/main" id="{CC52B6D8-93B3-46A6-82FF-48FB43D920B9}"/>
              </a:ext>
            </a:extLst>
          </p:cNvPr>
          <p:cNvSpPr>
            <a:spLocks noGrp="1"/>
          </p:cNvSpPr>
          <p:nvPr>
            <p:ph type="sldNum" sz="quarter" idx="12"/>
          </p:nvPr>
        </p:nvSpPr>
        <p:spPr>
          <a:xfrm>
            <a:off x="5357285" y="12623127"/>
            <a:ext cx="535516" cy="193964"/>
          </a:xfrm>
        </p:spPr>
        <p:txBody>
          <a:bodyPr vert="horz" lIns="0" tIns="0" rIns="0" bIns="0" rtlCol="0" anchor="ctr">
            <a:spAutoFit/>
          </a:bodyPr>
          <a:lstStyle>
            <a:lvl1pPr marL="16933">
              <a:spcBef>
                <a:spcPct val="20000"/>
              </a:spcBef>
              <a:buClr>
                <a:schemeClr val="tx2"/>
              </a:buClr>
              <a:buSzPct val="70000"/>
              <a:buFont typeface="Wingdings" panose="05000000000000000000" pitchFamily="2" charset="2"/>
              <a:buChar char="¡"/>
              <a:defRPr sz="3867">
                <a:solidFill>
                  <a:schemeClr val="tx1"/>
                </a:solidFill>
                <a:latin typeface="Verdana" panose="020B0604030504040204" pitchFamily="34" charset="0"/>
              </a:defRPr>
            </a:lvl1pPr>
            <a:lvl2pPr indent="-380990">
              <a:spcBef>
                <a:spcPct val="20000"/>
              </a:spcBef>
              <a:buClr>
                <a:schemeClr val="accent2"/>
              </a:buClr>
              <a:buSzPct val="70000"/>
              <a:buFont typeface="Wingdings" panose="05000000000000000000" pitchFamily="2" charset="2"/>
              <a:buChar char="l"/>
              <a:defRPr sz="3333">
                <a:solidFill>
                  <a:schemeClr val="tx1"/>
                </a:solidFill>
                <a:latin typeface="Verdana" panose="020B0604030504040204" pitchFamily="34" charset="0"/>
              </a:defRPr>
            </a:lvl2pPr>
            <a:lvl3pPr indent="-304792">
              <a:spcBef>
                <a:spcPct val="20000"/>
              </a:spcBef>
              <a:buClr>
                <a:schemeClr val="tx2"/>
              </a:buClr>
              <a:buSzPct val="65000"/>
              <a:buFont typeface="Wingdings" panose="05000000000000000000" pitchFamily="2" charset="2"/>
              <a:buChar char="¡"/>
              <a:defRPr sz="2933">
                <a:solidFill>
                  <a:schemeClr val="tx1"/>
                </a:solidFill>
                <a:latin typeface="Verdana" panose="020B0604030504040204" pitchFamily="34" charset="0"/>
              </a:defRPr>
            </a:lvl3pPr>
            <a:lvl4pPr indent="-304792">
              <a:spcBef>
                <a:spcPct val="20000"/>
              </a:spcBef>
              <a:buClr>
                <a:schemeClr val="accent2"/>
              </a:buClr>
              <a:buSzPct val="70000"/>
              <a:buFont typeface="Wingdings" panose="05000000000000000000" pitchFamily="2" charset="2"/>
              <a:buChar char="l"/>
              <a:defRPr sz="2533">
                <a:solidFill>
                  <a:schemeClr val="tx1"/>
                </a:solidFill>
                <a:latin typeface="Verdana" panose="020B0604030504040204" pitchFamily="34" charset="0"/>
              </a:defRPr>
            </a:lvl4pPr>
            <a:lvl5pPr indent="-304792">
              <a:spcBef>
                <a:spcPct val="20000"/>
              </a:spcBef>
              <a:buClr>
                <a:schemeClr val="tx2"/>
              </a:buClr>
              <a:buSzPct val="60000"/>
              <a:buFont typeface="Wingdings" panose="05000000000000000000" pitchFamily="2" charset="2"/>
              <a:buChar char="¡"/>
              <a:defRPr sz="2533">
                <a:solidFill>
                  <a:schemeClr val="tx1"/>
                </a:solidFill>
                <a:latin typeface="Verdana" panose="020B0604030504040204" pitchFamily="34" charset="0"/>
              </a:defRPr>
            </a:lvl5pPr>
            <a:lvl6pPr indent="-304792" eaLnBrk="0" fontAlgn="base" hangingPunct="0">
              <a:spcBef>
                <a:spcPct val="20000"/>
              </a:spcBef>
              <a:spcAft>
                <a:spcPct val="0"/>
              </a:spcAft>
              <a:buClr>
                <a:schemeClr val="tx2"/>
              </a:buClr>
              <a:buSzPct val="60000"/>
              <a:buFont typeface="Wingdings" panose="05000000000000000000" pitchFamily="2" charset="2"/>
              <a:buChar char="¡"/>
              <a:defRPr sz="2533">
                <a:solidFill>
                  <a:schemeClr val="tx1"/>
                </a:solidFill>
                <a:latin typeface="Verdana" panose="020B0604030504040204" pitchFamily="34" charset="0"/>
              </a:defRPr>
            </a:lvl6pPr>
            <a:lvl7pPr indent="-304792" eaLnBrk="0" fontAlgn="base" hangingPunct="0">
              <a:spcBef>
                <a:spcPct val="20000"/>
              </a:spcBef>
              <a:spcAft>
                <a:spcPct val="0"/>
              </a:spcAft>
              <a:buClr>
                <a:schemeClr val="tx2"/>
              </a:buClr>
              <a:buSzPct val="60000"/>
              <a:buFont typeface="Wingdings" panose="05000000000000000000" pitchFamily="2" charset="2"/>
              <a:buChar char="¡"/>
              <a:defRPr sz="2533">
                <a:solidFill>
                  <a:schemeClr val="tx1"/>
                </a:solidFill>
                <a:latin typeface="Verdana" panose="020B0604030504040204" pitchFamily="34" charset="0"/>
              </a:defRPr>
            </a:lvl7pPr>
            <a:lvl8pPr indent="-304792" eaLnBrk="0" fontAlgn="base" hangingPunct="0">
              <a:spcBef>
                <a:spcPct val="20000"/>
              </a:spcBef>
              <a:spcAft>
                <a:spcPct val="0"/>
              </a:spcAft>
              <a:buClr>
                <a:schemeClr val="tx2"/>
              </a:buClr>
              <a:buSzPct val="60000"/>
              <a:buFont typeface="Wingdings" panose="05000000000000000000" pitchFamily="2" charset="2"/>
              <a:buChar char="¡"/>
              <a:defRPr sz="2533">
                <a:solidFill>
                  <a:schemeClr val="tx1"/>
                </a:solidFill>
                <a:latin typeface="Verdana" panose="020B0604030504040204" pitchFamily="34" charset="0"/>
              </a:defRPr>
            </a:lvl8pPr>
            <a:lvl9pPr indent="-304792" eaLnBrk="0" fontAlgn="base" hangingPunct="0">
              <a:spcBef>
                <a:spcPct val="20000"/>
              </a:spcBef>
              <a:spcAft>
                <a:spcPct val="0"/>
              </a:spcAft>
              <a:buClr>
                <a:schemeClr val="tx2"/>
              </a:buClr>
              <a:buSzPct val="60000"/>
              <a:buFont typeface="Wingdings" panose="05000000000000000000" pitchFamily="2" charset="2"/>
              <a:buChar char="¡"/>
              <a:defRPr sz="2533">
                <a:solidFill>
                  <a:schemeClr val="tx1"/>
                </a:solidFill>
                <a:latin typeface="Verdana" panose="020B0604030504040204" pitchFamily="34" charset="0"/>
              </a:defRPr>
            </a:lvl9pPr>
          </a:lstStyle>
          <a:p>
            <a:pPr algn="l">
              <a:lnSpc>
                <a:spcPts val="1533"/>
              </a:lnSpc>
              <a:spcBef>
                <a:spcPct val="0"/>
              </a:spcBef>
              <a:buClrTx/>
              <a:buSzTx/>
              <a:buNone/>
            </a:pPr>
            <a:r>
              <a:rPr lang="en-US" altLang="en-US" sz="1467">
                <a:latin typeface="Calibri" panose="020F0502020204030204" pitchFamily="34" charset="0"/>
                <a:cs typeface="Calibri" panose="020F0502020204030204" pitchFamily="34" charset="0"/>
              </a:rPr>
              <a:t>-- </a:t>
            </a:r>
            <a:fld id="{C50493F6-4357-49DB-8565-957E25F620CC}" type="slidenum">
              <a:rPr lang="en-US" altLang="en-US" sz="1467">
                <a:latin typeface="Calibri" panose="020F0502020204030204" pitchFamily="34" charset="0"/>
                <a:cs typeface="Calibri" panose="020F0502020204030204" pitchFamily="34" charset="0"/>
              </a:rPr>
              <a:pPr algn="l">
                <a:lnSpc>
                  <a:spcPts val="1533"/>
                </a:lnSpc>
                <a:spcBef>
                  <a:spcPct val="0"/>
                </a:spcBef>
                <a:buClrTx/>
                <a:buSzTx/>
                <a:buNone/>
              </a:pPr>
              <a:t>5</a:t>
            </a:fld>
            <a:r>
              <a:rPr lang="en-US" altLang="en-US" sz="1467">
                <a:latin typeface="Calibri" panose="020F0502020204030204" pitchFamily="34" charset="0"/>
                <a:cs typeface="Calibri" panose="020F0502020204030204" pitchFamily="34" charset="0"/>
              </a:rPr>
              <a: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535DFF-7EBC-4627-85E4-4F1895943600}"/>
              </a:ext>
            </a:extLst>
          </p:cNvPr>
          <p:cNvSpPr>
            <a:spLocks noGrp="1"/>
          </p:cNvSpPr>
          <p:nvPr>
            <p:ph idx="1"/>
          </p:nvPr>
        </p:nvSpPr>
        <p:spPr>
          <a:xfrm>
            <a:off x="152400" y="990600"/>
            <a:ext cx="11942844" cy="7162799"/>
          </a:xfrm>
        </p:spPr>
        <p:txBody>
          <a:bodyPr>
            <a:noAutofit/>
          </a:bodyPr>
          <a:lstStyle/>
          <a:p>
            <a:pPr marL="0" indent="0">
              <a:spcBef>
                <a:spcPts val="0"/>
              </a:spcBef>
              <a:buNone/>
            </a:pPr>
            <a:r>
              <a:rPr lang="en-US" sz="2000" b="1" dirty="0">
                <a:latin typeface="Arial" panose="020B0604020202020204" pitchFamily="34" charset="0"/>
                <a:cs typeface="Arial" panose="020B0604020202020204" pitchFamily="34" charset="0"/>
              </a:rPr>
              <a:t>Fact Finders’ Responsibilities: </a:t>
            </a:r>
          </a:p>
          <a:p>
            <a:pPr>
              <a:spcBef>
                <a:spcPts val="0"/>
              </a:spcBef>
            </a:pPr>
            <a:endParaRPr lang="en-US" sz="2000" b="1" dirty="0">
              <a:latin typeface="Arial" panose="020B0604020202020204" pitchFamily="34"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Maintain objectivity, impartiality and professionalism, both in fact and in appearance, and preserve the confidentiality of the information obtained throughout the investigation process;</a:t>
            </a:r>
          </a:p>
          <a:p>
            <a:pPr>
              <a:spcBef>
                <a:spcPts val="0"/>
              </a:spcBef>
            </a:pPr>
            <a:endParaRPr lang="en-US" sz="2000" dirty="0">
              <a:latin typeface="Arial" panose="020B0604020202020204" pitchFamily="34"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Identify the specific issues for investigation</a:t>
            </a:r>
          </a:p>
          <a:p>
            <a:pPr>
              <a:spcBef>
                <a:spcPts val="0"/>
              </a:spcBef>
            </a:pPr>
            <a:endParaRPr lang="en-US" sz="2000" dirty="0">
              <a:latin typeface="Arial" panose="020B0604020202020204" pitchFamily="34"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Coordinate their investigative activities with any other investigative authorities, under the direction of the Initiating Authority</a:t>
            </a:r>
          </a:p>
          <a:p>
            <a:pPr>
              <a:spcBef>
                <a:spcPts val="0"/>
              </a:spcBef>
            </a:pPr>
            <a:endParaRPr lang="en-US" sz="2000" dirty="0">
              <a:latin typeface="Arial" panose="020B0604020202020204" pitchFamily="34"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Collect, preserve and secure material evidence</a:t>
            </a:r>
          </a:p>
          <a:p>
            <a:pPr>
              <a:spcBef>
                <a:spcPts val="0"/>
              </a:spcBef>
            </a:pPr>
            <a:endParaRPr lang="en-US" sz="2000" dirty="0">
              <a:latin typeface="Arial" panose="020B0604020202020204" pitchFamily="34"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Identify and interview subjects of the investigation and other witnesses, accord them any rights provided by law, regulation or governing collective bargaining agreements and properly document such interviews. </a:t>
            </a:r>
          </a:p>
          <a:p>
            <a:pPr marL="0" indent="0">
              <a:spcBef>
                <a:spcPts val="0"/>
              </a:spcBef>
              <a:buNone/>
            </a:pPr>
            <a:endParaRPr lang="en-US" sz="2000" dirty="0">
              <a:latin typeface="Arial" panose="020B0604020202020204" pitchFamily="34" charset="0"/>
              <a:cs typeface="Arial" panose="020B0604020202020204" pitchFamily="34" charset="0"/>
            </a:endParaRPr>
          </a:p>
          <a:p>
            <a:pPr marL="0" indent="0">
              <a:spcBef>
                <a:spcPts val="0"/>
              </a:spcBef>
              <a:buNone/>
            </a:pPr>
            <a:r>
              <a:rPr lang="en-US" sz="2000" b="1" dirty="0">
                <a:latin typeface="Arial" panose="020B0604020202020204" pitchFamily="34" charset="0"/>
                <a:cs typeface="Arial" panose="020B0604020202020204" pitchFamily="34" charset="0"/>
              </a:rPr>
              <a:t>NOTE: </a:t>
            </a:r>
            <a:r>
              <a:rPr lang="en-US" sz="2000" dirty="0">
                <a:latin typeface="Arial" panose="020B0604020202020204" pitchFamily="34" charset="0"/>
                <a:cs typeface="Arial" panose="020B0604020202020204" pitchFamily="34" charset="0"/>
              </a:rPr>
              <a:t>Participation in Fact findings is a high priority assignment. </a:t>
            </a:r>
            <a:r>
              <a:rPr lang="en-US" sz="2000" b="1" dirty="0">
                <a:latin typeface="Arial" panose="020B0604020202020204" pitchFamily="34" charset="0"/>
                <a:cs typeface="Arial" panose="020B0604020202020204" pitchFamily="34" charset="0"/>
              </a:rPr>
              <a:t>Supervisors of Factfinders must adjust workloads and responsibilities to allow timely completion of the Factfinding. </a:t>
            </a:r>
            <a:r>
              <a:rPr lang="en-US" sz="2000" dirty="0">
                <a:latin typeface="Arial" panose="020B0604020202020204" pitchFamily="34" charset="0"/>
                <a:cs typeface="Arial" panose="020B0604020202020204" pitchFamily="34" charset="0"/>
              </a:rPr>
              <a:t>This is particularly true as Fact findings are ideally the fastest type of administrative investigations.</a:t>
            </a:r>
          </a:p>
          <a:p>
            <a:pPr marL="0" indent="0">
              <a:spcBef>
                <a:spcPts val="0"/>
              </a:spcBef>
              <a:buNone/>
            </a:pPr>
            <a:endParaRPr lang="en-US" sz="2000" dirty="0">
              <a:latin typeface="Arial" panose="020B0604020202020204" pitchFamily="34" charset="0"/>
              <a:cs typeface="Arial" panose="020B0604020202020204" pitchFamily="34" charset="0"/>
            </a:endParaRPr>
          </a:p>
          <a:p>
            <a:pPr marL="0" indent="0">
              <a:spcBef>
                <a:spcPts val="0"/>
              </a:spcBef>
              <a:buNone/>
            </a:pPr>
            <a:r>
              <a:rPr lang="en-US" sz="2000" dirty="0">
                <a:latin typeface="Arial" panose="020B0604020202020204" pitchFamily="34" charset="0"/>
                <a:cs typeface="Arial" panose="020B0604020202020204" pitchFamily="34" charset="0"/>
              </a:rPr>
              <a:t>																			</a:t>
            </a:r>
          </a:p>
          <a:p>
            <a:pPr marL="0" indent="0">
              <a:spcBef>
                <a:spcPts val="0"/>
              </a:spcBef>
              <a:buNone/>
            </a:pPr>
            <a:r>
              <a:rPr lang="en-US" sz="2000" dirty="0">
                <a:latin typeface="Arial" panose="020B0604020202020204" pitchFamily="34" charset="0"/>
                <a:cs typeface="Arial" panose="020B0604020202020204" pitchFamily="34" charset="0"/>
              </a:rPr>
              <a:t>																				VA Handbook 0700, August 27, 2021</a:t>
            </a:r>
          </a:p>
          <a:p>
            <a:pPr>
              <a:spcBef>
                <a:spcPts val="0"/>
              </a:spcBef>
            </a:pPr>
            <a:endParaRPr lang="en-US" sz="6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DE77C8B9-06FA-472F-BE13-B2DB2FA5483A}"/>
              </a:ext>
            </a:extLst>
          </p:cNvPr>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4" name="Title 3">
            <a:extLst>
              <a:ext uri="{FF2B5EF4-FFF2-40B4-BE49-F238E27FC236}">
                <a16:creationId xmlns:a16="http://schemas.microsoft.com/office/drawing/2014/main" id="{15B7101E-BF97-42D8-9753-DF37244ABE1B}"/>
              </a:ext>
            </a:extLst>
          </p:cNvPr>
          <p:cNvSpPr>
            <a:spLocks noGrp="1"/>
          </p:cNvSpPr>
          <p:nvPr>
            <p:ph type="title"/>
          </p:nvPr>
        </p:nvSpPr>
        <p:spPr/>
        <p:txBody>
          <a:bodyPr>
            <a:normAutofit/>
          </a:bodyPr>
          <a:lstStyle/>
          <a:p>
            <a:r>
              <a:rPr lang="en-US" sz="3200" dirty="0"/>
              <a:t>Fact Finders Responsibilities (</a:t>
            </a:r>
            <a:r>
              <a:rPr lang="en-US" sz="3200" dirty="0" err="1"/>
              <a:t>Cont</a:t>
            </a:r>
            <a:r>
              <a:rPr lang="en-US" sz="3200" dirty="0"/>
              <a:t>) </a:t>
            </a:r>
          </a:p>
        </p:txBody>
      </p:sp>
    </p:spTree>
    <p:extLst>
      <p:ext uri="{BB962C8B-B14F-4D97-AF65-F5344CB8AC3E}">
        <p14:creationId xmlns:p14="http://schemas.microsoft.com/office/powerpoint/2010/main" val="33971026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535DFF-7EBC-4627-85E4-4F1895943600}"/>
              </a:ext>
            </a:extLst>
          </p:cNvPr>
          <p:cNvSpPr>
            <a:spLocks noGrp="1"/>
          </p:cNvSpPr>
          <p:nvPr>
            <p:ph idx="1"/>
          </p:nvPr>
        </p:nvSpPr>
        <p:spPr>
          <a:xfrm>
            <a:off x="152400" y="990600"/>
            <a:ext cx="11942844" cy="7162799"/>
          </a:xfrm>
        </p:spPr>
        <p:txBody>
          <a:bodyPr>
            <a:normAutofit fontScale="25000" lnSpcReduction="20000"/>
          </a:bodyPr>
          <a:lstStyle/>
          <a:p>
            <a:r>
              <a:rPr lang="en-US" sz="9600" b="1" dirty="0" err="1">
                <a:latin typeface="Arial" panose="020B0604020202020204" pitchFamily="34" charset="0"/>
                <a:cs typeface="Arial" panose="020B0604020202020204" pitchFamily="34" charset="0"/>
              </a:rPr>
              <a:t>FactFinders</a:t>
            </a:r>
            <a:r>
              <a:rPr lang="en-US" sz="9600" b="1" dirty="0">
                <a:latin typeface="Arial" panose="020B0604020202020204" pitchFamily="34" charset="0"/>
                <a:cs typeface="Arial" panose="020B0604020202020204" pitchFamily="34" charset="0"/>
              </a:rPr>
              <a:t> Responsibilities: </a:t>
            </a:r>
          </a:p>
          <a:p>
            <a:endParaRPr lang="en-US" sz="8800" b="1" dirty="0">
              <a:latin typeface="Arial" panose="020B0604020202020204" pitchFamily="34" charset="0"/>
              <a:cs typeface="Arial" panose="020B0604020202020204" pitchFamily="34" charset="0"/>
            </a:endParaRPr>
          </a:p>
          <a:p>
            <a:r>
              <a:rPr lang="en-US" sz="8800" dirty="0">
                <a:latin typeface="Arial" panose="020B0604020202020204" pitchFamily="34" charset="0"/>
                <a:cs typeface="Arial" panose="020B0604020202020204" pitchFamily="34" charset="0"/>
              </a:rPr>
              <a:t>Comply with other applicable law, regulations and policies, including VA Directive 0700, this handbook and any other policies identified in any Authorization Letter (See VA Handbook 0700, e.g., Ch. 2, § 3; Appendix H).</a:t>
            </a:r>
          </a:p>
          <a:p>
            <a:endParaRPr lang="en-US" sz="8800" dirty="0">
              <a:latin typeface="Arial" panose="020B0604020202020204" pitchFamily="34" charset="0"/>
              <a:cs typeface="Arial" panose="020B0604020202020204" pitchFamily="34" charset="0"/>
            </a:endParaRPr>
          </a:p>
          <a:p>
            <a:r>
              <a:rPr lang="en-US" sz="8800" dirty="0">
                <a:latin typeface="Arial" panose="020B0604020202020204" pitchFamily="34" charset="0"/>
                <a:cs typeface="Arial" panose="020B0604020202020204" pitchFamily="34" charset="0"/>
              </a:rPr>
              <a:t>Request assistance or determinations by the Initiating Authority, Human Resources or OGC when necessary.</a:t>
            </a:r>
          </a:p>
          <a:p>
            <a:endParaRPr lang="en-US" sz="8800" dirty="0">
              <a:latin typeface="Arial" panose="020B0604020202020204" pitchFamily="34" charset="0"/>
              <a:cs typeface="Arial" panose="020B0604020202020204" pitchFamily="34" charset="0"/>
            </a:endParaRPr>
          </a:p>
          <a:p>
            <a:r>
              <a:rPr lang="en-US" sz="8800" dirty="0">
                <a:latin typeface="Arial" panose="020B0604020202020204" pitchFamily="34" charset="0"/>
                <a:cs typeface="Arial" panose="020B0604020202020204" pitchFamily="34" charset="0"/>
              </a:rPr>
              <a:t>Objectively, carefully, and skillfully analyze evidence to determine the facts that are not subject to reasonable dispute and draw conclusions regarding other issues to the extent justified by the available evidence.</a:t>
            </a:r>
          </a:p>
          <a:p>
            <a:endParaRPr lang="en-US" sz="8800" dirty="0">
              <a:latin typeface="Arial" panose="020B0604020202020204" pitchFamily="34" charset="0"/>
              <a:cs typeface="Arial" panose="020B0604020202020204" pitchFamily="34" charset="0"/>
            </a:endParaRPr>
          </a:p>
          <a:p>
            <a:r>
              <a:rPr lang="en-US" sz="8800" dirty="0">
                <a:latin typeface="Arial" panose="020B0604020202020204" pitchFamily="34" charset="0"/>
                <a:cs typeface="Arial" panose="020B0604020202020204" pitchFamily="34" charset="0"/>
              </a:rPr>
              <a:t>Prepare an investigative report and providing it to the Initiating Authority, if that individual is not the Factfinder, that clearly communicates the Findings of Fact, the Conclusions reached regarding disputed facts and the evidence upon which they are based. The investigative report should comply with the requirements of Chapter 8.</a:t>
            </a:r>
          </a:p>
          <a:p>
            <a:endParaRPr lang="en-US" sz="8800" dirty="0">
              <a:latin typeface="Arial" panose="020B0604020202020204" pitchFamily="34" charset="0"/>
              <a:cs typeface="Arial" panose="020B0604020202020204" pitchFamily="34" charset="0"/>
            </a:endParaRPr>
          </a:p>
          <a:p>
            <a:r>
              <a:rPr lang="en-US" sz="8800" dirty="0">
                <a:latin typeface="Arial" panose="020B0604020202020204" pitchFamily="34" charset="0"/>
                <a:cs typeface="Arial" panose="020B0604020202020204" pitchFamily="34" charset="0"/>
              </a:rPr>
              <a:t>Other duties as directed by the Initiating Authority.</a:t>
            </a:r>
          </a:p>
          <a:p>
            <a:endParaRPr lang="en-US" sz="8800" dirty="0">
              <a:latin typeface="Arial" panose="020B0604020202020204" pitchFamily="34" charset="0"/>
              <a:cs typeface="Arial" panose="020B0604020202020204" pitchFamily="34" charset="0"/>
            </a:endParaRPr>
          </a:p>
          <a:p>
            <a:pPr marL="0" indent="0">
              <a:buNone/>
            </a:pPr>
            <a:endParaRPr lang="en-US" sz="8800" dirty="0">
              <a:latin typeface="Arial" panose="020B0604020202020204" pitchFamily="34" charset="0"/>
              <a:cs typeface="Arial" panose="020B0604020202020204" pitchFamily="34" charset="0"/>
            </a:endParaRPr>
          </a:p>
          <a:p>
            <a:pPr marL="0" indent="0">
              <a:buNone/>
            </a:pPr>
            <a:r>
              <a:rPr lang="en-US" sz="8800" dirty="0">
                <a:latin typeface="Arial" panose="020B0604020202020204" pitchFamily="34" charset="0"/>
                <a:cs typeface="Arial" panose="020B0604020202020204" pitchFamily="34" charset="0"/>
              </a:rPr>
              <a:t>																				</a:t>
            </a:r>
          </a:p>
          <a:p>
            <a:pPr marL="0" indent="0">
              <a:buNone/>
            </a:pPr>
            <a:r>
              <a:rPr lang="en-US" sz="8800" dirty="0">
                <a:latin typeface="Arial" panose="020B0604020202020204" pitchFamily="34" charset="0"/>
                <a:cs typeface="Arial" panose="020B0604020202020204" pitchFamily="34" charset="0"/>
              </a:rPr>
              <a:t>																				VA Handbook 0700, August 27, 2021</a:t>
            </a:r>
          </a:p>
          <a:p>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DE77C8B9-06FA-472F-BE13-B2DB2FA5483A}"/>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15B7101E-BF97-42D8-9753-DF37244ABE1B}"/>
              </a:ext>
            </a:extLst>
          </p:cNvPr>
          <p:cNvSpPr>
            <a:spLocks noGrp="1"/>
          </p:cNvSpPr>
          <p:nvPr>
            <p:ph type="title"/>
          </p:nvPr>
        </p:nvSpPr>
        <p:spPr/>
        <p:txBody>
          <a:bodyPr>
            <a:normAutofit/>
          </a:bodyPr>
          <a:lstStyle/>
          <a:p>
            <a:r>
              <a:rPr lang="en-US" sz="3200" dirty="0" err="1"/>
              <a:t>FactFinders</a:t>
            </a:r>
            <a:r>
              <a:rPr lang="en-US" sz="3200" dirty="0"/>
              <a:t> Responsibilities (</a:t>
            </a:r>
            <a:r>
              <a:rPr lang="en-US" sz="3200" dirty="0" err="1"/>
              <a:t>Cont</a:t>
            </a:r>
            <a:r>
              <a:rPr lang="en-US" sz="3200" dirty="0"/>
              <a:t>) </a:t>
            </a:r>
          </a:p>
        </p:txBody>
      </p:sp>
    </p:spTree>
    <p:extLst>
      <p:ext uri="{BB962C8B-B14F-4D97-AF65-F5344CB8AC3E}">
        <p14:creationId xmlns:p14="http://schemas.microsoft.com/office/powerpoint/2010/main" val="2500442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DB2C132-068F-42C2-A142-D34833AA9084}"/>
              </a:ext>
            </a:extLst>
          </p:cNvPr>
          <p:cNvSpPr>
            <a:spLocks noGrp="1" noChangeArrowheads="1"/>
          </p:cNvSpPr>
          <p:nvPr>
            <p:ph type="title"/>
          </p:nvPr>
        </p:nvSpPr>
        <p:spPr>
          <a:xfrm>
            <a:off x="0" y="0"/>
            <a:ext cx="12192000" cy="914400"/>
          </a:xfrm>
        </p:spPr>
        <p:txBody>
          <a:bodyPr>
            <a:normAutofit/>
          </a:bodyPr>
          <a:lstStyle/>
          <a:p>
            <a:pPr algn="ctr" eaLnBrk="1" hangingPunct="1"/>
            <a:r>
              <a:rPr lang="en-US" altLang="en-US" sz="3200" b="1" dirty="0">
                <a:latin typeface="Arial" panose="020B0604020202020204" pitchFamily="34" charset="0"/>
                <a:cs typeface="Arial" panose="020B0604020202020204" pitchFamily="34" charset="0"/>
              </a:rPr>
              <a:t>Planning For a Fact Finding Investigation</a:t>
            </a:r>
            <a:endParaRPr lang="en-US" altLang="en-US" sz="3200" b="1" dirty="0">
              <a:solidFill>
                <a:schemeClr val="accent2"/>
              </a:solidFill>
              <a:latin typeface="Arial" panose="020B0604020202020204" pitchFamily="34" charset="0"/>
              <a:cs typeface="Arial" panose="020B0604020202020204" pitchFamily="34" charset="0"/>
            </a:endParaRPr>
          </a:p>
        </p:txBody>
      </p:sp>
      <p:sp>
        <p:nvSpPr>
          <p:cNvPr id="5123" name="Rectangle 3">
            <a:extLst>
              <a:ext uri="{FF2B5EF4-FFF2-40B4-BE49-F238E27FC236}">
                <a16:creationId xmlns:a16="http://schemas.microsoft.com/office/drawing/2014/main" id="{0A4752A0-4994-4729-A945-1AF5300D4DD1}"/>
              </a:ext>
            </a:extLst>
          </p:cNvPr>
          <p:cNvSpPr>
            <a:spLocks noGrp="1" noChangeArrowheads="1"/>
          </p:cNvSpPr>
          <p:nvPr>
            <p:ph type="body" idx="1"/>
          </p:nvPr>
        </p:nvSpPr>
        <p:spPr>
          <a:xfrm>
            <a:off x="130628" y="1143000"/>
            <a:ext cx="11908972" cy="6815667"/>
          </a:xfrm>
        </p:spPr>
        <p:txBody>
          <a:bodyPr>
            <a:normAutofit/>
          </a:bodyPr>
          <a:lstStyle/>
          <a:p>
            <a:r>
              <a:rPr lang="en-US" sz="2600" dirty="0">
                <a:effectLst/>
                <a:latin typeface="Arial" panose="020B0604020202020204" pitchFamily="34" charset="0"/>
                <a:cs typeface="Arial" panose="020B0604020202020204" pitchFamily="34" charset="0"/>
              </a:rPr>
              <a:t>Be familiar with the accusations agains</a:t>
            </a:r>
            <a:r>
              <a:rPr lang="en-US" sz="2600" dirty="0">
                <a:latin typeface="Arial" panose="020B0604020202020204" pitchFamily="34" charset="0"/>
                <a:cs typeface="Arial" panose="020B0604020202020204" pitchFamily="34" charset="0"/>
              </a:rPr>
              <a:t>t </a:t>
            </a:r>
            <a:r>
              <a:rPr lang="en-US" sz="2600" dirty="0">
                <a:effectLst/>
                <a:latin typeface="Arial" panose="020B0604020202020204" pitchFamily="34" charset="0"/>
                <a:cs typeface="Arial" panose="020B0604020202020204" pitchFamily="34" charset="0"/>
              </a:rPr>
              <a:t>the accused</a:t>
            </a:r>
          </a:p>
          <a:p>
            <a:pPr marL="0" indent="0">
              <a:buNone/>
            </a:pPr>
            <a:endParaRPr lang="en-US" sz="2600" dirty="0">
              <a:effectLst/>
              <a:latin typeface="Arial" panose="020B0604020202020204" pitchFamily="34" charset="0"/>
              <a:cs typeface="Arial" panose="020B0604020202020204" pitchFamily="34" charset="0"/>
            </a:endParaRPr>
          </a:p>
          <a:p>
            <a:r>
              <a:rPr lang="en-US" sz="2600" dirty="0">
                <a:effectLst/>
                <a:latin typeface="Arial" panose="020B0604020202020204" pitchFamily="34" charset="0"/>
                <a:cs typeface="Arial" panose="020B0604020202020204" pitchFamily="34" charset="0"/>
              </a:rPr>
              <a:t>Decide in advance of the investigation what you are going to investigate.</a:t>
            </a:r>
          </a:p>
          <a:p>
            <a:endParaRPr lang="en-US" altLang="en-US" sz="2600" dirty="0">
              <a:latin typeface="Arial" panose="020B0604020202020204" pitchFamily="34" charset="0"/>
              <a:cs typeface="Arial" panose="020B0604020202020204" pitchFamily="34" charset="0"/>
            </a:endParaRPr>
          </a:p>
          <a:p>
            <a:r>
              <a:rPr lang="en-US" altLang="en-US" sz="2600" dirty="0">
                <a:latin typeface="Arial" panose="020B0604020202020204" pitchFamily="34" charset="0"/>
                <a:cs typeface="Arial" panose="020B0604020202020204" pitchFamily="34" charset="0"/>
              </a:rPr>
              <a:t>Identify potential witnesses and relevant evidence</a:t>
            </a:r>
          </a:p>
          <a:p>
            <a:endParaRPr lang="en-US" altLang="en-US" sz="2600" dirty="0">
              <a:latin typeface="Arial" panose="020B0604020202020204" pitchFamily="34" charset="0"/>
              <a:cs typeface="Arial" panose="020B0604020202020204" pitchFamily="34" charset="0"/>
            </a:endParaRPr>
          </a:p>
          <a:p>
            <a:r>
              <a:rPr lang="en-US" altLang="en-US" sz="2600" dirty="0">
                <a:latin typeface="Arial" panose="020B0604020202020204" pitchFamily="34" charset="0"/>
                <a:cs typeface="Arial" panose="020B0604020202020204" pitchFamily="34" charset="0"/>
              </a:rPr>
              <a:t>Be objective and consider all factual information available</a:t>
            </a:r>
          </a:p>
          <a:p>
            <a:pPr marL="0" indent="0">
              <a:buClr>
                <a:schemeClr val="hlink"/>
              </a:buClr>
              <a:buNone/>
              <a:defRPr/>
            </a:pPr>
            <a:endParaRPr lang="en-US" altLang="en-US" sz="2600" dirty="0">
              <a:latin typeface="Arial" panose="020B0604020202020204" pitchFamily="34" charset="0"/>
              <a:cs typeface="Arial" panose="020B0604020202020204" pitchFamily="34" charset="0"/>
            </a:endParaRPr>
          </a:p>
          <a:p>
            <a:pPr>
              <a:lnSpc>
                <a:spcPct val="90000"/>
              </a:lnSpc>
              <a:defRPr/>
            </a:pPr>
            <a:r>
              <a:rPr lang="en-US" altLang="en-US" sz="2600" dirty="0">
                <a:latin typeface="Arial" panose="020B0604020202020204" pitchFamily="34" charset="0"/>
                <a:cs typeface="Arial" panose="020B0604020202020204" pitchFamily="34" charset="0"/>
              </a:rPr>
              <a:t>Get the facts – Need evidence.</a:t>
            </a:r>
          </a:p>
          <a:p>
            <a:pPr marL="812780" indent="-812780">
              <a:lnSpc>
                <a:spcPct val="90000"/>
              </a:lnSpc>
              <a:buNone/>
              <a:defRPr/>
            </a:pPr>
            <a:endParaRPr lang="en-US" altLang="en-US" sz="2600" dirty="0">
              <a:latin typeface="Arial" panose="020B0604020202020204" pitchFamily="34" charset="0"/>
              <a:cs typeface="Arial" panose="020B0604020202020204" pitchFamily="34" charset="0"/>
            </a:endParaRPr>
          </a:p>
          <a:p>
            <a:pPr>
              <a:lnSpc>
                <a:spcPct val="90000"/>
              </a:lnSpc>
              <a:defRPr/>
            </a:pPr>
            <a:r>
              <a:rPr lang="en-US" altLang="en-US" sz="2600" dirty="0">
                <a:latin typeface="Arial" panose="020B0604020202020204" pitchFamily="34" charset="0"/>
                <a:cs typeface="Arial" panose="020B0604020202020204" pitchFamily="34" charset="0"/>
              </a:rPr>
              <a:t>Detailed documentation – Foundation for sustaining a disciplinary action</a:t>
            </a:r>
          </a:p>
          <a:p>
            <a:pPr marL="0" indent="0">
              <a:lnSpc>
                <a:spcPct val="90000"/>
              </a:lnSpc>
              <a:buNone/>
              <a:defRPr/>
            </a:pPr>
            <a:endParaRPr lang="en-US" altLang="en-US" sz="2600" dirty="0">
              <a:latin typeface="Arial" panose="020B0604020202020204" pitchFamily="34" charset="0"/>
              <a:cs typeface="Arial" panose="020B0604020202020204" pitchFamily="34" charset="0"/>
            </a:endParaRPr>
          </a:p>
          <a:p>
            <a:pPr>
              <a:lnSpc>
                <a:spcPct val="90000"/>
              </a:lnSpc>
              <a:defRPr/>
            </a:pPr>
            <a:r>
              <a:rPr lang="en-US" altLang="en-US" sz="2600" dirty="0">
                <a:latin typeface="Arial" panose="020B0604020202020204" pitchFamily="34" charset="0"/>
                <a:cs typeface="Arial" panose="020B0604020202020204" pitchFamily="34" charset="0"/>
              </a:rPr>
              <a:t>Use the 5 W’s as a Guideline – Who, What, When, Where, Why – Regarding incident/conduct</a:t>
            </a:r>
          </a:p>
          <a:p>
            <a:pPr marL="0" indent="0">
              <a:buClr>
                <a:schemeClr val="hlink"/>
              </a:buClr>
              <a:buNone/>
              <a:defRPr/>
            </a:pPr>
            <a:endParaRPr lang="en-US" altLang="en-US" sz="2667" dirty="0">
              <a:latin typeface="+mj-lt"/>
            </a:endParaRPr>
          </a:p>
          <a:p>
            <a:pPr marL="1320767" lvl="1" indent="-711182">
              <a:buFont typeface="Wingdings" panose="05000000000000000000" pitchFamily="2" charset="2"/>
              <a:buChar char="§"/>
              <a:defRPr/>
            </a:pPr>
            <a:endParaRPr lang="en-US" altLang="en-US" sz="3200" b="1" dirty="0"/>
          </a:p>
        </p:txBody>
      </p:sp>
    </p:spTree>
    <p:extLst>
      <p:ext uri="{BB962C8B-B14F-4D97-AF65-F5344CB8AC3E}">
        <p14:creationId xmlns:p14="http://schemas.microsoft.com/office/powerpoint/2010/main" val="2872721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1942844" cy="7010400"/>
          </a:xfrm>
        </p:spPr>
        <p:txBody>
          <a:bodyPr>
            <a:normAutofit/>
          </a:bodyPr>
          <a:lstStyle/>
          <a:p>
            <a:pPr marL="0" indent="0">
              <a:buNone/>
            </a:pPr>
            <a:r>
              <a:rPr lang="en-US" sz="2600" b="1" dirty="0">
                <a:latin typeface="Arial" panose="020B0604020202020204" pitchFamily="34" charset="0"/>
                <a:cs typeface="Arial" panose="020B0604020202020204" pitchFamily="34" charset="0"/>
              </a:rPr>
              <a:t>Per VA regulation 38 CFR 0.735-12(b), employees are required to:</a:t>
            </a:r>
          </a:p>
          <a:p>
            <a:pPr marL="569913" lvl="0" indent="-255588" hangingPunct="0"/>
            <a:r>
              <a:rPr lang="en-US" sz="2600" dirty="0">
                <a:latin typeface="Arial" panose="020B0604020202020204" pitchFamily="34" charset="0"/>
                <a:cs typeface="Arial" panose="020B0604020202020204" pitchFamily="34" charset="0"/>
              </a:rPr>
              <a:t>Furnish information, for example memoranda sent or received.</a:t>
            </a:r>
          </a:p>
          <a:p>
            <a:pPr marL="569913" lvl="0" indent="-255588" hangingPunct="0"/>
            <a:r>
              <a:rPr lang="en-US" sz="2600" dirty="0">
                <a:latin typeface="Arial" panose="020B0604020202020204" pitchFamily="34" charset="0"/>
                <a:cs typeface="Arial" panose="020B0604020202020204" pitchFamily="34" charset="0"/>
              </a:rPr>
              <a:t>Testify freely and honestly.</a:t>
            </a:r>
          </a:p>
          <a:p>
            <a:pPr marL="0" indent="0" hangingPunct="0">
              <a:buNone/>
            </a:pPr>
            <a:r>
              <a:rPr lang="en-US" sz="2600" dirty="0">
                <a:latin typeface="Arial" panose="020B0604020202020204" pitchFamily="34" charset="0"/>
                <a:cs typeface="Arial" panose="020B0604020202020204" pitchFamily="34" charset="0"/>
              </a:rPr>
              <a:t>Refusal to testify, concealment of material facts, or willfully giving inaccurate testimony in connection with an investigation or hearing may be grounds for disciplinary action.</a:t>
            </a:r>
          </a:p>
          <a:p>
            <a:pPr marL="0" lvl="0" indent="0" hangingPunct="0">
              <a:buNone/>
            </a:pPr>
            <a:r>
              <a:rPr lang="en-US" sz="2600" b="1" dirty="0">
                <a:latin typeface="Arial" panose="020B0604020202020204" pitchFamily="34" charset="0"/>
                <a:cs typeface="Arial" panose="020B0604020202020204" pitchFamily="34" charset="0"/>
              </a:rPr>
              <a:t>VA Handbook 5021, Part 1, Chapter 1 Paragraph 7(a)(2):</a:t>
            </a:r>
          </a:p>
          <a:p>
            <a:pPr marL="0" lvl="0" indent="0" hangingPunct="0">
              <a:buNone/>
            </a:pPr>
            <a:r>
              <a:rPr lang="en-US" sz="2600" dirty="0">
                <a:latin typeface="Arial" panose="020B0604020202020204" pitchFamily="34" charset="0"/>
                <a:cs typeface="Arial" panose="020B0604020202020204" pitchFamily="34" charset="0"/>
              </a:rPr>
              <a:t>All employees are required to provide full and truthful answers during any inquiry or investigation. Failure to do so may be grounds for disciplinary or adverse action. The only time employees are entitled to remain silent is if they may potentially incriminate themselves in a criminal offense.</a:t>
            </a:r>
            <a:endParaRPr lang="en-US" sz="2600" b="1" dirty="0">
              <a:latin typeface="Arial" panose="020B0604020202020204" pitchFamily="34" charset="0"/>
              <a:cs typeface="Arial" panose="020B0604020202020204" pitchFamily="34" charset="0"/>
            </a:endParaRPr>
          </a:p>
          <a:p>
            <a:pPr marL="0" lvl="0" indent="0" hangingPunct="0">
              <a:buNone/>
            </a:pPr>
            <a:endParaRPr lang="en-US" sz="2600" dirty="0">
              <a:latin typeface="Arial" panose="020B0604020202020204" pitchFamily="34" charset="0"/>
              <a:cs typeface="Arial" panose="020B0604020202020204" pitchFamily="34" charset="0"/>
            </a:endParaRPr>
          </a:p>
          <a:p>
            <a:pPr marL="0" indent="0" algn="l">
              <a:buNone/>
            </a:pPr>
            <a:r>
              <a:rPr lang="en-US" sz="2600" b="1" dirty="0">
                <a:latin typeface="Arial" panose="020B0604020202020204" pitchFamily="34" charset="0"/>
                <a:cs typeface="Arial" panose="020B0604020202020204" pitchFamily="34" charset="0"/>
              </a:rPr>
              <a:t>NOTE: </a:t>
            </a:r>
            <a:r>
              <a:rPr lang="en-US" sz="2600" b="0" i="0" u="none" strike="noStrike" baseline="0" dirty="0">
                <a:solidFill>
                  <a:srgbClr val="000000"/>
                </a:solidFill>
                <a:latin typeface="Arial" panose="020B0604020202020204" pitchFamily="34" charset="0"/>
                <a:cs typeface="Arial" panose="020B0604020202020204" pitchFamily="34" charset="0"/>
              </a:rPr>
              <a:t>If the AIB or Factfinder is unable to obtain cooperation by request or persuasion, it should report uncooperative behavior to, and work through, the Convening/Initiating Authority or other appropriate authority, such as the witness’s supervisor, to secure the needed cooperation. </a:t>
            </a:r>
          </a:p>
          <a:p>
            <a:pPr marL="0" lvl="0" indent="0" hangingPunct="0">
              <a:buNone/>
            </a:pPr>
            <a:endParaRPr lang="en-US" sz="2800" dirty="0"/>
          </a:p>
        </p:txBody>
      </p:sp>
      <p:sp>
        <p:nvSpPr>
          <p:cNvPr id="6" name="Slide Number Placeholder 5"/>
          <p:cNvSpPr>
            <a:spLocks noGrp="1"/>
          </p:cNvSpPr>
          <p:nvPr>
            <p:ph type="sldNum" sz="quarter" idx="12"/>
          </p:nvPr>
        </p:nvSpPr>
        <p:spPr/>
        <p:txBody>
          <a:bodyPr/>
          <a:lstStyle/>
          <a:p>
            <a:fld id="{3FE40F6C-36E6-4965-9D21-698197C3108F}" type="slidenum">
              <a:rPr lang="en-US" smtClean="0"/>
              <a:pPr/>
              <a:t>9</a:t>
            </a:fld>
            <a:endParaRPr lang="en-US" dirty="0"/>
          </a:p>
        </p:txBody>
      </p:sp>
      <p:sp>
        <p:nvSpPr>
          <p:cNvPr id="7" name="Title 6">
            <a:extLst>
              <a:ext uri="{FF2B5EF4-FFF2-40B4-BE49-F238E27FC236}">
                <a16:creationId xmlns:a16="http://schemas.microsoft.com/office/drawing/2014/main" id="{D2B7AEB1-0E6B-405E-AC1C-3DF9899CF48E}"/>
              </a:ext>
            </a:extLst>
          </p:cNvPr>
          <p:cNvSpPr>
            <a:spLocks noGrp="1"/>
          </p:cNvSpPr>
          <p:nvPr>
            <p:ph type="title"/>
          </p:nvPr>
        </p:nvSpPr>
        <p:spPr/>
        <p:txBody>
          <a:bodyPr>
            <a:normAutofit/>
          </a:bodyPr>
          <a:lstStyle/>
          <a:p>
            <a:r>
              <a:rPr lang="en-US" sz="3200" dirty="0"/>
              <a:t>Employee Cooperation</a:t>
            </a:r>
          </a:p>
        </p:txBody>
      </p:sp>
    </p:spTree>
    <p:extLst>
      <p:ext uri="{BB962C8B-B14F-4D97-AF65-F5344CB8AC3E}">
        <p14:creationId xmlns:p14="http://schemas.microsoft.com/office/powerpoint/2010/main" val="40172443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2022-11-25T18:38:31+00:00</_dlc_ExpireDat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A0006F7AD5D746B298D891BD9B5B40" ma:contentTypeVersion="13" ma:contentTypeDescription="Create a new document." ma:contentTypeScope="" ma:versionID="06b522b2ac0aa0bb0e35a69986383f68">
  <xsd:schema xmlns:xsd="http://www.w3.org/2001/XMLSchema" xmlns:xs="http://www.w3.org/2001/XMLSchema" xmlns:p="http://schemas.microsoft.com/office/2006/metadata/properties" xmlns:ns1="http://schemas.microsoft.com/sharepoint/v3" targetNamespace="http://schemas.microsoft.com/office/2006/metadata/properties" ma:root="true" ma:fieldsID="6fbe7bbc6bf1e0fa5aacedfea28f661d" ns1:_="">
    <xsd:import namespace="http://schemas.microsoft.com/sharepoint/v3"/>
    <xsd:element name="properties">
      <xsd:complexType>
        <xsd:sequence>
          <xsd:element name="documentManagement">
            <xsd:complexType>
              <xsd:all>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element name="_dlc_ExpireDateSaved" ma:index="9" nillable="true" ma:displayName="Original Expiration Date" ma:hidden="true" ma:internalName="_dlc_ExpireDateSaved" ma:readOnly="true">
      <xsd:simpleType>
        <xsd:restriction base="dms:DateTime"/>
      </xsd:simpleType>
    </xsd:element>
    <xsd:element name="_dlc_ExpireDate" ma:index="10" nillable="true" ma:displayName="Expiration Date"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Document</p:Name>
  <p:Description/>
  <p:Statement/>
  <p:PolicyItems>
    <p:PolicyItem featureId="Microsoft.Office.RecordsManagement.PolicyFeatures.Expiration" staticId="0x010100BFA0006F7AD5D746B298D891BD9B5B40|-1554823660" UniqueId="7a4315aa-4077-476d-a052-de9e0e27754d">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7</number>
                  <property>Created</property>
                  <propertyId>8c06beca-0777-48f7-91c7-6da68bc07b69</propertyId>
                  <period>days</period>
                </formula>
                <action type="action" id="Microsoft.Office.RecordsManagement.PolicyFeatures.Expiration.Action.MoveToRecycleBin"/>
              </data>
            </stages>
          </Schedule>
        </Schedules>
      </p:CustomData>
    </p:PolicyItem>
  </p:PolicyItems>
</p:Policy>
</file>

<file path=customXml/itemProps1.xml><?xml version="1.0" encoding="utf-8"?>
<ds:datastoreItem xmlns:ds="http://schemas.openxmlformats.org/officeDocument/2006/customXml" ds:itemID="{C993FA49-FC48-493C-94A2-B5BE0B839CF0}">
  <ds:schemaRefs>
    <ds:schemaRef ds:uri="http://purl.org/dc/terms/"/>
    <ds:schemaRef ds:uri="http://schemas.microsoft.com/office/2006/documentManagement/types"/>
    <ds:schemaRef ds:uri="761838d3-b575-41de-809e-c2224e59d691"/>
    <ds:schemaRef ds:uri="http://purl.org/dc/dcmitype/"/>
    <ds:schemaRef ds:uri="http://schemas.microsoft.com/office/infopath/2007/PartnerControls"/>
    <ds:schemaRef ds:uri="http://purl.org/dc/elements/1.1/"/>
    <ds:schemaRef ds:uri="http://schemas.microsoft.com/office/2006/metadata/properties"/>
    <ds:schemaRef ds:uri="28b51461-d697-4181-b9f3-c0ceec1d1999"/>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383BB29-E823-4DA5-BB03-3E1DA78C51A0}"/>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4.xml><?xml version="1.0" encoding="utf-8"?>
<ds:datastoreItem xmlns:ds="http://schemas.openxmlformats.org/officeDocument/2006/customXml" ds:itemID="{FBF9DE57-50A1-4FC8-8A4A-A3D8EAEC170A}"/>
</file>

<file path=docProps/app.xml><?xml version="1.0" encoding="utf-8"?>
<Properties xmlns="http://schemas.openxmlformats.org/officeDocument/2006/extended-properties" xmlns:vt="http://schemas.openxmlformats.org/officeDocument/2006/docPropsVTypes">
  <TotalTime>101699</TotalTime>
  <Words>4115</Words>
  <Application>Microsoft Office PowerPoint</Application>
  <PresentationFormat>Custom</PresentationFormat>
  <Paragraphs>499</Paragraphs>
  <Slides>38</Slides>
  <Notes>11</Notes>
  <HiddenSlides>0</HiddenSlides>
  <MMClips>0</MMClips>
  <ScaleCrop>false</ScaleCrop>
  <HeadingPairs>
    <vt:vector size="6" baseType="variant">
      <vt:variant>
        <vt:lpstr>Fonts Used</vt:lpstr>
      </vt:variant>
      <vt:variant>
        <vt:i4>8</vt:i4>
      </vt:variant>
      <vt:variant>
        <vt:lpstr>Theme</vt:lpstr>
      </vt:variant>
      <vt:variant>
        <vt:i4>8</vt:i4>
      </vt:variant>
      <vt:variant>
        <vt:lpstr>Slide Titles</vt:lpstr>
      </vt:variant>
      <vt:variant>
        <vt:i4>38</vt:i4>
      </vt:variant>
    </vt:vector>
  </HeadingPairs>
  <TitlesOfParts>
    <vt:vector size="54" baseType="lpstr">
      <vt:lpstr>Arial</vt:lpstr>
      <vt:lpstr>Calibri</vt:lpstr>
      <vt:lpstr>Calibri Light</vt:lpstr>
      <vt:lpstr>Georgia</vt:lpstr>
      <vt:lpstr>Myriad Pro</vt:lpstr>
      <vt:lpstr>Times New Roman</vt:lpstr>
      <vt:lpstr>Verdana</vt:lpstr>
      <vt:lpstr>Wingdings</vt:lpstr>
      <vt:lpstr>10_Office Theme</vt:lpstr>
      <vt:lpstr>2_Custom Design</vt:lpstr>
      <vt:lpstr>3_Custom Design</vt:lpstr>
      <vt:lpstr>1_Custom Design</vt:lpstr>
      <vt:lpstr>Custom Design</vt:lpstr>
      <vt:lpstr>10_Office Theme</vt:lpstr>
      <vt:lpstr>10_Office Theme</vt:lpstr>
      <vt:lpstr>10_Office Theme</vt:lpstr>
      <vt:lpstr>PowerPoint Presentation</vt:lpstr>
      <vt:lpstr>Agenda </vt:lpstr>
      <vt:lpstr>Scenario </vt:lpstr>
      <vt:lpstr>Scenario (Cont) </vt:lpstr>
      <vt:lpstr>Fact Finding: Definition and Purpose</vt:lpstr>
      <vt:lpstr>Fact Finders Responsibilities (Cont) </vt:lpstr>
      <vt:lpstr>FactFinders Responsibilities (Cont) </vt:lpstr>
      <vt:lpstr>Planning For a Fact Finding Investigation</vt:lpstr>
      <vt:lpstr>Employee Cooperation</vt:lpstr>
      <vt:lpstr>AFGE Contractual Rights</vt:lpstr>
      <vt:lpstr>AFGE Contractual Rights (Cont)</vt:lpstr>
      <vt:lpstr>“What if the Witness Refuses to Cooperate?"</vt:lpstr>
      <vt:lpstr>Top 10 Shortcomings in Investigations</vt:lpstr>
      <vt:lpstr>Top 10 Shortcomings in Investigations (Cont)</vt:lpstr>
      <vt:lpstr>Defining Evidence</vt:lpstr>
      <vt:lpstr>Evaluating Evidence </vt:lpstr>
      <vt:lpstr>4 Types of Evidence</vt:lpstr>
      <vt:lpstr>Validity of Evidence</vt:lpstr>
      <vt:lpstr>Types of Evidence Discussion</vt:lpstr>
      <vt:lpstr>Evidence Activity</vt:lpstr>
      <vt:lpstr>Plan The Interview </vt:lpstr>
      <vt:lpstr>Interviewing Witnesses</vt:lpstr>
      <vt:lpstr>Interviewing Witnesses (Cont)</vt:lpstr>
      <vt:lpstr>Interviewing Witnesses (Cont)</vt:lpstr>
      <vt:lpstr>Interviewing Witnesses (Cont)</vt:lpstr>
      <vt:lpstr>Types of Witnesses</vt:lpstr>
      <vt:lpstr>Types of Witnesses (Cont)</vt:lpstr>
      <vt:lpstr>Types of Witnesses (Cont)</vt:lpstr>
      <vt:lpstr>Evaluating the Case</vt:lpstr>
      <vt:lpstr>Evidence Evaluation</vt:lpstr>
      <vt:lpstr>Evidence Evaluation (Cont)</vt:lpstr>
      <vt:lpstr>Hillen Factors</vt:lpstr>
      <vt:lpstr>Release of Information</vt:lpstr>
      <vt:lpstr>Findings of Fact</vt:lpstr>
      <vt:lpstr>Factual Statement</vt:lpstr>
      <vt:lpstr>Drawing Conclusions</vt:lpstr>
      <vt:lpstr>Summary  </vt:lpstr>
      <vt:lpstr>PowerPoint Presentation</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Nelson, Kevin, VBAHOUS</dc:creator>
  <cp:lastModifiedBy>Williams, Garcia K. (she/her/hers)</cp:lastModifiedBy>
  <cp:revision>870</cp:revision>
  <cp:lastPrinted>2018-07-09T12:12:02Z</cp:lastPrinted>
  <dcterms:created xsi:type="dcterms:W3CDTF">2017-12-21T16:13:31Z</dcterms:created>
  <dcterms:modified xsi:type="dcterms:W3CDTF">2022-10-25T13:32:03Z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0x010100BFA0006F7AD5D746B298D891BD9B5B40</vt:lpwstr>
  </property>
  <property fmtid="{D5CDD505-2E9C-101B-9397-08002B2CF9AE}" pid="3" name="AuthorIds_UIVersion_512">
    <vt:lpwstr>23</vt:lpwstr>
  </property>
  <property fmtid="{D5CDD505-2E9C-101B-9397-08002B2CF9AE}" pid="4" name="_dlc_policyId">
    <vt:lpwstr>0x010100BFA0006F7AD5D746B298D891BD9B5B40|-1554823660</vt:lpwstr>
  </property>
  <property fmtid="{D5CDD505-2E9C-101B-9397-08002B2CF9AE}" pid="5" name="ItemRetentionFormula">
    <vt:lpwstr>&lt;formula id="Microsoft.Office.RecordsManagement.PolicyFeatures.Expiration.Formula.BuiltIn"&gt;&lt;number&gt;7&lt;/number&gt;&lt;property&gt;Created&lt;/property&gt;&lt;propertyId&gt;8c06beca-0777-48f7-91c7-6da68bc07b69&lt;/propertyId&gt;&lt;period&gt;days&lt;/period&gt;&lt;/formula&gt;</vt:lpwstr>
  </property>
</Properties>
</file>