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7" r:id="rId2"/>
    <p:sldId id="288" r:id="rId3"/>
    <p:sldId id="289" r:id="rId4"/>
    <p:sldId id="290" r:id="rId5"/>
    <p:sldId id="310" r:id="rId6"/>
    <p:sldId id="295" r:id="rId7"/>
    <p:sldId id="257" r:id="rId8"/>
    <p:sldId id="258" r:id="rId9"/>
    <p:sldId id="259" r:id="rId10"/>
    <p:sldId id="260" r:id="rId11"/>
    <p:sldId id="299" r:id="rId12"/>
    <p:sldId id="300" r:id="rId13"/>
    <p:sldId id="298" r:id="rId14"/>
    <p:sldId id="296" r:id="rId15"/>
    <p:sldId id="261" r:id="rId16"/>
    <p:sldId id="301" r:id="rId17"/>
    <p:sldId id="302" r:id="rId18"/>
    <p:sldId id="303" r:id="rId19"/>
    <p:sldId id="307" r:id="rId20"/>
    <p:sldId id="308" r:id="rId21"/>
    <p:sldId id="306" r:id="rId22"/>
    <p:sldId id="309" r:id="rId23"/>
    <p:sldId id="294" r:id="rId24"/>
    <p:sldId id="311" r:id="rId25"/>
    <p:sldId id="312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D037429-11AD-443E-8934-A937373872AE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864D4FC-D459-4AED-B0F1-7AF3582DA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5030E-243B-47E3-A6DF-8A3030B4D3E2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E9A6-E0C6-43D0-8D80-65034EEA0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E9A6-E0C6-43D0-8D80-65034EEA0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7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1BE99E9-089D-4C73-A58C-3E161ECD72D8}" type="datetime1">
              <a:rPr lang="en-US" smtClean="0"/>
              <a:t>1/13/2015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B966-C9DF-4E94-A444-C89E4AD8D373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3097FA9-3E53-4197-95D2-06EE61F8117B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3746-BF71-4E68-98DE-092711B71673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F611-2B6E-4989-B394-862CCC888A13}" type="datetime1">
              <a:rPr lang="en-US" smtClean="0"/>
              <a:t>1/13/2015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AC1E4A-7EB4-4CA8-A2A2-A03617EE0155}" type="datetime1">
              <a:rPr lang="en-US" smtClean="0"/>
              <a:t>1/13/2015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6E9846-0080-4BC7-A5CA-3607C00B9F5A}" type="datetime1">
              <a:rPr lang="en-US" smtClean="0"/>
              <a:t>1/13/2015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B79-39B3-4C1A-B3F5-37958DFC2143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5F8D-6492-4986-8C54-908413030537}" type="datetime1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73-3C59-4B48-AA9D-17311AE1D24B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514B9F2-DF4A-45D5-89AA-9BBAF96E31F4}" type="datetime1">
              <a:rPr lang="en-US" smtClean="0"/>
              <a:t>1/13/2015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5C408B-B15C-43BB-92F0-980C780E675C}" type="datetime1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38CDA3-4BE2-4CDF-B470-D0D937E10C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Site- Misuse Allegation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7132"/>
            <a:ext cx="7467600" cy="3976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69026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Improper Use versus Misuse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Improper Use versus Misuse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Improper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benefits results when a fiduciary makes an unwise expenditure of benefits in a manner that is not in the beneficiary’s best interest.  It is generally a result of poor judgment.  It is usually not considered misuse if the beneficiary benefits from the expenditure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Fees and gifts are generally not considered misuse.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Misuse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as defined, is generally intentional and involves the diversion of funds for the use of anyone other than the beneficiary and/or his or her VA recognized dependents.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Improper Use vs. Misuse,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Repeated instances of inappropriate use of VA benefits reflect a general disregard for the beneficiary’s funds.  Multiple instances of inappropriate use of funds may be classified as a misuse of funds.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Improper Use versus Misuse,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6882981" cy="141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6858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6858000" cy="13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the Work Process Code (WPC)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37" y="1955128"/>
            <a:ext cx="7065876" cy="37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0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391400" cy="3980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Reviewing the Misuse Allegation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81000"/>
            <a:ext cx="81534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Reviewing the Misuse Allegation,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While review of all financial information should be performed, timeliness standards must be followed.  A cursory review of the facts must be performed during the allegation phase.  The object is to review the case for merit, not to make a definitive finding of misuse.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investigation is not conducted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allegation phase.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example: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misuse allegation based on a delinquent accounting.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misuse allegation based on discrepancies within the accounting.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31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Misuse Allegation Memo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71" y="1918549"/>
            <a:ext cx="7187807" cy="38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7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Misuse Allegation Memo,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hub manager or coach must consider all facts developed to decide if an allegation has merit.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Misuse Allegation Memo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must include the following: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Allegation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Facts and circumstances about the allegation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concerning the income and expenditures and, if developed, an estimation of the misuse amount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the findings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WPC 570 pends during the remainder of the misuse protocol.</a:t>
            </a:r>
          </a:p>
          <a:p>
            <a:pPr lvl="1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4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Misuse Allegation Memo, Merit Not Found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64" y="1909404"/>
            <a:ext cx="7163421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Laws and Manual References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Useful Handouts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Improper Use versus Misuse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the Work Process Code (WPC)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Reviewing the Misuse Allegation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Misuse Allegation Memo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Misuse Allegation Memo, Merit Not Found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Mistakes in Allegations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of the Program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3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Misuse Allegation Memo, Merit Not Found,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 Not Found Memo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must include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following: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Allegation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Facts and Circumstances around the allegation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concerning the money and expenditure and if possible, an estimation of the misuse amount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Summary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findings, with the statement that an investigation not needed.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0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Misuse Allegation Memo, Merit Not Found,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Once concurrence is received from the approving authority: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Upload the document to Virtual VA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Close the WPC, “Investigation not Warranted”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not cancel the WPC based on merit not found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Misuse Allegation Memo, Merit Not Found,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09" y="1964272"/>
            <a:ext cx="6968332" cy="3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Common Mistakes in Allegations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Exceeding the 14 day timeliness standard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Lacking clear documentation in Virtual VA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Performing a full investigation during the allegation phase.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Advancing the misuse protocol without concurrence from management.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1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of the Program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40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Laws and Manual References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 U.S.C.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6102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U.S.C. 6106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U.S.C. 6106(b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 U.S.C. 6107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Fiduciary Program Manual, 5.A.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Responsibilities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Misuse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allegations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Misuse 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nvestigations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Fiduciary Program Manual, 5.B.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7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Laws and Manual References,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Fiduciary Program Manual, 5.C.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10. Investigating the Misuse Allegation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Timeliness of investigation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b. Required contacts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 Purpose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investigation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Useful Handouts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Laws Governing Misuse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Misuse Red Flags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Indicators of Misuse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Misuse Allegation Memo - Merit Found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Misuse Allegation Memo - Merit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Found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Misuse Documentation Error Checklist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4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parts of the protocol must be followed. 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beneficiary's ability to be made whole can be compromised if all elements of the misuse protocol are not followed.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person in the fiduciary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hub has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responsibility regarding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misuse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protocol.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Field Examiner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Hub Management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FSR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774873" cy="3634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909" y="60490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9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38908"/>
            <a:ext cx="6645067" cy="3555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5715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While the LIE is not the only person able to discover misuse, they are the most likely to discover it.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0490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37985"/>
            <a:ext cx="7151370" cy="3873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69026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Information, continued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C38CDA3-4BE2-4CDF-B470-D0D937E10C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78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triotic">
      <a:dk1>
        <a:srgbClr val="000308"/>
      </a:dk1>
      <a:lt1>
        <a:srgbClr val="FFFFFF"/>
      </a:lt1>
      <a:dk2>
        <a:srgbClr val="000308"/>
      </a:dk2>
      <a:lt2>
        <a:srgbClr val="FFFFFF"/>
      </a:lt2>
      <a:accent1>
        <a:srgbClr val="002060"/>
      </a:accent1>
      <a:accent2>
        <a:srgbClr val="FF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748</Words>
  <Application>Microsoft Office PowerPoint</Application>
  <PresentationFormat>On-screen Show (4:3)</PresentationFormat>
  <Paragraphs>122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On Site- Misuse Allegation</vt:lpstr>
      <vt:lpstr>Topics</vt:lpstr>
      <vt:lpstr>Laws and Manual References</vt:lpstr>
      <vt:lpstr>Laws and Manual References, continued</vt:lpstr>
      <vt:lpstr>Useful Handouts</vt:lpstr>
      <vt:lpstr>Background Information</vt:lpstr>
      <vt:lpstr>PowerPoint Presentation</vt:lpstr>
      <vt:lpstr>PowerPoint Presentation</vt:lpstr>
      <vt:lpstr>PowerPoint Presentation</vt:lpstr>
      <vt:lpstr>PowerPoint Presentation</vt:lpstr>
      <vt:lpstr>Improper Use versus Misuse</vt:lpstr>
      <vt:lpstr>Improper Use vs. Misuse, Continued</vt:lpstr>
      <vt:lpstr>Improper Use versus Misuse, continued</vt:lpstr>
      <vt:lpstr>Establish the Work Process Code (WPC)</vt:lpstr>
      <vt:lpstr>PowerPoint Presentation</vt:lpstr>
      <vt:lpstr>Reviewing the Misuse Allegation, continued</vt:lpstr>
      <vt:lpstr>Misuse Allegation Memo</vt:lpstr>
      <vt:lpstr>Misuse Allegation Memo, continued</vt:lpstr>
      <vt:lpstr>Misuse Allegation Memo, Merit Not Found</vt:lpstr>
      <vt:lpstr>Misuse Allegation Memo, Merit Not Found, continued</vt:lpstr>
      <vt:lpstr>Misuse Allegation Memo, Merit Not Found, continued</vt:lpstr>
      <vt:lpstr>Misuse Allegation Memo, Merit Not Found, Continued</vt:lpstr>
      <vt:lpstr>Common Mistakes in Allegations</vt:lpstr>
      <vt:lpstr>PowerPoint Presentation</vt:lpstr>
      <vt:lpstr>PowerPoint Presentation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Site- Misuse Allegation PowerPoint</dc:title>
  <dc:subject>FE, LIE, FSR</dc:subject>
  <dc:creator>Department of Veterans Affairs, Veterans Benefits Administration, Fiduciary Service, STAFF</dc:creator>
  <cp:keywords>misuse, allegation, protocol, LIE, FE, FSR, Hub, manager, </cp:keywords>
  <dc:description>This lesson is intended to provide the employee an understanding of their responsibility regarding the misuse protocol.</dc:description>
  <cp:lastModifiedBy>Sochar, Lisa</cp:lastModifiedBy>
  <cp:revision>40</cp:revision>
  <cp:lastPrinted>2015-01-07T19:30:57Z</cp:lastPrinted>
  <dcterms:created xsi:type="dcterms:W3CDTF">2014-08-19T03:06:38Z</dcterms:created>
  <dcterms:modified xsi:type="dcterms:W3CDTF">2015-01-13T16:43:08Z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