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2" r:id="rId1"/>
  </p:sldMasterIdLst>
  <p:notesMasterIdLst>
    <p:notesMasterId r:id="rId19"/>
  </p:notesMasterIdLst>
  <p:handoutMasterIdLst>
    <p:handoutMasterId r:id="rId20"/>
  </p:handoutMasterIdLst>
  <p:sldIdLst>
    <p:sldId id="256" r:id="rId2"/>
    <p:sldId id="263" r:id="rId3"/>
    <p:sldId id="359" r:id="rId4"/>
    <p:sldId id="388" r:id="rId5"/>
    <p:sldId id="389" r:id="rId6"/>
    <p:sldId id="390" r:id="rId7"/>
    <p:sldId id="391" r:id="rId8"/>
    <p:sldId id="392" r:id="rId9"/>
    <p:sldId id="393" r:id="rId10"/>
    <p:sldId id="394" r:id="rId11"/>
    <p:sldId id="395" r:id="rId12"/>
    <p:sldId id="396" r:id="rId13"/>
    <p:sldId id="397" r:id="rId14"/>
    <p:sldId id="401" r:id="rId15"/>
    <p:sldId id="400" r:id="rId16"/>
    <p:sldId id="399" r:id="rId17"/>
    <p:sldId id="357" r:id="rId18"/>
  </p:sldIdLst>
  <p:sldSz cx="9144000" cy="6858000" type="screen4x3"/>
  <p:notesSz cx="7010400" cy="9296400"/>
  <p:defaultTextStyle>
    <a:defPPr>
      <a:defRPr lang="en-US"/>
    </a:defPPr>
    <a:lvl1pPr algn="l" rtl="0" fontAlgn="base">
      <a:spcBef>
        <a:spcPct val="0"/>
      </a:spcBef>
      <a:spcAft>
        <a:spcPct val="0"/>
      </a:spcAft>
      <a:defRPr sz="3200" kern="1200">
        <a:solidFill>
          <a:schemeClr val="tx1"/>
        </a:solidFill>
        <a:latin typeface="Tahoma" pitchFamily="34" charset="0"/>
        <a:ea typeface="+mn-ea"/>
        <a:cs typeface="+mn-cs"/>
      </a:defRPr>
    </a:lvl1pPr>
    <a:lvl2pPr marL="457200" algn="l" rtl="0" fontAlgn="base">
      <a:spcBef>
        <a:spcPct val="0"/>
      </a:spcBef>
      <a:spcAft>
        <a:spcPct val="0"/>
      </a:spcAft>
      <a:defRPr sz="3200" kern="1200">
        <a:solidFill>
          <a:schemeClr val="tx1"/>
        </a:solidFill>
        <a:latin typeface="Tahoma" pitchFamily="34" charset="0"/>
        <a:ea typeface="+mn-ea"/>
        <a:cs typeface="+mn-cs"/>
      </a:defRPr>
    </a:lvl2pPr>
    <a:lvl3pPr marL="914400" algn="l" rtl="0" fontAlgn="base">
      <a:spcBef>
        <a:spcPct val="0"/>
      </a:spcBef>
      <a:spcAft>
        <a:spcPct val="0"/>
      </a:spcAft>
      <a:defRPr sz="3200" kern="1200">
        <a:solidFill>
          <a:schemeClr val="tx1"/>
        </a:solidFill>
        <a:latin typeface="Tahoma" pitchFamily="34" charset="0"/>
        <a:ea typeface="+mn-ea"/>
        <a:cs typeface="+mn-cs"/>
      </a:defRPr>
    </a:lvl3pPr>
    <a:lvl4pPr marL="1371600" algn="l" rtl="0" fontAlgn="base">
      <a:spcBef>
        <a:spcPct val="0"/>
      </a:spcBef>
      <a:spcAft>
        <a:spcPct val="0"/>
      </a:spcAft>
      <a:defRPr sz="3200" kern="1200">
        <a:solidFill>
          <a:schemeClr val="tx1"/>
        </a:solidFill>
        <a:latin typeface="Tahoma" pitchFamily="34" charset="0"/>
        <a:ea typeface="+mn-ea"/>
        <a:cs typeface="+mn-cs"/>
      </a:defRPr>
    </a:lvl4pPr>
    <a:lvl5pPr marL="1828800" algn="l" rtl="0" fontAlgn="base">
      <a:spcBef>
        <a:spcPct val="0"/>
      </a:spcBef>
      <a:spcAft>
        <a:spcPct val="0"/>
      </a:spcAft>
      <a:defRPr sz="3200" kern="1200">
        <a:solidFill>
          <a:schemeClr val="tx1"/>
        </a:solidFill>
        <a:latin typeface="Tahoma" pitchFamily="34" charset="0"/>
        <a:ea typeface="+mn-ea"/>
        <a:cs typeface="+mn-cs"/>
      </a:defRPr>
    </a:lvl5pPr>
    <a:lvl6pPr marL="2286000" algn="l" defTabSz="914400" rtl="0" eaLnBrk="1" latinLnBrk="0" hangingPunct="1">
      <a:defRPr sz="3200" kern="1200">
        <a:solidFill>
          <a:schemeClr val="tx1"/>
        </a:solidFill>
        <a:latin typeface="Tahoma" pitchFamily="34" charset="0"/>
        <a:ea typeface="+mn-ea"/>
        <a:cs typeface="+mn-cs"/>
      </a:defRPr>
    </a:lvl6pPr>
    <a:lvl7pPr marL="2743200" algn="l" defTabSz="914400" rtl="0" eaLnBrk="1" latinLnBrk="0" hangingPunct="1">
      <a:defRPr sz="3200" kern="1200">
        <a:solidFill>
          <a:schemeClr val="tx1"/>
        </a:solidFill>
        <a:latin typeface="Tahoma" pitchFamily="34" charset="0"/>
        <a:ea typeface="+mn-ea"/>
        <a:cs typeface="+mn-cs"/>
      </a:defRPr>
    </a:lvl7pPr>
    <a:lvl8pPr marL="3200400" algn="l" defTabSz="914400" rtl="0" eaLnBrk="1" latinLnBrk="0" hangingPunct="1">
      <a:defRPr sz="3200" kern="1200">
        <a:solidFill>
          <a:schemeClr val="tx1"/>
        </a:solidFill>
        <a:latin typeface="Tahoma" pitchFamily="34" charset="0"/>
        <a:ea typeface="+mn-ea"/>
        <a:cs typeface="+mn-cs"/>
      </a:defRPr>
    </a:lvl8pPr>
    <a:lvl9pPr marL="3657600" algn="l" defTabSz="914400" rtl="0" eaLnBrk="1" latinLnBrk="0" hangingPunct="1">
      <a:defRPr sz="32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66"/>
    <a:srgbClr val="CC0000"/>
    <a:srgbClr val="BBBBFF"/>
    <a:srgbClr val="ABABFF"/>
    <a:srgbClr val="1D3275"/>
    <a:srgbClr val="0033CC"/>
    <a:srgbClr val="0000C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38" autoAdjust="0"/>
    <p:restoredTop sz="90929" autoAdjust="0"/>
  </p:normalViewPr>
  <p:slideViewPr>
    <p:cSldViewPr>
      <p:cViewPr>
        <p:scale>
          <a:sx n="80" d="100"/>
          <a:sy n="80" d="100"/>
        </p:scale>
        <p:origin x="-1050" y="-498"/>
      </p:cViewPr>
      <p:guideLst>
        <p:guide orient="horz" pos="2160"/>
        <p:guide pos="30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75" d="100"/>
          <a:sy n="75" d="100"/>
        </p:scale>
        <p:origin x="-1164" y="-60"/>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43238" cy="471488"/>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defTabSz="930275" eaLnBrk="0" hangingPunct="0">
              <a:defRPr sz="1200">
                <a:latin typeface="Times New Roman" pitchFamily="18" charset="0"/>
              </a:defRPr>
            </a:lvl1pPr>
          </a:lstStyle>
          <a:p>
            <a:pPr>
              <a:defRPr/>
            </a:pPr>
            <a:r>
              <a:rPr lang="en-US"/>
              <a:t>VBA Overview</a:t>
            </a:r>
          </a:p>
        </p:txBody>
      </p:sp>
      <p:sp>
        <p:nvSpPr>
          <p:cNvPr id="4099" name="Rectangle 3"/>
          <p:cNvSpPr>
            <a:spLocks noGrp="1" noChangeArrowheads="1"/>
          </p:cNvSpPr>
          <p:nvPr>
            <p:ph type="dt" sz="quarter" idx="1"/>
          </p:nvPr>
        </p:nvSpPr>
        <p:spPr bwMode="auto">
          <a:xfrm>
            <a:off x="3981450" y="0"/>
            <a:ext cx="3041650" cy="471488"/>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algn="r" defTabSz="930275" eaLnBrk="0" hangingPunct="0">
              <a:defRPr sz="1200"/>
            </a:lvl1pPr>
          </a:lstStyle>
          <a:p>
            <a:pPr>
              <a:defRPr/>
            </a:pPr>
            <a:endParaRPr lang="en-US"/>
          </a:p>
        </p:txBody>
      </p:sp>
      <p:sp>
        <p:nvSpPr>
          <p:cNvPr id="4100" name="Rectangle 4"/>
          <p:cNvSpPr>
            <a:spLocks noGrp="1" noChangeArrowheads="1"/>
          </p:cNvSpPr>
          <p:nvPr>
            <p:ph type="ftr" sz="quarter" idx="2"/>
          </p:nvPr>
        </p:nvSpPr>
        <p:spPr bwMode="auto">
          <a:xfrm>
            <a:off x="0" y="8801100"/>
            <a:ext cx="3043238" cy="471488"/>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defTabSz="930275" eaLnBrk="0" hangingPunct="0">
              <a:defRPr sz="1200">
                <a:latin typeface="Times New Roman" pitchFamily="18" charset="0"/>
              </a:defRPr>
            </a:lvl1pPr>
          </a:lstStyle>
          <a:p>
            <a:pPr>
              <a:defRPr/>
            </a:pPr>
            <a:endParaRPr lang="en-US"/>
          </a:p>
        </p:txBody>
      </p:sp>
      <p:sp>
        <p:nvSpPr>
          <p:cNvPr id="4101" name="Rectangle 5"/>
          <p:cNvSpPr>
            <a:spLocks noGrp="1" noChangeArrowheads="1"/>
          </p:cNvSpPr>
          <p:nvPr>
            <p:ph type="sldNum" sz="quarter" idx="3"/>
          </p:nvPr>
        </p:nvSpPr>
        <p:spPr bwMode="auto">
          <a:xfrm>
            <a:off x="3981450" y="8801100"/>
            <a:ext cx="3041650" cy="471488"/>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algn="r" defTabSz="930275" eaLnBrk="0" hangingPunct="0">
              <a:defRPr sz="1200">
                <a:latin typeface="Times New Roman" pitchFamily="18" charset="0"/>
              </a:defRPr>
            </a:lvl1pPr>
          </a:lstStyle>
          <a:p>
            <a:pPr>
              <a:defRPr/>
            </a:pPr>
            <a:fld id="{89047DD1-5BCF-40C1-A8F5-3CADF1E3B1CA}" type="slidenum">
              <a:rPr lang="en-US"/>
              <a:pPr>
                <a:defRPr/>
              </a:pPr>
              <a:t>‹#›</a:t>
            </a:fld>
            <a:endParaRPr lang="en-US" dirty="0"/>
          </a:p>
        </p:txBody>
      </p:sp>
    </p:spTree>
    <p:extLst>
      <p:ext uri="{BB962C8B-B14F-4D97-AF65-F5344CB8AC3E}">
        <p14:creationId xmlns:p14="http://schemas.microsoft.com/office/powerpoint/2010/main" val="76410768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9900"/>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defTabSz="928688" eaLnBrk="0" hangingPunct="0">
              <a:defRPr sz="1200"/>
            </a:lvl1pPr>
          </a:lstStyle>
          <a:p>
            <a:pPr>
              <a:defRPr/>
            </a:pPr>
            <a:r>
              <a:rPr lang="en-US"/>
              <a:t>VBA Overview</a:t>
            </a:r>
          </a:p>
        </p:txBody>
      </p:sp>
      <p:sp>
        <p:nvSpPr>
          <p:cNvPr id="2051" name="Rectangle 3"/>
          <p:cNvSpPr>
            <a:spLocks noGrp="1" noChangeArrowheads="1"/>
          </p:cNvSpPr>
          <p:nvPr>
            <p:ph type="dt" idx="1"/>
          </p:nvPr>
        </p:nvSpPr>
        <p:spPr bwMode="auto">
          <a:xfrm>
            <a:off x="3971925" y="0"/>
            <a:ext cx="3038475" cy="469900"/>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algn="r" defTabSz="928688" eaLnBrk="0" hangingPunct="0">
              <a:defRPr sz="1200"/>
            </a:lvl1pPr>
          </a:lstStyle>
          <a:p>
            <a:pPr>
              <a:defRPr/>
            </a:pPr>
            <a:endParaRPr lang="en-US"/>
          </a:p>
        </p:txBody>
      </p:sp>
      <p:sp>
        <p:nvSpPr>
          <p:cNvPr id="8196" name="Rectangle 4"/>
          <p:cNvSpPr>
            <a:spLocks noGrp="1" noRot="1" noChangeAspect="1" noChangeArrowheads="1" noTextEdit="1"/>
          </p:cNvSpPr>
          <p:nvPr>
            <p:ph type="sldImg" idx="2"/>
          </p:nvPr>
        </p:nvSpPr>
        <p:spPr bwMode="auto">
          <a:xfrm>
            <a:off x="1211263" y="708025"/>
            <a:ext cx="4594225" cy="344487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35038" y="4389438"/>
            <a:ext cx="5140325" cy="4233862"/>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8856663"/>
            <a:ext cx="3038475" cy="469900"/>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defTabSz="928688" eaLnBrk="0" hangingPunct="0">
              <a:defRPr sz="1200"/>
            </a:lvl1pPr>
          </a:lstStyle>
          <a:p>
            <a:pPr>
              <a:defRPr/>
            </a:pPr>
            <a:endParaRPr lang="en-US"/>
          </a:p>
        </p:txBody>
      </p:sp>
      <p:sp>
        <p:nvSpPr>
          <p:cNvPr id="2055" name="Rectangle 7"/>
          <p:cNvSpPr>
            <a:spLocks noGrp="1" noChangeArrowheads="1"/>
          </p:cNvSpPr>
          <p:nvPr>
            <p:ph type="sldNum" sz="quarter" idx="5"/>
          </p:nvPr>
        </p:nvSpPr>
        <p:spPr bwMode="auto">
          <a:xfrm>
            <a:off x="3971925" y="8856663"/>
            <a:ext cx="3038475" cy="469900"/>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algn="r" defTabSz="928688" eaLnBrk="0" hangingPunct="0">
              <a:defRPr sz="1200"/>
            </a:lvl1pPr>
          </a:lstStyle>
          <a:p>
            <a:pPr>
              <a:defRPr/>
            </a:pPr>
            <a:fld id="{E71C225B-4BA2-462F-B2E0-3B7DD776FF5E}" type="slidenum">
              <a:rPr lang="en-US"/>
              <a:pPr>
                <a:defRPr/>
              </a:pPr>
              <a:t>‹#›</a:t>
            </a:fld>
            <a:endParaRPr lang="en-US" dirty="0"/>
          </a:p>
        </p:txBody>
      </p:sp>
    </p:spTree>
    <p:extLst>
      <p:ext uri="{BB962C8B-B14F-4D97-AF65-F5344CB8AC3E}">
        <p14:creationId xmlns:p14="http://schemas.microsoft.com/office/powerpoint/2010/main" val="3212161236"/>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Tahom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Tahom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Tahom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Tahom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Tahom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r>
              <a:rPr lang="en-US" sz="1200" smtClean="0"/>
              <a:t>VBA Overview</a:t>
            </a:r>
          </a:p>
        </p:txBody>
      </p:sp>
      <p:sp>
        <p:nvSpPr>
          <p:cNvPr id="921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fld id="{19A7FEB1-4FAC-4C2B-B25B-B681930B51F2}" type="slidenum">
              <a:rPr lang="en-US" sz="1200" smtClean="0"/>
              <a:pPr/>
              <a:t>1</a:t>
            </a:fld>
            <a:endParaRPr lang="en-US" sz="1200" smtClean="0"/>
          </a:p>
        </p:txBody>
      </p:sp>
      <p:sp>
        <p:nvSpPr>
          <p:cNvPr id="9220" name="Rectangle 2"/>
          <p:cNvSpPr>
            <a:spLocks noGrp="1" noRot="1" noChangeAspect="1" noChangeArrowheads="1" noTextEdit="1"/>
          </p:cNvSpPr>
          <p:nvPr>
            <p:ph type="sldImg"/>
          </p:nvPr>
        </p:nvSpPr>
        <p:spPr>
          <a:xfrm>
            <a:off x="1182688" y="698500"/>
            <a:ext cx="4646612" cy="3484563"/>
          </a:xfrm>
          <a:ln/>
        </p:spPr>
      </p:sp>
      <p:sp>
        <p:nvSpPr>
          <p:cNvPr id="9221" name="Rectangle 3"/>
          <p:cNvSpPr>
            <a:spLocks noGrp="1" noChangeArrowheads="1"/>
          </p:cNvSpPr>
          <p:nvPr>
            <p:ph type="body" idx="1"/>
          </p:nvPr>
        </p:nvSpPr>
        <p:spPr>
          <a:xfrm>
            <a:off x="544513" y="4418013"/>
            <a:ext cx="5921375"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endParaRPr lang="en-US" sz="1600" b="1" smtClean="0"/>
          </a:p>
        </p:txBody>
      </p:sp>
      <p:sp>
        <p:nvSpPr>
          <p:cNvPr id="92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22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r>
              <a:rPr lang="en-US" sz="1200" smtClean="0"/>
              <a:t>VBA Overview</a:t>
            </a:r>
          </a:p>
        </p:txBody>
      </p:sp>
      <p:sp>
        <p:nvSpPr>
          <p:cNvPr id="12293" name="Footer Placeholder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
        <p:nvSpPr>
          <p:cNvPr id="12294"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fld id="{327860C2-8588-434C-91E7-780EBC532DB6}" type="slidenum">
              <a:rPr lang="en-US" sz="1200" smtClean="0"/>
              <a:pPr/>
              <a:t>17</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0244"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374650" y="3259138"/>
            <a:ext cx="8769350"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 name="Freeform 3"/>
          <p:cNvSpPr>
            <a:spLocks/>
          </p:cNvSpPr>
          <p:nvPr/>
        </p:nvSpPr>
        <p:spPr bwMode="auto">
          <a:xfrm>
            <a:off x="25400" y="452438"/>
            <a:ext cx="1588"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 name="Freeform 4"/>
          <p:cNvSpPr>
            <a:spLocks/>
          </p:cNvSpPr>
          <p:nvPr/>
        </p:nvSpPr>
        <p:spPr bwMode="auto">
          <a:xfrm>
            <a:off x="25400" y="6305550"/>
            <a:ext cx="1588"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5"/>
          <p:cNvSpPr>
            <a:spLocks noChangeShapeType="1"/>
          </p:cNvSpPr>
          <p:nvPr/>
        </p:nvSpPr>
        <p:spPr bwMode="auto">
          <a:xfrm>
            <a:off x="373063" y="3182938"/>
            <a:ext cx="8770937"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 name="Rectangle 6"/>
          <p:cNvSpPr>
            <a:spLocks noChangeArrowheads="1"/>
          </p:cNvSpPr>
          <p:nvPr/>
        </p:nvSpPr>
        <p:spPr bwMode="auto">
          <a:xfrm>
            <a:off x="1643063" y="220663"/>
            <a:ext cx="6691312" cy="4545012"/>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4800" b="1" i="1" dirty="0">
                <a:solidFill>
                  <a:srgbClr val="1D3275"/>
                </a:solidFill>
                <a:latin typeface="Century Schoolbook" pitchFamily="18" charset="0"/>
              </a:rPr>
              <a:t>Veterans Benefits Administration</a:t>
            </a:r>
          </a:p>
          <a:p>
            <a:pPr algn="ctr">
              <a:defRPr/>
            </a:pPr>
            <a:endParaRPr lang="en-US" sz="2800" b="1" i="1" dirty="0">
              <a:solidFill>
                <a:srgbClr val="1D3275"/>
              </a:solidFill>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p:txBody>
      </p:sp>
      <p:sp>
        <p:nvSpPr>
          <p:cNvPr id="7" name="Rectangle 8"/>
          <p:cNvSpPr>
            <a:spLocks noChangeArrowheads="1"/>
          </p:cNvSpPr>
          <p:nvPr/>
        </p:nvSpPr>
        <p:spPr bwMode="auto">
          <a:xfrm>
            <a:off x="0" y="0"/>
            <a:ext cx="314325"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8" name="Rectangle 9"/>
          <p:cNvSpPr>
            <a:spLocks noChangeArrowheads="1"/>
          </p:cNvSpPr>
          <p:nvPr/>
        </p:nvSpPr>
        <p:spPr bwMode="auto">
          <a:xfrm>
            <a:off x="376238" y="0"/>
            <a:ext cx="142875"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05200" y="2133600"/>
            <a:ext cx="2057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pPr>
              <a:defRPr/>
            </a:pPr>
            <a:fld id="{65B94D9C-90B8-4CB8-80B7-2E1E9004BEF2}" type="slidenum">
              <a:rPr lang="en-US"/>
              <a:pPr>
                <a:defRPr/>
              </a:pPr>
              <a:t>‹#›</a:t>
            </a:fld>
            <a:endParaRPr lang="en-US" dirty="0"/>
          </a:p>
        </p:txBody>
      </p:sp>
    </p:spTree>
    <p:extLst>
      <p:ext uri="{BB962C8B-B14F-4D97-AF65-F5344CB8AC3E}">
        <p14:creationId xmlns:p14="http://schemas.microsoft.com/office/powerpoint/2010/main" val="69195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0263" y="0"/>
            <a:ext cx="1963737" cy="60515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87463" y="0"/>
            <a:ext cx="5740400" cy="60515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pPr>
              <a:defRPr/>
            </a:pPr>
            <a:fld id="{7CDD348A-0F85-443B-A79C-C712BE4D2584}" type="slidenum">
              <a:rPr lang="en-US"/>
              <a:pPr>
                <a:defRPr/>
              </a:pPr>
              <a:t>‹#›</a:t>
            </a:fld>
            <a:endParaRPr lang="en-US" dirty="0"/>
          </a:p>
        </p:txBody>
      </p:sp>
    </p:spTree>
    <p:extLst>
      <p:ext uri="{BB962C8B-B14F-4D97-AF65-F5344CB8AC3E}">
        <p14:creationId xmlns:p14="http://schemas.microsoft.com/office/powerpoint/2010/main" val="1520776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pPr>
              <a:defRPr/>
            </a:pPr>
            <a:fld id="{94ED091C-A1E3-4D2F-838F-2AF3D4B9D92A}" type="slidenum">
              <a:rPr lang="en-US"/>
              <a:pPr>
                <a:defRPr/>
              </a:pPr>
              <a:t>‹#›</a:t>
            </a:fld>
            <a:endParaRPr lang="en-US" dirty="0"/>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pPr>
              <a:defRPr/>
            </a:pPr>
            <a:fld id="{30B32E08-D1ED-4514-8CD3-CF6950674EE1}" type="slidenum">
              <a:rPr lang="en-US"/>
              <a:pPr>
                <a:defRPr/>
              </a:pPr>
              <a:t>‹#›</a:t>
            </a:fld>
            <a:endParaRPr lang="en-US" dirty="0"/>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87463" y="1789113"/>
            <a:ext cx="3743325"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83188" y="1789113"/>
            <a:ext cx="3744912"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pPr>
              <a:defRPr/>
            </a:pPr>
            <a:fld id="{52897B61-3A1B-4C3D-A9E4-81873D299610}" type="slidenum">
              <a:rPr lang="en-US"/>
              <a:pPr>
                <a:defRPr/>
              </a:pPr>
              <a:t>‹#›</a:t>
            </a:fld>
            <a:endParaRPr lang="en-US" dirty="0"/>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p:cNvSpPr>
            <a:spLocks noGrp="1" noChangeArrowheads="1"/>
          </p:cNvSpPr>
          <p:nvPr>
            <p:ph type="sldNum" sz="quarter" idx="10"/>
          </p:nvPr>
        </p:nvSpPr>
        <p:spPr>
          <a:ln/>
        </p:spPr>
        <p:txBody>
          <a:bodyPr/>
          <a:lstStyle>
            <a:lvl1pPr>
              <a:defRPr/>
            </a:lvl1pPr>
          </a:lstStyle>
          <a:p>
            <a:pPr>
              <a:defRPr/>
            </a:pPr>
            <a:fld id="{617BC855-88D6-492F-8807-38A3713D8DE7}" type="slidenum">
              <a:rPr lang="en-US"/>
              <a:pPr>
                <a:defRPr/>
              </a:pPr>
              <a:t>‹#›</a:t>
            </a:fld>
            <a:endParaRPr lang="en-US" dirty="0"/>
          </a:p>
        </p:txBody>
      </p:sp>
    </p:spTree>
    <p:extLst>
      <p:ext uri="{BB962C8B-B14F-4D97-AF65-F5344CB8AC3E}">
        <p14:creationId xmlns:p14="http://schemas.microsoft.com/office/powerpoint/2010/main" val="412723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pPr>
              <a:defRPr/>
            </a:pPr>
            <a:fld id="{33C7B86D-7ED5-40B2-8157-FF4D1861768B}" type="slidenum">
              <a:rPr lang="en-US"/>
              <a:pPr>
                <a:defRPr/>
              </a:pPr>
              <a:t>‹#›</a:t>
            </a:fld>
            <a:endParaRPr lang="en-US" dirty="0"/>
          </a:p>
        </p:txBody>
      </p:sp>
    </p:spTree>
    <p:extLst>
      <p:ext uri="{BB962C8B-B14F-4D97-AF65-F5344CB8AC3E}">
        <p14:creationId xmlns:p14="http://schemas.microsoft.com/office/powerpoint/2010/main" val="136344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pPr>
              <a:defRPr/>
            </a:pPr>
            <a:fld id="{2CA6A732-E78B-48DB-894A-677EA0D48075}" type="slidenum">
              <a:rPr lang="en-US"/>
              <a:pPr>
                <a:defRPr/>
              </a:pPr>
              <a:t>‹#›</a:t>
            </a:fld>
            <a:endParaRPr lang="en-US" dirty="0"/>
          </a:p>
        </p:txBody>
      </p:sp>
    </p:spTree>
    <p:extLst>
      <p:ext uri="{BB962C8B-B14F-4D97-AF65-F5344CB8AC3E}">
        <p14:creationId xmlns:p14="http://schemas.microsoft.com/office/powerpoint/2010/main" val="350121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pPr>
              <a:defRPr/>
            </a:pPr>
            <a:fld id="{95C20B12-A193-4B03-9CA7-451797F00359}" type="slidenum">
              <a:rPr lang="en-US"/>
              <a:pPr>
                <a:defRPr/>
              </a:pPr>
              <a:t>‹#›</a:t>
            </a:fld>
            <a:endParaRPr lang="en-US" dirty="0"/>
          </a:p>
        </p:txBody>
      </p:sp>
    </p:spTree>
    <p:extLst>
      <p:ext uri="{BB962C8B-B14F-4D97-AF65-F5344CB8AC3E}">
        <p14:creationId xmlns:p14="http://schemas.microsoft.com/office/powerpoint/2010/main" val="245374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pPr>
              <a:defRPr/>
            </a:pPr>
            <a:fld id="{29ED3DD2-9FE3-4609-B403-7541EE482CD4}" type="slidenum">
              <a:rPr lang="en-US"/>
              <a:pPr>
                <a:defRPr/>
              </a:pPr>
              <a:t>‹#›</a:t>
            </a:fld>
            <a:endParaRPr lang="en-US" dirty="0"/>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389063" y="1052513"/>
            <a:ext cx="7754937"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27" name="Rectangle 3"/>
          <p:cNvSpPr>
            <a:spLocks noChangeArrowheads="1"/>
          </p:cNvSpPr>
          <p:nvPr/>
        </p:nvSpPr>
        <p:spPr bwMode="auto">
          <a:xfrm>
            <a:off x="423863" y="6396038"/>
            <a:ext cx="8720137"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28" name="Rectangle 4"/>
          <p:cNvSpPr>
            <a:spLocks noChangeArrowheads="1"/>
          </p:cNvSpPr>
          <p:nvPr/>
        </p:nvSpPr>
        <p:spPr bwMode="auto">
          <a:xfrm>
            <a:off x="1041400" y="890588"/>
            <a:ext cx="8102600"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a:p>
        </p:txBody>
      </p:sp>
      <p:sp>
        <p:nvSpPr>
          <p:cNvPr id="1029" name="Freeform 5"/>
          <p:cNvSpPr>
            <a:spLocks/>
          </p:cNvSpPr>
          <p:nvPr/>
        </p:nvSpPr>
        <p:spPr bwMode="auto">
          <a:xfrm>
            <a:off x="25400" y="452438"/>
            <a:ext cx="1588"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0" name="Freeform 6"/>
          <p:cNvSpPr>
            <a:spLocks/>
          </p:cNvSpPr>
          <p:nvPr/>
        </p:nvSpPr>
        <p:spPr bwMode="auto">
          <a:xfrm>
            <a:off x="25400" y="6305550"/>
            <a:ext cx="1588"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215" name="Rectangle 7"/>
          <p:cNvSpPr>
            <a:spLocks noGrp="1" noChangeArrowheads="1"/>
          </p:cNvSpPr>
          <p:nvPr>
            <p:ph type="title"/>
          </p:nvPr>
        </p:nvSpPr>
        <p:spPr bwMode="auto">
          <a:xfrm>
            <a:off x="2020888" y="0"/>
            <a:ext cx="7123112" cy="88265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032" name="Rectangle 8"/>
          <p:cNvSpPr>
            <a:spLocks noGrp="1" noChangeArrowheads="1"/>
          </p:cNvSpPr>
          <p:nvPr>
            <p:ph type="body" idx="1"/>
          </p:nvPr>
        </p:nvSpPr>
        <p:spPr bwMode="auto">
          <a:xfrm>
            <a:off x="1287463" y="1789113"/>
            <a:ext cx="7640637" cy="426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smtClean="0"/>
          </a:p>
        </p:txBody>
      </p:sp>
      <p:sp>
        <p:nvSpPr>
          <p:cNvPr id="222218" name="Rectangle 10"/>
          <p:cNvSpPr>
            <a:spLocks noGrp="1" noChangeArrowheads="1"/>
          </p:cNvSpPr>
          <p:nvPr>
            <p:ph type="sldNum" sz="quarter" idx="4"/>
          </p:nvPr>
        </p:nvSpPr>
        <p:spPr bwMode="auto">
          <a:xfrm>
            <a:off x="7924800" y="6356350"/>
            <a:ext cx="12192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pPr>
              <a:defRPr/>
            </a:pPr>
            <a:fld id="{C0B98A25-72C3-42AC-AFA6-7953F0EEEAD3}" type="slidenum">
              <a:rPr lang="en-US"/>
              <a:pPr>
                <a:defRPr/>
              </a:pPr>
              <a:t>‹#›</a:t>
            </a:fld>
            <a:endParaRPr lang="en-US" dirty="0"/>
          </a:p>
        </p:txBody>
      </p:sp>
      <p:sp>
        <p:nvSpPr>
          <p:cNvPr id="1034" name="Rectangle 11"/>
          <p:cNvSpPr>
            <a:spLocks noChangeArrowheads="1"/>
          </p:cNvSpPr>
          <p:nvPr/>
        </p:nvSpPr>
        <p:spPr bwMode="auto">
          <a:xfrm>
            <a:off x="0" y="0"/>
            <a:ext cx="314325"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35" name="Rectangle 12"/>
          <p:cNvSpPr>
            <a:spLocks noChangeArrowheads="1"/>
          </p:cNvSpPr>
          <p:nvPr/>
        </p:nvSpPr>
        <p:spPr bwMode="auto">
          <a:xfrm>
            <a:off x="376238" y="0"/>
            <a:ext cx="142875"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sp>
        <p:nvSpPr>
          <p:cNvPr id="1036" name="Rectangle 13"/>
          <p:cNvSpPr>
            <a:spLocks noChangeArrowheads="1"/>
          </p:cNvSpPr>
          <p:nvPr/>
        </p:nvSpPr>
        <p:spPr bwMode="auto">
          <a:xfrm>
            <a:off x="469900" y="64008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1037" name="Rectangle 14"/>
          <p:cNvSpPr>
            <a:spLocks noChangeArrowheads="1"/>
          </p:cNvSpPr>
          <p:nvPr/>
        </p:nvSpPr>
        <p:spPr bwMode="auto">
          <a:xfrm>
            <a:off x="469900" y="64008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222223" name="Rectangle 15"/>
          <p:cNvSpPr>
            <a:spLocks noChangeArrowheads="1"/>
          </p:cNvSpPr>
          <p:nvPr/>
        </p:nvSpPr>
        <p:spPr bwMode="auto">
          <a:xfrm>
            <a:off x="644525" y="6400800"/>
            <a:ext cx="3311525" cy="336550"/>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a:solidFill>
                  <a:srgbClr val="1D3275"/>
                </a:solidFill>
                <a:effectLst>
                  <a:outerShdw blurRad="38100" dist="38100" dir="2700000" algn="tl">
                    <a:srgbClr val="C0C0C0"/>
                  </a:outerShdw>
                </a:effectLst>
                <a:latin typeface="Century Schoolbook" pitchFamily="18" charset="0"/>
              </a:rPr>
              <a:t>Compensation Service Training Staff</a:t>
            </a:r>
          </a:p>
        </p:txBody>
      </p:sp>
      <p:pic>
        <p:nvPicPr>
          <p:cNvPr id="1039" name="Picture 19" descr="veterans"/>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92138" y="76200"/>
            <a:ext cx="116046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6"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ransition/>
  <p:timing>
    <p:tnLst>
      <p:par>
        <p:cTn id="1" dur="indefinite" restart="never" nodeType="tmRoot"/>
      </p:par>
    </p:tnLst>
  </p:timing>
  <p:hf hdr="0" dt="0"/>
  <p:txStyles>
    <p:titleStyle>
      <a:lvl1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rgbClr val="CC0000"/>
        </a:buClr>
        <a:buFont typeface="Wingdings" pitchFamily="2" charset="2"/>
        <a:buChar char="•"/>
        <a:defRPr sz="2800">
          <a:solidFill>
            <a:srgbClr val="1D3275"/>
          </a:solidFill>
          <a:latin typeface="+mn-lt"/>
          <a:ea typeface="+mn-ea"/>
          <a:cs typeface="+mn-cs"/>
        </a:defRPr>
      </a:lvl1pPr>
      <a:lvl2pPr marL="742950" indent="-285750" algn="l" rtl="0" eaLnBrk="0" fontAlgn="base" hangingPunct="0">
        <a:spcBef>
          <a:spcPct val="20000"/>
        </a:spcBef>
        <a:spcAft>
          <a:spcPct val="0"/>
        </a:spcAft>
        <a:buChar char="–"/>
        <a:defRPr sz="2400">
          <a:solidFill>
            <a:srgbClr val="1D3275"/>
          </a:solidFill>
          <a:latin typeface="+mn-lt"/>
        </a:defRPr>
      </a:lvl2pPr>
      <a:lvl3pPr marL="1143000" indent="-228600" algn="l" rtl="0" eaLnBrk="0" fontAlgn="base" hangingPunct="0">
        <a:spcBef>
          <a:spcPct val="20000"/>
        </a:spcBef>
        <a:spcAft>
          <a:spcPct val="0"/>
        </a:spcAft>
        <a:buClr>
          <a:srgbClr val="CC0000"/>
        </a:buClr>
        <a:buChar char="•"/>
        <a:defRPr sz="2000">
          <a:solidFill>
            <a:srgbClr val="1D3275"/>
          </a:solidFill>
          <a:latin typeface="+mn-lt"/>
        </a:defRPr>
      </a:lvl3pPr>
      <a:lvl4pPr marL="1600200" indent="-228600" algn="l" rtl="0" eaLnBrk="0" fontAlgn="base" hangingPunct="0">
        <a:spcBef>
          <a:spcPct val="20000"/>
        </a:spcBef>
        <a:spcAft>
          <a:spcPct val="0"/>
        </a:spcAft>
        <a:buChar char="–"/>
        <a:defRPr sz="2000">
          <a:solidFill>
            <a:srgbClr val="1D3275"/>
          </a:solidFill>
          <a:latin typeface="+mn-lt"/>
        </a:defRPr>
      </a:lvl4pPr>
      <a:lvl5pPr marL="2057400" indent="-228600" algn="l" rtl="0" eaLnBrk="0" fontAlgn="base" hangingPunct="0">
        <a:spcBef>
          <a:spcPct val="20000"/>
        </a:spcBef>
        <a:spcAft>
          <a:spcPct val="0"/>
        </a:spcAft>
        <a:buChar char="»"/>
        <a:defRPr sz="2000">
          <a:solidFill>
            <a:srgbClr val="1D3275"/>
          </a:solidFill>
          <a:latin typeface="+mn-lt"/>
        </a:defRPr>
      </a:lvl5pPr>
      <a:lvl6pPr marL="2514600" indent="-228600" algn="l" rtl="0" eaLnBrk="0" fontAlgn="base" hangingPunct="0">
        <a:spcBef>
          <a:spcPct val="20000"/>
        </a:spcBef>
        <a:spcAft>
          <a:spcPct val="0"/>
        </a:spcAft>
        <a:buChar char="»"/>
        <a:defRPr>
          <a:solidFill>
            <a:srgbClr val="1D3275"/>
          </a:solidFill>
          <a:latin typeface="+mn-lt"/>
        </a:defRPr>
      </a:lvl6pPr>
      <a:lvl7pPr marL="2971800" indent="-228600" algn="l" rtl="0" eaLnBrk="0" fontAlgn="base" hangingPunct="0">
        <a:spcBef>
          <a:spcPct val="20000"/>
        </a:spcBef>
        <a:spcAft>
          <a:spcPct val="0"/>
        </a:spcAft>
        <a:buChar char="»"/>
        <a:defRPr>
          <a:solidFill>
            <a:srgbClr val="1D3275"/>
          </a:solidFill>
          <a:latin typeface="+mn-lt"/>
        </a:defRPr>
      </a:lvl7pPr>
      <a:lvl8pPr marL="3429000" indent="-228600" algn="l" rtl="0" eaLnBrk="0" fontAlgn="base" hangingPunct="0">
        <a:spcBef>
          <a:spcPct val="20000"/>
        </a:spcBef>
        <a:spcAft>
          <a:spcPct val="0"/>
        </a:spcAft>
        <a:buChar char="»"/>
        <a:defRPr>
          <a:solidFill>
            <a:srgbClr val="1D3275"/>
          </a:solidFill>
          <a:latin typeface="+mn-lt"/>
        </a:defRPr>
      </a:lvl8pPr>
      <a:lvl9pPr marL="3886200" indent="-228600" algn="l" rtl="0" eaLnBrk="0" fontAlgn="base" hangingPunct="0">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ctrTitle" idx="4294967295"/>
          </p:nvPr>
        </p:nvSpPr>
        <p:spPr>
          <a:xfrm>
            <a:off x="914400" y="4953000"/>
            <a:ext cx="7772400" cy="609600"/>
          </a:xfrm>
        </p:spPr>
        <p:txBody>
          <a:bodyPr/>
          <a:lstStyle/>
          <a:p>
            <a:pPr>
              <a:defRPr/>
            </a:pPr>
            <a:r>
              <a:rPr lang="en-US" sz="2400" b="1" dirty="0" smtClean="0">
                <a:solidFill>
                  <a:srgbClr val="1D3275"/>
                </a:solidFill>
                <a:latin typeface="Verdana" pitchFamily="34" charset="0"/>
              </a:rPr>
              <a:t>Compensation Offsets : Readjustment, Separation &amp; Severance Pay</a:t>
            </a:r>
            <a:endParaRPr lang="en-US" sz="4800" i="1" dirty="0" smtClean="0">
              <a:solidFill>
                <a:srgbClr val="003366"/>
              </a:solidFill>
              <a:latin typeface="Verdana" pitchFamily="34" charset="0"/>
            </a:endParaRPr>
          </a:p>
        </p:txBody>
      </p:sp>
      <p:sp>
        <p:nvSpPr>
          <p:cNvPr id="3075" name="Rectangle 3"/>
          <p:cNvSpPr>
            <a:spLocks noGrp="1" noChangeArrowheads="1"/>
          </p:cNvSpPr>
          <p:nvPr>
            <p:ph type="subTitle" idx="4294967295"/>
          </p:nvPr>
        </p:nvSpPr>
        <p:spPr>
          <a:xfrm>
            <a:off x="6934200" y="3352800"/>
            <a:ext cx="2209800" cy="609600"/>
          </a:xfrm>
        </p:spPr>
        <p:txBody>
          <a:bodyPr/>
          <a:lstStyle/>
          <a:p>
            <a:pPr marL="0" indent="0" algn="ctr">
              <a:lnSpc>
                <a:spcPct val="80000"/>
              </a:lnSpc>
              <a:buFont typeface="Wingdings" pitchFamily="2" charset="2"/>
              <a:buNone/>
            </a:pPr>
            <a:r>
              <a:rPr lang="en-US" sz="2400" b="1" i="1" dirty="0" smtClean="0">
                <a:latin typeface="Century Schoolbook" pitchFamily="18" charset="0"/>
              </a:rPr>
              <a:t>September 2014</a:t>
            </a:r>
          </a:p>
        </p:txBody>
      </p:sp>
      <p:sp>
        <p:nvSpPr>
          <p:cNvPr id="3076" name="Rectangle 4"/>
          <p:cNvSpPr>
            <a:spLocks noChangeArrowheads="1"/>
          </p:cNvSpPr>
          <p:nvPr/>
        </p:nvSpPr>
        <p:spPr bwMode="auto">
          <a:xfrm>
            <a:off x="838200" y="3276600"/>
            <a:ext cx="25146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p>
            <a:pPr algn="ctr"/>
            <a:r>
              <a:rPr lang="en-US" sz="2400" b="1" i="1">
                <a:solidFill>
                  <a:srgbClr val="1D3275"/>
                </a:solidFill>
                <a:latin typeface="Century Schoolbook" pitchFamily="18" charset="0"/>
              </a:rPr>
              <a:t>Compensation Service Training Staff</a:t>
            </a:r>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10</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10</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eaLnBrk="1" hangingPunct="1">
              <a:buClr>
                <a:srgbClr val="000066"/>
              </a:buClr>
              <a:buFont typeface="Wingdings" panose="05000000000000000000" pitchFamily="2" charset="2"/>
              <a:buChar char="q"/>
            </a:pPr>
            <a:r>
              <a:rPr lang="en-US" altLang="en-US" dirty="0"/>
              <a:t>BIRLS MSC Screen</a:t>
            </a:r>
          </a:p>
          <a:p>
            <a:pPr eaLnBrk="1" hangingPunct="1">
              <a:buClr>
                <a:srgbClr val="000066"/>
              </a:buClr>
              <a:buFont typeface="Wingdings" panose="05000000000000000000" pitchFamily="2" charset="2"/>
              <a:buChar char="q"/>
            </a:pPr>
            <a:r>
              <a:rPr lang="en-US" altLang="en-US" dirty="0"/>
              <a:t>DD Form 214</a:t>
            </a:r>
          </a:p>
          <a:p>
            <a:pPr eaLnBrk="1" hangingPunct="1">
              <a:buClr>
                <a:srgbClr val="000066"/>
              </a:buClr>
              <a:buFont typeface="Wingdings" panose="05000000000000000000" pitchFamily="2" charset="2"/>
              <a:buChar char="q"/>
            </a:pPr>
            <a:r>
              <a:rPr lang="en-US" altLang="en-US" dirty="0"/>
              <a:t>Corporate Record-Military-Payments</a:t>
            </a:r>
          </a:p>
          <a:p>
            <a:pPr eaLnBrk="1" hangingPunct="1">
              <a:buClr>
                <a:srgbClr val="000066"/>
              </a:buClr>
              <a:buFont typeface="Wingdings" panose="05000000000000000000" pitchFamily="2" charset="2"/>
              <a:buChar char="q"/>
            </a:pPr>
            <a:r>
              <a:rPr lang="en-US" altLang="en-US" dirty="0"/>
              <a:t>Previous rating in VBMS/C-file, if increase </a:t>
            </a:r>
          </a:p>
          <a:p>
            <a:pPr>
              <a:buClr>
                <a:srgbClr val="000066"/>
              </a:buClr>
              <a:buFont typeface="Wingdings" pitchFamily="2" charset="2"/>
              <a:buNone/>
            </a:pPr>
            <a:endParaRPr lang="en-US" dirty="0" smtClean="0">
              <a:latin typeface="Arial" pitchFamily="34" charset="0"/>
              <a:cs typeface="Arial" pitchFamily="34" charset="0"/>
            </a:endParaRPr>
          </a:p>
          <a:p>
            <a:pPr>
              <a:buClr>
                <a:srgbClr val="1D3275"/>
              </a:buClr>
              <a:buFont typeface="Wingdings" pitchFamily="2" charset="2"/>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Confirm and/ or Verify</a:t>
            </a:r>
          </a:p>
        </p:txBody>
      </p:sp>
    </p:spTree>
    <p:extLst>
      <p:ext uri="{BB962C8B-B14F-4D97-AF65-F5344CB8AC3E}">
        <p14:creationId xmlns:p14="http://schemas.microsoft.com/office/powerpoint/2010/main" val="411542586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11</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11</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371600"/>
            <a:ext cx="8458200" cy="4953000"/>
          </a:xfrm>
        </p:spPr>
        <p:txBody>
          <a:bodyPr/>
          <a:lstStyle/>
          <a:p>
            <a:pPr marL="365728" indent="-283439" algn="ctr" eaLnBrk="1" fontAlgn="auto" hangingPunct="1">
              <a:spcAft>
                <a:spcPts val="0"/>
              </a:spcAft>
              <a:buNone/>
              <a:defRPr/>
            </a:pPr>
            <a:r>
              <a:rPr lang="en-US" altLang="en-US" sz="3600" dirty="0" smtClean="0">
                <a:cs typeface="Times New Roman" pitchFamily="18" charset="0"/>
              </a:rPr>
              <a:t>Method </a:t>
            </a:r>
            <a:r>
              <a:rPr lang="en-US" altLang="en-US" sz="3600" dirty="0">
                <a:cs typeface="Times New Roman" pitchFamily="18" charset="0"/>
              </a:rPr>
              <a:t>1</a:t>
            </a:r>
          </a:p>
          <a:p>
            <a:pPr marL="365728" indent="-283439" algn="ctr" eaLnBrk="1" fontAlgn="auto" hangingPunct="1">
              <a:spcAft>
                <a:spcPts val="0"/>
              </a:spcAft>
              <a:buFont typeface="Wingdings 2"/>
              <a:buChar char=""/>
              <a:defRPr/>
            </a:pPr>
            <a:endParaRPr lang="en-US" altLang="en-US" sz="1200" dirty="0">
              <a:cs typeface="Times New Roman" pitchFamily="18" charset="0"/>
            </a:endParaRPr>
          </a:p>
          <a:p>
            <a:pPr marL="1115469" lvl="4" indent="0" eaLnBrk="1" fontAlgn="auto" hangingPunct="1">
              <a:spcAft>
                <a:spcPts val="0"/>
              </a:spcAft>
              <a:buClr>
                <a:schemeClr val="accent4"/>
              </a:buClr>
              <a:buNone/>
              <a:defRPr/>
            </a:pPr>
            <a:r>
              <a:rPr lang="en-US" altLang="en-US" sz="2800" b="1" dirty="0">
                <a:latin typeface="Arial" charset="0"/>
                <a:cs typeface="Times New Roman" pitchFamily="18" charset="0"/>
              </a:rPr>
              <a:t>  </a:t>
            </a:r>
            <a:r>
              <a:rPr lang="en-US" altLang="en-US" sz="3200" b="1" dirty="0">
                <a:latin typeface="Arial" charset="0"/>
                <a:cs typeface="Times New Roman" pitchFamily="18" charset="0"/>
              </a:rPr>
              <a:t>Combine %</a:t>
            </a:r>
          </a:p>
          <a:p>
            <a:pPr marL="1115469" lvl="4" indent="0" eaLnBrk="1" fontAlgn="auto" hangingPunct="1">
              <a:spcAft>
                <a:spcPts val="0"/>
              </a:spcAft>
              <a:buClr>
                <a:schemeClr val="accent4"/>
              </a:buClr>
              <a:buNone/>
              <a:defRPr/>
            </a:pPr>
            <a:r>
              <a:rPr lang="en-US" altLang="en-US" sz="3200" b="1" u="sng" dirty="0">
                <a:latin typeface="Arial" charset="0"/>
                <a:cs typeface="Times New Roman" pitchFamily="18" charset="0"/>
              </a:rPr>
              <a:t>- Severance % (withhold)</a:t>
            </a:r>
          </a:p>
          <a:p>
            <a:pPr marL="365728" indent="-283439" algn="ctr" eaLnBrk="1" fontAlgn="auto" hangingPunct="1">
              <a:spcAft>
                <a:spcPts val="0"/>
              </a:spcAft>
              <a:buNone/>
              <a:defRPr/>
            </a:pPr>
            <a:r>
              <a:rPr lang="en-US" altLang="en-US" dirty="0">
                <a:cs typeface="Times New Roman" pitchFamily="18" charset="0"/>
              </a:rPr>
              <a:t> Pay difference</a:t>
            </a:r>
          </a:p>
          <a:p>
            <a:pPr marL="365728" indent="-283439" algn="ctr" eaLnBrk="1" fontAlgn="auto" hangingPunct="1">
              <a:spcAft>
                <a:spcPts val="0"/>
              </a:spcAft>
              <a:buNone/>
              <a:defRPr/>
            </a:pPr>
            <a:endParaRPr lang="en-US" altLang="en-US" dirty="0">
              <a:cs typeface="Times New Roman" pitchFamily="18" charset="0"/>
            </a:endParaRPr>
          </a:p>
          <a:p>
            <a:pPr marL="365728" indent="-283439" eaLnBrk="1" fontAlgn="auto" hangingPunct="1">
              <a:spcAft>
                <a:spcPts val="0"/>
              </a:spcAft>
              <a:buNone/>
              <a:defRPr/>
            </a:pPr>
            <a:r>
              <a:rPr lang="en-US" altLang="en-US" b="1" i="1" dirty="0">
                <a:cs typeface="Times New Roman" pitchFamily="18" charset="0"/>
              </a:rPr>
              <a:t>Please note:  VBMS and Vetsnet does the calculation for you</a:t>
            </a:r>
            <a:r>
              <a:rPr lang="en-US" altLang="en-US" b="1" i="1" dirty="0" smtClean="0">
                <a:cs typeface="Times New Roman" pitchFamily="18" charset="0"/>
              </a:rPr>
              <a:t>.</a:t>
            </a:r>
          </a:p>
          <a:p>
            <a:pPr marL="365728" indent="-283439" eaLnBrk="1" fontAlgn="auto" hangingPunct="1">
              <a:spcAft>
                <a:spcPts val="0"/>
              </a:spcAft>
              <a:buNone/>
              <a:defRPr/>
            </a:pPr>
            <a:endParaRPr lang="en-US" altLang="en-US" sz="1400" b="1" i="1" dirty="0">
              <a:solidFill>
                <a:srgbClr val="000066"/>
              </a:solidFill>
              <a:cs typeface="Times New Roman" pitchFamily="18" charset="0"/>
            </a:endParaRPr>
          </a:p>
          <a:p>
            <a:pPr>
              <a:buClr>
                <a:srgbClr val="1D3275"/>
              </a:buClr>
              <a:buNone/>
            </a:pPr>
            <a:r>
              <a:rPr lang="en-US" altLang="en-US" dirty="0">
                <a:solidFill>
                  <a:srgbClr val="000066"/>
                </a:solidFill>
              </a:rPr>
              <a:t>(M21-1MR III.v.4.B.7)</a:t>
            </a:r>
            <a:endParaRPr lang="en-US" dirty="0" smtClean="0">
              <a:solidFill>
                <a:srgbClr val="000066"/>
              </a:solidFill>
              <a:cs typeface="Arial" pitchFamily="34" charset="0"/>
            </a:endParaRPr>
          </a:p>
          <a:p>
            <a:pPr>
              <a:buClr>
                <a:srgbClr val="1D3275"/>
              </a:buClr>
              <a:buFont typeface="Wingdings" pitchFamily="2" charset="2"/>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7162800" cy="882650"/>
          </a:xfrm>
        </p:spPr>
        <p:txBody>
          <a:bodyPr/>
          <a:lstStyle/>
          <a:p>
            <a:pPr>
              <a:defRPr/>
            </a:pPr>
            <a:r>
              <a:rPr lang="en-US" dirty="0" smtClean="0"/>
              <a:t>Formula for Calculating Severance Pay</a:t>
            </a:r>
          </a:p>
        </p:txBody>
      </p:sp>
    </p:spTree>
    <p:extLst>
      <p:ext uri="{BB962C8B-B14F-4D97-AF65-F5344CB8AC3E}">
        <p14:creationId xmlns:p14="http://schemas.microsoft.com/office/powerpoint/2010/main" val="233307387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12</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12</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algn="ctr" eaLnBrk="1" hangingPunct="1">
              <a:lnSpc>
                <a:spcPct val="90000"/>
              </a:lnSpc>
              <a:buNone/>
            </a:pPr>
            <a:r>
              <a:rPr lang="en-US" altLang="en-US" sz="3600" dirty="0">
                <a:cs typeface="Times New Roman" pitchFamily="18" charset="0"/>
              </a:rPr>
              <a:t>Method 2</a:t>
            </a:r>
          </a:p>
          <a:p>
            <a:pPr algn="ctr" eaLnBrk="1" hangingPunct="1">
              <a:lnSpc>
                <a:spcPct val="90000"/>
              </a:lnSpc>
            </a:pPr>
            <a:endParaRPr lang="en-US" altLang="en-US" sz="3600" dirty="0">
              <a:cs typeface="Times New Roman" pitchFamily="18" charset="0"/>
            </a:endParaRPr>
          </a:p>
          <a:p>
            <a:pPr lvl="4" eaLnBrk="1" hangingPunct="1">
              <a:lnSpc>
                <a:spcPct val="90000"/>
              </a:lnSpc>
              <a:buFontTx/>
              <a:buNone/>
            </a:pPr>
            <a:r>
              <a:rPr lang="en-US" altLang="en-US" sz="2400" b="1" dirty="0">
                <a:latin typeface="Arial" charset="0"/>
                <a:cs typeface="Times New Roman" pitchFamily="18" charset="0"/>
              </a:rPr>
              <a:t> </a:t>
            </a:r>
            <a:r>
              <a:rPr lang="en-US" altLang="en-US" sz="2800" b="1" dirty="0">
                <a:latin typeface="Arial" charset="0"/>
                <a:cs typeface="Times New Roman" pitchFamily="18" charset="0"/>
              </a:rPr>
              <a:t> Combine %</a:t>
            </a:r>
          </a:p>
          <a:p>
            <a:pPr lvl="4" eaLnBrk="1" hangingPunct="1">
              <a:lnSpc>
                <a:spcPct val="90000"/>
              </a:lnSpc>
              <a:buFontTx/>
              <a:buChar char="-"/>
            </a:pPr>
            <a:r>
              <a:rPr lang="en-US" altLang="en-US" sz="2800" b="1" u="sng" dirty="0">
                <a:latin typeface="Arial" charset="0"/>
                <a:cs typeface="Times New Roman" pitchFamily="18" charset="0"/>
              </a:rPr>
              <a:t>Non Severance % (Pay)</a:t>
            </a:r>
          </a:p>
          <a:p>
            <a:pPr algn="ctr" eaLnBrk="1" hangingPunct="1">
              <a:lnSpc>
                <a:spcPct val="90000"/>
              </a:lnSpc>
              <a:buNone/>
            </a:pPr>
            <a:r>
              <a:rPr lang="en-US" altLang="en-US" dirty="0">
                <a:cs typeface="Times New Roman" pitchFamily="18" charset="0"/>
              </a:rPr>
              <a:t>Withhold difference</a:t>
            </a:r>
          </a:p>
          <a:p>
            <a:pPr eaLnBrk="1" hangingPunct="1">
              <a:lnSpc>
                <a:spcPct val="90000"/>
              </a:lnSpc>
            </a:pPr>
            <a:endParaRPr lang="en-US" altLang="en-US" dirty="0">
              <a:solidFill>
                <a:srgbClr val="FDF54B"/>
              </a:solidFill>
              <a:cs typeface="Times New Roman" pitchFamily="18" charset="0"/>
            </a:endParaRPr>
          </a:p>
          <a:p>
            <a:pPr eaLnBrk="1" hangingPunct="1">
              <a:lnSpc>
                <a:spcPct val="90000"/>
              </a:lnSpc>
              <a:buFont typeface="Wingdings 2" pitchFamily="18" charset="2"/>
              <a:buNone/>
            </a:pPr>
            <a:r>
              <a:rPr lang="en-US" altLang="en-US" b="1" i="1" dirty="0">
                <a:cs typeface="Times New Roman" pitchFamily="18" charset="0"/>
              </a:rPr>
              <a:t>Please note:  VBMS and Vetsnet does the calculation for you.</a:t>
            </a:r>
          </a:p>
          <a:p>
            <a:pPr>
              <a:buClr>
                <a:srgbClr val="1D3275"/>
              </a:buClr>
              <a:buFont typeface="Wingdings" pitchFamily="2" charset="2"/>
              <a:buNone/>
            </a:pPr>
            <a:endParaRPr lang="en-US" dirty="0" smtClean="0">
              <a:latin typeface="Arial" pitchFamily="34" charset="0"/>
              <a:cs typeface="Arial" pitchFamily="34" charset="0"/>
            </a:endParaRPr>
          </a:p>
          <a:p>
            <a:pPr>
              <a:buClr>
                <a:srgbClr val="1D3275"/>
              </a:buClr>
              <a:buFont typeface="Wingdings" pitchFamily="2" charset="2"/>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Formula for Severance Pay (cont.)</a:t>
            </a:r>
          </a:p>
        </p:txBody>
      </p:sp>
    </p:spTree>
    <p:extLst>
      <p:ext uri="{BB962C8B-B14F-4D97-AF65-F5344CB8AC3E}">
        <p14:creationId xmlns:p14="http://schemas.microsoft.com/office/powerpoint/2010/main" val="2095180961"/>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13</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13</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eaLnBrk="1" hangingPunct="1">
              <a:buClr>
                <a:srgbClr val="000066"/>
              </a:buClr>
              <a:buFont typeface="Wingdings" panose="05000000000000000000" pitchFamily="2" charset="2"/>
              <a:buChar char="q"/>
            </a:pPr>
            <a:r>
              <a:rPr lang="en-US" altLang="en-US" dirty="0"/>
              <a:t>Verify Separation Pay and or Severance Pay amount</a:t>
            </a:r>
          </a:p>
          <a:p>
            <a:pPr eaLnBrk="1" hangingPunct="1">
              <a:buClr>
                <a:srgbClr val="000066"/>
              </a:buClr>
              <a:buFont typeface="Wingdings" panose="05000000000000000000" pitchFamily="2" charset="2"/>
              <a:buChar char="q"/>
            </a:pPr>
            <a:r>
              <a:rPr lang="en-US" altLang="en-US" dirty="0"/>
              <a:t>Enter </a:t>
            </a:r>
            <a:r>
              <a:rPr lang="en-US" altLang="en-US" dirty="0" smtClean="0"/>
              <a:t>either pre or post </a:t>
            </a:r>
            <a:r>
              <a:rPr lang="en-US" altLang="en-US" dirty="0"/>
              <a:t>tax amount</a:t>
            </a:r>
          </a:p>
          <a:p>
            <a:pPr eaLnBrk="1" hangingPunct="1">
              <a:buClr>
                <a:srgbClr val="000066"/>
              </a:buClr>
              <a:buFont typeface="Wingdings" panose="05000000000000000000" pitchFamily="2" charset="2"/>
              <a:buChar char="q"/>
            </a:pPr>
            <a:r>
              <a:rPr lang="en-US" altLang="en-US" dirty="0"/>
              <a:t>Enter in Military Payment Info</a:t>
            </a:r>
          </a:p>
          <a:p>
            <a:pPr eaLnBrk="1" hangingPunct="1">
              <a:buClr>
                <a:srgbClr val="000066"/>
              </a:buClr>
              <a:buFont typeface="Wingdings" panose="05000000000000000000" pitchFamily="2" charset="2"/>
              <a:buChar char="q"/>
            </a:pPr>
            <a:r>
              <a:rPr lang="en-US" altLang="en-US" dirty="0"/>
              <a:t>And Award Adjustments</a:t>
            </a:r>
          </a:p>
          <a:p>
            <a:pPr eaLnBrk="1" hangingPunct="1">
              <a:buClr>
                <a:srgbClr val="000066"/>
              </a:buClr>
              <a:buFont typeface="Wingdings" panose="05000000000000000000" pitchFamily="2" charset="2"/>
              <a:buChar char="q"/>
            </a:pPr>
            <a:r>
              <a:rPr lang="en-US" altLang="en-US" dirty="0"/>
              <a:t>Generate and Preview Letter</a:t>
            </a:r>
          </a:p>
          <a:p>
            <a:pPr eaLnBrk="1" hangingPunct="1">
              <a:buClr>
                <a:srgbClr val="000066"/>
              </a:buClr>
              <a:buFont typeface="Wingdings" panose="05000000000000000000" pitchFamily="2" charset="2"/>
              <a:buChar char="q"/>
            </a:pPr>
            <a:r>
              <a:rPr lang="en-US" altLang="en-US" dirty="0"/>
              <a:t>Generate </a:t>
            </a:r>
            <a:r>
              <a:rPr lang="en-US" altLang="en-US" dirty="0" smtClean="0"/>
              <a:t>E-doc</a:t>
            </a:r>
            <a:endParaRPr lang="en-US" altLang="en-US" dirty="0"/>
          </a:p>
          <a:p>
            <a:pPr eaLnBrk="1" hangingPunct="1">
              <a:buClr>
                <a:srgbClr val="000066"/>
              </a:buClr>
              <a:buFont typeface="Wingdings" panose="05000000000000000000" pitchFamily="2" charset="2"/>
              <a:buChar char="q"/>
            </a:pPr>
            <a:r>
              <a:rPr lang="en-US" altLang="en-US" dirty="0"/>
              <a:t>See trainee hand out for guidance</a:t>
            </a:r>
          </a:p>
          <a:p>
            <a:pPr marL="0" indent="0">
              <a:buClr>
                <a:srgbClr val="000066"/>
              </a:buClr>
              <a:buNone/>
            </a:pPr>
            <a:endParaRPr lang="en-US" dirty="0" smtClean="0">
              <a:latin typeface="Arial" pitchFamily="34" charset="0"/>
              <a:cs typeface="Arial" pitchFamily="34" charset="0"/>
            </a:endParaRPr>
          </a:p>
          <a:p>
            <a:pPr>
              <a:buClr>
                <a:srgbClr val="1D3275"/>
              </a:buClr>
              <a:buFont typeface="Wingdings" pitchFamily="2" charset="2"/>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VBMS-A Award Processing</a:t>
            </a:r>
          </a:p>
        </p:txBody>
      </p:sp>
    </p:spTree>
    <p:extLst>
      <p:ext uri="{BB962C8B-B14F-4D97-AF65-F5344CB8AC3E}">
        <p14:creationId xmlns:p14="http://schemas.microsoft.com/office/powerpoint/2010/main" val="2199700559"/>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14</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14</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a:buClr>
                <a:srgbClr val="1D3275"/>
              </a:buClr>
              <a:buFont typeface="Wingdings" pitchFamily="2" charset="2"/>
              <a:buNone/>
            </a:pPr>
            <a:endParaRPr lang="en-US" dirty="0" smtClean="0">
              <a:latin typeface="Arial" pitchFamily="34" charset="0"/>
              <a:cs typeface="Arial" pitchFamily="34" charset="0"/>
            </a:endParaRPr>
          </a:p>
          <a:p>
            <a:pPr eaLnBrk="1" hangingPunct="1">
              <a:buClr>
                <a:srgbClr val="000066"/>
              </a:buClr>
              <a:buFont typeface="Wingdings" panose="05000000000000000000" pitchFamily="2" charset="2"/>
              <a:buChar char="q"/>
            </a:pPr>
            <a:r>
              <a:rPr lang="en-US" altLang="en-US" dirty="0"/>
              <a:t>Use the same procedures for a Vetsnet Award</a:t>
            </a:r>
          </a:p>
          <a:p>
            <a:pPr eaLnBrk="1" hangingPunct="1">
              <a:buClr>
                <a:srgbClr val="000066"/>
              </a:buClr>
              <a:buFont typeface="Wingdings" panose="05000000000000000000" pitchFamily="2" charset="2"/>
              <a:buChar char="q"/>
            </a:pPr>
            <a:endParaRPr lang="en-US" altLang="en-US" dirty="0"/>
          </a:p>
          <a:p>
            <a:pPr eaLnBrk="1" hangingPunct="1">
              <a:buClr>
                <a:srgbClr val="000066"/>
              </a:buClr>
              <a:buFont typeface="Wingdings" panose="05000000000000000000" pitchFamily="2" charset="2"/>
              <a:buChar char="q"/>
            </a:pPr>
            <a:r>
              <a:rPr lang="en-US" altLang="en-US" dirty="0"/>
              <a:t>See trainee hand out for guidance</a:t>
            </a:r>
          </a:p>
          <a:p>
            <a:pPr eaLnBrk="1" hangingPunct="1">
              <a:buClr>
                <a:srgbClr val="000066"/>
              </a:buClr>
              <a:buFont typeface="Wingdings" panose="05000000000000000000" pitchFamily="2" charset="2"/>
              <a:buChar char="q"/>
            </a:pPr>
            <a:endParaRPr lang="en-US" altLang="en-US" dirty="0"/>
          </a:p>
          <a:p>
            <a:pPr eaLnBrk="1" hangingPunct="1">
              <a:buClr>
                <a:srgbClr val="000066"/>
              </a:buClr>
              <a:buFont typeface="Wingdings" panose="05000000000000000000" pitchFamily="2" charset="2"/>
              <a:buChar char="q"/>
            </a:pPr>
            <a:r>
              <a:rPr lang="en-US" altLang="en-US" dirty="0"/>
              <a:t>VETSNET Awards Handbook</a:t>
            </a:r>
          </a:p>
          <a:p>
            <a:pPr>
              <a:buClr>
                <a:srgbClr val="1D3275"/>
              </a:buClr>
              <a:buFont typeface="Wingdings" pitchFamily="2" charset="2"/>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VETSNET: Award</a:t>
            </a:r>
          </a:p>
        </p:txBody>
      </p:sp>
    </p:spTree>
    <p:extLst>
      <p:ext uri="{BB962C8B-B14F-4D97-AF65-F5344CB8AC3E}">
        <p14:creationId xmlns:p14="http://schemas.microsoft.com/office/powerpoint/2010/main" val="2788286246"/>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15</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15</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eaLnBrk="1" hangingPunct="1">
              <a:buClr>
                <a:srgbClr val="000066"/>
              </a:buClr>
              <a:buFont typeface="Wingdings" panose="05000000000000000000" pitchFamily="2" charset="2"/>
              <a:buChar char="q"/>
            </a:pPr>
            <a:r>
              <a:rPr lang="en-US" altLang="en-US" dirty="0"/>
              <a:t>Rates, Dates and Withholding</a:t>
            </a:r>
          </a:p>
          <a:p>
            <a:pPr eaLnBrk="1" hangingPunct="1">
              <a:buClr>
                <a:srgbClr val="000066"/>
              </a:buClr>
              <a:buFont typeface="Wingdings" panose="05000000000000000000" pitchFamily="2" charset="2"/>
              <a:buChar char="q"/>
            </a:pPr>
            <a:endParaRPr lang="en-US" altLang="en-US" dirty="0"/>
          </a:p>
          <a:p>
            <a:pPr eaLnBrk="1" hangingPunct="1">
              <a:buClr>
                <a:srgbClr val="000066"/>
              </a:buClr>
              <a:buFont typeface="Wingdings" panose="05000000000000000000" pitchFamily="2" charset="2"/>
              <a:buChar char="q"/>
            </a:pPr>
            <a:r>
              <a:rPr lang="en-US" altLang="en-US" dirty="0"/>
              <a:t>Separation/Severance amount </a:t>
            </a:r>
          </a:p>
          <a:p>
            <a:pPr eaLnBrk="1" hangingPunct="1">
              <a:buClr>
                <a:srgbClr val="000066"/>
              </a:buClr>
              <a:buFont typeface="Wingdings" panose="05000000000000000000" pitchFamily="2" charset="2"/>
              <a:buChar char="q"/>
            </a:pPr>
            <a:endParaRPr lang="en-US" altLang="en-US" dirty="0"/>
          </a:p>
          <a:p>
            <a:pPr eaLnBrk="1" hangingPunct="1">
              <a:buClr>
                <a:srgbClr val="000066"/>
              </a:buClr>
              <a:buFont typeface="Wingdings" panose="05000000000000000000" pitchFamily="2" charset="2"/>
              <a:buChar char="q"/>
            </a:pPr>
            <a:r>
              <a:rPr lang="en-US" altLang="en-US" dirty="0"/>
              <a:t>If Severance, identify condition</a:t>
            </a:r>
          </a:p>
          <a:p>
            <a:pPr>
              <a:buClr>
                <a:srgbClr val="1D3275"/>
              </a:buClr>
              <a:buFont typeface="Wingdings" pitchFamily="2" charset="2"/>
              <a:buNone/>
            </a:pPr>
            <a:endParaRPr lang="en-US" dirty="0" smtClean="0">
              <a:latin typeface="Arial" pitchFamily="34" charset="0"/>
              <a:cs typeface="Arial" pitchFamily="34" charset="0"/>
            </a:endParaRPr>
          </a:p>
          <a:p>
            <a:pPr>
              <a:buClr>
                <a:srgbClr val="1D3275"/>
              </a:buClr>
              <a:buFont typeface="Wingdings" pitchFamily="2" charset="2"/>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PCGL: Notification Letter/ADL</a:t>
            </a:r>
          </a:p>
        </p:txBody>
      </p:sp>
    </p:spTree>
    <p:extLst>
      <p:ext uri="{BB962C8B-B14F-4D97-AF65-F5344CB8AC3E}">
        <p14:creationId xmlns:p14="http://schemas.microsoft.com/office/powerpoint/2010/main" val="65165116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16</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16</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eaLnBrk="1" hangingPunct="1">
              <a:lnSpc>
                <a:spcPct val="90000"/>
              </a:lnSpc>
              <a:buClr>
                <a:srgbClr val="000066"/>
              </a:buClr>
              <a:buFont typeface="Wingdings" panose="05000000000000000000" pitchFamily="2" charset="2"/>
              <a:buChar char="ü"/>
            </a:pPr>
            <a:r>
              <a:rPr lang="en-US" altLang="en-US" dirty="0"/>
              <a:t>Compensation Offset types</a:t>
            </a:r>
          </a:p>
          <a:p>
            <a:pPr eaLnBrk="1" hangingPunct="1">
              <a:lnSpc>
                <a:spcPct val="90000"/>
              </a:lnSpc>
              <a:buClr>
                <a:srgbClr val="000066"/>
              </a:buClr>
              <a:buFont typeface="Wingdings" panose="05000000000000000000" pitchFamily="2" charset="2"/>
              <a:buChar char="ü"/>
            </a:pPr>
            <a:endParaRPr lang="en-US" altLang="en-US" dirty="0"/>
          </a:p>
          <a:p>
            <a:pPr eaLnBrk="1" hangingPunct="1">
              <a:lnSpc>
                <a:spcPct val="90000"/>
              </a:lnSpc>
              <a:buClr>
                <a:srgbClr val="000066"/>
              </a:buClr>
              <a:buFont typeface="Wingdings" panose="05000000000000000000" pitchFamily="2" charset="2"/>
              <a:buChar char="ü"/>
            </a:pPr>
            <a:r>
              <a:rPr lang="en-US" altLang="en-US" dirty="0"/>
              <a:t>Rules of withholding</a:t>
            </a:r>
          </a:p>
          <a:p>
            <a:pPr eaLnBrk="1" hangingPunct="1">
              <a:lnSpc>
                <a:spcPct val="90000"/>
              </a:lnSpc>
              <a:buClr>
                <a:srgbClr val="000066"/>
              </a:buClr>
              <a:buFont typeface="Wingdings" panose="05000000000000000000" pitchFamily="2" charset="2"/>
              <a:buChar char="ü"/>
            </a:pPr>
            <a:endParaRPr lang="en-US" altLang="en-US" dirty="0"/>
          </a:p>
          <a:p>
            <a:pPr eaLnBrk="1" hangingPunct="1">
              <a:lnSpc>
                <a:spcPct val="90000"/>
              </a:lnSpc>
              <a:buClr>
                <a:srgbClr val="000066"/>
              </a:buClr>
              <a:buFont typeface="Wingdings" panose="05000000000000000000" pitchFamily="2" charset="2"/>
              <a:buChar char="ü"/>
            </a:pPr>
            <a:r>
              <a:rPr lang="en-US" altLang="en-US" dirty="0"/>
              <a:t>Confirm and/or Verify</a:t>
            </a:r>
          </a:p>
          <a:p>
            <a:pPr eaLnBrk="1" hangingPunct="1">
              <a:lnSpc>
                <a:spcPct val="90000"/>
              </a:lnSpc>
              <a:buClr>
                <a:srgbClr val="000066"/>
              </a:buClr>
              <a:buFont typeface="Wingdings" panose="05000000000000000000" pitchFamily="2" charset="2"/>
              <a:buChar char="ü"/>
            </a:pPr>
            <a:endParaRPr lang="en-US" altLang="en-US" dirty="0"/>
          </a:p>
          <a:p>
            <a:pPr eaLnBrk="1" hangingPunct="1">
              <a:lnSpc>
                <a:spcPct val="90000"/>
              </a:lnSpc>
              <a:buClr>
                <a:srgbClr val="000066"/>
              </a:buClr>
              <a:buFont typeface="Wingdings" panose="05000000000000000000" pitchFamily="2" charset="2"/>
              <a:buChar char="ü"/>
            </a:pPr>
            <a:r>
              <a:rPr lang="en-US" altLang="en-US" dirty="0"/>
              <a:t>Awards and Notification</a:t>
            </a:r>
          </a:p>
          <a:p>
            <a:pPr>
              <a:buClr>
                <a:srgbClr val="1D3275"/>
              </a:buClr>
              <a:buFont typeface="Wingdings" pitchFamily="2" charset="2"/>
              <a:buNone/>
            </a:pPr>
            <a:endParaRPr lang="en-US" dirty="0" smtClean="0">
              <a:latin typeface="Arial" pitchFamily="34" charset="0"/>
              <a:cs typeface="Arial" pitchFamily="34" charset="0"/>
            </a:endParaRPr>
          </a:p>
          <a:p>
            <a:pPr>
              <a:buClr>
                <a:srgbClr val="1D3275"/>
              </a:buClr>
              <a:buFont typeface="Wingdings" pitchFamily="2" charset="2"/>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Summary</a:t>
            </a:r>
          </a:p>
        </p:txBody>
      </p:sp>
    </p:spTree>
    <p:extLst>
      <p:ext uri="{BB962C8B-B14F-4D97-AF65-F5344CB8AC3E}">
        <p14:creationId xmlns:p14="http://schemas.microsoft.com/office/powerpoint/2010/main" val="270203952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0"/>
          </p:nvPr>
        </p:nvSpPr>
        <p:spPr/>
        <p:txBody>
          <a:bodyPr/>
          <a:lstStyle/>
          <a:p>
            <a:pPr>
              <a:defRPr/>
            </a:pPr>
            <a:fld id="{7A6C14B2-BBED-4B4E-9FC2-734F189F8D80}" type="slidenum">
              <a:rPr lang="en-US" smtClean="0"/>
              <a:pPr>
                <a:defRPr/>
              </a:pPr>
              <a:t>17</a:t>
            </a:fld>
            <a:endParaRPr lang="en-US" dirty="0"/>
          </a:p>
        </p:txBody>
      </p:sp>
      <p:sp>
        <p:nvSpPr>
          <p:cNvPr id="7170" name="Rectangle 2" hidden="1"/>
          <p:cNvSpPr>
            <a:spLocks noGrp="1" noChangeArrowheads="1"/>
          </p:cNvSpPr>
          <p:nvPr>
            <p:ph type="title"/>
          </p:nvPr>
        </p:nvSpPr>
        <p:spPr/>
        <p:txBody>
          <a:bodyPr/>
          <a:lstStyle/>
          <a:p>
            <a:r>
              <a:rPr lang="en-US" dirty="0" smtClean="0">
                <a:effectLst/>
              </a:rPr>
              <a:t>Review</a:t>
            </a:r>
          </a:p>
        </p:txBody>
      </p:sp>
      <p:sp>
        <p:nvSpPr>
          <p:cNvPr id="7171" name="Rectangle 3" hidden="1"/>
          <p:cNvSpPr>
            <a:spLocks noGrp="1" noChangeArrowheads="1"/>
          </p:cNvSpPr>
          <p:nvPr>
            <p:ph type="body" idx="1"/>
          </p:nvPr>
        </p:nvSpPr>
        <p:spPr/>
        <p:txBody>
          <a:bodyPr/>
          <a:lstStyle/>
          <a:p>
            <a:pPr lvl="4">
              <a:buFontTx/>
              <a:buNone/>
            </a:pPr>
            <a:endParaRPr lang="en-US" smtClean="0"/>
          </a:p>
        </p:txBody>
      </p:sp>
      <p:sp>
        <p:nvSpPr>
          <p:cNvPr id="7172" name="WordArt 4"/>
          <p:cNvSpPr>
            <a:spLocks noChangeArrowheads="1" noChangeShapeType="1" noTextEdit="1"/>
          </p:cNvSpPr>
          <p:nvPr/>
        </p:nvSpPr>
        <p:spPr bwMode="auto">
          <a:xfrm>
            <a:off x="2133600" y="3105150"/>
            <a:ext cx="5943600" cy="1847850"/>
          </a:xfrm>
          <a:prstGeom prst="rect">
            <a:avLst/>
          </a:prstGeom>
        </p:spPr>
        <p:txBody>
          <a:bodyPr wrap="none" fromWordArt="1">
            <a:prstTxWarp prst="textPlain">
              <a:avLst>
                <a:gd name="adj" fmla="val 50000"/>
              </a:avLst>
            </a:prstTxWarp>
            <a:scene3d>
              <a:camera prst="legacyPerspectiveBottomRight">
                <a:rot lat="0" lon="21239990" rev="0"/>
              </a:camera>
              <a:lightRig rig="legacyHarsh3" dir="l"/>
            </a:scene3d>
            <a:sp3d extrusionH="430200" prstMaterial="legacyMatte">
              <a:extrusionClr>
                <a:srgbClr val="C0C0C0"/>
              </a:extrusionClr>
            </a:sp3d>
          </a:bodyPr>
          <a:lstStyle/>
          <a:p>
            <a:pPr algn="ctr"/>
            <a:r>
              <a:rPr lang="en-US" sz="3600" kern="1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latin typeface="Arial Black"/>
              </a:rPr>
              <a:t>Review</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4728F830-42DA-493A-834E-77448722BE40}" type="slidenum">
              <a:rPr lang="en-US" smtClean="0"/>
              <a:pPr>
                <a:defRPr/>
              </a:pPr>
              <a:t>2</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8C3FE827-57D5-4F4F-A388-2605371E15C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2</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4100" name="Rectangle 6"/>
          <p:cNvSpPr>
            <a:spLocks noGrp="1" noChangeArrowheads="1"/>
          </p:cNvSpPr>
          <p:nvPr>
            <p:ph type="body" idx="1"/>
          </p:nvPr>
        </p:nvSpPr>
        <p:spPr>
          <a:xfrm>
            <a:off x="533400" y="1447800"/>
            <a:ext cx="8382000" cy="4800600"/>
          </a:xfrm>
        </p:spPr>
        <p:txBody>
          <a:bodyPr/>
          <a:lstStyle/>
          <a:p>
            <a:pPr eaLnBrk="1" hangingPunct="1">
              <a:buClr>
                <a:srgbClr val="000066"/>
              </a:buClr>
              <a:buFont typeface="Wingdings" panose="05000000000000000000" pitchFamily="2" charset="2"/>
              <a:buChar char="q"/>
            </a:pPr>
            <a:r>
              <a:rPr lang="en-US" altLang="en-US" dirty="0">
                <a:cs typeface="Times New Roman" pitchFamily="18" charset="0"/>
              </a:rPr>
              <a:t>Identifying the different </a:t>
            </a:r>
            <a:r>
              <a:rPr lang="en-US" altLang="en-US" dirty="0" smtClean="0">
                <a:cs typeface="Times New Roman" pitchFamily="18" charset="0"/>
              </a:rPr>
              <a:t>types </a:t>
            </a:r>
            <a:r>
              <a:rPr lang="en-US" altLang="en-US" dirty="0">
                <a:cs typeface="Times New Roman" pitchFamily="18" charset="0"/>
              </a:rPr>
              <a:t>of Compensation offsets</a:t>
            </a:r>
          </a:p>
          <a:p>
            <a:pPr eaLnBrk="1" hangingPunct="1">
              <a:buClr>
                <a:srgbClr val="000066"/>
              </a:buClr>
              <a:buFont typeface="Wingdings" panose="05000000000000000000" pitchFamily="2" charset="2"/>
              <a:buChar char="q"/>
            </a:pPr>
            <a:endParaRPr lang="en-US" altLang="en-US" dirty="0">
              <a:cs typeface="Times New Roman" pitchFamily="18" charset="0"/>
            </a:endParaRPr>
          </a:p>
          <a:p>
            <a:pPr eaLnBrk="1" hangingPunct="1">
              <a:buClr>
                <a:srgbClr val="000066"/>
              </a:buClr>
              <a:buFont typeface="Wingdings" panose="05000000000000000000" pitchFamily="2" charset="2"/>
              <a:buChar char="q"/>
            </a:pPr>
            <a:r>
              <a:rPr lang="en-US" altLang="en-US" dirty="0">
                <a:cs typeface="Times New Roman" pitchFamily="18" charset="0"/>
              </a:rPr>
              <a:t>Understanding the rules for withholding benefits </a:t>
            </a:r>
          </a:p>
          <a:p>
            <a:pPr eaLnBrk="1" hangingPunct="1">
              <a:buClr>
                <a:srgbClr val="000066"/>
              </a:buClr>
              <a:buFont typeface="Wingdings" panose="05000000000000000000" pitchFamily="2" charset="2"/>
              <a:buChar char="q"/>
            </a:pPr>
            <a:endParaRPr lang="en-US" altLang="en-US" dirty="0">
              <a:cs typeface="Times New Roman" pitchFamily="18" charset="0"/>
            </a:endParaRPr>
          </a:p>
          <a:p>
            <a:pPr eaLnBrk="1" hangingPunct="1">
              <a:buClr>
                <a:srgbClr val="000066"/>
              </a:buClr>
              <a:buFont typeface="Wingdings" panose="05000000000000000000" pitchFamily="2" charset="2"/>
              <a:buChar char="q"/>
            </a:pPr>
            <a:r>
              <a:rPr lang="en-US" altLang="en-US" dirty="0">
                <a:cs typeface="Times New Roman" pitchFamily="18" charset="0"/>
              </a:rPr>
              <a:t>How to process the award and notification letters</a:t>
            </a:r>
          </a:p>
          <a:p>
            <a:pPr>
              <a:lnSpc>
                <a:spcPct val="150000"/>
              </a:lnSpc>
              <a:buClr>
                <a:srgbClr val="000066"/>
              </a:buClr>
              <a:buFont typeface="Wingdings" pitchFamily="2" charset="2"/>
              <a:buNone/>
              <a:defRPr/>
            </a:pPr>
            <a:endParaRPr lang="en-US" kern="1200" dirty="0" smtClean="0">
              <a:latin typeface="Arial" pitchFamily="34" charset="0"/>
              <a:cs typeface="Arial" pitchFamily="34" charset="0"/>
            </a:endParaRPr>
          </a:p>
        </p:txBody>
      </p:sp>
      <p:sp>
        <p:nvSpPr>
          <p:cNvPr id="502786" name="Rectangle 2"/>
          <p:cNvSpPr>
            <a:spLocks noGrp="1" noChangeArrowheads="1"/>
          </p:cNvSpPr>
          <p:nvPr>
            <p:ph type="title"/>
          </p:nvPr>
        </p:nvSpPr>
        <p:spPr>
          <a:xfrm>
            <a:off x="1752600" y="0"/>
            <a:ext cx="6477000" cy="882650"/>
          </a:xfrm>
        </p:spPr>
        <p:txBody>
          <a:bodyPr/>
          <a:lstStyle/>
          <a:p>
            <a:pPr>
              <a:defRPr/>
            </a:pPr>
            <a:r>
              <a:rPr lang="en-US" dirty="0" smtClean="0"/>
              <a:t>Lesson Objectives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0"/>
          </p:nvPr>
        </p:nvSpPr>
        <p:spPr/>
        <p:txBody>
          <a:bodyPr/>
          <a:lstStyle/>
          <a:p>
            <a:pPr>
              <a:defRPr/>
            </a:pPr>
            <a:fld id="{B0040767-0933-4FCD-BA96-20C01A13209F}" type="slidenum">
              <a:rPr lang="en-US" smtClean="0"/>
              <a:pPr>
                <a:defRPr/>
              </a:pPr>
              <a:t>3</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A00CCE1D-ADEB-4F69-AED5-2CEAF2A3EE82}"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3</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5124" name="Rectangle 6"/>
          <p:cNvSpPr>
            <a:spLocks noGrp="1" noChangeArrowheads="1"/>
          </p:cNvSpPr>
          <p:nvPr>
            <p:ph type="body" idx="4294967295"/>
          </p:nvPr>
        </p:nvSpPr>
        <p:spPr>
          <a:xfrm>
            <a:off x="533400" y="1447800"/>
            <a:ext cx="8394700" cy="4800600"/>
          </a:xfrm>
        </p:spPr>
        <p:txBody>
          <a:bodyPr/>
          <a:lstStyle/>
          <a:p>
            <a:pPr>
              <a:lnSpc>
                <a:spcPct val="90000"/>
              </a:lnSpc>
              <a:buClr>
                <a:srgbClr val="1D3275"/>
              </a:buClr>
              <a:buFont typeface="Wingdings" pitchFamily="2" charset="2"/>
              <a:buNone/>
            </a:pPr>
            <a:endParaRPr lang="en-US" sz="1400" smtClean="0">
              <a:latin typeface="Arial" pitchFamily="34" charset="0"/>
              <a:cs typeface="Times New Roman" pitchFamily="18" charset="0"/>
            </a:endParaRPr>
          </a:p>
          <a:p>
            <a:pPr>
              <a:lnSpc>
                <a:spcPct val="150000"/>
              </a:lnSpc>
              <a:buClr>
                <a:srgbClr val="1D3275"/>
              </a:buClr>
              <a:buFont typeface="Wingdings" pitchFamily="2" charset="2"/>
              <a:buChar char="Ø"/>
            </a:pPr>
            <a:endParaRPr lang="en-US" sz="1400" smtClean="0">
              <a:latin typeface="Arial" pitchFamily="34" charset="0"/>
              <a:cs typeface="Microsoft Sans Serif" pitchFamily="34" charset="0"/>
            </a:endParaRPr>
          </a:p>
          <a:p>
            <a:pPr>
              <a:lnSpc>
                <a:spcPct val="90000"/>
              </a:lnSpc>
              <a:buClr>
                <a:srgbClr val="1D3275"/>
              </a:buClr>
              <a:buFont typeface="Wingdings" pitchFamily="2" charset="2"/>
              <a:buNone/>
            </a:pPr>
            <a:endParaRPr lang="en-US" sz="1200" smtClean="0">
              <a:latin typeface="Arial" pitchFamily="34" charset="0"/>
              <a:cs typeface="Times New Roman" pitchFamily="18" charset="0"/>
            </a:endParaRPr>
          </a:p>
        </p:txBody>
      </p:sp>
      <p:sp>
        <p:nvSpPr>
          <p:cNvPr id="5126" name="Rectangle 6"/>
          <p:cNvSpPr txBox="1">
            <a:spLocks noChangeArrowheads="1"/>
          </p:cNvSpPr>
          <p:nvPr/>
        </p:nvSpPr>
        <p:spPr bwMode="auto">
          <a:xfrm>
            <a:off x="533400" y="1447800"/>
            <a:ext cx="8382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ahoma" pitchFamily="34" charset="0"/>
              </a:defRPr>
            </a:lvl1pPr>
            <a:lvl2pPr marL="742950" indent="-285750" eaLnBrk="0" hangingPunct="0">
              <a:defRPr sz="3200">
                <a:solidFill>
                  <a:schemeClr val="tx1"/>
                </a:solidFill>
                <a:latin typeface="Tahoma" pitchFamily="34" charset="0"/>
              </a:defRPr>
            </a:lvl2pPr>
            <a:lvl3pPr marL="1143000" indent="-228600" eaLnBrk="0" hangingPunct="0">
              <a:defRPr sz="3200">
                <a:solidFill>
                  <a:schemeClr val="tx1"/>
                </a:solidFill>
                <a:latin typeface="Tahoma" pitchFamily="34" charset="0"/>
              </a:defRPr>
            </a:lvl3pPr>
            <a:lvl4pPr marL="1600200" indent="-228600" eaLnBrk="0" hangingPunct="0">
              <a:defRPr sz="3200">
                <a:solidFill>
                  <a:schemeClr val="tx1"/>
                </a:solidFill>
                <a:latin typeface="Tahoma" pitchFamily="34" charset="0"/>
              </a:defRPr>
            </a:lvl4pPr>
            <a:lvl5pPr marL="2057400" indent="-228600" eaLnBrk="0" hangingPunct="0">
              <a:defRPr sz="3200">
                <a:solidFill>
                  <a:schemeClr val="tx1"/>
                </a:solidFill>
                <a:latin typeface="Tahoma" pitchFamily="34" charset="0"/>
              </a:defRPr>
            </a:lvl5pPr>
            <a:lvl6pPr marL="2514600" indent="-228600" eaLnBrk="0" fontAlgn="base" hangingPunct="0">
              <a:spcBef>
                <a:spcPct val="0"/>
              </a:spcBef>
              <a:spcAft>
                <a:spcPct val="0"/>
              </a:spcAft>
              <a:defRPr sz="3200">
                <a:solidFill>
                  <a:schemeClr val="tx1"/>
                </a:solidFill>
                <a:latin typeface="Tahoma" pitchFamily="34" charset="0"/>
              </a:defRPr>
            </a:lvl6pPr>
            <a:lvl7pPr marL="2971800" indent="-228600" eaLnBrk="0" fontAlgn="base" hangingPunct="0">
              <a:spcBef>
                <a:spcPct val="0"/>
              </a:spcBef>
              <a:spcAft>
                <a:spcPct val="0"/>
              </a:spcAft>
              <a:defRPr sz="3200">
                <a:solidFill>
                  <a:schemeClr val="tx1"/>
                </a:solidFill>
                <a:latin typeface="Tahoma" pitchFamily="34" charset="0"/>
              </a:defRPr>
            </a:lvl7pPr>
            <a:lvl8pPr marL="3429000" indent="-228600" eaLnBrk="0" fontAlgn="base" hangingPunct="0">
              <a:spcBef>
                <a:spcPct val="0"/>
              </a:spcBef>
              <a:spcAft>
                <a:spcPct val="0"/>
              </a:spcAft>
              <a:defRPr sz="3200">
                <a:solidFill>
                  <a:schemeClr val="tx1"/>
                </a:solidFill>
                <a:latin typeface="Tahoma" pitchFamily="34" charset="0"/>
              </a:defRPr>
            </a:lvl8pPr>
            <a:lvl9pPr marL="3886200" indent="-228600" eaLnBrk="0" fontAlgn="base" hangingPunct="0">
              <a:spcBef>
                <a:spcPct val="0"/>
              </a:spcBef>
              <a:spcAft>
                <a:spcPct val="0"/>
              </a:spcAft>
              <a:defRPr sz="3200">
                <a:solidFill>
                  <a:schemeClr val="tx1"/>
                </a:solidFill>
                <a:latin typeface="Tahoma" pitchFamily="34" charset="0"/>
              </a:defRPr>
            </a:lvl9pPr>
          </a:lstStyle>
          <a:p>
            <a:pPr marL="457200" indent="-457200" eaLnBrk="1" hangingPunct="1">
              <a:lnSpc>
                <a:spcPct val="90000"/>
              </a:lnSpc>
              <a:buFont typeface="Wingdings" panose="05000000000000000000" pitchFamily="2" charset="2"/>
              <a:buChar char="q"/>
            </a:pPr>
            <a:endParaRPr lang="en-US" altLang="en-US" sz="2800" dirty="0" smtClean="0">
              <a:solidFill>
                <a:srgbClr val="000066"/>
              </a:solidFill>
              <a:ea typeface="Tahoma" panose="020B0604030504040204" pitchFamily="34" charset="0"/>
              <a:cs typeface="Tahoma" panose="020B0604030504040204" pitchFamily="34" charset="0"/>
            </a:endParaRPr>
          </a:p>
          <a:p>
            <a:pPr marL="457200" indent="-457200" eaLnBrk="1" hangingPunct="1">
              <a:lnSpc>
                <a:spcPct val="90000"/>
              </a:lnSpc>
              <a:buFont typeface="Wingdings" panose="05000000000000000000" pitchFamily="2" charset="2"/>
              <a:buChar char="q"/>
            </a:pPr>
            <a:r>
              <a:rPr lang="en-US" altLang="en-US" sz="2800" dirty="0" smtClean="0">
                <a:solidFill>
                  <a:srgbClr val="000066"/>
                </a:solidFill>
                <a:ea typeface="Tahoma" panose="020B0604030504040204" pitchFamily="34" charset="0"/>
                <a:cs typeface="Tahoma" panose="020B0604030504040204" pitchFamily="34" charset="0"/>
              </a:rPr>
              <a:t>38 </a:t>
            </a:r>
            <a:r>
              <a:rPr lang="en-US" altLang="en-US" sz="2800" dirty="0">
                <a:solidFill>
                  <a:srgbClr val="000066"/>
                </a:solidFill>
                <a:ea typeface="Tahoma" panose="020B0604030504040204" pitchFamily="34" charset="0"/>
                <a:cs typeface="Tahoma" panose="020B0604030504040204" pitchFamily="34" charset="0"/>
              </a:rPr>
              <a:t>CFR 3.700: Prohibits duplication of payments</a:t>
            </a:r>
          </a:p>
          <a:p>
            <a:pPr marL="457200" indent="-457200" eaLnBrk="1" hangingPunct="1">
              <a:lnSpc>
                <a:spcPct val="90000"/>
              </a:lnSpc>
              <a:buFont typeface="Wingdings" panose="05000000000000000000" pitchFamily="2" charset="2"/>
              <a:buChar char="q"/>
            </a:pPr>
            <a:endParaRPr lang="en-US" altLang="en-US" sz="2800" dirty="0">
              <a:solidFill>
                <a:srgbClr val="000066"/>
              </a:solidFill>
              <a:ea typeface="Tahoma" panose="020B0604030504040204" pitchFamily="34" charset="0"/>
              <a:cs typeface="Tahoma" panose="020B0604030504040204" pitchFamily="34" charset="0"/>
            </a:endParaRPr>
          </a:p>
          <a:p>
            <a:pPr marL="1200150" lvl="1" indent="-457200" eaLnBrk="1" hangingPunct="1">
              <a:lnSpc>
                <a:spcPct val="90000"/>
              </a:lnSpc>
              <a:buFont typeface="Wingdings" panose="05000000000000000000" pitchFamily="2" charset="2"/>
              <a:buChar char="q"/>
            </a:pPr>
            <a:r>
              <a:rPr lang="en-US" altLang="en-US" sz="2800" dirty="0">
                <a:solidFill>
                  <a:srgbClr val="000066"/>
                </a:solidFill>
                <a:ea typeface="Tahoma" panose="020B0604030504040204" pitchFamily="34" charset="0"/>
                <a:cs typeface="Tahoma" panose="020B0604030504040204" pitchFamily="34" charset="0"/>
              </a:rPr>
              <a:t>M21-1MR III.v.4.B: Recoupment of Readjustment, Separation and Severance Pay</a:t>
            </a:r>
          </a:p>
          <a:p>
            <a:pPr marL="457200" indent="-457200" eaLnBrk="1" hangingPunct="1">
              <a:lnSpc>
                <a:spcPct val="90000"/>
              </a:lnSpc>
              <a:buFont typeface="Wingdings" panose="05000000000000000000" pitchFamily="2" charset="2"/>
              <a:buChar char="q"/>
            </a:pPr>
            <a:endParaRPr lang="en-US" altLang="en-US" sz="2800" dirty="0">
              <a:solidFill>
                <a:srgbClr val="000066"/>
              </a:solidFill>
              <a:ea typeface="Tahoma" panose="020B0604030504040204" pitchFamily="34" charset="0"/>
              <a:cs typeface="Tahoma" panose="020B0604030504040204" pitchFamily="34" charset="0"/>
            </a:endParaRPr>
          </a:p>
          <a:p>
            <a:pPr marL="1200150" lvl="1" indent="-457200" eaLnBrk="1" hangingPunct="1">
              <a:lnSpc>
                <a:spcPct val="90000"/>
              </a:lnSpc>
              <a:buFont typeface="Wingdings" panose="05000000000000000000" pitchFamily="2" charset="2"/>
              <a:buChar char="q"/>
            </a:pPr>
            <a:r>
              <a:rPr lang="en-US" altLang="en-US" sz="2800" dirty="0">
                <a:solidFill>
                  <a:srgbClr val="000066"/>
                </a:solidFill>
                <a:ea typeface="Tahoma" panose="020B0604030504040204" pitchFamily="34" charset="0"/>
                <a:cs typeface="Tahoma" panose="020B0604030504040204" pitchFamily="34" charset="0"/>
              </a:rPr>
              <a:t>M21-1MR III.v.4.B.8 Recoupment and Withholding Procedures for Special Separation Benefit (SSB) and Voluntary Separation Incentive (VSI)</a:t>
            </a:r>
          </a:p>
        </p:txBody>
      </p:sp>
      <p:sp>
        <p:nvSpPr>
          <p:cNvPr id="502786" name="Rectangle 2"/>
          <p:cNvSpPr>
            <a:spLocks noGrp="1" noChangeArrowheads="1"/>
          </p:cNvSpPr>
          <p:nvPr>
            <p:ph type="title" idx="4294967295"/>
          </p:nvPr>
        </p:nvSpPr>
        <p:spPr>
          <a:xfrm>
            <a:off x="1752600" y="0"/>
            <a:ext cx="6477000" cy="882650"/>
          </a:xfrm>
        </p:spPr>
        <p:txBody>
          <a:bodyPr/>
          <a:lstStyle/>
          <a:p>
            <a:pPr>
              <a:defRPr/>
            </a:pPr>
            <a:r>
              <a:rPr lang="en-US" dirty="0" smtClean="0"/>
              <a:t>References</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4</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4</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marL="539489" indent="-457200" eaLnBrk="1" fontAlgn="auto" hangingPunct="1">
              <a:lnSpc>
                <a:spcPct val="90000"/>
              </a:lnSpc>
              <a:spcAft>
                <a:spcPts val="0"/>
              </a:spcAft>
              <a:buClr>
                <a:srgbClr val="000066"/>
              </a:buClr>
              <a:buFont typeface="Wingdings" panose="05000000000000000000" pitchFamily="2" charset="2"/>
              <a:buChar char="q"/>
              <a:defRPr/>
            </a:pPr>
            <a:r>
              <a:rPr lang="en-US" altLang="en-US" dirty="0">
                <a:cs typeface="Times New Roman" pitchFamily="18" charset="0"/>
              </a:rPr>
              <a:t>April 2012 Comp Svc Bulletin-Flat Tax Rate Table</a:t>
            </a:r>
          </a:p>
          <a:p>
            <a:pPr eaLnBrk="1" fontAlgn="auto" hangingPunct="1">
              <a:lnSpc>
                <a:spcPct val="90000"/>
              </a:lnSpc>
              <a:spcAft>
                <a:spcPts val="0"/>
              </a:spcAft>
              <a:buClr>
                <a:srgbClr val="000066"/>
              </a:buClr>
              <a:buFont typeface="Wingdings" panose="05000000000000000000" pitchFamily="2" charset="2"/>
              <a:buChar char="q"/>
              <a:defRPr/>
            </a:pPr>
            <a:endParaRPr lang="en-US" altLang="en-US" dirty="0">
              <a:cs typeface="Times New Roman" pitchFamily="18" charset="0"/>
            </a:endParaRPr>
          </a:p>
          <a:p>
            <a:pPr marL="539489" indent="-457200" eaLnBrk="1" fontAlgn="auto" hangingPunct="1">
              <a:spcAft>
                <a:spcPts val="0"/>
              </a:spcAft>
              <a:buClr>
                <a:srgbClr val="000066"/>
              </a:buClr>
              <a:buFont typeface="Wingdings" panose="05000000000000000000" pitchFamily="2" charset="2"/>
              <a:buChar char="q"/>
              <a:defRPr/>
            </a:pPr>
            <a:r>
              <a:rPr lang="en-US" altLang="en-US" dirty="0">
                <a:cs typeface="Times New Roman" pitchFamily="18" charset="0"/>
              </a:rPr>
              <a:t>FL- 08-15 Combat Related Severance Pay</a:t>
            </a:r>
          </a:p>
          <a:p>
            <a:pPr marL="539489" indent="-457200" eaLnBrk="1" fontAlgn="auto" hangingPunct="1">
              <a:spcAft>
                <a:spcPts val="0"/>
              </a:spcAft>
              <a:buClr>
                <a:srgbClr val="000066"/>
              </a:buClr>
              <a:buFont typeface="Wingdings" panose="05000000000000000000" pitchFamily="2" charset="2"/>
              <a:buChar char="q"/>
              <a:defRPr/>
            </a:pPr>
            <a:endParaRPr lang="en-US" altLang="en-US" dirty="0">
              <a:cs typeface="Times New Roman" pitchFamily="18" charset="0"/>
            </a:endParaRPr>
          </a:p>
          <a:p>
            <a:pPr marL="539489" indent="-457200" eaLnBrk="1" fontAlgn="auto" hangingPunct="1">
              <a:spcAft>
                <a:spcPts val="0"/>
              </a:spcAft>
              <a:buClr>
                <a:srgbClr val="000066"/>
              </a:buClr>
              <a:buFont typeface="Wingdings" panose="05000000000000000000" pitchFamily="2" charset="2"/>
              <a:buChar char="q"/>
              <a:defRPr/>
            </a:pPr>
            <a:r>
              <a:rPr lang="en-US" altLang="en-US" dirty="0">
                <a:cs typeface="Times New Roman" pitchFamily="18" charset="0"/>
              </a:rPr>
              <a:t>FL 13-16 </a:t>
            </a:r>
            <a:r>
              <a:rPr lang="en-US" dirty="0"/>
              <a:t>, January 28, 2008  Combat zone or combat-related operations. </a:t>
            </a:r>
          </a:p>
          <a:p>
            <a:pPr marL="539489" indent="-457200" eaLnBrk="1" fontAlgn="auto" hangingPunct="1">
              <a:spcAft>
                <a:spcPts val="0"/>
              </a:spcAft>
              <a:buClr>
                <a:srgbClr val="000066"/>
              </a:buClr>
              <a:buFont typeface="Wingdings" panose="05000000000000000000" pitchFamily="2" charset="2"/>
              <a:buChar char="q"/>
              <a:defRPr/>
            </a:pPr>
            <a:endParaRPr lang="en-US" dirty="0"/>
          </a:p>
          <a:p>
            <a:pPr marL="539489" indent="-457200" eaLnBrk="1" fontAlgn="auto" hangingPunct="1">
              <a:spcAft>
                <a:spcPts val="0"/>
              </a:spcAft>
              <a:buClr>
                <a:srgbClr val="000066"/>
              </a:buClr>
              <a:buFont typeface="Wingdings" panose="05000000000000000000" pitchFamily="2" charset="2"/>
              <a:buChar char="q"/>
              <a:defRPr/>
            </a:pPr>
            <a:r>
              <a:rPr lang="en-US" dirty="0"/>
              <a:t>Compensation Service Bulletin July 2014-Verifying Separation and Severance Pay</a:t>
            </a:r>
          </a:p>
          <a:p>
            <a:pPr>
              <a:buClr>
                <a:srgbClr val="1D3275"/>
              </a:buClr>
              <a:buFont typeface="Wingdings" pitchFamily="2" charset="2"/>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References Cont.</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5</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5</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marL="539489" indent="-457200" eaLnBrk="1" fontAlgn="auto" hangingPunct="1">
              <a:spcAft>
                <a:spcPts val="0"/>
              </a:spcAft>
              <a:buClr>
                <a:srgbClr val="000066"/>
              </a:buClr>
              <a:buFont typeface="Wingdings" panose="05000000000000000000" pitchFamily="2" charset="2"/>
              <a:buChar char="q"/>
              <a:defRPr/>
            </a:pPr>
            <a:endParaRPr lang="en-US" dirty="0" smtClean="0"/>
          </a:p>
          <a:p>
            <a:pPr marL="539489" indent="-457200" eaLnBrk="1" fontAlgn="auto" hangingPunct="1">
              <a:spcAft>
                <a:spcPts val="0"/>
              </a:spcAft>
              <a:buClr>
                <a:srgbClr val="000066"/>
              </a:buClr>
              <a:buFont typeface="Wingdings" panose="05000000000000000000" pitchFamily="2" charset="2"/>
              <a:buChar char="q"/>
              <a:defRPr/>
            </a:pPr>
            <a:r>
              <a:rPr lang="en-US" dirty="0" smtClean="0"/>
              <a:t>Paid by lump sum</a:t>
            </a:r>
          </a:p>
          <a:p>
            <a:pPr marL="539489" indent="-457200" eaLnBrk="1" fontAlgn="auto" hangingPunct="1">
              <a:spcAft>
                <a:spcPts val="0"/>
              </a:spcAft>
              <a:buClr>
                <a:srgbClr val="000066"/>
              </a:buClr>
              <a:buFont typeface="Wingdings" panose="05000000000000000000" pitchFamily="2" charset="2"/>
              <a:buChar char="q"/>
              <a:defRPr/>
            </a:pPr>
            <a:endParaRPr lang="en-US" dirty="0" smtClean="0"/>
          </a:p>
          <a:p>
            <a:pPr eaLnBrk="1" fontAlgn="auto" hangingPunct="1">
              <a:spcAft>
                <a:spcPts val="0"/>
              </a:spcAft>
              <a:buClr>
                <a:srgbClr val="000066"/>
              </a:buClr>
              <a:buFont typeface="Wingdings" panose="05000000000000000000" pitchFamily="2" charset="2"/>
              <a:buChar char="q"/>
              <a:defRPr/>
            </a:pPr>
            <a:r>
              <a:rPr lang="en-US" dirty="0" smtClean="0"/>
              <a:t> Withhold Total or Partial depending on the  </a:t>
            </a:r>
            <a:r>
              <a:rPr lang="en-US" dirty="0"/>
              <a:t> </a:t>
            </a:r>
            <a:r>
              <a:rPr lang="en-US" dirty="0" smtClean="0"/>
              <a:t>  </a:t>
            </a:r>
          </a:p>
          <a:p>
            <a:pPr marL="0" indent="0" eaLnBrk="1" fontAlgn="auto" hangingPunct="1">
              <a:spcAft>
                <a:spcPts val="0"/>
              </a:spcAft>
              <a:buClr>
                <a:srgbClr val="000066"/>
              </a:buClr>
              <a:buNone/>
              <a:defRPr/>
            </a:pPr>
            <a:r>
              <a:rPr lang="en-US" dirty="0" smtClean="0"/>
              <a:t>    military payment type.</a:t>
            </a:r>
          </a:p>
          <a:p>
            <a:pPr>
              <a:buClr>
                <a:srgbClr val="1D3275"/>
              </a:buClr>
              <a:buFont typeface="Wingdings" pitchFamily="2" charset="2"/>
              <a:buNone/>
            </a:pPr>
            <a:endParaRPr lang="en-US" dirty="0" smtClean="0">
              <a:latin typeface="Arial" pitchFamily="34" charset="0"/>
              <a:cs typeface="Arial" pitchFamily="34" charset="0"/>
            </a:endParaRPr>
          </a:p>
          <a:p>
            <a:pPr>
              <a:buClr>
                <a:srgbClr val="1D3275"/>
              </a:buClr>
              <a:buFont typeface="Wingdings" pitchFamily="2" charset="2"/>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Military Benefits</a:t>
            </a:r>
          </a:p>
        </p:txBody>
      </p:sp>
    </p:spTree>
    <p:extLst>
      <p:ext uri="{BB962C8B-B14F-4D97-AF65-F5344CB8AC3E}">
        <p14:creationId xmlns:p14="http://schemas.microsoft.com/office/powerpoint/2010/main" val="346534814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6</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6</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eaLnBrk="1" hangingPunct="1">
              <a:buClr>
                <a:srgbClr val="000066"/>
              </a:buClr>
              <a:buFont typeface="Wingdings" panose="05000000000000000000" pitchFamily="2" charset="2"/>
              <a:buChar char="q"/>
            </a:pPr>
            <a:r>
              <a:rPr lang="en-US" altLang="en-US" dirty="0"/>
              <a:t>Lump Sum Readjustment Pay</a:t>
            </a:r>
          </a:p>
          <a:p>
            <a:pPr eaLnBrk="1" hangingPunct="1">
              <a:buClr>
                <a:srgbClr val="000066"/>
              </a:buClr>
              <a:buFont typeface="Wingdings" panose="05000000000000000000" pitchFamily="2" charset="2"/>
              <a:buChar char="q"/>
            </a:pPr>
            <a:endParaRPr lang="en-US" altLang="en-US" dirty="0"/>
          </a:p>
          <a:p>
            <a:pPr eaLnBrk="1" hangingPunct="1">
              <a:buClr>
                <a:srgbClr val="000066"/>
              </a:buClr>
              <a:buFont typeface="Wingdings" panose="05000000000000000000" pitchFamily="2" charset="2"/>
              <a:buChar char="q"/>
            </a:pPr>
            <a:r>
              <a:rPr lang="en-US" altLang="en-US" dirty="0"/>
              <a:t>Separation Pay</a:t>
            </a:r>
          </a:p>
          <a:p>
            <a:pPr lvl="1" eaLnBrk="1" hangingPunct="1">
              <a:buClr>
                <a:srgbClr val="000066"/>
              </a:buClr>
              <a:buFont typeface="Wingdings" panose="05000000000000000000" pitchFamily="2" charset="2"/>
              <a:buChar char="§"/>
            </a:pPr>
            <a:r>
              <a:rPr lang="en-US" altLang="en-US" sz="2800" dirty="0"/>
              <a:t>Special Separation Benefit (SSB)</a:t>
            </a:r>
          </a:p>
          <a:p>
            <a:pPr lvl="1" eaLnBrk="1" hangingPunct="1">
              <a:buClr>
                <a:srgbClr val="000066"/>
              </a:buClr>
              <a:buFont typeface="Wingdings" panose="05000000000000000000" pitchFamily="2" charset="2"/>
              <a:buChar char="§"/>
            </a:pPr>
            <a:r>
              <a:rPr lang="en-US" altLang="en-US" sz="2800" dirty="0"/>
              <a:t>Voluntary Separation Incentive (VSI) </a:t>
            </a:r>
          </a:p>
          <a:p>
            <a:pPr eaLnBrk="1" hangingPunct="1">
              <a:buClr>
                <a:srgbClr val="000066"/>
              </a:buClr>
              <a:buFont typeface="Wingdings" panose="05000000000000000000" pitchFamily="2" charset="2"/>
              <a:buChar char="q"/>
            </a:pPr>
            <a:endParaRPr lang="en-US" altLang="en-US" dirty="0"/>
          </a:p>
          <a:p>
            <a:pPr eaLnBrk="1" hangingPunct="1">
              <a:buClr>
                <a:srgbClr val="000066"/>
              </a:buClr>
              <a:buFont typeface="Wingdings" panose="05000000000000000000" pitchFamily="2" charset="2"/>
              <a:buChar char="q"/>
            </a:pPr>
            <a:r>
              <a:rPr lang="en-US" altLang="en-US" dirty="0"/>
              <a:t>Severance Pay</a:t>
            </a:r>
          </a:p>
          <a:p>
            <a:pPr>
              <a:buClr>
                <a:srgbClr val="000066"/>
              </a:buClr>
              <a:buFont typeface="Wingdings" panose="05000000000000000000" pitchFamily="2" charset="2"/>
              <a:buChar char="q"/>
            </a:pPr>
            <a:endParaRPr lang="en-US" dirty="0" smtClean="0">
              <a:latin typeface="Arial" pitchFamily="34" charset="0"/>
              <a:cs typeface="Arial" pitchFamily="34" charset="0"/>
            </a:endParaRPr>
          </a:p>
          <a:p>
            <a:pPr>
              <a:buClr>
                <a:srgbClr val="1D3275"/>
              </a:buClr>
              <a:buFont typeface="Wingdings" pitchFamily="2" charset="2"/>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Types of Military Benefits</a:t>
            </a:r>
          </a:p>
        </p:txBody>
      </p:sp>
    </p:spTree>
    <p:extLst>
      <p:ext uri="{BB962C8B-B14F-4D97-AF65-F5344CB8AC3E}">
        <p14:creationId xmlns:p14="http://schemas.microsoft.com/office/powerpoint/2010/main" val="84126473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7</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7</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eaLnBrk="1" hangingPunct="1">
              <a:lnSpc>
                <a:spcPct val="90000"/>
              </a:lnSpc>
              <a:buClr>
                <a:srgbClr val="000066"/>
              </a:buClr>
              <a:buFont typeface="Wingdings" panose="05000000000000000000" pitchFamily="2" charset="2"/>
              <a:buChar char="q"/>
            </a:pPr>
            <a:endParaRPr lang="en-US" altLang="en-US" dirty="0" smtClean="0"/>
          </a:p>
          <a:p>
            <a:pPr eaLnBrk="1" hangingPunct="1">
              <a:lnSpc>
                <a:spcPct val="90000"/>
              </a:lnSpc>
              <a:buClr>
                <a:srgbClr val="000066"/>
              </a:buClr>
              <a:buFont typeface="Wingdings" panose="05000000000000000000" pitchFamily="2" charset="2"/>
              <a:buChar char="q"/>
            </a:pPr>
            <a:r>
              <a:rPr lang="en-US" altLang="en-US" dirty="0" smtClean="0"/>
              <a:t>One </a:t>
            </a:r>
            <a:r>
              <a:rPr lang="en-US" altLang="en-US" dirty="0"/>
              <a:t>or more service-connected disabilities</a:t>
            </a:r>
          </a:p>
          <a:p>
            <a:pPr eaLnBrk="1" hangingPunct="1">
              <a:lnSpc>
                <a:spcPct val="90000"/>
              </a:lnSpc>
              <a:buClr>
                <a:srgbClr val="000066"/>
              </a:buClr>
              <a:buFont typeface="Wingdings" panose="05000000000000000000" pitchFamily="2" charset="2"/>
              <a:buChar char="q"/>
            </a:pPr>
            <a:endParaRPr lang="en-US" altLang="en-US" dirty="0" smtClean="0"/>
          </a:p>
          <a:p>
            <a:pPr eaLnBrk="1" hangingPunct="1">
              <a:lnSpc>
                <a:spcPct val="90000"/>
              </a:lnSpc>
              <a:buClr>
                <a:srgbClr val="000066"/>
              </a:buClr>
              <a:buFont typeface="Wingdings" panose="05000000000000000000" pitchFamily="2" charset="2"/>
              <a:buChar char="q"/>
            </a:pPr>
            <a:r>
              <a:rPr lang="en-US" altLang="en-US" dirty="0" smtClean="0"/>
              <a:t>Combat </a:t>
            </a:r>
            <a:r>
              <a:rPr lang="en-US" altLang="en-US" dirty="0"/>
              <a:t>or non-combat</a:t>
            </a:r>
          </a:p>
          <a:p>
            <a:pPr eaLnBrk="1" hangingPunct="1">
              <a:lnSpc>
                <a:spcPct val="90000"/>
              </a:lnSpc>
              <a:buClr>
                <a:srgbClr val="000066"/>
              </a:buClr>
              <a:buFont typeface="Wingdings" panose="05000000000000000000" pitchFamily="2" charset="2"/>
              <a:buChar char="q"/>
            </a:pPr>
            <a:endParaRPr lang="en-US" altLang="en-US" dirty="0"/>
          </a:p>
          <a:p>
            <a:pPr eaLnBrk="1" hangingPunct="1">
              <a:lnSpc>
                <a:spcPct val="90000"/>
              </a:lnSpc>
              <a:buClr>
                <a:srgbClr val="000066"/>
              </a:buClr>
              <a:buFont typeface="Wingdings" panose="05000000000000000000" pitchFamily="2" charset="2"/>
              <a:buChar char="q"/>
            </a:pPr>
            <a:r>
              <a:rPr lang="en-US" altLang="en-US" dirty="0"/>
              <a:t>Severance disabilities versus the non-severance disabilities</a:t>
            </a:r>
          </a:p>
          <a:p>
            <a:pPr eaLnBrk="1" hangingPunct="1">
              <a:lnSpc>
                <a:spcPct val="90000"/>
              </a:lnSpc>
              <a:buClr>
                <a:srgbClr val="000066"/>
              </a:buClr>
              <a:buFont typeface="Wingdings" panose="05000000000000000000" pitchFamily="2" charset="2"/>
              <a:buChar char="q"/>
            </a:pPr>
            <a:endParaRPr lang="en-US" altLang="en-US" dirty="0"/>
          </a:p>
          <a:p>
            <a:pPr eaLnBrk="1" hangingPunct="1">
              <a:lnSpc>
                <a:spcPct val="90000"/>
              </a:lnSpc>
              <a:buClr>
                <a:srgbClr val="000066"/>
              </a:buClr>
              <a:buFont typeface="Wingdings" panose="05000000000000000000" pitchFamily="2" charset="2"/>
              <a:buChar char="q"/>
            </a:pPr>
            <a:r>
              <a:rPr lang="en-US" altLang="en-US" dirty="0"/>
              <a:t>Pre tax vs. Post tax</a:t>
            </a:r>
          </a:p>
          <a:p>
            <a:pPr>
              <a:buClr>
                <a:srgbClr val="1D3275"/>
              </a:buClr>
              <a:buFont typeface="Wingdings" pitchFamily="2" charset="2"/>
              <a:buNone/>
            </a:pPr>
            <a:endParaRPr lang="en-US" dirty="0" smtClean="0">
              <a:latin typeface="Arial" pitchFamily="34" charset="0"/>
              <a:cs typeface="Arial" pitchFamily="34" charset="0"/>
            </a:endParaRPr>
          </a:p>
          <a:p>
            <a:pPr>
              <a:buClr>
                <a:srgbClr val="1D3275"/>
              </a:buClr>
              <a:buFont typeface="Wingdings" pitchFamily="2" charset="2"/>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Disability Severance Pay</a:t>
            </a:r>
          </a:p>
        </p:txBody>
      </p:sp>
    </p:spTree>
    <p:extLst>
      <p:ext uri="{BB962C8B-B14F-4D97-AF65-F5344CB8AC3E}">
        <p14:creationId xmlns:p14="http://schemas.microsoft.com/office/powerpoint/2010/main" val="378079452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8</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8</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marL="0" indent="0" eaLnBrk="1" fontAlgn="auto" hangingPunct="1">
              <a:spcAft>
                <a:spcPts val="0"/>
              </a:spcAft>
              <a:buNone/>
              <a:defRPr/>
            </a:pPr>
            <a:r>
              <a:rPr lang="en-US" altLang="en-US" dirty="0" smtClean="0">
                <a:cs typeface="Times New Roman" pitchFamily="18" charset="0"/>
              </a:rPr>
              <a:t>To </a:t>
            </a:r>
            <a:r>
              <a:rPr lang="en-US" altLang="en-US" dirty="0">
                <a:cs typeface="Times New Roman" pitchFamily="18" charset="0"/>
              </a:rPr>
              <a:t>withhold or not… that is the question</a:t>
            </a:r>
          </a:p>
          <a:p>
            <a:pPr marL="0" indent="0" eaLnBrk="1" fontAlgn="auto" hangingPunct="1">
              <a:spcAft>
                <a:spcPts val="0"/>
              </a:spcAft>
              <a:buNone/>
              <a:defRPr/>
            </a:pPr>
            <a:endParaRPr lang="en-US" altLang="en-US" sz="1400" dirty="0">
              <a:cs typeface="Times New Roman" pitchFamily="18" charset="0"/>
            </a:endParaRPr>
          </a:p>
          <a:p>
            <a:pPr eaLnBrk="1" fontAlgn="auto" hangingPunct="1">
              <a:spcAft>
                <a:spcPts val="0"/>
              </a:spcAft>
              <a:buClr>
                <a:srgbClr val="000066"/>
              </a:buClr>
              <a:buFont typeface="Wingdings" panose="05000000000000000000" pitchFamily="2" charset="2"/>
              <a:buChar char="q"/>
              <a:defRPr/>
            </a:pPr>
            <a:r>
              <a:rPr lang="en-US" altLang="en-US" dirty="0">
                <a:cs typeface="Times New Roman" pitchFamily="18" charset="0"/>
              </a:rPr>
              <a:t>Combat related – no withholding</a:t>
            </a:r>
          </a:p>
          <a:p>
            <a:pPr eaLnBrk="1" fontAlgn="auto" hangingPunct="1">
              <a:spcAft>
                <a:spcPts val="0"/>
              </a:spcAft>
              <a:buClr>
                <a:srgbClr val="000066"/>
              </a:buClr>
              <a:buFont typeface="Wingdings" panose="05000000000000000000" pitchFamily="2" charset="2"/>
              <a:buChar char="q"/>
              <a:defRPr/>
            </a:pPr>
            <a:r>
              <a:rPr lang="en-US" altLang="en-US" dirty="0">
                <a:cs typeface="Times New Roman" pitchFamily="18" charset="0"/>
              </a:rPr>
              <a:t>Severance condition rated 0%</a:t>
            </a:r>
          </a:p>
          <a:p>
            <a:pPr eaLnBrk="1" fontAlgn="auto" hangingPunct="1">
              <a:spcAft>
                <a:spcPts val="0"/>
              </a:spcAft>
              <a:buClr>
                <a:srgbClr val="000066"/>
              </a:buClr>
              <a:buFont typeface="Wingdings" panose="05000000000000000000" pitchFamily="2" charset="2"/>
              <a:buChar char="q"/>
              <a:defRPr/>
            </a:pPr>
            <a:r>
              <a:rPr lang="en-US" altLang="en-US" dirty="0">
                <a:cs typeface="Times New Roman" pitchFamily="18" charset="0"/>
              </a:rPr>
              <a:t>Non severance combined 100%</a:t>
            </a:r>
          </a:p>
          <a:p>
            <a:pPr eaLnBrk="1" fontAlgn="auto" hangingPunct="1">
              <a:spcAft>
                <a:spcPts val="0"/>
              </a:spcAft>
              <a:buClr>
                <a:srgbClr val="000066"/>
              </a:buClr>
              <a:buFont typeface="Wingdings" panose="05000000000000000000" pitchFamily="2" charset="2"/>
              <a:buChar char="q"/>
              <a:defRPr/>
            </a:pPr>
            <a:r>
              <a:rPr lang="en-US" altLang="en-US" dirty="0">
                <a:cs typeface="Times New Roman" pitchFamily="18" charset="0"/>
              </a:rPr>
              <a:t>10% based on multiple zeros</a:t>
            </a:r>
          </a:p>
          <a:p>
            <a:pPr eaLnBrk="1" fontAlgn="auto" hangingPunct="1">
              <a:spcAft>
                <a:spcPts val="0"/>
              </a:spcAft>
              <a:buClr>
                <a:srgbClr val="000066"/>
              </a:buClr>
              <a:buFont typeface="Wingdings" panose="05000000000000000000" pitchFamily="2" charset="2"/>
              <a:buChar char="q"/>
              <a:defRPr/>
            </a:pPr>
            <a:r>
              <a:rPr lang="en-US" altLang="en-US" dirty="0">
                <a:cs typeface="Times New Roman" pitchFamily="18" charset="0"/>
              </a:rPr>
              <a:t>Special Monthly Compensation</a:t>
            </a:r>
          </a:p>
          <a:p>
            <a:pPr eaLnBrk="1" fontAlgn="auto" hangingPunct="1">
              <a:spcAft>
                <a:spcPts val="0"/>
              </a:spcAft>
              <a:buClr>
                <a:srgbClr val="000066"/>
              </a:buClr>
              <a:buFont typeface="Wingdings" panose="05000000000000000000" pitchFamily="2" charset="2"/>
              <a:buChar char="q"/>
              <a:defRPr/>
            </a:pPr>
            <a:r>
              <a:rPr lang="en-US" altLang="en-US" dirty="0">
                <a:cs typeface="Times New Roman" pitchFamily="18" charset="0"/>
              </a:rPr>
              <a:t>Paragraph 28</a:t>
            </a:r>
          </a:p>
          <a:p>
            <a:pPr>
              <a:buClr>
                <a:srgbClr val="1D3275"/>
              </a:buClr>
              <a:buFont typeface="Wingdings" pitchFamily="2" charset="2"/>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Disability Severance Pay cont.</a:t>
            </a:r>
          </a:p>
        </p:txBody>
      </p:sp>
    </p:spTree>
    <p:extLst>
      <p:ext uri="{BB962C8B-B14F-4D97-AF65-F5344CB8AC3E}">
        <p14:creationId xmlns:p14="http://schemas.microsoft.com/office/powerpoint/2010/main" val="384658719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9</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9</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marL="0" indent="0" eaLnBrk="1" hangingPunct="1">
              <a:buClr>
                <a:srgbClr val="000066"/>
              </a:buClr>
              <a:buNone/>
            </a:pPr>
            <a:r>
              <a:rPr lang="en-US" altLang="en-US" dirty="0">
                <a:solidFill>
                  <a:srgbClr val="FFFF00"/>
                </a:solidFill>
                <a:cs typeface="Times New Roman" pitchFamily="18" charset="0"/>
              </a:rPr>
              <a:t> </a:t>
            </a:r>
            <a:endParaRPr lang="en-US" altLang="en-US" dirty="0" smtClean="0">
              <a:solidFill>
                <a:srgbClr val="FFFF00"/>
              </a:solidFill>
              <a:cs typeface="Times New Roman" pitchFamily="18" charset="0"/>
            </a:endParaRPr>
          </a:p>
          <a:p>
            <a:pPr eaLnBrk="1" hangingPunct="1">
              <a:buClr>
                <a:srgbClr val="000066"/>
              </a:buClr>
              <a:buFont typeface="Wingdings" panose="05000000000000000000" pitchFamily="2" charset="2"/>
              <a:buChar char="q"/>
            </a:pPr>
            <a:r>
              <a:rPr lang="en-US" altLang="en-US" dirty="0" smtClean="0">
                <a:cs typeface="Times New Roman" pitchFamily="18" charset="0"/>
              </a:rPr>
              <a:t>Purpose</a:t>
            </a:r>
            <a:endParaRPr lang="en-US" altLang="en-US" dirty="0">
              <a:cs typeface="Times New Roman" pitchFamily="18" charset="0"/>
            </a:endParaRPr>
          </a:p>
          <a:p>
            <a:pPr marL="971550" lvl="2" indent="-457200" eaLnBrk="1" hangingPunct="1">
              <a:buClr>
                <a:srgbClr val="000066"/>
              </a:buClr>
            </a:pPr>
            <a:r>
              <a:rPr lang="en-US" altLang="en-US" sz="2400" dirty="0">
                <a:cs typeface="Times New Roman" pitchFamily="18" charset="0"/>
              </a:rPr>
              <a:t>Determines if service member is fit or </a:t>
            </a:r>
            <a:r>
              <a:rPr lang="en-US" altLang="en-US" sz="2400" dirty="0" smtClean="0">
                <a:cs typeface="Times New Roman" pitchFamily="18" charset="0"/>
              </a:rPr>
              <a:t>unfit </a:t>
            </a:r>
            <a:r>
              <a:rPr lang="en-US" altLang="en-US" sz="2400" dirty="0">
                <a:cs typeface="Times New Roman" pitchFamily="18" charset="0"/>
              </a:rPr>
              <a:t>for duty</a:t>
            </a:r>
          </a:p>
          <a:p>
            <a:pPr eaLnBrk="1" hangingPunct="1">
              <a:buClr>
                <a:srgbClr val="000066"/>
              </a:buClr>
              <a:buFont typeface="Wingdings" panose="05000000000000000000" pitchFamily="2" charset="2"/>
              <a:buChar char="q"/>
            </a:pPr>
            <a:r>
              <a:rPr lang="en-US" altLang="en-US" dirty="0">
                <a:cs typeface="Times New Roman" pitchFamily="18" charset="0"/>
              </a:rPr>
              <a:t>   Location</a:t>
            </a:r>
          </a:p>
          <a:p>
            <a:pPr marL="971550" lvl="2" indent="-457200" eaLnBrk="1" hangingPunct="1">
              <a:buClr>
                <a:srgbClr val="000066"/>
              </a:buClr>
            </a:pPr>
            <a:r>
              <a:rPr lang="en-US" altLang="en-US" sz="2400" dirty="0">
                <a:cs typeface="Times New Roman" pitchFamily="18" charset="0"/>
              </a:rPr>
              <a:t>Service Treatment Records (STRs)</a:t>
            </a:r>
          </a:p>
          <a:p>
            <a:pPr eaLnBrk="1" hangingPunct="1">
              <a:buClr>
                <a:srgbClr val="000066"/>
              </a:buClr>
              <a:buFont typeface="Wingdings" panose="05000000000000000000" pitchFamily="2" charset="2"/>
              <a:buChar char="q"/>
            </a:pPr>
            <a:r>
              <a:rPr lang="en-US" altLang="en-US" dirty="0">
                <a:cs typeface="Times New Roman" pitchFamily="18" charset="0"/>
              </a:rPr>
              <a:t>   Development</a:t>
            </a:r>
          </a:p>
          <a:p>
            <a:pPr marL="971550" lvl="2" indent="-457200" eaLnBrk="1" hangingPunct="1">
              <a:buClr>
                <a:schemeClr val="accent6">
                  <a:lumMod val="75000"/>
                </a:schemeClr>
              </a:buClr>
            </a:pPr>
            <a:r>
              <a:rPr lang="en-US" altLang="en-US" dirty="0">
                <a:cs typeface="Times New Roman" pitchFamily="18" charset="0"/>
              </a:rPr>
              <a:t> </a:t>
            </a:r>
            <a:r>
              <a:rPr lang="en-US" altLang="en-US" sz="2400" dirty="0">
                <a:cs typeface="Times New Roman" pitchFamily="18" charset="0"/>
              </a:rPr>
              <a:t>PIES/Fax finance centers for all branches</a:t>
            </a:r>
            <a:endParaRPr lang="en-US" sz="2400" dirty="0" smtClean="0">
              <a:cs typeface="Arial" pitchFamily="34" charset="0"/>
            </a:endParaRPr>
          </a:p>
          <a:p>
            <a:pPr>
              <a:buClr>
                <a:srgbClr val="1D3275"/>
              </a:buClr>
              <a:buFont typeface="Wingdings" pitchFamily="2" charset="2"/>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sz="2900" dirty="0" smtClean="0"/>
              <a:t>Medical Evaluation Board (MEB) &amp; Physical Evaluation Boards (PEB)</a:t>
            </a:r>
          </a:p>
        </p:txBody>
      </p:sp>
    </p:spTree>
    <p:extLst>
      <p:ext uri="{BB962C8B-B14F-4D97-AF65-F5344CB8AC3E}">
        <p14:creationId xmlns:p14="http://schemas.microsoft.com/office/powerpoint/2010/main" val="290051048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Ppt0000000">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C:\DOCUME~1\CAPDPATR\LOCALS~1\Temp\Ppt0000000.pot</Template>
  <TotalTime>230</TotalTime>
  <Words>478</Words>
  <Application>Microsoft Office PowerPoint</Application>
  <PresentationFormat>On-screen Show (4:3)</PresentationFormat>
  <Paragraphs>154</Paragraphs>
  <Slides>17</Slides>
  <Notes>16</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Ppt0000000</vt:lpstr>
      <vt:lpstr>Compensation Offsets : Readjustment, Separation &amp; Severance Pay</vt:lpstr>
      <vt:lpstr>Lesson Objectives</vt:lpstr>
      <vt:lpstr>References</vt:lpstr>
      <vt:lpstr>References Cont.</vt:lpstr>
      <vt:lpstr>Military Benefits</vt:lpstr>
      <vt:lpstr>Types of Military Benefits</vt:lpstr>
      <vt:lpstr>Disability Severance Pay</vt:lpstr>
      <vt:lpstr>Disability Severance Pay cont.</vt:lpstr>
      <vt:lpstr>Medical Evaluation Board (MEB) &amp; Physical Evaluation Boards (PEB)</vt:lpstr>
      <vt:lpstr>Confirm and/ or Verify</vt:lpstr>
      <vt:lpstr>Formula for Calculating Severance Pay</vt:lpstr>
      <vt:lpstr>Formula for Severance Pay (cont.)</vt:lpstr>
      <vt:lpstr>VBMS-A Award Processing</vt:lpstr>
      <vt:lpstr>VETSNET: Award</vt:lpstr>
      <vt:lpstr>PCGL: Notification Letter/ADL</vt:lpstr>
      <vt:lpstr>Summary</vt:lpstr>
      <vt:lpstr>Review</vt:lpstr>
    </vt:vector>
  </TitlesOfParts>
  <Company>Veterans Benefits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Compensation Offsets: Readjustments, Separation and Severance Pay</dc:title>
  <dc:subject>VSR, RVSR</dc:subject>
  <dc:creator>Department of Veterans Affairs, Veterans Benefits Administration, Compensation Service, STAFF</dc:creator>
  <cp:keywords>compensation, readjustment, separation, severance, pay</cp:keywords>
  <dc:description>The purpose of this lesson is to teach you the different types of compensation offsets and to provide instruction for the establishment of withholdings. You will need to understand some of the basic different compensation offset types, understand the rules for withholding benefits, depending on the types of military separation pay received and process awards and notification letters</dc:description>
  <cp:lastModifiedBy>Sochar, Lisa</cp:lastModifiedBy>
  <cp:revision>32</cp:revision>
  <cp:lastPrinted>2000-11-13T16:27:02Z</cp:lastPrinted>
  <dcterms:created xsi:type="dcterms:W3CDTF">2011-04-13T12:48:41Z</dcterms:created>
  <dcterms:modified xsi:type="dcterms:W3CDTF">2015-02-10T17:52:21Z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vt:lpwstr>
  </property>
  <property fmtid="{D5CDD505-2E9C-101B-9397-08002B2CF9AE}" pid="3" name="Type">
    <vt:lpwstr>Presentation</vt:lpwstr>
  </property>
</Properties>
</file>