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3" r:id="rId6"/>
    <p:sldId id="359" r:id="rId7"/>
    <p:sldId id="390" r:id="rId8"/>
    <p:sldId id="391" r:id="rId9"/>
    <p:sldId id="389" r:id="rId10"/>
    <p:sldId id="393" r:id="rId11"/>
    <p:sldId id="388" r:id="rId12"/>
    <p:sldId id="392" r:id="rId13"/>
    <p:sldId id="394" r:id="rId14"/>
    <p:sldId id="395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0000"/>
    <a:srgbClr val="BBBBFF"/>
    <a:srgbClr val="ABABFF"/>
    <a:srgbClr val="1D3275"/>
    <a:srgbClr val="0033CC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838" autoAdjust="0"/>
    <p:restoredTop sz="94356" autoAdjust="0"/>
  </p:normalViewPr>
  <p:slideViewPr>
    <p:cSldViewPr>
      <p:cViewPr>
        <p:scale>
          <a:sx n="50" d="100"/>
          <a:sy n="50" d="100"/>
        </p:scale>
        <p:origin x="-2196" y="-1374"/>
      </p:cViewPr>
      <p:guideLst>
        <p:guide orient="horz" pos="216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75" d="100"/>
          <a:sy n="75" d="100"/>
        </p:scale>
        <p:origin x="-1164" y="-6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10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0110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9047DD1-5BCF-40C1-A8F5-3CADF1E3B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076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8025"/>
            <a:ext cx="4594225" cy="344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8"/>
            <a:ext cx="5140325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/>
            </a:lvl1pPr>
          </a:lstStyle>
          <a:p>
            <a:pPr>
              <a:defRPr/>
            </a:pPr>
            <a:fld id="{E71C225B-4BA2-462F-B2E0-3B7DD776F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1612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1200" smtClean="0"/>
              <a:t>VBA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A7FEB1-4FAC-4C2B-B25B-B681930B51F2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4418013"/>
            <a:ext cx="5921375" cy="418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sz="1600" b="1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94D9C-90B8-4CB8-80B7-2E1E9004B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0"/>
            <a:ext cx="1963737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7463" y="0"/>
            <a:ext cx="5740400" cy="6051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D348A-0F85-443B-A79C-C712BE4D2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091C-A1E3-4D2F-838F-2AF3D4B9D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2E08-D1ED-4514-8CD3-CF6950674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463" y="1789113"/>
            <a:ext cx="3743325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188" y="1789113"/>
            <a:ext cx="3744912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7B61-3A1B-4C3D-A9E4-81873D2996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BC855-88D6-492F-8807-38A3713D8D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B86D-7ED5-40B2-8157-FF4D18617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A732-E78B-48DB-894A-677EA0D48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20B12-A193-4B03-9CA7-451797F00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D3DD2-9FE3-4609-B403-7541EE482C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1052513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863" y="6396038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90588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0"/>
            <a:ext cx="71231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7463" y="1789113"/>
            <a:ext cx="764063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pPr>
              <a:defRPr/>
            </a:pPr>
            <a:fld id="{C0B98A25-72C3-42AC-AFA6-7953F0EEE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644525" y="6400800"/>
            <a:ext cx="331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Training Staff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76200"/>
            <a:ext cx="1160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•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49530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1D3275"/>
                </a:solidFill>
                <a:latin typeface="Verdana" pitchFamily="34" charset="0"/>
              </a:rPr>
              <a:t>Is this Claim Ready to Promulgate?</a:t>
            </a:r>
            <a:endParaRPr lang="en-US" sz="4800" i="1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3352800"/>
            <a:ext cx="22098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 smtClean="0">
                <a:latin typeface="Century Schoolbook" pitchFamily="18" charset="0"/>
              </a:rPr>
              <a:t>September 2014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3276600"/>
            <a:ext cx="2514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1D3275"/>
                </a:solidFill>
                <a:latin typeface="Century Schoolbook" pitchFamily="18" charset="0"/>
              </a:rPr>
              <a:t>Compensation Service Training Staff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Remember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It is the responsibility of each VSR to have a working knowledge of </a:t>
            </a:r>
            <a:r>
              <a:rPr lang="en-US" sz="3200" smtClean="0"/>
              <a:t>processing  claim; </a:t>
            </a:r>
            <a:r>
              <a:rPr lang="en-US" sz="3200" dirty="0"/>
              <a:t>from the establishment of the EP, complete Section 5103 notice development ; up to the Award input and Notification of our decision.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A6A732-E78B-48DB-894A-677EA0D4807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6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Review and Questions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6757" y="1938960"/>
            <a:ext cx="5182049" cy="3962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A6A732-E78B-48DB-894A-677EA0D4807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3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28F830-42DA-493A-834E-77448722BE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8C3FE827-57D5-4F4F-A388-2605371E15C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cs typeface="Times New Roman" pitchFamily="18" charset="0"/>
              </a:rPr>
              <a:t>Identify </a:t>
            </a:r>
            <a:r>
              <a:rPr lang="en-US" altLang="en-US" sz="3200" dirty="0">
                <a:cs typeface="Times New Roman" pitchFamily="18" charset="0"/>
              </a:rPr>
              <a:t>the requirements needed to be considered a substantial </a:t>
            </a:r>
            <a:r>
              <a:rPr lang="en-US" altLang="en-US" sz="3200" dirty="0" smtClean="0">
                <a:cs typeface="Times New Roman" pitchFamily="18" charset="0"/>
              </a:rPr>
              <a:t>claim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cs typeface="Times New Roman" pitchFamily="18" charset="0"/>
              </a:rPr>
              <a:t>Analyze </a:t>
            </a:r>
            <a:r>
              <a:rPr lang="en-US" altLang="en-US" sz="3200" dirty="0">
                <a:cs typeface="Times New Roman" pitchFamily="18" charset="0"/>
              </a:rPr>
              <a:t>and confirm receipt of a Substantial </a:t>
            </a:r>
            <a:r>
              <a:rPr lang="en-US" altLang="en-US" sz="3200" dirty="0" smtClean="0">
                <a:cs typeface="Times New Roman" pitchFamily="18" charset="0"/>
              </a:rPr>
              <a:t>Claim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cs typeface="Times New Roman" pitchFamily="18" charset="0"/>
              </a:rPr>
              <a:t>Confirm </a:t>
            </a:r>
            <a:r>
              <a:rPr lang="en-US" altLang="en-US" sz="3200" dirty="0">
                <a:cs typeface="Times New Roman" pitchFamily="18" charset="0"/>
              </a:rPr>
              <a:t>and verify all aspects of Section 5103 Notice have been properly </a:t>
            </a:r>
            <a:r>
              <a:rPr lang="en-US" altLang="en-US" sz="3200" dirty="0" smtClean="0">
                <a:cs typeface="Times New Roman" pitchFamily="18" charset="0"/>
              </a:rPr>
              <a:t>completed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cs typeface="Times New Roman" pitchFamily="18" charset="0"/>
              </a:rPr>
              <a:t>Understand </a:t>
            </a:r>
            <a:r>
              <a:rPr lang="en-US" altLang="en-US" sz="3200" smtClean="0">
                <a:cs typeface="Times New Roman" pitchFamily="18" charset="0"/>
              </a:rPr>
              <a:t>the different </a:t>
            </a:r>
            <a:r>
              <a:rPr lang="en-US" altLang="en-US" sz="3200" dirty="0" smtClean="0">
                <a:cs typeface="Times New Roman" pitchFamily="18" charset="0"/>
              </a:rPr>
              <a:t>types </a:t>
            </a:r>
            <a:r>
              <a:rPr lang="en-US" altLang="en-US" sz="3200" smtClean="0">
                <a:cs typeface="Times New Roman" pitchFamily="18" charset="0"/>
              </a:rPr>
              <a:t>of Claims </a:t>
            </a:r>
            <a:r>
              <a:rPr lang="en-US" altLang="en-US" sz="3200" dirty="0" smtClean="0">
                <a:cs typeface="Times New Roman" pitchFamily="18" charset="0"/>
              </a:rPr>
              <a:t>and End Products</a:t>
            </a:r>
            <a:endParaRPr lang="en-US" altLang="en-US" sz="3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3200" dirty="0"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Clr>
                <a:srgbClr val="1D3275"/>
              </a:buClr>
              <a:buNone/>
              <a:defRPr/>
            </a:pPr>
            <a:endParaRPr lang="en-US" kern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Lesson Objectives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040767-0933-4FCD-BA96-20C01A13209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00CCE1D-ADEB-4F69-AED5-2CEAF2A3EE8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394700" cy="4800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400" smtClean="0">
              <a:latin typeface="Arial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1D3275"/>
              </a:buClr>
              <a:buFont typeface="Wingdings" pitchFamily="2" charset="2"/>
              <a:buChar char="Ø"/>
            </a:pPr>
            <a:endParaRPr lang="en-US" sz="1400" smtClean="0">
              <a:latin typeface="Arial" pitchFamily="34" charset="0"/>
              <a:cs typeface="Microsoft Sans Serif" pitchFamily="34" charset="0"/>
            </a:endParaRPr>
          </a:p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sz="1200" smtClean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126" name="Rectangle 6"/>
          <p:cNvSpPr txBox="1">
            <a:spLocks noChangeArrowheads="1"/>
          </p:cNvSpPr>
          <p:nvPr/>
        </p:nvSpPr>
        <p:spPr bwMode="auto">
          <a:xfrm>
            <a:off x="533400" y="1447800"/>
            <a:ext cx="8382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2000" kern="0" dirty="0" smtClean="0">
              <a:solidFill>
                <a:srgbClr val="1D3275"/>
              </a:solidFill>
              <a:latin typeface="Tahoma"/>
              <a:cs typeface="Times New Roman" pitchFamily="18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4800" kern="0" dirty="0" smtClean="0">
                <a:solidFill>
                  <a:srgbClr val="1D3275"/>
                </a:solidFill>
                <a:latin typeface="Tahoma"/>
                <a:cs typeface="Times New Roman" pitchFamily="18" charset="0"/>
              </a:rPr>
              <a:t>38 </a:t>
            </a:r>
            <a:r>
              <a:rPr lang="en-US" altLang="en-US" sz="4800" kern="0" dirty="0">
                <a:solidFill>
                  <a:srgbClr val="1D3275"/>
                </a:solidFill>
                <a:latin typeface="Tahoma"/>
                <a:cs typeface="Times New Roman" pitchFamily="18" charset="0"/>
              </a:rPr>
              <a:t>CFR 3.159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4800" kern="0" dirty="0">
                <a:solidFill>
                  <a:srgbClr val="1D3275"/>
                </a:solidFill>
                <a:latin typeface="Tahoma"/>
                <a:cs typeface="Times New Roman" pitchFamily="18" charset="0"/>
              </a:rPr>
              <a:t>M21-4, Appendix C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4800" kern="0" dirty="0">
                <a:solidFill>
                  <a:srgbClr val="1D3275"/>
                </a:solidFill>
                <a:latin typeface="Tahoma"/>
                <a:cs typeface="Times New Roman" pitchFamily="18" charset="0"/>
              </a:rPr>
              <a:t>Fast Letter 13-06 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kern="0" dirty="0" smtClean="0">
              <a:solidFill>
                <a:srgbClr val="1D3275"/>
              </a:solidFill>
              <a:latin typeface="Tahoma"/>
              <a:cs typeface="Times New Roman" pitchFamily="18" charset="0"/>
            </a:endParaRPr>
          </a:p>
          <a:p>
            <a:pPr eaLnBrk="1" hangingPunct="1"/>
            <a:endParaRPr lang="en-US" altLang="en-US" sz="2800" dirty="0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VSR Responsibility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4000" dirty="0" smtClean="0"/>
              <a:t>It </a:t>
            </a:r>
            <a:r>
              <a:rPr lang="en-US" altLang="en-US" sz="4000" dirty="0"/>
              <a:t>is the responsibility of each VSR to make sure the submitted claim has been properly </a:t>
            </a:r>
            <a:r>
              <a:rPr lang="en-US" altLang="en-US" sz="4000" dirty="0" smtClean="0"/>
              <a:t>adjudicated.</a:t>
            </a:r>
          </a:p>
          <a:p>
            <a:pPr marL="0" indent="0" eaLnBrk="1" hangingPunct="1">
              <a:buNone/>
            </a:pPr>
            <a:endParaRPr lang="en-US" altLang="en-US" sz="4000" dirty="0"/>
          </a:p>
          <a:p>
            <a:pPr marL="0" indent="0" eaLnBrk="1" hangingPunct="1">
              <a:buNone/>
            </a:pPr>
            <a:r>
              <a:rPr lang="en-US" altLang="en-US" sz="4000" dirty="0" smtClean="0"/>
              <a:t>38 </a:t>
            </a:r>
            <a:r>
              <a:rPr lang="en-US" altLang="en-US" sz="4000" dirty="0"/>
              <a:t>CFR 3.159</a:t>
            </a:r>
          </a:p>
          <a:p>
            <a:pPr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dirty="0"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A6A732-E78B-48DB-894A-677EA0D480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Substantial Standards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altLang="en-US" sz="3200" dirty="0"/>
              <a:t>Name or relationship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altLang="en-US" sz="3200" dirty="0"/>
              <a:t>Disability/</a:t>
            </a:r>
            <a:r>
              <a:rPr lang="en-US" altLang="en-US" sz="3200" dirty="0" err="1"/>
              <a:t>ies</a:t>
            </a:r>
            <a:r>
              <a:rPr lang="en-US" altLang="en-US" sz="3200" dirty="0"/>
              <a:t> claimed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altLang="en-US" sz="3200" dirty="0"/>
              <a:t>Benefit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altLang="en-US" sz="3200" dirty="0"/>
              <a:t>Service data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altLang="en-US" sz="3200" dirty="0"/>
              <a:t>Signature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altLang="en-US" sz="3200" dirty="0"/>
              <a:t>Income (</a:t>
            </a:r>
            <a:r>
              <a:rPr lang="en-US" altLang="en-US" sz="3200" dirty="0" smtClean="0"/>
              <a:t>Pension, Parents, DIC </a:t>
            </a:r>
            <a:r>
              <a:rPr lang="en-US" altLang="en-US" sz="3200" dirty="0"/>
              <a:t>only)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A6A732-E78B-48DB-894A-677EA0D4807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3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Claim Types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1" y="1676401"/>
            <a:ext cx="7785100" cy="4375150"/>
          </a:xfrm>
        </p:spPr>
        <p:txBody>
          <a:bodyPr/>
          <a:lstStyle/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600" dirty="0">
                <a:cs typeface="Times New Roman" pitchFamily="18" charset="0"/>
              </a:rPr>
              <a:t>Original - the initial claim for VBA </a:t>
            </a:r>
            <a:r>
              <a:rPr lang="en-US" altLang="en-US" sz="3600" dirty="0" smtClean="0">
                <a:cs typeface="Times New Roman" pitchFamily="18" charset="0"/>
              </a:rPr>
              <a:t>benefits</a:t>
            </a:r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endParaRPr lang="en-US" altLang="en-US" sz="3600" dirty="0">
              <a:cs typeface="Times New Roman" pitchFamily="18" charset="0"/>
            </a:endParaRPr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600" dirty="0"/>
              <a:t>Non original – any claim request after initial claim for </a:t>
            </a:r>
            <a:r>
              <a:rPr lang="en-US" altLang="en-US" sz="3600" dirty="0" smtClean="0"/>
              <a:t>benefits</a:t>
            </a:r>
            <a:endParaRPr lang="en-US" alt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A6A732-E78B-48DB-894A-677EA0D4807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0" indent="0">
              <a:buClr>
                <a:srgbClr val="1D3275"/>
              </a:buClr>
              <a:buNone/>
            </a:pPr>
            <a:endParaRPr lang="en-US" sz="3200" dirty="0" smtClean="0">
              <a:cs typeface="Arial" pitchFamily="34" charset="0"/>
            </a:endParaRPr>
          </a:p>
          <a:p>
            <a:pPr marL="653789" lvl="0" indent="-571500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en-US" sz="4000" kern="1200" dirty="0">
                <a:solidFill>
                  <a:srgbClr val="000066"/>
                </a:solidFill>
              </a:rPr>
              <a:t>Original: 110/010, 180, 140, 190</a:t>
            </a:r>
          </a:p>
          <a:p>
            <a:pPr marL="653789" lvl="0" indent="-571500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SzPct val="80000"/>
              <a:buFont typeface="Arial" panose="020B0604020202020204" pitchFamily="34" charset="0"/>
              <a:buChar char="•"/>
              <a:defRPr/>
            </a:pPr>
            <a:endParaRPr lang="en-US" altLang="en-US" sz="4000" kern="1200" dirty="0">
              <a:solidFill>
                <a:srgbClr val="000066"/>
              </a:solidFill>
            </a:endParaRPr>
          </a:p>
          <a:p>
            <a:pPr marL="653789" lvl="0" indent="-571500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66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en-US" sz="4000" kern="1200" dirty="0">
                <a:solidFill>
                  <a:srgbClr val="000066"/>
                </a:solidFill>
              </a:rPr>
              <a:t>Non Original: 020, 310, 320, 290</a:t>
            </a:r>
          </a:p>
          <a:p>
            <a:pPr marL="365728" lvl="0" indent="-283439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80000"/>
              <a:buNone/>
              <a:defRPr/>
            </a:pPr>
            <a:endParaRPr lang="en-US" altLang="en-US" kern="1200" dirty="0">
              <a:solidFill>
                <a:srgbClr val="000066"/>
              </a:solidFill>
            </a:endParaRPr>
          </a:p>
          <a:p>
            <a:pPr marL="365728" lvl="0" indent="-283439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80000"/>
              <a:buNone/>
              <a:defRPr/>
            </a:pPr>
            <a:r>
              <a:rPr lang="en-US" altLang="en-US" kern="1200" dirty="0" smtClean="0">
                <a:solidFill>
                  <a:srgbClr val="000066"/>
                </a:solidFill>
              </a:rPr>
              <a:t>		Note</a:t>
            </a:r>
            <a:r>
              <a:rPr lang="en-US" altLang="en-US" kern="1200" dirty="0">
                <a:solidFill>
                  <a:srgbClr val="000066"/>
                </a:solidFill>
              </a:rPr>
              <a:t>: The above EPs are for claims based on </a:t>
            </a:r>
            <a:r>
              <a:rPr lang="en-US" altLang="en-US" kern="1200" dirty="0" smtClean="0">
                <a:solidFill>
                  <a:srgbClr val="000066"/>
                </a:solidFill>
              </a:rPr>
              <a:t>			 compensation  </a:t>
            </a:r>
            <a:r>
              <a:rPr lang="en-US" altLang="en-US" kern="1200" dirty="0">
                <a:solidFill>
                  <a:srgbClr val="000066"/>
                </a:solidFill>
              </a:rPr>
              <a:t>and pension.</a:t>
            </a:r>
          </a:p>
          <a:p>
            <a:pPr marL="365728" lvl="0" indent="-283439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80000"/>
              <a:buNone/>
              <a:defRPr/>
            </a:pPr>
            <a:endParaRPr lang="en-US" altLang="en-US" kern="1200" dirty="0">
              <a:solidFill>
                <a:srgbClr val="000066"/>
              </a:solidFill>
            </a:endParaRPr>
          </a:p>
          <a:p>
            <a:pPr marL="365728" lvl="0" indent="-283439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80000"/>
              <a:buNone/>
              <a:defRPr/>
            </a:pPr>
            <a:r>
              <a:rPr lang="en-US" altLang="en-US" i="1" kern="1200" dirty="0">
                <a:solidFill>
                  <a:srgbClr val="000066"/>
                </a:solidFill>
              </a:rPr>
              <a:t>  </a:t>
            </a:r>
            <a:r>
              <a:rPr lang="en-US" altLang="en-US" i="1" kern="1200" dirty="0" smtClean="0">
                <a:solidFill>
                  <a:srgbClr val="000066"/>
                </a:solidFill>
              </a:rPr>
              <a:t>     </a:t>
            </a:r>
            <a:r>
              <a:rPr lang="en-US" altLang="en-US" kern="1200" dirty="0">
                <a:solidFill>
                  <a:srgbClr val="000066"/>
                </a:solidFill>
              </a:rPr>
              <a:t>Reference: M21-4, Appendix C</a:t>
            </a:r>
          </a:p>
          <a:p>
            <a:pPr marL="365728" lvl="0" indent="-283439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80000"/>
              <a:buNone/>
              <a:defRPr/>
            </a:pPr>
            <a:endParaRPr lang="en-US" altLang="en-US" sz="800" kern="1200" dirty="0">
              <a:solidFill>
                <a:prstClr val="black"/>
              </a:solidFill>
              <a:latin typeface="Gill Sans MT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End Products (EP)</a:t>
            </a:r>
          </a:p>
        </p:txBody>
      </p:sp>
    </p:spTree>
    <p:extLst>
      <p:ext uri="{BB962C8B-B14F-4D97-AF65-F5344CB8AC3E}">
        <p14:creationId xmlns:p14="http://schemas.microsoft.com/office/powerpoint/2010/main" val="280257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1800" dirty="0" smtClean="0"/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 smtClean="0"/>
              <a:t>All </a:t>
            </a:r>
            <a:r>
              <a:rPr lang="en-US" altLang="en-US" sz="3200" dirty="0"/>
              <a:t>issues addressed</a:t>
            </a:r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/>
              <a:t>Obtain federal/non records</a:t>
            </a:r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/>
              <a:t>VA exam </a:t>
            </a:r>
            <a:r>
              <a:rPr lang="en-US" altLang="en-US" sz="3200"/>
              <a:t>completed </a:t>
            </a:r>
            <a:r>
              <a:rPr lang="en-US" altLang="en-US" sz="3200" smtClean="0"/>
              <a:t>or DBQ(if </a:t>
            </a:r>
            <a:r>
              <a:rPr lang="en-US" altLang="en-US" sz="3200" dirty="0"/>
              <a:t>applicable)</a:t>
            </a:r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/>
              <a:t>Specific development for “Special” issues.  i.e. Agent Orange, PTSD</a:t>
            </a:r>
          </a:p>
          <a:p>
            <a:pPr eaLnBrk="1" hangingPunct="1">
              <a:buClr>
                <a:srgbClr val="000066"/>
              </a:buClr>
              <a:buFont typeface="Arial" panose="020B0604020202020204" pitchFamily="34" charset="0"/>
              <a:buChar char="•"/>
            </a:pPr>
            <a:r>
              <a:rPr lang="en-US" altLang="en-US" sz="3200" dirty="0"/>
              <a:t>Make sure all  “WTEMS” addressed for New and Material/ and Re Open development </a:t>
            </a:r>
          </a:p>
          <a:p>
            <a:pPr marL="0" indent="0">
              <a:buClr>
                <a:srgbClr val="1D3275"/>
              </a:buCl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1D3275"/>
              </a:buClr>
              <a:buFont typeface="Wingdings" pitchFamily="2" charset="2"/>
              <a:buNone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7086600" cy="882650"/>
          </a:xfrm>
        </p:spPr>
        <p:txBody>
          <a:bodyPr/>
          <a:lstStyle/>
          <a:p>
            <a:pPr>
              <a:buClr>
                <a:srgbClr val="000066"/>
              </a:buClr>
              <a:defRPr/>
            </a:pPr>
            <a:r>
              <a:rPr lang="en-US" dirty="0" smtClean="0"/>
              <a:t>Proper Section 5103 Notice Issued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44DA10-E7DA-4D11-84EC-1518B97780F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40080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49106BB-3664-4EC4-A861-38924082FD8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pPr algn="ctr" eaLnBrk="0" hangingPunct="0">
                <a:defRPr/>
              </a:pPr>
              <a:t>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458200" cy="4876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3200" b="1" dirty="0" smtClean="0"/>
              <a:t>Review </a:t>
            </a:r>
            <a:r>
              <a:rPr lang="en-US" sz="3200" b="1" dirty="0"/>
              <a:t>all data is up to date, to include: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/>
              <a:t>	</a:t>
            </a:r>
            <a:r>
              <a:rPr lang="en-US" sz="3200" dirty="0" smtClean="0"/>
              <a:t>Verified Service</a:t>
            </a:r>
            <a:endParaRPr lang="en-US" sz="3200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/>
              <a:t>	Verify DOC with file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/>
              <a:t> 	</a:t>
            </a:r>
            <a:r>
              <a:rPr lang="en-US" sz="3200" dirty="0" smtClean="0"/>
              <a:t>Name/Mailing and Payment Addresses</a:t>
            </a:r>
            <a:endParaRPr lang="en-US" sz="3200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/>
              <a:t> </a:t>
            </a:r>
            <a:r>
              <a:rPr lang="en-US" sz="3200" dirty="0" smtClean="0"/>
              <a:t>Dependency </a:t>
            </a:r>
            <a:r>
              <a:rPr lang="en-US" sz="3200" dirty="0"/>
              <a:t>information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/>
              <a:t> </a:t>
            </a:r>
            <a:r>
              <a:rPr lang="en-US" sz="3200" dirty="0" smtClean="0"/>
              <a:t>Retired </a:t>
            </a:r>
            <a:r>
              <a:rPr lang="en-US" sz="3200" dirty="0"/>
              <a:t>Pay, Severance, </a:t>
            </a:r>
            <a:r>
              <a:rPr lang="en-US" sz="3200" dirty="0" smtClean="0"/>
              <a:t>Etc.</a:t>
            </a:r>
            <a:endParaRPr lang="en-US" sz="3200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/>
              <a:t> </a:t>
            </a:r>
            <a:r>
              <a:rPr lang="en-US" sz="3200" dirty="0" smtClean="0"/>
              <a:t>Requirements </a:t>
            </a:r>
            <a:r>
              <a:rPr lang="en-US" sz="3200" dirty="0"/>
              <a:t>of a Substantial </a:t>
            </a:r>
            <a:r>
              <a:rPr lang="en-US" sz="3200" dirty="0" smtClean="0"/>
              <a:t>claim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3200" dirty="0" smtClean="0"/>
              <a:t> Review Compliance with 5103 Notice</a:t>
            </a: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0"/>
            <a:ext cx="6477000" cy="88265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951224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0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BF663F9D81AE4BAEC208BA0B0F43F3" ma:contentTypeVersion="0" ma:contentTypeDescription="Create a new document." ma:contentTypeScope="" ma:versionID="37ccb749ea05870beed60e176b65a94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929C191-23BE-4D29-BC20-CC3162B8AC99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181309-A3A8-4915-B4CC-91E0D8D81B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D75963-BDB8-4F28-916F-AA6D783183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C:\DOCUME~1\CAPDPATR\LOCALS~1\Temp\Ppt0000000.pot</Template>
  <TotalTime>267</TotalTime>
  <Words>276</Words>
  <Application>Microsoft Office PowerPoint</Application>
  <PresentationFormat>On-screen Show (4:3)</PresentationFormat>
  <Paragraphs>75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Ppt0000000</vt:lpstr>
      <vt:lpstr>Is this Claim Ready to Promulgate?</vt:lpstr>
      <vt:lpstr>Lesson Objectives</vt:lpstr>
      <vt:lpstr>References</vt:lpstr>
      <vt:lpstr>VSR Responsibility</vt:lpstr>
      <vt:lpstr>Substantial Standards</vt:lpstr>
      <vt:lpstr>Claim Types</vt:lpstr>
      <vt:lpstr>End Products (EP)</vt:lpstr>
      <vt:lpstr>Proper Section 5103 Notice Issued</vt:lpstr>
      <vt:lpstr>Summary</vt:lpstr>
      <vt:lpstr>Remember</vt:lpstr>
      <vt:lpstr>Review and Questions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this Claim Ready to Promulgate PowerPoint</dc:title>
  <dc:subject>VSR</dc:subject>
  <dc:creator>Department of Veterans Affairs, Veterans Benefits Administration, Compensation Service, STAFF</dc:creator>
  <cp:keywords>claim, rating, promulgate, redetermination, rating, non-rating, authorization</cp:keywords>
  <dc:description>The purpose of this lesson is to advise and teach the students how to use the previous lesson and apply them in reviewing evidence in a claim file (C-file) to confirm and verify the claim (rating/non) is ready for authorization.  </dc:description>
  <cp:lastModifiedBy>Sochar, Lisa</cp:lastModifiedBy>
  <cp:revision>28</cp:revision>
  <cp:lastPrinted>2000-11-13T16:27:02Z</cp:lastPrinted>
  <dcterms:created xsi:type="dcterms:W3CDTF">2011-04-13T12:48:41Z</dcterms:created>
  <dcterms:modified xsi:type="dcterms:W3CDTF">2015-02-10T17:23:14Z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0x010100DABF663F9D81AE4BAEC208BA0B0F43F3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