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7" r:id="rId4"/>
  </p:sldMasterIdLst>
  <p:notesMasterIdLst>
    <p:notesMasterId r:id="rId32"/>
  </p:notesMasterIdLst>
  <p:handoutMasterIdLst>
    <p:handoutMasterId r:id="rId33"/>
  </p:handoutMasterIdLst>
  <p:sldIdLst>
    <p:sldId id="256" r:id="rId5"/>
    <p:sldId id="359" r:id="rId6"/>
    <p:sldId id="418" r:id="rId7"/>
    <p:sldId id="424" r:id="rId8"/>
    <p:sldId id="263" r:id="rId9"/>
    <p:sldId id="388" r:id="rId10"/>
    <p:sldId id="416" r:id="rId11"/>
    <p:sldId id="415" r:id="rId12"/>
    <p:sldId id="421" r:id="rId13"/>
    <p:sldId id="419" r:id="rId14"/>
    <p:sldId id="414" r:id="rId15"/>
    <p:sldId id="420" r:id="rId16"/>
    <p:sldId id="423" r:id="rId17"/>
    <p:sldId id="432" r:id="rId18"/>
    <p:sldId id="396" r:id="rId19"/>
    <p:sldId id="425" r:id="rId20"/>
    <p:sldId id="395" r:id="rId21"/>
    <p:sldId id="394" r:id="rId22"/>
    <p:sldId id="430" r:id="rId23"/>
    <p:sldId id="392" r:id="rId24"/>
    <p:sldId id="426" r:id="rId25"/>
    <p:sldId id="406" r:id="rId26"/>
    <p:sldId id="431" r:id="rId27"/>
    <p:sldId id="429" r:id="rId28"/>
    <p:sldId id="433" r:id="rId29"/>
    <p:sldId id="427" r:id="rId30"/>
    <p:sldId id="357" r:id="rId3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000000"/>
    <a:srgbClr val="1D3275"/>
    <a:srgbClr val="ABABFF"/>
    <a:srgbClr val="0033CC"/>
    <a:srgbClr val="CC0000"/>
    <a:srgbClr val="BBBB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4" autoAdjust="0"/>
    <p:restoredTop sz="94356" autoAdjust="0"/>
  </p:normalViewPr>
  <p:slideViewPr>
    <p:cSldViewPr>
      <p:cViewPr>
        <p:scale>
          <a:sx n="50" d="100"/>
          <a:sy n="50" d="100"/>
        </p:scale>
        <p:origin x="-1974" y="-1236"/>
      </p:cViewPr>
      <p:guideLst>
        <p:guide orient="horz" pos="216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75" d="100"/>
          <a:sy n="75" d="100"/>
        </p:scale>
        <p:origin x="-1164" y="-60"/>
      </p:cViewPr>
      <p:guideLst>
        <p:guide orient="horz" pos="292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7081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897" y="0"/>
            <a:ext cx="297552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1100"/>
            <a:ext cx="2977081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897" y="8801100"/>
            <a:ext cx="297552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9047DD1-5BCF-40C1-A8F5-3CADF1E3B1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076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708025"/>
            <a:ext cx="4591050" cy="344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389438"/>
            <a:ext cx="5028579" cy="423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56663"/>
            <a:ext cx="2972421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56663"/>
            <a:ext cx="2972421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fld id="{E71C225B-4BA2-462F-B2E0-3B7DD776F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16123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200" smtClean="0"/>
              <a:t>VBA Overview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9A7FEB1-4FAC-4C2B-B25B-B681930B51F2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4563"/>
          </a:xfrm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2676" y="4418014"/>
            <a:ext cx="5792649" cy="4181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n-US" sz="1600" b="1" smtClean="0"/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456126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321196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321196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287667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475835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4758358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777029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7770296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4903117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4903117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4903117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4903117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4903117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200" smtClean="0"/>
              <a:t>VBA Overview</a:t>
            </a: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27860C2-8588-434C-91E7-780EBC532DB6}" type="slidenum">
              <a:rPr lang="en-US" sz="1200" smtClean="0"/>
              <a:pPr/>
              <a:t>27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875486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187921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187921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9281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74650" y="3259138"/>
            <a:ext cx="8769350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73063" y="3182938"/>
            <a:ext cx="8770937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43063" y="220663"/>
            <a:ext cx="6691312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205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091C-A1E3-4D2F-838F-2AF3D4B9D9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32E08-D1ED-4514-8CD3-CF6950674E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7463" y="1789113"/>
            <a:ext cx="3743325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3188" y="1789113"/>
            <a:ext cx="3744912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7B61-3A1B-4C3D-A9E4-81873D2996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7B86D-7ED5-40B2-8157-FF4D186176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6A732-E78B-48DB-894A-677EA0D480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62200" y="1143000"/>
            <a:ext cx="5065712" cy="358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3DD2-9FE3-4609-B403-7541EE482C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389063" y="1052513"/>
            <a:ext cx="7754937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3863" y="6396038"/>
            <a:ext cx="8720137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41400" y="890588"/>
            <a:ext cx="8102600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20888" y="0"/>
            <a:ext cx="71231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7463" y="1789113"/>
            <a:ext cx="7640637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pPr>
              <a:defRPr/>
            </a:pPr>
            <a:fld id="{C0B98A25-72C3-42AC-AFA6-7953F0EEEA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644525" y="6400800"/>
            <a:ext cx="2515112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</a:t>
            </a:r>
            <a:r>
              <a:rPr lang="en-US" sz="1600" b="1" i="1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Service</a:t>
            </a:r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76200"/>
            <a:ext cx="11604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/>
        </a:buClr>
        <a:buFont typeface="Arial" panose="020B0604020202020204" pitchFamily="34" charset="0"/>
        <a:buChar char="•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46482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rgbClr val="1D3275"/>
                </a:solidFill>
              </a:rPr>
              <a:t>Due Process </a:t>
            </a:r>
            <a:r>
              <a:rPr lang="en-US" sz="5400" b="1" dirty="0" smtClean="0">
                <a:solidFill>
                  <a:srgbClr val="1D3275"/>
                </a:solidFill>
              </a:rPr>
              <a:t/>
            </a:r>
            <a:br>
              <a:rPr lang="en-US" sz="5400" b="1" dirty="0" smtClean="0">
                <a:solidFill>
                  <a:srgbClr val="1D3275"/>
                </a:solidFill>
              </a:rPr>
            </a:br>
            <a:r>
              <a:rPr lang="en-US" sz="2400" b="1" dirty="0" smtClean="0">
                <a:solidFill>
                  <a:srgbClr val="1D3275"/>
                </a:solidFill>
              </a:rPr>
              <a:t>and Contemporaneous Notice</a:t>
            </a:r>
            <a:endParaRPr lang="en-US" sz="2400" i="1" dirty="0" smtClean="0">
              <a:solidFill>
                <a:srgbClr val="003366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3352800"/>
            <a:ext cx="2209800" cy="609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 smtClean="0">
                <a:latin typeface="Century Schoolbook" pitchFamily="18" charset="0"/>
              </a:rPr>
              <a:t>December 2015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3276600"/>
            <a:ext cx="2514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24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24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447800"/>
            <a:ext cx="8153400" cy="4908550"/>
          </a:xfrm>
        </p:spPr>
        <p:txBody>
          <a:bodyPr/>
          <a:lstStyle/>
          <a:p>
            <a:pPr marL="0" indent="0">
              <a:buClr>
                <a:srgbClr val="1D3275"/>
              </a:buClr>
              <a:buNone/>
            </a:pPr>
            <a:r>
              <a:rPr lang="en-US" sz="2600" dirty="0" smtClean="0">
                <a:cs typeface="Arial" pitchFamily="34" charset="0"/>
              </a:rPr>
              <a:t>A Contemporaneous Notice letter is like a regular notification letter and must include the following:</a:t>
            </a:r>
          </a:p>
          <a:p>
            <a:pPr marL="0" indent="0">
              <a:buClr>
                <a:srgbClr val="1D3275"/>
              </a:buClr>
              <a:buNone/>
            </a:pPr>
            <a:endParaRPr lang="en-US" sz="2600" dirty="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New payment rates and dates</a:t>
            </a: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Decision made, effective date and reason for decision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Overpayment paragraph (if applicable)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Appeal </a:t>
            </a:r>
            <a:r>
              <a:rPr lang="en-US" altLang="en-US" sz="2600" dirty="0" smtClean="0">
                <a:solidFill>
                  <a:srgbClr val="000066"/>
                </a:solidFill>
              </a:rPr>
              <a:t>rights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Contemporaneous Notice Letter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10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182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8229600" cy="475615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When we must </a:t>
            </a:r>
            <a:r>
              <a:rPr lang="en-US" altLang="en-US" sz="2600" b="1" dirty="0" smtClean="0">
                <a:solidFill>
                  <a:srgbClr val="000066"/>
                </a:solidFill>
              </a:rPr>
              <a:t>propose</a:t>
            </a:r>
            <a:r>
              <a:rPr lang="en-US" altLang="en-US" sz="2600" dirty="0" smtClean="0">
                <a:solidFill>
                  <a:srgbClr val="000066"/>
                </a:solidFill>
              </a:rPr>
              <a:t> to take the adverse action because we have not received 1</a:t>
            </a:r>
            <a:r>
              <a:rPr lang="en-US" altLang="en-US" sz="2600" baseline="30000" dirty="0" smtClean="0">
                <a:solidFill>
                  <a:srgbClr val="000066"/>
                </a:solidFill>
              </a:rPr>
              <a:t>st</a:t>
            </a:r>
            <a:r>
              <a:rPr lang="en-US" altLang="en-US" sz="2600" dirty="0" smtClean="0">
                <a:solidFill>
                  <a:srgbClr val="000066"/>
                </a:solidFill>
              </a:rPr>
              <a:t> Party information, or a rating is needed.  </a:t>
            </a:r>
          </a:p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This means we need to send a letter to the beneficiary explaining what adverse action we propose to take.</a:t>
            </a:r>
          </a:p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We do not need to give Due Process for automatic reductions we already notified the beneficiary of when we granted benefits (</a:t>
            </a:r>
            <a:r>
              <a:rPr lang="en-US" altLang="en-US" sz="2600" dirty="0" err="1" smtClean="0">
                <a:solidFill>
                  <a:srgbClr val="000066"/>
                </a:solidFill>
              </a:rPr>
              <a:t>ie</a:t>
            </a:r>
            <a:r>
              <a:rPr lang="en-US" altLang="en-US" sz="2600" dirty="0" smtClean="0">
                <a:solidFill>
                  <a:srgbClr val="000066"/>
                </a:solidFill>
              </a:rPr>
              <a:t>. Temporary grants of 100%, or when minor children turn 18).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 marL="0" indent="0">
              <a:buClr>
                <a:srgbClr val="1D3275"/>
              </a:buCl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Due Process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11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769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79550"/>
            <a:ext cx="8229600" cy="487680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Due Process is not needed when the combined percentage or the amount of money being paid to the beneficiary will not change because of the adverse action.</a:t>
            </a:r>
          </a:p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Example:</a:t>
            </a:r>
          </a:p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/>
              <a:t>An RVSR generates a rating that reduces the percentage for </a:t>
            </a:r>
            <a:r>
              <a:rPr lang="en-US" altLang="en-US" sz="2600" i="1" dirty="0" smtClean="0"/>
              <a:t>Left knee instability </a:t>
            </a:r>
            <a:r>
              <a:rPr lang="en-US" altLang="en-US" sz="2600" dirty="0" smtClean="0"/>
              <a:t>from 20% to 10% but the Combined evaluation remains at 70%.  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1D3275"/>
              </a:buCl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Due Process Exception #1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5748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79550"/>
            <a:ext cx="8229600" cy="487680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Due Process is not needed when the beneficiary is reported deceased.  Notice of death can include the following:</a:t>
            </a: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Death </a:t>
            </a:r>
            <a:r>
              <a:rPr lang="en-US" altLang="en-US" sz="2600" dirty="0">
                <a:solidFill>
                  <a:srgbClr val="000066"/>
                </a:solidFill>
              </a:rPr>
              <a:t>certificate</a:t>
            </a: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Terminal hospital report</a:t>
            </a: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Claim for VA </a:t>
            </a:r>
            <a:r>
              <a:rPr lang="en-US" altLang="en-US" sz="2600" dirty="0" smtClean="0">
                <a:solidFill>
                  <a:srgbClr val="000066"/>
                </a:solidFill>
              </a:rPr>
              <a:t>burial or death benefits</a:t>
            </a:r>
          </a:p>
          <a:p>
            <a:pPr marL="0" indent="0" eaLnBrk="1" hangingPunct="1">
              <a:spcAft>
                <a:spcPct val="50000"/>
              </a:spcAft>
              <a:buNone/>
            </a:pPr>
            <a:endParaRPr lang="en-US" altLang="en-US" sz="2600" dirty="0" smtClean="0">
              <a:solidFill>
                <a:srgbClr val="000066"/>
              </a:solidFill>
            </a:endParaRP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1D3275"/>
              </a:buCl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Due Process Exception #2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564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79550"/>
            <a:ext cx="8229600" cy="487680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#3: A beneficiary’s account is automatically suspended when payments are returned as undeliverable.</a:t>
            </a:r>
          </a:p>
          <a:p>
            <a:pPr marL="0" indent="0" eaLnBrk="1" hangingPunct="1">
              <a:spcAft>
                <a:spcPct val="50000"/>
              </a:spcAft>
              <a:buNone/>
            </a:pPr>
            <a:endParaRPr lang="en-US" altLang="en-US" sz="2600" dirty="0" smtClean="0">
              <a:solidFill>
                <a:srgbClr val="000066"/>
              </a:solidFill>
            </a:endParaRPr>
          </a:p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#4: Due Process is not needed when a beneficiary’s account is in suspense and information is received that would result in a reduction when the award is resumed.</a:t>
            </a:r>
          </a:p>
          <a:p>
            <a:pPr marL="0" indent="0" eaLnBrk="1" hangingPunct="1">
              <a:spcAft>
                <a:spcPct val="50000"/>
              </a:spcAft>
              <a:buNone/>
            </a:pPr>
            <a:endParaRPr lang="en-US" altLang="en-US" sz="2600" dirty="0" smtClean="0">
              <a:solidFill>
                <a:srgbClr val="000066"/>
              </a:solidFill>
            </a:endParaRPr>
          </a:p>
          <a:p>
            <a:pPr marL="0" indent="0" eaLnBrk="1" hangingPunct="1">
              <a:spcAft>
                <a:spcPct val="50000"/>
              </a:spcAft>
              <a:buNone/>
            </a:pPr>
            <a:endParaRPr lang="en-US" altLang="en-US" sz="2600" dirty="0" smtClean="0">
              <a:solidFill>
                <a:srgbClr val="000066"/>
              </a:solidFill>
            </a:endParaRP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1D3275"/>
              </a:buCl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Due Process Exceptions #3 and #4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506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24000"/>
            <a:ext cx="83058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Clear (PCLR) original EP and establish (CEST) EP 600 to control Due Process.</a:t>
            </a:r>
          </a:p>
          <a:p>
            <a:pPr marL="0" indent="0" eaLnBrk="1" hangingPunct="1">
              <a:lnSpc>
                <a:spcPct val="90000"/>
              </a:lnSpc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Date </a:t>
            </a:r>
            <a:r>
              <a:rPr lang="en-US" altLang="en-US" sz="2600" dirty="0">
                <a:solidFill>
                  <a:srgbClr val="000066"/>
                </a:solidFill>
              </a:rPr>
              <a:t>of </a:t>
            </a:r>
            <a:r>
              <a:rPr lang="en-US" altLang="en-US" sz="2600" dirty="0" smtClean="0">
                <a:solidFill>
                  <a:srgbClr val="000066"/>
                </a:solidFill>
              </a:rPr>
              <a:t>claim (DOC) for EP 600 should be </a:t>
            </a:r>
            <a:r>
              <a:rPr lang="en-US" altLang="en-US" sz="2600" dirty="0">
                <a:solidFill>
                  <a:srgbClr val="000066"/>
                </a:solidFill>
              </a:rPr>
              <a:t>the </a:t>
            </a:r>
            <a:r>
              <a:rPr lang="en-US" altLang="en-US" sz="2600" dirty="0" smtClean="0">
                <a:solidFill>
                  <a:srgbClr val="000066"/>
                </a:solidFill>
              </a:rPr>
              <a:t>date </a:t>
            </a:r>
            <a:r>
              <a:rPr lang="en-US" altLang="en-US" sz="2600" dirty="0">
                <a:solidFill>
                  <a:srgbClr val="000066"/>
                </a:solidFill>
              </a:rPr>
              <a:t>the </a:t>
            </a:r>
            <a:r>
              <a:rPr lang="en-US" altLang="en-US" sz="2600" dirty="0" smtClean="0">
                <a:solidFill>
                  <a:srgbClr val="000066"/>
                </a:solidFill>
              </a:rPr>
              <a:t>EP is established/due process letter is sent (although VBMS letters are automatically dated the following day).</a:t>
            </a:r>
          </a:p>
          <a:p>
            <a:pPr marL="0" indent="0" eaLnBrk="1" hangingPunct="1">
              <a:lnSpc>
                <a:spcPct val="90000"/>
              </a:lnSpc>
              <a:spcAft>
                <a:spcPct val="50000"/>
              </a:spcAft>
              <a:buNone/>
            </a:pPr>
            <a:r>
              <a:rPr lang="en-US" altLang="en-US" sz="2600" dirty="0">
                <a:solidFill>
                  <a:srgbClr val="000066"/>
                </a:solidFill>
              </a:rPr>
              <a:t>An EP 690 or 693 should be established (if it hasn’t been already) if overpayment is </a:t>
            </a:r>
            <a:r>
              <a:rPr lang="en-US" altLang="en-US" sz="2600" dirty="0" smtClean="0">
                <a:solidFill>
                  <a:srgbClr val="000066"/>
                </a:solidFill>
              </a:rPr>
              <a:t>possible [</a:t>
            </a:r>
            <a:r>
              <a:rPr lang="en-US" altLang="en-US" sz="2600" dirty="0">
                <a:solidFill>
                  <a:srgbClr val="000066"/>
                </a:solidFill>
              </a:rPr>
              <a:t>M21-1 </a:t>
            </a:r>
            <a:r>
              <a:rPr lang="en-US" altLang="en-US" sz="2600" dirty="0" smtClean="0">
                <a:solidFill>
                  <a:srgbClr val="000066"/>
                </a:solidFill>
              </a:rPr>
              <a:t>III.ii.1.C].  </a:t>
            </a:r>
            <a:r>
              <a:rPr lang="en-US" altLang="en-US" sz="2600" dirty="0">
                <a:solidFill>
                  <a:srgbClr val="000066"/>
                </a:solidFill>
              </a:rPr>
              <a:t>Date of claim on EP 690/693 is the date evidence indicating possible overpayment was </a:t>
            </a:r>
            <a:r>
              <a:rPr lang="en-US" altLang="en-US" sz="2600" dirty="0" smtClean="0">
                <a:solidFill>
                  <a:srgbClr val="000066"/>
                </a:solidFill>
              </a:rPr>
              <a:t>received.  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 marL="0" indent="0" eaLnBrk="1" hangingPunct="1">
              <a:lnSpc>
                <a:spcPct val="90000"/>
              </a:lnSpc>
              <a:spcAft>
                <a:spcPct val="50000"/>
              </a:spcAft>
              <a:buNone/>
            </a:pPr>
            <a:endParaRPr lang="en-US" altLang="en-US" sz="2600" dirty="0">
              <a:solidFill>
                <a:srgbClr val="000066"/>
              </a:solidFill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 End Product (EP) Control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004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4582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A Due Process letter must include the following: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Statement </a:t>
            </a:r>
            <a:r>
              <a:rPr lang="en-US" altLang="en-US" sz="2600" dirty="0">
                <a:solidFill>
                  <a:srgbClr val="000066"/>
                </a:solidFill>
              </a:rPr>
              <a:t>of proposed decision, </a:t>
            </a:r>
            <a:r>
              <a:rPr lang="en-US" altLang="en-US" sz="2600" dirty="0" smtClean="0">
                <a:solidFill>
                  <a:srgbClr val="000066"/>
                </a:solidFill>
              </a:rPr>
              <a:t>reason and effective date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Proposed payment rates and dates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 eaLnBrk="1" hangingPunct="1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Possible overpayment paragraph </a:t>
            </a:r>
            <a:r>
              <a:rPr lang="en-US" altLang="en-US" sz="2600" dirty="0">
                <a:solidFill>
                  <a:srgbClr val="000066"/>
                </a:solidFill>
              </a:rPr>
              <a:t>(if </a:t>
            </a:r>
            <a:r>
              <a:rPr lang="en-US" altLang="en-US" sz="2600" dirty="0" smtClean="0">
                <a:solidFill>
                  <a:srgbClr val="000066"/>
                </a:solidFill>
              </a:rPr>
              <a:t>applicable)</a:t>
            </a:r>
          </a:p>
          <a:p>
            <a:pPr eaLnBrk="1" hangingPunct="1">
              <a:spcBef>
                <a:spcPts val="400"/>
              </a:spcBef>
              <a:spcAft>
                <a:spcPts val="3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Due Process Rights:</a:t>
            </a:r>
          </a:p>
          <a:p>
            <a:pPr lvl="1" eaLnBrk="1" hangingPunct="1">
              <a:spcBef>
                <a:spcPts val="400"/>
              </a:spcBef>
              <a:spcAft>
                <a:spcPts val="3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Submit evidence – 60 days</a:t>
            </a:r>
          </a:p>
          <a:p>
            <a:pPr lvl="1" eaLnBrk="1" hangingPunct="1">
              <a:spcBef>
                <a:spcPts val="400"/>
              </a:spcBef>
              <a:spcAft>
                <a:spcPts val="3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Request a hearing – 30 days (to suspend due process)</a:t>
            </a:r>
          </a:p>
          <a:p>
            <a:pPr lvl="1" eaLnBrk="1" hangingPunct="1">
              <a:spcBef>
                <a:spcPts val="400"/>
              </a:spcBef>
              <a:spcAft>
                <a:spcPts val="3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Representation</a:t>
            </a:r>
          </a:p>
          <a:p>
            <a:pPr eaLnBrk="1" hangingPunct="1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VAF 21-0789; or 21-0790 if overpayment possible</a:t>
            </a:r>
            <a:endParaRPr lang="en-US" altLang="en-US" sz="2600" dirty="0">
              <a:solidFill>
                <a:srgbClr val="000066"/>
              </a:solidFill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Due Process Letter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16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786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8458200" cy="4721225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4400" dirty="0">
                <a:solidFill>
                  <a:srgbClr val="000066"/>
                </a:solidFill>
              </a:rPr>
              <a:t>65 </a:t>
            </a:r>
            <a:r>
              <a:rPr lang="en-US" altLang="en-US" sz="4400" dirty="0" smtClean="0">
                <a:solidFill>
                  <a:srgbClr val="000066"/>
                </a:solidFill>
              </a:rPr>
              <a:t>Days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600" dirty="0" smtClean="0"/>
              <a:t>We tell the beneficiary 60 days.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600" dirty="0" smtClean="0"/>
              <a:t>If </a:t>
            </a:r>
            <a:r>
              <a:rPr lang="en-US" altLang="en-US" sz="2600" dirty="0"/>
              <a:t>Due Process expires on a weekend or </a:t>
            </a:r>
            <a:r>
              <a:rPr lang="en-US" altLang="en-US" sz="2600" dirty="0" smtClean="0"/>
              <a:t>holiday, </a:t>
            </a:r>
            <a:r>
              <a:rPr lang="en-US" altLang="en-US" sz="2600" dirty="0"/>
              <a:t>extend to the next business day.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600" dirty="0"/>
              <a:t>May be extended if </a:t>
            </a:r>
            <a:r>
              <a:rPr lang="en-US" altLang="en-US" sz="2600" dirty="0" smtClean="0"/>
              <a:t>a hearing is requested within 30 days (or anytime if the issue is incompetency) or additional </a:t>
            </a:r>
            <a:r>
              <a:rPr lang="en-US" altLang="en-US" sz="2600" dirty="0"/>
              <a:t>development is needed.</a:t>
            </a:r>
          </a:p>
          <a:p>
            <a:pPr marL="457200" indent="-457200"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sz="2600" dirty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0066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Suspense Period for Due Process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70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24000"/>
            <a:ext cx="8305800" cy="4724400"/>
          </a:xfrm>
        </p:spPr>
        <p:txBody>
          <a:bodyPr/>
          <a:lstStyle/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000066"/>
                </a:solidFill>
              </a:rPr>
              <a:t>No response (most common</a:t>
            </a:r>
            <a:r>
              <a:rPr lang="en-US" altLang="en-US" sz="2300" dirty="0" smtClean="0">
                <a:solidFill>
                  <a:srgbClr val="000066"/>
                </a:solidFill>
              </a:rPr>
              <a:t>)</a:t>
            </a: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66"/>
                </a:solidFill>
              </a:rPr>
              <a:t>Beneficiary requests a hearing</a:t>
            </a:r>
            <a:endParaRPr lang="en-US" altLang="en-US" sz="2300" dirty="0">
              <a:solidFill>
                <a:srgbClr val="000066"/>
              </a:solidFill>
            </a:endParaRP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66"/>
                </a:solidFill>
              </a:rPr>
              <a:t>Beneficiary agrees with </a:t>
            </a:r>
            <a:r>
              <a:rPr lang="en-US" altLang="en-US" sz="2300" dirty="0">
                <a:solidFill>
                  <a:srgbClr val="000066"/>
                </a:solidFill>
              </a:rPr>
              <a:t>adverse action</a:t>
            </a: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000066"/>
                </a:solidFill>
              </a:rPr>
              <a:t>Premature </a:t>
            </a:r>
            <a:r>
              <a:rPr lang="en-US" altLang="en-US" sz="2300" dirty="0" smtClean="0">
                <a:solidFill>
                  <a:srgbClr val="000066"/>
                </a:solidFill>
              </a:rPr>
              <a:t>Notice of Disagreement (NOD)</a:t>
            </a:r>
            <a:endParaRPr lang="en-US" altLang="en-US" sz="2300" dirty="0">
              <a:solidFill>
                <a:srgbClr val="000066"/>
              </a:solidFill>
            </a:endParaRP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66"/>
                </a:solidFill>
              </a:rPr>
              <a:t>Requests for VA to obtain </a:t>
            </a:r>
            <a:r>
              <a:rPr lang="en-US" altLang="en-US" sz="2300" dirty="0">
                <a:solidFill>
                  <a:srgbClr val="000066"/>
                </a:solidFill>
              </a:rPr>
              <a:t>evidence </a:t>
            </a:r>
            <a:r>
              <a:rPr lang="en-US" altLang="en-US" sz="2300" dirty="0" smtClean="0">
                <a:solidFill>
                  <a:srgbClr val="000066"/>
                </a:solidFill>
              </a:rPr>
              <a:t>(i.e. treatment </a:t>
            </a:r>
            <a:r>
              <a:rPr lang="en-US" altLang="en-US" sz="2300" dirty="0">
                <a:solidFill>
                  <a:srgbClr val="000066"/>
                </a:solidFill>
              </a:rPr>
              <a:t>records)</a:t>
            </a: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66"/>
                </a:solidFill>
              </a:rPr>
              <a:t>Evidence received requires development</a:t>
            </a:r>
            <a:endParaRPr lang="en-US" altLang="en-US" sz="2300" dirty="0">
              <a:solidFill>
                <a:srgbClr val="000066"/>
              </a:solidFill>
            </a:endParaRP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66"/>
                </a:solidFill>
              </a:rPr>
              <a:t>Evidence received supports 3</a:t>
            </a:r>
            <a:r>
              <a:rPr lang="en-US" altLang="en-US" sz="2300" baseline="30000" dirty="0" smtClean="0">
                <a:solidFill>
                  <a:srgbClr val="000066"/>
                </a:solidFill>
              </a:rPr>
              <a:t>rd</a:t>
            </a:r>
            <a:r>
              <a:rPr lang="en-US" altLang="en-US" sz="2300" dirty="0" smtClean="0">
                <a:solidFill>
                  <a:srgbClr val="000066"/>
                </a:solidFill>
              </a:rPr>
              <a:t> Party information</a:t>
            </a:r>
            <a:endParaRPr lang="en-US" altLang="en-US" sz="2300" dirty="0">
              <a:solidFill>
                <a:srgbClr val="000066"/>
              </a:solidFill>
            </a:endParaRP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000066"/>
                </a:solidFill>
              </a:rPr>
              <a:t>Evidence </a:t>
            </a:r>
            <a:r>
              <a:rPr lang="en-US" altLang="en-US" sz="2300" dirty="0" smtClean="0">
                <a:solidFill>
                  <a:srgbClr val="000066"/>
                </a:solidFill>
              </a:rPr>
              <a:t>received supports not taking adverse action</a:t>
            </a:r>
            <a:endParaRPr lang="en-US" altLang="en-US" sz="2300" dirty="0">
              <a:solidFill>
                <a:srgbClr val="000066"/>
              </a:solidFill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5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92300" y="0"/>
            <a:ext cx="72517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Potential Responses to Due Process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18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698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371600"/>
            <a:ext cx="8305800" cy="4876800"/>
          </a:xfrm>
        </p:spPr>
        <p:txBody>
          <a:bodyPr/>
          <a:lstStyle/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Take </a:t>
            </a:r>
            <a:r>
              <a:rPr lang="en-US" altLang="en-US" sz="2600" dirty="0" smtClean="0">
                <a:solidFill>
                  <a:srgbClr val="000066"/>
                </a:solidFill>
              </a:rPr>
              <a:t>final action </a:t>
            </a:r>
            <a:r>
              <a:rPr lang="en-US" altLang="en-US" sz="2600" dirty="0">
                <a:solidFill>
                  <a:srgbClr val="000066"/>
                </a:solidFill>
              </a:rPr>
              <a:t>if beneficiary clearly requests immediate action (make sure they’re not merely trying to minimize overpayment), evidence received is insufficient to require further development or there’s no response within 65 days</a:t>
            </a:r>
            <a:r>
              <a:rPr lang="en-US" altLang="en-US" sz="2600" dirty="0" smtClean="0">
                <a:solidFill>
                  <a:srgbClr val="000066"/>
                </a:solidFill>
              </a:rPr>
              <a:t>.</a:t>
            </a: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Schedule a hearing.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66"/>
                </a:solidFill>
              </a:rPr>
              <a:t>Do further development if evidence received within 65 days requires it.</a:t>
            </a:r>
          </a:p>
          <a:p>
            <a:pPr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Letter will be sent to beneficiary for a premature Notice of Disagreement (NOD).  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5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92300" y="0"/>
            <a:ext cx="72517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Responding to the Beneficiary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19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56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040767-0933-4FCD-BA96-20C01A13209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749300" y="1447800"/>
            <a:ext cx="8394700" cy="4800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sz="1400" smtClean="0"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1D3275"/>
              </a:buClr>
              <a:buFont typeface="Wingdings" pitchFamily="2" charset="2"/>
              <a:buChar char="Ø"/>
            </a:pPr>
            <a:endParaRPr lang="en-US" sz="1400" smtClean="0">
              <a:latin typeface="Arial" pitchFamily="34" charset="0"/>
              <a:cs typeface="Microsoft Sans Serif" pitchFamily="34" charset="0"/>
            </a:endParaRPr>
          </a:p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sz="1200" smtClean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References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A00CCE1D-ADEB-4F69-AED5-2CEAF2A3EE82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5126" name="Rectangle 6"/>
          <p:cNvSpPr txBox="1">
            <a:spLocks noChangeArrowheads="1"/>
          </p:cNvSpPr>
          <p:nvPr/>
        </p:nvSpPr>
        <p:spPr bwMode="auto">
          <a:xfrm>
            <a:off x="777240" y="1447800"/>
            <a:ext cx="8077200" cy="477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0"/>
            <a:endParaRPr lang="en-US" sz="2600" dirty="0" smtClean="0">
              <a:solidFill>
                <a:srgbClr val="000066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</a:rPr>
              <a:t>M21-1 </a:t>
            </a:r>
            <a:r>
              <a:rPr lang="en-US" sz="2600" dirty="0">
                <a:solidFill>
                  <a:srgbClr val="000066"/>
                </a:solidFill>
              </a:rPr>
              <a:t>I.2</a:t>
            </a:r>
            <a:r>
              <a:rPr lang="en-US" sz="2600" i="1" dirty="0">
                <a:solidFill>
                  <a:srgbClr val="000066"/>
                </a:solidFill>
              </a:rPr>
              <a:t> </a:t>
            </a:r>
            <a:endParaRPr lang="en-US" sz="2600" i="1" dirty="0" smtClean="0">
              <a:solidFill>
                <a:srgbClr val="000066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</a:rPr>
              <a:t>M21-1 III.iv.8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</a:rPr>
              <a:t>M21-1 III.v.1</a:t>
            </a:r>
            <a:endParaRPr lang="en-US" sz="2600" dirty="0">
              <a:solidFill>
                <a:srgbClr val="00006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66"/>
                </a:solidFill>
              </a:rPr>
              <a:t>M21-1 IV.ii.3</a:t>
            </a:r>
            <a:endParaRPr lang="en-US" altLang="en-US" sz="26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24000"/>
            <a:ext cx="8229600" cy="487680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buClr>
                <a:srgbClr val="000066"/>
              </a:buClr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Proposed action is suspended until hearing is completed and transcript is included in file.</a:t>
            </a:r>
            <a:endParaRPr lang="en-US" altLang="en-US" sz="2600" dirty="0">
              <a:solidFill>
                <a:srgbClr val="000066"/>
              </a:solidFill>
            </a:endParaRPr>
          </a:p>
          <a:p>
            <a:pPr marL="0" indent="0" eaLnBrk="1" hangingPunct="1">
              <a:spcAft>
                <a:spcPct val="50000"/>
              </a:spcAft>
              <a:buClr>
                <a:srgbClr val="000066"/>
              </a:buClr>
              <a:buNone/>
            </a:pPr>
            <a:r>
              <a:rPr lang="en-US" sz="2600" dirty="0"/>
              <a:t>PCLR EP </a:t>
            </a:r>
            <a:r>
              <a:rPr lang="en-US" sz="2600" dirty="0">
                <a:solidFill>
                  <a:srgbClr val="000066"/>
                </a:solidFill>
              </a:rPr>
              <a:t>600 and </a:t>
            </a:r>
            <a:r>
              <a:rPr lang="en-US" sz="2600" dirty="0" smtClean="0">
                <a:solidFill>
                  <a:srgbClr val="000066"/>
                </a:solidFill>
              </a:rPr>
              <a:t>CEST an </a:t>
            </a:r>
            <a:r>
              <a:rPr lang="en-US" sz="2600" b="1" dirty="0">
                <a:solidFill>
                  <a:srgbClr val="000066"/>
                </a:solidFill>
              </a:rPr>
              <a:t>EP 173</a:t>
            </a:r>
            <a:r>
              <a:rPr lang="en-US" sz="2600" dirty="0">
                <a:solidFill>
                  <a:srgbClr val="000066"/>
                </a:solidFill>
              </a:rPr>
              <a:t> to control hearing </a:t>
            </a:r>
            <a:r>
              <a:rPr lang="en-US" sz="2600" u="sng" dirty="0">
                <a:solidFill>
                  <a:srgbClr val="000066"/>
                </a:solidFill>
              </a:rPr>
              <a:t>and</a:t>
            </a:r>
            <a:r>
              <a:rPr lang="en-US" sz="2600" dirty="0">
                <a:solidFill>
                  <a:srgbClr val="000066"/>
                </a:solidFill>
              </a:rPr>
              <a:t> due process </a:t>
            </a:r>
            <a:r>
              <a:rPr lang="en-US" sz="2600" dirty="0" smtClean="0">
                <a:solidFill>
                  <a:srgbClr val="000066"/>
                </a:solidFill>
              </a:rPr>
              <a:t>[M21-1 I.4.1].</a:t>
            </a:r>
            <a:endParaRPr lang="en-US" sz="2600" dirty="0">
              <a:solidFill>
                <a:srgbClr val="000066"/>
              </a:solidFill>
            </a:endParaRPr>
          </a:p>
          <a:p>
            <a:pPr marL="0" indent="0" eaLnBrk="1" hangingPunct="1">
              <a:spcAft>
                <a:spcPct val="50000"/>
              </a:spcAft>
              <a:buClr>
                <a:srgbClr val="000066"/>
              </a:buClr>
              <a:buNone/>
            </a:pPr>
            <a:endParaRPr lang="en-US" altLang="en-US" sz="2600" dirty="0" smtClean="0"/>
          </a:p>
          <a:p>
            <a:pPr marL="457200" indent="-457200"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sz="2600" dirty="0"/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Hearing Requested</a:t>
            </a:r>
            <a:r>
              <a:rPr lang="en-US" sz="2800" dirty="0"/>
              <a:t> </a:t>
            </a:r>
            <a:r>
              <a:rPr lang="en-US" sz="2800" dirty="0" smtClean="0"/>
              <a:t>Within 30 Days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20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26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524000"/>
            <a:ext cx="8382000" cy="487680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buClr>
                <a:srgbClr val="000066"/>
              </a:buClr>
              <a:buNone/>
            </a:pPr>
            <a:r>
              <a:rPr lang="en-US" altLang="en-US" sz="2600" dirty="0" smtClean="0"/>
              <a:t>Proposed action can be taken after 65 days but hearing should still be scheduled.  PCLR the EP 600 and CEST an </a:t>
            </a:r>
            <a:r>
              <a:rPr lang="en-US" altLang="en-US" sz="2600" b="1" dirty="0" smtClean="0"/>
              <a:t>EP 174</a:t>
            </a:r>
            <a:r>
              <a:rPr lang="en-US" altLang="en-US" sz="2600" dirty="0" smtClean="0"/>
              <a:t> to </a:t>
            </a:r>
            <a:r>
              <a:rPr lang="en-US" altLang="en-US" sz="2600" dirty="0"/>
              <a:t>control </a:t>
            </a:r>
            <a:r>
              <a:rPr lang="en-US" altLang="en-US" sz="2600" dirty="0" smtClean="0"/>
              <a:t>the hearing </a:t>
            </a:r>
            <a:r>
              <a:rPr lang="en-US" altLang="en-US" sz="2600" u="sng" dirty="0" smtClean="0"/>
              <a:t>and</a:t>
            </a:r>
            <a:r>
              <a:rPr lang="en-US" altLang="en-US" sz="2600" dirty="0" smtClean="0"/>
              <a:t> due process [M21-1 I.4.1].</a:t>
            </a:r>
          </a:p>
          <a:p>
            <a:pPr marL="0" indent="0" eaLnBrk="1" hangingPunct="1">
              <a:spcAft>
                <a:spcPct val="50000"/>
              </a:spcAft>
              <a:buClr>
                <a:srgbClr val="000066"/>
              </a:buClr>
              <a:buNone/>
            </a:pPr>
            <a:r>
              <a:rPr lang="en-US" sz="2600" b="1" dirty="0" smtClean="0"/>
              <a:t>Exception for </a:t>
            </a:r>
            <a:r>
              <a:rPr lang="en-US" sz="2600" b="1" dirty="0"/>
              <a:t>proposed incompetency</a:t>
            </a:r>
            <a:r>
              <a:rPr lang="en-US" sz="2600" dirty="0"/>
              <a:t>:  </a:t>
            </a:r>
            <a:endParaRPr lang="en-US" sz="2600" dirty="0" smtClean="0"/>
          </a:p>
          <a:p>
            <a:pPr marL="857250" lvl="1" indent="-457200"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sz="2600" dirty="0" smtClean="0"/>
              <a:t>If </a:t>
            </a:r>
            <a:r>
              <a:rPr lang="en-US" sz="2600" dirty="0"/>
              <a:t>a beneficiary requests a hearing at any time before VA makes a final decision on the beneficiary’s competency, VA will postpone making the final decision until after </a:t>
            </a:r>
            <a:r>
              <a:rPr lang="en-US" sz="2600" dirty="0" smtClean="0"/>
              <a:t>it holds the hearing and the transcript is included in the file.</a:t>
            </a:r>
            <a:endParaRPr lang="en-US" sz="2600" dirty="0"/>
          </a:p>
          <a:p>
            <a:pPr marL="457200" indent="-457200"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sz="2600" dirty="0" smtClean="0"/>
          </a:p>
          <a:p>
            <a:pPr marL="457200" indent="-457200" eaLnBrk="1" hangingPunct="1"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sz="2600" dirty="0"/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Hearing Requested</a:t>
            </a:r>
            <a:r>
              <a:rPr lang="en-US" sz="2800" dirty="0"/>
              <a:t> </a:t>
            </a:r>
            <a:r>
              <a:rPr lang="en-US" sz="2800" dirty="0" smtClean="0"/>
              <a:t>After 30 Days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21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373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24000"/>
            <a:ext cx="8305800" cy="4953000"/>
          </a:xfrm>
        </p:spPr>
        <p:txBody>
          <a:bodyPr/>
          <a:lstStyle/>
          <a:p>
            <a:pPr marL="0" indent="0">
              <a:buClr>
                <a:srgbClr val="1D3275"/>
              </a:buClr>
              <a:buNone/>
            </a:pPr>
            <a:r>
              <a:rPr lang="en-US" sz="2600" dirty="0" smtClean="0">
                <a:cs typeface="Arial" pitchFamily="34" charset="0"/>
              </a:rPr>
              <a:t>Final action is taken after: </a:t>
            </a: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cs typeface="Arial" pitchFamily="34" charset="0"/>
              </a:rPr>
              <a:t>t</a:t>
            </a:r>
            <a:r>
              <a:rPr lang="en-US" sz="2600" dirty="0" smtClean="0">
                <a:cs typeface="Arial" pitchFamily="34" charset="0"/>
              </a:rPr>
              <a:t>he beneficiary agrees with the adverse action, or</a:t>
            </a: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cs typeface="Arial" pitchFamily="34" charset="0"/>
              </a:rPr>
              <a:t>the due process period has expired, a hearing has not been requested within 30 days (or anytime before final action for incompetency proposals), and </a:t>
            </a:r>
            <a:r>
              <a:rPr lang="en-US" sz="2600" dirty="0">
                <a:cs typeface="Arial" pitchFamily="34" charset="0"/>
              </a:rPr>
              <a:t>no additional development is </a:t>
            </a:r>
            <a:r>
              <a:rPr lang="en-US" sz="2600" dirty="0" smtClean="0">
                <a:cs typeface="Arial" pitchFamily="34" charset="0"/>
              </a:rPr>
              <a:t>needed, or</a:t>
            </a: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cs typeface="Arial" pitchFamily="34" charset="0"/>
              </a:rPr>
              <a:t>a hearing has been conducted and the transcript is included in the file</a:t>
            </a: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Final Action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179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24000"/>
            <a:ext cx="8305800" cy="4953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smtClean="0"/>
              <a:t>Reductions </a:t>
            </a:r>
            <a:r>
              <a:rPr lang="en-US" dirty="0"/>
              <a:t>based on decrease in combined rating, reported </a:t>
            </a:r>
            <a:r>
              <a:rPr lang="en-US" dirty="0" smtClean="0"/>
              <a:t>employment, </a:t>
            </a:r>
            <a:r>
              <a:rPr lang="en-US" dirty="0"/>
              <a:t>or CUEs [38 CFR 3.105(e</a:t>
            </a:r>
            <a:r>
              <a:rPr lang="en-US" dirty="0" smtClean="0"/>
              <a:t>)]:</a:t>
            </a:r>
            <a:endParaRPr lang="en-US" dirty="0"/>
          </a:p>
          <a:p>
            <a:pPr>
              <a:buClrTx/>
              <a:buFont typeface="Arial" pitchFamily="34" charset="0"/>
              <a:buChar char="•"/>
              <a:defRPr/>
            </a:pPr>
            <a:r>
              <a:rPr lang="en-US" sz="2600" dirty="0"/>
              <a:t>The </a:t>
            </a:r>
            <a:r>
              <a:rPr lang="en-US" sz="2600" dirty="0" smtClean="0"/>
              <a:t>effective </a:t>
            </a:r>
            <a:r>
              <a:rPr lang="en-US" sz="2600" dirty="0"/>
              <a:t>date is the first of the month after two calendar months from the date on the </a:t>
            </a:r>
            <a:r>
              <a:rPr lang="en-US" sz="2600" u="sng" dirty="0"/>
              <a:t>final</a:t>
            </a:r>
            <a:r>
              <a:rPr lang="en-US" sz="2600" dirty="0"/>
              <a:t> notification letter (</a:t>
            </a:r>
            <a:r>
              <a:rPr lang="en-US" sz="2600" u="sng" dirty="0"/>
              <a:t>not</a:t>
            </a:r>
            <a:r>
              <a:rPr lang="en-US" sz="2600" dirty="0"/>
              <a:t> the date of the proposal letter).  If the rating indicates </a:t>
            </a:r>
            <a:r>
              <a:rPr lang="en-US" sz="2600" dirty="0" smtClean="0"/>
              <a:t>February 1, 2016 </a:t>
            </a:r>
            <a:r>
              <a:rPr lang="en-US" sz="2600" dirty="0"/>
              <a:t>but the letter is not sent until December </a:t>
            </a:r>
            <a:r>
              <a:rPr lang="en-US" sz="2600" dirty="0" smtClean="0"/>
              <a:t>2015 </a:t>
            </a:r>
            <a:r>
              <a:rPr lang="en-US" sz="2600" dirty="0"/>
              <a:t>the rating needs to be changed to </a:t>
            </a:r>
            <a:r>
              <a:rPr lang="en-US" sz="2600" dirty="0" smtClean="0"/>
              <a:t>March 1, 2016.  </a:t>
            </a:r>
            <a:r>
              <a:rPr lang="en-US" sz="2600" b="1" dirty="0"/>
              <a:t>Watch out for these at the end of the month!</a:t>
            </a:r>
          </a:p>
          <a:p>
            <a:pPr>
              <a:buClrTx/>
              <a:buFont typeface="Arial" pitchFamily="34" charset="0"/>
              <a:buChar char="•"/>
              <a:defRPr/>
            </a:pPr>
            <a:r>
              <a:rPr lang="en-US" sz="2600" dirty="0"/>
              <a:t>No overpayment.</a:t>
            </a: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4600" y="0"/>
            <a:ext cx="66294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Effective Date for Final Action #1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62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24000"/>
            <a:ext cx="8305800" cy="4953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smtClean="0"/>
              <a:t>Reductions based on failure to return VA Form 21-4140 or failure to report for VA Examination: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buClrTx/>
              <a:buFont typeface="Arial" pitchFamily="34" charset="0"/>
              <a:buChar char="•"/>
              <a:defRPr/>
            </a:pPr>
            <a:r>
              <a:rPr lang="en-US" sz="2600" dirty="0" smtClean="0"/>
              <a:t>Reduce the award the date of last payment or the date specified in the proposed adverse action letter</a:t>
            </a: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2200" y="0"/>
            <a:ext cx="67818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Effective Date for Final Action #2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54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24000"/>
            <a:ext cx="8305800" cy="4953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Reductions based on </a:t>
            </a:r>
            <a:r>
              <a:rPr lang="en-US" dirty="0" smtClean="0"/>
              <a:t>authorization/non-rating decisions: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buClrTx/>
              <a:buFont typeface="Arial" pitchFamily="34" charset="0"/>
              <a:buChar char="•"/>
              <a:defRPr/>
            </a:pPr>
            <a:r>
              <a:rPr lang="en-US" sz="2600" dirty="0"/>
              <a:t>Variable</a:t>
            </a:r>
          </a:p>
          <a:p>
            <a:pPr>
              <a:buClrTx/>
              <a:buFont typeface="Arial" pitchFamily="34" charset="0"/>
              <a:buChar char="•"/>
              <a:defRPr/>
            </a:pPr>
            <a:r>
              <a:rPr lang="en-US" sz="2600" dirty="0"/>
              <a:t>Possible overpayment</a:t>
            </a: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2200" y="0"/>
            <a:ext cx="67818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Effective Date for Final Action #3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692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24000"/>
            <a:ext cx="8229600" cy="4953000"/>
          </a:xfrm>
        </p:spPr>
        <p:txBody>
          <a:bodyPr/>
          <a:lstStyle/>
          <a:p>
            <a:pPr marL="0" indent="0">
              <a:buClr>
                <a:srgbClr val="1D3275"/>
              </a:buClr>
              <a:buNone/>
            </a:pPr>
            <a:r>
              <a:rPr lang="en-US" sz="2600" dirty="0">
                <a:cs typeface="Arial" pitchFamily="34" charset="0"/>
              </a:rPr>
              <a:t>A </a:t>
            </a:r>
            <a:r>
              <a:rPr lang="en-US" sz="2600" dirty="0" smtClean="0">
                <a:cs typeface="Arial" pitchFamily="34" charset="0"/>
              </a:rPr>
              <a:t>Final Action letter notifies the Veteran/beneficiary of our final action.  It refers to the Due Process letter in the introduction, acknowledges receipt of 1st party information, or failure to prosecute in the introduction.   It </a:t>
            </a:r>
            <a:r>
              <a:rPr lang="en-US" sz="2600" dirty="0">
                <a:cs typeface="Arial" pitchFamily="34" charset="0"/>
              </a:rPr>
              <a:t>must include the following:</a:t>
            </a: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sz="16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66"/>
                </a:solidFill>
              </a:rPr>
              <a:t>New </a:t>
            </a:r>
            <a:r>
              <a:rPr lang="en-US" altLang="en-US" sz="2400" dirty="0">
                <a:solidFill>
                  <a:srgbClr val="000066"/>
                </a:solidFill>
              </a:rPr>
              <a:t>payment rates and dates</a:t>
            </a: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66"/>
                </a:solidFill>
              </a:rPr>
              <a:t>Decision made, effective date and reason for decision</a:t>
            </a: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66"/>
                </a:solidFill>
              </a:rPr>
              <a:t>Overpayment paragraph (if applicable)</a:t>
            </a:r>
          </a:p>
          <a:p>
            <a:pPr eaLnBrk="1" hangingPunct="1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66"/>
                </a:solidFill>
              </a:rPr>
              <a:t>Appeal rights</a:t>
            </a: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Final Action Letter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26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872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Review</a:t>
            </a:r>
          </a:p>
        </p:txBody>
      </p:sp>
      <p:sp>
        <p:nvSpPr>
          <p:cNvPr id="7171" name="Rectangle 3" hidden="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4">
              <a:buFontTx/>
              <a:buNone/>
            </a:pPr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6C14B2-BBED-4B4E-9FC2-734F189F8D80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935480" y="2514600"/>
            <a:ext cx="59436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Questions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79550"/>
            <a:ext cx="8229600" cy="487680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Due Process stems from the Fifth </a:t>
            </a:r>
            <a:r>
              <a:rPr lang="en-US" altLang="en-US" sz="2600" dirty="0">
                <a:solidFill>
                  <a:srgbClr val="000066"/>
                </a:solidFill>
              </a:rPr>
              <a:t>Amendment of the U.S. </a:t>
            </a:r>
            <a:r>
              <a:rPr lang="en-US" altLang="en-US" sz="2600" dirty="0" smtClean="0">
                <a:solidFill>
                  <a:srgbClr val="000066"/>
                </a:solidFill>
              </a:rPr>
              <a:t>Constitution, which states:</a:t>
            </a:r>
          </a:p>
          <a:p>
            <a:pPr marL="457200" lvl="1" indent="0" eaLnBrk="1" hangingPunct="1">
              <a:spcAft>
                <a:spcPct val="50000"/>
              </a:spcAft>
              <a:buNone/>
            </a:pPr>
            <a:r>
              <a:rPr lang="en-US" altLang="en-US" sz="2600" b="1" dirty="0" smtClean="0">
                <a:solidFill>
                  <a:srgbClr val="000066"/>
                </a:solidFill>
              </a:rPr>
              <a:t>“No person shall be… deprived of life, liberty or property without due process of law…”</a:t>
            </a:r>
          </a:p>
          <a:p>
            <a:pPr marL="0" indent="0">
              <a:buClr>
                <a:srgbClr val="1D3275"/>
              </a:buCl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1D3275"/>
              </a:buCl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Origin of Due Process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715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7239000" cy="882650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/>
              <a:t>Other Names</a:t>
            </a:r>
            <a:endParaRPr lang="en-US" sz="2800" dirty="0" smtClean="0"/>
          </a:p>
        </p:txBody>
      </p:sp>
      <p:sp>
        <p:nvSpPr>
          <p:cNvPr id="410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229600" cy="4724400"/>
          </a:xfrm>
        </p:spPr>
        <p:txBody>
          <a:bodyPr/>
          <a:lstStyle/>
          <a:p>
            <a:pPr marL="457200" lvl="1" indent="0" eaLnBrk="1" hangingPunct="1">
              <a:spcAft>
                <a:spcPct val="50000"/>
              </a:spcAft>
              <a:buClr>
                <a:srgbClr val="1D3275"/>
              </a:buClr>
              <a:buNone/>
            </a:pPr>
            <a:r>
              <a:rPr lang="en-US" altLang="en-US" sz="2600" u="sng" dirty="0" smtClean="0"/>
              <a:t>For </a:t>
            </a:r>
            <a:r>
              <a:rPr lang="en-US" altLang="en-US" sz="2600" u="sng" dirty="0"/>
              <a:t>Due </a:t>
            </a:r>
            <a:r>
              <a:rPr lang="en-US" altLang="en-US" sz="2600" u="sng" dirty="0" smtClean="0"/>
              <a:t>Process:</a:t>
            </a:r>
            <a:endParaRPr lang="en-US" sz="2600" u="sng" dirty="0"/>
          </a:p>
          <a:p>
            <a:pPr lvl="1" eaLnBrk="1" hangingPunct="1">
              <a:spcAft>
                <a:spcPct val="50000"/>
              </a:spcAft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/>
              <a:t>Proposed </a:t>
            </a:r>
            <a:r>
              <a:rPr lang="en-US" altLang="en-US" sz="2600" dirty="0"/>
              <a:t>Adverse Action </a:t>
            </a:r>
          </a:p>
          <a:p>
            <a:pPr lvl="1" eaLnBrk="1" hangingPunct="1">
              <a:spcAft>
                <a:spcPct val="50000"/>
              </a:spcAft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/>
              <a:t>Predetermination </a:t>
            </a:r>
            <a:r>
              <a:rPr lang="en-US" altLang="en-US" sz="2600" dirty="0"/>
              <a:t>letter</a:t>
            </a:r>
          </a:p>
          <a:p>
            <a:pPr lvl="1" eaLnBrk="1" hangingPunct="1">
              <a:spcAft>
                <a:spcPct val="50000"/>
              </a:spcAft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altLang="en-US" sz="2600" dirty="0"/>
              <a:t>Proposal letter </a:t>
            </a:r>
            <a:endParaRPr lang="en-US" altLang="en-US" sz="2600" dirty="0" smtClean="0"/>
          </a:p>
          <a:p>
            <a:pPr marL="457200" lvl="1" indent="0" eaLnBrk="1" hangingPunct="1">
              <a:spcAft>
                <a:spcPct val="50000"/>
              </a:spcAft>
              <a:buClr>
                <a:srgbClr val="1D3275"/>
              </a:buClr>
              <a:buNone/>
            </a:pPr>
            <a:r>
              <a:rPr lang="en-US" altLang="en-US" sz="2600" u="sng" dirty="0" smtClean="0"/>
              <a:t>For Final Action letter:</a:t>
            </a:r>
          </a:p>
          <a:p>
            <a:pPr lvl="1" eaLnBrk="1" hangingPunct="1">
              <a:spcAft>
                <a:spcPct val="50000"/>
              </a:spcAft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/>
              <a:t>Post-determination letter</a:t>
            </a:r>
            <a:endParaRPr lang="en-US" altLang="en-US" sz="2600" dirty="0"/>
          </a:p>
        </p:txBody>
      </p:sp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28F830-42DA-493A-834E-77448722BE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8C3FE827-57D5-4F4F-A388-2605371E15C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711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Lesson Objectives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382000" cy="4800600"/>
          </a:xfrm>
        </p:spPr>
        <p:txBody>
          <a:bodyPr/>
          <a:lstStyle/>
          <a:p>
            <a:pPr eaLnBrk="1" hangingPunct="1">
              <a:spcAft>
                <a:spcPct val="50000"/>
              </a:spcAft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altLang="en-US" sz="2600" dirty="0"/>
              <a:t>Define </a:t>
            </a:r>
            <a:r>
              <a:rPr lang="en-US" altLang="en-US" sz="2600" dirty="0" smtClean="0"/>
              <a:t>Adverse Action, Contemporaneous Notice, Due Process, and Final Action. </a:t>
            </a:r>
          </a:p>
          <a:p>
            <a:pPr eaLnBrk="1" hangingPunct="1">
              <a:spcAft>
                <a:spcPct val="50000"/>
              </a:spcAft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/>
              <a:t>Identify when Contemporaneous Notice </a:t>
            </a:r>
            <a:r>
              <a:rPr lang="en-US" altLang="en-US" sz="2600" dirty="0"/>
              <a:t>is </a:t>
            </a:r>
            <a:r>
              <a:rPr lang="en-US" altLang="en-US" sz="2600" dirty="0" smtClean="0"/>
              <a:t>appropriate versus when Due Process is required.</a:t>
            </a:r>
          </a:p>
          <a:p>
            <a:pPr eaLnBrk="1" hangingPunct="1">
              <a:spcAft>
                <a:spcPct val="50000"/>
              </a:spcAft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/>
              <a:t>Understand the EP control and suspense period for Due </a:t>
            </a:r>
            <a:r>
              <a:rPr lang="en-US" altLang="en-US" sz="2600" dirty="0"/>
              <a:t>P</a:t>
            </a:r>
            <a:r>
              <a:rPr lang="en-US" altLang="en-US" sz="2600" dirty="0" smtClean="0"/>
              <a:t>rocess and what to do if a hearing is requested. </a:t>
            </a:r>
            <a:endParaRPr lang="en-US" altLang="en-US" sz="2600" dirty="0"/>
          </a:p>
          <a:p>
            <a:pPr eaLnBrk="1" hangingPunct="1">
              <a:spcAft>
                <a:spcPct val="50000"/>
              </a:spcAft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altLang="en-US" sz="2600" dirty="0" smtClean="0"/>
              <a:t>Know </a:t>
            </a:r>
            <a:r>
              <a:rPr lang="en-US" altLang="en-US" sz="2600" dirty="0"/>
              <a:t>the </a:t>
            </a:r>
            <a:r>
              <a:rPr lang="en-US" altLang="en-US" sz="2600" dirty="0" smtClean="0"/>
              <a:t>required </a:t>
            </a:r>
            <a:r>
              <a:rPr lang="en-US" altLang="en-US" sz="2600" dirty="0"/>
              <a:t>components </a:t>
            </a:r>
            <a:r>
              <a:rPr lang="en-US" altLang="en-US" sz="2600" dirty="0" smtClean="0"/>
              <a:t>of Contemporaneous Notice, Due Process and </a:t>
            </a:r>
            <a:r>
              <a:rPr lang="en-US" altLang="en-US" sz="2600" dirty="0"/>
              <a:t>Final Action </a:t>
            </a:r>
            <a:r>
              <a:rPr lang="en-US" altLang="en-US" sz="2600" dirty="0" smtClean="0"/>
              <a:t>letters. </a:t>
            </a:r>
            <a:endParaRPr lang="en-US" altLang="en-US" sz="2600" dirty="0"/>
          </a:p>
        </p:txBody>
      </p:sp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28F830-42DA-493A-834E-77448722BE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8C3FE827-57D5-4F4F-A388-2605371E15C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8229600" cy="449580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buNone/>
            </a:pPr>
            <a:r>
              <a:rPr lang="en-US" altLang="en-US" sz="2600" dirty="0" smtClean="0">
                <a:solidFill>
                  <a:srgbClr val="000066"/>
                </a:solidFill>
              </a:rPr>
              <a:t>An action that: </a:t>
            </a:r>
          </a:p>
          <a:p>
            <a:pPr eaLnBrk="1" hangingPunct="1">
              <a:spcAft>
                <a:spcPct val="500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could bar a claimant, usually the Veteran, from receiving </a:t>
            </a:r>
            <a:r>
              <a:rPr lang="en-US" altLang="en-US" sz="2600" dirty="0" smtClean="0"/>
              <a:t>benefits (i.e. COD determination)</a:t>
            </a:r>
          </a:p>
          <a:p>
            <a:pPr eaLnBrk="1" hangingPunct="1">
              <a:spcAft>
                <a:spcPct val="500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600" dirty="0" smtClean="0"/>
              <a:t>assigns </a:t>
            </a:r>
            <a:r>
              <a:rPr lang="en-US" altLang="en-US" sz="2600" dirty="0"/>
              <a:t>someone else </a:t>
            </a:r>
            <a:r>
              <a:rPr lang="en-US" altLang="en-US" sz="2600" dirty="0" smtClean="0"/>
              <a:t>to control the </a:t>
            </a:r>
            <a:r>
              <a:rPr lang="en-US" altLang="en-US" sz="2600" dirty="0"/>
              <a:t>beneficiary’s money (incompetency)</a:t>
            </a:r>
          </a:p>
          <a:p>
            <a:pPr eaLnBrk="1" hangingPunct="1">
              <a:spcAft>
                <a:spcPct val="500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solidFill>
                  <a:srgbClr val="000066"/>
                </a:solidFill>
              </a:rPr>
              <a:t>reduces </a:t>
            </a:r>
            <a:r>
              <a:rPr lang="en-US" altLang="en-US" sz="2600" dirty="0">
                <a:solidFill>
                  <a:srgbClr val="000066"/>
                </a:solidFill>
              </a:rPr>
              <a:t>the monetary amount of benefits (most common).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1D3275"/>
              </a:buCl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Adverse Action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6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47800"/>
            <a:ext cx="8229600" cy="4908550"/>
          </a:xfrm>
        </p:spPr>
        <p:txBody>
          <a:bodyPr/>
          <a:lstStyle/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itchFamily="34" charset="0"/>
              </a:rPr>
              <a:t>Character of Discharge (COD) determination</a:t>
            </a: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Rating </a:t>
            </a:r>
            <a:r>
              <a:rPr lang="en-US" sz="2400" dirty="0" smtClean="0">
                <a:cs typeface="Arial" pitchFamily="34" charset="0"/>
              </a:rPr>
              <a:t>reduction due to: improvement of medical condition, failure to report for future exam, failure to return VAF 21-4140 (IU status), or Clear and Unmistakable Error (CUE)</a:t>
            </a: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itchFamily="34" charset="0"/>
              </a:rPr>
              <a:t>Severance of service connection due to CUE</a:t>
            </a:r>
            <a:endParaRPr lang="en-US" sz="2400" dirty="0">
              <a:cs typeface="Arial" pitchFamily="34" charset="0"/>
            </a:endParaRP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itchFamily="34" charset="0"/>
              </a:rPr>
              <a:t>Incompetency determination</a:t>
            </a:r>
            <a:endParaRPr lang="en-US" sz="2400" dirty="0">
              <a:cs typeface="Arial" pitchFamily="34" charset="0"/>
            </a:endParaRP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itchFamily="34" charset="0"/>
              </a:rPr>
              <a:t>Drill Pay (withholding)</a:t>
            </a: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itchFamily="34" charset="0"/>
              </a:rPr>
              <a:t>Active Duty (stop benefits) </a:t>
            </a: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itchFamily="34" charset="0"/>
              </a:rPr>
              <a:t>Loss of dependent </a:t>
            </a: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itchFamily="34" charset="0"/>
              </a:rPr>
              <a:t>Failure to return dependency questionnaire</a:t>
            </a:r>
            <a:endParaRPr lang="en-US" sz="2400" dirty="0">
              <a:cs typeface="Arial" pitchFamily="34" charset="0"/>
            </a:endParaRPr>
          </a:p>
          <a:p>
            <a:pPr>
              <a:buClr>
                <a:srgbClr val="1D3275"/>
              </a:buClr>
              <a:buFont typeface="Arial" panose="020B0604020202020204" pitchFamily="34" charset="0"/>
              <a:buChar char="•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Examples of  Adverse Actions (most common)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797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600200"/>
            <a:ext cx="8153400" cy="4876800"/>
          </a:xfrm>
        </p:spPr>
        <p:txBody>
          <a:bodyPr/>
          <a:lstStyle/>
          <a:p>
            <a:pPr marL="0" indent="0">
              <a:buClr>
                <a:srgbClr val="1D3275"/>
              </a:buClr>
              <a:buNone/>
            </a:pPr>
            <a:r>
              <a:rPr lang="en-US" sz="2600" dirty="0" smtClean="0">
                <a:cs typeface="Arial" pitchFamily="34" charset="0"/>
              </a:rPr>
              <a:t>When adverse action can be taken immediately because information is received directly from the beneficiary or the beneficiary’s fiduciary (person who controls beneficiary’s money – must be determined by VA).  </a:t>
            </a:r>
            <a:r>
              <a:rPr lang="en-US" b="1" dirty="0" smtClean="0">
                <a:cs typeface="Arial" pitchFamily="34" charset="0"/>
              </a:rPr>
              <a:t>This is called 1</a:t>
            </a:r>
            <a:r>
              <a:rPr lang="en-US" b="1" baseline="30000" dirty="0" smtClean="0">
                <a:cs typeface="Arial" pitchFamily="34" charset="0"/>
              </a:rPr>
              <a:t>st</a:t>
            </a:r>
            <a:r>
              <a:rPr lang="en-US" b="1" dirty="0" smtClean="0">
                <a:cs typeface="Arial" pitchFamily="34" charset="0"/>
              </a:rPr>
              <a:t> Party information. </a:t>
            </a:r>
          </a:p>
          <a:p>
            <a:pPr marL="0" indent="0">
              <a:buClr>
                <a:srgbClr val="1D3275"/>
              </a:buClr>
              <a:buNone/>
            </a:pPr>
            <a:endParaRPr lang="en-US" sz="2600" b="1" dirty="0">
              <a:cs typeface="Arial" pitchFamily="34" charset="0"/>
            </a:endParaRPr>
          </a:p>
          <a:p>
            <a:pPr marL="0" indent="0">
              <a:buClr>
                <a:srgbClr val="1D3275"/>
              </a:buClr>
              <a:buNone/>
            </a:pPr>
            <a:r>
              <a:rPr lang="en-US" sz="2600" dirty="0" smtClean="0">
                <a:cs typeface="Arial" pitchFamily="34" charset="0"/>
              </a:rPr>
              <a:t>Written correspondence must be signed by the beneficiary or their fiduciary to be considered 1</a:t>
            </a:r>
            <a:r>
              <a:rPr lang="en-US" sz="2600" baseline="30000" dirty="0" smtClean="0">
                <a:cs typeface="Arial" pitchFamily="34" charset="0"/>
              </a:rPr>
              <a:t>st</a:t>
            </a:r>
            <a:r>
              <a:rPr lang="en-US" sz="2600" dirty="0" smtClean="0">
                <a:cs typeface="Arial" pitchFamily="34" charset="0"/>
              </a:rPr>
              <a:t> Party information and </a:t>
            </a:r>
            <a:r>
              <a:rPr lang="en-US" sz="2600" dirty="0" smtClean="0"/>
              <a:t>27-0820s </a:t>
            </a:r>
            <a:r>
              <a:rPr lang="en-US" sz="2600" dirty="0"/>
              <a:t>must be filled out completely to be valid</a:t>
            </a:r>
            <a:r>
              <a:rPr lang="en-US" sz="2600" dirty="0" smtClean="0"/>
              <a:t>.</a:t>
            </a:r>
            <a:endParaRPr lang="en-US" sz="2600" dirty="0" smtClean="0">
              <a:cs typeface="Arial" pitchFamily="34" charset="0"/>
            </a:endParaRPr>
          </a:p>
          <a:p>
            <a:pPr marL="0" indent="0">
              <a:buClr>
                <a:srgbClr val="1D3275"/>
              </a:buCl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Contemporaneous Notice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8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704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600200"/>
            <a:ext cx="8153400" cy="4876800"/>
          </a:xfrm>
        </p:spPr>
        <p:txBody>
          <a:bodyPr/>
          <a:lstStyle/>
          <a:p>
            <a:pPr marL="0" indent="0">
              <a:buClr>
                <a:srgbClr val="1D3275"/>
              </a:buClr>
              <a:buNone/>
            </a:pPr>
            <a:r>
              <a:rPr lang="en-US" sz="2600" dirty="0" smtClean="0">
                <a:cs typeface="Arial" pitchFamily="34" charset="0"/>
              </a:rPr>
              <a:t>If the information is not received directly from the beneficiary or their fiduciary we call that </a:t>
            </a:r>
            <a:r>
              <a:rPr lang="en-US" sz="2600" b="1" dirty="0" smtClean="0">
                <a:cs typeface="Arial" pitchFamily="34" charset="0"/>
              </a:rPr>
              <a:t>3</a:t>
            </a:r>
            <a:r>
              <a:rPr lang="en-US" sz="2600" b="1" baseline="30000" dirty="0" smtClean="0">
                <a:cs typeface="Arial" pitchFamily="34" charset="0"/>
              </a:rPr>
              <a:t>rd</a:t>
            </a:r>
            <a:r>
              <a:rPr lang="en-US" sz="2600" b="1" dirty="0" smtClean="0">
                <a:cs typeface="Arial" pitchFamily="34" charset="0"/>
              </a:rPr>
              <a:t> Party information.  </a:t>
            </a:r>
            <a:r>
              <a:rPr lang="en-US" sz="2600" dirty="0" smtClean="0">
                <a:cs typeface="Arial" pitchFamily="34" charset="0"/>
              </a:rPr>
              <a:t>Due process must be given if the information is received from a 3</a:t>
            </a:r>
            <a:r>
              <a:rPr lang="en-US" sz="2600" baseline="30000" dirty="0" smtClean="0">
                <a:cs typeface="Arial" pitchFamily="34" charset="0"/>
              </a:rPr>
              <a:t>rd</a:t>
            </a:r>
            <a:r>
              <a:rPr lang="en-US" sz="2600" dirty="0" smtClean="0">
                <a:cs typeface="Arial" pitchFamily="34" charset="0"/>
              </a:rPr>
              <a:t> Party.</a:t>
            </a:r>
          </a:p>
          <a:p>
            <a:pPr marL="0" indent="0">
              <a:buClr>
                <a:srgbClr val="1D3275"/>
              </a:buClr>
              <a:buNone/>
            </a:pPr>
            <a:endParaRPr lang="en-US" sz="2600" b="1" dirty="0">
              <a:cs typeface="Arial" pitchFamily="34" charset="0"/>
            </a:endParaRPr>
          </a:p>
          <a:p>
            <a:pPr marL="0" indent="0">
              <a:buClr>
                <a:srgbClr val="1D3275"/>
              </a:buClr>
              <a:buNone/>
            </a:pPr>
            <a:r>
              <a:rPr lang="en-US" sz="2600" dirty="0" smtClean="0">
                <a:cs typeface="Arial" pitchFamily="34" charset="0"/>
              </a:rPr>
              <a:t>Even VAMC, VA field examiners, and other U.S. Federal Government agencies (</a:t>
            </a:r>
            <a:r>
              <a:rPr lang="en-US" sz="2600" dirty="0">
                <a:cs typeface="Arial" pitchFamily="34" charset="0"/>
              </a:rPr>
              <a:t>SSA, DOD, IRS, etc..) </a:t>
            </a:r>
            <a:r>
              <a:rPr lang="en-US" sz="2600" dirty="0" smtClean="0">
                <a:cs typeface="Arial" pitchFamily="34" charset="0"/>
              </a:rPr>
              <a:t>are considered 3</a:t>
            </a:r>
            <a:r>
              <a:rPr lang="en-US" sz="2600" baseline="30000" dirty="0" smtClean="0">
                <a:cs typeface="Arial" pitchFamily="34" charset="0"/>
              </a:rPr>
              <a:t>rd</a:t>
            </a:r>
            <a:r>
              <a:rPr lang="en-US" sz="2600" dirty="0" smtClean="0">
                <a:cs typeface="Arial" pitchFamily="34" charset="0"/>
              </a:rPr>
              <a:t> Party, when reduction of benefits is concerned!</a:t>
            </a: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Char char="Ø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sz="2600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Party vs.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Party Information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9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99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comp serv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DC6B1C-5092-4AC9-864E-DB40AB8EA7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F0A46-B333-4506-95EC-243C2817D380}">
  <ds:schemaRefs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2C4EA78-6723-423C-9332-E4E6D4868C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comp service</Template>
  <TotalTime>4226</TotalTime>
  <Words>1499</Words>
  <Application>Microsoft Office PowerPoint</Application>
  <PresentationFormat>On-screen Show (4:3)</PresentationFormat>
  <Paragraphs>230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New comp service</vt:lpstr>
      <vt:lpstr>Due Process  and Contemporaneous Notice</vt:lpstr>
      <vt:lpstr>References</vt:lpstr>
      <vt:lpstr>Origin of Due Process</vt:lpstr>
      <vt:lpstr>Other Names</vt:lpstr>
      <vt:lpstr>Lesson Objectives</vt:lpstr>
      <vt:lpstr>Adverse Action</vt:lpstr>
      <vt:lpstr>Examples of  Adverse Actions (most common)</vt:lpstr>
      <vt:lpstr>Contemporaneous Notice</vt:lpstr>
      <vt:lpstr>1st Party vs. 3rd Party Information</vt:lpstr>
      <vt:lpstr>Contemporaneous Notice Letter</vt:lpstr>
      <vt:lpstr>Due Process</vt:lpstr>
      <vt:lpstr>Due Process Exception #1</vt:lpstr>
      <vt:lpstr>Due Process Exception #2</vt:lpstr>
      <vt:lpstr>Due Process Exceptions #3 and #4</vt:lpstr>
      <vt:lpstr> End Product (EP) Control</vt:lpstr>
      <vt:lpstr>Due Process Letter</vt:lpstr>
      <vt:lpstr>Suspense Period for Due Process</vt:lpstr>
      <vt:lpstr>Potential Responses to Due Process</vt:lpstr>
      <vt:lpstr>Responding to the Beneficiary</vt:lpstr>
      <vt:lpstr>Hearing Requested Within 30 Days</vt:lpstr>
      <vt:lpstr>Hearing Requested After 30 Days</vt:lpstr>
      <vt:lpstr>Final Action</vt:lpstr>
      <vt:lpstr>Effective Date for Final Action #1</vt:lpstr>
      <vt:lpstr>Effective Date for Final Action #2</vt:lpstr>
      <vt:lpstr>Effective Date for Final Action #3</vt:lpstr>
      <vt:lpstr>Final Action Letter</vt:lpstr>
      <vt:lpstr>Review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Due Process PowerPoint</dc:title>
  <dc:subject>VSR</dc:subject>
  <dc:creator>due, process, claims, processing, adverse, actions, contemporaneous, notice, hearing, final, action</dc:creator>
  <cp:keywords>due, process, claims, processing, adverse, actions, contemporaneous, notice, hearing, final, action</cp:keywords>
  <dc:description>This lesson is intended to teach trainees the rules and regulatory requirements for adverse actions involving VA benefits.</dc:description>
  <cp:lastModifiedBy>Sochar, Lisa</cp:lastModifiedBy>
  <cp:revision>200</cp:revision>
  <cp:lastPrinted>2015-09-02T18:17:18Z</cp:lastPrinted>
  <dcterms:created xsi:type="dcterms:W3CDTF">2011-04-13T12:48:41Z</dcterms:created>
  <dcterms:modified xsi:type="dcterms:W3CDTF">2016-01-12T13:08:47Z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0x0101003DB869E3E810774AA7B17315F3F50FE5</vt:lpwstr>
  </property>
  <property fmtid="{D5CDD505-2E9C-101B-9397-08002B2CF9AE}" pid="3" name="Language">
    <vt:lpwstr>en</vt:lpwstr>
  </property>
  <property fmtid="{D5CDD505-2E9C-101B-9397-08002B2CF9AE}" pid="4" name="Type">
    <vt:lpwstr>Presentation</vt:lpwstr>
  </property>
</Properties>
</file>