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32"/>
  </p:notesMasterIdLst>
  <p:sldIdLst>
    <p:sldId id="257" r:id="rId5"/>
    <p:sldId id="259" r:id="rId6"/>
    <p:sldId id="260" r:id="rId7"/>
    <p:sldId id="261" r:id="rId8"/>
    <p:sldId id="262" r:id="rId9"/>
    <p:sldId id="287" r:id="rId10"/>
    <p:sldId id="263" r:id="rId11"/>
    <p:sldId id="285" r:id="rId12"/>
    <p:sldId id="281" r:id="rId13"/>
    <p:sldId id="264" r:id="rId14"/>
    <p:sldId id="272" r:id="rId15"/>
    <p:sldId id="280" r:id="rId16"/>
    <p:sldId id="279" r:id="rId17"/>
    <p:sldId id="278" r:id="rId18"/>
    <p:sldId id="277" r:id="rId19"/>
    <p:sldId id="274" r:id="rId20"/>
    <p:sldId id="276" r:id="rId21"/>
    <p:sldId id="275" r:id="rId22"/>
    <p:sldId id="273" r:id="rId23"/>
    <p:sldId id="265" r:id="rId24"/>
    <p:sldId id="266" r:id="rId25"/>
    <p:sldId id="267" r:id="rId26"/>
    <p:sldId id="268" r:id="rId27"/>
    <p:sldId id="286" r:id="rId28"/>
    <p:sldId id="269" r:id="rId29"/>
    <p:sldId id="270" r:id="rId30"/>
    <p:sldId id="271" r:id="rId31"/>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ses, Jocelyn, VBAVACO" initials="MJV" lastIdx="1" clrIdx="0"/>
  <p:cmAuthor id="1" name="Zaroff, Pamela, VBAVACO" initials="ZPV" lastIdx="1" clrIdx="1"/>
  <p:cmAuthor id="2" name="Greenwell, Christi, VBAVACO" initials="GCV"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3275"/>
    <a:srgbClr val="CC0000"/>
    <a:srgbClr val="7C5F1E"/>
    <a:srgbClr val="E7D0A4"/>
    <a:srgbClr val="6A5B3F"/>
    <a:srgbClr val="987734"/>
    <a:srgbClr val="AB8C4E"/>
    <a:srgbClr val="C6A156"/>
    <a:srgbClr val="E8D2A8"/>
    <a:srgbClr val="F5F0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11" autoAdjust="0"/>
    <p:restoredTop sz="94387" autoAdjust="0"/>
  </p:normalViewPr>
  <p:slideViewPr>
    <p:cSldViewPr snapToGrid="0">
      <p:cViewPr>
        <p:scale>
          <a:sx n="70" d="100"/>
          <a:sy n="70" d="100"/>
        </p:scale>
        <p:origin x="-678" y="-81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3/24/2015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xfrm>
            <a:off x="3885579" y="8711472"/>
            <a:ext cx="2972421" cy="4621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1322">
              <a:defRPr sz="3100">
                <a:solidFill>
                  <a:schemeClr val="tx1"/>
                </a:solidFill>
                <a:latin typeface="Tahoma" pitchFamily="34" charset="0"/>
              </a:defRPr>
            </a:lvl1pPr>
            <a:lvl2pPr marL="729057" indent="-280406" defTabSz="911322">
              <a:defRPr sz="3100">
                <a:solidFill>
                  <a:schemeClr val="tx1"/>
                </a:solidFill>
                <a:latin typeface="Tahoma" pitchFamily="34" charset="0"/>
              </a:defRPr>
            </a:lvl2pPr>
            <a:lvl3pPr marL="1121626" indent="-224325" defTabSz="911322">
              <a:defRPr sz="3100">
                <a:solidFill>
                  <a:schemeClr val="tx1"/>
                </a:solidFill>
                <a:latin typeface="Tahoma" pitchFamily="34" charset="0"/>
              </a:defRPr>
            </a:lvl3pPr>
            <a:lvl4pPr marL="1570276" indent="-224325" defTabSz="911322">
              <a:defRPr sz="3100">
                <a:solidFill>
                  <a:schemeClr val="tx1"/>
                </a:solidFill>
                <a:latin typeface="Tahoma" pitchFamily="34" charset="0"/>
              </a:defRPr>
            </a:lvl4pPr>
            <a:lvl5pPr marL="2018927" indent="-224325" defTabSz="911322">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fld id="{D9A059EF-DAE9-42B8-9967-43E62BDE0596}" type="slidenum">
              <a:rPr lang="en-US" altLang="en-US" sz="1200"/>
              <a:pPr/>
              <a:t>2</a:t>
            </a:fld>
            <a:endParaRPr lang="en-US" altLang="en-US" sz="1200"/>
          </a:p>
        </p:txBody>
      </p:sp>
      <p:sp>
        <p:nvSpPr>
          <p:cNvPr id="18435" name="Rectangle 2"/>
          <p:cNvSpPr>
            <a:spLocks noGrp="1" noRot="1" noChangeAspect="1" noChangeArrowheads="1" noTextEdit="1"/>
          </p:cNvSpPr>
          <p:nvPr>
            <p:ph type="sldImg"/>
          </p:nvPr>
        </p:nvSpPr>
        <p:spPr>
          <a:xfrm>
            <a:off x="685800" y="1143000"/>
            <a:ext cx="5486400" cy="3086100"/>
          </a:xfrm>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512022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“Marine Corps”  change to “Army”</a:t>
            </a:r>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15</a:t>
            </a:fld>
            <a:endParaRPr lang="en-US"/>
          </a:p>
        </p:txBody>
      </p:sp>
    </p:spTree>
    <p:extLst>
      <p:ext uri="{BB962C8B-B14F-4D97-AF65-F5344CB8AC3E}">
        <p14:creationId xmlns:p14="http://schemas.microsoft.com/office/powerpoint/2010/main" val="2036807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18</a:t>
            </a:fld>
            <a:endParaRPr lang="en-US"/>
          </a:p>
        </p:txBody>
      </p:sp>
    </p:spTree>
    <p:extLst>
      <p:ext uri="{BB962C8B-B14F-4D97-AF65-F5344CB8AC3E}">
        <p14:creationId xmlns:p14="http://schemas.microsoft.com/office/powerpoint/2010/main" val="3933302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21</a:t>
            </a:fld>
            <a:endParaRPr lang="en-US"/>
          </a:p>
        </p:txBody>
      </p:sp>
    </p:spTree>
    <p:extLst>
      <p:ext uri="{BB962C8B-B14F-4D97-AF65-F5344CB8AC3E}">
        <p14:creationId xmlns:p14="http://schemas.microsoft.com/office/powerpoint/2010/main" val="4062487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23</a:t>
            </a:fld>
            <a:endParaRPr lang="en-US"/>
          </a:p>
        </p:txBody>
      </p:sp>
    </p:spTree>
    <p:extLst>
      <p:ext uri="{BB962C8B-B14F-4D97-AF65-F5344CB8AC3E}">
        <p14:creationId xmlns:p14="http://schemas.microsoft.com/office/powerpoint/2010/main" val="113719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24</a:t>
            </a:fld>
            <a:endParaRPr lang="en-US"/>
          </a:p>
        </p:txBody>
      </p:sp>
    </p:spTree>
    <p:extLst>
      <p:ext uri="{BB962C8B-B14F-4D97-AF65-F5344CB8AC3E}">
        <p14:creationId xmlns:p14="http://schemas.microsoft.com/office/powerpoint/2010/main" val="3017022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25</a:t>
            </a:fld>
            <a:endParaRPr lang="en-US"/>
          </a:p>
        </p:txBody>
      </p:sp>
    </p:spTree>
    <p:extLst>
      <p:ext uri="{BB962C8B-B14F-4D97-AF65-F5344CB8AC3E}">
        <p14:creationId xmlns:p14="http://schemas.microsoft.com/office/powerpoint/2010/main" val="3017022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solidFill>
                <a:srgbClr val="FFC000"/>
              </a:solidFill>
            </a:endParaRPr>
          </a:p>
          <a:p>
            <a:endParaRPr lang="en-US" dirty="0" smtClean="0"/>
          </a:p>
        </p:txBody>
      </p:sp>
      <p:sp>
        <p:nvSpPr>
          <p:cNvPr id="4" name="Slide Number Placeholder 3"/>
          <p:cNvSpPr>
            <a:spLocks noGrp="1"/>
          </p:cNvSpPr>
          <p:nvPr>
            <p:ph type="sldNum" sz="quarter" idx="10"/>
          </p:nvPr>
        </p:nvSpPr>
        <p:spPr/>
        <p:txBody>
          <a:bodyPr/>
          <a:lstStyle/>
          <a:p>
            <a:fld id="{0E7C618C-DDD3-4DC9-ADAB-73264023D4F2}" type="slidenum">
              <a:rPr lang="en-US" smtClean="0"/>
              <a:t>26</a:t>
            </a:fld>
            <a:endParaRPr lang="en-US"/>
          </a:p>
        </p:txBody>
      </p:sp>
    </p:spTree>
    <p:extLst>
      <p:ext uri="{BB962C8B-B14F-4D97-AF65-F5344CB8AC3E}">
        <p14:creationId xmlns:p14="http://schemas.microsoft.com/office/powerpoint/2010/main" val="3010311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3</a:t>
            </a:fld>
            <a:endParaRPr lang="en-US"/>
          </a:p>
        </p:txBody>
      </p:sp>
    </p:spTree>
    <p:extLst>
      <p:ext uri="{BB962C8B-B14F-4D97-AF65-F5344CB8AC3E}">
        <p14:creationId xmlns:p14="http://schemas.microsoft.com/office/powerpoint/2010/main" val="1187049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4</a:t>
            </a:fld>
            <a:endParaRPr lang="en-US"/>
          </a:p>
        </p:txBody>
      </p:sp>
    </p:spTree>
    <p:extLst>
      <p:ext uri="{BB962C8B-B14F-4D97-AF65-F5344CB8AC3E}">
        <p14:creationId xmlns:p14="http://schemas.microsoft.com/office/powerpoint/2010/main" val="3119290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5</a:t>
            </a:fld>
            <a:endParaRPr lang="en-US"/>
          </a:p>
        </p:txBody>
      </p:sp>
    </p:spTree>
    <p:extLst>
      <p:ext uri="{BB962C8B-B14F-4D97-AF65-F5344CB8AC3E}">
        <p14:creationId xmlns:p14="http://schemas.microsoft.com/office/powerpoint/2010/main" val="607810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6</a:t>
            </a:fld>
            <a:endParaRPr lang="en-US"/>
          </a:p>
        </p:txBody>
      </p:sp>
    </p:spTree>
    <p:extLst>
      <p:ext uri="{BB962C8B-B14F-4D97-AF65-F5344CB8AC3E}">
        <p14:creationId xmlns:p14="http://schemas.microsoft.com/office/powerpoint/2010/main" val="607810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7</a:t>
            </a:fld>
            <a:endParaRPr lang="en-US"/>
          </a:p>
        </p:txBody>
      </p:sp>
    </p:spTree>
    <p:extLst>
      <p:ext uri="{BB962C8B-B14F-4D97-AF65-F5344CB8AC3E}">
        <p14:creationId xmlns:p14="http://schemas.microsoft.com/office/powerpoint/2010/main" val="1433562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8</a:t>
            </a:fld>
            <a:endParaRPr lang="en-US"/>
          </a:p>
        </p:txBody>
      </p:sp>
    </p:spTree>
    <p:extLst>
      <p:ext uri="{BB962C8B-B14F-4D97-AF65-F5344CB8AC3E}">
        <p14:creationId xmlns:p14="http://schemas.microsoft.com/office/powerpoint/2010/main" val="1433562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9</a:t>
            </a:fld>
            <a:endParaRPr lang="en-US"/>
          </a:p>
        </p:txBody>
      </p:sp>
    </p:spTree>
    <p:extLst>
      <p:ext uri="{BB962C8B-B14F-4D97-AF65-F5344CB8AC3E}">
        <p14:creationId xmlns:p14="http://schemas.microsoft.com/office/powerpoint/2010/main" val="345382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EPC Code problem with multiple requests for veterans in Guard and Reserve for utilizing the same “RV1” Or “NG1” and the same EPC code</a:t>
            </a:r>
            <a:r>
              <a:rPr lang="en-US" baseline="0" dirty="0" smtClean="0"/>
              <a:t> it causes an error and will not allow submission.</a:t>
            </a:r>
            <a:r>
              <a:rPr lang="en-US" dirty="0" smtClean="0"/>
              <a:t>   Contact Mona.</a:t>
            </a:r>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14</a:t>
            </a:fld>
            <a:endParaRPr lang="en-US"/>
          </a:p>
        </p:txBody>
      </p:sp>
    </p:spTree>
    <p:extLst>
      <p:ext uri="{BB962C8B-B14F-4D97-AF65-F5344CB8AC3E}">
        <p14:creationId xmlns:p14="http://schemas.microsoft.com/office/powerpoint/2010/main" val="23413988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2"/>
          <p:cNvSpPr>
            <a:spLocks noChangeShapeType="1"/>
          </p:cNvSpPr>
          <p:nvPr/>
        </p:nvSpPr>
        <p:spPr bwMode="auto">
          <a:xfrm flipV="1">
            <a:off x="499533" y="3259138"/>
            <a:ext cx="11692468" cy="4762"/>
          </a:xfrm>
          <a:prstGeom prst="line">
            <a:avLst/>
          </a:prstGeom>
          <a:noFill/>
          <a:ln w="254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 name="Freeform 3"/>
          <p:cNvSpPr>
            <a:spLocks/>
          </p:cNvSpPr>
          <p:nvPr/>
        </p:nvSpPr>
        <p:spPr bwMode="auto">
          <a:xfrm>
            <a:off x="33868" y="452440"/>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 name="Freeform 4"/>
          <p:cNvSpPr>
            <a:spLocks/>
          </p:cNvSpPr>
          <p:nvPr/>
        </p:nvSpPr>
        <p:spPr bwMode="auto">
          <a:xfrm>
            <a:off x="33868"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5"/>
          <p:cNvSpPr>
            <a:spLocks noChangeShapeType="1"/>
          </p:cNvSpPr>
          <p:nvPr/>
        </p:nvSpPr>
        <p:spPr bwMode="auto">
          <a:xfrm>
            <a:off x="497420" y="3182938"/>
            <a:ext cx="11694583" cy="4762"/>
          </a:xfrm>
          <a:prstGeom prst="line">
            <a:avLst/>
          </a:prstGeom>
          <a:noFill/>
          <a:ln w="76200">
            <a:solidFill>
              <a:srgbClr val="1D3275"/>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 name="Rectangle 6"/>
          <p:cNvSpPr>
            <a:spLocks noChangeArrowheads="1"/>
          </p:cNvSpPr>
          <p:nvPr/>
        </p:nvSpPr>
        <p:spPr bwMode="auto">
          <a:xfrm>
            <a:off x="1635127" y="220664"/>
            <a:ext cx="8921749" cy="1570303"/>
          </a:xfrm>
          <a:prstGeom prst="rect">
            <a:avLst/>
          </a:prstGeom>
          <a:noFill/>
          <a:ln w="9525">
            <a:noFill/>
            <a:miter lim="800000"/>
            <a:headEnd/>
            <a:tailEnd/>
          </a:ln>
          <a:effectLst>
            <a:outerShdw dist="17961" dir="2700000" algn="ctr" rotWithShape="0">
              <a:srgbClr val="808080"/>
            </a:outerShdw>
          </a:effectLst>
        </p:spPr>
        <p:txBody>
          <a:bodyPr lIns="92075" tIns="46038" rIns="92075" bIns="46038">
            <a:spAutoFit/>
          </a:bodyPr>
          <a:lstStyle/>
          <a:p>
            <a:pPr algn="ctr">
              <a:defRPr/>
            </a:pPr>
            <a:r>
              <a:rPr lang="en-US" sz="4800" b="1" i="1" dirty="0">
                <a:solidFill>
                  <a:srgbClr val="1D3275"/>
                </a:solidFill>
                <a:latin typeface="Century Schoolbook" pitchFamily="18" charset="0"/>
              </a:rPr>
              <a:t>Veterans Benefits </a:t>
            </a:r>
            <a:r>
              <a:rPr lang="en-US" sz="4800" b="1" i="1" dirty="0" smtClean="0">
                <a:solidFill>
                  <a:srgbClr val="1D3275"/>
                </a:solidFill>
                <a:latin typeface="Century Schoolbook" pitchFamily="18" charset="0"/>
              </a:rPr>
              <a:t>Administration</a:t>
            </a:r>
            <a:endParaRPr lang="en-US" sz="2800" b="1" i="1" dirty="0">
              <a:solidFill>
                <a:srgbClr val="1D3275"/>
              </a:solidFill>
              <a:effectLst>
                <a:outerShdw blurRad="38100" dist="38100" dir="2700000" algn="tl">
                  <a:srgbClr val="C0C0C0"/>
                </a:outerShdw>
              </a:effectLst>
              <a:latin typeface="Century Schoolbook" pitchFamily="18" charset="0"/>
            </a:endParaRPr>
          </a:p>
        </p:txBody>
      </p:sp>
      <p:sp>
        <p:nvSpPr>
          <p:cNvPr id="7" name="Rectangle 8"/>
          <p:cNvSpPr>
            <a:spLocks noChangeArrowheads="1"/>
          </p:cNvSpPr>
          <p:nvPr/>
        </p:nvSpPr>
        <p:spPr bwMode="auto">
          <a:xfrm>
            <a:off x="2"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a:p>
        </p:txBody>
      </p:sp>
      <p:sp>
        <p:nvSpPr>
          <p:cNvPr id="8" name="Rectangle 9"/>
          <p:cNvSpPr>
            <a:spLocks noChangeArrowheads="1"/>
          </p:cNvSpPr>
          <p:nvPr/>
        </p:nvSpPr>
        <p:spPr bwMode="auto">
          <a:xfrm>
            <a:off x="299946"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a:p>
        </p:txBody>
      </p:sp>
      <p:pic>
        <p:nvPicPr>
          <p:cNvPr id="9" name="Picture 10" descr="vetera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3600" y="2133601"/>
            <a:ext cx="2743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892109"/>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691956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3686" y="0"/>
            <a:ext cx="2618316" cy="6051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16617" y="0"/>
            <a:ext cx="7653867" cy="6051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1520776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38082" y="0"/>
            <a:ext cx="9717742" cy="1151592"/>
          </a:xfrm>
        </p:spPr>
        <p:txBody>
          <a:bodyPr/>
          <a:lstStyle/>
          <a:p>
            <a:r>
              <a:rPr lang="en-US" smtClean="0"/>
              <a:t>Click to edit Master title style</a:t>
            </a:r>
            <a:endParaRPr lang="en-US"/>
          </a:p>
        </p:txBody>
      </p:sp>
      <p:sp>
        <p:nvSpPr>
          <p:cNvPr id="3" name="Content Placeholder 2"/>
          <p:cNvSpPr>
            <a:spLocks noGrp="1"/>
          </p:cNvSpPr>
          <p:nvPr>
            <p:ph idx="1"/>
          </p:nvPr>
        </p:nvSpPr>
        <p:spPr>
          <a:xfrm>
            <a:off x="847164" y="1789115"/>
            <a:ext cx="10945906" cy="4262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4278502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418357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16619" y="1789115"/>
            <a:ext cx="4991100"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10917" y="1789115"/>
            <a:ext cx="4993216"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538704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38083" y="0"/>
            <a:ext cx="9444318" cy="141763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4127231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1363441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3501218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2453744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271495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1852086" y="1361794"/>
            <a:ext cx="10339916" cy="4762"/>
          </a:xfrm>
          <a:prstGeom prst="line">
            <a:avLst/>
          </a:prstGeom>
          <a:noFill/>
          <a:ln w="508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7" name="Rectangle 3"/>
          <p:cNvSpPr>
            <a:spLocks noChangeArrowheads="1"/>
          </p:cNvSpPr>
          <p:nvPr/>
        </p:nvSpPr>
        <p:spPr bwMode="auto">
          <a:xfrm>
            <a:off x="565153" y="6396040"/>
            <a:ext cx="11626850" cy="53975"/>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a:p>
        </p:txBody>
      </p:sp>
      <p:sp>
        <p:nvSpPr>
          <p:cNvPr id="1028" name="Rectangle 4"/>
          <p:cNvSpPr>
            <a:spLocks noChangeArrowheads="1"/>
          </p:cNvSpPr>
          <p:nvPr/>
        </p:nvSpPr>
        <p:spPr bwMode="auto">
          <a:xfrm>
            <a:off x="1388533" y="1199871"/>
            <a:ext cx="10803467" cy="79375"/>
          </a:xfrm>
          <a:prstGeom prst="rect">
            <a:avLst/>
          </a:prstGeom>
          <a:gradFill rotWithShape="0">
            <a:gsLst>
              <a:gs pos="0">
                <a:srgbClr val="1D3275"/>
              </a:gs>
              <a:gs pos="100000">
                <a:srgbClr val="1A2D69"/>
              </a:gs>
            </a:gsLst>
            <a:lin ang="0" scaled="1"/>
          </a:gradFill>
          <a:ln w="12700">
            <a:solidFill>
              <a:srgbClr val="000080"/>
            </a:solidFill>
            <a:miter lim="800000"/>
            <a:headEnd/>
            <a:tailEnd/>
          </a:ln>
        </p:spPr>
        <p:txBody>
          <a:bodyPr wrap="none" anchor="ctr"/>
          <a:lstStyle/>
          <a:p>
            <a:pPr algn="ctr"/>
            <a:endParaRPr lang="en-US"/>
          </a:p>
        </p:txBody>
      </p:sp>
      <p:sp>
        <p:nvSpPr>
          <p:cNvPr id="1029" name="Freeform 5"/>
          <p:cNvSpPr>
            <a:spLocks/>
          </p:cNvSpPr>
          <p:nvPr/>
        </p:nvSpPr>
        <p:spPr bwMode="auto">
          <a:xfrm>
            <a:off x="33868" y="452440"/>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 name="Freeform 6"/>
          <p:cNvSpPr>
            <a:spLocks/>
          </p:cNvSpPr>
          <p:nvPr/>
        </p:nvSpPr>
        <p:spPr bwMode="auto">
          <a:xfrm>
            <a:off x="33868"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215" name="Rectangle 7"/>
          <p:cNvSpPr>
            <a:spLocks noGrp="1" noChangeArrowheads="1"/>
          </p:cNvSpPr>
          <p:nvPr>
            <p:ph type="title"/>
          </p:nvPr>
        </p:nvSpPr>
        <p:spPr bwMode="auto">
          <a:xfrm>
            <a:off x="2135096" y="49307"/>
            <a:ext cx="9752105" cy="1103312"/>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859368" y="1573307"/>
            <a:ext cx="11044766" cy="447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endParaRPr lang="en-US" smtClean="0"/>
          </a:p>
        </p:txBody>
      </p:sp>
      <p:sp>
        <p:nvSpPr>
          <p:cNvPr id="222218" name="Rectangle 10"/>
          <p:cNvSpPr>
            <a:spLocks noGrp="1" noChangeArrowheads="1"/>
          </p:cNvSpPr>
          <p:nvPr>
            <p:ph type="sldNum" sz="quarter" idx="4"/>
          </p:nvPr>
        </p:nvSpPr>
        <p:spPr bwMode="auto">
          <a:xfrm>
            <a:off x="10566400" y="6356350"/>
            <a:ext cx="1625600" cy="457200"/>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lvl1pPr algn="ctr" eaLnBrk="0" hangingPunct="0">
              <a:defRPr sz="1600" b="1" i="1">
                <a:solidFill>
                  <a:srgbClr val="1D3275"/>
                </a:solidFill>
                <a:effectLst>
                  <a:outerShdw blurRad="38100" dist="38100" dir="2700000" algn="tl">
                    <a:srgbClr val="C0C0C0"/>
                  </a:outerShdw>
                </a:effectLst>
                <a:latin typeface="Century Schoolbook" pitchFamily="18" charset="0"/>
              </a:defRPr>
            </a:lvl1pPr>
          </a:lstStyle>
          <a:p>
            <a:fld id="{36A6A193-2FDC-48DD-8023-1C75B05EEA9A}" type="slidenum">
              <a:rPr lang="en-US" smtClean="0"/>
              <a:t>‹#›</a:t>
            </a:fld>
            <a:endParaRPr lang="en-US"/>
          </a:p>
        </p:txBody>
      </p:sp>
      <p:sp>
        <p:nvSpPr>
          <p:cNvPr id="1034" name="Rectangle 11"/>
          <p:cNvSpPr>
            <a:spLocks noChangeArrowheads="1"/>
          </p:cNvSpPr>
          <p:nvPr/>
        </p:nvSpPr>
        <p:spPr bwMode="auto">
          <a:xfrm>
            <a:off x="2"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a:p>
        </p:txBody>
      </p:sp>
      <p:sp>
        <p:nvSpPr>
          <p:cNvPr id="1035" name="Rectangle 12"/>
          <p:cNvSpPr>
            <a:spLocks noChangeArrowheads="1"/>
          </p:cNvSpPr>
          <p:nvPr/>
        </p:nvSpPr>
        <p:spPr bwMode="auto">
          <a:xfrm>
            <a:off x="273052"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a:p>
        </p:txBody>
      </p:sp>
      <p:sp>
        <p:nvSpPr>
          <p:cNvPr id="1036" name="Rectangle 13"/>
          <p:cNvSpPr>
            <a:spLocks noChangeArrowheads="1"/>
          </p:cNvSpPr>
          <p:nvPr/>
        </p:nvSpPr>
        <p:spPr bwMode="auto">
          <a:xfrm>
            <a:off x="626536" y="6400801"/>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a:p>
        </p:txBody>
      </p:sp>
      <p:sp>
        <p:nvSpPr>
          <p:cNvPr id="1037" name="Rectangle 14"/>
          <p:cNvSpPr>
            <a:spLocks noChangeArrowheads="1"/>
          </p:cNvSpPr>
          <p:nvPr/>
        </p:nvSpPr>
        <p:spPr bwMode="auto">
          <a:xfrm>
            <a:off x="626536" y="6400801"/>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a:p>
        </p:txBody>
      </p:sp>
      <p:sp>
        <p:nvSpPr>
          <p:cNvPr id="222223" name="Rectangle 15"/>
          <p:cNvSpPr>
            <a:spLocks noChangeArrowheads="1"/>
          </p:cNvSpPr>
          <p:nvPr/>
        </p:nvSpPr>
        <p:spPr bwMode="auto">
          <a:xfrm>
            <a:off x="859368" y="6400800"/>
            <a:ext cx="2574423" cy="339196"/>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1600" b="1" i="1" dirty="0">
                <a:solidFill>
                  <a:srgbClr val="1D3275"/>
                </a:solidFill>
                <a:effectLst>
                  <a:outerShdw blurRad="38100" dist="38100" dir="2700000" algn="tl">
                    <a:srgbClr val="C0C0C0"/>
                  </a:outerShdw>
                </a:effectLst>
                <a:latin typeface="Century Schoolbook" pitchFamily="18" charset="0"/>
              </a:rPr>
              <a:t>Compensation Service </a:t>
            </a:r>
          </a:p>
        </p:txBody>
      </p:sp>
      <p:pic>
        <p:nvPicPr>
          <p:cNvPr id="1039" name="Picture 19" descr="veteran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5877" y="-19577"/>
            <a:ext cx="1659218" cy="141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p:timing>
    <p:tnLst>
      <p:par>
        <p:cTn id="1" dur="indefinite" restart="never" nodeType="tmRoot"/>
      </p:par>
    </p:tnLst>
  </p:timing>
  <p:txStyles>
    <p:title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mn-lt"/>
          <a:ea typeface="+mn-ea"/>
          <a:cs typeface="+mn-cs"/>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Andrew.Bodyk@va.go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731520" y="3368676"/>
            <a:ext cx="359664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pPr algn="ctr"/>
            <a:r>
              <a:rPr lang="en-US" sz="2800" b="1" i="1" dirty="0">
                <a:solidFill>
                  <a:srgbClr val="1D3275"/>
                </a:solidFill>
                <a:latin typeface="Century Schoolbook" pitchFamily="18" charset="0"/>
              </a:rPr>
              <a:t>Compensation </a:t>
            </a:r>
            <a:r>
              <a:rPr lang="en-US" sz="2800" b="1" i="1" dirty="0" smtClean="0">
                <a:solidFill>
                  <a:srgbClr val="1D3275"/>
                </a:solidFill>
                <a:latin typeface="Century Schoolbook" pitchFamily="18" charset="0"/>
              </a:rPr>
              <a:t>Service</a:t>
            </a:r>
            <a:endParaRPr lang="en-US" sz="2800" b="1" i="1" dirty="0">
              <a:solidFill>
                <a:srgbClr val="1D3275"/>
              </a:solidFill>
              <a:latin typeface="Century Schoolbook" pitchFamily="18" charset="0"/>
            </a:endParaRPr>
          </a:p>
        </p:txBody>
      </p:sp>
      <p:sp>
        <p:nvSpPr>
          <p:cNvPr id="3" name="Rectangle 3"/>
          <p:cNvSpPr txBox="1">
            <a:spLocks noChangeArrowheads="1"/>
          </p:cNvSpPr>
          <p:nvPr/>
        </p:nvSpPr>
        <p:spPr bwMode="auto">
          <a:xfrm>
            <a:off x="8046721" y="3535681"/>
            <a:ext cx="3139440" cy="102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Wingdings" pitchFamily="2" charset="2"/>
              <a:buChar char="•"/>
              <a:defRPr sz="2800">
                <a:solidFill>
                  <a:srgbClr val="1D3275"/>
                </a:solidFill>
                <a:latin typeface="+mn-lt"/>
                <a:ea typeface="+mn-ea"/>
                <a:cs typeface="+mn-cs"/>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0" indent="0" algn="ctr">
              <a:lnSpc>
                <a:spcPct val="80000"/>
              </a:lnSpc>
              <a:buFont typeface="Wingdings" pitchFamily="2" charset="2"/>
              <a:buNone/>
            </a:pPr>
            <a:r>
              <a:rPr lang="en-US" b="1" i="1" kern="0" dirty="0" smtClean="0">
                <a:latin typeface="Century Schoolbook" pitchFamily="18" charset="0"/>
              </a:rPr>
              <a:t>March 2015</a:t>
            </a:r>
          </a:p>
        </p:txBody>
      </p:sp>
      <p:sp>
        <p:nvSpPr>
          <p:cNvPr id="4" name="Rectangle 2"/>
          <p:cNvSpPr txBox="1">
            <a:spLocks noChangeArrowheads="1"/>
          </p:cNvSpPr>
          <p:nvPr/>
        </p:nvSpPr>
        <p:spPr bwMode="auto">
          <a:xfrm>
            <a:off x="2209802" y="4953001"/>
            <a:ext cx="7772400" cy="6096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a:lstStyle>
          <a:p>
            <a:pPr>
              <a:defRPr/>
            </a:pPr>
            <a:r>
              <a:rPr lang="en-US" sz="3600" b="1" dirty="0" smtClean="0">
                <a:solidFill>
                  <a:srgbClr val="1D3275"/>
                </a:solidFill>
                <a:latin typeface="Century Gothic" pitchFamily="34" charset="0"/>
              </a:rPr>
              <a:t>Requesting </a:t>
            </a:r>
            <a:r>
              <a:rPr lang="en-US" sz="3600" b="1" dirty="0">
                <a:solidFill>
                  <a:srgbClr val="1D3275"/>
                </a:solidFill>
                <a:latin typeface="Century Gothic" pitchFamily="34" charset="0"/>
              </a:rPr>
              <a:t>Reserve and National Guard Service Treatment Records (STRs</a:t>
            </a:r>
            <a:r>
              <a:rPr lang="en-US" sz="3600" b="1" dirty="0" smtClean="0">
                <a:solidFill>
                  <a:srgbClr val="1D3275"/>
                </a:solidFill>
                <a:latin typeface="Century Gothic" pitchFamily="34" charset="0"/>
              </a:rPr>
              <a:t>)</a:t>
            </a:r>
            <a:endParaRPr lang="en-US" sz="2400" b="1" i="1" dirty="0">
              <a:solidFill>
                <a:srgbClr val="1D3275"/>
              </a:solidFill>
              <a:latin typeface="Century Schoolbook" pitchFamily="18" charset="0"/>
            </a:endParaRPr>
          </a:p>
        </p:txBody>
      </p:sp>
    </p:spTree>
    <p:extLst>
      <p:ext uri="{BB962C8B-B14F-4D97-AF65-F5344CB8AC3E}">
        <p14:creationId xmlns:p14="http://schemas.microsoft.com/office/powerpoint/2010/main" val="303315381"/>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371600"/>
            <a:ext cx="10898716" cy="4876800"/>
          </a:xfrm>
        </p:spPr>
        <p:txBody>
          <a:bodyPr/>
          <a:lstStyle/>
          <a:p>
            <a:pPr>
              <a:buClr>
                <a:srgbClr val="C00000"/>
              </a:buClr>
              <a:defRPr/>
            </a:pPr>
            <a:endParaRPr lang="en-US" sz="1800" dirty="0" smtClean="0"/>
          </a:p>
          <a:p>
            <a:pPr marL="0" indent="0">
              <a:buFont typeface="Wingdings" pitchFamily="2" charset="2"/>
              <a:buNone/>
              <a:defRPr/>
            </a:pPr>
            <a:endParaRPr lang="en-US" sz="1800" dirty="0"/>
          </a:p>
        </p:txBody>
      </p:sp>
      <p:sp>
        <p:nvSpPr>
          <p:cNvPr id="4" name="Slide Number Placeholder 3"/>
          <p:cNvSpPr>
            <a:spLocks noGrp="1"/>
          </p:cNvSpPr>
          <p:nvPr>
            <p:ph type="sldNum" sz="quarter" idx="10"/>
          </p:nvPr>
        </p:nvSpPr>
        <p:spPr/>
        <p:txBody>
          <a:bodyPr/>
          <a:lstStyle/>
          <a:p>
            <a:pPr>
              <a:defRPr/>
            </a:pPr>
            <a:fld id="{470206D1-C951-4105-AA5C-0F7773A1DCB1}" type="slidenum">
              <a:rPr lang="en-US" smtClean="0"/>
              <a:pPr>
                <a:defRPr/>
              </a:pPr>
              <a:t>10</a:t>
            </a:fld>
            <a:endParaRPr lang="en-US"/>
          </a:p>
        </p:txBody>
      </p:sp>
      <p:sp>
        <p:nvSpPr>
          <p:cNvPr id="2" name="Title 1"/>
          <p:cNvSpPr>
            <a:spLocks noGrp="1"/>
          </p:cNvSpPr>
          <p:nvPr>
            <p:ph type="title"/>
          </p:nvPr>
        </p:nvSpPr>
        <p:spPr/>
        <p:txBody>
          <a:bodyPr/>
          <a:lstStyle/>
          <a:p>
            <a:r>
              <a:rPr lang="en-US" sz="2400" b="1" dirty="0" smtClean="0"/>
              <a:t>Utilizing the Personnel Information Exchange System (PIES) to Request Reserve and National Guard Records</a:t>
            </a:r>
            <a:endParaRPr lang="en-US" sz="2400" b="1" dirty="0"/>
          </a:p>
        </p:txBody>
      </p:sp>
      <p:pic>
        <p:nvPicPr>
          <p:cNvPr id="5" name="Picture 4" descr="C:\Users\VBACOBUFORE\Documents\Reserve and National Guard\Screen shots\1.jpg"/>
          <p:cNvPicPr/>
          <p:nvPr/>
        </p:nvPicPr>
        <p:blipFill>
          <a:blip r:embed="rId2">
            <a:extLst>
              <a:ext uri="{28A0092B-C50C-407E-A947-70E740481C1C}">
                <a14:useLocalDpi xmlns:a14="http://schemas.microsoft.com/office/drawing/2010/main" val="0"/>
              </a:ext>
            </a:extLst>
          </a:blip>
          <a:srcRect/>
          <a:stretch>
            <a:fillRect/>
          </a:stretch>
        </p:blipFill>
        <p:spPr bwMode="auto">
          <a:xfrm>
            <a:off x="6363758" y="1456190"/>
            <a:ext cx="3902075" cy="4900160"/>
          </a:xfrm>
          <a:prstGeom prst="rect">
            <a:avLst/>
          </a:prstGeom>
          <a:noFill/>
          <a:ln>
            <a:noFill/>
          </a:ln>
        </p:spPr>
      </p:pic>
      <p:sp>
        <p:nvSpPr>
          <p:cNvPr id="6" name="TextBox 5"/>
          <p:cNvSpPr txBox="1"/>
          <p:nvPr/>
        </p:nvSpPr>
        <p:spPr>
          <a:xfrm>
            <a:off x="914400" y="1917812"/>
            <a:ext cx="4701473" cy="923330"/>
          </a:xfrm>
          <a:prstGeom prst="rect">
            <a:avLst/>
          </a:prstGeom>
          <a:noFill/>
        </p:spPr>
        <p:txBody>
          <a:bodyPr wrap="square" rtlCol="0">
            <a:spAutoFit/>
          </a:bodyPr>
          <a:lstStyle/>
          <a:p>
            <a:pPr lvl="0"/>
            <a:r>
              <a:rPr lang="en-US" dirty="0"/>
              <a:t>Search for PIES in the Windows Start-up menu. Select PIES Create, not PIES Respond.</a:t>
            </a:r>
          </a:p>
        </p:txBody>
      </p:sp>
      <p:sp>
        <p:nvSpPr>
          <p:cNvPr id="7" name="TextBox 6"/>
          <p:cNvSpPr txBox="1"/>
          <p:nvPr/>
        </p:nvSpPr>
        <p:spPr>
          <a:xfrm>
            <a:off x="509799" y="1436337"/>
            <a:ext cx="10499865" cy="369332"/>
          </a:xfrm>
          <a:prstGeom prst="rect">
            <a:avLst/>
          </a:prstGeom>
          <a:noFill/>
        </p:spPr>
        <p:txBody>
          <a:bodyPr wrap="square" rtlCol="0">
            <a:spAutoFit/>
          </a:bodyPr>
          <a:lstStyle/>
          <a:p>
            <a:r>
              <a:rPr lang="en-US" dirty="0">
                <a:solidFill>
                  <a:srgbClr val="000066"/>
                </a:solidFill>
              </a:rPr>
              <a:t>S</a:t>
            </a:r>
            <a:r>
              <a:rPr lang="en-US" dirty="0" smtClean="0">
                <a:solidFill>
                  <a:srgbClr val="000066"/>
                </a:solidFill>
              </a:rPr>
              <a:t>ubmitting the PIES request:</a:t>
            </a:r>
            <a:endParaRPr lang="en-US" dirty="0">
              <a:solidFill>
                <a:srgbClr val="000066"/>
              </a:solidFill>
            </a:endParaRPr>
          </a:p>
        </p:txBody>
      </p:sp>
    </p:spTree>
    <p:extLst>
      <p:ext uri="{BB962C8B-B14F-4D97-AF65-F5344CB8AC3E}">
        <p14:creationId xmlns:p14="http://schemas.microsoft.com/office/powerpoint/2010/main" val="2612774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371600"/>
            <a:ext cx="10898716" cy="4876800"/>
          </a:xfrm>
        </p:spPr>
        <p:txBody>
          <a:bodyPr/>
          <a:lstStyle/>
          <a:p>
            <a:pPr>
              <a:buClr>
                <a:srgbClr val="C00000"/>
              </a:buClr>
              <a:defRPr/>
            </a:pPr>
            <a:endParaRPr lang="en-US" sz="1800" dirty="0" smtClean="0"/>
          </a:p>
          <a:p>
            <a:pPr marL="0" indent="0">
              <a:buFont typeface="Wingdings" pitchFamily="2" charset="2"/>
              <a:buNone/>
              <a:defRPr/>
            </a:pPr>
            <a:endParaRPr lang="en-US" sz="1800" dirty="0"/>
          </a:p>
        </p:txBody>
      </p:sp>
      <p:sp>
        <p:nvSpPr>
          <p:cNvPr id="4" name="Slide Number Placeholder 3"/>
          <p:cNvSpPr>
            <a:spLocks noGrp="1"/>
          </p:cNvSpPr>
          <p:nvPr>
            <p:ph type="sldNum" sz="quarter" idx="10"/>
          </p:nvPr>
        </p:nvSpPr>
        <p:spPr/>
        <p:txBody>
          <a:bodyPr/>
          <a:lstStyle/>
          <a:p>
            <a:pPr>
              <a:defRPr/>
            </a:pPr>
            <a:fld id="{470206D1-C951-4105-AA5C-0F7773A1DCB1}" type="slidenum">
              <a:rPr lang="en-US" smtClean="0"/>
              <a:pPr>
                <a:defRPr/>
              </a:pPr>
              <a:t>11</a:t>
            </a:fld>
            <a:endParaRPr lang="en-US"/>
          </a:p>
        </p:txBody>
      </p:sp>
      <p:sp>
        <p:nvSpPr>
          <p:cNvPr id="2" name="Title 1"/>
          <p:cNvSpPr>
            <a:spLocks noGrp="1"/>
          </p:cNvSpPr>
          <p:nvPr>
            <p:ph type="title"/>
          </p:nvPr>
        </p:nvSpPr>
        <p:spPr/>
        <p:txBody>
          <a:bodyPr/>
          <a:lstStyle/>
          <a:p>
            <a:r>
              <a:rPr lang="en-US" sz="2400" b="1" dirty="0" smtClean="0"/>
              <a:t>Utilizing the Personnel Information Exchange System (PIES) to Request Reserve and National Guard Records</a:t>
            </a:r>
            <a:endParaRPr lang="en-US" sz="2400" b="1" dirty="0"/>
          </a:p>
        </p:txBody>
      </p:sp>
      <p:pic>
        <p:nvPicPr>
          <p:cNvPr id="5" name="Picture 4"/>
          <p:cNvPicPr/>
          <p:nvPr/>
        </p:nvPicPr>
        <p:blipFill rotWithShape="1">
          <a:blip r:embed="rId2"/>
          <a:srcRect l="17391" t="29642" r="64322" b="41429"/>
          <a:stretch/>
        </p:blipFill>
        <p:spPr bwMode="auto">
          <a:xfrm>
            <a:off x="6451872" y="1522415"/>
            <a:ext cx="4337685" cy="2583180"/>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1391830" y="1950181"/>
            <a:ext cx="3957005" cy="646331"/>
          </a:xfrm>
          <a:prstGeom prst="rect">
            <a:avLst/>
          </a:prstGeom>
          <a:noFill/>
        </p:spPr>
        <p:txBody>
          <a:bodyPr wrap="square" rtlCol="0">
            <a:spAutoFit/>
          </a:bodyPr>
          <a:lstStyle/>
          <a:p>
            <a:pPr lvl="0"/>
            <a:r>
              <a:rPr lang="en-US"/>
              <a:t>Enter your password and verify your station #</a:t>
            </a:r>
          </a:p>
        </p:txBody>
      </p:sp>
      <p:sp>
        <p:nvSpPr>
          <p:cNvPr id="7" name="TextBox 6"/>
          <p:cNvSpPr txBox="1"/>
          <p:nvPr/>
        </p:nvSpPr>
        <p:spPr>
          <a:xfrm>
            <a:off x="509799" y="1436337"/>
            <a:ext cx="10499865" cy="369332"/>
          </a:xfrm>
          <a:prstGeom prst="rect">
            <a:avLst/>
          </a:prstGeom>
          <a:noFill/>
        </p:spPr>
        <p:txBody>
          <a:bodyPr wrap="square" rtlCol="0">
            <a:spAutoFit/>
          </a:bodyPr>
          <a:lstStyle/>
          <a:p>
            <a:r>
              <a:rPr lang="en-US" dirty="0">
                <a:solidFill>
                  <a:srgbClr val="000066"/>
                </a:solidFill>
              </a:rPr>
              <a:t>S</a:t>
            </a:r>
            <a:r>
              <a:rPr lang="en-US" dirty="0" smtClean="0">
                <a:solidFill>
                  <a:srgbClr val="000066"/>
                </a:solidFill>
              </a:rPr>
              <a:t>ubmitting the PIES request:</a:t>
            </a:r>
            <a:endParaRPr lang="en-US" dirty="0">
              <a:solidFill>
                <a:srgbClr val="000066"/>
              </a:solidFill>
            </a:endParaRPr>
          </a:p>
        </p:txBody>
      </p:sp>
    </p:spTree>
    <p:extLst>
      <p:ext uri="{BB962C8B-B14F-4D97-AF65-F5344CB8AC3E}">
        <p14:creationId xmlns:p14="http://schemas.microsoft.com/office/powerpoint/2010/main" val="2027210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371600"/>
            <a:ext cx="10898716" cy="4876800"/>
          </a:xfrm>
        </p:spPr>
        <p:txBody>
          <a:bodyPr/>
          <a:lstStyle/>
          <a:p>
            <a:pPr>
              <a:buClr>
                <a:srgbClr val="C00000"/>
              </a:buClr>
              <a:defRPr/>
            </a:pPr>
            <a:endParaRPr lang="en-US" sz="1800" dirty="0" smtClean="0"/>
          </a:p>
          <a:p>
            <a:pPr marL="0" indent="0">
              <a:buFont typeface="Wingdings" pitchFamily="2" charset="2"/>
              <a:buNone/>
              <a:defRPr/>
            </a:pPr>
            <a:endParaRPr lang="en-US" sz="1800" dirty="0"/>
          </a:p>
        </p:txBody>
      </p:sp>
      <p:sp>
        <p:nvSpPr>
          <p:cNvPr id="4" name="Slide Number Placeholder 3"/>
          <p:cNvSpPr>
            <a:spLocks noGrp="1"/>
          </p:cNvSpPr>
          <p:nvPr>
            <p:ph type="sldNum" sz="quarter" idx="10"/>
          </p:nvPr>
        </p:nvSpPr>
        <p:spPr/>
        <p:txBody>
          <a:bodyPr/>
          <a:lstStyle/>
          <a:p>
            <a:pPr>
              <a:defRPr/>
            </a:pPr>
            <a:fld id="{470206D1-C951-4105-AA5C-0F7773A1DCB1}" type="slidenum">
              <a:rPr lang="en-US" smtClean="0"/>
              <a:pPr>
                <a:defRPr/>
              </a:pPr>
              <a:t>12</a:t>
            </a:fld>
            <a:endParaRPr lang="en-US"/>
          </a:p>
        </p:txBody>
      </p:sp>
      <p:sp>
        <p:nvSpPr>
          <p:cNvPr id="2" name="Title 1"/>
          <p:cNvSpPr>
            <a:spLocks noGrp="1"/>
          </p:cNvSpPr>
          <p:nvPr>
            <p:ph type="title"/>
          </p:nvPr>
        </p:nvSpPr>
        <p:spPr/>
        <p:txBody>
          <a:bodyPr/>
          <a:lstStyle/>
          <a:p>
            <a:r>
              <a:rPr lang="en-US" sz="2400" b="1" dirty="0" smtClean="0"/>
              <a:t>Utilizing the Personnel Information Exchange System (PIES) to Request Reserve and National Guard Records</a:t>
            </a:r>
            <a:endParaRPr lang="en-US" sz="2400" b="1" dirty="0"/>
          </a:p>
        </p:txBody>
      </p:sp>
      <p:pic>
        <p:nvPicPr>
          <p:cNvPr id="5" name="Picture 4" descr="C:\Users\VBACOBUFORE\Documents\Reserve and National Guard\Screen shots\3.jpg"/>
          <p:cNvPicPr/>
          <p:nvPr/>
        </p:nvPicPr>
        <p:blipFill>
          <a:blip r:embed="rId2">
            <a:extLst>
              <a:ext uri="{28A0092B-C50C-407E-A947-70E740481C1C}">
                <a14:useLocalDpi xmlns:a14="http://schemas.microsoft.com/office/drawing/2010/main" val="0"/>
              </a:ext>
            </a:extLst>
          </a:blip>
          <a:srcRect/>
          <a:stretch>
            <a:fillRect/>
          </a:stretch>
        </p:blipFill>
        <p:spPr bwMode="auto">
          <a:xfrm>
            <a:off x="4998858" y="1657032"/>
            <a:ext cx="5932805" cy="4305935"/>
          </a:xfrm>
          <a:prstGeom prst="rect">
            <a:avLst/>
          </a:prstGeom>
          <a:noFill/>
          <a:ln>
            <a:noFill/>
          </a:ln>
        </p:spPr>
      </p:pic>
      <p:sp>
        <p:nvSpPr>
          <p:cNvPr id="6" name="TextBox 5"/>
          <p:cNvSpPr txBox="1"/>
          <p:nvPr/>
        </p:nvSpPr>
        <p:spPr>
          <a:xfrm>
            <a:off x="776835" y="2023009"/>
            <a:ext cx="3617140" cy="646331"/>
          </a:xfrm>
          <a:prstGeom prst="rect">
            <a:avLst/>
          </a:prstGeom>
          <a:noFill/>
        </p:spPr>
        <p:txBody>
          <a:bodyPr wrap="square" rtlCol="0">
            <a:spAutoFit/>
          </a:bodyPr>
          <a:lstStyle/>
          <a:p>
            <a:pPr lvl="0"/>
            <a:r>
              <a:rPr lang="en-US"/>
              <a:t>Enter the Veteran’s file # and select “Submit to PIES”. </a:t>
            </a:r>
          </a:p>
        </p:txBody>
      </p:sp>
      <p:sp>
        <p:nvSpPr>
          <p:cNvPr id="7" name="TextBox 6"/>
          <p:cNvSpPr txBox="1"/>
          <p:nvPr/>
        </p:nvSpPr>
        <p:spPr>
          <a:xfrm>
            <a:off x="509799" y="1436337"/>
            <a:ext cx="10499865" cy="369332"/>
          </a:xfrm>
          <a:prstGeom prst="rect">
            <a:avLst/>
          </a:prstGeom>
          <a:noFill/>
        </p:spPr>
        <p:txBody>
          <a:bodyPr wrap="square" rtlCol="0">
            <a:spAutoFit/>
          </a:bodyPr>
          <a:lstStyle/>
          <a:p>
            <a:r>
              <a:rPr lang="en-US" dirty="0">
                <a:solidFill>
                  <a:srgbClr val="000066"/>
                </a:solidFill>
              </a:rPr>
              <a:t>S</a:t>
            </a:r>
            <a:r>
              <a:rPr lang="en-US" dirty="0" smtClean="0">
                <a:solidFill>
                  <a:srgbClr val="000066"/>
                </a:solidFill>
              </a:rPr>
              <a:t>ubmitting the PIES request:</a:t>
            </a:r>
            <a:endParaRPr lang="en-US" dirty="0">
              <a:solidFill>
                <a:srgbClr val="000066"/>
              </a:solidFill>
            </a:endParaRPr>
          </a:p>
        </p:txBody>
      </p:sp>
    </p:spTree>
    <p:extLst>
      <p:ext uri="{BB962C8B-B14F-4D97-AF65-F5344CB8AC3E}">
        <p14:creationId xmlns:p14="http://schemas.microsoft.com/office/powerpoint/2010/main" val="567845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371600"/>
            <a:ext cx="10898716" cy="4876800"/>
          </a:xfrm>
        </p:spPr>
        <p:txBody>
          <a:bodyPr/>
          <a:lstStyle/>
          <a:p>
            <a:pPr>
              <a:buClr>
                <a:srgbClr val="C00000"/>
              </a:buClr>
              <a:defRPr/>
            </a:pPr>
            <a:endParaRPr lang="en-US" sz="1800" dirty="0" smtClean="0"/>
          </a:p>
          <a:p>
            <a:pPr marL="0" indent="0">
              <a:buFont typeface="Wingdings" pitchFamily="2" charset="2"/>
              <a:buNone/>
              <a:defRPr/>
            </a:pPr>
            <a:endParaRPr lang="en-US" sz="1800" dirty="0"/>
          </a:p>
        </p:txBody>
      </p:sp>
      <p:sp>
        <p:nvSpPr>
          <p:cNvPr id="4" name="Slide Number Placeholder 3"/>
          <p:cNvSpPr>
            <a:spLocks noGrp="1"/>
          </p:cNvSpPr>
          <p:nvPr>
            <p:ph type="sldNum" sz="quarter" idx="10"/>
          </p:nvPr>
        </p:nvSpPr>
        <p:spPr/>
        <p:txBody>
          <a:bodyPr/>
          <a:lstStyle/>
          <a:p>
            <a:pPr>
              <a:defRPr/>
            </a:pPr>
            <a:fld id="{470206D1-C951-4105-AA5C-0F7773A1DCB1}" type="slidenum">
              <a:rPr lang="en-US" smtClean="0"/>
              <a:pPr>
                <a:defRPr/>
              </a:pPr>
              <a:t>13</a:t>
            </a:fld>
            <a:endParaRPr lang="en-US"/>
          </a:p>
        </p:txBody>
      </p:sp>
      <p:sp>
        <p:nvSpPr>
          <p:cNvPr id="2" name="Title 1"/>
          <p:cNvSpPr>
            <a:spLocks noGrp="1"/>
          </p:cNvSpPr>
          <p:nvPr>
            <p:ph type="title"/>
          </p:nvPr>
        </p:nvSpPr>
        <p:spPr/>
        <p:txBody>
          <a:bodyPr/>
          <a:lstStyle/>
          <a:p>
            <a:r>
              <a:rPr lang="en-US" sz="2400" b="1" dirty="0" smtClean="0"/>
              <a:t>Utilizing the Personnel Information Exchange System (PIES) to Request Reserve and National Guard Records</a:t>
            </a:r>
            <a:endParaRPr lang="en-US" sz="2400" b="1" dirty="0"/>
          </a:p>
        </p:txBody>
      </p:sp>
      <p:pic>
        <p:nvPicPr>
          <p:cNvPr id="5" name="Picture 4" descr="C:\Users\VBACOBUFORE\Documents\Reserve and National Guard\Screen shots\4.jpg"/>
          <p:cNvPicPr/>
          <p:nvPr/>
        </p:nvPicPr>
        <p:blipFill>
          <a:blip r:embed="rId2">
            <a:extLst>
              <a:ext uri="{28A0092B-C50C-407E-A947-70E740481C1C}">
                <a14:useLocalDpi xmlns:a14="http://schemas.microsoft.com/office/drawing/2010/main" val="0"/>
              </a:ext>
            </a:extLst>
          </a:blip>
          <a:srcRect/>
          <a:stretch>
            <a:fillRect/>
          </a:stretch>
        </p:blipFill>
        <p:spPr bwMode="auto">
          <a:xfrm>
            <a:off x="5257802" y="1606083"/>
            <a:ext cx="5932805" cy="4295775"/>
          </a:xfrm>
          <a:prstGeom prst="rect">
            <a:avLst/>
          </a:prstGeom>
          <a:noFill/>
          <a:ln>
            <a:noFill/>
          </a:ln>
        </p:spPr>
      </p:pic>
      <p:sp>
        <p:nvSpPr>
          <p:cNvPr id="6" name="TextBox 5"/>
          <p:cNvSpPr txBox="1"/>
          <p:nvPr/>
        </p:nvSpPr>
        <p:spPr>
          <a:xfrm>
            <a:off x="833480" y="2103929"/>
            <a:ext cx="3778980" cy="923330"/>
          </a:xfrm>
          <a:prstGeom prst="rect">
            <a:avLst/>
          </a:prstGeom>
          <a:noFill/>
        </p:spPr>
        <p:txBody>
          <a:bodyPr wrap="square" rtlCol="0">
            <a:spAutoFit/>
          </a:bodyPr>
          <a:lstStyle/>
          <a:p>
            <a:pPr lvl="0"/>
            <a:r>
              <a:rPr lang="en-US"/>
              <a:t>If the Veteran exists, then select the Veteran’s name and hit “Select to BIRLS”</a:t>
            </a:r>
          </a:p>
        </p:txBody>
      </p:sp>
      <p:sp>
        <p:nvSpPr>
          <p:cNvPr id="7" name="TextBox 6"/>
          <p:cNvSpPr txBox="1"/>
          <p:nvPr/>
        </p:nvSpPr>
        <p:spPr>
          <a:xfrm>
            <a:off x="509799" y="1436337"/>
            <a:ext cx="10499865" cy="369332"/>
          </a:xfrm>
          <a:prstGeom prst="rect">
            <a:avLst/>
          </a:prstGeom>
          <a:noFill/>
        </p:spPr>
        <p:txBody>
          <a:bodyPr wrap="square" rtlCol="0">
            <a:spAutoFit/>
          </a:bodyPr>
          <a:lstStyle/>
          <a:p>
            <a:r>
              <a:rPr lang="en-US" dirty="0">
                <a:solidFill>
                  <a:srgbClr val="000066"/>
                </a:solidFill>
              </a:rPr>
              <a:t>S</a:t>
            </a:r>
            <a:r>
              <a:rPr lang="en-US" dirty="0" smtClean="0">
                <a:solidFill>
                  <a:srgbClr val="000066"/>
                </a:solidFill>
              </a:rPr>
              <a:t>ubmitting the PIES request:</a:t>
            </a:r>
            <a:endParaRPr lang="en-US" dirty="0">
              <a:solidFill>
                <a:srgbClr val="000066"/>
              </a:solidFill>
            </a:endParaRPr>
          </a:p>
        </p:txBody>
      </p:sp>
    </p:spTree>
    <p:extLst>
      <p:ext uri="{BB962C8B-B14F-4D97-AF65-F5344CB8AC3E}">
        <p14:creationId xmlns:p14="http://schemas.microsoft.com/office/powerpoint/2010/main" val="2718177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371600"/>
            <a:ext cx="10898716" cy="4876800"/>
          </a:xfrm>
        </p:spPr>
        <p:txBody>
          <a:bodyPr/>
          <a:lstStyle/>
          <a:p>
            <a:pPr>
              <a:buClr>
                <a:srgbClr val="C00000"/>
              </a:buClr>
              <a:defRPr/>
            </a:pPr>
            <a:endParaRPr lang="en-US" sz="1800" dirty="0" smtClean="0"/>
          </a:p>
          <a:p>
            <a:pPr marL="0" indent="0">
              <a:buFont typeface="Wingdings" pitchFamily="2" charset="2"/>
              <a:buNone/>
              <a:defRPr/>
            </a:pPr>
            <a:endParaRPr lang="en-US" sz="1800" dirty="0"/>
          </a:p>
        </p:txBody>
      </p:sp>
      <p:sp>
        <p:nvSpPr>
          <p:cNvPr id="4" name="Slide Number Placeholder 3"/>
          <p:cNvSpPr>
            <a:spLocks noGrp="1"/>
          </p:cNvSpPr>
          <p:nvPr>
            <p:ph type="sldNum" sz="quarter" idx="10"/>
          </p:nvPr>
        </p:nvSpPr>
        <p:spPr/>
        <p:txBody>
          <a:bodyPr/>
          <a:lstStyle/>
          <a:p>
            <a:pPr>
              <a:defRPr/>
            </a:pPr>
            <a:fld id="{470206D1-C951-4105-AA5C-0F7773A1DCB1}" type="slidenum">
              <a:rPr lang="en-US" smtClean="0"/>
              <a:pPr>
                <a:defRPr/>
              </a:pPr>
              <a:t>14</a:t>
            </a:fld>
            <a:endParaRPr lang="en-US"/>
          </a:p>
        </p:txBody>
      </p:sp>
      <p:sp>
        <p:nvSpPr>
          <p:cNvPr id="2" name="Title 1"/>
          <p:cNvSpPr>
            <a:spLocks noGrp="1"/>
          </p:cNvSpPr>
          <p:nvPr>
            <p:ph type="title"/>
          </p:nvPr>
        </p:nvSpPr>
        <p:spPr/>
        <p:txBody>
          <a:bodyPr/>
          <a:lstStyle/>
          <a:p>
            <a:r>
              <a:rPr lang="en-US" sz="2400" b="1" dirty="0" smtClean="0"/>
              <a:t>Utilizing the Personnel Information Exchange System (PIES) to Request Reserve and National Guard Records</a:t>
            </a:r>
            <a:endParaRPr lang="en-US" sz="2400" b="1" dirty="0"/>
          </a:p>
        </p:txBody>
      </p:sp>
      <p:pic>
        <p:nvPicPr>
          <p:cNvPr id="5" name="Picture 4" descr="C:\Users\VBACOBUFORE\Documents\Reserve and National Guard\Screen shots\5.jpg"/>
          <p:cNvPicPr/>
          <p:nvPr/>
        </p:nvPicPr>
        <p:blipFill>
          <a:blip r:embed="rId3">
            <a:extLst>
              <a:ext uri="{28A0092B-C50C-407E-A947-70E740481C1C}">
                <a14:useLocalDpi xmlns:a14="http://schemas.microsoft.com/office/drawing/2010/main" val="0"/>
              </a:ext>
            </a:extLst>
          </a:blip>
          <a:srcRect/>
          <a:stretch>
            <a:fillRect/>
          </a:stretch>
        </p:blipFill>
        <p:spPr bwMode="auto">
          <a:xfrm>
            <a:off x="5276682" y="1662112"/>
            <a:ext cx="5943600" cy="4295775"/>
          </a:xfrm>
          <a:prstGeom prst="rect">
            <a:avLst/>
          </a:prstGeom>
          <a:noFill/>
          <a:ln>
            <a:noFill/>
          </a:ln>
        </p:spPr>
      </p:pic>
      <p:sp>
        <p:nvSpPr>
          <p:cNvPr id="6" name="TextBox 5"/>
          <p:cNvSpPr txBox="1"/>
          <p:nvPr/>
        </p:nvSpPr>
        <p:spPr>
          <a:xfrm>
            <a:off x="744467" y="1933996"/>
            <a:ext cx="4264503" cy="1754326"/>
          </a:xfrm>
          <a:prstGeom prst="rect">
            <a:avLst/>
          </a:prstGeom>
          <a:noFill/>
        </p:spPr>
        <p:txBody>
          <a:bodyPr wrap="square" rtlCol="0">
            <a:spAutoFit/>
          </a:bodyPr>
          <a:lstStyle/>
          <a:p>
            <a:pPr lvl="0"/>
            <a:r>
              <a:rPr lang="en-US"/>
              <a:t>Complete the missing blocks on information on “3101-Page 1” to include the date of claim, end product code and the Veteran’s correct name, file #, and DOB. Once all blanks are completed, select the black arrow.</a:t>
            </a:r>
          </a:p>
        </p:txBody>
      </p:sp>
      <p:sp>
        <p:nvSpPr>
          <p:cNvPr id="7" name="TextBox 6"/>
          <p:cNvSpPr txBox="1"/>
          <p:nvPr/>
        </p:nvSpPr>
        <p:spPr>
          <a:xfrm>
            <a:off x="509799" y="1436337"/>
            <a:ext cx="10499865" cy="369332"/>
          </a:xfrm>
          <a:prstGeom prst="rect">
            <a:avLst/>
          </a:prstGeom>
          <a:noFill/>
        </p:spPr>
        <p:txBody>
          <a:bodyPr wrap="square" rtlCol="0">
            <a:spAutoFit/>
          </a:bodyPr>
          <a:lstStyle/>
          <a:p>
            <a:r>
              <a:rPr lang="en-US" dirty="0">
                <a:solidFill>
                  <a:srgbClr val="000066"/>
                </a:solidFill>
              </a:rPr>
              <a:t>S</a:t>
            </a:r>
            <a:r>
              <a:rPr lang="en-US" dirty="0" smtClean="0">
                <a:solidFill>
                  <a:srgbClr val="000066"/>
                </a:solidFill>
              </a:rPr>
              <a:t>ubmitting the PIES request:</a:t>
            </a:r>
            <a:endParaRPr lang="en-US" dirty="0">
              <a:solidFill>
                <a:srgbClr val="000066"/>
              </a:solidFill>
            </a:endParaRPr>
          </a:p>
        </p:txBody>
      </p:sp>
    </p:spTree>
    <p:extLst>
      <p:ext uri="{BB962C8B-B14F-4D97-AF65-F5344CB8AC3E}">
        <p14:creationId xmlns:p14="http://schemas.microsoft.com/office/powerpoint/2010/main" val="4221949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371600"/>
            <a:ext cx="10898716" cy="4876800"/>
          </a:xfrm>
        </p:spPr>
        <p:txBody>
          <a:bodyPr/>
          <a:lstStyle/>
          <a:p>
            <a:pPr>
              <a:buClr>
                <a:srgbClr val="C00000"/>
              </a:buClr>
              <a:defRPr/>
            </a:pPr>
            <a:endParaRPr lang="en-US" sz="1800" dirty="0" smtClean="0"/>
          </a:p>
          <a:p>
            <a:pPr marL="0" indent="0">
              <a:buFont typeface="Wingdings" pitchFamily="2" charset="2"/>
              <a:buNone/>
              <a:defRPr/>
            </a:pPr>
            <a:endParaRPr lang="en-US" sz="1800" dirty="0"/>
          </a:p>
        </p:txBody>
      </p:sp>
      <p:sp>
        <p:nvSpPr>
          <p:cNvPr id="4" name="Slide Number Placeholder 3"/>
          <p:cNvSpPr>
            <a:spLocks noGrp="1"/>
          </p:cNvSpPr>
          <p:nvPr>
            <p:ph type="sldNum" sz="quarter" idx="10"/>
          </p:nvPr>
        </p:nvSpPr>
        <p:spPr/>
        <p:txBody>
          <a:bodyPr/>
          <a:lstStyle/>
          <a:p>
            <a:pPr>
              <a:defRPr/>
            </a:pPr>
            <a:fld id="{470206D1-C951-4105-AA5C-0F7773A1DCB1}" type="slidenum">
              <a:rPr lang="en-US" smtClean="0"/>
              <a:pPr>
                <a:defRPr/>
              </a:pPr>
              <a:t>15</a:t>
            </a:fld>
            <a:endParaRPr lang="en-US"/>
          </a:p>
        </p:txBody>
      </p:sp>
      <p:sp>
        <p:nvSpPr>
          <p:cNvPr id="2" name="Title 1"/>
          <p:cNvSpPr>
            <a:spLocks noGrp="1"/>
          </p:cNvSpPr>
          <p:nvPr>
            <p:ph type="title"/>
          </p:nvPr>
        </p:nvSpPr>
        <p:spPr/>
        <p:txBody>
          <a:bodyPr/>
          <a:lstStyle/>
          <a:p>
            <a:r>
              <a:rPr lang="en-US" sz="2400" b="1" dirty="0" smtClean="0"/>
              <a:t>Utilizing the Personnel Information Exchange System (PIES) to Request Reserve and National Guard Records</a:t>
            </a:r>
            <a:endParaRPr lang="en-US" sz="2400" b="1" dirty="0"/>
          </a:p>
        </p:txBody>
      </p:sp>
      <p:pic>
        <p:nvPicPr>
          <p:cNvPr id="5" name="Picture 4" descr="C:\Users\VBACOBUFORE\Documents\Reserve and National Guard\Screen shots\6.jpg"/>
          <p:cNvPicPr/>
          <p:nvPr/>
        </p:nvPicPr>
        <p:blipFill>
          <a:blip r:embed="rId3">
            <a:extLst>
              <a:ext uri="{28A0092B-C50C-407E-A947-70E740481C1C}">
                <a14:useLocalDpi xmlns:a14="http://schemas.microsoft.com/office/drawing/2010/main" val="0"/>
              </a:ext>
            </a:extLst>
          </a:blip>
          <a:srcRect/>
          <a:stretch>
            <a:fillRect/>
          </a:stretch>
        </p:blipFill>
        <p:spPr bwMode="auto">
          <a:xfrm>
            <a:off x="5912224" y="1657032"/>
            <a:ext cx="5943600" cy="4305935"/>
          </a:xfrm>
          <a:prstGeom prst="rect">
            <a:avLst/>
          </a:prstGeom>
          <a:noFill/>
          <a:ln>
            <a:noFill/>
          </a:ln>
        </p:spPr>
      </p:pic>
      <p:sp>
        <p:nvSpPr>
          <p:cNvPr id="6" name="TextBox 5"/>
          <p:cNvSpPr txBox="1"/>
          <p:nvPr/>
        </p:nvSpPr>
        <p:spPr>
          <a:xfrm>
            <a:off x="817296" y="2031101"/>
            <a:ext cx="4604368" cy="4247317"/>
          </a:xfrm>
          <a:prstGeom prst="rect">
            <a:avLst/>
          </a:prstGeom>
          <a:noFill/>
        </p:spPr>
        <p:txBody>
          <a:bodyPr wrap="square" rtlCol="0">
            <a:spAutoFit/>
          </a:bodyPr>
          <a:lstStyle/>
          <a:p>
            <a:pPr lvl="0"/>
            <a:r>
              <a:rPr lang="en-US" dirty="0"/>
              <a:t>Make sure that all information already on “3101 – Page 2” is correct. If the information is </a:t>
            </a:r>
            <a:r>
              <a:rPr lang="en-US" dirty="0" smtClean="0"/>
              <a:t>incorrect, </a:t>
            </a:r>
            <a:r>
              <a:rPr lang="en-US" dirty="0"/>
              <a:t>select Modify POS and correct the erroneous information. </a:t>
            </a:r>
            <a:endParaRPr lang="en-US" dirty="0" smtClean="0"/>
          </a:p>
          <a:p>
            <a:pPr lvl="0"/>
            <a:endParaRPr lang="en-US" dirty="0"/>
          </a:p>
          <a:p>
            <a:r>
              <a:rPr lang="en-US" dirty="0"/>
              <a:t>Enter all of National Guard/Reserve service onto </a:t>
            </a:r>
            <a:r>
              <a:rPr lang="en-US" dirty="0" smtClean="0"/>
              <a:t>the </a:t>
            </a:r>
            <a:r>
              <a:rPr lang="en-US" dirty="0"/>
              <a:t>correct branch of service tab. So if a Veteran has </a:t>
            </a:r>
            <a:r>
              <a:rPr lang="en-US" dirty="0" smtClean="0"/>
              <a:t>Marine Reserve </a:t>
            </a:r>
            <a:r>
              <a:rPr lang="en-US" dirty="0"/>
              <a:t>service, select </a:t>
            </a:r>
            <a:r>
              <a:rPr lang="en-US" dirty="0" smtClean="0"/>
              <a:t>“</a:t>
            </a:r>
            <a:r>
              <a:rPr lang="en-US" dirty="0" smtClean="0">
                <a:solidFill>
                  <a:srgbClr val="FF0000"/>
                </a:solidFill>
              </a:rPr>
              <a:t>Marine Corps</a:t>
            </a:r>
            <a:r>
              <a:rPr lang="en-US" dirty="0" smtClean="0"/>
              <a:t>”.</a:t>
            </a:r>
          </a:p>
          <a:p>
            <a:endParaRPr lang="en-US" dirty="0" smtClean="0"/>
          </a:p>
          <a:p>
            <a:r>
              <a:rPr lang="en-US" b="1" dirty="0" smtClean="0">
                <a:solidFill>
                  <a:srgbClr val="FF0000"/>
                </a:solidFill>
              </a:rPr>
              <a:t>IMPORTANT:</a:t>
            </a:r>
            <a:endParaRPr lang="en-US" b="1" dirty="0">
              <a:solidFill>
                <a:srgbClr val="FF0000"/>
              </a:solidFill>
            </a:endParaRPr>
          </a:p>
          <a:p>
            <a:r>
              <a:rPr lang="en-US" dirty="0" smtClean="0"/>
              <a:t>There must be a RSV and/or NG period in PIES in order to submit the request for Reserve/National Guard records</a:t>
            </a:r>
            <a:endParaRPr lang="en-US" dirty="0"/>
          </a:p>
          <a:p>
            <a:pPr lvl="0"/>
            <a:endParaRPr lang="en-US" dirty="0"/>
          </a:p>
        </p:txBody>
      </p:sp>
      <p:sp>
        <p:nvSpPr>
          <p:cNvPr id="7" name="TextBox 6"/>
          <p:cNvSpPr txBox="1"/>
          <p:nvPr/>
        </p:nvSpPr>
        <p:spPr>
          <a:xfrm>
            <a:off x="509799" y="1436337"/>
            <a:ext cx="10499865" cy="369332"/>
          </a:xfrm>
          <a:prstGeom prst="rect">
            <a:avLst/>
          </a:prstGeom>
          <a:noFill/>
        </p:spPr>
        <p:txBody>
          <a:bodyPr wrap="square" rtlCol="0">
            <a:spAutoFit/>
          </a:bodyPr>
          <a:lstStyle/>
          <a:p>
            <a:r>
              <a:rPr lang="en-US" dirty="0">
                <a:solidFill>
                  <a:srgbClr val="000066"/>
                </a:solidFill>
              </a:rPr>
              <a:t>S</a:t>
            </a:r>
            <a:r>
              <a:rPr lang="en-US" dirty="0" smtClean="0">
                <a:solidFill>
                  <a:srgbClr val="000066"/>
                </a:solidFill>
              </a:rPr>
              <a:t>ubmitting the PIES request:</a:t>
            </a:r>
            <a:endParaRPr lang="en-US" dirty="0">
              <a:solidFill>
                <a:srgbClr val="000066"/>
              </a:solidFill>
            </a:endParaRPr>
          </a:p>
        </p:txBody>
      </p:sp>
    </p:spTree>
    <p:extLst>
      <p:ext uri="{BB962C8B-B14F-4D97-AF65-F5344CB8AC3E}">
        <p14:creationId xmlns:p14="http://schemas.microsoft.com/office/powerpoint/2010/main" val="122572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371600"/>
            <a:ext cx="10898716" cy="4876800"/>
          </a:xfrm>
        </p:spPr>
        <p:txBody>
          <a:bodyPr/>
          <a:lstStyle/>
          <a:p>
            <a:pPr>
              <a:buClr>
                <a:srgbClr val="C00000"/>
              </a:buClr>
              <a:defRPr/>
            </a:pPr>
            <a:endParaRPr lang="en-US" sz="1800" dirty="0" smtClean="0"/>
          </a:p>
          <a:p>
            <a:pPr marL="0" indent="0">
              <a:buFont typeface="Wingdings" pitchFamily="2" charset="2"/>
              <a:buNone/>
              <a:defRPr/>
            </a:pPr>
            <a:endParaRPr lang="en-US" sz="1800" dirty="0"/>
          </a:p>
        </p:txBody>
      </p:sp>
      <p:sp>
        <p:nvSpPr>
          <p:cNvPr id="4" name="Slide Number Placeholder 3"/>
          <p:cNvSpPr>
            <a:spLocks noGrp="1"/>
          </p:cNvSpPr>
          <p:nvPr>
            <p:ph type="sldNum" sz="quarter" idx="10"/>
          </p:nvPr>
        </p:nvSpPr>
        <p:spPr/>
        <p:txBody>
          <a:bodyPr/>
          <a:lstStyle/>
          <a:p>
            <a:pPr>
              <a:defRPr/>
            </a:pPr>
            <a:fld id="{470206D1-C951-4105-AA5C-0F7773A1DCB1}" type="slidenum">
              <a:rPr lang="en-US" smtClean="0"/>
              <a:pPr>
                <a:defRPr/>
              </a:pPr>
              <a:t>16</a:t>
            </a:fld>
            <a:endParaRPr lang="en-US"/>
          </a:p>
        </p:txBody>
      </p:sp>
      <p:sp>
        <p:nvSpPr>
          <p:cNvPr id="2" name="Title 1"/>
          <p:cNvSpPr>
            <a:spLocks noGrp="1"/>
          </p:cNvSpPr>
          <p:nvPr>
            <p:ph type="title"/>
          </p:nvPr>
        </p:nvSpPr>
        <p:spPr/>
        <p:txBody>
          <a:bodyPr/>
          <a:lstStyle/>
          <a:p>
            <a:r>
              <a:rPr lang="en-US" sz="2400" b="1" dirty="0" smtClean="0"/>
              <a:t>Utilizing the Personnel Information Exchange System (PIES) to Request Reserve and National Guard Records</a:t>
            </a:r>
            <a:endParaRPr lang="en-US" sz="2400" b="1" dirty="0"/>
          </a:p>
        </p:txBody>
      </p:sp>
      <p:pic>
        <p:nvPicPr>
          <p:cNvPr id="6" name="Picture 5" descr="C:\Users\VBACOBUFORE\Documents\Reserve and National Guard\Screen shots\6.jpg"/>
          <p:cNvPicPr/>
          <p:nvPr/>
        </p:nvPicPr>
        <p:blipFill>
          <a:blip r:embed="rId2">
            <a:extLst>
              <a:ext uri="{28A0092B-C50C-407E-A947-70E740481C1C}">
                <a14:useLocalDpi xmlns:a14="http://schemas.microsoft.com/office/drawing/2010/main" val="0"/>
              </a:ext>
            </a:extLst>
          </a:blip>
          <a:srcRect/>
          <a:stretch>
            <a:fillRect/>
          </a:stretch>
        </p:blipFill>
        <p:spPr bwMode="auto">
          <a:xfrm>
            <a:off x="5678588" y="1694180"/>
            <a:ext cx="5932805" cy="4231640"/>
          </a:xfrm>
          <a:prstGeom prst="rect">
            <a:avLst/>
          </a:prstGeom>
          <a:noFill/>
          <a:ln>
            <a:noFill/>
          </a:ln>
        </p:spPr>
      </p:pic>
      <p:sp>
        <p:nvSpPr>
          <p:cNvPr id="7" name="TextBox 6"/>
          <p:cNvSpPr txBox="1"/>
          <p:nvPr/>
        </p:nvSpPr>
        <p:spPr>
          <a:xfrm>
            <a:off x="833480" y="2112021"/>
            <a:ext cx="4296870" cy="646331"/>
          </a:xfrm>
          <a:prstGeom prst="rect">
            <a:avLst/>
          </a:prstGeom>
          <a:noFill/>
        </p:spPr>
        <p:txBody>
          <a:bodyPr wrap="square" rtlCol="0">
            <a:spAutoFit/>
          </a:bodyPr>
          <a:lstStyle/>
          <a:p>
            <a:pPr lvl="0"/>
            <a:r>
              <a:rPr lang="en-US"/>
              <a:t>Then completing the required information and select “Add POS”. </a:t>
            </a:r>
          </a:p>
        </p:txBody>
      </p:sp>
      <p:sp>
        <p:nvSpPr>
          <p:cNvPr id="8" name="TextBox 7"/>
          <p:cNvSpPr txBox="1"/>
          <p:nvPr/>
        </p:nvSpPr>
        <p:spPr>
          <a:xfrm>
            <a:off x="509799" y="1436337"/>
            <a:ext cx="10499865" cy="369332"/>
          </a:xfrm>
          <a:prstGeom prst="rect">
            <a:avLst/>
          </a:prstGeom>
          <a:noFill/>
        </p:spPr>
        <p:txBody>
          <a:bodyPr wrap="square" rtlCol="0">
            <a:spAutoFit/>
          </a:bodyPr>
          <a:lstStyle/>
          <a:p>
            <a:r>
              <a:rPr lang="en-US" dirty="0">
                <a:solidFill>
                  <a:srgbClr val="000066"/>
                </a:solidFill>
              </a:rPr>
              <a:t>S</a:t>
            </a:r>
            <a:r>
              <a:rPr lang="en-US" dirty="0" smtClean="0">
                <a:solidFill>
                  <a:srgbClr val="000066"/>
                </a:solidFill>
              </a:rPr>
              <a:t>ubmitting the PIES request:</a:t>
            </a:r>
            <a:endParaRPr lang="en-US" dirty="0">
              <a:solidFill>
                <a:srgbClr val="000066"/>
              </a:solidFill>
            </a:endParaRPr>
          </a:p>
        </p:txBody>
      </p:sp>
    </p:spTree>
    <p:extLst>
      <p:ext uri="{BB962C8B-B14F-4D97-AF65-F5344CB8AC3E}">
        <p14:creationId xmlns:p14="http://schemas.microsoft.com/office/powerpoint/2010/main" val="1502827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371600"/>
            <a:ext cx="10898716" cy="4876800"/>
          </a:xfrm>
        </p:spPr>
        <p:txBody>
          <a:bodyPr/>
          <a:lstStyle/>
          <a:p>
            <a:pPr>
              <a:buClr>
                <a:srgbClr val="C00000"/>
              </a:buClr>
              <a:defRPr/>
            </a:pPr>
            <a:endParaRPr lang="en-US" sz="1800" dirty="0" smtClean="0"/>
          </a:p>
          <a:p>
            <a:pPr marL="0" indent="0">
              <a:buFont typeface="Wingdings" pitchFamily="2" charset="2"/>
              <a:buNone/>
              <a:defRPr/>
            </a:pPr>
            <a:endParaRPr lang="en-US" sz="1800" dirty="0"/>
          </a:p>
        </p:txBody>
      </p:sp>
      <p:sp>
        <p:nvSpPr>
          <p:cNvPr id="4" name="Slide Number Placeholder 3"/>
          <p:cNvSpPr>
            <a:spLocks noGrp="1"/>
          </p:cNvSpPr>
          <p:nvPr>
            <p:ph type="sldNum" sz="quarter" idx="10"/>
          </p:nvPr>
        </p:nvSpPr>
        <p:spPr/>
        <p:txBody>
          <a:bodyPr/>
          <a:lstStyle/>
          <a:p>
            <a:pPr>
              <a:defRPr/>
            </a:pPr>
            <a:fld id="{470206D1-C951-4105-AA5C-0F7773A1DCB1}" type="slidenum">
              <a:rPr lang="en-US" smtClean="0"/>
              <a:pPr>
                <a:defRPr/>
              </a:pPr>
              <a:t>17</a:t>
            </a:fld>
            <a:endParaRPr lang="en-US"/>
          </a:p>
        </p:txBody>
      </p:sp>
      <p:sp>
        <p:nvSpPr>
          <p:cNvPr id="2" name="Title 1"/>
          <p:cNvSpPr>
            <a:spLocks noGrp="1"/>
          </p:cNvSpPr>
          <p:nvPr>
            <p:ph type="title"/>
          </p:nvPr>
        </p:nvSpPr>
        <p:spPr/>
        <p:txBody>
          <a:bodyPr/>
          <a:lstStyle/>
          <a:p>
            <a:r>
              <a:rPr lang="en-US" sz="2400" b="1" dirty="0" smtClean="0"/>
              <a:t>Utilizing the Personnel Information Exchange System (PIES) to Request Reserve and National Guard Records</a:t>
            </a:r>
            <a:endParaRPr lang="en-US" sz="2400" b="1" dirty="0"/>
          </a:p>
        </p:txBody>
      </p:sp>
      <p:pic>
        <p:nvPicPr>
          <p:cNvPr id="5" name="Picture 4" descr="C:\Users\VBACOBUFORE\Documents\Reserve and National Guard\Screen shots\9.jpg"/>
          <p:cNvPicPr/>
          <p:nvPr/>
        </p:nvPicPr>
        <p:blipFill>
          <a:blip r:embed="rId2">
            <a:extLst>
              <a:ext uri="{28A0092B-C50C-407E-A947-70E740481C1C}">
                <a14:useLocalDpi xmlns:a14="http://schemas.microsoft.com/office/drawing/2010/main" val="0"/>
              </a:ext>
            </a:extLst>
          </a:blip>
          <a:srcRect/>
          <a:stretch>
            <a:fillRect/>
          </a:stretch>
        </p:blipFill>
        <p:spPr bwMode="auto">
          <a:xfrm>
            <a:off x="5880311" y="1766334"/>
            <a:ext cx="5932805" cy="4231640"/>
          </a:xfrm>
          <a:prstGeom prst="rect">
            <a:avLst/>
          </a:prstGeom>
          <a:noFill/>
          <a:ln>
            <a:noFill/>
          </a:ln>
        </p:spPr>
      </p:pic>
      <p:sp>
        <p:nvSpPr>
          <p:cNvPr id="6" name="TextBox 5"/>
          <p:cNvSpPr txBox="1"/>
          <p:nvPr/>
        </p:nvSpPr>
        <p:spPr>
          <a:xfrm>
            <a:off x="784927" y="1974457"/>
            <a:ext cx="4393976" cy="3139321"/>
          </a:xfrm>
          <a:prstGeom prst="rect">
            <a:avLst/>
          </a:prstGeom>
          <a:noFill/>
        </p:spPr>
        <p:txBody>
          <a:bodyPr wrap="square" rtlCol="0">
            <a:spAutoFit/>
          </a:bodyPr>
          <a:lstStyle/>
          <a:p>
            <a:pPr lvl="0"/>
            <a:r>
              <a:rPr lang="en-US" dirty="0"/>
              <a:t>Review the newly added periods of service. Ensure that Reserve shows a duty status of RSV and National Guard shows NG</a:t>
            </a:r>
            <a:r>
              <a:rPr lang="en-US" dirty="0" smtClean="0"/>
              <a:t>.</a:t>
            </a:r>
          </a:p>
          <a:p>
            <a:pPr lvl="0"/>
            <a:endParaRPr lang="en-US" dirty="0"/>
          </a:p>
          <a:p>
            <a:pPr lvl="0"/>
            <a:endParaRPr lang="en-US" dirty="0" smtClean="0"/>
          </a:p>
          <a:p>
            <a:r>
              <a:rPr lang="en-US" b="1" dirty="0">
                <a:solidFill>
                  <a:srgbClr val="FF0000"/>
                </a:solidFill>
              </a:rPr>
              <a:t>IMPORTANT:</a:t>
            </a:r>
          </a:p>
          <a:p>
            <a:r>
              <a:rPr lang="en-US" dirty="0"/>
              <a:t>There must be a RSV and/or NG period in PIES in order to submit the request for Reserve/National Guard records</a:t>
            </a:r>
          </a:p>
          <a:p>
            <a:pPr lvl="0"/>
            <a:endParaRPr lang="en-US" dirty="0"/>
          </a:p>
        </p:txBody>
      </p:sp>
      <p:sp>
        <p:nvSpPr>
          <p:cNvPr id="7" name="TextBox 6"/>
          <p:cNvSpPr txBox="1"/>
          <p:nvPr/>
        </p:nvSpPr>
        <p:spPr>
          <a:xfrm>
            <a:off x="509799" y="1436337"/>
            <a:ext cx="10499865" cy="369332"/>
          </a:xfrm>
          <a:prstGeom prst="rect">
            <a:avLst/>
          </a:prstGeom>
          <a:noFill/>
        </p:spPr>
        <p:txBody>
          <a:bodyPr wrap="square" rtlCol="0">
            <a:spAutoFit/>
          </a:bodyPr>
          <a:lstStyle/>
          <a:p>
            <a:r>
              <a:rPr lang="en-US" dirty="0">
                <a:solidFill>
                  <a:srgbClr val="000066"/>
                </a:solidFill>
              </a:rPr>
              <a:t>S</a:t>
            </a:r>
            <a:r>
              <a:rPr lang="en-US" dirty="0" smtClean="0">
                <a:solidFill>
                  <a:srgbClr val="000066"/>
                </a:solidFill>
              </a:rPr>
              <a:t>ubmitting the PIES request:</a:t>
            </a:r>
            <a:endParaRPr lang="en-US" dirty="0">
              <a:solidFill>
                <a:srgbClr val="000066"/>
              </a:solidFill>
            </a:endParaRPr>
          </a:p>
        </p:txBody>
      </p:sp>
    </p:spTree>
    <p:extLst>
      <p:ext uri="{BB962C8B-B14F-4D97-AF65-F5344CB8AC3E}">
        <p14:creationId xmlns:p14="http://schemas.microsoft.com/office/powerpoint/2010/main" val="3742477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371600"/>
            <a:ext cx="10898716" cy="4876800"/>
          </a:xfrm>
        </p:spPr>
        <p:txBody>
          <a:bodyPr/>
          <a:lstStyle/>
          <a:p>
            <a:pPr>
              <a:buClr>
                <a:srgbClr val="C00000"/>
              </a:buClr>
              <a:defRPr/>
            </a:pPr>
            <a:endParaRPr lang="en-US" sz="1800" dirty="0" smtClean="0"/>
          </a:p>
          <a:p>
            <a:pPr marL="0" indent="0">
              <a:buFont typeface="Wingdings" pitchFamily="2" charset="2"/>
              <a:buNone/>
              <a:defRPr/>
            </a:pPr>
            <a:endParaRPr lang="en-US" sz="1800" dirty="0"/>
          </a:p>
        </p:txBody>
      </p:sp>
      <p:sp>
        <p:nvSpPr>
          <p:cNvPr id="4" name="Slide Number Placeholder 3"/>
          <p:cNvSpPr>
            <a:spLocks noGrp="1"/>
          </p:cNvSpPr>
          <p:nvPr>
            <p:ph type="sldNum" sz="quarter" idx="10"/>
          </p:nvPr>
        </p:nvSpPr>
        <p:spPr/>
        <p:txBody>
          <a:bodyPr/>
          <a:lstStyle/>
          <a:p>
            <a:pPr>
              <a:defRPr/>
            </a:pPr>
            <a:fld id="{470206D1-C951-4105-AA5C-0F7773A1DCB1}" type="slidenum">
              <a:rPr lang="en-US" smtClean="0"/>
              <a:pPr>
                <a:defRPr/>
              </a:pPr>
              <a:t>18</a:t>
            </a:fld>
            <a:endParaRPr lang="en-US"/>
          </a:p>
        </p:txBody>
      </p:sp>
      <p:sp>
        <p:nvSpPr>
          <p:cNvPr id="2" name="Title 1"/>
          <p:cNvSpPr>
            <a:spLocks noGrp="1"/>
          </p:cNvSpPr>
          <p:nvPr>
            <p:ph type="title"/>
          </p:nvPr>
        </p:nvSpPr>
        <p:spPr/>
        <p:txBody>
          <a:bodyPr/>
          <a:lstStyle/>
          <a:p>
            <a:r>
              <a:rPr lang="en-US" sz="2400" b="1" dirty="0" smtClean="0"/>
              <a:t>Utilizing the Personnel Information Exchange System (PIES) to Request Reserve and National Guard Records</a:t>
            </a:r>
            <a:endParaRPr lang="en-US" sz="2400" b="1" dirty="0"/>
          </a:p>
        </p:txBody>
      </p:sp>
      <p:pic>
        <p:nvPicPr>
          <p:cNvPr id="5" name="Picture 4" descr="C:\Users\VBACOBUFORE\Documents\Reserve and National Guard\Screen shots\10.jpg"/>
          <p:cNvPicPr/>
          <p:nvPr/>
        </p:nvPicPr>
        <p:blipFill>
          <a:blip r:embed="rId3">
            <a:extLst>
              <a:ext uri="{28A0092B-C50C-407E-A947-70E740481C1C}">
                <a14:useLocalDpi xmlns:a14="http://schemas.microsoft.com/office/drawing/2010/main" val="0"/>
              </a:ext>
            </a:extLst>
          </a:blip>
          <a:srcRect/>
          <a:stretch>
            <a:fillRect/>
          </a:stretch>
        </p:blipFill>
        <p:spPr bwMode="auto">
          <a:xfrm>
            <a:off x="6025969" y="1672907"/>
            <a:ext cx="5932805" cy="4274185"/>
          </a:xfrm>
          <a:prstGeom prst="rect">
            <a:avLst/>
          </a:prstGeom>
          <a:noFill/>
          <a:ln>
            <a:noFill/>
          </a:ln>
        </p:spPr>
      </p:pic>
      <p:sp>
        <p:nvSpPr>
          <p:cNvPr id="6" name="TextBox 5"/>
          <p:cNvSpPr txBox="1"/>
          <p:nvPr/>
        </p:nvSpPr>
        <p:spPr>
          <a:xfrm>
            <a:off x="768741" y="1966365"/>
            <a:ext cx="4928051" cy="4893647"/>
          </a:xfrm>
          <a:prstGeom prst="rect">
            <a:avLst/>
          </a:prstGeom>
          <a:noFill/>
        </p:spPr>
        <p:txBody>
          <a:bodyPr wrap="square" rtlCol="0">
            <a:spAutoFit/>
          </a:bodyPr>
          <a:lstStyle/>
          <a:p>
            <a:pPr lvl="0"/>
            <a:r>
              <a:rPr lang="en-US" dirty="0"/>
              <a:t>Verify that the Address Code” is 7. If it is not, then manually input the “Address Code” to 7. </a:t>
            </a:r>
            <a:endParaRPr lang="en-US" dirty="0" smtClean="0"/>
          </a:p>
          <a:p>
            <a:pPr lvl="0"/>
            <a:endParaRPr lang="en-US" dirty="0"/>
          </a:p>
          <a:p>
            <a:pPr lvl="0"/>
            <a:r>
              <a:rPr lang="en-US" b="1" dirty="0" smtClean="0">
                <a:solidFill>
                  <a:srgbClr val="FF0000"/>
                </a:solidFill>
              </a:rPr>
              <a:t>IMPORTANT:</a:t>
            </a:r>
          </a:p>
          <a:p>
            <a:pPr lvl="0"/>
            <a:endParaRPr lang="en-US" dirty="0"/>
          </a:p>
          <a:p>
            <a:pPr lvl="0"/>
            <a:r>
              <a:rPr lang="en-US" sz="1400" dirty="0" smtClean="0"/>
              <a:t>Do not submit RV1 or NG1 requests </a:t>
            </a:r>
            <a:r>
              <a:rPr lang="en-US" sz="1400" dirty="0"/>
              <a:t>to Address Code </a:t>
            </a:r>
            <a:r>
              <a:rPr lang="en-US" sz="1400" dirty="0" smtClean="0"/>
              <a:t>13. </a:t>
            </a:r>
          </a:p>
          <a:p>
            <a:pPr lvl="0"/>
            <a:endParaRPr lang="en-US" sz="1400" dirty="0"/>
          </a:p>
          <a:p>
            <a:r>
              <a:rPr lang="en-US" sz="1400" dirty="0"/>
              <a:t>Do not submit any request codes other than RV1 or </a:t>
            </a:r>
            <a:r>
              <a:rPr lang="en-US" sz="1400" dirty="0" smtClean="0"/>
              <a:t>NG1 to </a:t>
            </a:r>
            <a:r>
              <a:rPr lang="en-US" sz="1400" dirty="0"/>
              <a:t>Address Code </a:t>
            </a:r>
            <a:r>
              <a:rPr lang="en-US" sz="1400" dirty="0" smtClean="0"/>
              <a:t>7, </a:t>
            </a:r>
            <a:r>
              <a:rPr lang="en-US" sz="1400" dirty="0"/>
              <a:t>(i.e. M01, 050…)</a:t>
            </a:r>
          </a:p>
          <a:p>
            <a:pPr lvl="0"/>
            <a:endParaRPr lang="en-US" sz="1400" dirty="0" smtClean="0"/>
          </a:p>
          <a:p>
            <a:pPr lvl="0"/>
            <a:r>
              <a:rPr lang="en-US" sz="1400" dirty="0" smtClean="0"/>
              <a:t>Do not submit two different Address Codes  under the same PIES </a:t>
            </a:r>
            <a:r>
              <a:rPr lang="en-US" sz="1400" dirty="0"/>
              <a:t>ID </a:t>
            </a:r>
            <a:r>
              <a:rPr lang="en-US" sz="1400" dirty="0" smtClean="0"/>
              <a:t>number. (</a:t>
            </a:r>
            <a:r>
              <a:rPr lang="en-US" sz="1400" dirty="0"/>
              <a:t>one to Address Code 13 and one to Address Code 7</a:t>
            </a:r>
            <a:r>
              <a:rPr lang="en-US" sz="1400" dirty="0" smtClean="0"/>
              <a:t>)</a:t>
            </a:r>
          </a:p>
          <a:p>
            <a:pPr lvl="0"/>
            <a:endParaRPr lang="en-US" sz="1400" dirty="0" smtClean="0"/>
          </a:p>
          <a:p>
            <a:r>
              <a:rPr lang="en-US" sz="1400" dirty="0" smtClean="0"/>
              <a:t>If </a:t>
            </a:r>
            <a:r>
              <a:rPr lang="en-US" sz="1400" dirty="0"/>
              <a:t>all STRs for </a:t>
            </a:r>
            <a:r>
              <a:rPr lang="en-US" sz="1400" dirty="0" smtClean="0"/>
              <a:t>Veteran’s </a:t>
            </a:r>
            <a:r>
              <a:rPr lang="en-US" sz="1400" dirty="0"/>
              <a:t>periods of service are uploaded into VBMS do not submit an RV1 or NG1 request for a specific STR.  Example:  Discharge physical, LOD, MEB, PEB, etc.</a:t>
            </a:r>
          </a:p>
          <a:p>
            <a:pPr lvl="0"/>
            <a:endParaRPr lang="en-US" dirty="0" smtClean="0"/>
          </a:p>
          <a:p>
            <a:pPr lvl="0"/>
            <a:endParaRPr lang="en-US" dirty="0"/>
          </a:p>
          <a:p>
            <a:pPr lvl="0"/>
            <a:endParaRPr lang="en-US" dirty="0"/>
          </a:p>
        </p:txBody>
      </p:sp>
      <p:sp>
        <p:nvSpPr>
          <p:cNvPr id="7" name="TextBox 6"/>
          <p:cNvSpPr txBox="1"/>
          <p:nvPr/>
        </p:nvSpPr>
        <p:spPr>
          <a:xfrm>
            <a:off x="509799" y="1436337"/>
            <a:ext cx="10499865" cy="369332"/>
          </a:xfrm>
          <a:prstGeom prst="rect">
            <a:avLst/>
          </a:prstGeom>
          <a:noFill/>
        </p:spPr>
        <p:txBody>
          <a:bodyPr wrap="square" rtlCol="0">
            <a:spAutoFit/>
          </a:bodyPr>
          <a:lstStyle/>
          <a:p>
            <a:r>
              <a:rPr lang="en-US" dirty="0">
                <a:solidFill>
                  <a:srgbClr val="000066"/>
                </a:solidFill>
              </a:rPr>
              <a:t>S</a:t>
            </a:r>
            <a:r>
              <a:rPr lang="en-US" dirty="0" smtClean="0">
                <a:solidFill>
                  <a:srgbClr val="000066"/>
                </a:solidFill>
              </a:rPr>
              <a:t>ubmitting the PIES request:</a:t>
            </a:r>
            <a:endParaRPr lang="en-US" dirty="0">
              <a:solidFill>
                <a:srgbClr val="000066"/>
              </a:solidFill>
            </a:endParaRPr>
          </a:p>
        </p:txBody>
      </p:sp>
    </p:spTree>
    <p:extLst>
      <p:ext uri="{BB962C8B-B14F-4D97-AF65-F5344CB8AC3E}">
        <p14:creationId xmlns:p14="http://schemas.microsoft.com/office/powerpoint/2010/main" val="3958196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371600"/>
            <a:ext cx="10898716" cy="4876800"/>
          </a:xfrm>
        </p:spPr>
        <p:txBody>
          <a:bodyPr/>
          <a:lstStyle/>
          <a:p>
            <a:pPr>
              <a:buClr>
                <a:srgbClr val="C00000"/>
              </a:buClr>
              <a:defRPr/>
            </a:pPr>
            <a:endParaRPr lang="en-US" sz="1800" dirty="0" smtClean="0"/>
          </a:p>
          <a:p>
            <a:pPr marL="0" indent="0">
              <a:buFont typeface="Wingdings" pitchFamily="2" charset="2"/>
              <a:buNone/>
              <a:defRPr/>
            </a:pPr>
            <a:endParaRPr lang="en-US" sz="1800" dirty="0"/>
          </a:p>
        </p:txBody>
      </p:sp>
      <p:sp>
        <p:nvSpPr>
          <p:cNvPr id="4" name="Slide Number Placeholder 3"/>
          <p:cNvSpPr>
            <a:spLocks noGrp="1"/>
          </p:cNvSpPr>
          <p:nvPr>
            <p:ph type="sldNum" sz="quarter" idx="10"/>
          </p:nvPr>
        </p:nvSpPr>
        <p:spPr/>
        <p:txBody>
          <a:bodyPr/>
          <a:lstStyle/>
          <a:p>
            <a:pPr>
              <a:defRPr/>
            </a:pPr>
            <a:fld id="{470206D1-C951-4105-AA5C-0F7773A1DCB1}" type="slidenum">
              <a:rPr lang="en-US" smtClean="0"/>
              <a:pPr>
                <a:defRPr/>
              </a:pPr>
              <a:t>19</a:t>
            </a:fld>
            <a:endParaRPr lang="en-US"/>
          </a:p>
        </p:txBody>
      </p:sp>
      <p:sp>
        <p:nvSpPr>
          <p:cNvPr id="2" name="Title 1"/>
          <p:cNvSpPr>
            <a:spLocks noGrp="1"/>
          </p:cNvSpPr>
          <p:nvPr>
            <p:ph type="title"/>
          </p:nvPr>
        </p:nvSpPr>
        <p:spPr/>
        <p:txBody>
          <a:bodyPr/>
          <a:lstStyle/>
          <a:p>
            <a:r>
              <a:rPr lang="en-US" sz="2400" b="1" dirty="0" smtClean="0"/>
              <a:t>Utilizing the Personnel Information Exchange System (PIES) to Request Reserve and National Guard Records</a:t>
            </a:r>
            <a:endParaRPr lang="en-US" sz="2400" b="1" dirty="0"/>
          </a:p>
        </p:txBody>
      </p:sp>
      <p:sp>
        <p:nvSpPr>
          <p:cNvPr id="5" name="TextBox 4"/>
          <p:cNvSpPr txBox="1"/>
          <p:nvPr/>
        </p:nvSpPr>
        <p:spPr>
          <a:xfrm>
            <a:off x="509799" y="1436337"/>
            <a:ext cx="10499865" cy="369332"/>
          </a:xfrm>
          <a:prstGeom prst="rect">
            <a:avLst/>
          </a:prstGeom>
          <a:noFill/>
        </p:spPr>
        <p:txBody>
          <a:bodyPr wrap="square" rtlCol="0">
            <a:spAutoFit/>
          </a:bodyPr>
          <a:lstStyle/>
          <a:p>
            <a:r>
              <a:rPr lang="en-US" dirty="0">
                <a:solidFill>
                  <a:srgbClr val="000066"/>
                </a:solidFill>
              </a:rPr>
              <a:t>S</a:t>
            </a:r>
            <a:r>
              <a:rPr lang="en-US" dirty="0" smtClean="0">
                <a:solidFill>
                  <a:srgbClr val="000066"/>
                </a:solidFill>
              </a:rPr>
              <a:t>ubmitting the PIES request:</a:t>
            </a:r>
            <a:endParaRPr lang="en-US" dirty="0">
              <a:solidFill>
                <a:srgbClr val="000066"/>
              </a:solidFill>
            </a:endParaRPr>
          </a:p>
        </p:txBody>
      </p:sp>
      <p:pic>
        <p:nvPicPr>
          <p:cNvPr id="6" name="Picture 5" descr="C:\Users\VBACOBUFORE\Documents\Reserve and National Guard\Screen shots\11.jpg"/>
          <p:cNvPicPr/>
          <p:nvPr/>
        </p:nvPicPr>
        <p:blipFill>
          <a:blip r:embed="rId2">
            <a:extLst>
              <a:ext uri="{28A0092B-C50C-407E-A947-70E740481C1C}">
                <a14:useLocalDpi xmlns:a14="http://schemas.microsoft.com/office/drawing/2010/main" val="0"/>
              </a:ext>
            </a:extLst>
          </a:blip>
          <a:srcRect/>
          <a:stretch>
            <a:fillRect/>
          </a:stretch>
        </p:blipFill>
        <p:spPr bwMode="auto">
          <a:xfrm>
            <a:off x="5481460" y="1805669"/>
            <a:ext cx="5932805" cy="4284980"/>
          </a:xfrm>
          <a:prstGeom prst="rect">
            <a:avLst/>
          </a:prstGeom>
          <a:noFill/>
          <a:ln>
            <a:noFill/>
          </a:ln>
        </p:spPr>
      </p:pic>
      <p:sp>
        <p:nvSpPr>
          <p:cNvPr id="7" name="TextBox 6"/>
          <p:cNvSpPr txBox="1"/>
          <p:nvPr/>
        </p:nvSpPr>
        <p:spPr>
          <a:xfrm>
            <a:off x="728283" y="2192942"/>
            <a:ext cx="4183582" cy="646331"/>
          </a:xfrm>
          <a:prstGeom prst="rect">
            <a:avLst/>
          </a:prstGeom>
          <a:noFill/>
        </p:spPr>
        <p:txBody>
          <a:bodyPr wrap="square" rtlCol="0">
            <a:spAutoFit/>
          </a:bodyPr>
          <a:lstStyle/>
          <a:p>
            <a:pPr lvl="0"/>
            <a:r>
              <a:rPr lang="en-US"/>
              <a:t>Select “request” as RV1 for Reserve or NG1 for National Guard.</a:t>
            </a:r>
          </a:p>
        </p:txBody>
      </p:sp>
    </p:spTree>
    <p:extLst>
      <p:ext uri="{BB962C8B-B14F-4D97-AF65-F5344CB8AC3E}">
        <p14:creationId xmlns:p14="http://schemas.microsoft.com/office/powerpoint/2010/main" val="1796809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p:cNvSpPr>
            <a:spLocks noGrp="1" noChangeArrowheads="1"/>
          </p:cNvSpPr>
          <p:nvPr>
            <p:ph type="sldNum" sz="quarter" idx="10"/>
          </p:nvPr>
        </p:nvSpPr>
        <p:spPr/>
        <p:txBody>
          <a:bodyPr/>
          <a:lstStyle/>
          <a:p>
            <a:pPr>
              <a:defRPr/>
            </a:pPr>
            <a:fld id="{44486F9B-1278-4BA4-B9CC-EFF1AC3FAE9F}" type="slidenum">
              <a:rPr lang="en-US"/>
              <a:pPr>
                <a:defRPr/>
              </a:pPr>
              <a:t>2</a:t>
            </a:fld>
            <a:endParaRPr lang="en-US"/>
          </a:p>
        </p:txBody>
      </p:sp>
      <p:sp>
        <p:nvSpPr>
          <p:cNvPr id="807946" name="Rectangle 10"/>
          <p:cNvSpPr>
            <a:spLocks noChangeArrowheads="1"/>
          </p:cNvSpPr>
          <p:nvPr/>
        </p:nvSpPr>
        <p:spPr bwMode="auto">
          <a:xfrm>
            <a:off x="2694517" y="152400"/>
            <a:ext cx="9192683" cy="685800"/>
          </a:xfrm>
          <a:prstGeom prst="rect">
            <a:avLst/>
          </a:prstGeom>
          <a:noFill/>
          <a:ln w="9525">
            <a:noFill/>
            <a:miter lim="800000"/>
            <a:headEnd/>
            <a:tailEnd/>
          </a:ln>
          <a:effectLst/>
        </p:spPr>
        <p:txBody>
          <a:bodyPr lIns="92075" tIns="46038" rIns="92075" bIns="46038" anchor="b"/>
          <a:lstStyle/>
          <a:p>
            <a:pPr algn="ctr">
              <a:defRPr/>
            </a:pPr>
            <a:endParaRPr lang="en-US" sz="3600" b="1">
              <a:solidFill>
                <a:srgbClr val="000066"/>
              </a:solidFill>
              <a:effectLst>
                <a:outerShdw blurRad="38100" dist="38100" dir="2700000" algn="tl">
                  <a:srgbClr val="C0C0C0"/>
                </a:outerShdw>
              </a:effectLst>
            </a:endParaRPr>
          </a:p>
        </p:txBody>
      </p:sp>
      <p:sp>
        <p:nvSpPr>
          <p:cNvPr id="807952" name="Rectangle 16"/>
          <p:cNvSpPr>
            <a:spLocks noGrp="1" noChangeArrowheads="1"/>
          </p:cNvSpPr>
          <p:nvPr>
            <p:ph type="title"/>
          </p:nvPr>
        </p:nvSpPr>
        <p:spPr>
          <a:xfrm>
            <a:off x="2540000" y="152400"/>
            <a:ext cx="9652000" cy="685800"/>
          </a:xfrm>
        </p:spPr>
        <p:txBody>
          <a:bodyPr/>
          <a:lstStyle/>
          <a:p>
            <a:pPr eaLnBrk="1" hangingPunct="1">
              <a:defRPr/>
            </a:pPr>
            <a:r>
              <a:rPr lang="en-US" sz="2400" b="1" dirty="0">
                <a:solidFill>
                  <a:srgbClr val="1D3275"/>
                </a:solidFill>
                <a:latin typeface="Century Gothic" pitchFamily="34" charset="0"/>
              </a:rPr>
              <a:t>Requesting Reserve and National Guard Service Treatment Records (STRs)</a:t>
            </a:r>
            <a:endParaRPr lang="en-US" sz="1600" b="1" i="1" dirty="0">
              <a:solidFill>
                <a:srgbClr val="1D3275"/>
              </a:solidFill>
              <a:latin typeface="Century Schoolbook" pitchFamily="18" charset="0"/>
            </a:endParaRPr>
          </a:p>
        </p:txBody>
      </p:sp>
      <p:sp>
        <p:nvSpPr>
          <p:cNvPr id="8198" name="Rectangle 17"/>
          <p:cNvSpPr>
            <a:spLocks noGrp="1" noChangeArrowheads="1"/>
          </p:cNvSpPr>
          <p:nvPr>
            <p:ph type="body" idx="1"/>
          </p:nvPr>
        </p:nvSpPr>
        <p:spPr>
          <a:xfrm>
            <a:off x="2087166" y="1447800"/>
            <a:ext cx="6274859" cy="4953000"/>
          </a:xfrm>
        </p:spPr>
        <p:txBody>
          <a:bodyPr/>
          <a:lstStyle/>
          <a:p>
            <a:pPr marL="0" indent="0">
              <a:buFont typeface="Wingdings" pitchFamily="2" charset="2"/>
              <a:buNone/>
            </a:pPr>
            <a:r>
              <a:rPr lang="en-US" altLang="en-US" sz="2400" b="1" dirty="0" smtClean="0">
                <a:latin typeface="Georgia" pitchFamily="18" charset="0"/>
              </a:rPr>
              <a:t>Presented By </a:t>
            </a:r>
          </a:p>
          <a:p>
            <a:pPr marL="0" indent="0">
              <a:buFont typeface="Wingdings" pitchFamily="2" charset="2"/>
              <a:buNone/>
            </a:pPr>
            <a:endParaRPr lang="en-US" altLang="en-US" sz="2400" b="1" dirty="0" smtClean="0">
              <a:latin typeface="Georgia" pitchFamily="18" charset="0"/>
            </a:endParaRPr>
          </a:p>
          <a:p>
            <a:pPr marL="0" indent="0">
              <a:buFont typeface="Wingdings" pitchFamily="2" charset="2"/>
              <a:buNone/>
            </a:pPr>
            <a:r>
              <a:rPr lang="en-US" altLang="en-US" sz="2000" b="1" dirty="0" smtClean="0">
                <a:latin typeface="Georgia" pitchFamily="18" charset="0"/>
              </a:rPr>
              <a:t>Andrew Bodyk</a:t>
            </a:r>
          </a:p>
          <a:p>
            <a:pPr marL="0" indent="0">
              <a:buFont typeface="Wingdings" pitchFamily="2" charset="2"/>
              <a:buNone/>
            </a:pPr>
            <a:r>
              <a:rPr lang="en-US" altLang="en-US" sz="2000" b="1" dirty="0" smtClean="0">
                <a:latin typeface="Georgia" pitchFamily="18" charset="0"/>
              </a:rPr>
              <a:t>Compensation Service - External Liaison </a:t>
            </a:r>
          </a:p>
          <a:p>
            <a:pPr marL="0" indent="0">
              <a:buFont typeface="Wingdings" pitchFamily="2" charset="2"/>
              <a:buNone/>
            </a:pPr>
            <a:r>
              <a:rPr lang="en-US" altLang="en-US" sz="2000" b="1" dirty="0" smtClean="0">
                <a:latin typeface="Georgia" pitchFamily="18" charset="0"/>
              </a:rPr>
              <a:t>Phone:  202-461-9654</a:t>
            </a:r>
          </a:p>
          <a:p>
            <a:pPr marL="0" indent="0">
              <a:buFont typeface="Wingdings" pitchFamily="2" charset="2"/>
              <a:buNone/>
            </a:pPr>
            <a:r>
              <a:rPr lang="en-US" altLang="en-US" sz="2000" b="1" dirty="0" smtClean="0">
                <a:latin typeface="Georgia" pitchFamily="18" charset="0"/>
              </a:rPr>
              <a:t>Email:  </a:t>
            </a:r>
            <a:r>
              <a:rPr lang="en-US" altLang="en-US" sz="2000" b="1" dirty="0" smtClean="0">
                <a:latin typeface="Georgia" pitchFamily="18" charset="0"/>
                <a:hlinkClick r:id="rId3"/>
              </a:rPr>
              <a:t>Andrew.Bodyk@va.gov</a:t>
            </a:r>
            <a:endParaRPr lang="en-US" altLang="en-US" sz="2000" b="1" dirty="0" smtClean="0">
              <a:latin typeface="Georgia" pitchFamily="18" charset="0"/>
            </a:endParaRPr>
          </a:p>
        </p:txBody>
      </p:sp>
    </p:spTree>
    <p:extLst>
      <p:ext uri="{BB962C8B-B14F-4D97-AF65-F5344CB8AC3E}">
        <p14:creationId xmlns:p14="http://schemas.microsoft.com/office/powerpoint/2010/main" val="3249781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935C902-BB3B-43F0-BD95-B7781D2DB53E}" type="slidenum">
              <a:rPr lang="en-US" smtClean="0"/>
              <a:pPr>
                <a:defRPr/>
              </a:pPr>
              <a:t>20</a:t>
            </a:fld>
            <a:endParaRPr lang="en-US"/>
          </a:p>
        </p:txBody>
      </p:sp>
      <p:sp>
        <p:nvSpPr>
          <p:cNvPr id="6" name="Title 1"/>
          <p:cNvSpPr>
            <a:spLocks noGrp="1"/>
          </p:cNvSpPr>
          <p:nvPr>
            <p:ph type="title"/>
          </p:nvPr>
        </p:nvSpPr>
        <p:spPr/>
        <p:txBody>
          <a:bodyPr/>
          <a:lstStyle/>
          <a:p>
            <a:r>
              <a:rPr lang="en-US" sz="2400" b="1" dirty="0" smtClean="0"/>
              <a:t>Utilizing the Personnel Information Exchange System (PIES) to Request Reserve and National Guard Records</a:t>
            </a:r>
            <a:endParaRPr lang="en-US" sz="2400" b="1" dirty="0"/>
          </a:p>
        </p:txBody>
      </p:sp>
      <p:sp>
        <p:nvSpPr>
          <p:cNvPr id="7" name="TextBox 6"/>
          <p:cNvSpPr txBox="1"/>
          <p:nvPr/>
        </p:nvSpPr>
        <p:spPr>
          <a:xfrm>
            <a:off x="509799" y="1436337"/>
            <a:ext cx="10499865" cy="369332"/>
          </a:xfrm>
          <a:prstGeom prst="rect">
            <a:avLst/>
          </a:prstGeom>
          <a:noFill/>
        </p:spPr>
        <p:txBody>
          <a:bodyPr wrap="square" rtlCol="0">
            <a:spAutoFit/>
          </a:bodyPr>
          <a:lstStyle/>
          <a:p>
            <a:r>
              <a:rPr lang="en-US" dirty="0">
                <a:solidFill>
                  <a:srgbClr val="000066"/>
                </a:solidFill>
              </a:rPr>
              <a:t>S</a:t>
            </a:r>
            <a:r>
              <a:rPr lang="en-US" dirty="0" smtClean="0">
                <a:solidFill>
                  <a:srgbClr val="000066"/>
                </a:solidFill>
              </a:rPr>
              <a:t>ubmitting the PIES request:</a:t>
            </a:r>
            <a:endParaRPr lang="en-US" dirty="0">
              <a:solidFill>
                <a:srgbClr val="000066"/>
              </a:solidFill>
            </a:endParaRPr>
          </a:p>
        </p:txBody>
      </p:sp>
      <p:pic>
        <p:nvPicPr>
          <p:cNvPr id="8" name="Picture 7" descr="C:\Users\VBACOBUFORE\Documents\Reserve and National Guard\Screen shots\12.jpg"/>
          <p:cNvPicPr/>
          <p:nvPr/>
        </p:nvPicPr>
        <p:blipFill>
          <a:blip r:embed="rId2">
            <a:extLst>
              <a:ext uri="{28A0092B-C50C-407E-A947-70E740481C1C}">
                <a14:useLocalDpi xmlns:a14="http://schemas.microsoft.com/office/drawing/2010/main" val="0"/>
              </a:ext>
            </a:extLst>
          </a:blip>
          <a:srcRect/>
          <a:stretch>
            <a:fillRect/>
          </a:stretch>
        </p:blipFill>
        <p:spPr bwMode="auto">
          <a:xfrm>
            <a:off x="5678589" y="1805669"/>
            <a:ext cx="5932805" cy="4295775"/>
          </a:xfrm>
          <a:prstGeom prst="rect">
            <a:avLst/>
          </a:prstGeom>
          <a:noFill/>
          <a:ln>
            <a:noFill/>
          </a:ln>
        </p:spPr>
      </p:pic>
      <p:sp>
        <p:nvSpPr>
          <p:cNvPr id="3" name="TextBox 2"/>
          <p:cNvSpPr txBox="1"/>
          <p:nvPr/>
        </p:nvSpPr>
        <p:spPr>
          <a:xfrm>
            <a:off x="720191" y="2209126"/>
            <a:ext cx="4037926" cy="369332"/>
          </a:xfrm>
          <a:prstGeom prst="rect">
            <a:avLst/>
          </a:prstGeom>
          <a:noFill/>
        </p:spPr>
        <p:txBody>
          <a:bodyPr wrap="square" rtlCol="0">
            <a:spAutoFit/>
          </a:bodyPr>
          <a:lstStyle/>
          <a:p>
            <a:pPr lvl="0"/>
            <a:r>
              <a:rPr lang="en-US"/>
              <a:t>Then select “add request.</a:t>
            </a:r>
          </a:p>
        </p:txBody>
      </p:sp>
    </p:spTree>
    <p:extLst>
      <p:ext uri="{BB962C8B-B14F-4D97-AF65-F5344CB8AC3E}">
        <p14:creationId xmlns:p14="http://schemas.microsoft.com/office/powerpoint/2010/main" val="3119273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935C902-BB3B-43F0-BD95-B7781D2DB53E}" type="slidenum">
              <a:rPr lang="en-US" smtClean="0"/>
              <a:pPr>
                <a:defRPr/>
              </a:pPr>
              <a:t>21</a:t>
            </a:fld>
            <a:endParaRPr lang="en-US"/>
          </a:p>
        </p:txBody>
      </p:sp>
      <p:sp>
        <p:nvSpPr>
          <p:cNvPr id="6" name="Title 1"/>
          <p:cNvSpPr>
            <a:spLocks noGrp="1"/>
          </p:cNvSpPr>
          <p:nvPr>
            <p:ph type="title"/>
          </p:nvPr>
        </p:nvSpPr>
        <p:spPr/>
        <p:txBody>
          <a:bodyPr/>
          <a:lstStyle/>
          <a:p>
            <a:r>
              <a:rPr lang="en-US" sz="2400" b="1" dirty="0" smtClean="0"/>
              <a:t>Utilizing the Personnel Information Exchange System (PIES) to Request Reserve and National Guard Records</a:t>
            </a:r>
            <a:endParaRPr lang="en-US" sz="2400" b="1" dirty="0"/>
          </a:p>
        </p:txBody>
      </p:sp>
      <p:sp>
        <p:nvSpPr>
          <p:cNvPr id="7" name="TextBox 6"/>
          <p:cNvSpPr txBox="1"/>
          <p:nvPr/>
        </p:nvSpPr>
        <p:spPr>
          <a:xfrm>
            <a:off x="509799" y="1436337"/>
            <a:ext cx="10499865" cy="369332"/>
          </a:xfrm>
          <a:prstGeom prst="rect">
            <a:avLst/>
          </a:prstGeom>
          <a:noFill/>
        </p:spPr>
        <p:txBody>
          <a:bodyPr wrap="square" rtlCol="0">
            <a:spAutoFit/>
          </a:bodyPr>
          <a:lstStyle/>
          <a:p>
            <a:r>
              <a:rPr lang="en-US" dirty="0">
                <a:solidFill>
                  <a:srgbClr val="000066"/>
                </a:solidFill>
              </a:rPr>
              <a:t>S</a:t>
            </a:r>
            <a:r>
              <a:rPr lang="en-US" dirty="0" smtClean="0">
                <a:solidFill>
                  <a:srgbClr val="000066"/>
                </a:solidFill>
              </a:rPr>
              <a:t>ubmitting the PIES request:</a:t>
            </a:r>
            <a:endParaRPr lang="en-US" dirty="0">
              <a:solidFill>
                <a:srgbClr val="000066"/>
              </a:solidFill>
            </a:endParaRPr>
          </a:p>
        </p:txBody>
      </p:sp>
      <p:pic>
        <p:nvPicPr>
          <p:cNvPr id="8" name="Picture 7" descr="C:\Users\VBACOBUFORE\Documents\Reserve and National Guard\Screen shots\13.jpg"/>
          <p:cNvPicPr/>
          <p:nvPr/>
        </p:nvPicPr>
        <p:blipFill>
          <a:blip r:embed="rId3">
            <a:extLst>
              <a:ext uri="{28A0092B-C50C-407E-A947-70E740481C1C}">
                <a14:useLocalDpi xmlns:a14="http://schemas.microsoft.com/office/drawing/2010/main" val="0"/>
              </a:ext>
            </a:extLst>
          </a:blip>
          <a:srcRect/>
          <a:stretch>
            <a:fillRect/>
          </a:stretch>
        </p:blipFill>
        <p:spPr bwMode="auto">
          <a:xfrm>
            <a:off x="5446395" y="1805669"/>
            <a:ext cx="5932805" cy="4295775"/>
          </a:xfrm>
          <a:prstGeom prst="rect">
            <a:avLst/>
          </a:prstGeom>
          <a:noFill/>
          <a:ln>
            <a:noFill/>
          </a:ln>
        </p:spPr>
      </p:pic>
      <p:sp>
        <p:nvSpPr>
          <p:cNvPr id="3" name="TextBox 2"/>
          <p:cNvSpPr txBox="1"/>
          <p:nvPr/>
        </p:nvSpPr>
        <p:spPr>
          <a:xfrm>
            <a:off x="784927" y="1827442"/>
            <a:ext cx="3811349" cy="4339650"/>
          </a:xfrm>
          <a:prstGeom prst="rect">
            <a:avLst/>
          </a:prstGeom>
          <a:noFill/>
        </p:spPr>
        <p:txBody>
          <a:bodyPr wrap="square" rtlCol="0">
            <a:spAutoFit/>
          </a:bodyPr>
          <a:lstStyle/>
          <a:p>
            <a:pPr lvl="0"/>
            <a:r>
              <a:rPr lang="en-US" dirty="0">
                <a:solidFill>
                  <a:srgbClr val="1D3275"/>
                </a:solidFill>
              </a:rPr>
              <a:t>Complete the information requested in the pop-up dialogue box. Then select “OK</a:t>
            </a:r>
            <a:r>
              <a:rPr lang="en-US" dirty="0" smtClean="0">
                <a:solidFill>
                  <a:srgbClr val="1D3275"/>
                </a:solidFill>
              </a:rPr>
              <a:t>”.</a:t>
            </a:r>
          </a:p>
          <a:p>
            <a:pPr lvl="0"/>
            <a:endParaRPr lang="en-US" dirty="0">
              <a:solidFill>
                <a:srgbClr val="1D3275"/>
              </a:solidFill>
            </a:endParaRPr>
          </a:p>
          <a:p>
            <a:pPr lvl="0"/>
            <a:r>
              <a:rPr lang="en-US" dirty="0" smtClean="0">
                <a:solidFill>
                  <a:srgbClr val="1D3275"/>
                </a:solidFill>
              </a:rPr>
              <a:t>Note:</a:t>
            </a:r>
          </a:p>
          <a:p>
            <a:pPr lvl="0"/>
            <a:endParaRPr lang="en-US" sz="1400" dirty="0">
              <a:solidFill>
                <a:srgbClr val="1D3275"/>
              </a:solidFill>
            </a:endParaRPr>
          </a:p>
          <a:p>
            <a:r>
              <a:rPr lang="en-US" sz="1400" dirty="0">
                <a:solidFill>
                  <a:srgbClr val="1D3275"/>
                </a:solidFill>
              </a:rPr>
              <a:t>“Last Organizational Assignment”</a:t>
            </a:r>
          </a:p>
          <a:p>
            <a:endParaRPr lang="en-US" sz="1400" dirty="0">
              <a:solidFill>
                <a:srgbClr val="1D3275"/>
              </a:solidFill>
            </a:endParaRPr>
          </a:p>
          <a:p>
            <a:r>
              <a:rPr lang="en-US" sz="1400" dirty="0">
                <a:solidFill>
                  <a:srgbClr val="1D3275"/>
                </a:solidFill>
              </a:rPr>
              <a:t>Verify with the </a:t>
            </a:r>
            <a:r>
              <a:rPr lang="en-US" sz="1400" dirty="0" smtClean="0">
                <a:solidFill>
                  <a:srgbClr val="FF0000"/>
                </a:solidFill>
              </a:rPr>
              <a:t>V</a:t>
            </a:r>
            <a:r>
              <a:rPr lang="en-US" sz="1400" dirty="0" smtClean="0">
                <a:solidFill>
                  <a:srgbClr val="1D3275"/>
                </a:solidFill>
              </a:rPr>
              <a:t>eteran </a:t>
            </a:r>
            <a:r>
              <a:rPr lang="en-US" sz="1400" dirty="0">
                <a:solidFill>
                  <a:srgbClr val="1D3275"/>
                </a:solidFill>
              </a:rPr>
              <a:t>or personnel documents (DPRIS</a:t>
            </a:r>
            <a:r>
              <a:rPr lang="en-US" sz="1400" dirty="0" smtClean="0">
                <a:solidFill>
                  <a:srgbClr val="1D3275"/>
                </a:solidFill>
              </a:rPr>
              <a:t>) </a:t>
            </a:r>
            <a:r>
              <a:rPr lang="en-US" sz="1400" dirty="0">
                <a:solidFill>
                  <a:srgbClr val="1D3275"/>
                </a:solidFill>
              </a:rPr>
              <a:t>the last National Guard or Reserve unit serving in or </a:t>
            </a:r>
            <a:r>
              <a:rPr lang="en-US" sz="1400" dirty="0" smtClean="0">
                <a:solidFill>
                  <a:srgbClr val="1D3275"/>
                </a:solidFill>
              </a:rPr>
              <a:t>served.</a:t>
            </a:r>
          </a:p>
          <a:p>
            <a:endParaRPr lang="en-US" sz="1400" dirty="0">
              <a:solidFill>
                <a:srgbClr val="1D3275"/>
              </a:solidFill>
            </a:endParaRPr>
          </a:p>
          <a:p>
            <a:r>
              <a:rPr lang="en-US" sz="1400" dirty="0">
                <a:solidFill>
                  <a:srgbClr val="1D3275"/>
                </a:solidFill>
              </a:rPr>
              <a:t>This information enables the </a:t>
            </a:r>
            <a:r>
              <a:rPr lang="en-US" sz="1400" dirty="0" err="1">
                <a:solidFill>
                  <a:srgbClr val="1D3275"/>
                </a:solidFill>
              </a:rPr>
              <a:t>SPoE</a:t>
            </a:r>
            <a:r>
              <a:rPr lang="en-US" sz="1400" dirty="0">
                <a:solidFill>
                  <a:srgbClr val="1D3275"/>
                </a:solidFill>
              </a:rPr>
              <a:t> to go to the last unit to obtain the latest information</a:t>
            </a:r>
          </a:p>
          <a:p>
            <a:endParaRPr lang="en-US" sz="1400" dirty="0">
              <a:solidFill>
                <a:srgbClr val="1D3275"/>
              </a:solidFill>
            </a:endParaRPr>
          </a:p>
          <a:p>
            <a:r>
              <a:rPr lang="en-US" sz="1400" dirty="0">
                <a:solidFill>
                  <a:srgbClr val="1D3275"/>
                </a:solidFill>
              </a:rPr>
              <a:t>Especially important for the National Guard and the Marine Corps</a:t>
            </a:r>
          </a:p>
          <a:p>
            <a:pPr lvl="0"/>
            <a:endParaRPr lang="en-US" dirty="0">
              <a:solidFill>
                <a:srgbClr val="1D3275"/>
              </a:solidFill>
            </a:endParaRPr>
          </a:p>
        </p:txBody>
      </p:sp>
    </p:spTree>
    <p:extLst>
      <p:ext uri="{BB962C8B-B14F-4D97-AF65-F5344CB8AC3E}">
        <p14:creationId xmlns:p14="http://schemas.microsoft.com/office/powerpoint/2010/main" val="3012668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935C902-BB3B-43F0-BD95-B7781D2DB53E}" type="slidenum">
              <a:rPr lang="en-US" smtClean="0"/>
              <a:pPr>
                <a:defRPr/>
              </a:pPr>
              <a:t>22</a:t>
            </a:fld>
            <a:endParaRPr lang="en-US"/>
          </a:p>
        </p:txBody>
      </p:sp>
      <p:sp>
        <p:nvSpPr>
          <p:cNvPr id="6" name="Title 1"/>
          <p:cNvSpPr>
            <a:spLocks noGrp="1"/>
          </p:cNvSpPr>
          <p:nvPr>
            <p:ph type="title"/>
          </p:nvPr>
        </p:nvSpPr>
        <p:spPr/>
        <p:txBody>
          <a:bodyPr/>
          <a:lstStyle/>
          <a:p>
            <a:r>
              <a:rPr lang="en-US" sz="2400" b="1" dirty="0" smtClean="0"/>
              <a:t>Utilizing the Personnel Information Exchange System (PIES) to Request Reserve and National Guard Records</a:t>
            </a:r>
            <a:endParaRPr lang="en-US" sz="2400" b="1" dirty="0"/>
          </a:p>
        </p:txBody>
      </p:sp>
      <p:sp>
        <p:nvSpPr>
          <p:cNvPr id="7" name="TextBox 6"/>
          <p:cNvSpPr txBox="1"/>
          <p:nvPr/>
        </p:nvSpPr>
        <p:spPr>
          <a:xfrm>
            <a:off x="509799" y="1436337"/>
            <a:ext cx="10499865" cy="369332"/>
          </a:xfrm>
          <a:prstGeom prst="rect">
            <a:avLst/>
          </a:prstGeom>
          <a:noFill/>
        </p:spPr>
        <p:txBody>
          <a:bodyPr wrap="square" rtlCol="0">
            <a:spAutoFit/>
          </a:bodyPr>
          <a:lstStyle/>
          <a:p>
            <a:r>
              <a:rPr lang="en-US" dirty="0">
                <a:solidFill>
                  <a:srgbClr val="000066"/>
                </a:solidFill>
              </a:rPr>
              <a:t>S</a:t>
            </a:r>
            <a:r>
              <a:rPr lang="en-US" dirty="0" smtClean="0">
                <a:solidFill>
                  <a:srgbClr val="000066"/>
                </a:solidFill>
              </a:rPr>
              <a:t>ubmitting the PIES request:</a:t>
            </a:r>
            <a:endParaRPr lang="en-US" dirty="0">
              <a:solidFill>
                <a:srgbClr val="000066"/>
              </a:solidFill>
            </a:endParaRPr>
          </a:p>
        </p:txBody>
      </p:sp>
      <p:pic>
        <p:nvPicPr>
          <p:cNvPr id="8" name="Picture 7" descr="C:\Users\VBACOBUFORE\Documents\Reserve and National Guard\Screen shots\14.jpg"/>
          <p:cNvPicPr/>
          <p:nvPr/>
        </p:nvPicPr>
        <p:blipFill>
          <a:blip r:embed="rId2">
            <a:extLst>
              <a:ext uri="{28A0092B-C50C-407E-A947-70E740481C1C}">
                <a14:useLocalDpi xmlns:a14="http://schemas.microsoft.com/office/drawing/2010/main" val="0"/>
              </a:ext>
            </a:extLst>
          </a:blip>
          <a:srcRect/>
          <a:stretch>
            <a:fillRect/>
          </a:stretch>
        </p:blipFill>
        <p:spPr bwMode="auto">
          <a:xfrm>
            <a:off x="5759731" y="1693814"/>
            <a:ext cx="5932805" cy="4263390"/>
          </a:xfrm>
          <a:prstGeom prst="rect">
            <a:avLst/>
          </a:prstGeom>
          <a:noFill/>
          <a:ln>
            <a:noFill/>
          </a:ln>
        </p:spPr>
      </p:pic>
      <p:sp>
        <p:nvSpPr>
          <p:cNvPr id="9" name="TextBox 8"/>
          <p:cNvSpPr txBox="1"/>
          <p:nvPr/>
        </p:nvSpPr>
        <p:spPr>
          <a:xfrm>
            <a:off x="671639" y="2152484"/>
            <a:ext cx="4361607" cy="646331"/>
          </a:xfrm>
          <a:prstGeom prst="rect">
            <a:avLst/>
          </a:prstGeom>
          <a:noFill/>
        </p:spPr>
        <p:txBody>
          <a:bodyPr wrap="square" rtlCol="0">
            <a:spAutoFit/>
          </a:bodyPr>
          <a:lstStyle/>
          <a:p>
            <a:pPr lvl="0"/>
            <a:r>
              <a:rPr lang="en-US"/>
              <a:t>After final review, select the yellow notepad to submit request.</a:t>
            </a:r>
          </a:p>
        </p:txBody>
      </p:sp>
    </p:spTree>
    <p:extLst>
      <p:ext uri="{BB962C8B-B14F-4D97-AF65-F5344CB8AC3E}">
        <p14:creationId xmlns:p14="http://schemas.microsoft.com/office/powerpoint/2010/main" val="1215655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935C902-BB3B-43F0-BD95-B7781D2DB53E}" type="slidenum">
              <a:rPr lang="en-US" smtClean="0"/>
              <a:pPr>
                <a:defRPr/>
              </a:pPr>
              <a:t>23</a:t>
            </a:fld>
            <a:endParaRPr lang="en-US"/>
          </a:p>
        </p:txBody>
      </p:sp>
      <p:sp>
        <p:nvSpPr>
          <p:cNvPr id="6" name="Title 1"/>
          <p:cNvSpPr>
            <a:spLocks noGrp="1"/>
          </p:cNvSpPr>
          <p:nvPr>
            <p:ph type="title"/>
          </p:nvPr>
        </p:nvSpPr>
        <p:spPr/>
        <p:txBody>
          <a:bodyPr/>
          <a:lstStyle/>
          <a:p>
            <a:r>
              <a:rPr lang="en-US" sz="2400" b="1" dirty="0" smtClean="0"/>
              <a:t>Utilizing the Personnel Information Exchange System (PIES) to Request Reserve and National Guard Records</a:t>
            </a:r>
            <a:endParaRPr lang="en-US" sz="2400" b="1" dirty="0"/>
          </a:p>
        </p:txBody>
      </p:sp>
      <p:sp>
        <p:nvSpPr>
          <p:cNvPr id="7" name="TextBox 6"/>
          <p:cNvSpPr txBox="1"/>
          <p:nvPr/>
        </p:nvSpPr>
        <p:spPr>
          <a:xfrm>
            <a:off x="509799" y="1436337"/>
            <a:ext cx="10499865" cy="5032147"/>
          </a:xfrm>
          <a:prstGeom prst="rect">
            <a:avLst/>
          </a:prstGeom>
          <a:noFill/>
        </p:spPr>
        <p:txBody>
          <a:bodyPr wrap="square" rtlCol="0">
            <a:spAutoFit/>
          </a:bodyPr>
          <a:lstStyle/>
          <a:p>
            <a:r>
              <a:rPr lang="en-US" dirty="0" smtClean="0">
                <a:solidFill>
                  <a:srgbClr val="000066"/>
                </a:solidFill>
              </a:rPr>
              <a:t>Responses from GR5 on the PIES request:</a:t>
            </a:r>
          </a:p>
          <a:p>
            <a:pPr marL="742950" lvl="1" indent="-285750">
              <a:buClr>
                <a:srgbClr val="C00000"/>
              </a:buClr>
              <a:buFont typeface="Arial" panose="020B0604020202020204" pitchFamily="34" charset="0"/>
              <a:buChar char="•"/>
            </a:pPr>
            <a:endParaRPr lang="en-US" sz="1600" b="1" dirty="0">
              <a:solidFill>
                <a:srgbClr val="1D3275"/>
              </a:solidFill>
            </a:endParaRPr>
          </a:p>
          <a:p>
            <a:pPr marL="742950" lvl="1" indent="-285750">
              <a:buClr>
                <a:srgbClr val="C00000"/>
              </a:buClr>
              <a:buFont typeface="Arial" panose="020B0604020202020204" pitchFamily="34" charset="0"/>
              <a:buChar char="•"/>
            </a:pPr>
            <a:r>
              <a:rPr lang="en-US" sz="1400" dirty="0">
                <a:solidFill>
                  <a:srgbClr val="1D3275"/>
                </a:solidFill>
              </a:rPr>
              <a:t>82 – ALL AVAILABLE STRS WERE PREVIOUSLY UPLOADED INTO VBMS. </a:t>
            </a:r>
          </a:p>
          <a:p>
            <a:pPr marL="742950" lvl="1" indent="-285750">
              <a:spcBef>
                <a:spcPts val="600"/>
              </a:spcBef>
              <a:buClr>
                <a:srgbClr val="C00000"/>
              </a:buClr>
              <a:buFont typeface="Arial" panose="020B0604020202020204" pitchFamily="34" charset="0"/>
              <a:buChar char="•"/>
            </a:pPr>
            <a:r>
              <a:rPr lang="en-US" sz="1400" dirty="0">
                <a:solidFill>
                  <a:srgbClr val="1D3275"/>
                </a:solidFill>
              </a:rPr>
              <a:t>84 – Code 7 HAS CONDUCTED A THOROUGH SEARCH FOR THE REQUESTED RECORDS, AND WE WERE UNABLE TO LOCATE THE RECORDS IDENTIFIED IN YOUR REQUEST.  </a:t>
            </a:r>
          </a:p>
          <a:p>
            <a:pPr marL="742950" lvl="1" indent="-285750">
              <a:spcBef>
                <a:spcPts val="600"/>
              </a:spcBef>
              <a:buClr>
                <a:srgbClr val="C00000"/>
              </a:buClr>
              <a:buFont typeface="Arial" panose="020B0604020202020204" pitchFamily="34" charset="0"/>
              <a:buChar char="•"/>
            </a:pPr>
            <a:r>
              <a:rPr lang="en-US" sz="1400" dirty="0">
                <a:solidFill>
                  <a:srgbClr val="1D3275"/>
                </a:solidFill>
              </a:rPr>
              <a:t>87 – RECORD LOCATED AT CODE 13. Suggest record BE REQUESTED THROUGH PIES CODE 13.  </a:t>
            </a:r>
          </a:p>
          <a:p>
            <a:pPr marL="742950" lvl="1" indent="-285750">
              <a:spcBef>
                <a:spcPts val="600"/>
              </a:spcBef>
              <a:buClr>
                <a:srgbClr val="C00000"/>
              </a:buClr>
              <a:buFont typeface="Arial" panose="020B0604020202020204" pitchFamily="34" charset="0"/>
              <a:buChar char="•"/>
            </a:pPr>
            <a:r>
              <a:rPr lang="en-US" sz="1400" dirty="0">
                <a:solidFill>
                  <a:srgbClr val="1D3275"/>
                </a:solidFill>
              </a:rPr>
              <a:t>88 - THIS REQUEST DOES NOT FIT INTO THE PARAMETERS OF CODE 7.  SUBMIT YOUR REQUEST TO CODE 13.</a:t>
            </a:r>
          </a:p>
          <a:p>
            <a:pPr marL="742950" lvl="1" indent="-285750">
              <a:spcBef>
                <a:spcPts val="600"/>
              </a:spcBef>
              <a:buClr>
                <a:srgbClr val="C00000"/>
              </a:buClr>
              <a:buFont typeface="Arial" panose="020B0604020202020204" pitchFamily="34" charset="0"/>
              <a:buChar char="•"/>
            </a:pPr>
            <a:r>
              <a:rPr lang="en-US" sz="1400" dirty="0">
                <a:solidFill>
                  <a:srgbClr val="1D3275"/>
                </a:solidFill>
              </a:rPr>
              <a:t>89 - PLEASE SUBMIT YOUR REQUEST UNDER PROPER REQUEST CODE (NG1 OR RV1).</a:t>
            </a:r>
          </a:p>
          <a:p>
            <a:pPr marL="742950" lvl="1" indent="-285750">
              <a:spcBef>
                <a:spcPts val="600"/>
              </a:spcBef>
              <a:buClr>
                <a:srgbClr val="C00000"/>
              </a:buClr>
              <a:buFont typeface="Arial" panose="020B0604020202020204" pitchFamily="34" charset="0"/>
              <a:buChar char="•"/>
            </a:pPr>
            <a:r>
              <a:rPr lang="en-US" sz="1400" dirty="0">
                <a:solidFill>
                  <a:srgbClr val="1D3275"/>
                </a:solidFill>
              </a:rPr>
              <a:t>90 - PLEASE DO NOT SUBMIT SINGLE PIES FOR MULTIPLE ADDRESS CODES.  PLEASE RESUBMIT YOUR REQUEST UNDER CODE 7 AND/OR CODE 13 SEPARATELY. </a:t>
            </a:r>
          </a:p>
          <a:p>
            <a:pPr marL="742950" lvl="1" indent="-285750">
              <a:spcBef>
                <a:spcPts val="600"/>
              </a:spcBef>
              <a:buClr>
                <a:srgbClr val="C00000"/>
              </a:buClr>
              <a:buFont typeface="Arial" panose="020B0604020202020204" pitchFamily="34" charset="0"/>
              <a:buChar char="•"/>
            </a:pPr>
            <a:r>
              <a:rPr lang="en-US" sz="1400" dirty="0">
                <a:solidFill>
                  <a:srgbClr val="1D3275"/>
                </a:solidFill>
              </a:rPr>
              <a:t>91 – REQUESTED RECORDS UPLOADED INTO VBMS ON &lt;&lt;DATE&gt;&gt;.</a:t>
            </a:r>
          </a:p>
          <a:p>
            <a:pPr marL="742950" lvl="1" indent="-285750">
              <a:spcBef>
                <a:spcPts val="600"/>
              </a:spcBef>
              <a:buClr>
                <a:srgbClr val="C00000"/>
              </a:buClr>
              <a:buFont typeface="Arial" panose="020B0604020202020204" pitchFamily="34" charset="0"/>
              <a:buChar char="•"/>
            </a:pPr>
            <a:r>
              <a:rPr lang="en-US" sz="1400" dirty="0">
                <a:solidFill>
                  <a:srgbClr val="1D3275"/>
                </a:solidFill>
              </a:rPr>
              <a:t>92 - CODE 7 HAS CONDUCTED A THOROUGH SEARCH FOR THE REQUESTED RECORDS, NO STRS WERE LOCATED.  RECORDS SHOULD BE LOCATED AT THE RECORD MANAGEMENT CENTER.  SUGGEST RECORD BE REQUESTED FROM 376.</a:t>
            </a:r>
          </a:p>
          <a:p>
            <a:pPr marL="742950" lvl="1" indent="-285750">
              <a:spcBef>
                <a:spcPts val="600"/>
              </a:spcBef>
              <a:buClr>
                <a:srgbClr val="C00000"/>
              </a:buClr>
              <a:buFont typeface="Arial" panose="020B0604020202020204" pitchFamily="34" charset="0"/>
              <a:buChar char="•"/>
            </a:pPr>
            <a:r>
              <a:rPr lang="en-US" sz="1400" dirty="0">
                <a:solidFill>
                  <a:srgbClr val="1D3275"/>
                </a:solidFill>
              </a:rPr>
              <a:t>93 - CODE 7 HAS CONDUCTED A THOROUGH SEARCH FOR THE REQUESTED RECORDS, NO STRS WERE LOCATED.  ACCORDING TO THE &lt;&lt;BRANCH&gt;&gt;, THE MEMBER HAD POSSESSION OF THEIR STRS AT THE TIME OF SEPARATION.</a:t>
            </a:r>
          </a:p>
          <a:p>
            <a:pPr marL="742950" lvl="1" indent="-285750">
              <a:spcBef>
                <a:spcPts val="600"/>
              </a:spcBef>
              <a:buClr>
                <a:srgbClr val="C00000"/>
              </a:buClr>
              <a:buFont typeface="Arial" panose="020B0604020202020204" pitchFamily="34" charset="0"/>
              <a:buChar char="•"/>
            </a:pPr>
            <a:r>
              <a:rPr lang="en-US" sz="1400" dirty="0">
                <a:solidFill>
                  <a:srgbClr val="1D3275"/>
                </a:solidFill>
              </a:rPr>
              <a:t>94 - THIS REQUEST DOES NOT FIT INTO THE PARAMETERS OF CODE 7.  SUBMIT YOUR REQUEST TO CODE 13.</a:t>
            </a:r>
          </a:p>
          <a:p>
            <a:endParaRPr lang="en-US" dirty="0">
              <a:solidFill>
                <a:srgbClr val="000066"/>
              </a:solidFill>
            </a:endParaRPr>
          </a:p>
        </p:txBody>
      </p:sp>
    </p:spTree>
    <p:extLst>
      <p:ext uri="{BB962C8B-B14F-4D97-AF65-F5344CB8AC3E}">
        <p14:creationId xmlns:p14="http://schemas.microsoft.com/office/powerpoint/2010/main" val="1646400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935C902-BB3B-43F0-BD95-B7781D2DB53E}" type="slidenum">
              <a:rPr lang="en-US" smtClean="0"/>
              <a:pPr>
                <a:defRPr/>
              </a:pPr>
              <a:t>24</a:t>
            </a:fld>
            <a:endParaRPr lang="en-US"/>
          </a:p>
        </p:txBody>
      </p:sp>
      <p:sp>
        <p:nvSpPr>
          <p:cNvPr id="6" name="Title 1"/>
          <p:cNvSpPr>
            <a:spLocks noGrp="1"/>
          </p:cNvSpPr>
          <p:nvPr>
            <p:ph type="title"/>
          </p:nvPr>
        </p:nvSpPr>
        <p:spPr/>
        <p:txBody>
          <a:bodyPr/>
          <a:lstStyle/>
          <a:p>
            <a:r>
              <a:rPr lang="en-US" sz="2400" b="1" dirty="0" smtClean="0"/>
              <a:t>Utilizing the Personnel Information Exchange System (PIES) to Request Reserve and National Guard Records</a:t>
            </a:r>
            <a:endParaRPr lang="en-US" sz="2400" b="1" dirty="0"/>
          </a:p>
        </p:txBody>
      </p:sp>
      <p:sp>
        <p:nvSpPr>
          <p:cNvPr id="8" name="TextBox 7"/>
          <p:cNvSpPr txBox="1"/>
          <p:nvPr/>
        </p:nvSpPr>
        <p:spPr>
          <a:xfrm>
            <a:off x="509800" y="1436337"/>
            <a:ext cx="3856718" cy="1646605"/>
          </a:xfrm>
          <a:prstGeom prst="rect">
            <a:avLst/>
          </a:prstGeom>
          <a:noFill/>
        </p:spPr>
        <p:txBody>
          <a:bodyPr wrap="square" rtlCol="0">
            <a:spAutoFit/>
          </a:bodyPr>
          <a:lstStyle/>
          <a:p>
            <a:r>
              <a:rPr lang="en-US" dirty="0" smtClean="0">
                <a:solidFill>
                  <a:srgbClr val="000066"/>
                </a:solidFill>
              </a:rPr>
              <a:t>Responses from GR5 on the PIES request:</a:t>
            </a:r>
          </a:p>
          <a:p>
            <a:endParaRPr lang="en-US" dirty="0">
              <a:solidFill>
                <a:srgbClr val="000066"/>
              </a:solidFill>
            </a:endParaRPr>
          </a:p>
          <a:p>
            <a:r>
              <a:rPr lang="en-US" sz="1400" dirty="0">
                <a:solidFill>
                  <a:srgbClr val="1D3275"/>
                </a:solidFill>
              </a:rPr>
              <a:t>I</a:t>
            </a:r>
            <a:r>
              <a:rPr lang="en-US" sz="1400" dirty="0" smtClean="0">
                <a:solidFill>
                  <a:srgbClr val="1D3275"/>
                </a:solidFill>
              </a:rPr>
              <a:t>n </a:t>
            </a:r>
            <a:r>
              <a:rPr lang="en-US" sz="1400" dirty="0">
                <a:solidFill>
                  <a:srgbClr val="1D3275"/>
                </a:solidFill>
              </a:rPr>
              <a:t>PIES Create to show the </a:t>
            </a:r>
            <a:r>
              <a:rPr lang="en-US" sz="1400" b="1" dirty="0">
                <a:solidFill>
                  <a:srgbClr val="1D3275"/>
                </a:solidFill>
              </a:rPr>
              <a:t>Branch Status code </a:t>
            </a:r>
            <a:r>
              <a:rPr lang="en-US" sz="1400" dirty="0">
                <a:solidFill>
                  <a:srgbClr val="1D3275"/>
                </a:solidFill>
              </a:rPr>
              <a:t>on the TAB in the upper left corner</a:t>
            </a:r>
          </a:p>
          <a:p>
            <a:pPr lvl="1">
              <a:spcBef>
                <a:spcPts val="600"/>
              </a:spcBef>
              <a:buClr>
                <a:srgbClr val="C00000"/>
              </a:buClr>
            </a:pPr>
            <a:endParaRPr lang="en-US" sz="1400" dirty="0">
              <a:solidFill>
                <a:srgbClr val="1D3275"/>
              </a:solidFill>
            </a:endParaRPr>
          </a:p>
        </p:txBody>
      </p:sp>
      <p:pic>
        <p:nvPicPr>
          <p:cNvPr id="1026" name="Picture 2" descr="C:\Users\CAPABODY\AppData\Local\Microsoft\Windows\Temporary Internet Files\Content.Outlook\39PCTP2Q\PIES possible bo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572" y="1436337"/>
            <a:ext cx="7486650" cy="4830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752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935C902-BB3B-43F0-BD95-B7781D2DB53E}" type="slidenum">
              <a:rPr lang="en-US" smtClean="0"/>
              <a:pPr>
                <a:defRPr/>
              </a:pPr>
              <a:t>25</a:t>
            </a:fld>
            <a:endParaRPr lang="en-US"/>
          </a:p>
        </p:txBody>
      </p:sp>
      <p:sp>
        <p:nvSpPr>
          <p:cNvPr id="6" name="Title 1"/>
          <p:cNvSpPr>
            <a:spLocks noGrp="1"/>
          </p:cNvSpPr>
          <p:nvPr>
            <p:ph type="title"/>
          </p:nvPr>
        </p:nvSpPr>
        <p:spPr/>
        <p:txBody>
          <a:bodyPr/>
          <a:lstStyle/>
          <a:p>
            <a:r>
              <a:rPr lang="en-US" sz="2400" b="1" dirty="0" smtClean="0"/>
              <a:t>Utilizing the Personnel Information Exchange System (PIES) to Request Reserve and National Guard Records</a:t>
            </a:r>
            <a:endParaRPr lang="en-US" sz="2400" b="1" dirty="0"/>
          </a:p>
        </p:txBody>
      </p:sp>
      <p:sp>
        <p:nvSpPr>
          <p:cNvPr id="8" name="TextBox 7"/>
          <p:cNvSpPr txBox="1"/>
          <p:nvPr/>
        </p:nvSpPr>
        <p:spPr>
          <a:xfrm>
            <a:off x="509799" y="1436337"/>
            <a:ext cx="10499865" cy="4431983"/>
          </a:xfrm>
          <a:prstGeom prst="rect">
            <a:avLst/>
          </a:prstGeom>
          <a:noFill/>
        </p:spPr>
        <p:txBody>
          <a:bodyPr wrap="square" rtlCol="0">
            <a:spAutoFit/>
          </a:bodyPr>
          <a:lstStyle/>
          <a:p>
            <a:r>
              <a:rPr lang="en-US" dirty="0" smtClean="0">
                <a:solidFill>
                  <a:srgbClr val="000066"/>
                </a:solidFill>
              </a:rPr>
              <a:t>Responses from GR5 on the PIES request:</a:t>
            </a:r>
          </a:p>
          <a:p>
            <a:endParaRPr lang="en-US" dirty="0">
              <a:solidFill>
                <a:srgbClr val="000066"/>
              </a:solidFill>
            </a:endParaRPr>
          </a:p>
          <a:p>
            <a:r>
              <a:rPr lang="en-US" sz="1400" dirty="0" smtClean="0">
                <a:solidFill>
                  <a:srgbClr val="1D3275"/>
                </a:solidFill>
              </a:rPr>
              <a:t>List of types of </a:t>
            </a:r>
            <a:r>
              <a:rPr lang="en-US" sz="1400" b="1" dirty="0" smtClean="0">
                <a:solidFill>
                  <a:srgbClr val="1D3275"/>
                </a:solidFill>
              </a:rPr>
              <a:t>Branch </a:t>
            </a:r>
            <a:r>
              <a:rPr lang="en-US" sz="1400" b="1" dirty="0">
                <a:solidFill>
                  <a:srgbClr val="1D3275"/>
                </a:solidFill>
              </a:rPr>
              <a:t>Status code </a:t>
            </a:r>
            <a:r>
              <a:rPr lang="en-US" sz="1400" dirty="0">
                <a:solidFill>
                  <a:srgbClr val="1D3275"/>
                </a:solidFill>
              </a:rPr>
              <a:t>on the TAB in the upper left </a:t>
            </a:r>
            <a:r>
              <a:rPr lang="en-US" sz="1400" dirty="0" smtClean="0">
                <a:solidFill>
                  <a:srgbClr val="1D3275"/>
                </a:solidFill>
              </a:rPr>
              <a:t>corner are below:</a:t>
            </a:r>
            <a:endParaRPr lang="en-US" sz="1400" dirty="0">
              <a:solidFill>
                <a:srgbClr val="1D3275"/>
              </a:solidFill>
            </a:endParaRPr>
          </a:p>
          <a:p>
            <a:pPr lvl="1">
              <a:spcBef>
                <a:spcPts val="600"/>
              </a:spcBef>
              <a:buClr>
                <a:srgbClr val="C00000"/>
              </a:buClr>
            </a:pPr>
            <a:endParaRPr lang="en-US" sz="1400" dirty="0">
              <a:solidFill>
                <a:srgbClr val="1D3275"/>
              </a:solidFill>
            </a:endParaRPr>
          </a:p>
          <a:p>
            <a:pPr marL="742950" lvl="1" indent="-285750">
              <a:spcBef>
                <a:spcPts val="600"/>
              </a:spcBef>
              <a:buClr>
                <a:srgbClr val="C00000"/>
              </a:buClr>
              <a:buFont typeface="Arial" panose="020B0604020202020204" pitchFamily="34" charset="0"/>
              <a:buChar char="•"/>
            </a:pPr>
            <a:r>
              <a:rPr lang="en-US" sz="1400" dirty="0">
                <a:solidFill>
                  <a:srgbClr val="1D3275"/>
                </a:solidFill>
              </a:rPr>
              <a:t>P1 = FIRST REQUEST SUBMITTED (Initial Request</a:t>
            </a:r>
            <a:r>
              <a:rPr lang="en-US" sz="1400" dirty="0" smtClean="0">
                <a:solidFill>
                  <a:srgbClr val="1D3275"/>
                </a:solidFill>
              </a:rPr>
              <a:t>)</a:t>
            </a:r>
            <a:endParaRPr lang="en-US" sz="1400" dirty="0">
              <a:solidFill>
                <a:srgbClr val="1D3275"/>
              </a:solidFill>
            </a:endParaRPr>
          </a:p>
          <a:p>
            <a:pPr marL="742950" lvl="1" indent="-285750">
              <a:spcBef>
                <a:spcPts val="600"/>
              </a:spcBef>
              <a:buClr>
                <a:srgbClr val="C00000"/>
              </a:buClr>
              <a:buFont typeface="Arial" panose="020B0604020202020204" pitchFamily="34" charset="0"/>
              <a:buChar char="•"/>
            </a:pPr>
            <a:r>
              <a:rPr lang="en-US" sz="1400" dirty="0">
                <a:solidFill>
                  <a:srgbClr val="1D3275"/>
                </a:solidFill>
              </a:rPr>
              <a:t>P2 = SECOND REQUEST SUBMITTED (30 day follow-up</a:t>
            </a:r>
            <a:r>
              <a:rPr lang="en-US" sz="1400" dirty="0" smtClean="0">
                <a:solidFill>
                  <a:srgbClr val="1D3275"/>
                </a:solidFill>
              </a:rPr>
              <a:t>)</a:t>
            </a:r>
            <a:endParaRPr lang="en-US" sz="1400" dirty="0">
              <a:solidFill>
                <a:srgbClr val="1D3275"/>
              </a:solidFill>
            </a:endParaRPr>
          </a:p>
          <a:p>
            <a:pPr marL="742950" lvl="1" indent="-285750">
              <a:spcBef>
                <a:spcPts val="600"/>
              </a:spcBef>
              <a:buClr>
                <a:srgbClr val="C00000"/>
              </a:buClr>
              <a:buFont typeface="Arial" panose="020B0604020202020204" pitchFamily="34" charset="0"/>
              <a:buChar char="•"/>
            </a:pPr>
            <a:r>
              <a:rPr lang="en-US" sz="1400" dirty="0">
                <a:solidFill>
                  <a:srgbClr val="1D3275"/>
                </a:solidFill>
              </a:rPr>
              <a:t>P3 = THIRD REQUEST (45 day Follow-up</a:t>
            </a:r>
            <a:r>
              <a:rPr lang="en-US" sz="1400" dirty="0" smtClean="0">
                <a:solidFill>
                  <a:srgbClr val="1D3275"/>
                </a:solidFill>
              </a:rPr>
              <a:t>)</a:t>
            </a:r>
            <a:endParaRPr lang="en-US" sz="1400" dirty="0">
              <a:solidFill>
                <a:srgbClr val="1D3275"/>
              </a:solidFill>
            </a:endParaRPr>
          </a:p>
          <a:p>
            <a:pPr marL="742950" lvl="1" indent="-285750">
              <a:spcBef>
                <a:spcPts val="600"/>
              </a:spcBef>
              <a:buClr>
                <a:srgbClr val="C00000"/>
              </a:buClr>
              <a:buFont typeface="Arial" panose="020B0604020202020204" pitchFamily="34" charset="0"/>
              <a:buChar char="•"/>
            </a:pPr>
            <a:r>
              <a:rPr lang="en-US" sz="1400" dirty="0">
                <a:solidFill>
                  <a:srgbClr val="1D3275"/>
                </a:solidFill>
              </a:rPr>
              <a:t>ER = RECORD IN ROUTE  (</a:t>
            </a:r>
            <a:r>
              <a:rPr lang="en-US" sz="1400" dirty="0" err="1">
                <a:solidFill>
                  <a:srgbClr val="1D3275"/>
                </a:solidFill>
              </a:rPr>
              <a:t>SPoE</a:t>
            </a:r>
            <a:r>
              <a:rPr lang="en-US" sz="1400" dirty="0">
                <a:solidFill>
                  <a:srgbClr val="1D3275"/>
                </a:solidFill>
              </a:rPr>
              <a:t> has indicated that the records are being sent to HAIMS)  </a:t>
            </a:r>
          </a:p>
          <a:p>
            <a:pPr marL="742950" lvl="1" indent="-285750">
              <a:spcBef>
                <a:spcPts val="600"/>
              </a:spcBef>
              <a:buClr>
                <a:srgbClr val="C00000"/>
              </a:buClr>
              <a:buFont typeface="Arial" panose="020B0604020202020204" pitchFamily="34" charset="0"/>
              <a:buChar char="•"/>
            </a:pPr>
            <a:r>
              <a:rPr lang="en-US" sz="1400" dirty="0">
                <a:solidFill>
                  <a:srgbClr val="1D3275"/>
                </a:solidFill>
              </a:rPr>
              <a:t>PC = PARTIAL REQUEST RECEIVED (VALO has received some STRs but the </a:t>
            </a:r>
            <a:r>
              <a:rPr lang="en-US" sz="1400" dirty="0" err="1">
                <a:solidFill>
                  <a:srgbClr val="1D3275"/>
                </a:solidFill>
              </a:rPr>
              <a:t>SPoE</a:t>
            </a:r>
            <a:r>
              <a:rPr lang="en-US" sz="1400" dirty="0">
                <a:solidFill>
                  <a:srgbClr val="1D3275"/>
                </a:solidFill>
              </a:rPr>
              <a:t> has indicated that there may be more coming</a:t>
            </a:r>
            <a:r>
              <a:rPr lang="en-US" sz="1400" dirty="0" smtClean="0">
                <a:solidFill>
                  <a:srgbClr val="1D3275"/>
                </a:solidFill>
              </a:rPr>
              <a:t>)</a:t>
            </a:r>
            <a:endParaRPr lang="en-US" sz="1400" dirty="0">
              <a:solidFill>
                <a:srgbClr val="1D3275"/>
              </a:solidFill>
            </a:endParaRPr>
          </a:p>
          <a:p>
            <a:pPr marL="742950" lvl="1" indent="-285750">
              <a:spcBef>
                <a:spcPts val="600"/>
              </a:spcBef>
              <a:buClr>
                <a:srgbClr val="C00000"/>
              </a:buClr>
              <a:buFont typeface="Arial" panose="020B0604020202020204" pitchFamily="34" charset="0"/>
              <a:buChar char="•"/>
            </a:pPr>
            <a:r>
              <a:rPr lang="en-US" sz="1400" dirty="0">
                <a:solidFill>
                  <a:srgbClr val="1D3275"/>
                </a:solidFill>
              </a:rPr>
              <a:t>PL = SUBMIT DEVELOPMENT LETTER TO VETERAN (It has been 60 days and the </a:t>
            </a:r>
            <a:r>
              <a:rPr lang="en-US" sz="1400" dirty="0" err="1">
                <a:solidFill>
                  <a:srgbClr val="1D3275"/>
                </a:solidFill>
              </a:rPr>
              <a:t>SPoE</a:t>
            </a:r>
            <a:r>
              <a:rPr lang="en-US" sz="1400" dirty="0">
                <a:solidFill>
                  <a:srgbClr val="1D3275"/>
                </a:solidFill>
              </a:rPr>
              <a:t> has not given any indication of where the STRs are located.  Issue the development letter to the Veteran.  GR5 will notify you if any STRs are received in the future.  There is no need to follow-up any longer</a:t>
            </a:r>
            <a:r>
              <a:rPr lang="en-US" sz="1400" dirty="0" smtClean="0">
                <a:solidFill>
                  <a:srgbClr val="1D3275"/>
                </a:solidFill>
              </a:rPr>
              <a:t>)</a:t>
            </a:r>
            <a:endParaRPr lang="en-US" sz="1400" dirty="0">
              <a:solidFill>
                <a:srgbClr val="1D3275"/>
              </a:solidFill>
            </a:endParaRPr>
          </a:p>
          <a:p>
            <a:pPr marL="742950" lvl="1" indent="-285750">
              <a:spcBef>
                <a:spcPts val="600"/>
              </a:spcBef>
              <a:buClr>
                <a:srgbClr val="C00000"/>
              </a:buClr>
              <a:buFont typeface="Arial" panose="020B0604020202020204" pitchFamily="34" charset="0"/>
              <a:buChar char="•"/>
            </a:pPr>
            <a:r>
              <a:rPr lang="en-US" sz="1400" dirty="0">
                <a:solidFill>
                  <a:srgbClr val="1D3275"/>
                </a:solidFill>
              </a:rPr>
              <a:t>SU = </a:t>
            </a:r>
            <a:r>
              <a:rPr lang="en-US" sz="1400" dirty="0" smtClean="0">
                <a:solidFill>
                  <a:srgbClr val="1D3275"/>
                </a:solidFill>
              </a:rPr>
              <a:t>Submitted</a:t>
            </a:r>
            <a:endParaRPr lang="en-US" sz="1400" dirty="0">
              <a:solidFill>
                <a:srgbClr val="1D3275"/>
              </a:solidFill>
            </a:endParaRPr>
          </a:p>
          <a:p>
            <a:pPr marL="742950" lvl="1" indent="-285750">
              <a:spcBef>
                <a:spcPts val="600"/>
              </a:spcBef>
              <a:buClr>
                <a:srgbClr val="C00000"/>
              </a:buClr>
              <a:buFont typeface="Arial" panose="020B0604020202020204" pitchFamily="34" charset="0"/>
              <a:buChar char="•"/>
            </a:pPr>
            <a:r>
              <a:rPr lang="en-US" sz="1400" dirty="0">
                <a:solidFill>
                  <a:srgbClr val="1D3275"/>
                </a:solidFill>
              </a:rPr>
              <a:t>RT = Response Provided and Returned to </a:t>
            </a:r>
            <a:r>
              <a:rPr lang="en-US" sz="1400" dirty="0" smtClean="0">
                <a:solidFill>
                  <a:srgbClr val="1D3275"/>
                </a:solidFill>
              </a:rPr>
              <a:t>RO</a:t>
            </a:r>
          </a:p>
          <a:p>
            <a:pPr marL="742950" lvl="1" indent="-285750">
              <a:spcBef>
                <a:spcPts val="600"/>
              </a:spcBef>
              <a:buClr>
                <a:srgbClr val="C00000"/>
              </a:buClr>
              <a:buFont typeface="Arial" panose="020B0604020202020204" pitchFamily="34" charset="0"/>
              <a:buChar char="•"/>
            </a:pPr>
            <a:r>
              <a:rPr lang="en-US" sz="1400" dirty="0" smtClean="0">
                <a:solidFill>
                  <a:srgbClr val="1D3275"/>
                </a:solidFill>
              </a:rPr>
              <a:t>IP </a:t>
            </a:r>
            <a:r>
              <a:rPr lang="en-US" sz="1400" dirty="0">
                <a:solidFill>
                  <a:srgbClr val="1D3275"/>
                </a:solidFill>
              </a:rPr>
              <a:t>= In </a:t>
            </a:r>
            <a:r>
              <a:rPr lang="en-US" sz="1400" dirty="0" smtClean="0">
                <a:solidFill>
                  <a:srgbClr val="1D3275"/>
                </a:solidFill>
              </a:rPr>
              <a:t>Process</a:t>
            </a:r>
            <a:endParaRPr lang="en-US" sz="1400" dirty="0">
              <a:solidFill>
                <a:srgbClr val="1D3275"/>
              </a:solidFill>
            </a:endParaRPr>
          </a:p>
        </p:txBody>
      </p:sp>
    </p:spTree>
    <p:extLst>
      <p:ext uri="{BB962C8B-B14F-4D97-AF65-F5344CB8AC3E}">
        <p14:creationId xmlns:p14="http://schemas.microsoft.com/office/powerpoint/2010/main" val="1202183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914400" y="1524000"/>
            <a:ext cx="10898716" cy="4876800"/>
          </a:xfrm>
        </p:spPr>
        <p:txBody>
          <a:bodyPr/>
          <a:lstStyle/>
          <a:p>
            <a:pPr>
              <a:spcBef>
                <a:spcPts val="1200"/>
              </a:spcBef>
              <a:buClr>
                <a:srgbClr val="C00000"/>
              </a:buClr>
            </a:pPr>
            <a:r>
              <a:rPr lang="en-US" sz="2000" dirty="0"/>
              <a:t>For follow-ups to requests submitted to Code 7 for NG and Reserve </a:t>
            </a:r>
            <a:r>
              <a:rPr lang="en-US" sz="2000" dirty="0" smtClean="0"/>
              <a:t>STRs:</a:t>
            </a:r>
          </a:p>
          <a:p>
            <a:pPr lvl="1">
              <a:spcBef>
                <a:spcPts val="1200"/>
              </a:spcBef>
              <a:buClr>
                <a:srgbClr val="C00000"/>
              </a:buClr>
            </a:pPr>
            <a:r>
              <a:rPr lang="en-US" sz="1600" dirty="0" smtClean="0"/>
              <a:t>If internal message (i.e., </a:t>
            </a:r>
            <a:r>
              <a:rPr lang="en-US" sz="1600" dirty="0" err="1" smtClean="0"/>
              <a:t>Int</a:t>
            </a:r>
            <a:r>
              <a:rPr lang="en-US" sz="1600" dirty="0" smtClean="0"/>
              <a:t> </a:t>
            </a:r>
            <a:r>
              <a:rPr lang="en-US" sz="1600" dirty="0" err="1" smtClean="0"/>
              <a:t>Msg</a:t>
            </a:r>
            <a:r>
              <a:rPr lang="en-US" sz="1600" dirty="0" smtClean="0"/>
              <a:t> Technician Date…..) is more than 30 days old, send an email to the VAVBASTL/RMC/NGRV mailbox</a:t>
            </a:r>
            <a:endParaRPr lang="en-US" sz="1600" dirty="0"/>
          </a:p>
          <a:p>
            <a:pPr lvl="1">
              <a:spcBef>
                <a:spcPts val="1200"/>
              </a:spcBef>
              <a:buClr>
                <a:srgbClr val="C00000"/>
              </a:buClr>
            </a:pPr>
            <a:r>
              <a:rPr lang="en-US" sz="1600" dirty="0"/>
              <a:t>If the Branch status code is </a:t>
            </a:r>
            <a:r>
              <a:rPr lang="en-US" sz="1600" dirty="0" smtClean="0"/>
              <a:t>PL: </a:t>
            </a:r>
          </a:p>
          <a:p>
            <a:pPr lvl="2">
              <a:spcBef>
                <a:spcPts val="1200"/>
              </a:spcBef>
              <a:buClr>
                <a:srgbClr val="C00000"/>
              </a:buClr>
            </a:pPr>
            <a:r>
              <a:rPr lang="en-US" sz="1400" dirty="0"/>
              <a:t>S</a:t>
            </a:r>
            <a:r>
              <a:rPr lang="en-US" sz="1400" dirty="0" smtClean="0"/>
              <a:t>end </a:t>
            </a:r>
            <a:r>
              <a:rPr lang="en-US" sz="1400" dirty="0"/>
              <a:t>the development request letter to the Veteran </a:t>
            </a:r>
            <a:endParaRPr lang="en-US" sz="1400" dirty="0" smtClean="0"/>
          </a:p>
          <a:p>
            <a:pPr lvl="2">
              <a:spcBef>
                <a:spcPts val="1200"/>
              </a:spcBef>
              <a:buClr>
                <a:srgbClr val="C00000"/>
              </a:buClr>
            </a:pPr>
            <a:r>
              <a:rPr lang="en-US" sz="1400" dirty="0" smtClean="0"/>
              <a:t>GR5 will </a:t>
            </a:r>
            <a:r>
              <a:rPr lang="en-US" sz="1400" dirty="0"/>
              <a:t>notify </a:t>
            </a:r>
            <a:r>
              <a:rPr lang="en-US" sz="1400" dirty="0" smtClean="0"/>
              <a:t>the RO when </a:t>
            </a:r>
            <a:r>
              <a:rPr lang="en-US" sz="1400" dirty="0"/>
              <a:t>that status changes</a:t>
            </a:r>
            <a:r>
              <a:rPr lang="en-US" sz="1400" dirty="0" smtClean="0"/>
              <a:t>.</a:t>
            </a:r>
          </a:p>
          <a:p>
            <a:pPr lvl="1">
              <a:spcBef>
                <a:spcPts val="1200"/>
              </a:spcBef>
              <a:buClr>
                <a:srgbClr val="C00000"/>
              </a:buClr>
            </a:pPr>
            <a:r>
              <a:rPr lang="en-US" sz="1800" dirty="0"/>
              <a:t>Do not submit a new PIES </a:t>
            </a:r>
            <a:r>
              <a:rPr lang="en-US" sz="1800" dirty="0" smtClean="0"/>
              <a:t>request for </a:t>
            </a:r>
            <a:r>
              <a:rPr lang="en-US" sz="1800" dirty="0"/>
              <a:t>a follow-up </a:t>
            </a:r>
            <a:r>
              <a:rPr lang="en-US" sz="1800" dirty="0" smtClean="0"/>
              <a:t>request</a:t>
            </a:r>
          </a:p>
          <a:p>
            <a:pPr marL="457200" lvl="1" indent="0">
              <a:spcBef>
                <a:spcPts val="1200"/>
              </a:spcBef>
              <a:buClr>
                <a:srgbClr val="C00000"/>
              </a:buClr>
              <a:buNone/>
            </a:pPr>
            <a:endParaRPr lang="en-US" sz="1800" dirty="0"/>
          </a:p>
          <a:p>
            <a:pPr marL="914400" lvl="2" indent="0">
              <a:spcBef>
                <a:spcPts val="1200"/>
              </a:spcBef>
              <a:buClr>
                <a:srgbClr val="C00000"/>
              </a:buClr>
              <a:buNone/>
            </a:pPr>
            <a:endParaRPr lang="en-US" sz="1400" dirty="0"/>
          </a:p>
          <a:p>
            <a:pPr lvl="1">
              <a:spcBef>
                <a:spcPts val="1200"/>
              </a:spcBef>
              <a:buClr>
                <a:srgbClr val="C00000"/>
              </a:buClr>
            </a:pPr>
            <a:endParaRPr lang="en-US" sz="1600" dirty="0"/>
          </a:p>
          <a:p>
            <a:pPr>
              <a:spcBef>
                <a:spcPts val="1200"/>
              </a:spcBef>
              <a:buClr>
                <a:srgbClr val="C00000"/>
              </a:buClr>
            </a:pPr>
            <a:endParaRPr lang="en-US" altLang="en-US" sz="2000" dirty="0" smtClean="0"/>
          </a:p>
        </p:txBody>
      </p:sp>
      <p:sp>
        <p:nvSpPr>
          <p:cNvPr id="4" name="Slide Number Placeholder 3"/>
          <p:cNvSpPr>
            <a:spLocks noGrp="1"/>
          </p:cNvSpPr>
          <p:nvPr>
            <p:ph type="sldNum" sz="quarter" idx="10"/>
          </p:nvPr>
        </p:nvSpPr>
        <p:spPr/>
        <p:txBody>
          <a:bodyPr/>
          <a:lstStyle/>
          <a:p>
            <a:pPr>
              <a:defRPr/>
            </a:pPr>
            <a:fld id="{0935C902-BB3B-43F0-BD95-B7781D2DB53E}" type="slidenum">
              <a:rPr lang="en-US" smtClean="0"/>
              <a:pPr>
                <a:defRPr/>
              </a:pPr>
              <a:t>26</a:t>
            </a:fld>
            <a:endParaRPr lang="en-US"/>
          </a:p>
        </p:txBody>
      </p:sp>
      <p:sp>
        <p:nvSpPr>
          <p:cNvPr id="5" name="Rectangle 16"/>
          <p:cNvSpPr>
            <a:spLocks noGrp="1" noChangeArrowheads="1"/>
          </p:cNvSpPr>
          <p:nvPr>
            <p:ph type="title"/>
          </p:nvPr>
        </p:nvSpPr>
        <p:spPr/>
        <p:txBody>
          <a:bodyPr/>
          <a:lstStyle/>
          <a:p>
            <a:pPr>
              <a:defRPr/>
            </a:pPr>
            <a:r>
              <a:rPr lang="en-US" sz="2200" b="1" dirty="0" smtClean="0"/>
              <a:t>Follow-ups and Additional Information</a:t>
            </a:r>
          </a:p>
        </p:txBody>
      </p:sp>
    </p:spTree>
    <p:extLst>
      <p:ext uri="{BB962C8B-B14F-4D97-AF65-F5344CB8AC3E}">
        <p14:creationId xmlns:p14="http://schemas.microsoft.com/office/powerpoint/2010/main" val="230786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9228" y="2393217"/>
            <a:ext cx="3147698"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2694517" y="152400"/>
            <a:ext cx="9294283" cy="685800"/>
          </a:xfrm>
        </p:spPr>
        <p:txBody>
          <a:bodyPr/>
          <a:lstStyle/>
          <a:p>
            <a:pPr algn="l"/>
            <a:r>
              <a:rPr lang="en-US" sz="2800" dirty="0" smtClean="0"/>
              <a:t>                       Questions</a:t>
            </a:r>
            <a:endParaRPr lang="en-US" sz="2800" dirty="0"/>
          </a:p>
        </p:txBody>
      </p:sp>
      <p:sp>
        <p:nvSpPr>
          <p:cNvPr id="8" name="Rectangle 10"/>
          <p:cNvSpPr>
            <a:spLocks noGrp="1" noChangeArrowheads="1"/>
          </p:cNvSpPr>
          <p:nvPr>
            <p:ph type="sldNum" sz="quarter" idx="10"/>
          </p:nvPr>
        </p:nvSpPr>
        <p:spPr>
          <a:xfrm>
            <a:off x="10363200" y="6405563"/>
            <a:ext cx="1016000" cy="457200"/>
          </a:xfrm>
        </p:spPr>
        <p:txBody>
          <a:bodyPr/>
          <a:lstStyle/>
          <a:p>
            <a:pPr>
              <a:defRPr/>
            </a:pPr>
            <a:fld id="{44486F9B-1278-4BA4-B9CC-EFF1AC3FAE9F}" type="slidenum">
              <a:rPr lang="en-US"/>
              <a:pPr>
                <a:defRPr/>
              </a:pPr>
              <a:t>27</a:t>
            </a:fld>
            <a:endParaRPr lang="en-US" dirty="0"/>
          </a:p>
        </p:txBody>
      </p:sp>
    </p:spTree>
    <p:extLst>
      <p:ext uri="{BB962C8B-B14F-4D97-AF65-F5344CB8AC3E}">
        <p14:creationId xmlns:p14="http://schemas.microsoft.com/office/powerpoint/2010/main" val="1603428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914400" y="1706071"/>
            <a:ext cx="10898716" cy="4756373"/>
          </a:xfrm>
          <a:noFill/>
          <a:ln>
            <a:noFill/>
          </a:ln>
        </p:spPr>
        <p:txBody>
          <a:bodyPr/>
          <a:lstStyle/>
          <a:p>
            <a:pPr marL="0" indent="0">
              <a:spcBef>
                <a:spcPts val="1200"/>
              </a:spcBef>
              <a:buClr>
                <a:srgbClr val="C00000"/>
              </a:buClr>
              <a:buNone/>
            </a:pPr>
            <a:r>
              <a:rPr lang="en-US" altLang="en-US" sz="1600" dirty="0" smtClean="0"/>
              <a:t>Effective immediately, development letters for Service Treatment Records (STRs) will no longer be sent through the Safe </a:t>
            </a:r>
            <a:r>
              <a:rPr lang="en-US" altLang="en-US" sz="1600" dirty="0"/>
              <a:t>Access File Exchange (SAFE) Application.</a:t>
            </a:r>
          </a:p>
          <a:p>
            <a:pPr marL="0" indent="0">
              <a:spcBef>
                <a:spcPts val="1200"/>
              </a:spcBef>
              <a:buClr>
                <a:srgbClr val="C00000"/>
              </a:buClr>
              <a:buNone/>
            </a:pPr>
            <a:r>
              <a:rPr lang="en-US" altLang="en-US" sz="1600" dirty="0" smtClean="0"/>
              <a:t>Development will be conducted through the VA application titled Personnel Information Exchange System (PIES)</a:t>
            </a:r>
            <a:endParaRPr lang="en-US" altLang="en-US" sz="1600" dirty="0"/>
          </a:p>
          <a:p>
            <a:pPr>
              <a:spcBef>
                <a:spcPts val="1200"/>
              </a:spcBef>
              <a:buClr>
                <a:srgbClr val="C00000"/>
              </a:buClr>
            </a:pPr>
            <a:r>
              <a:rPr lang="en-US" altLang="en-US" sz="1600" dirty="0" smtClean="0"/>
              <a:t>This includes all branches of military service (Air Force, Army, Coast Guard, Marine Corps, and Navy)</a:t>
            </a:r>
          </a:p>
          <a:p>
            <a:pPr>
              <a:spcBef>
                <a:spcPts val="1200"/>
              </a:spcBef>
              <a:buClr>
                <a:srgbClr val="C00000"/>
              </a:buClr>
            </a:pPr>
            <a:r>
              <a:rPr lang="en-US" altLang="en-US" sz="1600" dirty="0" smtClean="0"/>
              <a:t>This change in procedure </a:t>
            </a:r>
            <a:r>
              <a:rPr lang="en-US" altLang="en-US" sz="1600" b="1" dirty="0" smtClean="0"/>
              <a:t>only</a:t>
            </a:r>
            <a:r>
              <a:rPr lang="en-US" altLang="en-US" sz="1600" dirty="0" smtClean="0"/>
              <a:t> applies to:</a:t>
            </a:r>
          </a:p>
          <a:p>
            <a:pPr lvl="1">
              <a:spcBef>
                <a:spcPts val="600"/>
              </a:spcBef>
              <a:buClr>
                <a:srgbClr val="C00000"/>
              </a:buClr>
            </a:pPr>
            <a:r>
              <a:rPr lang="en-US" altLang="en-US" sz="1400" dirty="0" smtClean="0"/>
              <a:t>Veterans still actively serving in a Reserve or National Guard unit, or </a:t>
            </a:r>
          </a:p>
          <a:p>
            <a:pPr lvl="1">
              <a:spcBef>
                <a:spcPts val="600"/>
              </a:spcBef>
              <a:buClr>
                <a:srgbClr val="C00000"/>
              </a:buClr>
            </a:pPr>
            <a:r>
              <a:rPr lang="en-US" altLang="en-US" sz="1400" dirty="0" smtClean="0"/>
              <a:t>Veterans who have separated or retired from the Reserves or National Guard and their former units may still be holding onto their STRs. </a:t>
            </a:r>
            <a:r>
              <a:rPr lang="en-US" altLang="en-US" sz="1400" dirty="0"/>
              <a:t>(If the veteran has separated from the Reserves within the last 12 </a:t>
            </a:r>
            <a:r>
              <a:rPr lang="en-US" altLang="en-US" sz="1400" dirty="0" smtClean="0"/>
              <a:t>months and no other STRs can be found).</a:t>
            </a:r>
          </a:p>
          <a:p>
            <a:pPr>
              <a:spcBef>
                <a:spcPts val="1200"/>
              </a:spcBef>
              <a:buClr>
                <a:srgbClr val="C00000"/>
              </a:buClr>
            </a:pPr>
            <a:r>
              <a:rPr lang="en-US" altLang="en-US" sz="1600" dirty="0" smtClean="0"/>
              <a:t>This change in procedure </a:t>
            </a:r>
            <a:r>
              <a:rPr lang="en-US" altLang="en-US" sz="1600" b="1" dirty="0" smtClean="0"/>
              <a:t>does not</a:t>
            </a:r>
            <a:r>
              <a:rPr lang="en-US" altLang="en-US" sz="1600" dirty="0" smtClean="0"/>
              <a:t> apply to Veterans that have separated from military service and:</a:t>
            </a:r>
          </a:p>
          <a:p>
            <a:pPr lvl="1">
              <a:spcBef>
                <a:spcPts val="600"/>
              </a:spcBef>
              <a:buClr>
                <a:srgbClr val="C00000"/>
              </a:buClr>
            </a:pPr>
            <a:r>
              <a:rPr lang="en-US" altLang="en-US" sz="1400" dirty="0" smtClean="0"/>
              <a:t>STRs are located at the National Personnel Records Center (NPRC), </a:t>
            </a:r>
          </a:p>
          <a:p>
            <a:pPr lvl="1">
              <a:spcBef>
                <a:spcPts val="600"/>
              </a:spcBef>
              <a:buClr>
                <a:srgbClr val="C00000"/>
              </a:buClr>
            </a:pPr>
            <a:r>
              <a:rPr lang="en-US" altLang="en-US" sz="1400" dirty="0" smtClean="0"/>
              <a:t>STRS are located at the VA Records Management Center (VA RMC), </a:t>
            </a:r>
          </a:p>
          <a:p>
            <a:pPr lvl="1">
              <a:spcBef>
                <a:spcPts val="600"/>
              </a:spcBef>
              <a:buClr>
                <a:srgbClr val="C00000"/>
              </a:buClr>
            </a:pPr>
            <a:r>
              <a:rPr lang="en-US" altLang="en-US" sz="1400" dirty="0" smtClean="0"/>
              <a:t>STRS are located in the DoD Healthcare Artifacts and Image Management Solution (HAIMS),</a:t>
            </a:r>
          </a:p>
          <a:p>
            <a:pPr lvl="1">
              <a:spcBef>
                <a:spcPts val="600"/>
              </a:spcBef>
              <a:buClr>
                <a:srgbClr val="C00000"/>
              </a:buClr>
            </a:pPr>
            <a:r>
              <a:rPr lang="en-US" altLang="en-US" sz="1400" dirty="0" smtClean="0"/>
              <a:t>If the Veteran has the complete “original” STR, or</a:t>
            </a:r>
          </a:p>
          <a:p>
            <a:pPr lvl="1">
              <a:spcBef>
                <a:spcPts val="600"/>
              </a:spcBef>
              <a:buClr>
                <a:srgbClr val="C00000"/>
              </a:buClr>
            </a:pPr>
            <a:r>
              <a:rPr lang="en-US" altLang="en-US" sz="1400" dirty="0" smtClean="0"/>
              <a:t>Veteran retired or separated and placed in the Inactive Ready Reserves (IRR) status without evidence of additional recall to active service</a:t>
            </a:r>
          </a:p>
        </p:txBody>
      </p:sp>
      <p:sp>
        <p:nvSpPr>
          <p:cNvPr id="4" name="Slide Number Placeholder 3"/>
          <p:cNvSpPr>
            <a:spLocks noGrp="1"/>
          </p:cNvSpPr>
          <p:nvPr>
            <p:ph type="sldNum" sz="quarter" idx="10"/>
          </p:nvPr>
        </p:nvSpPr>
        <p:spPr/>
        <p:txBody>
          <a:bodyPr/>
          <a:lstStyle/>
          <a:p>
            <a:pPr>
              <a:defRPr/>
            </a:pPr>
            <a:fld id="{56EFF875-D728-42D7-8818-5FFB1EDFF9F9}" type="slidenum">
              <a:rPr lang="en-US" smtClean="0"/>
              <a:pPr>
                <a:defRPr/>
              </a:pPr>
              <a:t>3</a:t>
            </a:fld>
            <a:endParaRPr lang="en-US"/>
          </a:p>
        </p:txBody>
      </p:sp>
      <p:sp>
        <p:nvSpPr>
          <p:cNvPr id="8" name="Rectangle 16"/>
          <p:cNvSpPr>
            <a:spLocks noGrp="1" noChangeArrowheads="1"/>
          </p:cNvSpPr>
          <p:nvPr>
            <p:ph type="title"/>
          </p:nvPr>
        </p:nvSpPr>
        <p:spPr>
          <a:xfrm>
            <a:off x="2540000" y="152400"/>
            <a:ext cx="9652000" cy="685800"/>
          </a:xfrm>
        </p:spPr>
        <p:txBody>
          <a:bodyPr/>
          <a:lstStyle/>
          <a:p>
            <a:pPr eaLnBrk="1" hangingPunct="1">
              <a:defRPr/>
            </a:pPr>
            <a:r>
              <a:rPr lang="en-US" sz="2400" b="1" dirty="0">
                <a:solidFill>
                  <a:srgbClr val="1D3275"/>
                </a:solidFill>
                <a:latin typeface="Century Gothic" pitchFamily="34" charset="0"/>
              </a:rPr>
              <a:t>Requesting Reserve and National Guard Service Treatment Records (STRs)</a:t>
            </a:r>
            <a:endParaRPr lang="en-US" sz="1600" b="1" i="1" dirty="0">
              <a:solidFill>
                <a:srgbClr val="1D3275"/>
              </a:solidFill>
              <a:latin typeface="Century Schoolbook" pitchFamily="18" charset="0"/>
            </a:endParaRPr>
          </a:p>
        </p:txBody>
      </p:sp>
      <p:sp>
        <p:nvSpPr>
          <p:cNvPr id="3" name="TextBox 2"/>
          <p:cNvSpPr txBox="1"/>
          <p:nvPr/>
        </p:nvSpPr>
        <p:spPr>
          <a:xfrm>
            <a:off x="711200" y="1371601"/>
            <a:ext cx="10363200" cy="369332"/>
          </a:xfrm>
          <a:prstGeom prst="rect">
            <a:avLst/>
          </a:prstGeom>
          <a:noFill/>
        </p:spPr>
        <p:txBody>
          <a:bodyPr wrap="square" rtlCol="0">
            <a:spAutoFit/>
          </a:bodyPr>
          <a:lstStyle/>
          <a:p>
            <a:r>
              <a:rPr lang="en-US" dirty="0" smtClean="0">
                <a:solidFill>
                  <a:srgbClr val="000066"/>
                </a:solidFill>
              </a:rPr>
              <a:t>Procedural Change:</a:t>
            </a:r>
            <a:endParaRPr lang="en-US" dirty="0">
              <a:solidFill>
                <a:srgbClr val="000066"/>
              </a:solidFill>
            </a:endParaRPr>
          </a:p>
        </p:txBody>
      </p:sp>
    </p:spTree>
    <p:extLst>
      <p:ext uri="{BB962C8B-B14F-4D97-AF65-F5344CB8AC3E}">
        <p14:creationId xmlns:p14="http://schemas.microsoft.com/office/powerpoint/2010/main" val="982199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914400" y="1851728"/>
            <a:ext cx="10898716" cy="4262438"/>
          </a:xfrm>
        </p:spPr>
        <p:txBody>
          <a:bodyPr/>
          <a:lstStyle/>
          <a:p>
            <a:pPr>
              <a:spcBef>
                <a:spcPts val="1200"/>
              </a:spcBef>
              <a:buClr>
                <a:srgbClr val="C00000"/>
              </a:buClr>
            </a:pPr>
            <a:r>
              <a:rPr lang="en-US" altLang="en-US" sz="2000" dirty="0" smtClean="0"/>
              <a:t>Reserve and National Guard members who have separated/retired from military service:</a:t>
            </a:r>
          </a:p>
          <a:p>
            <a:pPr lvl="1">
              <a:spcBef>
                <a:spcPts val="1200"/>
              </a:spcBef>
              <a:buClr>
                <a:srgbClr val="C00000"/>
              </a:buClr>
            </a:pPr>
            <a:r>
              <a:rPr lang="en-US" altLang="en-US" sz="1600" dirty="0" smtClean="0"/>
              <a:t>Based on the date of separation/retirement from military service:</a:t>
            </a:r>
          </a:p>
          <a:p>
            <a:pPr lvl="2">
              <a:spcBef>
                <a:spcPts val="1200"/>
              </a:spcBef>
              <a:buClr>
                <a:srgbClr val="C00000"/>
              </a:buClr>
            </a:pPr>
            <a:r>
              <a:rPr lang="en-US" altLang="en-US" sz="1400" dirty="0" smtClean="0"/>
              <a:t>If the STRs and Official Military Personnel File (OMPF) should be at NPRC then submit a PIES request to Address Code 13 via PIES.</a:t>
            </a:r>
          </a:p>
          <a:p>
            <a:pPr lvl="2">
              <a:spcBef>
                <a:spcPts val="1200"/>
              </a:spcBef>
              <a:buClr>
                <a:srgbClr val="C00000"/>
              </a:buClr>
            </a:pPr>
            <a:r>
              <a:rPr lang="en-US" altLang="en-US" sz="1400" dirty="0"/>
              <a:t>If the STRs should be located at the VA Records Management Center (VA RMC), check BIRLS to ensure the ‘SMR’ is In-Transit after CEST. If it is not In-Transit, submit a email to the VA RMC at VAVBASTL/RMC/RCD.</a:t>
            </a:r>
          </a:p>
          <a:p>
            <a:pPr lvl="2">
              <a:spcBef>
                <a:spcPts val="1200"/>
              </a:spcBef>
              <a:buClr>
                <a:srgbClr val="C00000"/>
              </a:buClr>
            </a:pPr>
            <a:r>
              <a:rPr lang="en-US" altLang="en-US" sz="1400" dirty="0" smtClean="0"/>
              <a:t>If the OMPFs should be located in the military services’ image repositories, then submit a request via the Defense Personnel Records Information Retrieval System (DPRIS).</a:t>
            </a:r>
          </a:p>
          <a:p>
            <a:pPr lvl="2">
              <a:spcBef>
                <a:spcPts val="1200"/>
              </a:spcBef>
              <a:buClr>
                <a:srgbClr val="C00000"/>
              </a:buClr>
            </a:pPr>
            <a:r>
              <a:rPr lang="en-US" altLang="en-US" sz="1400" dirty="0" smtClean="0"/>
              <a:t>If the STR meets the criteria for the automated STR request from Department of Defense (DoD) Healthcare Artifacts and Image Management Solution (HAIMS), it should be retrieved automatically and </a:t>
            </a:r>
            <a:r>
              <a:rPr lang="en-US" altLang="en-US" sz="1400" dirty="0" smtClean="0">
                <a:solidFill>
                  <a:srgbClr val="002060"/>
                </a:solidFill>
              </a:rPr>
              <a:t>no development is </a:t>
            </a:r>
            <a:r>
              <a:rPr lang="en-US" altLang="en-US" sz="1400" dirty="0" smtClean="0"/>
              <a:t>required.</a:t>
            </a:r>
          </a:p>
          <a:p>
            <a:pPr lvl="2">
              <a:spcBef>
                <a:spcPts val="1200"/>
              </a:spcBef>
              <a:buClr>
                <a:srgbClr val="C00000"/>
              </a:buClr>
            </a:pPr>
            <a:r>
              <a:rPr lang="en-US" altLang="en-US" sz="1400" dirty="0"/>
              <a:t>Determination on where STRs and OMPFs </a:t>
            </a:r>
            <a:r>
              <a:rPr lang="en-US" altLang="en-US" sz="1400" dirty="0" smtClean="0"/>
              <a:t>are located is in </a:t>
            </a:r>
            <a:r>
              <a:rPr lang="en-US" altLang="en-US" sz="1400" dirty="0"/>
              <a:t>M21-1MR Part </a:t>
            </a:r>
            <a:r>
              <a:rPr lang="en-US" altLang="en-US" sz="1400" dirty="0" smtClean="0"/>
              <a:t>III, Subpart iii, Chapter 2, Section B “Service Record Migration”</a:t>
            </a:r>
            <a:endParaRPr lang="en-US" altLang="en-US" sz="1400" dirty="0"/>
          </a:p>
          <a:p>
            <a:pPr lvl="2">
              <a:spcBef>
                <a:spcPts val="1200"/>
              </a:spcBef>
              <a:buClr>
                <a:srgbClr val="C00000"/>
              </a:buClr>
            </a:pPr>
            <a:endParaRPr lang="en-US" altLang="en-US" sz="1200" dirty="0" smtClean="0"/>
          </a:p>
        </p:txBody>
      </p:sp>
      <p:sp>
        <p:nvSpPr>
          <p:cNvPr id="4" name="Slide Number Placeholder 3"/>
          <p:cNvSpPr>
            <a:spLocks noGrp="1"/>
          </p:cNvSpPr>
          <p:nvPr>
            <p:ph type="sldNum" sz="quarter" idx="10"/>
          </p:nvPr>
        </p:nvSpPr>
        <p:spPr/>
        <p:txBody>
          <a:bodyPr/>
          <a:lstStyle/>
          <a:p>
            <a:pPr>
              <a:defRPr/>
            </a:pPr>
            <a:fld id="{56EFF875-D728-42D7-8818-5FFB1EDFF9F9}" type="slidenum">
              <a:rPr lang="en-US" smtClean="0"/>
              <a:pPr>
                <a:defRPr/>
              </a:pPr>
              <a:t>4</a:t>
            </a:fld>
            <a:endParaRPr lang="en-US"/>
          </a:p>
        </p:txBody>
      </p:sp>
      <p:sp>
        <p:nvSpPr>
          <p:cNvPr id="8" name="Rectangle 16"/>
          <p:cNvSpPr>
            <a:spLocks noGrp="1" noChangeArrowheads="1"/>
          </p:cNvSpPr>
          <p:nvPr>
            <p:ph type="title"/>
          </p:nvPr>
        </p:nvSpPr>
        <p:spPr>
          <a:xfrm>
            <a:off x="2116184" y="152400"/>
            <a:ext cx="10075817" cy="685800"/>
          </a:xfrm>
        </p:spPr>
        <p:txBody>
          <a:bodyPr/>
          <a:lstStyle/>
          <a:p>
            <a:pPr eaLnBrk="1" hangingPunct="1">
              <a:defRPr/>
            </a:pPr>
            <a:r>
              <a:rPr lang="en-US" sz="2400" b="1" dirty="0">
                <a:solidFill>
                  <a:srgbClr val="1D3275"/>
                </a:solidFill>
                <a:latin typeface="Century Gothic" pitchFamily="34" charset="0"/>
              </a:rPr>
              <a:t>Requesting Reserve and National Guard Service Treatment Records (STRs)</a:t>
            </a:r>
            <a:endParaRPr lang="en-US" sz="1600" b="1" i="1" dirty="0">
              <a:solidFill>
                <a:srgbClr val="1D3275"/>
              </a:solidFill>
              <a:latin typeface="Century Schoolbook" pitchFamily="18" charset="0"/>
            </a:endParaRPr>
          </a:p>
        </p:txBody>
      </p:sp>
      <p:sp>
        <p:nvSpPr>
          <p:cNvPr id="6" name="TextBox 5"/>
          <p:cNvSpPr txBox="1"/>
          <p:nvPr/>
        </p:nvSpPr>
        <p:spPr>
          <a:xfrm>
            <a:off x="711200" y="1371601"/>
            <a:ext cx="10363200" cy="369332"/>
          </a:xfrm>
          <a:prstGeom prst="rect">
            <a:avLst/>
          </a:prstGeom>
          <a:noFill/>
        </p:spPr>
        <p:txBody>
          <a:bodyPr wrap="square" rtlCol="0">
            <a:spAutoFit/>
          </a:bodyPr>
          <a:lstStyle/>
          <a:p>
            <a:r>
              <a:rPr lang="en-US" dirty="0" smtClean="0">
                <a:solidFill>
                  <a:srgbClr val="000066"/>
                </a:solidFill>
              </a:rPr>
              <a:t>Procedure:</a:t>
            </a:r>
            <a:endParaRPr lang="en-US" dirty="0">
              <a:solidFill>
                <a:srgbClr val="000066"/>
              </a:solidFill>
            </a:endParaRPr>
          </a:p>
        </p:txBody>
      </p:sp>
    </p:spTree>
    <p:extLst>
      <p:ext uri="{BB962C8B-B14F-4D97-AF65-F5344CB8AC3E}">
        <p14:creationId xmlns:p14="http://schemas.microsoft.com/office/powerpoint/2010/main" val="816702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914400" y="1447800"/>
            <a:ext cx="10898716" cy="4262438"/>
          </a:xfrm>
        </p:spPr>
        <p:txBody>
          <a:bodyPr/>
          <a:lstStyle/>
          <a:p>
            <a:pPr lvl="1">
              <a:spcBef>
                <a:spcPts val="600"/>
              </a:spcBef>
              <a:buClr>
                <a:srgbClr val="C00000"/>
              </a:buClr>
              <a:defRPr/>
            </a:pPr>
            <a:endParaRPr lang="en-US" altLang="en-US" sz="1800" dirty="0" smtClean="0"/>
          </a:p>
          <a:p>
            <a:pPr lvl="2">
              <a:buClr>
                <a:srgbClr val="C00000"/>
              </a:buClr>
              <a:buFont typeface="Wingdings" pitchFamily="2" charset="2"/>
              <a:buChar char="§"/>
              <a:defRPr/>
            </a:pPr>
            <a:endParaRPr lang="en-US" altLang="en-US" sz="1800" dirty="0" smtClean="0"/>
          </a:p>
          <a:p>
            <a:pPr marL="914400" lvl="2" indent="0">
              <a:buClr>
                <a:srgbClr val="C00000"/>
              </a:buClr>
              <a:buNone/>
              <a:defRPr/>
            </a:pPr>
            <a:endParaRPr lang="en-US" altLang="en-US" sz="1800" dirty="0" smtClean="0"/>
          </a:p>
          <a:p>
            <a:pPr lvl="2">
              <a:buClr>
                <a:srgbClr val="C00000"/>
              </a:buClr>
              <a:buFont typeface="Wingdings" pitchFamily="2" charset="2"/>
              <a:buChar char="§"/>
              <a:defRPr/>
            </a:pPr>
            <a:endParaRPr lang="en-US" altLang="en-US" sz="1800" dirty="0" smtClean="0"/>
          </a:p>
          <a:p>
            <a:pPr marL="0" indent="0">
              <a:buFont typeface="Wingdings" pitchFamily="2" charset="2"/>
              <a:buNone/>
              <a:defRPr/>
            </a:pPr>
            <a:endParaRPr lang="en-US" altLang="en-US" sz="1800" dirty="0" smtClean="0"/>
          </a:p>
        </p:txBody>
      </p:sp>
      <p:sp>
        <p:nvSpPr>
          <p:cNvPr id="4" name="Slide Number Placeholder 3"/>
          <p:cNvSpPr>
            <a:spLocks noGrp="1"/>
          </p:cNvSpPr>
          <p:nvPr>
            <p:ph type="sldNum" sz="quarter" idx="10"/>
          </p:nvPr>
        </p:nvSpPr>
        <p:spPr/>
        <p:txBody>
          <a:bodyPr/>
          <a:lstStyle/>
          <a:p>
            <a:pPr>
              <a:defRPr/>
            </a:pPr>
            <a:fld id="{4BCD035F-F9FC-47C9-9ABE-FA36ADAB7C8C}" type="slidenum">
              <a:rPr lang="en-US" smtClean="0"/>
              <a:pPr>
                <a:defRPr/>
              </a:pPr>
              <a:t>5</a:t>
            </a:fld>
            <a:endParaRPr lang="en-US"/>
          </a:p>
        </p:txBody>
      </p:sp>
      <p:sp>
        <p:nvSpPr>
          <p:cNvPr id="5" name="TextBox 4"/>
          <p:cNvSpPr txBox="1"/>
          <p:nvPr/>
        </p:nvSpPr>
        <p:spPr>
          <a:xfrm>
            <a:off x="711200" y="1371601"/>
            <a:ext cx="10363200" cy="369332"/>
          </a:xfrm>
          <a:prstGeom prst="rect">
            <a:avLst/>
          </a:prstGeom>
          <a:noFill/>
        </p:spPr>
        <p:txBody>
          <a:bodyPr wrap="square" rtlCol="0">
            <a:spAutoFit/>
          </a:bodyPr>
          <a:lstStyle/>
          <a:p>
            <a:r>
              <a:rPr lang="en-US" dirty="0" smtClean="0">
                <a:solidFill>
                  <a:srgbClr val="000066"/>
                </a:solidFill>
              </a:rPr>
              <a:t>Procedure:</a:t>
            </a:r>
            <a:endParaRPr lang="en-US" dirty="0">
              <a:solidFill>
                <a:srgbClr val="000066"/>
              </a:solidFill>
            </a:endParaRPr>
          </a:p>
        </p:txBody>
      </p:sp>
      <p:sp>
        <p:nvSpPr>
          <p:cNvPr id="7" name="Rectangle 16"/>
          <p:cNvSpPr>
            <a:spLocks noGrp="1" noChangeArrowheads="1"/>
          </p:cNvSpPr>
          <p:nvPr>
            <p:ph type="title"/>
          </p:nvPr>
        </p:nvSpPr>
        <p:spPr/>
        <p:txBody>
          <a:bodyPr/>
          <a:lstStyle/>
          <a:p>
            <a:pPr eaLnBrk="1" hangingPunct="1">
              <a:defRPr/>
            </a:pPr>
            <a:r>
              <a:rPr lang="en-US" sz="2400" b="1" dirty="0">
                <a:solidFill>
                  <a:srgbClr val="1D3275"/>
                </a:solidFill>
                <a:latin typeface="Century Gothic" pitchFamily="34" charset="0"/>
              </a:rPr>
              <a:t>Requesting Reserve and National Guard Service Treatment Records (STRs)</a:t>
            </a:r>
            <a:endParaRPr lang="en-US" sz="1600" b="1" i="1" dirty="0">
              <a:solidFill>
                <a:srgbClr val="1D3275"/>
              </a:solidFill>
              <a:latin typeface="Century Schoolbook" pitchFamily="18" charset="0"/>
            </a:endParaRPr>
          </a:p>
        </p:txBody>
      </p:sp>
      <p:sp>
        <p:nvSpPr>
          <p:cNvPr id="9" name="Content Placeholder 2"/>
          <p:cNvSpPr txBox="1">
            <a:spLocks/>
          </p:cNvSpPr>
          <p:nvPr/>
        </p:nvSpPr>
        <p:spPr bwMode="auto">
          <a:xfrm>
            <a:off x="914400" y="1615426"/>
            <a:ext cx="10898716" cy="426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mn-lt"/>
                <a:ea typeface="+mn-ea"/>
                <a:cs typeface="+mn-cs"/>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a:spcBef>
                <a:spcPts val="0"/>
              </a:spcBef>
              <a:buClr>
                <a:srgbClr val="C00000"/>
              </a:buClr>
            </a:pPr>
            <a:r>
              <a:rPr lang="en-US" altLang="en-US" sz="2000" kern="0" dirty="0" smtClean="0"/>
              <a:t>Reserve and National Guard Members who have separated/retired from military service:</a:t>
            </a:r>
          </a:p>
          <a:p>
            <a:pPr marL="0" indent="0">
              <a:spcBef>
                <a:spcPts val="0"/>
              </a:spcBef>
              <a:buClr>
                <a:srgbClr val="C00000"/>
              </a:buClr>
              <a:buNone/>
            </a:pPr>
            <a:endParaRPr lang="en-US" altLang="en-US" sz="800" kern="0" dirty="0" smtClean="0"/>
          </a:p>
          <a:p>
            <a:pPr lvl="1">
              <a:spcBef>
                <a:spcPts val="0"/>
              </a:spcBef>
              <a:buClr>
                <a:srgbClr val="C00000"/>
              </a:buClr>
            </a:pPr>
            <a:r>
              <a:rPr lang="en-US" altLang="en-US" sz="1600" kern="0" dirty="0" smtClean="0"/>
              <a:t>Negative responses from NPRC, RMC, DPRIS, HAIMS</a:t>
            </a:r>
          </a:p>
          <a:p>
            <a:pPr marL="457200" lvl="1" indent="0">
              <a:spcBef>
                <a:spcPts val="0"/>
              </a:spcBef>
              <a:buClr>
                <a:srgbClr val="C00000"/>
              </a:buClr>
              <a:buNone/>
            </a:pPr>
            <a:endParaRPr lang="en-US" altLang="en-US" sz="800" kern="0" dirty="0" smtClean="0"/>
          </a:p>
          <a:p>
            <a:pPr lvl="2">
              <a:spcBef>
                <a:spcPts val="0"/>
              </a:spcBef>
              <a:buClr>
                <a:srgbClr val="C00000"/>
              </a:buClr>
            </a:pPr>
            <a:r>
              <a:rPr lang="en-US" altLang="en-US" sz="1400" kern="0" dirty="0"/>
              <a:t>If a negative response </a:t>
            </a:r>
            <a:r>
              <a:rPr lang="en-US" altLang="en-US" sz="1400" kern="0" dirty="0" smtClean="0"/>
              <a:t>is received from </a:t>
            </a:r>
            <a:r>
              <a:rPr lang="en-US" altLang="en-US" sz="1400" kern="0" dirty="0"/>
              <a:t>NPRC for STRs, submit request to VA RMC (based upon service dates).</a:t>
            </a:r>
          </a:p>
          <a:p>
            <a:pPr lvl="2">
              <a:spcBef>
                <a:spcPts val="0"/>
              </a:spcBef>
              <a:buClr>
                <a:srgbClr val="C00000"/>
              </a:buClr>
            </a:pPr>
            <a:r>
              <a:rPr lang="en-US" altLang="en-US" sz="1400" kern="0" dirty="0" smtClean="0"/>
              <a:t>If a negative response for the STR is received from VA RMC, </a:t>
            </a:r>
            <a:r>
              <a:rPr lang="en-US" altLang="en-US" sz="1400" kern="0" dirty="0"/>
              <a:t>submit a RV1 or NG1 PIES request code to Address Code </a:t>
            </a:r>
            <a:r>
              <a:rPr lang="en-US" altLang="en-US" sz="1400" kern="0" dirty="0" smtClean="0"/>
              <a:t>7 via PIES (submission process </a:t>
            </a:r>
            <a:r>
              <a:rPr lang="en-US" altLang="en-US" sz="1400" kern="0" dirty="0"/>
              <a:t>outlined further in this briefing</a:t>
            </a:r>
            <a:r>
              <a:rPr lang="en-US" altLang="en-US" sz="1400" kern="0" dirty="0" smtClean="0"/>
              <a:t>)</a:t>
            </a:r>
          </a:p>
          <a:p>
            <a:pPr lvl="2">
              <a:spcBef>
                <a:spcPts val="0"/>
              </a:spcBef>
              <a:buClr>
                <a:srgbClr val="C00000"/>
              </a:buClr>
            </a:pPr>
            <a:r>
              <a:rPr lang="en-US" altLang="en-US" sz="1400" kern="0" dirty="0" smtClean="0"/>
              <a:t>If DPRIS does not provide the needed OMPF images documentation, submit a follow-up request via DPRIS.  Process for submitting DPRIS follow-ups is outlined in the DPRIS User Guide located on the DPRIS website at https</a:t>
            </a:r>
            <a:r>
              <a:rPr lang="en-US" altLang="en-US" sz="1400" kern="0" dirty="0"/>
              <a:t>://www.dpris.dod.mil/</a:t>
            </a:r>
            <a:endParaRPr lang="en-US" altLang="en-US" sz="1400" kern="0" dirty="0" smtClean="0"/>
          </a:p>
          <a:p>
            <a:pPr lvl="2">
              <a:spcBef>
                <a:spcPts val="0"/>
              </a:spcBef>
              <a:buClr>
                <a:srgbClr val="C00000"/>
              </a:buClr>
            </a:pPr>
            <a:r>
              <a:rPr lang="en-US" altLang="en-US" sz="1400" kern="0" dirty="0" smtClean="0"/>
              <a:t>If the STR has not been received from HAIMS within 45 days from the date of separation, submit a follow-up email to GR5 team (located within the VA Liaison Office (VALO) in St. Louis) at VAVBASTL/RMC/NGRV</a:t>
            </a:r>
          </a:p>
          <a:p>
            <a:pPr lvl="3">
              <a:spcBef>
                <a:spcPts val="0"/>
              </a:spcBef>
              <a:buClr>
                <a:srgbClr val="C00000"/>
              </a:buClr>
            </a:pPr>
            <a:r>
              <a:rPr lang="en-US" altLang="en-US" sz="1400" kern="0" dirty="0" smtClean="0"/>
              <a:t>GR5 will reach out to the DoD Single Point of Entry (</a:t>
            </a:r>
            <a:r>
              <a:rPr lang="en-US" altLang="en-US" sz="1400" kern="0" dirty="0" err="1" smtClean="0"/>
              <a:t>SPoE</a:t>
            </a:r>
            <a:r>
              <a:rPr lang="en-US" altLang="en-US" sz="1400" kern="0" dirty="0" smtClean="0"/>
              <a:t>) and inquire about the STR</a:t>
            </a:r>
          </a:p>
          <a:p>
            <a:pPr lvl="3">
              <a:spcBef>
                <a:spcPts val="0"/>
              </a:spcBef>
              <a:buClr>
                <a:srgbClr val="C00000"/>
              </a:buClr>
            </a:pPr>
            <a:r>
              <a:rPr lang="en-US" altLang="en-US" sz="1400" kern="0" dirty="0" smtClean="0"/>
              <a:t>In the subject line of the email place “45 day follow-up on HAIMS STRs” </a:t>
            </a:r>
          </a:p>
          <a:p>
            <a:pPr lvl="3">
              <a:spcBef>
                <a:spcPts val="0"/>
              </a:spcBef>
              <a:buClr>
                <a:srgbClr val="C00000"/>
              </a:buClr>
            </a:pPr>
            <a:r>
              <a:rPr lang="en-US" sz="1400" dirty="0" smtClean="0"/>
              <a:t>If </a:t>
            </a:r>
            <a:r>
              <a:rPr lang="en-US" sz="1400" dirty="0"/>
              <a:t>the STRs are not in HAIMS submit a PIES request to CODE </a:t>
            </a:r>
            <a:r>
              <a:rPr lang="en-US" sz="1400" dirty="0" smtClean="0"/>
              <a:t>7</a:t>
            </a:r>
          </a:p>
          <a:p>
            <a:pPr lvl="3">
              <a:spcBef>
                <a:spcPts val="0"/>
              </a:spcBef>
              <a:buClr>
                <a:srgbClr val="C00000"/>
              </a:buClr>
            </a:pPr>
            <a:endParaRPr lang="en-US" sz="800" kern="0" dirty="0" smtClean="0"/>
          </a:p>
          <a:p>
            <a:pPr>
              <a:spcBef>
                <a:spcPts val="0"/>
              </a:spcBef>
              <a:buClr>
                <a:srgbClr val="C00000"/>
              </a:buClr>
            </a:pPr>
            <a:r>
              <a:rPr lang="en-US" sz="1600" dirty="0" smtClean="0"/>
              <a:t>DO </a:t>
            </a:r>
            <a:r>
              <a:rPr lang="en-US" sz="1600" dirty="0"/>
              <a:t>NOT </a:t>
            </a:r>
            <a:r>
              <a:rPr lang="en-US" sz="1600" dirty="0" smtClean="0"/>
              <a:t>submit multiple requests at the same time </a:t>
            </a:r>
            <a:r>
              <a:rPr lang="en-US" sz="1600" dirty="0"/>
              <a:t>- Based on the date of separation, a </a:t>
            </a:r>
            <a:r>
              <a:rPr lang="en-US" sz="1600" dirty="0" smtClean="0"/>
              <a:t>negative </a:t>
            </a:r>
            <a:r>
              <a:rPr lang="en-US" sz="1600" dirty="0"/>
              <a:t>response should be obtained prior to moving on to the next location (do not send all locations the request at the same time</a:t>
            </a:r>
            <a:r>
              <a:rPr lang="en-US" sz="1600" dirty="0" smtClean="0"/>
              <a:t>)</a:t>
            </a:r>
          </a:p>
          <a:p>
            <a:pPr marL="0" indent="0">
              <a:spcBef>
                <a:spcPts val="0"/>
              </a:spcBef>
              <a:buClr>
                <a:srgbClr val="C00000"/>
              </a:buClr>
              <a:buNone/>
            </a:pPr>
            <a:endParaRPr lang="en-US" sz="800" dirty="0"/>
          </a:p>
          <a:p>
            <a:pPr marL="0" indent="0">
              <a:spcBef>
                <a:spcPts val="0"/>
              </a:spcBef>
              <a:buNone/>
            </a:pPr>
            <a:r>
              <a:rPr lang="en-US" altLang="en-US" sz="1400" kern="0" dirty="0" smtClean="0">
                <a:solidFill>
                  <a:srgbClr val="FF0000"/>
                </a:solidFill>
              </a:rPr>
              <a:t>NOTE</a:t>
            </a:r>
            <a:r>
              <a:rPr lang="en-US" altLang="en-US" sz="1400" kern="0" dirty="0">
                <a:solidFill>
                  <a:srgbClr val="FF0000"/>
                </a:solidFill>
              </a:rPr>
              <a:t>:  A </a:t>
            </a:r>
            <a:r>
              <a:rPr lang="en-US" altLang="en-US" sz="1400" kern="0" dirty="0" smtClean="0">
                <a:solidFill>
                  <a:srgbClr val="FF0000"/>
                </a:solidFill>
              </a:rPr>
              <a:t>Veteran </a:t>
            </a:r>
            <a:r>
              <a:rPr lang="en-US" altLang="en-US" sz="1400" kern="0" dirty="0">
                <a:solidFill>
                  <a:srgbClr val="FF0000"/>
                </a:solidFill>
              </a:rPr>
              <a:t>may have records in several locations based upon service periods – Multiple location submissions are applicable when the </a:t>
            </a:r>
            <a:r>
              <a:rPr lang="en-US" altLang="en-US" sz="1400" kern="0" dirty="0" smtClean="0">
                <a:solidFill>
                  <a:srgbClr val="FF0000"/>
                </a:solidFill>
              </a:rPr>
              <a:t>Veteran </a:t>
            </a:r>
            <a:r>
              <a:rPr lang="en-US" altLang="en-US" sz="1400" kern="0" dirty="0">
                <a:solidFill>
                  <a:srgbClr val="FF0000"/>
                </a:solidFill>
              </a:rPr>
              <a:t>has had a break in service and are currently in the National Guard or the </a:t>
            </a:r>
            <a:r>
              <a:rPr lang="en-US" altLang="en-US" sz="1400" kern="0" dirty="0" smtClean="0">
                <a:solidFill>
                  <a:srgbClr val="FF0000"/>
                </a:solidFill>
              </a:rPr>
              <a:t>Reserve.  T</a:t>
            </a:r>
            <a:r>
              <a:rPr lang="en-US" sz="1400" kern="0" dirty="0" smtClean="0">
                <a:solidFill>
                  <a:srgbClr val="FF0000"/>
                </a:solidFill>
              </a:rPr>
              <a:t>he </a:t>
            </a:r>
            <a:r>
              <a:rPr lang="en-US" sz="1400" kern="0" dirty="0">
                <a:solidFill>
                  <a:srgbClr val="FF0000"/>
                </a:solidFill>
              </a:rPr>
              <a:t>DoD </a:t>
            </a:r>
            <a:r>
              <a:rPr lang="en-US" sz="1400" dirty="0" err="1" smtClean="0">
                <a:solidFill>
                  <a:srgbClr val="FF0000"/>
                </a:solidFill>
              </a:rPr>
              <a:t>SPoE</a:t>
            </a:r>
            <a:r>
              <a:rPr lang="en-US" sz="1400" dirty="0" smtClean="0">
                <a:solidFill>
                  <a:srgbClr val="FF0000"/>
                </a:solidFill>
              </a:rPr>
              <a:t> </a:t>
            </a:r>
            <a:r>
              <a:rPr lang="en-US" sz="1400" dirty="0">
                <a:solidFill>
                  <a:srgbClr val="FF0000"/>
                </a:solidFill>
              </a:rPr>
              <a:t>for Department of Veterans Affairs Requests agreement signed </a:t>
            </a:r>
            <a:r>
              <a:rPr lang="en-US" sz="1400" dirty="0" smtClean="0">
                <a:solidFill>
                  <a:srgbClr val="FF0000"/>
                </a:solidFill>
              </a:rPr>
              <a:t>November 8, 2013 </a:t>
            </a:r>
            <a:r>
              <a:rPr lang="en-US" sz="1400" dirty="0">
                <a:solidFill>
                  <a:srgbClr val="FF0000"/>
                </a:solidFill>
              </a:rPr>
              <a:t>states: “ (STRs) are transferred to VA within 45 days of the date of Service Member’s separation</a:t>
            </a:r>
            <a:r>
              <a:rPr lang="en-US" sz="1400" dirty="0" smtClean="0">
                <a:solidFill>
                  <a:srgbClr val="FF0000"/>
                </a:solidFill>
              </a:rPr>
              <a:t>.”</a:t>
            </a:r>
            <a:endParaRPr lang="en-US" sz="1400" dirty="0">
              <a:solidFill>
                <a:srgbClr val="FF0000"/>
              </a:solidFill>
            </a:endParaRPr>
          </a:p>
          <a:p>
            <a:pPr marL="0" indent="0">
              <a:spcBef>
                <a:spcPts val="0"/>
              </a:spcBef>
              <a:buNone/>
            </a:pPr>
            <a:endParaRPr lang="en-US" altLang="en-US" sz="1400" kern="0" dirty="0">
              <a:solidFill>
                <a:srgbClr val="FF0000"/>
              </a:solidFill>
            </a:endParaRPr>
          </a:p>
          <a:p>
            <a:pPr>
              <a:spcBef>
                <a:spcPts val="0"/>
              </a:spcBef>
              <a:buClr>
                <a:srgbClr val="C00000"/>
              </a:buClr>
            </a:pPr>
            <a:endParaRPr lang="en-US" altLang="en-US" sz="1400" kern="0" dirty="0" smtClean="0">
              <a:solidFill>
                <a:srgbClr val="FF0000"/>
              </a:solidFill>
            </a:endParaRPr>
          </a:p>
        </p:txBody>
      </p:sp>
    </p:spTree>
    <p:extLst>
      <p:ext uri="{BB962C8B-B14F-4D97-AF65-F5344CB8AC3E}">
        <p14:creationId xmlns:p14="http://schemas.microsoft.com/office/powerpoint/2010/main" val="4152398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914400" y="1447800"/>
            <a:ext cx="10898716" cy="4262438"/>
          </a:xfrm>
        </p:spPr>
        <p:txBody>
          <a:bodyPr/>
          <a:lstStyle/>
          <a:p>
            <a:pPr lvl="1">
              <a:spcBef>
                <a:spcPts val="600"/>
              </a:spcBef>
              <a:buClr>
                <a:srgbClr val="C00000"/>
              </a:buClr>
              <a:defRPr/>
            </a:pPr>
            <a:endParaRPr lang="en-US" altLang="en-US" sz="1800" dirty="0" smtClean="0"/>
          </a:p>
          <a:p>
            <a:pPr lvl="2">
              <a:buClr>
                <a:srgbClr val="C00000"/>
              </a:buClr>
              <a:buFont typeface="Wingdings" pitchFamily="2" charset="2"/>
              <a:buChar char="§"/>
              <a:defRPr/>
            </a:pPr>
            <a:endParaRPr lang="en-US" altLang="en-US" sz="1800" dirty="0" smtClean="0"/>
          </a:p>
          <a:p>
            <a:pPr marL="914400" lvl="2" indent="0">
              <a:buClr>
                <a:srgbClr val="C00000"/>
              </a:buClr>
              <a:buNone/>
              <a:defRPr/>
            </a:pPr>
            <a:endParaRPr lang="en-US" altLang="en-US" sz="1800" dirty="0" smtClean="0"/>
          </a:p>
          <a:p>
            <a:pPr lvl="2">
              <a:buClr>
                <a:srgbClr val="C00000"/>
              </a:buClr>
              <a:buFont typeface="Wingdings" pitchFamily="2" charset="2"/>
              <a:buChar char="§"/>
              <a:defRPr/>
            </a:pPr>
            <a:endParaRPr lang="en-US" altLang="en-US" sz="1800" dirty="0" smtClean="0"/>
          </a:p>
          <a:p>
            <a:pPr marL="0" indent="0">
              <a:buFont typeface="Wingdings" pitchFamily="2" charset="2"/>
              <a:buNone/>
              <a:defRPr/>
            </a:pPr>
            <a:endParaRPr lang="en-US" altLang="en-US" sz="1800" dirty="0" smtClean="0"/>
          </a:p>
        </p:txBody>
      </p:sp>
      <p:sp>
        <p:nvSpPr>
          <p:cNvPr id="4" name="Slide Number Placeholder 3"/>
          <p:cNvSpPr>
            <a:spLocks noGrp="1"/>
          </p:cNvSpPr>
          <p:nvPr>
            <p:ph type="sldNum" sz="quarter" idx="10"/>
          </p:nvPr>
        </p:nvSpPr>
        <p:spPr/>
        <p:txBody>
          <a:bodyPr/>
          <a:lstStyle/>
          <a:p>
            <a:pPr>
              <a:defRPr/>
            </a:pPr>
            <a:fld id="{4BCD035F-F9FC-47C9-9ABE-FA36ADAB7C8C}" type="slidenum">
              <a:rPr lang="en-US" smtClean="0"/>
              <a:pPr>
                <a:defRPr/>
              </a:pPr>
              <a:t>6</a:t>
            </a:fld>
            <a:endParaRPr lang="en-US"/>
          </a:p>
        </p:txBody>
      </p:sp>
      <p:sp>
        <p:nvSpPr>
          <p:cNvPr id="5" name="TextBox 4"/>
          <p:cNvSpPr txBox="1"/>
          <p:nvPr/>
        </p:nvSpPr>
        <p:spPr>
          <a:xfrm>
            <a:off x="711200" y="1371601"/>
            <a:ext cx="10363200" cy="369332"/>
          </a:xfrm>
          <a:prstGeom prst="rect">
            <a:avLst/>
          </a:prstGeom>
          <a:noFill/>
        </p:spPr>
        <p:txBody>
          <a:bodyPr wrap="square" rtlCol="0">
            <a:spAutoFit/>
          </a:bodyPr>
          <a:lstStyle/>
          <a:p>
            <a:r>
              <a:rPr lang="en-US" dirty="0" smtClean="0">
                <a:solidFill>
                  <a:srgbClr val="000066"/>
                </a:solidFill>
              </a:rPr>
              <a:t>Procedure:</a:t>
            </a:r>
            <a:endParaRPr lang="en-US" dirty="0">
              <a:solidFill>
                <a:srgbClr val="000066"/>
              </a:solidFill>
            </a:endParaRPr>
          </a:p>
        </p:txBody>
      </p:sp>
      <p:sp>
        <p:nvSpPr>
          <p:cNvPr id="7" name="Rectangle 16"/>
          <p:cNvSpPr>
            <a:spLocks noGrp="1" noChangeArrowheads="1"/>
          </p:cNvSpPr>
          <p:nvPr>
            <p:ph type="title"/>
          </p:nvPr>
        </p:nvSpPr>
        <p:spPr/>
        <p:txBody>
          <a:bodyPr/>
          <a:lstStyle/>
          <a:p>
            <a:pPr eaLnBrk="1" hangingPunct="1">
              <a:defRPr/>
            </a:pPr>
            <a:r>
              <a:rPr lang="en-US" sz="2400" b="1" dirty="0">
                <a:solidFill>
                  <a:srgbClr val="1D3275"/>
                </a:solidFill>
                <a:latin typeface="Century Gothic" pitchFamily="34" charset="0"/>
              </a:rPr>
              <a:t>Requesting Reserve and National Guard Service Treatment Records (STRs)</a:t>
            </a:r>
            <a:endParaRPr lang="en-US" sz="1600" b="1" i="1" dirty="0">
              <a:solidFill>
                <a:srgbClr val="1D3275"/>
              </a:solidFill>
              <a:latin typeface="Century Schoolbook" pitchFamily="18" charset="0"/>
            </a:endParaRPr>
          </a:p>
        </p:txBody>
      </p:sp>
      <p:sp>
        <p:nvSpPr>
          <p:cNvPr id="9" name="Content Placeholder 2"/>
          <p:cNvSpPr txBox="1">
            <a:spLocks/>
          </p:cNvSpPr>
          <p:nvPr/>
        </p:nvSpPr>
        <p:spPr bwMode="auto">
          <a:xfrm>
            <a:off x="914400" y="1625700"/>
            <a:ext cx="10898716" cy="426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mn-lt"/>
                <a:ea typeface="+mn-ea"/>
                <a:cs typeface="+mn-cs"/>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a:spcBef>
                <a:spcPts val="0"/>
              </a:spcBef>
              <a:buClr>
                <a:srgbClr val="C00000"/>
              </a:buClr>
            </a:pPr>
            <a:r>
              <a:rPr lang="en-US" altLang="en-US" sz="2000" kern="0" dirty="0" smtClean="0"/>
              <a:t>Reserve and National Guard Members who have separated/retired from military service:</a:t>
            </a:r>
          </a:p>
          <a:p>
            <a:pPr marL="0" indent="0">
              <a:spcBef>
                <a:spcPts val="0"/>
              </a:spcBef>
              <a:buClr>
                <a:srgbClr val="C00000"/>
              </a:buClr>
              <a:buNone/>
            </a:pPr>
            <a:r>
              <a:rPr lang="en-US" altLang="en-US" sz="2000" kern="0" dirty="0" smtClean="0"/>
              <a:t> </a:t>
            </a:r>
          </a:p>
          <a:p>
            <a:pPr lvl="1">
              <a:spcBef>
                <a:spcPts val="0"/>
              </a:spcBef>
              <a:buClr>
                <a:srgbClr val="C00000"/>
              </a:buClr>
            </a:pPr>
            <a:r>
              <a:rPr lang="en-US" altLang="en-US" sz="1600" kern="0" dirty="0" smtClean="0"/>
              <a:t>When submitting an RV1 </a:t>
            </a:r>
            <a:r>
              <a:rPr lang="en-US" altLang="en-US" sz="1600" kern="0" dirty="0"/>
              <a:t>or NG1 PIES request code </a:t>
            </a:r>
            <a:r>
              <a:rPr lang="en-US" altLang="en-US" sz="1600" kern="0" dirty="0" smtClean="0"/>
              <a:t>to </a:t>
            </a:r>
            <a:r>
              <a:rPr lang="en-US" altLang="en-US" sz="1600" kern="0" dirty="0"/>
              <a:t>Address Code 7 via </a:t>
            </a:r>
            <a:r>
              <a:rPr lang="en-US" altLang="en-US" sz="1600" kern="0" dirty="0" smtClean="0"/>
              <a:t>PIES:</a:t>
            </a:r>
          </a:p>
          <a:p>
            <a:pPr lvl="1">
              <a:spcBef>
                <a:spcPts val="0"/>
              </a:spcBef>
              <a:buClr>
                <a:srgbClr val="C00000"/>
              </a:buClr>
            </a:pPr>
            <a:endParaRPr lang="en-US" altLang="en-US" sz="1600" kern="0" dirty="0"/>
          </a:p>
          <a:p>
            <a:pPr lvl="2">
              <a:spcBef>
                <a:spcPts val="0"/>
              </a:spcBef>
              <a:buClr>
                <a:srgbClr val="C00000"/>
              </a:buClr>
            </a:pPr>
            <a:r>
              <a:rPr lang="en-US" altLang="en-US" sz="1600" kern="0" dirty="0" smtClean="0"/>
              <a:t>In VBMS create a custom tracked item after the PIES request  has been submitted</a:t>
            </a:r>
          </a:p>
          <a:p>
            <a:pPr lvl="3">
              <a:spcBef>
                <a:spcPts val="0"/>
              </a:spcBef>
              <a:buClr>
                <a:srgbClr val="C00000"/>
              </a:buClr>
            </a:pPr>
            <a:r>
              <a:rPr lang="en-US" altLang="en-US" sz="1600" kern="0" dirty="0" smtClean="0"/>
              <a:t>Label the custom track item as:</a:t>
            </a:r>
          </a:p>
          <a:p>
            <a:pPr marL="1371600" lvl="3" indent="0">
              <a:spcBef>
                <a:spcPts val="0"/>
              </a:spcBef>
              <a:buClr>
                <a:srgbClr val="C00000"/>
              </a:buClr>
              <a:buNone/>
            </a:pPr>
            <a:endParaRPr lang="en-US" altLang="en-US" sz="1600" kern="0" dirty="0" smtClean="0"/>
          </a:p>
          <a:p>
            <a:pPr lvl="4">
              <a:spcBef>
                <a:spcPts val="0"/>
              </a:spcBef>
              <a:buClr>
                <a:srgbClr val="C00000"/>
              </a:buClr>
            </a:pPr>
            <a:r>
              <a:rPr lang="en-US" altLang="en-US" sz="1600" kern="0" dirty="0" smtClean="0"/>
              <a:t>RV1 – Reserve Records Request, or</a:t>
            </a:r>
          </a:p>
          <a:p>
            <a:pPr lvl="4">
              <a:spcBef>
                <a:spcPts val="0"/>
              </a:spcBef>
              <a:buClr>
                <a:srgbClr val="C00000"/>
              </a:buClr>
            </a:pPr>
            <a:r>
              <a:rPr lang="en-US" altLang="en-US" sz="1600" kern="0" dirty="0" smtClean="0"/>
              <a:t>NG1 – National Guard Records Request</a:t>
            </a:r>
          </a:p>
          <a:p>
            <a:pPr lvl="4">
              <a:spcBef>
                <a:spcPts val="0"/>
              </a:spcBef>
              <a:buClr>
                <a:srgbClr val="C00000"/>
              </a:buClr>
            </a:pPr>
            <a:endParaRPr lang="en-US" altLang="en-US" sz="1600" kern="0" dirty="0"/>
          </a:p>
          <a:p>
            <a:pPr lvl="1">
              <a:spcBef>
                <a:spcPts val="0"/>
              </a:spcBef>
              <a:buClr>
                <a:srgbClr val="C00000"/>
              </a:buClr>
            </a:pPr>
            <a:r>
              <a:rPr lang="en-US" altLang="en-US" sz="1600" kern="0" dirty="0" smtClean="0"/>
              <a:t>Requirements for standardized tracked items for PIES request codes for RV1 and NG1 have been submitted to VBMS</a:t>
            </a:r>
          </a:p>
          <a:p>
            <a:pPr marL="457200" lvl="1" indent="0">
              <a:spcBef>
                <a:spcPts val="0"/>
              </a:spcBef>
              <a:buClr>
                <a:srgbClr val="C00000"/>
              </a:buClr>
              <a:buNone/>
            </a:pPr>
            <a:endParaRPr lang="en-US" altLang="en-US" sz="1600" kern="0" dirty="0" smtClean="0"/>
          </a:p>
          <a:p>
            <a:pPr lvl="2">
              <a:spcBef>
                <a:spcPts val="0"/>
              </a:spcBef>
              <a:buClr>
                <a:srgbClr val="C00000"/>
              </a:buClr>
            </a:pPr>
            <a:r>
              <a:rPr lang="en-US" altLang="en-US" sz="1600" kern="0" dirty="0" smtClean="0"/>
              <a:t>Anticipated implementation of the standardized tracked items for RV1 and NG1 PIES request codes in VBMS is June 2015</a:t>
            </a:r>
          </a:p>
          <a:p>
            <a:pPr lvl="2">
              <a:spcBef>
                <a:spcPts val="0"/>
              </a:spcBef>
              <a:buClr>
                <a:srgbClr val="C00000"/>
              </a:buClr>
            </a:pPr>
            <a:endParaRPr lang="en-US" altLang="en-US" sz="1600" kern="0" dirty="0"/>
          </a:p>
          <a:p>
            <a:pPr lvl="1">
              <a:spcBef>
                <a:spcPts val="0"/>
              </a:spcBef>
              <a:buClr>
                <a:srgbClr val="C00000"/>
              </a:buClr>
            </a:pPr>
            <a:r>
              <a:rPr lang="en-US" altLang="en-US" sz="1600" kern="0" dirty="0" smtClean="0"/>
              <a:t>Once the standardized tracked items for RV1 and NG1 PIES request codes are implemented, discontinue creating custom track items for these request codes.</a:t>
            </a:r>
          </a:p>
          <a:p>
            <a:pPr lvl="3">
              <a:spcBef>
                <a:spcPts val="0"/>
              </a:spcBef>
              <a:buClr>
                <a:srgbClr val="C00000"/>
              </a:buClr>
            </a:pPr>
            <a:endParaRPr lang="en-US" altLang="en-US" sz="1600" kern="0" dirty="0" smtClean="0"/>
          </a:p>
          <a:p>
            <a:pPr lvl="3">
              <a:spcBef>
                <a:spcPts val="0"/>
              </a:spcBef>
              <a:buClr>
                <a:srgbClr val="C00000"/>
              </a:buClr>
            </a:pPr>
            <a:endParaRPr lang="en-US" altLang="en-US" sz="1600" kern="0" dirty="0" smtClean="0"/>
          </a:p>
          <a:p>
            <a:pPr lvl="2">
              <a:spcBef>
                <a:spcPts val="0"/>
              </a:spcBef>
              <a:buClr>
                <a:srgbClr val="C00000"/>
              </a:buClr>
            </a:pPr>
            <a:endParaRPr lang="en-US" altLang="en-US" sz="1200" kern="0" dirty="0">
              <a:solidFill>
                <a:srgbClr val="FF0000"/>
              </a:solidFill>
            </a:endParaRPr>
          </a:p>
          <a:p>
            <a:pPr>
              <a:spcBef>
                <a:spcPts val="0"/>
              </a:spcBef>
              <a:buClr>
                <a:srgbClr val="C00000"/>
              </a:buClr>
            </a:pPr>
            <a:endParaRPr lang="en-US" altLang="en-US" sz="1400" kern="0" dirty="0" smtClean="0">
              <a:solidFill>
                <a:srgbClr val="FF0000"/>
              </a:solidFill>
            </a:endParaRPr>
          </a:p>
        </p:txBody>
      </p:sp>
    </p:spTree>
    <p:extLst>
      <p:ext uri="{BB962C8B-B14F-4D97-AF65-F5344CB8AC3E}">
        <p14:creationId xmlns:p14="http://schemas.microsoft.com/office/powerpoint/2010/main" val="3626450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371600"/>
            <a:ext cx="10898716" cy="4876800"/>
          </a:xfrm>
        </p:spPr>
        <p:txBody>
          <a:bodyPr/>
          <a:lstStyle/>
          <a:p>
            <a:pPr lvl="2">
              <a:buClr>
                <a:srgbClr val="C00000"/>
              </a:buClr>
              <a:buFont typeface="Wingdings" pitchFamily="2" charset="2"/>
              <a:buChar char="§"/>
              <a:defRPr/>
            </a:pPr>
            <a:endParaRPr lang="en-US" sz="1400" dirty="0"/>
          </a:p>
          <a:p>
            <a:pPr marL="0" indent="0">
              <a:buFont typeface="Wingdings" pitchFamily="2" charset="2"/>
              <a:buNone/>
              <a:defRPr/>
            </a:pPr>
            <a:endParaRPr lang="en-US" sz="1800" dirty="0" smtClean="0"/>
          </a:p>
        </p:txBody>
      </p:sp>
      <p:sp>
        <p:nvSpPr>
          <p:cNvPr id="4" name="Slide Number Placeholder 3"/>
          <p:cNvSpPr>
            <a:spLocks noGrp="1"/>
          </p:cNvSpPr>
          <p:nvPr>
            <p:ph type="sldNum" sz="quarter" idx="10"/>
          </p:nvPr>
        </p:nvSpPr>
        <p:spPr/>
        <p:txBody>
          <a:bodyPr/>
          <a:lstStyle/>
          <a:p>
            <a:pPr>
              <a:defRPr/>
            </a:pPr>
            <a:fld id="{470206D1-C951-4105-AA5C-0F7773A1DCB1}" type="slidenum">
              <a:rPr lang="en-US" smtClean="0"/>
              <a:pPr>
                <a:defRPr/>
              </a:pPr>
              <a:t>7</a:t>
            </a:fld>
            <a:endParaRPr lang="en-US"/>
          </a:p>
        </p:txBody>
      </p:sp>
      <p:sp>
        <p:nvSpPr>
          <p:cNvPr id="6" name="Rectangle 16"/>
          <p:cNvSpPr>
            <a:spLocks noGrp="1" noChangeArrowheads="1"/>
          </p:cNvSpPr>
          <p:nvPr>
            <p:ph type="title"/>
          </p:nvPr>
        </p:nvSpPr>
        <p:spPr/>
        <p:txBody>
          <a:bodyPr/>
          <a:lstStyle/>
          <a:p>
            <a:pPr eaLnBrk="1" hangingPunct="1">
              <a:defRPr/>
            </a:pPr>
            <a:r>
              <a:rPr lang="en-US" sz="2400" b="1" dirty="0">
                <a:solidFill>
                  <a:srgbClr val="1D3275"/>
                </a:solidFill>
                <a:latin typeface="Century Gothic" pitchFamily="34" charset="0"/>
              </a:rPr>
              <a:t>Requesting Reserve and National Guard Service Treatment Records (STRs)</a:t>
            </a:r>
            <a:endParaRPr lang="en-US" sz="1600" b="1" i="1" dirty="0">
              <a:solidFill>
                <a:srgbClr val="1D3275"/>
              </a:solidFill>
              <a:latin typeface="Century Schoolbook" pitchFamily="18" charset="0"/>
            </a:endParaRPr>
          </a:p>
        </p:txBody>
      </p:sp>
      <p:sp>
        <p:nvSpPr>
          <p:cNvPr id="7" name="Content Placeholder 2"/>
          <p:cNvSpPr txBox="1">
            <a:spLocks/>
          </p:cNvSpPr>
          <p:nvPr/>
        </p:nvSpPr>
        <p:spPr bwMode="auto">
          <a:xfrm>
            <a:off x="914400" y="1740933"/>
            <a:ext cx="10898716" cy="426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mn-lt"/>
                <a:ea typeface="+mn-ea"/>
                <a:cs typeface="+mn-cs"/>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a:spcBef>
                <a:spcPts val="0"/>
              </a:spcBef>
              <a:buClr>
                <a:srgbClr val="C00000"/>
              </a:buClr>
            </a:pPr>
            <a:r>
              <a:rPr lang="en-US" altLang="en-US" sz="2000" kern="0" dirty="0" smtClean="0"/>
              <a:t>Reserve and National Guard Members who are still serving in the military service:</a:t>
            </a:r>
          </a:p>
          <a:p>
            <a:pPr marL="0" indent="0">
              <a:spcBef>
                <a:spcPts val="0"/>
              </a:spcBef>
              <a:buClr>
                <a:srgbClr val="C00000"/>
              </a:buClr>
              <a:buNone/>
            </a:pPr>
            <a:endParaRPr lang="en-US" altLang="en-US" sz="1000" kern="0" dirty="0" smtClean="0"/>
          </a:p>
          <a:p>
            <a:pPr lvl="1">
              <a:spcBef>
                <a:spcPts val="0"/>
              </a:spcBef>
              <a:buClr>
                <a:srgbClr val="C00000"/>
              </a:buClr>
            </a:pPr>
            <a:r>
              <a:rPr lang="en-US" altLang="en-US" sz="1600" kern="0" dirty="0" smtClean="0"/>
              <a:t>Based on military service information, the Reserve/National Guard member is still serving and:</a:t>
            </a:r>
          </a:p>
          <a:p>
            <a:pPr lvl="1">
              <a:spcBef>
                <a:spcPts val="0"/>
              </a:spcBef>
              <a:buClr>
                <a:srgbClr val="C00000"/>
              </a:buClr>
            </a:pPr>
            <a:endParaRPr lang="en-US" altLang="en-US" sz="1600" kern="0" dirty="0" smtClean="0"/>
          </a:p>
          <a:p>
            <a:pPr lvl="2">
              <a:spcBef>
                <a:spcPts val="0"/>
              </a:spcBef>
              <a:buClr>
                <a:srgbClr val="C00000"/>
              </a:buClr>
            </a:pPr>
            <a:r>
              <a:rPr lang="en-US" altLang="en-US" sz="1400" kern="0" dirty="0" smtClean="0"/>
              <a:t>Latest Release from Active Duty (RAD) is prior to January 1, 2014, then </a:t>
            </a:r>
          </a:p>
          <a:p>
            <a:pPr lvl="3">
              <a:spcBef>
                <a:spcPts val="0"/>
              </a:spcBef>
              <a:buClr>
                <a:srgbClr val="C00000"/>
              </a:buClr>
            </a:pPr>
            <a:r>
              <a:rPr lang="en-US" altLang="en-US" sz="1400" kern="0" dirty="0" smtClean="0"/>
              <a:t>For </a:t>
            </a:r>
            <a:r>
              <a:rPr lang="en-US" altLang="en-US" sz="1400" kern="0" dirty="0" smtClean="0">
                <a:solidFill>
                  <a:srgbClr val="002060"/>
                </a:solidFill>
              </a:rPr>
              <a:t>STRs, submit </a:t>
            </a:r>
            <a:r>
              <a:rPr lang="en-US" altLang="en-US" sz="1400" kern="0" dirty="0" smtClean="0"/>
              <a:t>a </a:t>
            </a:r>
            <a:r>
              <a:rPr lang="en-US" altLang="en-US" sz="1400" kern="0" dirty="0"/>
              <a:t>RV1 or NG1 PIES request code to Address Code 7 via PIES </a:t>
            </a:r>
            <a:endParaRPr lang="en-US" altLang="en-US" sz="1400" kern="0" dirty="0" smtClean="0"/>
          </a:p>
          <a:p>
            <a:pPr lvl="3">
              <a:buClr>
                <a:srgbClr val="C00000"/>
              </a:buClr>
            </a:pPr>
            <a:r>
              <a:rPr lang="en-US" sz="1400" dirty="0"/>
              <a:t>If there is not a break in service </a:t>
            </a:r>
            <a:r>
              <a:rPr lang="en-US" sz="1400" dirty="0" smtClean="0"/>
              <a:t>submit a RV1 or BG1 to Address Code 7 for STRs </a:t>
            </a:r>
            <a:endParaRPr lang="en-US" sz="1400" dirty="0"/>
          </a:p>
          <a:p>
            <a:pPr lvl="3">
              <a:buClr>
                <a:srgbClr val="C00000"/>
              </a:buClr>
            </a:pPr>
            <a:r>
              <a:rPr lang="en-US" sz="1400" dirty="0" smtClean="0"/>
              <a:t>If there was a complete separation from service, you will also need to submit to the RMC for Active Duty STRs</a:t>
            </a:r>
            <a:endParaRPr lang="en-US" altLang="en-US" sz="1400" kern="0" dirty="0" smtClean="0"/>
          </a:p>
          <a:p>
            <a:pPr lvl="3">
              <a:spcBef>
                <a:spcPts val="0"/>
              </a:spcBef>
              <a:buClr>
                <a:srgbClr val="C00000"/>
              </a:buClr>
            </a:pPr>
            <a:r>
              <a:rPr lang="en-US" altLang="en-US" sz="1400" kern="0" dirty="0" smtClean="0"/>
              <a:t>For OMPFs submit a DPRIS request</a:t>
            </a:r>
          </a:p>
          <a:p>
            <a:pPr lvl="2">
              <a:spcBef>
                <a:spcPts val="1200"/>
              </a:spcBef>
              <a:buClr>
                <a:srgbClr val="C00000"/>
              </a:buClr>
            </a:pPr>
            <a:r>
              <a:rPr lang="en-US" altLang="en-US" sz="1400" kern="0" dirty="0" smtClean="0"/>
              <a:t>Latest RAD is on or after January 1, 2014</a:t>
            </a:r>
          </a:p>
          <a:p>
            <a:pPr lvl="3">
              <a:spcBef>
                <a:spcPts val="0"/>
              </a:spcBef>
              <a:buClr>
                <a:srgbClr val="C00000"/>
              </a:buClr>
            </a:pPr>
            <a:r>
              <a:rPr lang="en-US" altLang="en-US" sz="1400" kern="0" dirty="0" smtClean="0"/>
              <a:t>The </a:t>
            </a:r>
            <a:r>
              <a:rPr lang="en-US" altLang="en-US" sz="1400" kern="0" dirty="0"/>
              <a:t>automated STR request </a:t>
            </a:r>
            <a:r>
              <a:rPr lang="en-US" altLang="en-US" sz="1400" kern="0" dirty="0" smtClean="0"/>
              <a:t>from DoD HAIMS will be generated, STRs in HAIMS </a:t>
            </a:r>
            <a:r>
              <a:rPr lang="en-US" altLang="en-US" sz="1400" kern="0" dirty="0"/>
              <a:t>should be retrieved automatically </a:t>
            </a:r>
            <a:endParaRPr lang="en-US" altLang="en-US" sz="1400" kern="0" dirty="0" smtClean="0"/>
          </a:p>
          <a:p>
            <a:pPr lvl="3">
              <a:buClr>
                <a:srgbClr val="C00000"/>
              </a:buClr>
            </a:pPr>
            <a:r>
              <a:rPr lang="en-US" sz="1400" dirty="0"/>
              <a:t>If there is not a break in service submit a RV1 </a:t>
            </a:r>
            <a:r>
              <a:rPr lang="en-US" sz="1400"/>
              <a:t>or </a:t>
            </a:r>
            <a:r>
              <a:rPr lang="en-US" sz="1400" smtClean="0"/>
              <a:t>NG1 </a:t>
            </a:r>
            <a:r>
              <a:rPr lang="en-US" sz="1400" dirty="0"/>
              <a:t>to Address Code 7 for </a:t>
            </a:r>
            <a:r>
              <a:rPr lang="en-US" sz="1400" dirty="0" smtClean="0"/>
              <a:t>STRs </a:t>
            </a:r>
            <a:endParaRPr lang="en-US" sz="1400" dirty="0"/>
          </a:p>
          <a:p>
            <a:pPr lvl="3">
              <a:spcBef>
                <a:spcPts val="0"/>
              </a:spcBef>
              <a:buClr>
                <a:srgbClr val="C00000"/>
              </a:buClr>
            </a:pPr>
            <a:r>
              <a:rPr lang="en-US" altLang="en-US" sz="1400" kern="0" dirty="0" smtClean="0"/>
              <a:t>For OMPFs submit a DPRIS request</a:t>
            </a:r>
          </a:p>
          <a:p>
            <a:pPr marL="1371600" lvl="3" indent="0">
              <a:spcBef>
                <a:spcPts val="0"/>
              </a:spcBef>
              <a:buClr>
                <a:srgbClr val="C00000"/>
              </a:buClr>
              <a:buNone/>
            </a:pPr>
            <a:endParaRPr lang="en-US" altLang="en-US" sz="1400" kern="0" dirty="0" smtClean="0">
              <a:solidFill>
                <a:srgbClr val="FF0000"/>
              </a:solidFill>
            </a:endParaRPr>
          </a:p>
        </p:txBody>
      </p:sp>
      <p:sp>
        <p:nvSpPr>
          <p:cNvPr id="8" name="TextBox 7"/>
          <p:cNvSpPr txBox="1"/>
          <p:nvPr/>
        </p:nvSpPr>
        <p:spPr>
          <a:xfrm>
            <a:off x="711200" y="1371601"/>
            <a:ext cx="10363200" cy="369332"/>
          </a:xfrm>
          <a:prstGeom prst="rect">
            <a:avLst/>
          </a:prstGeom>
          <a:noFill/>
        </p:spPr>
        <p:txBody>
          <a:bodyPr wrap="square" rtlCol="0">
            <a:spAutoFit/>
          </a:bodyPr>
          <a:lstStyle/>
          <a:p>
            <a:r>
              <a:rPr lang="en-US" dirty="0" smtClean="0">
                <a:solidFill>
                  <a:srgbClr val="000066"/>
                </a:solidFill>
              </a:rPr>
              <a:t>Procedure:</a:t>
            </a:r>
            <a:endParaRPr lang="en-US" dirty="0">
              <a:solidFill>
                <a:srgbClr val="000066"/>
              </a:solidFill>
            </a:endParaRPr>
          </a:p>
        </p:txBody>
      </p:sp>
    </p:spTree>
    <p:extLst>
      <p:ext uri="{BB962C8B-B14F-4D97-AF65-F5344CB8AC3E}">
        <p14:creationId xmlns:p14="http://schemas.microsoft.com/office/powerpoint/2010/main" val="756459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371600"/>
            <a:ext cx="10898716" cy="4876800"/>
          </a:xfrm>
        </p:spPr>
        <p:txBody>
          <a:bodyPr/>
          <a:lstStyle/>
          <a:p>
            <a:pPr lvl="2">
              <a:buClr>
                <a:srgbClr val="C00000"/>
              </a:buClr>
              <a:buFont typeface="Wingdings" pitchFamily="2" charset="2"/>
              <a:buChar char="§"/>
              <a:defRPr/>
            </a:pPr>
            <a:endParaRPr lang="en-US" sz="1400" dirty="0"/>
          </a:p>
          <a:p>
            <a:pPr marL="0" indent="0">
              <a:buFont typeface="Wingdings" pitchFamily="2" charset="2"/>
              <a:buNone/>
              <a:defRPr/>
            </a:pPr>
            <a:endParaRPr lang="en-US" sz="1800" dirty="0" smtClean="0"/>
          </a:p>
        </p:txBody>
      </p:sp>
      <p:sp>
        <p:nvSpPr>
          <p:cNvPr id="4" name="Slide Number Placeholder 3"/>
          <p:cNvSpPr>
            <a:spLocks noGrp="1"/>
          </p:cNvSpPr>
          <p:nvPr>
            <p:ph type="sldNum" sz="quarter" idx="10"/>
          </p:nvPr>
        </p:nvSpPr>
        <p:spPr/>
        <p:txBody>
          <a:bodyPr/>
          <a:lstStyle/>
          <a:p>
            <a:pPr>
              <a:defRPr/>
            </a:pPr>
            <a:fld id="{470206D1-C951-4105-AA5C-0F7773A1DCB1}" type="slidenum">
              <a:rPr lang="en-US" smtClean="0"/>
              <a:pPr>
                <a:defRPr/>
              </a:pPr>
              <a:t>8</a:t>
            </a:fld>
            <a:endParaRPr lang="en-US"/>
          </a:p>
        </p:txBody>
      </p:sp>
      <p:sp>
        <p:nvSpPr>
          <p:cNvPr id="6" name="Rectangle 16"/>
          <p:cNvSpPr>
            <a:spLocks noGrp="1" noChangeArrowheads="1"/>
          </p:cNvSpPr>
          <p:nvPr>
            <p:ph type="title"/>
          </p:nvPr>
        </p:nvSpPr>
        <p:spPr/>
        <p:txBody>
          <a:bodyPr/>
          <a:lstStyle/>
          <a:p>
            <a:pPr eaLnBrk="1" hangingPunct="1">
              <a:defRPr/>
            </a:pPr>
            <a:r>
              <a:rPr lang="en-US" sz="2400" b="1" dirty="0">
                <a:solidFill>
                  <a:srgbClr val="1D3275"/>
                </a:solidFill>
                <a:latin typeface="Century Gothic" pitchFamily="34" charset="0"/>
              </a:rPr>
              <a:t>Requesting Reserve and National Guard Service Treatment Records (STRs)</a:t>
            </a:r>
            <a:endParaRPr lang="en-US" sz="1600" b="1" i="1" dirty="0">
              <a:solidFill>
                <a:srgbClr val="1D3275"/>
              </a:solidFill>
              <a:latin typeface="Century Schoolbook" pitchFamily="18" charset="0"/>
            </a:endParaRPr>
          </a:p>
        </p:txBody>
      </p:sp>
      <p:sp>
        <p:nvSpPr>
          <p:cNvPr id="7" name="Content Placeholder 2"/>
          <p:cNvSpPr txBox="1">
            <a:spLocks/>
          </p:cNvSpPr>
          <p:nvPr/>
        </p:nvSpPr>
        <p:spPr bwMode="auto">
          <a:xfrm>
            <a:off x="914400" y="1740933"/>
            <a:ext cx="10898716" cy="426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mn-lt"/>
                <a:ea typeface="+mn-ea"/>
                <a:cs typeface="+mn-cs"/>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a:spcBef>
                <a:spcPts val="0"/>
              </a:spcBef>
              <a:buClr>
                <a:srgbClr val="C00000"/>
              </a:buClr>
            </a:pPr>
            <a:r>
              <a:rPr lang="en-US" altLang="en-US" sz="2000" kern="0" dirty="0" smtClean="0"/>
              <a:t>Reserve and National Guard Members who are still serving in the military service:</a:t>
            </a:r>
          </a:p>
          <a:p>
            <a:pPr marL="0" indent="0">
              <a:spcBef>
                <a:spcPts val="0"/>
              </a:spcBef>
              <a:buClr>
                <a:srgbClr val="C00000"/>
              </a:buClr>
              <a:buNone/>
            </a:pPr>
            <a:endParaRPr lang="en-US" altLang="en-US" sz="1000" kern="0" dirty="0" smtClean="0"/>
          </a:p>
          <a:p>
            <a:pPr lvl="1">
              <a:spcBef>
                <a:spcPts val="0"/>
              </a:spcBef>
              <a:buClr>
                <a:srgbClr val="C00000"/>
              </a:buClr>
            </a:pPr>
            <a:r>
              <a:rPr lang="en-US" altLang="en-US" sz="1600" kern="0" dirty="0" smtClean="0"/>
              <a:t>Based on military service information, the Reserve/National Guard member is still serving and:</a:t>
            </a:r>
          </a:p>
          <a:p>
            <a:pPr lvl="1">
              <a:spcBef>
                <a:spcPts val="0"/>
              </a:spcBef>
              <a:buClr>
                <a:srgbClr val="C00000"/>
              </a:buClr>
            </a:pPr>
            <a:endParaRPr lang="en-US" altLang="en-US" sz="1600" kern="0" dirty="0" smtClean="0"/>
          </a:p>
          <a:p>
            <a:pPr lvl="2">
              <a:spcBef>
                <a:spcPts val="0"/>
              </a:spcBef>
              <a:buClr>
                <a:srgbClr val="C00000"/>
              </a:buClr>
            </a:pPr>
            <a:r>
              <a:rPr lang="en-US" altLang="en-US" sz="1400" kern="0" dirty="0" smtClean="0"/>
              <a:t>If </a:t>
            </a:r>
            <a:r>
              <a:rPr lang="en-US" altLang="en-US" sz="1400" kern="0" dirty="0"/>
              <a:t>the STR has not been received from HAIMS within 45 days from the </a:t>
            </a:r>
            <a:r>
              <a:rPr lang="en-US" altLang="en-US" sz="1400" kern="0" dirty="0" smtClean="0"/>
              <a:t>date of when the STR request* was submitted, </a:t>
            </a:r>
            <a:r>
              <a:rPr lang="en-US" altLang="en-US" sz="1400" kern="0" dirty="0"/>
              <a:t>submit a follow-up email </a:t>
            </a:r>
            <a:r>
              <a:rPr lang="en-US" altLang="en-US" sz="1400" kern="0" dirty="0" smtClean="0"/>
              <a:t>at GR5 at VAVBASTL/RMC/NGRV.  GR5 will reach out to the DoD </a:t>
            </a:r>
            <a:r>
              <a:rPr lang="en-US" altLang="en-US" sz="1400" kern="0" dirty="0" err="1" smtClean="0"/>
              <a:t>SPoE</a:t>
            </a:r>
            <a:r>
              <a:rPr lang="en-US" altLang="en-US" sz="1400" kern="0" dirty="0" smtClean="0"/>
              <a:t> and inquire about the STR.</a:t>
            </a:r>
            <a:endParaRPr lang="en-US" altLang="en-US" sz="1400" kern="0" dirty="0"/>
          </a:p>
          <a:p>
            <a:pPr lvl="3">
              <a:spcBef>
                <a:spcPts val="0"/>
              </a:spcBef>
              <a:buClr>
                <a:srgbClr val="C00000"/>
              </a:buClr>
            </a:pPr>
            <a:r>
              <a:rPr lang="en-US" altLang="en-US" sz="1400" kern="0" dirty="0" smtClean="0"/>
              <a:t>In </a:t>
            </a:r>
            <a:r>
              <a:rPr lang="en-US" altLang="en-US" sz="1400" kern="0" dirty="0"/>
              <a:t>the subject line of the email place “45 day follow-up on HAIMS STRs” </a:t>
            </a:r>
            <a:endParaRPr lang="en-US" altLang="en-US" sz="1400" kern="0" dirty="0" smtClean="0"/>
          </a:p>
          <a:p>
            <a:pPr marL="1371600" lvl="3" indent="0">
              <a:spcBef>
                <a:spcPts val="0"/>
              </a:spcBef>
              <a:buClr>
                <a:srgbClr val="C00000"/>
              </a:buClr>
              <a:buNone/>
            </a:pPr>
            <a:endParaRPr lang="en-US" altLang="en-US" sz="1400" kern="0" dirty="0"/>
          </a:p>
          <a:p>
            <a:pPr lvl="2">
              <a:spcBef>
                <a:spcPts val="0"/>
              </a:spcBef>
              <a:buClr>
                <a:srgbClr val="C00000"/>
              </a:buClr>
            </a:pPr>
            <a:r>
              <a:rPr lang="en-US" sz="1400" dirty="0" smtClean="0"/>
              <a:t>If the STRs are not in HAIMS submit a PIES request to Address Code 7</a:t>
            </a:r>
          </a:p>
          <a:p>
            <a:pPr marL="1371600" lvl="3" indent="0">
              <a:spcBef>
                <a:spcPts val="0"/>
              </a:spcBef>
              <a:buClr>
                <a:srgbClr val="C00000"/>
              </a:buClr>
              <a:buNone/>
            </a:pPr>
            <a:endParaRPr lang="en-US" altLang="en-US" sz="1400" kern="0" dirty="0" smtClean="0"/>
          </a:p>
          <a:p>
            <a:pPr lvl="2">
              <a:spcBef>
                <a:spcPts val="0"/>
              </a:spcBef>
              <a:buClr>
                <a:srgbClr val="C00000"/>
              </a:buClr>
            </a:pPr>
            <a:r>
              <a:rPr lang="en-US" altLang="en-US" sz="1400" kern="0" dirty="0" smtClean="0"/>
              <a:t>If </a:t>
            </a:r>
            <a:r>
              <a:rPr lang="en-US" altLang="en-US" sz="1400" kern="0" dirty="0"/>
              <a:t>DPRIS does not </a:t>
            </a:r>
            <a:r>
              <a:rPr lang="en-US" altLang="en-US" sz="1400" kern="0" dirty="0" smtClean="0"/>
              <a:t>provide </a:t>
            </a:r>
            <a:r>
              <a:rPr lang="en-US" altLang="en-US" sz="1400" kern="0" dirty="0"/>
              <a:t>the needed OMPF images documentation, submit </a:t>
            </a:r>
            <a:r>
              <a:rPr lang="en-US" altLang="en-US" sz="1400" kern="0" dirty="0" smtClean="0"/>
              <a:t>a DPRIS </a:t>
            </a:r>
            <a:r>
              <a:rPr lang="en-US" altLang="en-US" sz="1400" kern="0" dirty="0"/>
              <a:t>follow-up </a:t>
            </a:r>
            <a:r>
              <a:rPr lang="en-US" altLang="en-US" sz="1400" kern="0" dirty="0" smtClean="0"/>
              <a:t>request via DPRIS.</a:t>
            </a:r>
          </a:p>
          <a:p>
            <a:pPr lvl="3">
              <a:spcBef>
                <a:spcPts val="0"/>
              </a:spcBef>
              <a:buClr>
                <a:srgbClr val="C00000"/>
              </a:buClr>
            </a:pPr>
            <a:r>
              <a:rPr lang="en-US" altLang="en-US" sz="1400" kern="0" dirty="0" smtClean="0"/>
              <a:t>Process </a:t>
            </a:r>
            <a:r>
              <a:rPr lang="en-US" altLang="en-US" sz="1400" kern="0" dirty="0"/>
              <a:t>for submitting DPRIS follow-ups is outlined in the DPRIS User Guide located on the DPRIS </a:t>
            </a:r>
            <a:r>
              <a:rPr lang="en-US" altLang="en-US" sz="1400" kern="0" dirty="0" smtClean="0"/>
              <a:t>website.</a:t>
            </a:r>
          </a:p>
          <a:p>
            <a:pPr marL="1371600" lvl="3" indent="0">
              <a:spcBef>
                <a:spcPts val="0"/>
              </a:spcBef>
              <a:buClr>
                <a:srgbClr val="C00000"/>
              </a:buClr>
              <a:buNone/>
            </a:pPr>
            <a:endParaRPr lang="en-US" altLang="en-US" sz="1400" kern="0" dirty="0" smtClean="0"/>
          </a:p>
          <a:p>
            <a:pPr>
              <a:spcBef>
                <a:spcPts val="0"/>
              </a:spcBef>
              <a:buClr>
                <a:srgbClr val="C00000"/>
              </a:buClr>
            </a:pPr>
            <a:r>
              <a:rPr lang="en-US" altLang="en-US" sz="2000" kern="0" dirty="0" smtClean="0">
                <a:solidFill>
                  <a:srgbClr val="FF0000"/>
                </a:solidFill>
              </a:rPr>
              <a:t>Note that the date to begin the 45 day time limit is different for those Reserve/National Guard members who have separated from military service versus those who are still participating in the Reserves and National Guard.</a:t>
            </a:r>
          </a:p>
          <a:p>
            <a:pPr marL="114300" lvl="2" indent="0">
              <a:spcBef>
                <a:spcPts val="1200"/>
              </a:spcBef>
              <a:buClr>
                <a:srgbClr val="C00000"/>
              </a:buClr>
              <a:buNone/>
            </a:pPr>
            <a:r>
              <a:rPr lang="en-US" altLang="en-US" sz="1200" kern="0" dirty="0">
                <a:solidFill>
                  <a:srgbClr val="FF0000"/>
                </a:solidFill>
              </a:rPr>
              <a:t>*See Fast Letter 14-04 “Transition to Electronic Service Treatment Records (STRs) for VBMS Status Messages and their location.</a:t>
            </a:r>
          </a:p>
          <a:p>
            <a:pPr marL="114300" indent="0">
              <a:spcBef>
                <a:spcPts val="1200"/>
              </a:spcBef>
              <a:buClr>
                <a:srgbClr val="C00000"/>
              </a:buClr>
              <a:buNone/>
            </a:pPr>
            <a:endParaRPr lang="en-US" altLang="en-US" sz="2000" kern="0" dirty="0" smtClean="0">
              <a:solidFill>
                <a:srgbClr val="FF0000"/>
              </a:solidFill>
            </a:endParaRPr>
          </a:p>
        </p:txBody>
      </p:sp>
      <p:sp>
        <p:nvSpPr>
          <p:cNvPr id="8" name="TextBox 7"/>
          <p:cNvSpPr txBox="1"/>
          <p:nvPr/>
        </p:nvSpPr>
        <p:spPr>
          <a:xfrm>
            <a:off x="711200" y="1371601"/>
            <a:ext cx="10363200" cy="369332"/>
          </a:xfrm>
          <a:prstGeom prst="rect">
            <a:avLst/>
          </a:prstGeom>
          <a:noFill/>
        </p:spPr>
        <p:txBody>
          <a:bodyPr wrap="square" rtlCol="0">
            <a:spAutoFit/>
          </a:bodyPr>
          <a:lstStyle/>
          <a:p>
            <a:r>
              <a:rPr lang="en-US" dirty="0" smtClean="0">
                <a:solidFill>
                  <a:srgbClr val="000066"/>
                </a:solidFill>
              </a:rPr>
              <a:t>Procedure continued:</a:t>
            </a:r>
            <a:endParaRPr lang="en-US" dirty="0">
              <a:solidFill>
                <a:srgbClr val="000066"/>
              </a:solidFill>
            </a:endParaRPr>
          </a:p>
        </p:txBody>
      </p:sp>
    </p:spTree>
    <p:extLst>
      <p:ext uri="{BB962C8B-B14F-4D97-AF65-F5344CB8AC3E}">
        <p14:creationId xmlns:p14="http://schemas.microsoft.com/office/powerpoint/2010/main" val="119060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935C902-BB3B-43F0-BD95-B7781D2DB53E}" type="slidenum">
              <a:rPr lang="en-US" smtClean="0"/>
              <a:pPr>
                <a:defRPr/>
              </a:pPr>
              <a:t>9</a:t>
            </a:fld>
            <a:endParaRPr lang="en-US"/>
          </a:p>
        </p:txBody>
      </p:sp>
      <p:sp>
        <p:nvSpPr>
          <p:cNvPr id="6" name="Title 1"/>
          <p:cNvSpPr>
            <a:spLocks noGrp="1"/>
          </p:cNvSpPr>
          <p:nvPr>
            <p:ph type="title"/>
          </p:nvPr>
        </p:nvSpPr>
        <p:spPr/>
        <p:txBody>
          <a:bodyPr/>
          <a:lstStyle/>
          <a:p>
            <a:r>
              <a:rPr lang="en-US" sz="2400" b="1" dirty="0" smtClean="0"/>
              <a:t>Utilizing the Personnel Information Exchange System (PIES) to Request Reserve and National Guard Records</a:t>
            </a:r>
            <a:endParaRPr lang="en-US" sz="2400" b="1" dirty="0"/>
          </a:p>
        </p:txBody>
      </p:sp>
      <p:sp>
        <p:nvSpPr>
          <p:cNvPr id="7" name="TextBox 6"/>
          <p:cNvSpPr txBox="1"/>
          <p:nvPr/>
        </p:nvSpPr>
        <p:spPr>
          <a:xfrm>
            <a:off x="546987" y="1487715"/>
            <a:ext cx="10499865" cy="369332"/>
          </a:xfrm>
          <a:prstGeom prst="rect">
            <a:avLst/>
          </a:prstGeom>
          <a:noFill/>
        </p:spPr>
        <p:txBody>
          <a:bodyPr wrap="square" rtlCol="0">
            <a:spAutoFit/>
          </a:bodyPr>
          <a:lstStyle/>
          <a:p>
            <a:r>
              <a:rPr lang="en-US" dirty="0" smtClean="0">
                <a:solidFill>
                  <a:srgbClr val="000066"/>
                </a:solidFill>
              </a:rPr>
              <a:t>Procedure for Transition Process:</a:t>
            </a:r>
            <a:endParaRPr lang="en-US" dirty="0">
              <a:solidFill>
                <a:srgbClr val="000066"/>
              </a:solidFill>
            </a:endParaRPr>
          </a:p>
        </p:txBody>
      </p:sp>
      <p:sp>
        <p:nvSpPr>
          <p:cNvPr id="9" name="Content Placeholder 2"/>
          <p:cNvSpPr>
            <a:spLocks noGrp="1"/>
          </p:cNvSpPr>
          <p:nvPr>
            <p:ph idx="1"/>
          </p:nvPr>
        </p:nvSpPr>
        <p:spPr>
          <a:xfrm>
            <a:off x="914400" y="1851728"/>
            <a:ext cx="10898716" cy="4262438"/>
          </a:xfrm>
        </p:spPr>
        <p:txBody>
          <a:bodyPr/>
          <a:lstStyle/>
          <a:p>
            <a:pPr>
              <a:spcBef>
                <a:spcPts val="1200"/>
              </a:spcBef>
              <a:buClr>
                <a:srgbClr val="C00000"/>
              </a:buClr>
            </a:pPr>
            <a:r>
              <a:rPr lang="en-US" altLang="en-US" sz="2000" dirty="0" smtClean="0"/>
              <a:t>If a 30 day development letter has been sent to the DoD </a:t>
            </a:r>
            <a:r>
              <a:rPr lang="en-US" altLang="en-US" sz="2000" dirty="0" err="1" smtClean="0"/>
              <a:t>SPoE</a:t>
            </a:r>
            <a:r>
              <a:rPr lang="en-US" altLang="en-US" sz="2000" dirty="0" smtClean="0"/>
              <a:t> via SAFE and:</a:t>
            </a:r>
          </a:p>
          <a:p>
            <a:pPr lvl="1">
              <a:spcBef>
                <a:spcPts val="1200"/>
              </a:spcBef>
              <a:buClr>
                <a:srgbClr val="C00000"/>
              </a:buClr>
            </a:pPr>
            <a:r>
              <a:rPr lang="en-US" altLang="en-US" sz="1600" dirty="0" smtClean="0"/>
              <a:t>The 30 day suspense has expired with no response from the </a:t>
            </a:r>
            <a:r>
              <a:rPr lang="en-US" altLang="en-US" sz="1600" dirty="0" err="1" smtClean="0"/>
              <a:t>SPoE</a:t>
            </a:r>
            <a:r>
              <a:rPr lang="en-US" altLang="en-US" sz="1600" dirty="0" smtClean="0"/>
              <a:t>.</a:t>
            </a:r>
          </a:p>
          <a:p>
            <a:pPr lvl="2">
              <a:spcBef>
                <a:spcPts val="1200"/>
              </a:spcBef>
              <a:buClr>
                <a:srgbClr val="C00000"/>
              </a:buClr>
            </a:pPr>
            <a:r>
              <a:rPr lang="en-US" altLang="en-US" sz="1400" dirty="0" smtClean="0"/>
              <a:t>Do not send a 15 day development letter to the </a:t>
            </a:r>
            <a:r>
              <a:rPr lang="en-US" altLang="en-US" sz="1400" dirty="0" err="1" smtClean="0"/>
              <a:t>SPoE</a:t>
            </a:r>
            <a:endParaRPr lang="en-US" altLang="en-US" sz="1400" dirty="0" smtClean="0"/>
          </a:p>
          <a:p>
            <a:pPr lvl="2">
              <a:spcBef>
                <a:spcPts val="1200"/>
              </a:spcBef>
              <a:buClr>
                <a:srgbClr val="C00000"/>
              </a:buClr>
            </a:pPr>
            <a:r>
              <a:rPr lang="en-US" altLang="en-US" sz="1400" dirty="0" smtClean="0"/>
              <a:t>Submit a RV1 or NG1 PIES request code via PIES to Address Code 7</a:t>
            </a:r>
          </a:p>
          <a:p>
            <a:pPr>
              <a:spcBef>
                <a:spcPts val="1200"/>
              </a:spcBef>
              <a:buClr>
                <a:srgbClr val="C00000"/>
              </a:buClr>
            </a:pPr>
            <a:r>
              <a:rPr lang="en-US" altLang="en-US" sz="2000" dirty="0"/>
              <a:t>If a 30 day letter </a:t>
            </a:r>
            <a:r>
              <a:rPr lang="en-US" altLang="en-US" sz="2000" dirty="0" smtClean="0"/>
              <a:t>and 15 day letter has </a:t>
            </a:r>
            <a:r>
              <a:rPr lang="en-US" altLang="en-US" sz="2000" dirty="0"/>
              <a:t>been sent to the DoD </a:t>
            </a:r>
            <a:r>
              <a:rPr lang="en-US" altLang="en-US" sz="2000" dirty="0" err="1" smtClean="0"/>
              <a:t>SPoE</a:t>
            </a:r>
            <a:r>
              <a:rPr lang="en-US" altLang="en-US" sz="2000" dirty="0" smtClean="0"/>
              <a:t> via SAFE and:</a:t>
            </a:r>
            <a:endParaRPr lang="en-US" altLang="en-US" sz="2000" dirty="0"/>
          </a:p>
          <a:p>
            <a:pPr lvl="1">
              <a:spcBef>
                <a:spcPts val="1200"/>
              </a:spcBef>
              <a:buClr>
                <a:srgbClr val="C00000"/>
              </a:buClr>
            </a:pPr>
            <a:r>
              <a:rPr lang="en-US" altLang="en-US" sz="1600" dirty="0"/>
              <a:t>The </a:t>
            </a:r>
            <a:r>
              <a:rPr lang="en-US" altLang="en-US" sz="1600" dirty="0" smtClean="0"/>
              <a:t>15 </a:t>
            </a:r>
            <a:r>
              <a:rPr lang="en-US" altLang="en-US" sz="1600" dirty="0"/>
              <a:t>day suspense has expired with no response from the </a:t>
            </a:r>
            <a:r>
              <a:rPr lang="en-US" altLang="en-US" sz="1600" dirty="0" err="1"/>
              <a:t>SPoE</a:t>
            </a:r>
            <a:r>
              <a:rPr lang="en-US" altLang="en-US" sz="1600" dirty="0" smtClean="0"/>
              <a:t>.</a:t>
            </a:r>
          </a:p>
          <a:p>
            <a:pPr lvl="2">
              <a:spcBef>
                <a:spcPts val="1200"/>
              </a:spcBef>
              <a:buClr>
                <a:srgbClr val="C00000"/>
              </a:buClr>
            </a:pPr>
            <a:r>
              <a:rPr lang="en-US" altLang="en-US" sz="1400" dirty="0" smtClean="0"/>
              <a:t>Submit </a:t>
            </a:r>
            <a:r>
              <a:rPr lang="en-US" altLang="en-US" sz="1400" dirty="0"/>
              <a:t>a RV1 or NG1 PIES request code via PIES to Address Code </a:t>
            </a:r>
            <a:r>
              <a:rPr lang="en-US" altLang="en-US" sz="1400" dirty="0" smtClean="0"/>
              <a:t>7</a:t>
            </a:r>
          </a:p>
          <a:p>
            <a:pPr>
              <a:spcBef>
                <a:spcPts val="1200"/>
              </a:spcBef>
              <a:buClr>
                <a:srgbClr val="C00000"/>
              </a:buClr>
            </a:pPr>
            <a:r>
              <a:rPr lang="en-US" altLang="en-US" sz="2000" dirty="0" smtClean="0"/>
              <a:t>The GR5 team will process the PIES request and respond accordingly</a:t>
            </a:r>
          </a:p>
          <a:p>
            <a:pPr>
              <a:spcBef>
                <a:spcPts val="1200"/>
              </a:spcBef>
              <a:buClr>
                <a:srgbClr val="C00000"/>
              </a:buClr>
            </a:pPr>
            <a:r>
              <a:rPr lang="en-US" sz="2000" dirty="0" smtClean="0"/>
              <a:t>After submitting the PIES request, create a custom tracked item in VBMS with the appropriate suspense date</a:t>
            </a:r>
          </a:p>
          <a:p>
            <a:pPr lvl="1">
              <a:spcBef>
                <a:spcPts val="0"/>
              </a:spcBef>
              <a:buClr>
                <a:srgbClr val="C00000"/>
              </a:buClr>
            </a:pPr>
            <a:r>
              <a:rPr lang="en-US" sz="1600" dirty="0" smtClean="0"/>
              <a:t>RV1 – Reserve Records Request, or</a:t>
            </a:r>
          </a:p>
          <a:p>
            <a:pPr lvl="1">
              <a:spcBef>
                <a:spcPts val="0"/>
              </a:spcBef>
              <a:buClr>
                <a:srgbClr val="C00000"/>
              </a:buClr>
            </a:pPr>
            <a:r>
              <a:rPr lang="en-US" sz="1600" dirty="0" smtClean="0"/>
              <a:t>NG1 – National Guard Records Request</a:t>
            </a:r>
            <a:endParaRPr lang="en-US" sz="1600" dirty="0"/>
          </a:p>
          <a:p>
            <a:pPr>
              <a:spcBef>
                <a:spcPts val="1200"/>
              </a:spcBef>
              <a:buClr>
                <a:srgbClr val="C00000"/>
              </a:buClr>
            </a:pPr>
            <a:endParaRPr lang="en-US" altLang="en-US" sz="2200" dirty="0"/>
          </a:p>
        </p:txBody>
      </p:sp>
    </p:spTree>
    <p:extLst>
      <p:ext uri="{BB962C8B-B14F-4D97-AF65-F5344CB8AC3E}">
        <p14:creationId xmlns:p14="http://schemas.microsoft.com/office/powerpoint/2010/main" val="1177025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heme/theme1.xml><?xml version="1.0" encoding="utf-8"?>
<a:theme xmlns:a="http://schemas.openxmlformats.org/drawingml/2006/main" name="Ppt0000000">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ecBrfNov200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ecBrfNov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ecBrfNov2002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ecBrfNov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ecBrfNov2002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ecBrfNov2002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ecBrfNov2002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1950E35470CBE4A832D0412B0D69149" ma:contentTypeVersion="0" ma:contentTypeDescription="Create a new document." ma:contentTypeScope="" ma:versionID="bc7d200bdc7b8971727e49d0efb088e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CC9EEAD-7985-40EC-ACF9-02CC8647D04C}">
  <ds:schemaRefs>
    <ds:schemaRef ds:uri="http://schemas.microsoft.com/sharepoint/v3/contenttype/forms"/>
  </ds:schemaRefs>
</ds:datastoreItem>
</file>

<file path=customXml/itemProps2.xml><?xml version="1.0" encoding="utf-8"?>
<ds:datastoreItem xmlns:ds="http://schemas.openxmlformats.org/officeDocument/2006/customXml" ds:itemID="{97CDA99B-D8AB-436D-8B22-B2EA8FE394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B4E3733-E666-4162-9BFA-43247E67D9B1}">
  <ds:schemaRefs>
    <ds:schemaRef ds:uri="http://purl.org/dc/terms/"/>
    <ds:schemaRef ds:uri="http://www.w3.org/XML/1998/namespace"/>
    <ds:schemaRef ds:uri="http://purl.org/dc/dcmitype/"/>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6063</TotalTime>
  <Words>2750</Words>
  <Application>Microsoft Office PowerPoint</Application>
  <PresentationFormat>Custom</PresentationFormat>
  <Paragraphs>274</Paragraphs>
  <Slides>27</Slides>
  <Notes>16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Ppt0000000</vt:lpstr>
      <vt:lpstr>PowerPoint Presentation</vt:lpstr>
      <vt:lpstr>Requesting Reserve and National Guard Service Treatment Records (STRs)</vt:lpstr>
      <vt:lpstr>Requesting Reserve and National Guard Service Treatment Records (STRs)</vt:lpstr>
      <vt:lpstr>Requesting Reserve and National Guard Service Treatment Records (STRs)</vt:lpstr>
      <vt:lpstr>Requesting Reserve and National Guard Service Treatment Records (STRs)</vt:lpstr>
      <vt:lpstr>Requesting Reserve and National Guard Service Treatment Records (STRs)</vt:lpstr>
      <vt:lpstr>Requesting Reserve and National Guard Service Treatment Records (STRs)</vt:lpstr>
      <vt:lpstr>Requesting Reserve and National Guard Service Treatment Records (STRs)</vt:lpstr>
      <vt:lpstr>Utilizing the Personnel Information Exchange System (PIES) to Request Reserve and National Guard Records</vt:lpstr>
      <vt:lpstr>Utilizing the Personnel Information Exchange System (PIES) to Request Reserve and National Guard Records</vt:lpstr>
      <vt:lpstr>Utilizing the Personnel Information Exchange System (PIES) to Request Reserve and National Guard Records</vt:lpstr>
      <vt:lpstr>Utilizing the Personnel Information Exchange System (PIES) to Request Reserve and National Guard Records</vt:lpstr>
      <vt:lpstr>Utilizing the Personnel Information Exchange System (PIES) to Request Reserve and National Guard Records</vt:lpstr>
      <vt:lpstr>Utilizing the Personnel Information Exchange System (PIES) to Request Reserve and National Guard Records</vt:lpstr>
      <vt:lpstr>Utilizing the Personnel Information Exchange System (PIES) to Request Reserve and National Guard Records</vt:lpstr>
      <vt:lpstr>Utilizing the Personnel Information Exchange System (PIES) to Request Reserve and National Guard Records</vt:lpstr>
      <vt:lpstr>Utilizing the Personnel Information Exchange System (PIES) to Request Reserve and National Guard Records</vt:lpstr>
      <vt:lpstr>Utilizing the Personnel Information Exchange System (PIES) to Request Reserve and National Guard Records</vt:lpstr>
      <vt:lpstr>Utilizing the Personnel Information Exchange System (PIES) to Request Reserve and National Guard Records</vt:lpstr>
      <vt:lpstr>Utilizing the Personnel Information Exchange System (PIES) to Request Reserve and National Guard Records</vt:lpstr>
      <vt:lpstr>Utilizing the Personnel Information Exchange System (PIES) to Request Reserve and National Guard Records</vt:lpstr>
      <vt:lpstr>Utilizing the Personnel Information Exchange System (PIES) to Request Reserve and National Guard Records</vt:lpstr>
      <vt:lpstr>Utilizing the Personnel Information Exchange System (PIES) to Request Reserve and National Guard Records</vt:lpstr>
      <vt:lpstr>Utilizing the Personnel Information Exchange System (PIES) to Request Reserve and National Guard Records</vt:lpstr>
      <vt:lpstr>Utilizing the Personnel Information Exchange System (PIES) to Request Reserve and National Guard Records</vt:lpstr>
      <vt:lpstr>Follow-ups and Additional Information</vt:lpstr>
      <vt:lpstr>                       Questions</vt:lpstr>
    </vt:vector>
  </TitlesOfParts>
  <Company>Veterans Benefits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Reserve and National Guard Records via PIES PowerPoint Presentation</dc:title>
  <dc:subject>VSR, IDES, AQRS</dc:subject>
  <dc:creator>Department of Veterans Affairs, Veterans Benefits Administration, Compensation Service, STAFF</dc:creator>
  <cp:keywords>PIES, requests, STRs, Reserve, National, Guard, service, treatment, records, training, functionality, procedures</cp:keywords>
  <dc:description>This lesson is intended to provide the employee with an understanding of the functionallity and procedures of the new PIES regarding National Guard and Reservist Service Treatment Records.</dc:description>
  <cp:lastModifiedBy>Sochar, Lisa</cp:lastModifiedBy>
  <cp:revision>452</cp:revision>
  <dcterms:created xsi:type="dcterms:W3CDTF">2014-04-30T02:32:11Z</dcterms:created>
  <dcterms:modified xsi:type="dcterms:W3CDTF">2015-03-24T17:43:17Z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0x01010091950E35470CBE4A832D0412B0D69149</vt:lpwstr>
  </property>
  <property fmtid="{D5CDD505-2E9C-101B-9397-08002B2CF9AE}" pid="8" name="Language">
    <vt:lpwstr>en</vt:lpwstr>
  </property>
  <property fmtid="{D5CDD505-2E9C-101B-9397-08002B2CF9AE}" pid="9" name="Type">
    <vt:lpwstr>Presentation</vt:lpwstr>
  </property>
</Properties>
</file>