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D3275"/>
    <a:srgbClr val="7C5F1E"/>
    <a:srgbClr val="E7D0A4"/>
    <a:srgbClr val="6A5B3F"/>
    <a:srgbClr val="987734"/>
    <a:srgbClr val="AB8C4E"/>
    <a:srgbClr val="C6A156"/>
    <a:srgbClr val="E8D2A8"/>
    <a:srgbClr val="F5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4" autoAdjust="0"/>
    <p:restoredTop sz="99301" autoAdjust="0"/>
  </p:normalViewPr>
  <p:slideViewPr>
    <p:cSldViewPr snapToGrid="0">
      <p:cViewPr>
        <p:scale>
          <a:sx n="89" d="100"/>
          <a:sy n="89" d="100"/>
        </p:scale>
        <p:origin x="-78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6898278491887542"/>
          <c:y val="4.528301886792452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448542233191718E-2"/>
          <c:y val="0.14395600549931262"/>
          <c:w val="0.43374942209893669"/>
          <c:h val="0.74460317460317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A1 to D2 BE Errors (IB)
FY 15-1</c:v>
                </c:pt>
              </c:strCache>
            </c:strRef>
          </c:tx>
          <c:dLbls>
            <c:dLbl>
              <c:idx val="0"/>
              <c:layout>
                <c:manualLayout>
                  <c:x val="1.1095700416088766E-2"/>
                  <c:y val="-1.2698412698412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A1
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341971816629719E-2"/>
                  <c:y val="-1.90476190476190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A2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6643550624133148E-2"/>
                  <c:y val="-3.17460317460317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B1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191400832177532E-2"/>
                  <c:y val="-7.06011748531433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B2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1095700416088766E-2"/>
                  <c:y val="2.53968253968252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C1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3828016643550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C2
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6643550624133148E-2"/>
                  <c:y val="-1.26182965299684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D1
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"/>
                  <c:y val="-1.58730158730158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D2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Sheet1!$A$2:$A$9</c:f>
              <c:strCache>
                <c:ptCount val="8"/>
                <c:pt idx="0">
                  <c:v>A1 - Claimed Issues Addressed</c:v>
                </c:pt>
                <c:pt idx="1">
                  <c:v>A2 -  Inferred and/or Ancillary Issues</c:v>
                </c:pt>
                <c:pt idx="2">
                  <c:v>B1 - 5103</c:v>
                </c:pt>
                <c:pt idx="3">
                  <c:v>B2 - Development</c:v>
                </c:pt>
                <c:pt idx="4">
                  <c:v>C1 - SC (grant/denial)</c:v>
                </c:pt>
                <c:pt idx="5">
                  <c:v>C2 - Evaluation Assigned</c:v>
                </c:pt>
                <c:pt idx="6">
                  <c:v>D1 - Effective Date</c:v>
                </c:pt>
                <c:pt idx="7">
                  <c:v>D2 - Payment Rate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58</c:v>
                </c:pt>
                <c:pt idx="1">
                  <c:v>32</c:v>
                </c:pt>
                <c:pt idx="2">
                  <c:v>22</c:v>
                </c:pt>
                <c:pt idx="3">
                  <c:v>111</c:v>
                </c:pt>
                <c:pt idx="4">
                  <c:v>46</c:v>
                </c:pt>
                <c:pt idx="5">
                  <c:v>131</c:v>
                </c:pt>
                <c:pt idx="6">
                  <c:v>197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</c:pieChart>
    </c:plotArea>
    <c:legend>
      <c:legendPos val="r"/>
      <c:layout>
        <c:manualLayout>
          <c:xMode val="edge"/>
          <c:yMode val="edge"/>
          <c:x val="0.68244866650508984"/>
          <c:y val="0.16730184215692256"/>
          <c:w val="0.21885458827564308"/>
          <c:h val="0.752258130583213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501649" y="2969606"/>
            <a:ext cx="11692467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9533" y="2875289"/>
            <a:ext cx="11694583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4938" y="220663"/>
            <a:ext cx="11194991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000066"/>
                </a:solidFill>
                <a:latin typeface="Century Schoolbook" pitchFamily="18" charset="0"/>
              </a:rPr>
              <a:t>Veterans </a:t>
            </a:r>
            <a:r>
              <a:rPr lang="en-US" sz="4800" b="1" i="1" dirty="0" smtClean="0">
                <a:solidFill>
                  <a:srgbClr val="000066"/>
                </a:solidFill>
                <a:latin typeface="Century Schoolbook" pitchFamily="18" charset="0"/>
              </a:rPr>
              <a:t>Benefits</a:t>
            </a:r>
          </a:p>
          <a:p>
            <a:pPr algn="ctr">
              <a:defRPr/>
            </a:pPr>
            <a:r>
              <a:rPr lang="en-US" sz="4800" b="1" i="1" dirty="0" smtClean="0">
                <a:solidFill>
                  <a:srgbClr val="000066"/>
                </a:solidFill>
                <a:latin typeface="Century Schoolbook" pitchFamily="18" charset="0"/>
              </a:rPr>
              <a:t>Administration</a:t>
            </a:r>
            <a:endParaRPr 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9946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10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78" y="1723402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3685" y="0"/>
            <a:ext cx="2618316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617" y="0"/>
            <a:ext cx="7653867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691641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v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Courier New" panose="02070309020205020404" pitchFamily="49" charset="0"/>
              <a:buChar char="o"/>
              <a:defRPr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6618" y="1789114"/>
            <a:ext cx="499110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0917" y="1789114"/>
            <a:ext cx="4993216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2" y="0"/>
            <a:ext cx="9444318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52085" y="1361794"/>
            <a:ext cx="10339916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152" y="6396039"/>
            <a:ext cx="11626849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88533" y="1199870"/>
            <a:ext cx="10803467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15910" y="0"/>
            <a:ext cx="9876090" cy="11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9367" y="1573306"/>
            <a:ext cx="11044767" cy="47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273052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859367" y="6400800"/>
            <a:ext cx="452367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</a:t>
            </a:r>
            <a:r>
              <a:rPr lang="en-US" sz="1600" b="1" i="1" dirty="0" smtClean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Quality</a:t>
            </a:r>
            <a:r>
              <a:rPr lang="en-US" sz="1600" b="1" i="1" baseline="0" dirty="0" smtClean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Assurance</a:t>
            </a:r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76912"/>
            <a:ext cx="1750758" cy="138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800">
          <a:solidFill>
            <a:srgbClr val="0000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david.hannigan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55805" y="3831367"/>
            <a:ext cx="3538671" cy="62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>
              <a:defRPr/>
            </a:pPr>
            <a:endParaRPr lang="en-US" i="1" kern="0" dirty="0" smtClean="0">
              <a:solidFill>
                <a:srgbClr val="0033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7847" y="3928225"/>
            <a:ext cx="11203536" cy="5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11, 2015</a:t>
            </a:r>
            <a:endParaRPr lang="en-US" sz="36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7847" y="4435270"/>
            <a:ext cx="11203536" cy="18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1" kern="0" dirty="0" smtClean="0">
                <a:latin typeface="Verdana" pitchFamily="34" charset="0"/>
              </a:rPr>
              <a:t>Compensation Service Quality Call</a:t>
            </a:r>
            <a:br>
              <a:rPr lang="en-US" sz="3600" b="1" kern="0" dirty="0" smtClean="0">
                <a:latin typeface="Verdana" pitchFamily="34" charset="0"/>
              </a:rPr>
            </a:br>
            <a:r>
              <a:rPr lang="en-US" sz="3600" b="1" kern="0" dirty="0" smtClean="0">
                <a:latin typeface="Verdana" pitchFamily="34" charset="0"/>
              </a:rPr>
              <a:t>1-855-767-1051</a:t>
            </a:r>
            <a:br>
              <a:rPr lang="en-US" sz="3600" b="1" kern="0" dirty="0" smtClean="0">
                <a:latin typeface="Verdana" pitchFamily="34" charset="0"/>
              </a:rPr>
            </a:br>
            <a:r>
              <a:rPr lang="en-US" sz="3600" b="1" kern="0" dirty="0" smtClean="0">
                <a:latin typeface="Verdana" pitchFamily="34" charset="0"/>
              </a:rPr>
              <a:t>Conf. ID # 83817351</a:t>
            </a:r>
            <a:endParaRPr lang="en-US" sz="1800" i="1" kern="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Issue-based vs Claim-based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0945906" cy="48865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purpose of i</a:t>
            </a:r>
            <a:r>
              <a:rPr lang="en-US" dirty="0" smtClean="0"/>
              <a:t>ssue-based </a:t>
            </a:r>
            <a:r>
              <a:rPr lang="en-US" dirty="0"/>
              <a:t>quality reviews is to determine the accuracy of the individual decisions associated with the end product (EP) selected for </a:t>
            </a:r>
            <a:r>
              <a:rPr lang="en-US" dirty="0" smtClean="0"/>
              <a:t>review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For i</a:t>
            </a:r>
            <a:r>
              <a:rPr lang="en-US" dirty="0" smtClean="0"/>
              <a:t>ssue-based </a:t>
            </a:r>
            <a:r>
              <a:rPr lang="en-US" dirty="0"/>
              <a:t>reviews, each decision is essentially a claim on its own and must be reviewed for </a:t>
            </a:r>
            <a:r>
              <a:rPr lang="en-US" dirty="0" smtClean="0"/>
              <a:t>accuracy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Every issue claimed by the </a:t>
            </a:r>
            <a:r>
              <a:rPr lang="en-US" dirty="0" smtClean="0"/>
              <a:t>claimant or </a:t>
            </a:r>
            <a:r>
              <a:rPr lang="en-US" dirty="0"/>
              <a:t>inferred would constitute a separate issue for review, as would the required award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Issue-based vs Claim-based Quality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/>
              <a:t>Systemic Technical Accuracy Reviews (STAR) focus on the end result of the claim as a whole, without regard for the multiple actions and decisions associated with the </a:t>
            </a:r>
            <a:r>
              <a:rPr lang="en-US" dirty="0" smtClean="0"/>
              <a:t>claim; referred to as claim-based quality</a:t>
            </a:r>
          </a:p>
          <a:p>
            <a:endParaRPr lang="en-US" dirty="0"/>
          </a:p>
          <a:p>
            <a:r>
              <a:rPr lang="en-US" dirty="0"/>
              <a:t>The EP selected for STAR review </a:t>
            </a:r>
            <a:r>
              <a:rPr lang="en-US" dirty="0" smtClean="0"/>
              <a:t>is the </a:t>
            </a:r>
            <a:r>
              <a:rPr lang="en-US" dirty="0"/>
              <a:t>same for claim-based and issue-based reviews.  There is no separate STAR call-up list for issue-based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Issue-based vs Claim-based Quality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possible that the traditional claim-based checklist will not show any BE errors, even though the issue-based </a:t>
            </a:r>
            <a:r>
              <a:rPr lang="en-US" dirty="0" smtClean="0"/>
              <a:t>checklist does </a:t>
            </a:r>
            <a:r>
              <a:rPr lang="en-US" dirty="0"/>
              <a:t>show a BE </a:t>
            </a:r>
            <a:r>
              <a:rPr lang="en-US" dirty="0" smtClean="0"/>
              <a:t>error</a:t>
            </a:r>
          </a:p>
          <a:p>
            <a:endParaRPr lang="en-US" dirty="0"/>
          </a:p>
          <a:p>
            <a:r>
              <a:rPr lang="en-US" dirty="0"/>
              <a:t>In most instances, even if the claim-based checklist does not reflect a BE error, the error narrative will still be recorded in another category, such as </a:t>
            </a:r>
            <a:r>
              <a:rPr lang="en-US" dirty="0" smtClean="0"/>
              <a:t>J2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244430" cy="4691641"/>
          </a:xfrm>
        </p:spPr>
        <p:txBody>
          <a:bodyPr/>
          <a:lstStyle/>
          <a:p>
            <a:r>
              <a:rPr lang="en-US" dirty="0"/>
              <a:t>Poll question will be displayed in a moment</a:t>
            </a:r>
          </a:p>
          <a:p>
            <a:endParaRPr lang="en-US" dirty="0" smtClean="0"/>
          </a:p>
          <a:p>
            <a:pPr lvl="0" eaLnBrk="0" hangingPunct="0"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altLang="en-US" dirty="0"/>
              <a:t>Using your mouse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</a:t>
            </a:r>
            <a:r>
              <a:rPr lang="en-US" altLang="en-US" dirty="0">
                <a:solidFill>
                  <a:srgbClr val="1D3275"/>
                </a:solidFill>
                <a:sym typeface="Wingdings" pitchFamily="2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dirty="0"/>
              <a:t>select the correct answer</a:t>
            </a:r>
          </a:p>
          <a:p>
            <a:pPr marL="860425" lvl="1" indent="-403225" eaLnBrk="0" hangingPunct="0">
              <a:defRPr/>
            </a:pPr>
            <a:r>
              <a:rPr lang="en-US" altLang="en-US" sz="2800" dirty="0"/>
              <a:t>Note:  If you are in a group setting using only one computer</a:t>
            </a:r>
            <a:r>
              <a:rPr lang="en-US" altLang="en-US" sz="2800" dirty="0" smtClean="0"/>
              <a:t>,</a:t>
            </a:r>
            <a:br>
              <a:rPr lang="en-US" altLang="en-US" sz="2800" dirty="0" smtClean="0"/>
            </a:br>
            <a:r>
              <a:rPr lang="en-US" altLang="en-US" sz="2800" dirty="0" smtClean="0"/>
              <a:t>poll </a:t>
            </a:r>
            <a:r>
              <a:rPr lang="en-US" altLang="en-US" sz="2800" dirty="0"/>
              <a:t>the group and have somebody use the mouse at the computer to select the correct answer</a:t>
            </a:r>
          </a:p>
          <a:p>
            <a:endParaRPr lang="en-US" dirty="0" smtClean="0"/>
          </a:p>
          <a:p>
            <a:r>
              <a:rPr lang="en-US" dirty="0"/>
              <a:t>Poll results will be revealed after everybody has selected an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– Input Into Lync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344835" cy="4691641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3 issues, and 2 of </a:t>
            </a:r>
            <a:r>
              <a:rPr lang="en-US" dirty="0"/>
              <a:t>them are correct; however, the </a:t>
            </a:r>
            <a:r>
              <a:rPr lang="en-US" dirty="0" smtClean="0"/>
              <a:t>3rd issue should </a:t>
            </a:r>
            <a:r>
              <a:rPr lang="en-US" dirty="0"/>
              <a:t>have </a:t>
            </a:r>
            <a:r>
              <a:rPr lang="en-US" dirty="0" smtClean="0"/>
              <a:t>a </a:t>
            </a:r>
            <a:r>
              <a:rPr lang="en-US" dirty="0"/>
              <a:t>10% evaluation </a:t>
            </a:r>
            <a:r>
              <a:rPr lang="en-US" dirty="0" smtClean="0"/>
              <a:t>instead </a:t>
            </a:r>
            <a:r>
              <a:rPr lang="en-US" dirty="0"/>
              <a:t>of a 0</a:t>
            </a:r>
            <a:r>
              <a:rPr lang="en-US" dirty="0" smtClean="0"/>
              <a:t>% evaluation.  This error </a:t>
            </a:r>
            <a:r>
              <a:rPr lang="en-US" dirty="0"/>
              <a:t>does not change the </a:t>
            </a:r>
            <a:r>
              <a:rPr lang="en-US" dirty="0" smtClean="0"/>
              <a:t>overall combined evaluation.  Question: Should errors be cited? If so, what errors should be cited?</a:t>
            </a:r>
          </a:p>
          <a:p>
            <a:endParaRPr lang="en-US" dirty="0" smtClean="0"/>
          </a:p>
          <a:p>
            <a:r>
              <a:rPr lang="en-US" dirty="0" smtClean="0"/>
              <a:t>A – J2 claim-based with no issue-based errors</a:t>
            </a:r>
          </a:p>
          <a:p>
            <a:r>
              <a:rPr lang="en-US" dirty="0" smtClean="0"/>
              <a:t>B – C2 claim-based with C2 issue-based</a:t>
            </a:r>
          </a:p>
          <a:p>
            <a:r>
              <a:rPr lang="en-US" dirty="0" smtClean="0"/>
              <a:t>C – J2 claim-based with C2 issue-based</a:t>
            </a:r>
          </a:p>
          <a:p>
            <a:r>
              <a:rPr lang="en-US" dirty="0" smtClean="0"/>
              <a:t>D – No errors should be cited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- Poll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344836" cy="4691641"/>
          </a:xfrm>
        </p:spPr>
        <p:txBody>
          <a:bodyPr/>
          <a:lstStyle/>
          <a:p>
            <a:r>
              <a:rPr lang="en-US" dirty="0"/>
              <a:t>There are 3 issues, and 2 of them are correct; however, the 3rd issue should have a 10% evaluation instead of a 0% evaluation.  This error does not change the overall combined </a:t>
            </a:r>
            <a:r>
              <a:rPr lang="en-US" dirty="0" smtClean="0"/>
              <a:t>evaluation.</a:t>
            </a:r>
            <a:br>
              <a:rPr lang="en-US" dirty="0" smtClean="0"/>
            </a:br>
            <a:r>
              <a:rPr lang="en-US" dirty="0" smtClean="0"/>
              <a:t>Question: Should </a:t>
            </a:r>
            <a:r>
              <a:rPr lang="en-US" dirty="0"/>
              <a:t>errors be cited? </a:t>
            </a:r>
            <a:r>
              <a:rPr lang="en-US" dirty="0" smtClean="0"/>
              <a:t>If </a:t>
            </a:r>
            <a:r>
              <a:rPr lang="en-US" dirty="0"/>
              <a:t>so, what errors should be cited?</a:t>
            </a:r>
          </a:p>
          <a:p>
            <a:pPr marL="0" indent="0">
              <a:buNone/>
            </a:pPr>
            <a:endParaRPr lang="en-US" sz="1200" dirty="0" smtClean="0"/>
          </a:p>
          <a:p>
            <a:pPr marL="914400" lvl="1" indent="-398463"/>
            <a:r>
              <a:rPr lang="en-US" sz="2800" dirty="0" smtClean="0"/>
              <a:t> J2 claim-based corrective action error</a:t>
            </a:r>
          </a:p>
          <a:p>
            <a:pPr marL="914400" lvl="1" indent="-398463">
              <a:buNone/>
            </a:pPr>
            <a:endParaRPr lang="en-US" sz="1400" dirty="0" smtClean="0"/>
          </a:p>
          <a:p>
            <a:pPr marL="914400" lvl="1" indent="-398463"/>
            <a:r>
              <a:rPr lang="en-US" sz="2800" dirty="0" smtClean="0"/>
              <a:t> C2 issue-based error for the incorrect evaluation</a:t>
            </a:r>
          </a:p>
          <a:p>
            <a:pPr marL="57150" indent="0">
              <a:buNone/>
            </a:pPr>
            <a:endParaRPr lang="en-US" sz="2000" dirty="0" smtClean="0"/>
          </a:p>
          <a:p>
            <a:r>
              <a:rPr lang="en-US" dirty="0" smtClean="0"/>
              <a:t>Remember, issue-based reviews focus </a:t>
            </a:r>
            <a:r>
              <a:rPr lang="en-US" dirty="0"/>
              <a:t>on the accuracy of specific </a:t>
            </a:r>
            <a:r>
              <a:rPr lang="en-US" dirty="0" smtClean="0"/>
              <a:t>diagnostic codes (DCs)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6" y="-1"/>
            <a:ext cx="9867544" cy="1179321"/>
          </a:xfrm>
        </p:spPr>
        <p:txBody>
          <a:bodyPr/>
          <a:lstStyle/>
          <a:p>
            <a:r>
              <a:rPr lang="en-US" dirty="0" smtClean="0"/>
              <a:t>Due Process 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Cindy Windham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Senior Authorization Quality Review Specialist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Quality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Review Team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Program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 Review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Elements in Due Process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of proposed decision, including new rates</a:t>
            </a:r>
          </a:p>
          <a:p>
            <a:r>
              <a:rPr lang="en-US" dirty="0" smtClean="0"/>
              <a:t>Proposed effective date</a:t>
            </a:r>
          </a:p>
          <a:p>
            <a:r>
              <a:rPr lang="en-US" dirty="0" smtClean="0"/>
              <a:t>Overpayment information</a:t>
            </a:r>
          </a:p>
          <a:p>
            <a:r>
              <a:rPr lang="en-US" dirty="0" smtClean="0"/>
              <a:t>Detailed reasons for the proposed decision</a:t>
            </a:r>
          </a:p>
          <a:p>
            <a:r>
              <a:rPr lang="en-US" dirty="0" smtClean="0"/>
              <a:t>The right to —</a:t>
            </a:r>
          </a:p>
          <a:p>
            <a:pPr lvl="1"/>
            <a:r>
              <a:rPr lang="en-US" dirty="0" smtClean="0"/>
              <a:t>Present evidence</a:t>
            </a:r>
          </a:p>
          <a:p>
            <a:pPr lvl="1"/>
            <a:r>
              <a:rPr lang="en-US" dirty="0" smtClean="0"/>
              <a:t>Personal hearing</a:t>
            </a:r>
          </a:p>
          <a:p>
            <a:pPr lvl="1">
              <a:spcAft>
                <a:spcPts val="1600"/>
              </a:spcAft>
            </a:pPr>
            <a:r>
              <a:rPr lang="en-US" dirty="0" smtClean="0"/>
              <a:t>Representation</a:t>
            </a:r>
          </a:p>
          <a:p>
            <a:pPr marL="457200" lvl="1" indent="0">
              <a:buNone/>
            </a:pPr>
            <a:r>
              <a:rPr lang="en-US" sz="2200" b="1" dirty="0" smtClean="0"/>
              <a:t>Manual I.2.B.5.a&amp;b (WARMS) &amp; 38 CFR 3.103</a:t>
            </a:r>
            <a:endParaRPr lang="en-US" sz="2200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Elements in Due Process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Incomplete:</a:t>
            </a:r>
            <a:r>
              <a:rPr lang="en-US" sz="2800" dirty="0" smtClean="0"/>
              <a:t>  “We </a:t>
            </a:r>
            <a:r>
              <a:rPr lang="en-US" sz="2800" dirty="0"/>
              <a:t>propose to withhold $</a:t>
            </a:r>
            <a:r>
              <a:rPr lang="en-US" sz="2800" dirty="0" smtClean="0"/>
              <a:t>1,602.00 </a:t>
            </a:r>
            <a:r>
              <a:rPr lang="en-US" sz="2800" dirty="0"/>
              <a:t>from your monthly benefit for a period of </a:t>
            </a:r>
            <a:r>
              <a:rPr lang="en-US" sz="2800" dirty="0" smtClean="0"/>
              <a:t>46 </a:t>
            </a:r>
            <a:r>
              <a:rPr lang="en-US" sz="2800" dirty="0"/>
              <a:t>days</a:t>
            </a:r>
            <a:r>
              <a:rPr lang="en-US" sz="2800" dirty="0" smtClean="0"/>
              <a:t>.”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Complete: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76" y="3708059"/>
            <a:ext cx="9938501" cy="25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7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r>
              <a:rPr lang="en-US" dirty="0" smtClean="0"/>
              <a:t>Veterans Benefits Management System (VBMS)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Christopher Whynock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Program Analyst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VBMS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 Program Management Office (PMO)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6" y="-1"/>
            <a:ext cx="9867544" cy="1179321"/>
          </a:xfrm>
        </p:spPr>
        <p:txBody>
          <a:bodyPr/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60975" y="2548070"/>
            <a:ext cx="609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Diana Williard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 Assurance Officer (QAO)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498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Without Overriding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" y="1559859"/>
            <a:ext cx="11392349" cy="47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1" y="1516827"/>
            <a:ext cx="11220225" cy="48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70616"/>
            <a:ext cx="11005073" cy="46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9" y="1559858"/>
            <a:ext cx="11134164" cy="47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8" y="1570616"/>
            <a:ext cx="11306293" cy="47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1559859"/>
            <a:ext cx="11091133" cy="47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559858"/>
            <a:ext cx="11091134" cy="47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59919"/>
            <a:ext cx="11209468" cy="47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6" y="1570615"/>
            <a:ext cx="5706876" cy="46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9" y="1570615"/>
            <a:ext cx="5454127" cy="46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Parkinson’s in VBMS-R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233673" cy="4897343"/>
          </a:xfrm>
        </p:spPr>
        <p:txBody>
          <a:bodyPr/>
          <a:lstStyle/>
          <a:p>
            <a:r>
              <a:rPr lang="en-US" dirty="0" smtClean="0"/>
              <a:t>VBMS-R is not completely built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dirty="0" smtClean="0"/>
              <a:t>If a disability being evaluated has an embedded calculator in VBMS-R, that embedded calculator </a:t>
            </a:r>
            <a:r>
              <a:rPr lang="en-US" b="1" dirty="0" smtClean="0"/>
              <a:t>must</a:t>
            </a:r>
            <a:r>
              <a:rPr lang="en-US" dirty="0" smtClean="0"/>
              <a:t> be used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dirty="0" smtClean="0"/>
              <a:t>If a disability being evaluated does </a:t>
            </a:r>
            <a:r>
              <a:rPr lang="en-US" i="1" dirty="0" smtClean="0"/>
              <a:t>not</a:t>
            </a:r>
            <a:r>
              <a:rPr lang="en-US" dirty="0" smtClean="0"/>
              <a:t> have an embedded calculator in VBMS-R, user must use the Legacy Evaluation Builder</a:t>
            </a:r>
          </a:p>
          <a:p>
            <a:pPr lvl="1"/>
            <a:r>
              <a:rPr lang="en-US" dirty="0" smtClean="0"/>
              <a:t>Example:  Shin Splints</a:t>
            </a:r>
          </a:p>
          <a:p>
            <a:pPr marL="457200" lvl="1" indent="0">
              <a:buNone/>
            </a:pPr>
            <a:endParaRPr lang="en-US" sz="700" dirty="0" smtClean="0"/>
          </a:p>
          <a:p>
            <a:r>
              <a:rPr lang="en-US" dirty="0" smtClean="0"/>
              <a:t>Exception:  Tips &amp; Tricks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  Assists in preparing users’ transition for retirement of Legacy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6" y="-1"/>
            <a:ext cx="9867544" cy="1179321"/>
          </a:xfrm>
        </p:spPr>
        <p:txBody>
          <a:bodyPr/>
          <a:lstStyle/>
          <a:p>
            <a:r>
              <a:rPr lang="en-US" dirty="0" smtClean="0"/>
              <a:t>Changes to STAR Sampling &amp; Call-Up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Rachel Harwood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Data Analyst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2751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r>
              <a:rPr lang="en-US" dirty="0" smtClean="0"/>
              <a:t>Quality Review Team (QRT)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Jeff Henderson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Chief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 Review &amp; Consistency</a:t>
            </a:r>
          </a:p>
        </p:txBody>
      </p:sp>
    </p:spTree>
    <p:extLst>
      <p:ext uri="{BB962C8B-B14F-4D97-AF65-F5344CB8AC3E}">
        <p14:creationId xmlns:p14="http://schemas.microsoft.com/office/powerpoint/2010/main" val="15393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8193" y="1559858"/>
            <a:ext cx="9133242" cy="4787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QRT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2015:  RQRS Challenge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June 2015:  AQRS Challenge</a:t>
            </a:r>
          </a:p>
          <a:p>
            <a:endParaRPr lang="en-US" dirty="0" smtClean="0"/>
          </a:p>
          <a:p>
            <a:r>
              <a:rPr lang="en-US" dirty="0" smtClean="0"/>
              <a:t>Planning for July and August 2015 Challenge sessions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Consistency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studies will resume in April 2015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Training is now provided immediately after completing the study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Study takes 30 minutes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Training takes 30-45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1st Quarter IB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42253"/>
              </p:ext>
            </p:extLst>
          </p:nvPr>
        </p:nvGraphicFramePr>
        <p:xfrm>
          <a:off x="482394" y="1151067"/>
          <a:ext cx="11709606" cy="52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6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Review your code sheets and </a:t>
            </a:r>
            <a:r>
              <a:rPr lang="en-US" altLang="en-US" dirty="0" smtClean="0"/>
              <a:t>proofread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 smtClean="0"/>
              <a:t>Quick explanation for out-of-the-box </a:t>
            </a:r>
            <a:r>
              <a:rPr lang="en-US" altLang="en-US" dirty="0"/>
              <a:t>or complex </a:t>
            </a:r>
            <a:r>
              <a:rPr lang="en-US" altLang="en-US" dirty="0" smtClean="0"/>
              <a:t>decisions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/>
              <a:t>Remember </a:t>
            </a:r>
            <a:r>
              <a:rPr lang="en-US" altLang="en-US" dirty="0" smtClean="0"/>
              <a:t>38 CFR 3.102 </a:t>
            </a:r>
            <a:r>
              <a:rPr lang="en-US" altLang="en-US" dirty="0"/>
              <a:t>and </a:t>
            </a:r>
            <a:r>
              <a:rPr lang="en-US" altLang="en-US" dirty="0" smtClean="0"/>
              <a:t>38 CFR 4.6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 smtClean="0"/>
              <a:t>DBQ / Rating Schedule / Evaluation Builder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 smtClean="0"/>
              <a:t>Review </a:t>
            </a:r>
            <a:r>
              <a:rPr lang="en-US" altLang="en-US" dirty="0"/>
              <a:t>all records in </a:t>
            </a:r>
            <a:r>
              <a:rPr lang="en-US" altLang="en-US" dirty="0" smtClean="0"/>
              <a:t>VBMS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 smtClean="0"/>
              <a:t>Network </a:t>
            </a:r>
            <a:r>
              <a:rPr lang="en-US" altLang="en-US" dirty="0"/>
              <a:t>and C</a:t>
            </a:r>
            <a:r>
              <a:rPr lang="en-US" altLang="en-US" dirty="0" smtClean="0"/>
              <a:t>ollaboration</a:t>
            </a:r>
          </a:p>
          <a:p>
            <a:pPr marL="0" indent="0">
              <a:buNone/>
            </a:pPr>
            <a:endParaRPr lang="en-US" altLang="en-US" sz="1000" dirty="0"/>
          </a:p>
          <a:p>
            <a:r>
              <a:rPr lang="en-US" altLang="en-US" dirty="0" smtClean="0"/>
              <a:t>“Get </a:t>
            </a:r>
            <a:r>
              <a:rPr lang="en-US" altLang="en-US" dirty="0"/>
              <a:t>the </a:t>
            </a:r>
            <a:r>
              <a:rPr lang="en-US" altLang="en-US" dirty="0" smtClean="0"/>
              <a:t>examination” </a:t>
            </a:r>
            <a:r>
              <a:rPr lang="en-US" altLang="en-US" dirty="0"/>
              <a:t>is rarely the wrong answer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02" y="-1"/>
            <a:ext cx="9858998" cy="1179321"/>
          </a:xfrm>
        </p:spPr>
        <p:txBody>
          <a:bodyPr/>
          <a:lstStyle/>
          <a:p>
            <a:r>
              <a:rPr lang="en-US" dirty="0" smtClean="0"/>
              <a:t>Quality Assurance Internal Quality Review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David Hannigan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Chief, Quality Review Team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Program Review</a:t>
            </a:r>
          </a:p>
        </p:txBody>
      </p:sp>
    </p:spTree>
    <p:extLst>
      <p:ext uri="{BB962C8B-B14F-4D97-AF65-F5344CB8AC3E}">
        <p14:creationId xmlns:p14="http://schemas.microsoft.com/office/powerpoint/2010/main" val="33417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819" y="-1"/>
            <a:ext cx="9893181" cy="1179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460" y="1589518"/>
            <a:ext cx="9374610" cy="4691641"/>
          </a:xfrm>
        </p:spPr>
        <p:txBody>
          <a:bodyPr/>
          <a:lstStyle/>
          <a:p>
            <a:r>
              <a:rPr lang="en-US" dirty="0" smtClean="0"/>
              <a:t>Exciting way to share ideas in a simple tip format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Your Q-Tips are welcome and requested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We will provide service of the highest quality to our Veterans by sharing knowledge with each other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Send your ideas to David Hannigan and </a:t>
            </a:r>
            <a:r>
              <a:rPr lang="en-US" i="1" dirty="0" smtClean="0"/>
              <a:t>Get your name on the big screen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/>
              <a:t> </a:t>
            </a:r>
            <a:r>
              <a:rPr lang="en-US" sz="2800" dirty="0" smtClean="0">
                <a:hlinkClick r:id="rId2"/>
              </a:rPr>
              <a:t>david.hannigan@va.gov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6" descr="http://www.kmsys.com/Q-Tips/Q-Tips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22" y="102550"/>
            <a:ext cx="9708023" cy="105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cellonline.org/wp-content/uploads/2012/08/swa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5" y="1524000"/>
            <a:ext cx="178607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r>
              <a:rPr lang="en-US" dirty="0" smtClean="0"/>
              <a:t>Sources of </a:t>
            </a:r>
            <a:r>
              <a:rPr lang="en-US" dirty="0"/>
              <a:t>T</a:t>
            </a:r>
            <a:r>
              <a:rPr lang="en-US" dirty="0" smtClean="0"/>
              <a:t>his Month’s Q-Tips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b="1" dirty="0" smtClean="0"/>
              <a:t>Todd Benson, Coach, Lincoln</a:t>
            </a:r>
            <a:endParaRPr lang="en-US" altLang="en-US" dirty="0" smtClean="0"/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s-ES" altLang="en-US" b="1" dirty="0" smtClean="0"/>
              <a:t>Michael </a:t>
            </a:r>
            <a:r>
              <a:rPr lang="es-ES" altLang="en-US" b="1" dirty="0"/>
              <a:t>E. Fraser, AQRS, </a:t>
            </a:r>
            <a:r>
              <a:rPr lang="es-ES" altLang="en-US" b="1" dirty="0" smtClean="0"/>
              <a:t>Columbia</a:t>
            </a:r>
          </a:p>
          <a:p>
            <a:pPr marL="0" indent="0">
              <a:buNone/>
            </a:pPr>
            <a:endParaRPr lang="es-ES" altLang="en-US" b="1" dirty="0"/>
          </a:p>
          <a:p>
            <a:pPr>
              <a:buFont typeface="Arial" charset="0"/>
              <a:buChar char="•"/>
            </a:pPr>
            <a:r>
              <a:rPr lang="es-ES" altLang="en-US" b="1" dirty="0" smtClean="0"/>
              <a:t>Procedures (212) and Jeff Henderson, Chief, 214C</a:t>
            </a:r>
            <a:endParaRPr lang="es-ES" altLang="en-US" b="1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altLang="en-US" dirty="0" smtClean="0"/>
              <a:t> My </a:t>
            </a:r>
            <a:r>
              <a:rPr lang="en-US" altLang="en-US" dirty="0"/>
              <a:t>thanks to </a:t>
            </a:r>
            <a:r>
              <a:rPr lang="en-US" altLang="en-US" dirty="0" smtClean="0"/>
              <a:t>Todd, Michael, Procedures Staff, and Jeff for </a:t>
            </a:r>
            <a:r>
              <a:rPr lang="en-US" altLang="en-US" dirty="0"/>
              <a:t>sharing </a:t>
            </a:r>
            <a:r>
              <a:rPr lang="en-US" altLang="en-US" dirty="0" smtClean="0"/>
              <a:t>these</a:t>
            </a:r>
            <a:br>
              <a:rPr lang="en-US" altLang="en-US" dirty="0" smtClean="0"/>
            </a:br>
            <a:r>
              <a:rPr lang="en-US" altLang="en-US" dirty="0" smtClean="0"/>
              <a:t> important reminders!</a:t>
            </a:r>
            <a:br>
              <a:rPr lang="en-US" alt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Thanks for the submissions – please keep submitting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Q-Tip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remember that effective February 25, 2015, VA grants the automobile allowance under 38 CFR 3.808 for any </a:t>
            </a:r>
            <a:r>
              <a:rPr lang="en-US" dirty="0"/>
              <a:t>Veteran with </a:t>
            </a:r>
            <a:r>
              <a:rPr lang="en-US" dirty="0" smtClean="0"/>
              <a:t>amyotrophic </a:t>
            </a:r>
            <a:r>
              <a:rPr lang="en-US" dirty="0"/>
              <a:t>lateral sclerosis </a:t>
            </a:r>
            <a:r>
              <a:rPr lang="en-US" dirty="0" smtClean="0"/>
              <a:t>(ALS</a:t>
            </a:r>
            <a:r>
              <a:rPr lang="en-US" dirty="0"/>
              <a:t>) (Lou Gehrig’s </a:t>
            </a:r>
            <a:r>
              <a:rPr lang="en-US" dirty="0" smtClean="0"/>
              <a:t>Disease)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b="1" dirty="0" smtClean="0"/>
              <a:t>anual IX.i.2.1.a (WARMS)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39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4" y="3377901"/>
            <a:ext cx="6347010" cy="29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STAR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rating EPs added:  405, 409, 681, and 687</a:t>
            </a:r>
          </a:p>
          <a:p>
            <a:endParaRPr lang="en-US" dirty="0"/>
          </a:p>
          <a:p>
            <a:r>
              <a:rPr lang="en-US" dirty="0" smtClean="0"/>
              <a:t>Appeal EPs 070, 172, and 174 were NOT removed</a:t>
            </a:r>
          </a:p>
          <a:p>
            <a:endParaRPr lang="en-US" dirty="0"/>
          </a:p>
          <a:p>
            <a:r>
              <a:rPr lang="en-US" dirty="0" smtClean="0"/>
              <a:t>EP 320 was NOT added</a:t>
            </a:r>
          </a:p>
          <a:p>
            <a:endParaRPr lang="en-US" dirty="0"/>
          </a:p>
          <a:p>
            <a:r>
              <a:rPr lang="en-US" dirty="0" smtClean="0"/>
              <a:t>Pension 120, 140, and 180 series EPs were NOT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7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Q-Tip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Communicate, don’t speculate!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Manual I.1.C.6.e</a:t>
            </a:r>
            <a:r>
              <a:rPr lang="en-US" dirty="0" smtClean="0"/>
              <a:t> &amp; </a:t>
            </a:r>
            <a:r>
              <a:rPr lang="en-US" b="1" dirty="0" smtClean="0"/>
              <a:t>III.iii.1.B.2.c </a:t>
            </a:r>
            <a:r>
              <a:rPr lang="en-US" b="1" dirty="0"/>
              <a:t>(WARMS</a:t>
            </a:r>
            <a:r>
              <a:rPr lang="en-US" b="1" dirty="0" smtClean="0"/>
              <a:t>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64" y="2936838"/>
            <a:ext cx="5195047" cy="33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Q-Tip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Clarified Guidance – Exclusion from the FDC Program</a:t>
            </a:r>
          </a:p>
          <a:p>
            <a:endParaRPr lang="en-US" dirty="0"/>
          </a:p>
          <a:p>
            <a:r>
              <a:rPr lang="en-US" dirty="0" smtClean="0"/>
              <a:t>Manual will be updated in the near future to reflect:</a:t>
            </a:r>
          </a:p>
          <a:p>
            <a:endParaRPr lang="en-US" dirty="0"/>
          </a:p>
          <a:p>
            <a:pPr marL="569913" indent="-344488">
              <a:buFont typeface="Wingdings" panose="05000000000000000000" pitchFamily="2" charset="2"/>
              <a:buChar char="Ø"/>
            </a:pPr>
            <a:r>
              <a:rPr lang="en-US" b="1" dirty="0" smtClean="0"/>
              <a:t>Manual III.i.3.B.5.b (WARMS)</a:t>
            </a:r>
            <a:r>
              <a:rPr lang="en-US" dirty="0" smtClean="0"/>
              <a:t> – VA should later exclude the claim from the program if the claimant submits </a:t>
            </a:r>
            <a:r>
              <a:rPr lang="en-US" dirty="0"/>
              <a:t>additional evidence </a:t>
            </a:r>
            <a:r>
              <a:rPr lang="en-US" b="1" dirty="0">
                <a:solidFill>
                  <a:srgbClr val="FF0000"/>
                </a:solidFill>
              </a:rPr>
              <a:t>that would require further development</a:t>
            </a:r>
            <a:r>
              <a:rPr lang="en-US" dirty="0"/>
              <a:t> </a:t>
            </a:r>
            <a:r>
              <a:rPr lang="en-US" i="1" dirty="0"/>
              <a:t>after</a:t>
            </a:r>
            <a:r>
              <a:rPr lang="en-US" dirty="0"/>
              <a:t> submitting the FDC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364" y="-1"/>
            <a:ext cx="9884636" cy="1179321"/>
          </a:xfrm>
        </p:spPr>
        <p:txBody>
          <a:bodyPr/>
          <a:lstStyle/>
          <a:p>
            <a:r>
              <a:rPr lang="en-US" dirty="0" smtClean="0"/>
              <a:t>Reconsideration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Robert Johnson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Senior Rating Quality Review Specialist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 Review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 Team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Program Review</a:t>
            </a:r>
          </a:p>
        </p:txBody>
      </p:sp>
    </p:spTree>
    <p:extLst>
      <p:ext uri="{BB962C8B-B14F-4D97-AF65-F5344CB8AC3E}">
        <p14:creationId xmlns:p14="http://schemas.microsoft.com/office/powerpoint/2010/main" val="1935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Error – Were All Claimed Issues Addressed?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PTSD previously denied years ago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2014:  Claim on VA Form 21-526EZ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VAE – no mental disorder exists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Rating Decision &amp; Award Letter: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Depression and anxiety not addressed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9" y="1592131"/>
            <a:ext cx="4840941" cy="25818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0" y="4311464"/>
            <a:ext cx="1060900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9" y="5077834"/>
            <a:ext cx="1064710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175352" y="1592131"/>
            <a:ext cx="4485938" cy="398034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Error – Basis for Reconsideration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344835" cy="4691641"/>
          </a:xfrm>
        </p:spPr>
        <p:txBody>
          <a:bodyPr/>
          <a:lstStyle/>
          <a:p>
            <a:r>
              <a:rPr lang="en-US" sz="2700" dirty="0" smtClean="0"/>
              <a:t>RO states depression and anxiety are considered only symptoms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700" i="1" dirty="0" smtClean="0"/>
              <a:t>Boggs </a:t>
            </a:r>
            <a:r>
              <a:rPr lang="en-US" sz="2700" i="1" dirty="0"/>
              <a:t>v Peake</a:t>
            </a:r>
            <a:r>
              <a:rPr lang="en-US" sz="2700" dirty="0"/>
              <a:t>:  </a:t>
            </a:r>
            <a:r>
              <a:rPr lang="en-US" sz="2700" dirty="0" smtClean="0"/>
              <a:t>“Factual </a:t>
            </a:r>
            <a:r>
              <a:rPr lang="en-US" sz="2700" dirty="0"/>
              <a:t>basis” of a claim for </a:t>
            </a:r>
            <a:r>
              <a:rPr lang="en-US" sz="2700" dirty="0" smtClean="0"/>
              <a:t>SC is </a:t>
            </a:r>
            <a:r>
              <a:rPr lang="en-US" sz="2700" dirty="0"/>
              <a:t>the underlying disease or injury, rather than the symptoms of that disease or </a:t>
            </a:r>
            <a:r>
              <a:rPr lang="en-US" sz="2700" dirty="0" smtClean="0"/>
              <a:t>injury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700" dirty="0" smtClean="0"/>
              <a:t>RO states decision correctly denied SC for PTSD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700" dirty="0" smtClean="0"/>
              <a:t>No need to distinguish the claim based on subjective symptomatology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700" dirty="0" smtClean="0"/>
              <a:t>Failing to address depression and anxiety does not rise to CUE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– Quality Assurance’s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Veteran’s form lists the disabilities being claimed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700" dirty="0" smtClean="0"/>
              <a:t>Depression and anxiety could be symptoms, but are also diagnosed disabilities under DCs 9400, 9413, and 9434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700" dirty="0" smtClean="0"/>
              <a:t>No indication on form that depression and anxiety were symptoms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700" i="1" dirty="0" smtClean="0"/>
              <a:t>Ingram v Nicholson</a:t>
            </a:r>
            <a:r>
              <a:rPr lang="en-US" sz="2700" dirty="0" smtClean="0"/>
              <a:t>:  </a:t>
            </a:r>
            <a:r>
              <a:rPr lang="en-US" sz="2700" i="1" dirty="0" smtClean="0"/>
              <a:t>Pro se </a:t>
            </a:r>
            <a:r>
              <a:rPr lang="en-US" sz="2700" dirty="0" smtClean="0"/>
              <a:t>claimant must be able to realize that their claims were adjudicated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700" i="1" dirty="0" smtClean="0"/>
              <a:t>Andrews v Nicholson</a:t>
            </a:r>
            <a:r>
              <a:rPr lang="en-US" sz="2700" dirty="0" smtClean="0"/>
              <a:t>:  Missed issue corrected through CUE motion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700" dirty="0" smtClean="0"/>
              <a:t>Manual III.iv.6.C.7.b (WARMS):  Must address all contentions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pPr algn="l"/>
            <a:r>
              <a:rPr lang="en-US" dirty="0" smtClean="0"/>
              <a:t>                         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11" y="1443480"/>
            <a:ext cx="3479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1473" y="3515168"/>
            <a:ext cx="11730527" cy="27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algn="ctr">
              <a:buSzPct val="130000"/>
              <a:buFont typeface="Webdings" pitchFamily="18" charset="2"/>
              <a:buChar char="É"/>
              <a:defRPr/>
            </a:pPr>
            <a:r>
              <a:rPr lang="en-US" altLang="en-US" sz="3200" kern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kern="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The phone lines have been unmuted  </a:t>
            </a:r>
            <a:r>
              <a:rPr lang="en-US" altLang="en-US" sz="5400" kern="0" dirty="0" smtClean="0">
                <a:solidFill>
                  <a:srgbClr val="FF0000"/>
                </a:solidFill>
                <a:latin typeface="Arial" charset="0"/>
                <a:cs typeface="Arial" charset="0"/>
                <a:sym typeface="Webdings" pitchFamily="18" charset="2"/>
              </a:rPr>
              <a:t>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altLang="en-US" sz="2000" kern="0" dirty="0" smtClean="0">
              <a:latin typeface="Arial" charset="0"/>
              <a:cs typeface="Arial" charset="0"/>
              <a:sym typeface="Webdings" pitchFamily="18" charset="2"/>
            </a:endParaRPr>
          </a:p>
          <a:p>
            <a:pPr marL="461963" lvl="1" indent="-461963" algn="ctr">
              <a:defRPr/>
            </a:pPr>
            <a:r>
              <a:rPr lang="en-US" altLang="en-US" kern="0" dirty="0" smtClean="0">
                <a:latin typeface="Arial" charset="0"/>
                <a:cs typeface="Arial" charset="0"/>
                <a:sym typeface="Webdings" pitchFamily="18" charset="2"/>
              </a:rPr>
              <a:t>  </a:t>
            </a:r>
            <a:r>
              <a:rPr lang="en-US" altLang="en-US" kern="0" dirty="0" smtClean="0">
                <a:solidFill>
                  <a:srgbClr val="000066"/>
                </a:solidFill>
                <a:latin typeface="Arial" charset="0"/>
                <a:cs typeface="Arial" charset="0"/>
                <a:sym typeface="Webdings" pitchFamily="18" charset="2"/>
              </a:rPr>
              <a:t>Remember to personally unmute your phone line</a:t>
            </a:r>
            <a:br>
              <a:rPr lang="en-US" altLang="en-US" kern="0" dirty="0" smtClean="0">
                <a:solidFill>
                  <a:srgbClr val="000066"/>
                </a:solidFill>
                <a:latin typeface="Arial" charset="0"/>
                <a:cs typeface="Arial" charset="0"/>
                <a:sym typeface="Webdings" pitchFamily="18" charset="2"/>
              </a:rPr>
            </a:br>
            <a:r>
              <a:rPr lang="en-US" altLang="en-US" kern="0" dirty="0" smtClean="0">
                <a:solidFill>
                  <a:srgbClr val="000066"/>
                </a:solidFill>
                <a:latin typeface="Arial" charset="0"/>
                <a:cs typeface="Arial" charset="0"/>
                <a:sym typeface="Webdings" pitchFamily="18" charset="2"/>
              </a:rPr>
              <a:t>  or USB headset microphone if you have a question</a:t>
            </a:r>
          </a:p>
          <a:p>
            <a:pPr marL="457200" lvl="1" indent="0">
              <a:buFontTx/>
              <a:buNone/>
              <a:defRPr/>
            </a:pPr>
            <a:endParaRPr lang="en-US" altLang="en-US" sz="1800" kern="0" dirty="0" smtClean="0">
              <a:latin typeface="Arial" charset="0"/>
              <a:cs typeface="Arial" charset="0"/>
              <a:sym typeface="Webdings" pitchFamily="18" charset="2"/>
            </a:endParaRPr>
          </a:p>
          <a:p>
            <a:pPr marL="461963" lvl="2" indent="-461963" algn="ctr">
              <a:buClr>
                <a:srgbClr val="FF0000"/>
              </a:buClr>
              <a:buSzPct val="150000"/>
              <a:defRPr/>
            </a:pPr>
            <a:r>
              <a:rPr lang="en-US" altLang="en-US" kern="0" dirty="0" smtClean="0">
                <a:latin typeface="Arial" charset="0"/>
                <a:sym typeface="Webdings" pitchFamily="18" charset="2"/>
              </a:rPr>
              <a:t>  </a:t>
            </a:r>
            <a:r>
              <a:rPr lang="en-US" altLang="en-US" kern="0" dirty="0" smtClean="0">
                <a:solidFill>
                  <a:srgbClr val="000066"/>
                </a:solidFill>
                <a:latin typeface="Arial" charset="0"/>
                <a:sym typeface="Webdings" pitchFamily="18" charset="2"/>
              </a:rPr>
              <a:t>To unmute your phone line, press            , then press 6</a:t>
            </a:r>
            <a:endParaRPr lang="en-US" altLang="en-US" kern="0" dirty="0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59" y="5634882"/>
            <a:ext cx="71273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02" y="-1"/>
            <a:ext cx="9858998" cy="1179321"/>
          </a:xfrm>
        </p:spPr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Karen Townsend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Assistant Director (AD)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Quality Assurance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3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79321"/>
          </a:xfrm>
        </p:spPr>
        <p:txBody>
          <a:bodyPr/>
          <a:lstStyle/>
          <a:p>
            <a:r>
              <a:rPr lang="en-US" dirty="0" smtClean="0"/>
              <a:t>VA Talent Management System (TMS)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4" y="1589518"/>
            <a:ext cx="11134040" cy="469164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TMS number for the February 2015 Quality Call is 3901551.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If you listened to the call live, click the video link, then </a:t>
            </a:r>
            <a:r>
              <a:rPr lang="en-US" i="1" dirty="0" smtClean="0"/>
              <a:t>immediately</a:t>
            </a:r>
            <a:r>
              <a:rPr lang="en-US" dirty="0" smtClean="0"/>
              <a:t> return to Content Structure to complete the survey to receive credit for the call in TMS.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TMS number for this call (March 2015 Quality Call)</a:t>
            </a:r>
            <a:br>
              <a:rPr lang="en-US" b="1" dirty="0" smtClean="0"/>
            </a:br>
            <a:r>
              <a:rPr lang="en-US" b="1" dirty="0" smtClean="0"/>
              <a:t>is 3903688</a:t>
            </a:r>
            <a:r>
              <a:rPr lang="en-US" dirty="0" smtClean="0"/>
              <a:t>.  In the near future, a </a:t>
            </a:r>
            <a:r>
              <a:rPr lang="en-US" i="1" dirty="0" smtClean="0"/>
              <a:t>Calendar Blast</a:t>
            </a:r>
            <a:r>
              <a:rPr lang="en-US" dirty="0" smtClean="0"/>
              <a:t> will be issued showing when the TMS number has been activated.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38" y="3119719"/>
            <a:ext cx="1916587" cy="16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93" y="264921"/>
            <a:ext cx="907249" cy="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75" y="275440"/>
            <a:ext cx="907249" cy="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02" y="-1"/>
            <a:ext cx="9858998" cy="1179321"/>
          </a:xfrm>
        </p:spPr>
        <p:txBody>
          <a:bodyPr/>
          <a:lstStyle/>
          <a:p>
            <a:r>
              <a:rPr lang="en-US" dirty="0" smtClean="0"/>
              <a:t>Next Quality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35" y="1435692"/>
            <a:ext cx="8825794" cy="34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799" y="4840740"/>
            <a:ext cx="11235584" cy="14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Quality Assurance (QA) Staff conducts a Quality Call each month</a:t>
            </a:r>
          </a:p>
          <a:p>
            <a:pPr marL="0" indent="0">
              <a:buNone/>
              <a:defRPr/>
            </a:pPr>
            <a:endParaRPr lang="en-US" altLang="en-US" sz="1000" kern="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Next Quality Call will be held on Wednesday, April 8th at 1:30 PM</a:t>
            </a:r>
          </a:p>
        </p:txBody>
      </p:sp>
    </p:spTree>
    <p:extLst>
      <p:ext uri="{BB962C8B-B14F-4D97-AF65-F5344CB8AC3E}">
        <p14:creationId xmlns:p14="http://schemas.microsoft.com/office/powerpoint/2010/main" val="193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STAR Sampling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samples now generated bi-monthly instead of monthly, to reduce time between </a:t>
            </a:r>
            <a:r>
              <a:rPr lang="en-US" dirty="0" smtClean="0"/>
              <a:t>PCLR; review </a:t>
            </a:r>
            <a:r>
              <a:rPr lang="en-US" dirty="0"/>
              <a:t>of </a:t>
            </a:r>
            <a:r>
              <a:rPr lang="en-US" dirty="0" smtClean="0"/>
              <a:t>EP; and, reporting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Reduction in rating and authorization sample sizes </a:t>
            </a:r>
          </a:p>
          <a:p>
            <a:pPr lvl="1"/>
            <a:r>
              <a:rPr lang="en-US" dirty="0" smtClean="0"/>
              <a:t>Sample size no longer a standardized 246/year</a:t>
            </a:r>
            <a:r>
              <a:rPr lang="en-US" dirty="0"/>
              <a:t> </a:t>
            </a:r>
            <a:r>
              <a:rPr lang="en-US" dirty="0" smtClean="0"/>
              <a:t>for every station</a:t>
            </a:r>
          </a:p>
          <a:p>
            <a:pPr lvl="1"/>
            <a:r>
              <a:rPr lang="en-US" dirty="0" smtClean="0"/>
              <a:t>Now based on average of FY13 and FY14 accuracy and workload figures, per guidance from GAO and OIG</a:t>
            </a:r>
          </a:p>
          <a:p>
            <a:pPr lvl="1"/>
            <a:r>
              <a:rPr lang="en-US" dirty="0" smtClean="0"/>
              <a:t>Higher accuracy = smaller sample / Lower accuracy = larger sample</a:t>
            </a:r>
          </a:p>
          <a:p>
            <a:pPr lvl="1"/>
            <a:r>
              <a:rPr lang="en-US" dirty="0" smtClean="0"/>
              <a:t>Smaller workload = smaller sample</a:t>
            </a:r>
          </a:p>
          <a:p>
            <a:pPr lvl="1"/>
            <a:r>
              <a:rPr lang="en-US" dirty="0" smtClean="0"/>
              <a:t>Effective with Jan 15 DISPs for rating; with Feb 15 DISPs for authorization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42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6" y="-1"/>
            <a:ext cx="9867544" cy="1179321"/>
          </a:xfrm>
        </p:spPr>
        <p:txBody>
          <a:bodyPr/>
          <a:lstStyle/>
          <a:p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8" y="1589518"/>
            <a:ext cx="11675632" cy="4800524"/>
          </a:xfrm>
        </p:spPr>
        <p:txBody>
          <a:bodyPr/>
          <a:lstStyle/>
          <a:p>
            <a:r>
              <a:rPr lang="en-US" dirty="0" smtClean="0"/>
              <a:t>Please feel free to forward suggested topics to VAVBAWAS/CO/214B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Quality Call Notes can be found on the Compensation Service Intranet site at http://vbaw.vba.va.gov/bl/21/star/star_call.htm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It may take a little time to get where you want to be,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but if you pause and think for a moment,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you will notice that you are no longer where you were.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Do not stop – keep going!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~ Rodolfo Costa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910" y="-1"/>
            <a:ext cx="9876090" cy="1129554"/>
          </a:xfrm>
        </p:spPr>
        <p:txBody>
          <a:bodyPr/>
          <a:lstStyle/>
          <a:p>
            <a:r>
              <a:rPr lang="en-US" dirty="0" smtClean="0"/>
              <a:t>New STAR Sample Sizes by Station - Compensation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10397"/>
              </p:ext>
            </p:extLst>
          </p:nvPr>
        </p:nvGraphicFramePr>
        <p:xfrm>
          <a:off x="882126" y="1489026"/>
          <a:ext cx="10777191" cy="4857679"/>
        </p:xfrm>
        <a:graphic>
          <a:graphicData uri="http://schemas.openxmlformats.org/drawingml/2006/table">
            <a:tbl>
              <a:tblPr/>
              <a:tblGrid>
                <a:gridCol w="931122"/>
                <a:gridCol w="498816"/>
                <a:gridCol w="543155"/>
                <a:gridCol w="623521"/>
                <a:gridCol w="623521"/>
                <a:gridCol w="598578"/>
                <a:gridCol w="687257"/>
                <a:gridCol w="690028"/>
                <a:gridCol w="365797"/>
                <a:gridCol w="856301"/>
                <a:gridCol w="520986"/>
                <a:gridCol w="576409"/>
                <a:gridCol w="642919"/>
                <a:gridCol w="656774"/>
                <a:gridCol w="631833"/>
                <a:gridCol w="665087"/>
                <a:gridCol w="665087"/>
              </a:tblGrid>
              <a:tr h="26567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Compensation - Rating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Compensation - Authorization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Compensation - Rating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Compensation - Authorization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 Name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 Number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Sample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Sample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 Name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 Number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Sample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Sample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Bi-monthly Sample #2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Boston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Denver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Providence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Albuquerque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Salt Lake City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Buffalo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Oakland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Hartford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Newark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Phoenix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Philadelphia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Seattle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Pittsburgh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Boise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Baltimore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Portland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Roanoke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Waco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349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Huntington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Little Rock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Atlanta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Muskogee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Petersburg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Winston-Salem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Juan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Columbia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Manila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Nashville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Houston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362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Orleans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 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Montgomery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Manchester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Jackson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Diego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377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Cleveland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Togus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402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Indianapolis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 River Jct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405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Louisville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 Harrison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Chicago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Fargo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Detroit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Sioux Falls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438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Milwaukee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Cheyenne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442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Louis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Wichita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452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 Moines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Honolulu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Lincoln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Wilmington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460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14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Paul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Anchorage</a:t>
                      </a:r>
                    </a:p>
                  </a:txBody>
                  <a:tcPr marL="8302" marR="8302" marT="83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302" marR="8302" marT="8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5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STAR Procedures (</a:t>
            </a:r>
            <a:r>
              <a:rPr lang="en-US" dirty="0" smtClean="0"/>
              <a:t>Call-Up </a:t>
            </a:r>
            <a:r>
              <a:rPr lang="en-US" dirty="0"/>
              <a:t>List)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265946" cy="4811282"/>
          </a:xfrm>
        </p:spPr>
        <p:txBody>
          <a:bodyPr/>
          <a:lstStyle/>
          <a:p>
            <a:r>
              <a:rPr lang="en-US" dirty="0"/>
              <a:t>Quality Assurance (QA) will no longer publish call-up lists to our </a:t>
            </a:r>
            <a:r>
              <a:rPr lang="en-US" dirty="0" smtClean="0"/>
              <a:t>SharePoint </a:t>
            </a:r>
            <a:r>
              <a:rPr lang="en-US" dirty="0"/>
              <a:t>site for station review and status </a:t>
            </a:r>
            <a:r>
              <a:rPr lang="en-US" dirty="0" smtClean="0"/>
              <a:t>responses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QA Consultants will </a:t>
            </a:r>
            <a:r>
              <a:rPr lang="en-US" dirty="0"/>
              <a:t>assume </a:t>
            </a:r>
            <a:r>
              <a:rPr lang="en-US" b="1" dirty="0"/>
              <a:t>all</a:t>
            </a:r>
            <a:r>
              <a:rPr lang="en-US" dirty="0"/>
              <a:t> folders </a:t>
            </a:r>
            <a:r>
              <a:rPr lang="en-US" dirty="0" smtClean="0"/>
              <a:t>are available </a:t>
            </a:r>
            <a:r>
              <a:rPr lang="en-US" dirty="0"/>
              <a:t>electronically and will attempt to review in </a:t>
            </a:r>
            <a:r>
              <a:rPr lang="en-US" dirty="0" smtClean="0"/>
              <a:t>VBMS/VVA every </a:t>
            </a:r>
            <a:r>
              <a:rPr lang="en-US" dirty="0"/>
              <a:t>EP </a:t>
            </a:r>
            <a:r>
              <a:rPr lang="en-US" dirty="0" smtClean="0"/>
              <a:t>selected </a:t>
            </a:r>
            <a:r>
              <a:rPr lang="en-US" dirty="0"/>
              <a:t>for STAR </a:t>
            </a:r>
            <a:r>
              <a:rPr lang="en-US" dirty="0" smtClean="0"/>
              <a:t>assessment</a:t>
            </a:r>
          </a:p>
          <a:p>
            <a:pPr marL="0" indent="0">
              <a:buNone/>
            </a:pPr>
            <a:endParaRPr lang="en-US" sz="500" dirty="0" smtClean="0"/>
          </a:p>
          <a:p>
            <a:pPr lvl="1"/>
            <a:r>
              <a:rPr lang="en-US" dirty="0"/>
              <a:t>QA will </a:t>
            </a:r>
            <a:r>
              <a:rPr lang="en-US" dirty="0" smtClean="0"/>
              <a:t>only request the </a:t>
            </a:r>
            <a:r>
              <a:rPr lang="en-US" dirty="0"/>
              <a:t>paper folder from your station after trying to review the EP electronically and finding that the paper folder </a:t>
            </a:r>
            <a:r>
              <a:rPr lang="en-US" b="1" dirty="0"/>
              <a:t>really is </a:t>
            </a:r>
            <a:r>
              <a:rPr lang="en-US" b="1" dirty="0" smtClean="0"/>
              <a:t>needed</a:t>
            </a:r>
          </a:p>
          <a:p>
            <a:pPr marL="457200" lvl="1" indent="0">
              <a:buNone/>
            </a:pPr>
            <a:endParaRPr lang="en-US" sz="500" b="1" dirty="0" smtClean="0"/>
          </a:p>
          <a:p>
            <a:pPr lvl="1"/>
            <a:r>
              <a:rPr lang="en-US" dirty="0"/>
              <a:t>EPs </a:t>
            </a:r>
            <a:r>
              <a:rPr lang="en-US" dirty="0" smtClean="0"/>
              <a:t>for which QA </a:t>
            </a:r>
            <a:r>
              <a:rPr lang="en-US" dirty="0"/>
              <a:t>needs the paper folder will be added to a </a:t>
            </a:r>
            <a:r>
              <a:rPr lang="en-US" dirty="0" smtClean="0"/>
              <a:t>SharePoint </a:t>
            </a:r>
            <a:r>
              <a:rPr lang="en-US" dirty="0"/>
              <a:t>list (much like previous call-up lists) specifically for paper </a:t>
            </a:r>
            <a:r>
              <a:rPr lang="en-US" dirty="0" smtClean="0"/>
              <a:t>folders</a:t>
            </a:r>
          </a:p>
          <a:p>
            <a:pPr marL="457200" lvl="1" indent="0">
              <a:buNone/>
            </a:pPr>
            <a:endParaRPr lang="en-US" sz="500" dirty="0" smtClean="0"/>
          </a:p>
          <a:p>
            <a:pPr lvl="1"/>
            <a:r>
              <a:rPr lang="en-US" dirty="0"/>
              <a:t>Stations will be responsible for </a:t>
            </a:r>
            <a:r>
              <a:rPr lang="en-US" dirty="0" smtClean="0"/>
              <a:t>monitoring this </a:t>
            </a:r>
            <a:r>
              <a:rPr lang="en-US" dirty="0"/>
              <a:t>list and sending folders timely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9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STAR Procedures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589518"/>
            <a:ext cx="11061550" cy="4854313"/>
          </a:xfrm>
        </p:spPr>
        <p:txBody>
          <a:bodyPr/>
          <a:lstStyle/>
          <a:p>
            <a:r>
              <a:rPr lang="en-US" sz="2300" dirty="0" smtClean="0"/>
              <a:t>EPs cleared at DRAS will be reviewed and counted toward station accuracy</a:t>
            </a:r>
            <a:br>
              <a:rPr lang="en-US" sz="2300" dirty="0" smtClean="0"/>
            </a:br>
            <a:r>
              <a:rPr lang="en-US" sz="2300" dirty="0" smtClean="0"/>
              <a:t>at ROs 304 and 346</a:t>
            </a:r>
          </a:p>
          <a:p>
            <a:r>
              <a:rPr lang="en-US" sz="2300" dirty="0" smtClean="0"/>
              <a:t>EPs cleared by Fid Hubs will be reviewed and counted toward station accuracy</a:t>
            </a:r>
            <a:br>
              <a:rPr lang="en-US" sz="2300" dirty="0" smtClean="0"/>
            </a:br>
            <a:r>
              <a:rPr lang="en-US" sz="2300" dirty="0" smtClean="0"/>
              <a:t>at ROs 319, 326, 327, 330, 334, and 341</a:t>
            </a:r>
          </a:p>
          <a:p>
            <a:r>
              <a:rPr lang="en-US" sz="2300" dirty="0" smtClean="0"/>
              <a:t>EP 299 for automated MOD payments will be deselected</a:t>
            </a:r>
          </a:p>
          <a:p>
            <a:r>
              <a:rPr lang="en-US" sz="2300" dirty="0" smtClean="0"/>
              <a:t>Review of EP 298 for batch CRDP/CRSC payments is on hold</a:t>
            </a:r>
          </a:p>
          <a:p>
            <a:r>
              <a:rPr lang="en-US" sz="2300" dirty="0" smtClean="0"/>
              <a:t>EPs cleared by RBPS will be deselected…</a:t>
            </a:r>
          </a:p>
          <a:p>
            <a:pPr lvl="1"/>
            <a:r>
              <a:rPr lang="en-US" sz="2300" dirty="0" smtClean="0"/>
              <a:t>…but re-input into STAR Database under jurisdiction of RO 372; reviewed; and, counted toward </a:t>
            </a:r>
            <a:r>
              <a:rPr lang="en-US" sz="2300" b="1" dirty="0" smtClean="0"/>
              <a:t>national</a:t>
            </a:r>
            <a:r>
              <a:rPr lang="en-US" sz="2300" dirty="0" smtClean="0"/>
              <a:t> accuracy, </a:t>
            </a:r>
            <a:r>
              <a:rPr lang="en-US" sz="2300" b="1" dirty="0" smtClean="0"/>
              <a:t>not</a:t>
            </a:r>
            <a:r>
              <a:rPr lang="en-US" sz="2300" dirty="0" smtClean="0"/>
              <a:t> individual station accuracy (unless case was entered into RBPS manually and there is no error)</a:t>
            </a:r>
          </a:p>
          <a:p>
            <a:pPr lvl="1"/>
            <a:r>
              <a:rPr lang="en-US" sz="2300" dirty="0" smtClean="0"/>
              <a:t>Station for which the EP was called will still be responsible for any necessary corrective action</a:t>
            </a:r>
            <a:endParaRPr lang="en-US" sz="23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8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56" y="-1"/>
            <a:ext cx="9867544" cy="1179321"/>
          </a:xfrm>
        </p:spPr>
        <p:txBody>
          <a:bodyPr/>
          <a:lstStyle/>
          <a:p>
            <a:r>
              <a:rPr lang="en-US" sz="3100" dirty="0" smtClean="0"/>
              <a:t>Issue-based Review (IBR) / Claim-based Review (CBR)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18460" y="2535255"/>
            <a:ext cx="9186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  <a:defRPr sz="2800">
                <a:solidFill>
                  <a:srgbClr val="1D327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rgbClr val="1D327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David Hannigan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000066"/>
                </a:solidFill>
              </a:rPr>
              <a:t>QRT Chief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Program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 Review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heme/theme1.xml><?xml version="1.0" encoding="utf-8"?>
<a:theme xmlns:a="http://schemas.openxmlformats.org/drawingml/2006/main" name="Ppt0000000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D3275"/>
      </a:hlink>
      <a:folHlink>
        <a:srgbClr val="1D3275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54A7C9C78F04E8605B3B9E4EADCDD" ma:contentTypeVersion="6" ma:contentTypeDescription="Create a new document." ma:contentTypeScope="" ma:versionID="0313bfe86415aea99f0fcc05dbee9a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c37901602a3e2ba5ec7d8339d7d3b2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3426F-6A3C-4AA8-A5CF-9633FEC71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D7B6E5-0F04-4CEF-A7BC-E28EF6BF7FB8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F841B9-F256-4CB1-97A0-D3BB93DA76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2212</Words>
  <Application>Microsoft Office PowerPoint</Application>
  <PresentationFormat>Custom</PresentationFormat>
  <Paragraphs>815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Ppt0000000</vt:lpstr>
      <vt:lpstr>PowerPoint Presentation</vt:lpstr>
      <vt:lpstr>Opening Remarks</vt:lpstr>
      <vt:lpstr>Changes to STAR Sampling &amp; Call-Up Procedures</vt:lpstr>
      <vt:lpstr>Changes to STAR Sampling</vt:lpstr>
      <vt:lpstr>Changes to STAR Sampling (continued)</vt:lpstr>
      <vt:lpstr>New STAR Sample Sizes by Station - Compensation</vt:lpstr>
      <vt:lpstr>Changes to STAR Procedures (Call-Up List)</vt:lpstr>
      <vt:lpstr>Changes to STAR Procedures (Review)</vt:lpstr>
      <vt:lpstr>Issue-based Review (IBR) / Claim-based Review (CBR)</vt:lpstr>
      <vt:lpstr>Issue-based vs Claim-based Quality</vt:lpstr>
      <vt:lpstr>Issue-based vs Claim-based Quality (continued)</vt:lpstr>
      <vt:lpstr>Issue-based vs Claim-based Quality (continued)</vt:lpstr>
      <vt:lpstr>Interactive Poll Question</vt:lpstr>
      <vt:lpstr>Question – Input Into Lync</vt:lpstr>
      <vt:lpstr>Answer - Poll Question</vt:lpstr>
      <vt:lpstr>Due Process Letters</vt:lpstr>
      <vt:lpstr>Necessary Elements in Due Process Letters</vt:lpstr>
      <vt:lpstr>Necessary Elements in Due Process Letters</vt:lpstr>
      <vt:lpstr>Veterans Benefits Management System (VBMS)</vt:lpstr>
      <vt:lpstr>Evaluating Parkinson’s in VBMS-R Without Overriding</vt:lpstr>
      <vt:lpstr>Evaluating Parkinson’s in VBMS-R (continued)</vt:lpstr>
      <vt:lpstr>Evaluating Parkinson’s in VBMS-R (continued)</vt:lpstr>
      <vt:lpstr>Evaluating Parkinson’s in VBMS-R (continued)</vt:lpstr>
      <vt:lpstr>Evaluating Parkinson’s in VBMS-R (continued)</vt:lpstr>
      <vt:lpstr>Evaluating Parkinson’s in VBMS-R (continued)</vt:lpstr>
      <vt:lpstr>Evaluating Parkinson’s in VBMS-R (continued)</vt:lpstr>
      <vt:lpstr>Evaluating Parkinson’s in VBMS-R (continued)</vt:lpstr>
      <vt:lpstr>Evaluating Parkinson’s in VBMS-R (continued)</vt:lpstr>
      <vt:lpstr>Rating Tips</vt:lpstr>
      <vt:lpstr>Quality Review Team (QRT) Updates</vt:lpstr>
      <vt:lpstr>Quality Improvement </vt:lpstr>
      <vt:lpstr>FY 2015 QRT Challenge </vt:lpstr>
      <vt:lpstr>FY 2015 Consistency Studies</vt:lpstr>
      <vt:lpstr>FY 2015 1st Quarter IB Trends</vt:lpstr>
      <vt:lpstr>Preventing Errors</vt:lpstr>
      <vt:lpstr>Quality Assurance Internal Quality Review Team</vt:lpstr>
      <vt:lpstr>PowerPoint Presentation</vt:lpstr>
      <vt:lpstr>Sources of This Month’s Q-Tips</vt:lpstr>
      <vt:lpstr>Q-Tip # 1</vt:lpstr>
      <vt:lpstr>Q-Tip #2</vt:lpstr>
      <vt:lpstr>Q-Tip # 3</vt:lpstr>
      <vt:lpstr>Reconsideration Request</vt:lpstr>
      <vt:lpstr>A1 Error – Were All Claimed Issues Addressed?</vt:lpstr>
      <vt:lpstr>A1 Error – Basis for Reconsideration</vt:lpstr>
      <vt:lpstr>A1 – Quality Assurance’s Response</vt:lpstr>
      <vt:lpstr>                          Questions?</vt:lpstr>
      <vt:lpstr>Closing Remarks</vt:lpstr>
      <vt:lpstr>VA Talent Management System (TMS)  </vt:lpstr>
      <vt:lpstr>Next Quality Call</vt:lpstr>
      <vt:lpstr>Suggestions?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Call - March 11, 2015 PowerPoint</dc:title>
  <dc:subject/>
  <dc:creator>Department of Veterans Affairs, Veterans Benefits Administration, Compensation Service, STAFF</dc:creator>
  <cp:keywords>quality, call, March, issue-based, claim-based, </cp:keywords>
  <dc:description>This is a recording of Compensation Service's Quality call, conducted on  March 11, 2015. This call discussed a number of topics, including changes to the call-up list, issue-based v. claim-based quality, necessary elements in Due Process Letters, evaluating Parkinson's using VBMS-R without overriding, and QRT updates.</dc:description>
  <cp:lastModifiedBy>Sochar, Lisa</cp:lastModifiedBy>
  <cp:revision>509</cp:revision>
  <dcterms:created xsi:type="dcterms:W3CDTF">2014-04-30T02:32:11Z</dcterms:created>
  <dcterms:modified xsi:type="dcterms:W3CDTF">2015-03-17T19:19:34Z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0x01010077854A7C9C78F04E8605B3B9E4EADCDD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