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1"/>
  </p:sldMasterIdLst>
  <p:notesMasterIdLst>
    <p:notesMasterId r:id="rId35"/>
  </p:notesMasterIdLst>
  <p:handoutMasterIdLst>
    <p:handoutMasterId r:id="rId36"/>
  </p:handoutMasterIdLst>
  <p:sldIdLst>
    <p:sldId id="256" r:id="rId2"/>
    <p:sldId id="263" r:id="rId3"/>
    <p:sldId id="359" r:id="rId4"/>
    <p:sldId id="388" r:id="rId5"/>
    <p:sldId id="391" r:id="rId6"/>
    <p:sldId id="392" r:id="rId7"/>
    <p:sldId id="393" r:id="rId8"/>
    <p:sldId id="394" r:id="rId9"/>
    <p:sldId id="396" r:id="rId10"/>
    <p:sldId id="397" r:id="rId11"/>
    <p:sldId id="395" r:id="rId12"/>
    <p:sldId id="390" r:id="rId13"/>
    <p:sldId id="398" r:id="rId14"/>
    <p:sldId id="389" r:id="rId15"/>
    <p:sldId id="399" r:id="rId16"/>
    <p:sldId id="400" r:id="rId17"/>
    <p:sldId id="401" r:id="rId18"/>
    <p:sldId id="402" r:id="rId19"/>
    <p:sldId id="403" r:id="rId20"/>
    <p:sldId id="404" r:id="rId21"/>
    <p:sldId id="405" r:id="rId22"/>
    <p:sldId id="406" r:id="rId23"/>
    <p:sldId id="407" r:id="rId24"/>
    <p:sldId id="413" r:id="rId25"/>
    <p:sldId id="412" r:id="rId26"/>
    <p:sldId id="411" r:id="rId27"/>
    <p:sldId id="410" r:id="rId28"/>
    <p:sldId id="408" r:id="rId29"/>
    <p:sldId id="417" r:id="rId30"/>
    <p:sldId id="409" r:id="rId31"/>
    <p:sldId id="416" r:id="rId32"/>
    <p:sldId id="415" r:id="rId33"/>
    <p:sldId id="357" r:id="rId34"/>
  </p:sldIdLst>
  <p:sldSz cx="9144000" cy="6858000" type="screen4x3"/>
  <p:notesSz cx="7010400" cy="9296400"/>
  <p:defaultTextStyle>
    <a:defPPr>
      <a:defRPr lang="en-US"/>
    </a:defPPr>
    <a:lvl1pPr algn="l" rtl="0" fontAlgn="base">
      <a:spcBef>
        <a:spcPct val="0"/>
      </a:spcBef>
      <a:spcAft>
        <a:spcPct val="0"/>
      </a:spcAft>
      <a:defRPr sz="3200" kern="1200">
        <a:solidFill>
          <a:schemeClr val="tx1"/>
        </a:solidFill>
        <a:latin typeface="Tahoma" pitchFamily="34" charset="0"/>
        <a:ea typeface="+mn-ea"/>
        <a:cs typeface="+mn-cs"/>
      </a:defRPr>
    </a:lvl1pPr>
    <a:lvl2pPr marL="457200" algn="l" rtl="0" fontAlgn="base">
      <a:spcBef>
        <a:spcPct val="0"/>
      </a:spcBef>
      <a:spcAft>
        <a:spcPct val="0"/>
      </a:spcAft>
      <a:defRPr sz="3200" kern="1200">
        <a:solidFill>
          <a:schemeClr val="tx1"/>
        </a:solidFill>
        <a:latin typeface="Tahoma" pitchFamily="34" charset="0"/>
        <a:ea typeface="+mn-ea"/>
        <a:cs typeface="+mn-cs"/>
      </a:defRPr>
    </a:lvl2pPr>
    <a:lvl3pPr marL="914400" algn="l" rtl="0" fontAlgn="base">
      <a:spcBef>
        <a:spcPct val="0"/>
      </a:spcBef>
      <a:spcAft>
        <a:spcPct val="0"/>
      </a:spcAft>
      <a:defRPr sz="3200" kern="1200">
        <a:solidFill>
          <a:schemeClr val="tx1"/>
        </a:solidFill>
        <a:latin typeface="Tahoma" pitchFamily="34" charset="0"/>
        <a:ea typeface="+mn-ea"/>
        <a:cs typeface="+mn-cs"/>
      </a:defRPr>
    </a:lvl3pPr>
    <a:lvl4pPr marL="1371600" algn="l" rtl="0" fontAlgn="base">
      <a:spcBef>
        <a:spcPct val="0"/>
      </a:spcBef>
      <a:spcAft>
        <a:spcPct val="0"/>
      </a:spcAft>
      <a:defRPr sz="3200" kern="1200">
        <a:solidFill>
          <a:schemeClr val="tx1"/>
        </a:solidFill>
        <a:latin typeface="Tahoma" pitchFamily="34" charset="0"/>
        <a:ea typeface="+mn-ea"/>
        <a:cs typeface="+mn-cs"/>
      </a:defRPr>
    </a:lvl4pPr>
    <a:lvl5pPr marL="1828800" algn="l" rtl="0" fontAlgn="base">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D3275"/>
    <a:srgbClr val="000066"/>
    <a:srgbClr val="CC0000"/>
    <a:srgbClr val="BBBBFF"/>
    <a:srgbClr val="ABABFF"/>
    <a:srgbClr val="0033CC"/>
    <a:srgbClr val="0000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59" autoAdjust="0"/>
    <p:restoredTop sz="94356" autoAdjust="0"/>
  </p:normalViewPr>
  <p:slideViewPr>
    <p:cSldViewPr>
      <p:cViewPr>
        <p:scale>
          <a:sx n="66" d="100"/>
          <a:sy n="66" d="100"/>
        </p:scale>
        <p:origin x="-1308" y="-900"/>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75" d="100"/>
          <a:sy n="75" d="100"/>
        </p:scale>
        <p:origin x="-1164" y="-60"/>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238"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30275" eaLnBrk="0" hangingPunct="0">
              <a:defRPr sz="1200">
                <a:latin typeface="Times New Roman" pitchFamily="18" charset="0"/>
              </a:defRPr>
            </a:lvl1pPr>
          </a:lstStyle>
          <a:p>
            <a:pPr>
              <a:defRPr/>
            </a:pPr>
            <a:r>
              <a:rPr lang="en-US"/>
              <a:t>VBA Overview</a:t>
            </a:r>
          </a:p>
        </p:txBody>
      </p:sp>
      <p:sp>
        <p:nvSpPr>
          <p:cNvPr id="4099" name="Rectangle 3"/>
          <p:cNvSpPr>
            <a:spLocks noGrp="1" noChangeArrowheads="1"/>
          </p:cNvSpPr>
          <p:nvPr>
            <p:ph type="dt" sz="quarter" idx="1"/>
          </p:nvPr>
        </p:nvSpPr>
        <p:spPr bwMode="auto">
          <a:xfrm>
            <a:off x="3981450" y="0"/>
            <a:ext cx="3041650"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30275" eaLnBrk="0" hangingPunct="0">
              <a:defRPr sz="1200"/>
            </a:lvl1pPr>
          </a:lstStyle>
          <a:p>
            <a:pPr>
              <a:defRPr/>
            </a:pPr>
            <a:endParaRPr lang="en-US"/>
          </a:p>
        </p:txBody>
      </p:sp>
      <p:sp>
        <p:nvSpPr>
          <p:cNvPr id="4100" name="Rectangle 4"/>
          <p:cNvSpPr>
            <a:spLocks noGrp="1" noChangeArrowheads="1"/>
          </p:cNvSpPr>
          <p:nvPr>
            <p:ph type="ftr" sz="quarter" idx="2"/>
          </p:nvPr>
        </p:nvSpPr>
        <p:spPr bwMode="auto">
          <a:xfrm>
            <a:off x="0" y="8801100"/>
            <a:ext cx="3043238"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30275" eaLnBrk="0" hangingPunct="0">
              <a:defRPr sz="1200">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3981450" y="8801100"/>
            <a:ext cx="3041650"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30275" eaLnBrk="0" hangingPunct="0">
              <a:defRPr sz="1200">
                <a:latin typeface="Times New Roman" pitchFamily="18" charset="0"/>
              </a:defRPr>
            </a:lvl1pPr>
          </a:lstStyle>
          <a:p>
            <a:pPr>
              <a:defRPr/>
            </a:pPr>
            <a:fld id="{89047DD1-5BCF-40C1-A8F5-3CADF1E3B1CA}" type="slidenum">
              <a:rPr lang="en-US"/>
              <a:pPr>
                <a:defRPr/>
              </a:pPr>
              <a:t>‹#›</a:t>
            </a:fld>
            <a:endParaRPr lang="en-US" dirty="0"/>
          </a:p>
        </p:txBody>
      </p:sp>
    </p:spTree>
    <p:extLst>
      <p:ext uri="{BB962C8B-B14F-4D97-AF65-F5344CB8AC3E}">
        <p14:creationId xmlns:p14="http://schemas.microsoft.com/office/powerpoint/2010/main" val="7641076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28688" eaLnBrk="0" hangingPunct="0">
              <a:defRPr sz="1200"/>
            </a:lvl1pPr>
          </a:lstStyle>
          <a:p>
            <a:pPr>
              <a:defRPr/>
            </a:pPr>
            <a:r>
              <a:rPr lang="en-US"/>
              <a:t>VBA Overview</a:t>
            </a:r>
          </a:p>
        </p:txBody>
      </p:sp>
      <p:sp>
        <p:nvSpPr>
          <p:cNvPr id="2051" name="Rectangle 3"/>
          <p:cNvSpPr>
            <a:spLocks noGrp="1" noChangeArrowheads="1"/>
          </p:cNvSpPr>
          <p:nvPr>
            <p:ph type="dt" idx="1"/>
          </p:nvPr>
        </p:nvSpPr>
        <p:spPr bwMode="auto">
          <a:xfrm>
            <a:off x="3971925"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28688" eaLnBrk="0" hangingPunct="0">
              <a:defRPr sz="1200"/>
            </a:lvl1pPr>
          </a:lstStyle>
          <a:p>
            <a:pPr>
              <a:defRPr/>
            </a:pPr>
            <a:endParaRPr lang="en-US"/>
          </a:p>
        </p:txBody>
      </p:sp>
      <p:sp>
        <p:nvSpPr>
          <p:cNvPr id="8196" name="Rectangle 4"/>
          <p:cNvSpPr>
            <a:spLocks noGrp="1" noRot="1" noChangeAspect="1" noChangeArrowheads="1" noTextEdit="1"/>
          </p:cNvSpPr>
          <p:nvPr>
            <p:ph type="sldImg" idx="2"/>
          </p:nvPr>
        </p:nvSpPr>
        <p:spPr bwMode="auto">
          <a:xfrm>
            <a:off x="1211263" y="708025"/>
            <a:ext cx="4594225" cy="34448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5038" y="4389438"/>
            <a:ext cx="5140325" cy="4233862"/>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28688" eaLnBrk="0" hangingPunct="0">
              <a:defRPr sz="1200"/>
            </a:lvl1pPr>
          </a:lstStyle>
          <a:p>
            <a:pPr>
              <a:defRPr/>
            </a:pPr>
            <a:endParaRPr lang="en-US"/>
          </a:p>
        </p:txBody>
      </p:sp>
      <p:sp>
        <p:nvSpPr>
          <p:cNvPr id="2055" name="Rectangle 7"/>
          <p:cNvSpPr>
            <a:spLocks noGrp="1" noChangeArrowheads="1"/>
          </p:cNvSpPr>
          <p:nvPr>
            <p:ph type="sldNum" sz="quarter" idx="5"/>
          </p:nvPr>
        </p:nvSpPr>
        <p:spPr bwMode="auto">
          <a:xfrm>
            <a:off x="3971925"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28688" eaLnBrk="0" hangingPunct="0">
              <a:defRPr sz="1200"/>
            </a:lvl1pPr>
          </a:lstStyle>
          <a:p>
            <a:pPr>
              <a:defRPr/>
            </a:pPr>
            <a:fld id="{E71C225B-4BA2-462F-B2E0-3B7DD776FF5E}" type="slidenum">
              <a:rPr lang="en-US"/>
              <a:pPr>
                <a:defRPr/>
              </a:pPr>
              <a:t>‹#›</a:t>
            </a:fld>
            <a:endParaRPr lang="en-US" dirty="0"/>
          </a:p>
        </p:txBody>
      </p:sp>
    </p:spTree>
    <p:extLst>
      <p:ext uri="{BB962C8B-B14F-4D97-AF65-F5344CB8AC3E}">
        <p14:creationId xmlns:p14="http://schemas.microsoft.com/office/powerpoint/2010/main" val="321216123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smtClean="0"/>
              <a:t>VBA Overview</a:t>
            </a:r>
          </a:p>
        </p:txBody>
      </p:sp>
      <p:sp>
        <p:nvSpPr>
          <p:cNvPr id="92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19A7FEB1-4FAC-4C2B-B25B-B681930B51F2}" type="slidenum">
              <a:rPr lang="en-US" sz="1200" smtClean="0"/>
              <a:pPr/>
              <a:t>1</a:t>
            </a:fld>
            <a:endParaRPr lang="en-US" sz="1200" smtClean="0"/>
          </a:p>
        </p:txBody>
      </p:sp>
      <p:sp>
        <p:nvSpPr>
          <p:cNvPr id="9220" name="Rectangle 2"/>
          <p:cNvSpPr>
            <a:spLocks noGrp="1" noRot="1" noChangeAspect="1" noChangeArrowheads="1" noTextEdit="1"/>
          </p:cNvSpPr>
          <p:nvPr>
            <p:ph type="sldImg"/>
          </p:nvPr>
        </p:nvSpPr>
        <p:spPr>
          <a:xfrm>
            <a:off x="1182688" y="698500"/>
            <a:ext cx="4646612" cy="3484563"/>
          </a:xfrm>
          <a:ln/>
        </p:spPr>
      </p:sp>
      <p:sp>
        <p:nvSpPr>
          <p:cNvPr id="9221" name="Rectangle 3"/>
          <p:cNvSpPr>
            <a:spLocks noGrp="1" noChangeArrowheads="1"/>
          </p:cNvSpPr>
          <p:nvPr>
            <p:ph type="body" idx="1"/>
          </p:nvPr>
        </p:nvSpPr>
        <p:spPr>
          <a:xfrm>
            <a:off x="544513" y="4418013"/>
            <a:ext cx="592137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sz="1600" b="1" smtClean="0"/>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229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smtClean="0"/>
              <a:t>VBA Overview</a:t>
            </a:r>
          </a:p>
        </p:txBody>
      </p:sp>
      <p:sp>
        <p:nvSpPr>
          <p:cNvPr id="12293" name="Footer Placeholder 4"/>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
        <p:nvSpPr>
          <p:cNvPr id="12294" name="Slide Number Placeholder 5"/>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327860C2-8588-434C-91E7-780EBC532DB6}" type="slidenum">
              <a:rPr lang="en-US" sz="1200" smtClean="0"/>
              <a:pPr/>
              <a:t>33</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02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374650" y="3259138"/>
            <a:ext cx="8769350"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373063" y="3182938"/>
            <a:ext cx="8770937"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43063" y="220663"/>
            <a:ext cx="6691312" cy="4545012"/>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p>
          <a:p>
            <a:pPr algn="ctr">
              <a:defRPr/>
            </a:pPr>
            <a:endParaRPr lang="en-US" sz="2800" b="1" i="1" dirty="0">
              <a:solidFill>
                <a:srgbClr val="1D3275"/>
              </a:solidFill>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2133600"/>
            <a:ext cx="2057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65B94D9C-90B8-4CB8-80B7-2E1E9004BEF2}" type="slidenum">
              <a:rPr lang="en-US"/>
              <a:pPr>
                <a:defRPr/>
              </a:pPr>
              <a:t>‹#›</a:t>
            </a:fld>
            <a:endParaRPr lang="en-US" dirty="0"/>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0263" y="0"/>
            <a:ext cx="1963737"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87463" y="0"/>
            <a:ext cx="5740400"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7CDD348A-0F85-443B-A79C-C712BE4D2584}" type="slidenum">
              <a:rPr lang="en-US"/>
              <a:pPr>
                <a:defRPr/>
              </a:pPr>
              <a:t>‹#›</a:t>
            </a:fld>
            <a:endParaRPr lang="en-US" dirty="0"/>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94ED091C-A1E3-4D2F-838F-2AF3D4B9D92A}" type="slidenum">
              <a:rPr lang="en-US"/>
              <a:pPr>
                <a:defRPr/>
              </a:pPr>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30B32E08-D1ED-4514-8CD3-CF6950674EE1}" type="slidenum">
              <a:rPr lang="en-US"/>
              <a:pPr>
                <a:defRPr/>
              </a:pPr>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87463" y="1789113"/>
            <a:ext cx="3743325"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83188" y="1789113"/>
            <a:ext cx="3744912"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52897B61-3A1B-4C3D-A9E4-81873D299610}" type="slidenum">
              <a:rPr lang="en-US"/>
              <a:pPr>
                <a:defRPr/>
              </a:pPr>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pPr>
              <a:defRPr/>
            </a:pPr>
            <a:fld id="{617BC855-88D6-492F-8807-38A3713D8DE7}" type="slidenum">
              <a:rPr lang="en-US"/>
              <a:pPr>
                <a:defRPr/>
              </a:pPr>
              <a:t>‹#›</a:t>
            </a:fld>
            <a:endParaRPr lang="en-US" dirty="0"/>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33C7B86D-7ED5-40B2-8157-FF4D1861768B}" type="slidenum">
              <a:rPr lang="en-US"/>
              <a:pPr>
                <a:defRPr/>
              </a:pPr>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2CA6A732-E78B-48DB-894A-677EA0D48075}" type="slidenum">
              <a:rPr lang="en-US"/>
              <a:pPr>
                <a:defRPr/>
              </a:pPr>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95C20B12-A193-4B03-9CA7-451797F00359}" type="slidenum">
              <a:rPr lang="en-US"/>
              <a:pPr>
                <a:defRPr/>
              </a:pPr>
              <a:t>‹#›</a:t>
            </a:fld>
            <a:endParaRPr lang="en-US" dirty="0"/>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29ED3DD2-9FE3-4609-B403-7541EE482CD4}" type="slidenum">
              <a:rPr lang="en-US"/>
              <a:pPr>
                <a:defRPr/>
              </a:pPr>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389063" y="1052513"/>
            <a:ext cx="7754937"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423863" y="6396038"/>
            <a:ext cx="8720137"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041400" y="890588"/>
            <a:ext cx="8102600"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020888" y="0"/>
            <a:ext cx="7123112" cy="8826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2" name="Rectangle 8"/>
          <p:cNvSpPr>
            <a:spLocks noGrp="1" noChangeArrowheads="1"/>
          </p:cNvSpPr>
          <p:nvPr>
            <p:ph type="body" idx="1"/>
          </p:nvPr>
        </p:nvSpPr>
        <p:spPr bwMode="auto">
          <a:xfrm>
            <a:off x="1287463" y="1789113"/>
            <a:ext cx="7640637"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smtClean="0"/>
          </a:p>
        </p:txBody>
      </p:sp>
      <p:sp>
        <p:nvSpPr>
          <p:cNvPr id="222218" name="Rectangle 10"/>
          <p:cNvSpPr>
            <a:spLocks noGrp="1" noChangeArrowheads="1"/>
          </p:cNvSpPr>
          <p:nvPr>
            <p:ph type="sldNum" sz="quarter" idx="4"/>
          </p:nvPr>
        </p:nvSpPr>
        <p:spPr bwMode="auto">
          <a:xfrm>
            <a:off x="7924800" y="6356350"/>
            <a:ext cx="12192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pPr>
              <a:defRPr/>
            </a:pPr>
            <a:fld id="{C0B98A25-72C3-42AC-AFA6-7953F0EEEAD3}" type="slidenum">
              <a:rPr lang="en-US"/>
              <a:pPr>
                <a:defRPr/>
              </a:pPr>
              <a:t>‹#›</a:t>
            </a:fld>
            <a:endParaRPr lang="en-US" dirty="0"/>
          </a:p>
        </p:txBody>
      </p:sp>
      <p:sp>
        <p:nvSpPr>
          <p:cNvPr id="1034" name="Rectangle 11"/>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469900" y="640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469900" y="640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644525" y="6400800"/>
            <a:ext cx="3311525" cy="336550"/>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a:solidFill>
                  <a:srgbClr val="1D3275"/>
                </a:solidFill>
                <a:effectLst>
                  <a:outerShdw blurRad="38100" dist="38100" dir="2700000" algn="tl">
                    <a:srgbClr val="C0C0C0"/>
                  </a:outerShdw>
                </a:effectLst>
                <a:latin typeface="Century Schoolbook" pitchFamily="18" charset="0"/>
              </a:rPr>
              <a:t>Compensation Service Training Staff</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2138" y="76200"/>
            <a:ext cx="11604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0" fontAlgn="base" hangingPunct="0">
        <a:spcBef>
          <a:spcPct val="20000"/>
        </a:spcBef>
        <a:spcAft>
          <a:spcPct val="0"/>
        </a:spcAft>
        <a:buChar char="–"/>
        <a:defRPr sz="2400">
          <a:solidFill>
            <a:srgbClr val="1D3275"/>
          </a:solidFill>
          <a:latin typeface="+mn-lt"/>
        </a:defRPr>
      </a:lvl2pPr>
      <a:lvl3pPr marL="1143000" indent="-228600" algn="l" rtl="0" eaLnBrk="0" fontAlgn="base" hangingPunct="0">
        <a:spcBef>
          <a:spcPct val="20000"/>
        </a:spcBef>
        <a:spcAft>
          <a:spcPct val="0"/>
        </a:spcAft>
        <a:buClr>
          <a:srgbClr val="CC0000"/>
        </a:buClr>
        <a:buChar char="•"/>
        <a:defRPr sz="2000">
          <a:solidFill>
            <a:srgbClr val="1D3275"/>
          </a:solidFill>
          <a:latin typeface="+mn-lt"/>
        </a:defRPr>
      </a:lvl3pPr>
      <a:lvl4pPr marL="1600200" indent="-228600" algn="l" rtl="0" eaLnBrk="0" fontAlgn="base" hangingPunct="0">
        <a:spcBef>
          <a:spcPct val="20000"/>
        </a:spcBef>
        <a:spcAft>
          <a:spcPct val="0"/>
        </a:spcAft>
        <a:buChar char="–"/>
        <a:defRPr sz="2000">
          <a:solidFill>
            <a:srgbClr val="1D3275"/>
          </a:solidFill>
          <a:latin typeface="+mn-lt"/>
        </a:defRPr>
      </a:lvl4pPr>
      <a:lvl5pPr marL="2057400" indent="-228600" algn="l" rtl="0" eaLnBrk="0" fontAlgn="base" hangingPunct="0">
        <a:spcBef>
          <a:spcPct val="20000"/>
        </a:spcBef>
        <a:spcAft>
          <a:spcPct val="0"/>
        </a:spcAft>
        <a:buChar char="»"/>
        <a:defRPr sz="2000">
          <a:solidFill>
            <a:srgbClr val="1D3275"/>
          </a:solidFill>
          <a:latin typeface="+mn-lt"/>
        </a:defRPr>
      </a:lvl5pPr>
      <a:lvl6pPr marL="2514600" indent="-228600" algn="l" rtl="0" eaLnBrk="0" fontAlgn="base" hangingPunct="0">
        <a:spcBef>
          <a:spcPct val="20000"/>
        </a:spcBef>
        <a:spcAft>
          <a:spcPct val="0"/>
        </a:spcAft>
        <a:buChar char="»"/>
        <a:defRPr>
          <a:solidFill>
            <a:srgbClr val="1D3275"/>
          </a:solidFill>
          <a:latin typeface="+mn-lt"/>
        </a:defRPr>
      </a:lvl6pPr>
      <a:lvl7pPr marL="2971800" indent="-228600" algn="l" rtl="0" eaLnBrk="0" fontAlgn="base" hangingPunct="0">
        <a:spcBef>
          <a:spcPct val="20000"/>
        </a:spcBef>
        <a:spcAft>
          <a:spcPct val="0"/>
        </a:spcAft>
        <a:buChar char="»"/>
        <a:defRPr>
          <a:solidFill>
            <a:srgbClr val="1D3275"/>
          </a:solidFill>
          <a:latin typeface="+mn-lt"/>
        </a:defRPr>
      </a:lvl7pPr>
      <a:lvl8pPr marL="3429000" indent="-228600" algn="l" rtl="0" eaLnBrk="0" fontAlgn="base" hangingPunct="0">
        <a:spcBef>
          <a:spcPct val="20000"/>
        </a:spcBef>
        <a:spcAft>
          <a:spcPct val="0"/>
        </a:spcAft>
        <a:buChar char="»"/>
        <a:defRPr>
          <a:solidFill>
            <a:srgbClr val="1D3275"/>
          </a:solidFill>
          <a:latin typeface="+mn-lt"/>
        </a:defRPr>
      </a:lvl8pPr>
      <a:lvl9pPr marL="3886200" indent="-228600" algn="l" rtl="0" eaLnBrk="0" fontAlgn="base" hangingPunct="0">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ctrTitle" idx="4294967295"/>
          </p:nvPr>
        </p:nvSpPr>
        <p:spPr>
          <a:xfrm>
            <a:off x="914400" y="4953000"/>
            <a:ext cx="7772400" cy="609600"/>
          </a:xfrm>
        </p:spPr>
        <p:txBody>
          <a:bodyPr/>
          <a:lstStyle/>
          <a:p>
            <a:pPr>
              <a:defRPr/>
            </a:pPr>
            <a:r>
              <a:rPr lang="en-US" sz="2400" b="1" dirty="0" smtClean="0">
                <a:solidFill>
                  <a:srgbClr val="1D3275"/>
                </a:solidFill>
                <a:latin typeface="Verdana" pitchFamily="34" charset="0"/>
              </a:rPr>
              <a:t>Dependency for Compensation</a:t>
            </a:r>
            <a:endParaRPr lang="en-US" sz="4800" i="1" dirty="0" smtClean="0">
              <a:solidFill>
                <a:srgbClr val="003366"/>
              </a:solidFill>
              <a:latin typeface="Verdana" pitchFamily="34" charset="0"/>
            </a:endParaRPr>
          </a:p>
        </p:txBody>
      </p:sp>
      <p:sp>
        <p:nvSpPr>
          <p:cNvPr id="3075" name="Rectangle 3"/>
          <p:cNvSpPr>
            <a:spLocks noGrp="1" noChangeArrowheads="1"/>
          </p:cNvSpPr>
          <p:nvPr>
            <p:ph type="subTitle" idx="4294967295"/>
          </p:nvPr>
        </p:nvSpPr>
        <p:spPr>
          <a:xfrm>
            <a:off x="6934200" y="3352800"/>
            <a:ext cx="2209800" cy="609600"/>
          </a:xfrm>
        </p:spPr>
        <p:txBody>
          <a:bodyPr/>
          <a:lstStyle/>
          <a:p>
            <a:pPr marL="0" indent="0" algn="ctr">
              <a:lnSpc>
                <a:spcPct val="80000"/>
              </a:lnSpc>
              <a:buFont typeface="Wingdings" pitchFamily="2" charset="2"/>
              <a:buNone/>
            </a:pPr>
            <a:r>
              <a:rPr lang="en-US" sz="2400" b="1" i="1" dirty="0" smtClean="0">
                <a:latin typeface="Century Schoolbook" pitchFamily="18" charset="0"/>
              </a:rPr>
              <a:t>September 2014</a:t>
            </a:r>
          </a:p>
        </p:txBody>
      </p:sp>
      <p:sp>
        <p:nvSpPr>
          <p:cNvPr id="3076" name="Rectangle 4"/>
          <p:cNvSpPr>
            <a:spLocks noChangeArrowheads="1"/>
          </p:cNvSpPr>
          <p:nvPr/>
        </p:nvSpPr>
        <p:spPr bwMode="auto">
          <a:xfrm>
            <a:off x="838200" y="3276600"/>
            <a:ext cx="2514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lgn="ctr"/>
            <a:r>
              <a:rPr lang="en-US" sz="2400" b="1" i="1">
                <a:solidFill>
                  <a:srgbClr val="1D3275"/>
                </a:solidFill>
                <a:latin typeface="Century Schoolbook" pitchFamily="18" charset="0"/>
              </a:rPr>
              <a:t>Compensation Service Training Staff</a:t>
            </a: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10</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10</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eaLnBrk="1" hangingPunct="1">
              <a:lnSpc>
                <a:spcPct val="90000"/>
              </a:lnSpc>
              <a:spcAft>
                <a:spcPct val="50000"/>
              </a:spcAft>
              <a:buNone/>
            </a:pPr>
            <a:r>
              <a:rPr lang="en-US" altLang="en-US" dirty="0" smtClean="0"/>
              <a:t>Certain </a:t>
            </a:r>
            <a:r>
              <a:rPr lang="en-US" altLang="en-US" dirty="0"/>
              <a:t>types of cases will require additional processing before benefits can be paid.</a:t>
            </a:r>
          </a:p>
          <a:p>
            <a:pPr marL="0" indent="0" eaLnBrk="1" hangingPunct="1">
              <a:lnSpc>
                <a:spcPct val="90000"/>
              </a:lnSpc>
              <a:spcAft>
                <a:spcPct val="50000"/>
              </a:spcAft>
              <a:buNone/>
            </a:pPr>
            <a:r>
              <a:rPr lang="en-US" altLang="en-US" u="sng" dirty="0"/>
              <a:t>Administrative Decisions</a:t>
            </a:r>
            <a:r>
              <a:rPr lang="en-US" altLang="en-US" dirty="0"/>
              <a:t> </a:t>
            </a:r>
            <a:r>
              <a:rPr lang="en-US" altLang="en-US" dirty="0" smtClean="0"/>
              <a:t>–              </a:t>
            </a:r>
          </a:p>
          <a:p>
            <a:pPr marL="0" indent="0" eaLnBrk="1" hangingPunct="1">
              <a:lnSpc>
                <a:spcPct val="90000"/>
              </a:lnSpc>
              <a:spcAft>
                <a:spcPct val="50000"/>
              </a:spcAft>
              <a:buNone/>
            </a:pPr>
            <a:r>
              <a:rPr lang="en-US" altLang="en-US" dirty="0" smtClean="0"/>
              <a:t>   </a:t>
            </a:r>
            <a:r>
              <a:rPr lang="en-US" altLang="en-US" dirty="0"/>
              <a:t>M21-1MR III.iii.5.A.3.c</a:t>
            </a:r>
          </a:p>
          <a:p>
            <a:pPr marL="0" indent="0" eaLnBrk="1" hangingPunct="1">
              <a:lnSpc>
                <a:spcPct val="90000"/>
              </a:lnSpc>
              <a:spcAft>
                <a:spcPct val="50000"/>
              </a:spcAft>
              <a:buNone/>
            </a:pPr>
            <a:r>
              <a:rPr lang="en-US" altLang="en-US" u="sng" dirty="0"/>
              <a:t>Regional Counsel Opinions</a:t>
            </a:r>
            <a:r>
              <a:rPr lang="en-US" altLang="en-US" dirty="0"/>
              <a:t> –           </a:t>
            </a:r>
            <a:endParaRPr lang="en-US" altLang="en-US" dirty="0" smtClean="0"/>
          </a:p>
          <a:p>
            <a:pPr marL="0" indent="0" eaLnBrk="1" hangingPunct="1">
              <a:lnSpc>
                <a:spcPct val="90000"/>
              </a:lnSpc>
              <a:spcAft>
                <a:spcPct val="50000"/>
              </a:spcAft>
              <a:buNone/>
            </a:pPr>
            <a:r>
              <a:rPr lang="en-US" altLang="en-US" dirty="0" smtClean="0"/>
              <a:t>  </a:t>
            </a:r>
            <a:r>
              <a:rPr lang="en-US" altLang="en-US" dirty="0"/>
              <a:t>M21-1MR III.iii.5.A.3.d</a:t>
            </a:r>
          </a:p>
          <a:p>
            <a:pPr marL="0" indent="0">
              <a:buClr>
                <a:srgbClr val="1D3275"/>
              </a:buClr>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Administrative Decisions and Regional Counsel Opinions</a:t>
            </a:r>
          </a:p>
        </p:txBody>
      </p:sp>
    </p:spTree>
    <p:extLst>
      <p:ext uri="{BB962C8B-B14F-4D97-AF65-F5344CB8AC3E}">
        <p14:creationId xmlns:p14="http://schemas.microsoft.com/office/powerpoint/2010/main" val="185012532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11</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11</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eaLnBrk="1" hangingPunct="1">
              <a:spcAft>
                <a:spcPct val="50000"/>
              </a:spcAft>
              <a:buNone/>
            </a:pPr>
            <a:r>
              <a:rPr lang="en-US" altLang="en-US" dirty="0"/>
              <a:t>Turn to page 6 in the Student Handouts and complete Review Exercise </a:t>
            </a:r>
            <a:r>
              <a:rPr lang="en-US" altLang="en-US" dirty="0" smtClean="0"/>
              <a:t>1.</a:t>
            </a:r>
            <a:endParaRPr lang="en-US" altLang="en-US" dirty="0"/>
          </a:p>
          <a:p>
            <a:pPr>
              <a:buClr>
                <a:srgbClr val="1D3275"/>
              </a:buClr>
              <a:buFont typeface="Wingdings" pitchFamily="2" charset="2"/>
              <a:buChar char="Ø"/>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Review Exercise #1</a:t>
            </a:r>
          </a:p>
        </p:txBody>
      </p:sp>
    </p:spTree>
    <p:extLst>
      <p:ext uri="{BB962C8B-B14F-4D97-AF65-F5344CB8AC3E}">
        <p14:creationId xmlns:p14="http://schemas.microsoft.com/office/powerpoint/2010/main" val="82825210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12</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eaLnBrk="1" hangingPunct="1">
              <a:spcAft>
                <a:spcPct val="50000"/>
              </a:spcAft>
              <a:buNone/>
            </a:pPr>
            <a:r>
              <a:rPr lang="en-US" altLang="en-US" dirty="0"/>
              <a:t>A marriage may be established for VA purposes if the marriage is valid under the law of the locality where the parties resided at the time of the marriage.</a:t>
            </a:r>
          </a:p>
          <a:p>
            <a:pPr marL="0" indent="0" eaLnBrk="1" hangingPunct="1">
              <a:spcAft>
                <a:spcPct val="50000"/>
              </a:spcAft>
              <a:buNone/>
            </a:pPr>
            <a:r>
              <a:rPr lang="en-US" altLang="en-US" dirty="0"/>
              <a:t>38 CFR 3.1(j) </a:t>
            </a:r>
          </a:p>
          <a:p>
            <a:pPr marL="0" indent="0" eaLnBrk="1" hangingPunct="1">
              <a:spcAft>
                <a:spcPct val="50000"/>
              </a:spcAft>
              <a:buNone/>
            </a:pPr>
            <a:r>
              <a:rPr lang="en-US" altLang="en-US" dirty="0"/>
              <a:t>VBA Letter 20-14-08 (The Defense of Marriage Act)</a:t>
            </a: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Marital Relationships</a:t>
            </a:r>
          </a:p>
        </p:txBody>
      </p:sp>
    </p:spTree>
    <p:extLst>
      <p:ext uri="{BB962C8B-B14F-4D97-AF65-F5344CB8AC3E}">
        <p14:creationId xmlns:p14="http://schemas.microsoft.com/office/powerpoint/2010/main" val="78980025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eaLnBrk="1" hangingPunct="1">
              <a:spcAft>
                <a:spcPct val="50000"/>
              </a:spcAft>
              <a:buNone/>
              <a:defRPr/>
            </a:pPr>
            <a:r>
              <a:rPr lang="en-US" altLang="en-US" dirty="0"/>
              <a:t>In general, VA accepts the oral, written, or fax statement of a claimant.</a:t>
            </a:r>
          </a:p>
          <a:p>
            <a:pPr marL="0" indent="0" eaLnBrk="1" hangingPunct="1">
              <a:spcAft>
                <a:spcPct val="50000"/>
              </a:spcAft>
              <a:buNone/>
              <a:defRPr/>
            </a:pPr>
            <a:r>
              <a:rPr lang="en-US" altLang="en-US" dirty="0"/>
              <a:t>At a minimum, the statement must  contain:</a:t>
            </a:r>
          </a:p>
          <a:p>
            <a:pPr eaLnBrk="1" hangingPunct="1">
              <a:spcAft>
                <a:spcPct val="50000"/>
              </a:spcAft>
              <a:buClr>
                <a:srgbClr val="000066"/>
              </a:buClr>
              <a:buFont typeface="Arial" panose="020B0604020202020204" pitchFamily="34" charset="0"/>
              <a:buChar char="•"/>
              <a:defRPr/>
            </a:pPr>
            <a:r>
              <a:rPr lang="en-US" altLang="en-US" dirty="0"/>
              <a:t>the date of marriage (month &amp; year)</a:t>
            </a:r>
          </a:p>
          <a:p>
            <a:pPr eaLnBrk="1" hangingPunct="1">
              <a:spcAft>
                <a:spcPct val="50000"/>
              </a:spcAft>
              <a:buClr>
                <a:srgbClr val="000066"/>
              </a:buClr>
              <a:buFont typeface="Arial" panose="020B0604020202020204" pitchFamily="34" charset="0"/>
              <a:buChar char="•"/>
              <a:defRPr/>
            </a:pPr>
            <a:r>
              <a:rPr lang="en-US" altLang="en-US" dirty="0"/>
              <a:t>the location of the event (city and/or county and state).</a:t>
            </a:r>
          </a:p>
          <a:p>
            <a:pPr marL="0" indent="0">
              <a:buClr>
                <a:srgbClr val="1D3275"/>
              </a:buClr>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Veterans Statement</a:t>
            </a:r>
          </a:p>
        </p:txBody>
      </p:sp>
    </p:spTree>
    <p:extLst>
      <p:ext uri="{BB962C8B-B14F-4D97-AF65-F5344CB8AC3E}">
        <p14:creationId xmlns:p14="http://schemas.microsoft.com/office/powerpoint/2010/main" val="175191914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14</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buClr>
                <a:srgbClr val="000066"/>
              </a:buClr>
              <a:buFont typeface="Wingdings" panose="05000000000000000000" pitchFamily="2" charset="2"/>
              <a:buChar char="q"/>
            </a:pPr>
            <a:r>
              <a:rPr lang="en-US" dirty="0" smtClean="0">
                <a:latin typeface="Arial" pitchFamily="34" charset="0"/>
                <a:cs typeface="Arial" pitchFamily="34" charset="0"/>
              </a:rPr>
              <a:t> </a:t>
            </a:r>
            <a:r>
              <a:rPr lang="en-US" altLang="en-US" dirty="0" smtClean="0"/>
              <a:t>How </a:t>
            </a:r>
            <a:r>
              <a:rPr lang="en-US" altLang="en-US" dirty="0"/>
              <a:t>the prior marriages terminated </a:t>
            </a:r>
          </a:p>
          <a:p>
            <a:pPr marL="457200" lvl="1" indent="0" eaLnBrk="1" hangingPunct="1">
              <a:spcAft>
                <a:spcPct val="50000"/>
              </a:spcAft>
              <a:buClr>
                <a:srgbClr val="000066"/>
              </a:buClr>
              <a:buNone/>
            </a:pPr>
            <a:r>
              <a:rPr lang="en-US" altLang="en-US" sz="2800" dirty="0"/>
              <a:t>(death, divorce, annulment)</a:t>
            </a:r>
          </a:p>
          <a:p>
            <a:pPr eaLnBrk="1" hangingPunct="1">
              <a:spcAft>
                <a:spcPct val="50000"/>
              </a:spcAft>
              <a:buClr>
                <a:srgbClr val="000066"/>
              </a:buClr>
              <a:buFont typeface="Wingdings" panose="05000000000000000000" pitchFamily="2" charset="2"/>
              <a:buChar char="q"/>
            </a:pPr>
            <a:r>
              <a:rPr lang="en-US" altLang="en-US" dirty="0"/>
              <a:t>Date the prior marriages terminated</a:t>
            </a:r>
          </a:p>
          <a:p>
            <a:pPr marL="457200" lvl="1" indent="0" eaLnBrk="1" hangingPunct="1">
              <a:spcAft>
                <a:spcPct val="50000"/>
              </a:spcAft>
              <a:buClr>
                <a:srgbClr val="000066"/>
              </a:buClr>
              <a:buNone/>
            </a:pPr>
            <a:r>
              <a:rPr lang="en-US" altLang="en-US" sz="2800" dirty="0"/>
              <a:t>(month and year, at a minimum)</a:t>
            </a:r>
          </a:p>
          <a:p>
            <a:pPr eaLnBrk="1" hangingPunct="1">
              <a:spcAft>
                <a:spcPct val="50000"/>
              </a:spcAft>
              <a:buClr>
                <a:srgbClr val="000066"/>
              </a:buClr>
              <a:buFont typeface="Wingdings" panose="05000000000000000000" pitchFamily="2" charset="2"/>
              <a:buChar char="q"/>
            </a:pPr>
            <a:r>
              <a:rPr lang="en-US" altLang="en-US" dirty="0"/>
              <a:t>Place where the prior marriages terminated</a:t>
            </a:r>
          </a:p>
          <a:p>
            <a:pPr marL="457200" lvl="1" indent="0" eaLnBrk="1" hangingPunct="1">
              <a:spcAft>
                <a:spcPct val="50000"/>
              </a:spcAft>
              <a:buClr>
                <a:srgbClr val="000066"/>
              </a:buClr>
              <a:buNone/>
            </a:pPr>
            <a:r>
              <a:rPr lang="en-US" altLang="en-US" sz="2800" dirty="0"/>
              <a:t>(city and/or county and state)</a:t>
            </a:r>
          </a:p>
          <a:p>
            <a:pPr eaLnBrk="1" hangingPunct="1">
              <a:buClr>
                <a:srgbClr val="000066"/>
              </a:buClr>
              <a:buFont typeface="Wingdings" panose="05000000000000000000" pitchFamily="2" charset="2"/>
              <a:buChar char="q"/>
            </a:pPr>
            <a:r>
              <a:rPr lang="en-US" altLang="en-US" dirty="0"/>
              <a:t>M21-1MR III.iii.5.B.6.c</a:t>
            </a:r>
          </a:p>
          <a:p>
            <a:pPr>
              <a:buClr>
                <a:srgbClr val="1D3275"/>
              </a:buClr>
              <a:buFont typeface="Wingdings" pitchFamily="2" charset="2"/>
              <a:buChar char="Ø"/>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Statement of Marital History</a:t>
            </a:r>
          </a:p>
        </p:txBody>
      </p:sp>
    </p:spTree>
    <p:extLst>
      <p:ext uri="{BB962C8B-B14F-4D97-AF65-F5344CB8AC3E}">
        <p14:creationId xmlns:p14="http://schemas.microsoft.com/office/powerpoint/2010/main" val="27094206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15</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eaLnBrk="1" hangingPunct="1">
              <a:spcAft>
                <a:spcPct val="50000"/>
              </a:spcAft>
              <a:buNone/>
            </a:pPr>
            <a:r>
              <a:rPr lang="en-US" altLang="en-US" dirty="0"/>
              <a:t>Telephone development should be used to obtain dependency information when there are dependency claim discrepancies.	 </a:t>
            </a:r>
          </a:p>
          <a:p>
            <a:pPr lvl="1" eaLnBrk="1" hangingPunct="1">
              <a:spcAft>
                <a:spcPct val="50000"/>
              </a:spcAft>
              <a:buFont typeface="Arial" panose="020B0604020202020204" pitchFamily="34" charset="0"/>
              <a:buChar char="•"/>
            </a:pPr>
            <a:r>
              <a:rPr lang="en-US" altLang="en-US" dirty="0"/>
              <a:t>If phone contact is unsuccessful, initiate 	 development via letter.</a:t>
            </a:r>
          </a:p>
          <a:p>
            <a:pPr>
              <a:buClr>
                <a:srgbClr val="1D3275"/>
              </a:buClr>
              <a:buFont typeface="Wingdings" pitchFamily="2" charset="2"/>
              <a:buChar char="Ø"/>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Evidence of Marriage</a:t>
            </a:r>
          </a:p>
        </p:txBody>
      </p:sp>
    </p:spTree>
    <p:extLst>
      <p:ext uri="{BB962C8B-B14F-4D97-AF65-F5344CB8AC3E}">
        <p14:creationId xmlns:p14="http://schemas.microsoft.com/office/powerpoint/2010/main" val="2445870178"/>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16</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lnSpc>
                <a:spcPct val="90000"/>
              </a:lnSpc>
              <a:buNone/>
            </a:pPr>
            <a:r>
              <a:rPr lang="en-US" altLang="en-US" dirty="0"/>
              <a:t>Claimant’s statement may be considered</a:t>
            </a:r>
          </a:p>
          <a:p>
            <a:pPr eaLnBrk="1" hangingPunct="1">
              <a:lnSpc>
                <a:spcPct val="90000"/>
              </a:lnSpc>
              <a:buNone/>
            </a:pPr>
            <a:r>
              <a:rPr lang="en-US" altLang="en-US" dirty="0"/>
              <a:t>insufficient if:</a:t>
            </a:r>
          </a:p>
          <a:p>
            <a:pPr lvl="1" eaLnBrk="1" hangingPunct="1">
              <a:lnSpc>
                <a:spcPct val="90000"/>
              </a:lnSpc>
              <a:buFontTx/>
              <a:buChar char="•"/>
            </a:pPr>
            <a:r>
              <a:rPr lang="en-US" altLang="en-US" dirty="0"/>
              <a:t>It conflicts with other information of record</a:t>
            </a:r>
          </a:p>
          <a:p>
            <a:pPr lvl="1" eaLnBrk="1" hangingPunct="1">
              <a:lnSpc>
                <a:spcPct val="90000"/>
              </a:lnSpc>
              <a:buFontTx/>
              <a:buChar char="•"/>
            </a:pPr>
            <a:r>
              <a:rPr lang="en-US" altLang="en-US" dirty="0"/>
              <a:t>Contains questionable or discrepant information that cannot be resolved through review of other evidence of record, or</a:t>
            </a:r>
          </a:p>
          <a:p>
            <a:pPr lvl="1" eaLnBrk="1" hangingPunct="1">
              <a:lnSpc>
                <a:spcPct val="90000"/>
              </a:lnSpc>
              <a:buFontTx/>
              <a:buChar char="•"/>
            </a:pPr>
            <a:r>
              <a:rPr lang="en-US" altLang="en-US" dirty="0"/>
              <a:t>There is a reasonable indication of fraud or misrepresentation (must develop when in question)</a:t>
            </a:r>
          </a:p>
          <a:p>
            <a:pPr lvl="1" eaLnBrk="1" hangingPunct="1">
              <a:lnSpc>
                <a:spcPct val="90000"/>
              </a:lnSpc>
              <a:buFontTx/>
              <a:buNone/>
            </a:pPr>
            <a:endParaRPr lang="en-US" altLang="en-US" dirty="0"/>
          </a:p>
          <a:p>
            <a:pPr lvl="1" eaLnBrk="1" hangingPunct="1">
              <a:lnSpc>
                <a:spcPct val="90000"/>
              </a:lnSpc>
              <a:buFontTx/>
              <a:buNone/>
            </a:pPr>
            <a:r>
              <a:rPr lang="en-US" altLang="en-US" dirty="0"/>
              <a:t>M21-1MR III.iii.5.B.6.d</a:t>
            </a:r>
          </a:p>
          <a:p>
            <a:pPr>
              <a:buClr>
                <a:srgbClr val="1D3275"/>
              </a:buClr>
              <a:buFont typeface="Wingdings" pitchFamily="2" charset="2"/>
              <a:buChar char="Ø"/>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Insufficient Evidence</a:t>
            </a:r>
          </a:p>
        </p:txBody>
      </p:sp>
    </p:spTree>
    <p:extLst>
      <p:ext uri="{BB962C8B-B14F-4D97-AF65-F5344CB8AC3E}">
        <p14:creationId xmlns:p14="http://schemas.microsoft.com/office/powerpoint/2010/main" val="369490174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17</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spcAft>
                <a:spcPct val="50000"/>
              </a:spcAft>
              <a:buClr>
                <a:srgbClr val="000066"/>
              </a:buClr>
              <a:buFont typeface="Arial" panose="020B0604020202020204" pitchFamily="34" charset="0"/>
              <a:buChar char="•"/>
            </a:pPr>
            <a:r>
              <a:rPr lang="en-US" altLang="en-US" u="sng" dirty="0" smtClean="0"/>
              <a:t>Primary</a:t>
            </a:r>
            <a:r>
              <a:rPr lang="en-US" altLang="en-US" dirty="0" smtClean="0"/>
              <a:t> </a:t>
            </a:r>
            <a:r>
              <a:rPr lang="en-US" altLang="en-US" dirty="0"/>
              <a:t>– Copy or abstract of public record of marriage</a:t>
            </a:r>
          </a:p>
          <a:p>
            <a:pPr eaLnBrk="1" hangingPunct="1">
              <a:spcAft>
                <a:spcPct val="50000"/>
              </a:spcAft>
              <a:buClr>
                <a:srgbClr val="000066"/>
              </a:buClr>
              <a:buFont typeface="Arial" panose="020B0604020202020204" pitchFamily="34" charset="0"/>
              <a:buChar char="•"/>
            </a:pPr>
            <a:r>
              <a:rPr lang="en-US" altLang="en-US" u="sng" dirty="0"/>
              <a:t>Secondary</a:t>
            </a:r>
            <a:r>
              <a:rPr lang="en-US" altLang="en-US" dirty="0"/>
              <a:t> – Reports, affidavits, other reasonable evidence</a:t>
            </a:r>
          </a:p>
          <a:p>
            <a:pPr marL="0" indent="0" eaLnBrk="1" hangingPunct="1">
              <a:spcAft>
                <a:spcPct val="50000"/>
              </a:spcAft>
              <a:buNone/>
            </a:pPr>
            <a:endParaRPr lang="en-US" altLang="en-US" dirty="0"/>
          </a:p>
          <a:p>
            <a:pPr marL="0" indent="0" eaLnBrk="1" hangingPunct="1">
              <a:spcAft>
                <a:spcPct val="50000"/>
              </a:spcAft>
              <a:buNone/>
            </a:pPr>
            <a:r>
              <a:rPr lang="en-US" altLang="en-US" dirty="0"/>
              <a:t>M21-1MR III.iii.5.B.6.e &amp; f</a:t>
            </a:r>
          </a:p>
          <a:p>
            <a:pPr>
              <a:buClr>
                <a:srgbClr val="1D3275"/>
              </a:buClr>
              <a:buFont typeface="Wingdings" pitchFamily="2" charset="2"/>
              <a:buChar char="Ø"/>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Primary vs. Secondary Evidence</a:t>
            </a:r>
          </a:p>
        </p:txBody>
      </p:sp>
    </p:spTree>
    <p:extLst>
      <p:ext uri="{BB962C8B-B14F-4D97-AF65-F5344CB8AC3E}">
        <p14:creationId xmlns:p14="http://schemas.microsoft.com/office/powerpoint/2010/main" val="2328908336"/>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18</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Clr>
                <a:srgbClr val="000066"/>
              </a:buClr>
              <a:buFont typeface="Arial" panose="020B0604020202020204" pitchFamily="34" charset="0"/>
              <a:buChar char="•"/>
              <a:defRPr/>
            </a:pPr>
            <a:r>
              <a:rPr lang="en-US" dirty="0" smtClean="0"/>
              <a:t>Develop</a:t>
            </a:r>
            <a:endParaRPr lang="en-US" dirty="0"/>
          </a:p>
          <a:p>
            <a:pPr lvl="1" eaLnBrk="1" hangingPunct="1">
              <a:defRPr/>
            </a:pPr>
            <a:r>
              <a:rPr lang="en-US" dirty="0"/>
              <a:t>	When information is missing from source 	</a:t>
            </a:r>
            <a:r>
              <a:rPr lang="en-US" dirty="0" smtClean="0"/>
              <a:t>document</a:t>
            </a:r>
            <a:endParaRPr lang="en-US" dirty="0"/>
          </a:p>
          <a:p>
            <a:pPr lvl="1" eaLnBrk="1" hangingPunct="1">
              <a:defRPr/>
            </a:pPr>
            <a:r>
              <a:rPr lang="en-US" dirty="0"/>
              <a:t>	Need additional </a:t>
            </a:r>
            <a:r>
              <a:rPr lang="en-US" dirty="0" smtClean="0"/>
              <a:t>evidence</a:t>
            </a:r>
            <a:endParaRPr lang="en-US" dirty="0"/>
          </a:p>
          <a:p>
            <a:pPr lvl="1" eaLnBrk="1" hangingPunct="1">
              <a:defRPr/>
            </a:pPr>
            <a:r>
              <a:rPr lang="en-US" dirty="0"/>
              <a:t>	When there is conflicting </a:t>
            </a:r>
            <a:r>
              <a:rPr lang="en-US" dirty="0" smtClean="0"/>
              <a:t>information</a:t>
            </a:r>
            <a:endParaRPr lang="en-US" dirty="0"/>
          </a:p>
          <a:p>
            <a:pPr eaLnBrk="1" hangingPunct="1">
              <a:buClr>
                <a:srgbClr val="000066"/>
              </a:buClr>
              <a:buFont typeface="Arial" panose="020B0604020202020204" pitchFamily="34" charset="0"/>
              <a:buChar char="•"/>
            </a:pPr>
            <a:r>
              <a:rPr lang="en-US" altLang="en-US" dirty="0" smtClean="0"/>
              <a:t>Deny</a:t>
            </a:r>
          </a:p>
          <a:p>
            <a:pPr marL="0" indent="0" eaLnBrk="1" hangingPunct="1">
              <a:buNone/>
            </a:pPr>
            <a:endParaRPr lang="en-US" altLang="en-US" sz="1050" dirty="0" smtClean="0"/>
          </a:p>
          <a:p>
            <a:pPr marL="0" indent="0" eaLnBrk="1" hangingPunct="1">
              <a:buClr>
                <a:srgbClr val="000066"/>
              </a:buClr>
              <a:buNone/>
            </a:pPr>
            <a:r>
              <a:rPr lang="en-US" altLang="en-US" sz="2400" dirty="0" smtClean="0"/>
              <a:t>When </a:t>
            </a:r>
            <a:r>
              <a:rPr lang="en-US" altLang="en-US" sz="2400" dirty="0"/>
              <a:t>Suspense has expired and the Veteran has not responded, the dependency claim can be denied for failing to furnish requested evidence</a:t>
            </a:r>
          </a:p>
          <a:p>
            <a:pPr lvl="2" eaLnBrk="1" hangingPunct="1">
              <a:buClr>
                <a:srgbClr val="000066"/>
              </a:buClr>
              <a:buFont typeface="Wingdings" panose="05000000000000000000" pitchFamily="2" charset="2"/>
              <a:buChar char="q"/>
            </a:pPr>
            <a:r>
              <a:rPr lang="en-US" altLang="en-US" dirty="0"/>
              <a:t>(GD2) Failure to Prosecute letter in PCGL </a:t>
            </a:r>
          </a:p>
          <a:p>
            <a:pPr>
              <a:buClr>
                <a:srgbClr val="1D3275"/>
              </a:buClr>
              <a:buFont typeface="Wingdings" pitchFamily="2" charset="2"/>
              <a:buChar char="Ø"/>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When to Develop or Deny</a:t>
            </a:r>
          </a:p>
        </p:txBody>
      </p:sp>
    </p:spTree>
    <p:extLst>
      <p:ext uri="{BB962C8B-B14F-4D97-AF65-F5344CB8AC3E}">
        <p14:creationId xmlns:p14="http://schemas.microsoft.com/office/powerpoint/2010/main" val="84353037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Child Relationships</a:t>
            </a:r>
            <a:endParaRPr lang="en-US" dirty="0"/>
          </a:p>
        </p:txBody>
      </p:sp>
      <p:sp>
        <p:nvSpPr>
          <p:cNvPr id="6" name="Content Placeholder 5"/>
          <p:cNvSpPr>
            <a:spLocks noGrp="1"/>
          </p:cNvSpPr>
          <p:nvPr>
            <p:ph idx="1"/>
          </p:nvPr>
        </p:nvSpPr>
        <p:spPr>
          <a:xfrm>
            <a:off x="762001" y="1371601"/>
            <a:ext cx="8166100" cy="4679950"/>
          </a:xfrm>
        </p:spPr>
        <p:txBody>
          <a:bodyPr/>
          <a:lstStyle/>
          <a:p>
            <a:pPr marL="0" indent="0" eaLnBrk="1" hangingPunct="1">
              <a:buClr>
                <a:srgbClr val="000066"/>
              </a:buClr>
              <a:buNone/>
            </a:pPr>
            <a:r>
              <a:rPr lang="en-US" altLang="en-US" dirty="0"/>
              <a:t>38 CFR 3.57:  </a:t>
            </a:r>
            <a:r>
              <a:rPr lang="en-US" altLang="en-US" dirty="0" smtClean="0"/>
              <a:t>Definition </a:t>
            </a:r>
            <a:r>
              <a:rPr lang="en-US" altLang="en-US" dirty="0"/>
              <a:t>of a child</a:t>
            </a:r>
          </a:p>
          <a:p>
            <a:pPr eaLnBrk="1" hangingPunct="1">
              <a:buClr>
                <a:srgbClr val="000066"/>
              </a:buClr>
              <a:buFont typeface="Wingdings" panose="05000000000000000000" pitchFamily="2" charset="2"/>
              <a:buChar char="q"/>
            </a:pPr>
            <a:endParaRPr lang="en-US" altLang="en-US" dirty="0"/>
          </a:p>
          <a:p>
            <a:pPr eaLnBrk="1" hangingPunct="1">
              <a:buClr>
                <a:srgbClr val="000066"/>
              </a:buClr>
              <a:buFont typeface="Arial" panose="020B0604020202020204" pitchFamily="34" charset="0"/>
              <a:buChar char="•"/>
            </a:pPr>
            <a:r>
              <a:rPr lang="en-US" altLang="en-US" dirty="0" smtClean="0"/>
              <a:t>Biological, Adopted, Stepchild</a:t>
            </a:r>
          </a:p>
          <a:p>
            <a:pPr eaLnBrk="1" hangingPunct="1">
              <a:buClr>
                <a:srgbClr val="000066"/>
              </a:buClr>
              <a:buFont typeface="Wingdings" panose="05000000000000000000" pitchFamily="2" charset="2"/>
              <a:buChar char="q"/>
            </a:pPr>
            <a:endParaRPr lang="en-US" altLang="en-US" dirty="0"/>
          </a:p>
          <a:p>
            <a:pPr marL="0" indent="0" eaLnBrk="1" hangingPunct="1">
              <a:spcAft>
                <a:spcPct val="50000"/>
              </a:spcAft>
              <a:buNone/>
              <a:defRPr/>
            </a:pPr>
            <a:r>
              <a:rPr lang="en-US" altLang="en-US" dirty="0" smtClean="0"/>
              <a:t>Age </a:t>
            </a:r>
            <a:r>
              <a:rPr lang="en-US" altLang="en-US" dirty="0"/>
              <a:t>Requirements:</a:t>
            </a:r>
          </a:p>
          <a:p>
            <a:pPr eaLnBrk="1" hangingPunct="1">
              <a:spcAft>
                <a:spcPct val="50000"/>
              </a:spcAft>
              <a:buClr>
                <a:srgbClr val="000066"/>
              </a:buClr>
              <a:buFont typeface="Arial" panose="020B0604020202020204" pitchFamily="34" charset="0"/>
              <a:buChar char="•"/>
              <a:defRPr/>
            </a:pPr>
            <a:r>
              <a:rPr lang="en-US" altLang="en-US" dirty="0"/>
              <a:t>Under age 18</a:t>
            </a:r>
          </a:p>
          <a:p>
            <a:pPr eaLnBrk="1" hangingPunct="1">
              <a:spcAft>
                <a:spcPct val="50000"/>
              </a:spcAft>
              <a:buClr>
                <a:srgbClr val="000066"/>
              </a:buClr>
              <a:buFont typeface="Arial" panose="020B0604020202020204" pitchFamily="34" charset="0"/>
              <a:buChar char="•"/>
              <a:defRPr/>
            </a:pPr>
            <a:r>
              <a:rPr lang="en-US" altLang="en-US" dirty="0"/>
              <a:t>Permanently incapable of self-support prior to age 18</a:t>
            </a:r>
          </a:p>
          <a:p>
            <a:pPr marL="0" indent="0" eaLnBrk="1" hangingPunct="1">
              <a:buClr>
                <a:srgbClr val="000066"/>
              </a:buClr>
              <a:buNone/>
            </a:pPr>
            <a:endParaRPr lang="en-US" altLang="en-US" dirty="0"/>
          </a:p>
          <a:p>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19</a:t>
            </a:fld>
            <a:endParaRPr lang="en-US" dirty="0"/>
          </a:p>
        </p:txBody>
      </p:sp>
    </p:spTree>
    <p:extLst>
      <p:ext uri="{BB962C8B-B14F-4D97-AF65-F5344CB8AC3E}">
        <p14:creationId xmlns:p14="http://schemas.microsoft.com/office/powerpoint/2010/main" val="1923374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4728F830-42DA-493A-834E-77448722BE40}" type="slidenum">
              <a:rPr lang="en-US" smtClean="0"/>
              <a:pPr>
                <a:defRPr/>
              </a:pPr>
              <a:t>2</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8C3FE827-57D5-4F4F-A388-2605371E15C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4100" name="Rectangle 6"/>
          <p:cNvSpPr>
            <a:spLocks noGrp="1" noChangeArrowheads="1"/>
          </p:cNvSpPr>
          <p:nvPr>
            <p:ph type="body" idx="1"/>
          </p:nvPr>
        </p:nvSpPr>
        <p:spPr>
          <a:xfrm>
            <a:off x="533400" y="1447800"/>
            <a:ext cx="8382000" cy="4800600"/>
          </a:xfrm>
        </p:spPr>
        <p:txBody>
          <a:bodyPr/>
          <a:lstStyle/>
          <a:p>
            <a:pPr eaLnBrk="1" hangingPunct="1">
              <a:spcAft>
                <a:spcPct val="50000"/>
              </a:spcAft>
              <a:buClr>
                <a:srgbClr val="000066"/>
              </a:buClr>
              <a:buFont typeface="Arial" panose="020B0604020202020204" pitchFamily="34" charset="0"/>
              <a:buChar char="•"/>
            </a:pPr>
            <a:r>
              <a:rPr lang="en-US" altLang="en-US" dirty="0"/>
              <a:t>Understand different types of dependents for which additional compensation can be paid</a:t>
            </a:r>
          </a:p>
          <a:p>
            <a:pPr eaLnBrk="1" hangingPunct="1">
              <a:spcAft>
                <a:spcPct val="50000"/>
              </a:spcAft>
              <a:buClr>
                <a:srgbClr val="000066"/>
              </a:buClr>
              <a:buFont typeface="Arial" panose="020B0604020202020204" pitchFamily="34" charset="0"/>
              <a:buChar char="•"/>
            </a:pPr>
            <a:r>
              <a:rPr lang="en-US" altLang="en-US" dirty="0"/>
              <a:t>Understand the rules for establishing dependents and for removing dependents for disability compensation </a:t>
            </a:r>
            <a:r>
              <a:rPr lang="en-US" altLang="en-US" dirty="0" smtClean="0"/>
              <a:t>purposes</a:t>
            </a:r>
          </a:p>
          <a:p>
            <a:pPr eaLnBrk="1" hangingPunct="1">
              <a:buClr>
                <a:srgbClr val="000066"/>
              </a:buClr>
              <a:buFont typeface="Arial" panose="020B0604020202020204" pitchFamily="34" charset="0"/>
              <a:buChar char="•"/>
            </a:pPr>
            <a:r>
              <a:rPr lang="en-US" altLang="en-US" dirty="0"/>
              <a:t>Understand when to develop for missing or additional information</a:t>
            </a:r>
          </a:p>
          <a:p>
            <a:pPr eaLnBrk="1" hangingPunct="1">
              <a:buClr>
                <a:srgbClr val="000066"/>
              </a:buClr>
              <a:buFont typeface="Arial" panose="020B0604020202020204" pitchFamily="34" charset="0"/>
              <a:buChar char="•"/>
            </a:pPr>
            <a:r>
              <a:rPr lang="en-US" altLang="en-US" dirty="0"/>
              <a:t>Understand when to deny a claim</a:t>
            </a:r>
          </a:p>
          <a:p>
            <a:pPr marL="0" indent="0" eaLnBrk="1" hangingPunct="1">
              <a:spcAft>
                <a:spcPct val="50000"/>
              </a:spcAft>
              <a:buNone/>
            </a:pPr>
            <a:endParaRPr lang="en-US" altLang="en-US" dirty="0"/>
          </a:p>
          <a:p>
            <a:pPr>
              <a:lnSpc>
                <a:spcPct val="150000"/>
              </a:lnSpc>
              <a:buClr>
                <a:srgbClr val="1D3275"/>
              </a:buClr>
              <a:buFont typeface="Wingdings" pitchFamily="2" charset="2"/>
              <a:buNone/>
              <a:defRPr/>
            </a:pPr>
            <a:endParaRPr lang="en-US" kern="1200" dirty="0" smtClean="0">
              <a:latin typeface="Arial" pitchFamily="34" charset="0"/>
              <a:cs typeface="Arial" pitchFamily="34" charset="0"/>
            </a:endParaRPr>
          </a:p>
        </p:txBody>
      </p:sp>
      <p:sp>
        <p:nvSpPr>
          <p:cNvPr id="502786" name="Rectangle 2"/>
          <p:cNvSpPr>
            <a:spLocks noGrp="1" noChangeArrowheads="1"/>
          </p:cNvSpPr>
          <p:nvPr>
            <p:ph type="title"/>
          </p:nvPr>
        </p:nvSpPr>
        <p:spPr>
          <a:xfrm>
            <a:off x="1752600" y="0"/>
            <a:ext cx="6477000" cy="882650"/>
          </a:xfrm>
        </p:spPr>
        <p:txBody>
          <a:bodyPr/>
          <a:lstStyle/>
          <a:p>
            <a:pPr>
              <a:defRPr/>
            </a:pPr>
            <a:r>
              <a:rPr lang="en-US" dirty="0" smtClean="0"/>
              <a:t>Lesson Objectives</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 Relationships cont.</a:t>
            </a:r>
            <a:endParaRPr lang="en-US" dirty="0"/>
          </a:p>
        </p:txBody>
      </p:sp>
      <p:sp>
        <p:nvSpPr>
          <p:cNvPr id="3" name="Content Placeholder 2"/>
          <p:cNvSpPr>
            <a:spLocks noGrp="1"/>
          </p:cNvSpPr>
          <p:nvPr>
            <p:ph idx="1"/>
          </p:nvPr>
        </p:nvSpPr>
        <p:spPr/>
        <p:txBody>
          <a:bodyPr/>
          <a:lstStyle/>
          <a:p>
            <a:pPr>
              <a:buClr>
                <a:srgbClr val="000066"/>
              </a:buClr>
              <a:buFont typeface="Arial" panose="020B0604020202020204" pitchFamily="34" charset="0"/>
              <a:buChar char="•"/>
            </a:pPr>
            <a:r>
              <a:rPr lang="en-US" altLang="en-US" dirty="0"/>
              <a:t>Be between age 18 and 23 attending course at approved institution, </a:t>
            </a:r>
            <a:r>
              <a:rPr lang="en-US" altLang="en-US" dirty="0" smtClean="0"/>
              <a:t>and</a:t>
            </a:r>
          </a:p>
          <a:p>
            <a:pPr marL="0" indent="0">
              <a:buClr>
                <a:srgbClr val="000066"/>
              </a:buClr>
              <a:buNone/>
            </a:pPr>
            <a:endParaRPr lang="en-US" altLang="en-US" dirty="0" smtClean="0"/>
          </a:p>
          <a:p>
            <a:pPr>
              <a:buClr>
                <a:srgbClr val="000066"/>
              </a:buClr>
              <a:buFont typeface="Arial" panose="020B0604020202020204" pitchFamily="34" charset="0"/>
              <a:buChar char="•"/>
            </a:pPr>
            <a:r>
              <a:rPr lang="en-US" dirty="0" smtClean="0"/>
              <a:t>A </a:t>
            </a:r>
            <a:r>
              <a:rPr lang="en-US" dirty="0"/>
              <a:t>legally adopted child, </a:t>
            </a:r>
            <a:r>
              <a:rPr lang="en-US" dirty="0" smtClean="0"/>
              <a:t>or</a:t>
            </a:r>
          </a:p>
          <a:p>
            <a:pPr marL="0" indent="0">
              <a:buClr>
                <a:srgbClr val="000066"/>
              </a:buClr>
              <a:buNone/>
            </a:pPr>
            <a:endParaRPr lang="en-US" dirty="0"/>
          </a:p>
          <a:p>
            <a:pPr>
              <a:buClr>
                <a:srgbClr val="000066"/>
              </a:buClr>
              <a:buFont typeface="Arial" panose="020B0604020202020204" pitchFamily="34" charset="0"/>
              <a:buChar char="•"/>
            </a:pPr>
            <a:r>
              <a:rPr lang="en-US" dirty="0"/>
              <a:t>A stepchild who is a member of the Veteran’s household</a:t>
            </a:r>
          </a:p>
          <a:p>
            <a:pPr marL="0" indent="0">
              <a:buClr>
                <a:srgbClr val="000066"/>
              </a:buClr>
              <a:buNone/>
            </a:pPr>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20</a:t>
            </a:fld>
            <a:endParaRPr lang="en-US" dirty="0"/>
          </a:p>
        </p:txBody>
      </p:sp>
    </p:spTree>
    <p:extLst>
      <p:ext uri="{BB962C8B-B14F-4D97-AF65-F5344CB8AC3E}">
        <p14:creationId xmlns:p14="http://schemas.microsoft.com/office/powerpoint/2010/main" val="2762838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Proof of a Child’s Age</a:t>
            </a:r>
            <a:endParaRPr lang="en-US" dirty="0"/>
          </a:p>
        </p:txBody>
      </p:sp>
      <p:sp>
        <p:nvSpPr>
          <p:cNvPr id="3" name="Content Placeholder 2"/>
          <p:cNvSpPr>
            <a:spLocks noGrp="1"/>
          </p:cNvSpPr>
          <p:nvPr>
            <p:ph idx="1"/>
          </p:nvPr>
        </p:nvSpPr>
        <p:spPr/>
        <p:txBody>
          <a:bodyPr/>
          <a:lstStyle/>
          <a:p>
            <a:pPr marL="0" indent="0" eaLnBrk="1" hangingPunct="1">
              <a:spcAft>
                <a:spcPct val="30000"/>
              </a:spcAft>
              <a:buNone/>
            </a:pPr>
            <a:r>
              <a:rPr lang="en-US" altLang="en-US" dirty="0"/>
              <a:t>VA accepts the oral or written statement of a claimant as proof of a child’s birth and age provided the statement contains the:</a:t>
            </a:r>
          </a:p>
          <a:p>
            <a:pPr lvl="1" eaLnBrk="1" hangingPunct="1">
              <a:spcAft>
                <a:spcPct val="30000"/>
              </a:spcAft>
            </a:pPr>
            <a:r>
              <a:rPr lang="en-US" altLang="en-US" dirty="0"/>
              <a:t>Date and place of birth, to include;</a:t>
            </a:r>
          </a:p>
          <a:p>
            <a:pPr lvl="2" eaLnBrk="1" hangingPunct="1">
              <a:spcAft>
                <a:spcPct val="30000"/>
              </a:spcAft>
              <a:buClr>
                <a:srgbClr val="000066"/>
              </a:buClr>
            </a:pPr>
            <a:r>
              <a:rPr lang="en-US" altLang="en-US" dirty="0"/>
              <a:t>Month, day, and year</a:t>
            </a:r>
          </a:p>
          <a:p>
            <a:pPr lvl="2" eaLnBrk="1" hangingPunct="1">
              <a:spcAft>
                <a:spcPct val="30000"/>
              </a:spcAft>
              <a:buClr>
                <a:srgbClr val="000066"/>
              </a:buClr>
            </a:pPr>
            <a:r>
              <a:rPr lang="en-US" altLang="en-US" dirty="0"/>
              <a:t>The City and State</a:t>
            </a:r>
          </a:p>
          <a:p>
            <a:pPr lvl="4" eaLnBrk="1" hangingPunct="1">
              <a:spcAft>
                <a:spcPct val="30000"/>
              </a:spcAft>
            </a:pPr>
            <a:r>
              <a:rPr lang="en-US" altLang="en-US" dirty="0"/>
              <a:t>Veteran does not have to provide the State if the birth occurred in a well known City</a:t>
            </a:r>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21</a:t>
            </a:fld>
            <a:endParaRPr lang="en-US" dirty="0"/>
          </a:p>
        </p:txBody>
      </p:sp>
    </p:spTree>
    <p:extLst>
      <p:ext uri="{BB962C8B-B14F-4D97-AF65-F5344CB8AC3E}">
        <p14:creationId xmlns:p14="http://schemas.microsoft.com/office/powerpoint/2010/main" val="150780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Documentary Evidence of Age</a:t>
            </a:r>
            <a:endParaRPr lang="en-US" dirty="0"/>
          </a:p>
        </p:txBody>
      </p:sp>
      <p:sp>
        <p:nvSpPr>
          <p:cNvPr id="3" name="Content Placeholder 2"/>
          <p:cNvSpPr>
            <a:spLocks noGrp="1"/>
          </p:cNvSpPr>
          <p:nvPr>
            <p:ph idx="1"/>
          </p:nvPr>
        </p:nvSpPr>
        <p:spPr/>
        <p:txBody>
          <a:bodyPr/>
          <a:lstStyle/>
          <a:p>
            <a:pPr eaLnBrk="1" hangingPunct="1">
              <a:lnSpc>
                <a:spcPct val="90000"/>
              </a:lnSpc>
              <a:buClr>
                <a:srgbClr val="000066"/>
              </a:buClr>
              <a:buFont typeface="Arial" panose="020B0604020202020204" pitchFamily="34" charset="0"/>
              <a:buChar char="•"/>
            </a:pPr>
            <a:r>
              <a:rPr lang="en-US" altLang="en-US" dirty="0"/>
              <a:t>Primary evidence:</a:t>
            </a:r>
          </a:p>
          <a:p>
            <a:pPr lvl="1" eaLnBrk="1" hangingPunct="1">
              <a:lnSpc>
                <a:spcPct val="90000"/>
              </a:lnSpc>
              <a:buClr>
                <a:srgbClr val="000066"/>
              </a:buClr>
              <a:buFont typeface="Arial" panose="020B0604020202020204" pitchFamily="34" charset="0"/>
              <a:buChar char="•"/>
            </a:pPr>
            <a:r>
              <a:rPr lang="en-US" altLang="en-US" dirty="0"/>
              <a:t>A copy or abstract of the public record of </a:t>
            </a:r>
            <a:r>
              <a:rPr lang="en-US" altLang="en-US" dirty="0" smtClean="0"/>
              <a:t>birth</a:t>
            </a:r>
          </a:p>
          <a:p>
            <a:pPr lvl="1" eaLnBrk="1" hangingPunct="1">
              <a:lnSpc>
                <a:spcPct val="90000"/>
              </a:lnSpc>
              <a:buClr>
                <a:srgbClr val="000066"/>
              </a:buClr>
              <a:buFont typeface="Arial" panose="020B0604020202020204" pitchFamily="34" charset="0"/>
              <a:buChar char="•"/>
            </a:pPr>
            <a:endParaRPr lang="en-US" altLang="en-US" dirty="0"/>
          </a:p>
          <a:p>
            <a:pPr eaLnBrk="1" hangingPunct="1">
              <a:lnSpc>
                <a:spcPct val="90000"/>
              </a:lnSpc>
              <a:buClr>
                <a:srgbClr val="000066"/>
              </a:buClr>
              <a:buFont typeface="Arial" panose="020B0604020202020204" pitchFamily="34" charset="0"/>
              <a:buChar char="•"/>
            </a:pPr>
            <a:r>
              <a:rPr lang="en-US" altLang="en-US" dirty="0"/>
              <a:t>Secondary evidence: evidence must show the child’s</a:t>
            </a:r>
          </a:p>
          <a:p>
            <a:pPr lvl="1" eaLnBrk="1" hangingPunct="1">
              <a:lnSpc>
                <a:spcPct val="90000"/>
              </a:lnSpc>
            </a:pPr>
            <a:r>
              <a:rPr lang="en-US" altLang="en-US" dirty="0"/>
              <a:t>Name</a:t>
            </a:r>
          </a:p>
          <a:p>
            <a:pPr lvl="1" eaLnBrk="1" hangingPunct="1">
              <a:lnSpc>
                <a:spcPct val="90000"/>
              </a:lnSpc>
            </a:pPr>
            <a:r>
              <a:rPr lang="en-US" altLang="en-US" dirty="0"/>
              <a:t>Date of birth</a:t>
            </a:r>
          </a:p>
          <a:p>
            <a:pPr lvl="1" eaLnBrk="1" hangingPunct="1">
              <a:lnSpc>
                <a:spcPct val="90000"/>
              </a:lnSpc>
            </a:pPr>
            <a:r>
              <a:rPr lang="en-US" altLang="en-US" dirty="0"/>
              <a:t>Place of birth, and</a:t>
            </a:r>
          </a:p>
          <a:p>
            <a:pPr lvl="1" eaLnBrk="1" hangingPunct="1">
              <a:lnSpc>
                <a:spcPct val="90000"/>
              </a:lnSpc>
            </a:pPr>
            <a:r>
              <a:rPr lang="en-US" altLang="en-US" dirty="0"/>
              <a:t>Mother’s name</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22</a:t>
            </a:fld>
            <a:endParaRPr lang="en-US" dirty="0"/>
          </a:p>
        </p:txBody>
      </p:sp>
    </p:spTree>
    <p:extLst>
      <p:ext uri="{BB962C8B-B14F-4D97-AF65-F5344CB8AC3E}">
        <p14:creationId xmlns:p14="http://schemas.microsoft.com/office/powerpoint/2010/main" val="24599794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Adopted Children</a:t>
            </a:r>
            <a:endParaRPr lang="en-US" dirty="0"/>
          </a:p>
        </p:txBody>
      </p:sp>
      <p:sp>
        <p:nvSpPr>
          <p:cNvPr id="3" name="Content Placeholder 2"/>
          <p:cNvSpPr>
            <a:spLocks noGrp="1"/>
          </p:cNvSpPr>
          <p:nvPr>
            <p:ph idx="1"/>
          </p:nvPr>
        </p:nvSpPr>
        <p:spPr>
          <a:xfrm>
            <a:off x="1287463" y="1447801"/>
            <a:ext cx="7640637" cy="4603750"/>
          </a:xfrm>
        </p:spPr>
        <p:txBody>
          <a:bodyPr/>
          <a:lstStyle/>
          <a:p>
            <a:pPr eaLnBrk="1" hangingPunct="1">
              <a:lnSpc>
                <a:spcPct val="90000"/>
              </a:lnSpc>
              <a:spcAft>
                <a:spcPct val="50000"/>
              </a:spcAft>
              <a:buClr>
                <a:srgbClr val="000066"/>
              </a:buClr>
              <a:buFont typeface="Arial" panose="020B0604020202020204" pitchFamily="34" charset="0"/>
              <a:buChar char="•"/>
            </a:pPr>
            <a:r>
              <a:rPr lang="en-US" altLang="en-US" dirty="0"/>
              <a:t>38 CFR 3.403</a:t>
            </a:r>
          </a:p>
          <a:p>
            <a:pPr eaLnBrk="1" hangingPunct="1">
              <a:lnSpc>
                <a:spcPct val="90000"/>
              </a:lnSpc>
              <a:spcAft>
                <a:spcPct val="50000"/>
              </a:spcAft>
              <a:buClr>
                <a:srgbClr val="000066"/>
              </a:buClr>
              <a:buFont typeface="Arial" panose="020B0604020202020204" pitchFamily="34" charset="0"/>
              <a:buChar char="•"/>
            </a:pPr>
            <a:r>
              <a:rPr lang="en-US" altLang="en-US" dirty="0"/>
              <a:t>Date of adoption may be considered effective as of the earlier of the date of:</a:t>
            </a:r>
          </a:p>
          <a:p>
            <a:pPr lvl="1" eaLnBrk="1" hangingPunct="1">
              <a:lnSpc>
                <a:spcPct val="90000"/>
              </a:lnSpc>
              <a:spcAft>
                <a:spcPct val="50000"/>
              </a:spcAft>
            </a:pPr>
            <a:r>
              <a:rPr lang="en-US" altLang="en-US" dirty="0"/>
              <a:t>final adoption</a:t>
            </a:r>
          </a:p>
          <a:p>
            <a:pPr lvl="1" eaLnBrk="1" hangingPunct="1">
              <a:lnSpc>
                <a:spcPct val="90000"/>
              </a:lnSpc>
              <a:spcAft>
                <a:spcPct val="50000"/>
              </a:spcAft>
            </a:pPr>
            <a:r>
              <a:rPr lang="en-US" altLang="en-US" dirty="0"/>
              <a:t>interlocutory adoption</a:t>
            </a:r>
          </a:p>
          <a:p>
            <a:pPr lvl="1" eaLnBrk="1" hangingPunct="1">
              <a:lnSpc>
                <a:spcPct val="90000"/>
              </a:lnSpc>
              <a:spcAft>
                <a:spcPct val="50000"/>
              </a:spcAft>
            </a:pPr>
            <a:r>
              <a:rPr lang="en-US" altLang="en-US" dirty="0"/>
              <a:t>Adoptive placement agreement, or</a:t>
            </a:r>
          </a:p>
          <a:p>
            <a:pPr lvl="1" eaLnBrk="1" hangingPunct="1">
              <a:lnSpc>
                <a:spcPct val="90000"/>
              </a:lnSpc>
              <a:spcAft>
                <a:spcPct val="50000"/>
              </a:spcAft>
            </a:pPr>
            <a:r>
              <a:rPr lang="en-US" altLang="en-US" dirty="0"/>
              <a:t>Other legal action through any agency authorized under law in which the claimant acquires custody of the child pending final adoption</a:t>
            </a:r>
          </a:p>
          <a:p>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23</a:t>
            </a:fld>
            <a:endParaRPr lang="en-US" dirty="0"/>
          </a:p>
        </p:txBody>
      </p:sp>
    </p:spTree>
    <p:extLst>
      <p:ext uri="{BB962C8B-B14F-4D97-AF65-F5344CB8AC3E}">
        <p14:creationId xmlns:p14="http://schemas.microsoft.com/office/powerpoint/2010/main" val="2512763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Children</a:t>
            </a:r>
            <a:endParaRPr lang="en-US" dirty="0"/>
          </a:p>
        </p:txBody>
      </p:sp>
      <p:sp>
        <p:nvSpPr>
          <p:cNvPr id="3" name="Content Placeholder 2"/>
          <p:cNvSpPr>
            <a:spLocks noGrp="1"/>
          </p:cNvSpPr>
          <p:nvPr>
            <p:ph idx="1"/>
          </p:nvPr>
        </p:nvSpPr>
        <p:spPr/>
        <p:txBody>
          <a:bodyPr/>
          <a:lstStyle/>
          <a:p>
            <a:pPr marL="0" indent="0" eaLnBrk="1" hangingPunct="1">
              <a:lnSpc>
                <a:spcPct val="90000"/>
              </a:lnSpc>
              <a:spcAft>
                <a:spcPct val="50000"/>
              </a:spcAft>
              <a:buNone/>
              <a:defRPr/>
            </a:pPr>
            <a:r>
              <a:rPr lang="en-US" altLang="en-US" dirty="0"/>
              <a:t>Veterans marriage to child’s biological or adoptive parent (as indicated on 686c)</a:t>
            </a:r>
          </a:p>
          <a:p>
            <a:pPr marL="0" indent="0" eaLnBrk="1" hangingPunct="1">
              <a:lnSpc>
                <a:spcPct val="90000"/>
              </a:lnSpc>
              <a:spcAft>
                <a:spcPct val="50000"/>
              </a:spcAft>
              <a:buNone/>
              <a:defRPr/>
            </a:pPr>
            <a:r>
              <a:rPr lang="en-US" altLang="en-US" dirty="0"/>
              <a:t>Child’s relationship to biological or adoptive parent </a:t>
            </a:r>
          </a:p>
          <a:p>
            <a:pPr marL="0" indent="0" eaLnBrk="1" hangingPunct="1">
              <a:lnSpc>
                <a:spcPct val="90000"/>
              </a:lnSpc>
              <a:spcAft>
                <a:spcPct val="50000"/>
              </a:spcAft>
              <a:buNone/>
              <a:defRPr/>
            </a:pPr>
            <a:r>
              <a:rPr lang="en-US" altLang="en-US" dirty="0"/>
              <a:t>Establish that the child:</a:t>
            </a:r>
          </a:p>
          <a:p>
            <a:pPr eaLnBrk="1" hangingPunct="1">
              <a:lnSpc>
                <a:spcPct val="90000"/>
              </a:lnSpc>
              <a:spcAft>
                <a:spcPct val="50000"/>
              </a:spcAft>
              <a:buClr>
                <a:srgbClr val="1D3275"/>
              </a:buClr>
              <a:buFont typeface="Arial" panose="020B0604020202020204" pitchFamily="34" charset="0"/>
              <a:buChar char="•"/>
              <a:defRPr/>
            </a:pPr>
            <a:r>
              <a:rPr lang="en-US" altLang="en-US" dirty="0"/>
              <a:t> </a:t>
            </a:r>
            <a:r>
              <a:rPr lang="en-US" altLang="en-US" dirty="0" smtClean="0"/>
              <a:t>is a </a:t>
            </a:r>
            <a:r>
              <a:rPr lang="en-US" altLang="en-US" dirty="0"/>
              <a:t>member of the Veterans household   </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24</a:t>
            </a:fld>
            <a:endParaRPr lang="en-US" dirty="0"/>
          </a:p>
        </p:txBody>
      </p:sp>
    </p:spTree>
    <p:extLst>
      <p:ext uri="{BB962C8B-B14F-4D97-AF65-F5344CB8AC3E}">
        <p14:creationId xmlns:p14="http://schemas.microsoft.com/office/powerpoint/2010/main" val="32194695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Children</a:t>
            </a:r>
            <a:endParaRPr lang="en-US" dirty="0"/>
          </a:p>
        </p:txBody>
      </p:sp>
      <p:sp>
        <p:nvSpPr>
          <p:cNvPr id="3" name="Content Placeholder 2"/>
          <p:cNvSpPr>
            <a:spLocks noGrp="1"/>
          </p:cNvSpPr>
          <p:nvPr>
            <p:ph idx="1"/>
          </p:nvPr>
        </p:nvSpPr>
        <p:spPr/>
        <p:txBody>
          <a:bodyPr/>
          <a:lstStyle/>
          <a:p>
            <a:pPr eaLnBrk="1" hangingPunct="1">
              <a:spcAft>
                <a:spcPct val="50000"/>
              </a:spcAft>
              <a:buClr>
                <a:srgbClr val="1D3275"/>
              </a:buClr>
              <a:buFont typeface="Arial" panose="020B0604020202020204" pitchFamily="34" charset="0"/>
              <a:buChar char="•"/>
            </a:pPr>
            <a:r>
              <a:rPr lang="en-US" altLang="en-US" dirty="0"/>
              <a:t>VA pays benefits based on school attendance for a Veteran’s child that is:</a:t>
            </a:r>
          </a:p>
          <a:p>
            <a:pPr lvl="1" eaLnBrk="1" hangingPunct="1">
              <a:spcAft>
                <a:spcPct val="50000"/>
              </a:spcAft>
            </a:pPr>
            <a:r>
              <a:rPr lang="en-US" altLang="en-US" dirty="0"/>
              <a:t>Between the ages of 18 and 23, and</a:t>
            </a:r>
          </a:p>
          <a:p>
            <a:pPr lvl="1" eaLnBrk="1" hangingPunct="1">
              <a:spcAft>
                <a:spcPct val="50000"/>
              </a:spcAft>
            </a:pPr>
            <a:r>
              <a:rPr lang="en-US" altLang="en-US" dirty="0"/>
              <a:t>In continuous school attendance at a VA-accredited school</a:t>
            </a:r>
          </a:p>
          <a:p>
            <a:pPr lvl="1" eaLnBrk="1" hangingPunct="1">
              <a:spcAft>
                <a:spcPct val="50000"/>
              </a:spcAft>
            </a:pPr>
            <a:endParaRPr lang="en-US" altLang="en-US" dirty="0"/>
          </a:p>
          <a:p>
            <a:pPr lvl="1" eaLnBrk="1" hangingPunct="1">
              <a:spcAft>
                <a:spcPct val="50000"/>
              </a:spcAft>
              <a:buFont typeface="Wingdings" pitchFamily="2" charset="2"/>
              <a:buNone/>
            </a:pPr>
            <a:r>
              <a:rPr lang="en-US" altLang="en-US" dirty="0"/>
              <a:t>M21-1MR III.iii.6.A.1.a</a:t>
            </a:r>
          </a:p>
          <a:p>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25</a:t>
            </a:fld>
            <a:endParaRPr lang="en-US" dirty="0"/>
          </a:p>
        </p:txBody>
      </p:sp>
    </p:spTree>
    <p:extLst>
      <p:ext uri="{BB962C8B-B14F-4D97-AF65-F5344CB8AC3E}">
        <p14:creationId xmlns:p14="http://schemas.microsoft.com/office/powerpoint/2010/main" val="1997010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Helpless Children</a:t>
            </a:r>
            <a:endParaRPr lang="en-US" dirty="0"/>
          </a:p>
        </p:txBody>
      </p:sp>
      <p:sp>
        <p:nvSpPr>
          <p:cNvPr id="3" name="Content Placeholder 2"/>
          <p:cNvSpPr>
            <a:spLocks noGrp="1"/>
          </p:cNvSpPr>
          <p:nvPr>
            <p:ph idx="1"/>
          </p:nvPr>
        </p:nvSpPr>
        <p:spPr/>
        <p:txBody>
          <a:bodyPr/>
          <a:lstStyle/>
          <a:p>
            <a:pPr eaLnBrk="1" hangingPunct="1">
              <a:lnSpc>
                <a:spcPct val="90000"/>
              </a:lnSpc>
              <a:spcAft>
                <a:spcPct val="50000"/>
              </a:spcAft>
              <a:buClr>
                <a:srgbClr val="1D3275"/>
              </a:buClr>
              <a:buFont typeface="Arial" panose="020B0604020202020204" pitchFamily="34" charset="0"/>
              <a:buChar char="•"/>
            </a:pPr>
            <a:r>
              <a:rPr lang="en-US" altLang="en-US" dirty="0"/>
              <a:t>The child of a Veteran that, prior to age 18, became permanently incapable of self-support.</a:t>
            </a:r>
          </a:p>
          <a:p>
            <a:pPr eaLnBrk="1" hangingPunct="1">
              <a:lnSpc>
                <a:spcPct val="90000"/>
              </a:lnSpc>
              <a:spcAft>
                <a:spcPct val="50000"/>
              </a:spcAft>
              <a:buClr>
                <a:srgbClr val="1D3275"/>
              </a:buClr>
              <a:buFont typeface="Arial" panose="020B0604020202020204" pitchFamily="34" charset="0"/>
              <a:buChar char="•"/>
            </a:pPr>
            <a:r>
              <a:rPr lang="en-US" altLang="en-US" dirty="0"/>
              <a:t>A rating decision is always required to establish a child as helpless.</a:t>
            </a:r>
          </a:p>
          <a:p>
            <a:pPr eaLnBrk="1" hangingPunct="1">
              <a:lnSpc>
                <a:spcPct val="90000"/>
              </a:lnSpc>
              <a:spcAft>
                <a:spcPct val="50000"/>
              </a:spcAft>
              <a:buClr>
                <a:srgbClr val="1D3275"/>
              </a:buClr>
              <a:buFont typeface="Arial" panose="020B0604020202020204" pitchFamily="34" charset="0"/>
              <a:buChar char="•"/>
            </a:pPr>
            <a:r>
              <a:rPr lang="en-US" altLang="en-US" dirty="0"/>
              <a:t>A helpless child remains on the award indefinitely, unless it is                              determined that they are no                               longer helpless.</a:t>
            </a:r>
          </a:p>
          <a:p>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26</a:t>
            </a:fld>
            <a:endParaRPr lang="en-US" dirty="0"/>
          </a:p>
        </p:txBody>
      </p:sp>
    </p:spTree>
    <p:extLst>
      <p:ext uri="{BB962C8B-B14F-4D97-AF65-F5344CB8AC3E}">
        <p14:creationId xmlns:p14="http://schemas.microsoft.com/office/powerpoint/2010/main" val="2279518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0"/>
            <a:ext cx="6705600" cy="882650"/>
          </a:xfrm>
        </p:spPr>
        <p:txBody>
          <a:bodyPr/>
          <a:lstStyle/>
          <a:p>
            <a:r>
              <a:rPr lang="en-US" altLang="en-US" sz="2800" dirty="0"/>
              <a:t>Additional </a:t>
            </a:r>
            <a:r>
              <a:rPr lang="en-US" altLang="en-US" sz="2800" dirty="0" smtClean="0"/>
              <a:t>Compensation</a:t>
            </a:r>
            <a:br>
              <a:rPr lang="en-US" altLang="en-US" sz="2800" dirty="0" smtClean="0"/>
            </a:br>
            <a:r>
              <a:rPr lang="en-US" altLang="en-US" sz="2800" dirty="0" smtClean="0"/>
              <a:t>for </a:t>
            </a:r>
            <a:r>
              <a:rPr lang="en-US" altLang="en-US" sz="2800" dirty="0"/>
              <a:t>Dependents</a:t>
            </a:r>
            <a:endParaRPr lang="en-US" sz="2800" dirty="0"/>
          </a:p>
        </p:txBody>
      </p:sp>
      <p:sp>
        <p:nvSpPr>
          <p:cNvPr id="3" name="Content Placeholder 2"/>
          <p:cNvSpPr>
            <a:spLocks noGrp="1"/>
          </p:cNvSpPr>
          <p:nvPr>
            <p:ph idx="1"/>
          </p:nvPr>
        </p:nvSpPr>
        <p:spPr/>
        <p:txBody>
          <a:bodyPr/>
          <a:lstStyle/>
          <a:p>
            <a:pPr marL="0" indent="0" eaLnBrk="1" hangingPunct="1">
              <a:spcAft>
                <a:spcPct val="50000"/>
              </a:spcAft>
              <a:buNone/>
            </a:pPr>
            <a:r>
              <a:rPr lang="en-US" altLang="en-US" dirty="0"/>
              <a:t>38 CFR 3.401(b)</a:t>
            </a:r>
          </a:p>
          <a:p>
            <a:pPr marL="0" indent="0" eaLnBrk="1" hangingPunct="1">
              <a:spcAft>
                <a:spcPct val="50000"/>
              </a:spcAft>
              <a:buNone/>
            </a:pPr>
            <a:r>
              <a:rPr lang="en-US" altLang="en-US" dirty="0"/>
              <a:t>Governs the effective date of a Veterans entitlement to additional compensation for dependents.</a:t>
            </a:r>
          </a:p>
          <a:p>
            <a:pPr marL="0" indent="0" eaLnBrk="1" hangingPunct="1">
              <a:spcAft>
                <a:spcPct val="50000"/>
              </a:spcAft>
              <a:buNone/>
            </a:pPr>
            <a:r>
              <a:rPr lang="en-US" altLang="en-US" dirty="0"/>
              <a:t>VBA Letter 20-14-08</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27</a:t>
            </a:fld>
            <a:endParaRPr lang="en-US" dirty="0"/>
          </a:p>
        </p:txBody>
      </p:sp>
    </p:spTree>
    <p:extLst>
      <p:ext uri="{BB962C8B-B14F-4D97-AF65-F5344CB8AC3E}">
        <p14:creationId xmlns:p14="http://schemas.microsoft.com/office/powerpoint/2010/main" val="21422196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Subsequent Disability Rating</a:t>
            </a:r>
            <a:endParaRPr lang="en-US" dirty="0"/>
          </a:p>
        </p:txBody>
      </p:sp>
      <p:sp>
        <p:nvSpPr>
          <p:cNvPr id="3" name="Content Placeholder 2"/>
          <p:cNvSpPr>
            <a:spLocks noGrp="1"/>
          </p:cNvSpPr>
          <p:nvPr>
            <p:ph idx="1"/>
          </p:nvPr>
        </p:nvSpPr>
        <p:spPr>
          <a:xfrm>
            <a:off x="1287463" y="1524001"/>
            <a:ext cx="7640637" cy="4527550"/>
          </a:xfrm>
        </p:spPr>
        <p:txBody>
          <a:bodyPr/>
          <a:lstStyle/>
          <a:p>
            <a:pPr eaLnBrk="1" hangingPunct="1">
              <a:buClr>
                <a:srgbClr val="1D3275"/>
              </a:buClr>
              <a:buFont typeface="Arial" panose="020B0604020202020204" pitchFamily="34" charset="0"/>
              <a:buChar char="•"/>
            </a:pPr>
            <a:r>
              <a:rPr lang="en-US" altLang="en-US" dirty="0"/>
              <a:t>Each time </a:t>
            </a:r>
            <a:r>
              <a:rPr lang="en-US" altLang="en-US" u="sng" dirty="0"/>
              <a:t>any </a:t>
            </a:r>
            <a:r>
              <a:rPr lang="en-US" altLang="en-US" dirty="0"/>
              <a:t>rating decision grants a Veteran a combined disability evaluation of at least 30 percent</a:t>
            </a:r>
            <a:r>
              <a:rPr lang="en-US" altLang="en-US" dirty="0" smtClean="0"/>
              <a:t>:</a:t>
            </a:r>
          </a:p>
          <a:p>
            <a:pPr marL="0" indent="0" eaLnBrk="1" hangingPunct="1">
              <a:buNone/>
            </a:pPr>
            <a:endParaRPr lang="en-US" altLang="en-US" sz="1600" dirty="0"/>
          </a:p>
          <a:p>
            <a:pPr lvl="1" eaLnBrk="1" hangingPunct="1"/>
            <a:r>
              <a:rPr lang="en-US" altLang="en-US" sz="2600" dirty="0"/>
              <a:t>Veteran responds within one year, grant entitlement to additional compensation from the later of the following dates</a:t>
            </a:r>
            <a:r>
              <a:rPr lang="en-US" altLang="en-US" sz="2600" dirty="0" smtClean="0"/>
              <a:t>:</a:t>
            </a:r>
          </a:p>
          <a:p>
            <a:pPr lvl="1" eaLnBrk="1" hangingPunct="1"/>
            <a:endParaRPr lang="en-US" altLang="en-US" sz="1400" dirty="0"/>
          </a:p>
          <a:p>
            <a:pPr lvl="2" eaLnBrk="1" hangingPunct="1">
              <a:buClr>
                <a:srgbClr val="1D3275"/>
              </a:buClr>
            </a:pPr>
            <a:r>
              <a:rPr lang="en-US" altLang="en-US" sz="2400" dirty="0"/>
              <a:t>Effective date of the evaluation granted in the rating decision</a:t>
            </a:r>
          </a:p>
          <a:p>
            <a:pPr lvl="2" eaLnBrk="1" hangingPunct="1">
              <a:buClr>
                <a:srgbClr val="1D3275"/>
              </a:buClr>
            </a:pPr>
            <a:r>
              <a:rPr lang="en-US" altLang="en-US" sz="2400" dirty="0"/>
              <a:t>Date dependency arose</a:t>
            </a:r>
          </a:p>
          <a:p>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28</a:t>
            </a:fld>
            <a:endParaRPr lang="en-US" dirty="0"/>
          </a:p>
        </p:txBody>
      </p:sp>
    </p:spTree>
    <p:extLst>
      <p:ext uri="{BB962C8B-B14F-4D97-AF65-F5344CB8AC3E}">
        <p14:creationId xmlns:p14="http://schemas.microsoft.com/office/powerpoint/2010/main" val="8997002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20888" y="0"/>
            <a:ext cx="7123112" cy="990600"/>
          </a:xfrm>
        </p:spPr>
        <p:txBody>
          <a:bodyPr/>
          <a:lstStyle/>
          <a:p>
            <a:r>
              <a:rPr lang="en-US" altLang="en-US" dirty="0"/>
              <a:t>Exception to Subsequent</a:t>
            </a:r>
            <a:br>
              <a:rPr lang="en-US" altLang="en-US" dirty="0"/>
            </a:br>
            <a:r>
              <a:rPr lang="en-US" altLang="en-US" dirty="0"/>
              <a:t>Disability Rating</a:t>
            </a:r>
            <a:endParaRPr lang="en-US" dirty="0"/>
          </a:p>
        </p:txBody>
      </p:sp>
      <p:sp>
        <p:nvSpPr>
          <p:cNvPr id="3" name="Content Placeholder 2"/>
          <p:cNvSpPr>
            <a:spLocks noGrp="1"/>
          </p:cNvSpPr>
          <p:nvPr>
            <p:ph idx="1"/>
          </p:nvPr>
        </p:nvSpPr>
        <p:spPr/>
        <p:txBody>
          <a:bodyPr/>
          <a:lstStyle/>
          <a:p>
            <a:pPr eaLnBrk="1" hangingPunct="1">
              <a:buNone/>
            </a:pPr>
            <a:r>
              <a:rPr lang="en-US" altLang="en-US" dirty="0"/>
              <a:t>The policy from Sharp v. Shinseki does not apply to:</a:t>
            </a:r>
          </a:p>
          <a:p>
            <a:pPr lvl="1" eaLnBrk="1" hangingPunct="1"/>
            <a:r>
              <a:rPr lang="en-US" altLang="en-US" dirty="0"/>
              <a:t>Pension awards, and</a:t>
            </a:r>
          </a:p>
          <a:p>
            <a:pPr lvl="1" eaLnBrk="1" hangingPunct="1"/>
            <a:r>
              <a:rPr lang="en-US" altLang="en-US" dirty="0"/>
              <a:t>Subsequent rating decisions that only</a:t>
            </a:r>
          </a:p>
          <a:p>
            <a:pPr lvl="2" eaLnBrk="1" hangingPunct="1">
              <a:buClr>
                <a:srgbClr val="000066"/>
              </a:buClr>
              <a:buFont typeface="Arial" panose="020B0604020202020204" pitchFamily="34" charset="0"/>
              <a:buChar char="•"/>
            </a:pPr>
            <a:r>
              <a:rPr lang="en-US" altLang="en-US" sz="2800" dirty="0"/>
              <a:t>Confirm and continue(a) current disability evaluation(s), or</a:t>
            </a:r>
          </a:p>
          <a:p>
            <a:pPr lvl="2" eaLnBrk="1" hangingPunct="1">
              <a:buClr>
                <a:srgbClr val="000066"/>
              </a:buClr>
              <a:buFont typeface="Arial" panose="020B0604020202020204" pitchFamily="34" charset="0"/>
              <a:buChar char="•"/>
            </a:pPr>
            <a:r>
              <a:rPr lang="en-US" altLang="en-US" sz="2800" dirty="0"/>
              <a:t>Deny service connection</a:t>
            </a:r>
          </a:p>
          <a:p>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29</a:t>
            </a:fld>
            <a:endParaRPr lang="en-US" dirty="0"/>
          </a:p>
        </p:txBody>
      </p:sp>
    </p:spTree>
    <p:extLst>
      <p:ext uri="{BB962C8B-B14F-4D97-AF65-F5344CB8AC3E}">
        <p14:creationId xmlns:p14="http://schemas.microsoft.com/office/powerpoint/2010/main" val="41603362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title"/>
          </p:nvPr>
        </p:nvSpPr>
        <p:spPr/>
        <p:txBody>
          <a:bodyPr/>
          <a:lstStyle/>
          <a:p>
            <a:pPr>
              <a:defRPr/>
            </a:pPr>
            <a:r>
              <a:rPr lang="en-US" dirty="0" smtClean="0"/>
              <a:t>References</a:t>
            </a:r>
          </a:p>
        </p:txBody>
      </p:sp>
      <p:sp>
        <p:nvSpPr>
          <p:cNvPr id="5124" name="Rectangle 6"/>
          <p:cNvSpPr>
            <a:spLocks noGrp="1" noChangeArrowheads="1"/>
          </p:cNvSpPr>
          <p:nvPr>
            <p:ph sz="half" idx="1"/>
          </p:nvPr>
        </p:nvSpPr>
        <p:spPr>
          <a:xfrm>
            <a:off x="838201" y="1676401"/>
            <a:ext cx="4192588" cy="4375150"/>
          </a:xfrm>
        </p:spPr>
        <p:txBody>
          <a:bodyPr/>
          <a:lstStyle/>
          <a:p>
            <a:pPr eaLnBrk="1" hangingPunct="1">
              <a:lnSpc>
                <a:spcPct val="50000"/>
              </a:lnSpc>
              <a:spcAft>
                <a:spcPct val="50000"/>
              </a:spcAft>
              <a:buClr>
                <a:srgbClr val="000066"/>
              </a:buClr>
              <a:buFont typeface="Arial" panose="020B0604020202020204" pitchFamily="34" charset="0"/>
              <a:buChar char="•"/>
            </a:pPr>
            <a:r>
              <a:rPr lang="en-US" altLang="en-US" dirty="0"/>
              <a:t>38 CFR 3.1(j)</a:t>
            </a:r>
          </a:p>
          <a:p>
            <a:pPr eaLnBrk="1" hangingPunct="1">
              <a:lnSpc>
                <a:spcPct val="50000"/>
              </a:lnSpc>
              <a:spcAft>
                <a:spcPct val="50000"/>
              </a:spcAft>
              <a:buClr>
                <a:srgbClr val="000066"/>
              </a:buClr>
              <a:buFont typeface="Arial" panose="020B0604020202020204" pitchFamily="34" charset="0"/>
              <a:buChar char="•"/>
            </a:pPr>
            <a:r>
              <a:rPr lang="en-US" altLang="en-US" dirty="0"/>
              <a:t>38 CFR 3.4(b)(2)</a:t>
            </a:r>
          </a:p>
          <a:p>
            <a:pPr eaLnBrk="1" hangingPunct="1">
              <a:lnSpc>
                <a:spcPct val="50000"/>
              </a:lnSpc>
              <a:spcAft>
                <a:spcPct val="50000"/>
              </a:spcAft>
              <a:buClr>
                <a:srgbClr val="000066"/>
              </a:buClr>
              <a:buFont typeface="Arial" panose="020B0604020202020204" pitchFamily="34" charset="0"/>
              <a:buChar char="•"/>
            </a:pPr>
            <a:r>
              <a:rPr lang="en-US" altLang="en-US" dirty="0"/>
              <a:t>38 CFR 3.50</a:t>
            </a:r>
          </a:p>
          <a:p>
            <a:pPr eaLnBrk="1" hangingPunct="1">
              <a:lnSpc>
                <a:spcPct val="50000"/>
              </a:lnSpc>
              <a:spcAft>
                <a:spcPct val="50000"/>
              </a:spcAft>
              <a:buClr>
                <a:srgbClr val="000066"/>
              </a:buClr>
              <a:buFont typeface="Arial" panose="020B0604020202020204" pitchFamily="34" charset="0"/>
              <a:buChar char="•"/>
            </a:pPr>
            <a:r>
              <a:rPr lang="en-US" altLang="en-US" dirty="0"/>
              <a:t>38 CFR 3.57</a:t>
            </a:r>
          </a:p>
          <a:p>
            <a:pPr eaLnBrk="1" hangingPunct="1">
              <a:lnSpc>
                <a:spcPct val="50000"/>
              </a:lnSpc>
              <a:spcAft>
                <a:spcPct val="50000"/>
              </a:spcAft>
              <a:buClr>
                <a:srgbClr val="000066"/>
              </a:buClr>
              <a:buFont typeface="Arial" panose="020B0604020202020204" pitchFamily="34" charset="0"/>
              <a:buChar char="•"/>
            </a:pPr>
            <a:r>
              <a:rPr lang="en-US" altLang="en-US" dirty="0"/>
              <a:t>38 CFR 3.210</a:t>
            </a:r>
          </a:p>
          <a:p>
            <a:pPr eaLnBrk="1" hangingPunct="1">
              <a:lnSpc>
                <a:spcPct val="50000"/>
              </a:lnSpc>
              <a:spcAft>
                <a:spcPct val="50000"/>
              </a:spcAft>
              <a:buClr>
                <a:srgbClr val="000066"/>
              </a:buClr>
              <a:buFont typeface="Arial" panose="020B0604020202020204" pitchFamily="34" charset="0"/>
              <a:buChar char="•"/>
            </a:pPr>
            <a:r>
              <a:rPr lang="en-US" altLang="en-US" dirty="0"/>
              <a:t>Compensation Bulletin-</a:t>
            </a:r>
          </a:p>
          <a:p>
            <a:pPr eaLnBrk="1" hangingPunct="1">
              <a:lnSpc>
                <a:spcPct val="50000"/>
              </a:lnSpc>
              <a:spcAft>
                <a:spcPct val="50000"/>
              </a:spcAft>
              <a:buClr>
                <a:srgbClr val="000066"/>
              </a:buClr>
              <a:buFont typeface="Arial" panose="020B0604020202020204" pitchFamily="34" charset="0"/>
              <a:buChar char="•"/>
            </a:pPr>
            <a:r>
              <a:rPr lang="en-US" altLang="en-US" dirty="0"/>
              <a:t> May 2014</a:t>
            </a:r>
          </a:p>
          <a:p>
            <a:pPr>
              <a:lnSpc>
                <a:spcPct val="90000"/>
              </a:lnSpc>
              <a:buClr>
                <a:srgbClr val="1D3275"/>
              </a:buClr>
              <a:buFont typeface="Wingdings" pitchFamily="2" charset="2"/>
              <a:buNone/>
            </a:pPr>
            <a:endParaRPr lang="en-US" dirty="0" smtClean="0">
              <a:cs typeface="Times New Roman" pitchFamily="18" charset="0"/>
            </a:endParaRPr>
          </a:p>
          <a:p>
            <a:pPr>
              <a:lnSpc>
                <a:spcPct val="150000"/>
              </a:lnSpc>
              <a:buClr>
                <a:srgbClr val="1D3275"/>
              </a:buClr>
              <a:buFont typeface="Wingdings" pitchFamily="2" charset="2"/>
              <a:buChar char="Ø"/>
            </a:pPr>
            <a:endParaRPr lang="en-US" sz="1400" dirty="0" smtClean="0">
              <a:latin typeface="Arial" pitchFamily="34" charset="0"/>
              <a:cs typeface="Microsoft Sans Serif" pitchFamily="34" charset="0"/>
            </a:endParaRPr>
          </a:p>
          <a:p>
            <a:pPr>
              <a:lnSpc>
                <a:spcPct val="90000"/>
              </a:lnSpc>
              <a:buClr>
                <a:srgbClr val="1D3275"/>
              </a:buClr>
              <a:buFont typeface="Wingdings" pitchFamily="2" charset="2"/>
              <a:buNone/>
            </a:pPr>
            <a:endParaRPr lang="en-US" sz="1200" dirty="0" smtClean="0">
              <a:latin typeface="Arial" pitchFamily="34" charset="0"/>
              <a:cs typeface="Times New Roman" pitchFamily="18" charset="0"/>
            </a:endParaRPr>
          </a:p>
        </p:txBody>
      </p:sp>
      <p:sp>
        <p:nvSpPr>
          <p:cNvPr id="3" name="Content Placeholder 2"/>
          <p:cNvSpPr>
            <a:spLocks noGrp="1"/>
          </p:cNvSpPr>
          <p:nvPr>
            <p:ph sz="half" idx="2"/>
          </p:nvPr>
        </p:nvSpPr>
        <p:spPr>
          <a:xfrm>
            <a:off x="4953000" y="1295401"/>
            <a:ext cx="3975100" cy="4756150"/>
          </a:xfrm>
        </p:spPr>
        <p:txBody>
          <a:bodyPr/>
          <a:lstStyle/>
          <a:p>
            <a:pPr eaLnBrk="1" hangingPunct="1">
              <a:lnSpc>
                <a:spcPct val="50000"/>
              </a:lnSpc>
              <a:spcAft>
                <a:spcPct val="50000"/>
              </a:spcAft>
              <a:buClr>
                <a:srgbClr val="000066"/>
              </a:buClr>
              <a:buFont typeface="Arial" panose="020B0604020202020204" pitchFamily="34" charset="0"/>
              <a:buChar char="•"/>
            </a:pPr>
            <a:endParaRPr lang="en-US" altLang="en-US" dirty="0"/>
          </a:p>
          <a:p>
            <a:pPr eaLnBrk="1" hangingPunct="1">
              <a:lnSpc>
                <a:spcPct val="50000"/>
              </a:lnSpc>
              <a:spcAft>
                <a:spcPct val="50000"/>
              </a:spcAft>
              <a:buClr>
                <a:srgbClr val="000066"/>
              </a:buClr>
              <a:buFont typeface="Arial" panose="020B0604020202020204" pitchFamily="34" charset="0"/>
              <a:buChar char="•"/>
            </a:pPr>
            <a:r>
              <a:rPr lang="en-US" altLang="en-US" dirty="0"/>
              <a:t>M21-1MR III.iii.5</a:t>
            </a:r>
          </a:p>
          <a:p>
            <a:pPr eaLnBrk="1" hangingPunct="1">
              <a:lnSpc>
                <a:spcPct val="50000"/>
              </a:lnSpc>
              <a:spcAft>
                <a:spcPct val="50000"/>
              </a:spcAft>
              <a:buClr>
                <a:srgbClr val="000066"/>
              </a:buClr>
              <a:buFont typeface="Arial" panose="020B0604020202020204" pitchFamily="34" charset="0"/>
              <a:buChar char="•"/>
            </a:pPr>
            <a:r>
              <a:rPr lang="en-US" altLang="en-US" dirty="0"/>
              <a:t>M21-1MR </a:t>
            </a:r>
          </a:p>
          <a:p>
            <a:pPr marL="0" indent="0" eaLnBrk="1" hangingPunct="1">
              <a:lnSpc>
                <a:spcPct val="50000"/>
              </a:lnSpc>
              <a:spcAft>
                <a:spcPct val="50000"/>
              </a:spcAft>
              <a:buClr>
                <a:srgbClr val="000066"/>
              </a:buClr>
              <a:buNone/>
            </a:pPr>
            <a:r>
              <a:rPr lang="en-US" altLang="en-US" dirty="0" smtClean="0"/>
              <a:t>	III.iii.5.F.35.c</a:t>
            </a:r>
            <a:endParaRPr lang="en-US" altLang="en-US" dirty="0"/>
          </a:p>
          <a:p>
            <a:pPr eaLnBrk="1" hangingPunct="1">
              <a:lnSpc>
                <a:spcPct val="50000"/>
              </a:lnSpc>
              <a:spcAft>
                <a:spcPct val="50000"/>
              </a:spcAft>
              <a:buClr>
                <a:srgbClr val="000066"/>
              </a:buClr>
              <a:buFont typeface="Arial" panose="020B0604020202020204" pitchFamily="34" charset="0"/>
              <a:buChar char="•"/>
            </a:pPr>
            <a:r>
              <a:rPr lang="en-US" altLang="en-US" dirty="0"/>
              <a:t>M21-1MR III.iii.5.F.36</a:t>
            </a:r>
          </a:p>
          <a:p>
            <a:pPr eaLnBrk="1" hangingPunct="1">
              <a:lnSpc>
                <a:spcPct val="50000"/>
              </a:lnSpc>
              <a:spcAft>
                <a:spcPct val="50000"/>
              </a:spcAft>
              <a:buClr>
                <a:srgbClr val="000066"/>
              </a:buClr>
              <a:buFont typeface="Arial" panose="020B0604020202020204" pitchFamily="34" charset="0"/>
              <a:buChar char="•"/>
            </a:pPr>
            <a:r>
              <a:rPr lang="en-US" altLang="en-US" dirty="0"/>
              <a:t>Fast Letter 10-39</a:t>
            </a:r>
          </a:p>
          <a:p>
            <a:pPr eaLnBrk="1" hangingPunct="1">
              <a:lnSpc>
                <a:spcPct val="50000"/>
              </a:lnSpc>
              <a:spcAft>
                <a:spcPct val="50000"/>
              </a:spcAft>
              <a:buClr>
                <a:srgbClr val="000066"/>
              </a:buClr>
              <a:buFont typeface="Arial" panose="020B0604020202020204" pitchFamily="34" charset="0"/>
              <a:buChar char="•"/>
            </a:pPr>
            <a:r>
              <a:rPr lang="en-US" altLang="en-US" dirty="0"/>
              <a:t>VBA Letter 20-14-08 </a:t>
            </a:r>
          </a:p>
          <a:p>
            <a:pPr marL="0" indent="0">
              <a:buNone/>
            </a:pPr>
            <a:endParaRPr lang="en-US" dirty="0"/>
          </a:p>
        </p:txBody>
      </p:sp>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51675" y="4720771"/>
            <a:ext cx="1746250" cy="165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Removing Dependents</a:t>
            </a:r>
            <a:endParaRPr lang="en-US" dirty="0"/>
          </a:p>
        </p:txBody>
      </p:sp>
      <p:sp>
        <p:nvSpPr>
          <p:cNvPr id="3" name="Content Placeholder 2"/>
          <p:cNvSpPr>
            <a:spLocks noGrp="1"/>
          </p:cNvSpPr>
          <p:nvPr>
            <p:ph idx="1"/>
          </p:nvPr>
        </p:nvSpPr>
        <p:spPr/>
        <p:txBody>
          <a:bodyPr/>
          <a:lstStyle/>
          <a:p>
            <a:pPr marL="0" indent="0" eaLnBrk="1" hangingPunct="1">
              <a:spcAft>
                <a:spcPct val="50000"/>
              </a:spcAft>
              <a:buNone/>
            </a:pPr>
            <a:r>
              <a:rPr lang="en-US" altLang="en-US" u="sng" dirty="0"/>
              <a:t>M21-1MR III.iii.5.F.36.b</a:t>
            </a:r>
          </a:p>
          <a:p>
            <a:pPr marL="0" indent="0" eaLnBrk="1" hangingPunct="1">
              <a:spcAft>
                <a:spcPct val="50000"/>
              </a:spcAft>
              <a:buNone/>
            </a:pPr>
            <a:r>
              <a:rPr lang="en-US" altLang="en-US" dirty="0">
                <a:cs typeface="Times New Roman" charset="0"/>
              </a:rPr>
              <a:t>Effective dates or reduction or termination of an award is the last day of the month in which the event occurs if due to </a:t>
            </a:r>
            <a:r>
              <a:rPr lang="en-US" altLang="en-US" dirty="0" smtClean="0">
                <a:cs typeface="Times New Roman" charset="0"/>
              </a:rPr>
              <a:t>a </a:t>
            </a:r>
            <a:r>
              <a:rPr lang="en-US" altLang="en-US" dirty="0">
                <a:cs typeface="Times New Roman" charset="0"/>
              </a:rPr>
              <a:t>loss</a:t>
            </a:r>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30</a:t>
            </a:fld>
            <a:endParaRPr lang="en-US" dirty="0"/>
          </a:p>
        </p:txBody>
      </p:sp>
    </p:spTree>
    <p:extLst>
      <p:ext uri="{BB962C8B-B14F-4D97-AF65-F5344CB8AC3E}">
        <p14:creationId xmlns:p14="http://schemas.microsoft.com/office/powerpoint/2010/main" val="21145871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Removing Dependents cont.</a:t>
            </a:r>
            <a:endParaRPr lang="en-US" dirty="0"/>
          </a:p>
        </p:txBody>
      </p:sp>
      <p:sp>
        <p:nvSpPr>
          <p:cNvPr id="3" name="Content Placeholder 2"/>
          <p:cNvSpPr>
            <a:spLocks noGrp="1"/>
          </p:cNvSpPr>
          <p:nvPr>
            <p:ph idx="1"/>
          </p:nvPr>
        </p:nvSpPr>
        <p:spPr/>
        <p:txBody>
          <a:bodyPr/>
          <a:lstStyle/>
          <a:p>
            <a:pPr eaLnBrk="1" hangingPunct="1">
              <a:lnSpc>
                <a:spcPct val="90000"/>
              </a:lnSpc>
              <a:buClr>
                <a:srgbClr val="1D3275"/>
              </a:buClr>
              <a:buFont typeface="Arial" panose="020B0604020202020204" pitchFamily="34" charset="0"/>
              <a:buChar char="•"/>
            </a:pPr>
            <a:r>
              <a:rPr lang="en-US" altLang="en-US" dirty="0"/>
              <a:t>Spouse because of</a:t>
            </a:r>
          </a:p>
          <a:p>
            <a:pPr lvl="1" eaLnBrk="1" hangingPunct="1">
              <a:lnSpc>
                <a:spcPct val="90000"/>
              </a:lnSpc>
            </a:pPr>
            <a:r>
              <a:rPr lang="en-US" altLang="en-US" dirty="0"/>
              <a:t>Divorce</a:t>
            </a:r>
          </a:p>
          <a:p>
            <a:pPr lvl="1" eaLnBrk="1" hangingPunct="1">
              <a:lnSpc>
                <a:spcPct val="90000"/>
              </a:lnSpc>
            </a:pPr>
            <a:r>
              <a:rPr lang="en-US" altLang="en-US" dirty="0"/>
              <a:t>Annulment</a:t>
            </a:r>
            <a:r>
              <a:rPr lang="en-US" altLang="en-US" dirty="0" smtClean="0"/>
              <a:t>, or</a:t>
            </a:r>
            <a:endParaRPr lang="en-US" altLang="en-US" dirty="0"/>
          </a:p>
          <a:p>
            <a:pPr lvl="1" eaLnBrk="1" hangingPunct="1">
              <a:lnSpc>
                <a:spcPct val="90000"/>
              </a:lnSpc>
            </a:pPr>
            <a:r>
              <a:rPr lang="en-US" altLang="en-US" dirty="0"/>
              <a:t>Death, </a:t>
            </a:r>
            <a:r>
              <a:rPr lang="en-US" altLang="en-US" dirty="0" smtClean="0"/>
              <a:t>and</a:t>
            </a:r>
          </a:p>
          <a:p>
            <a:pPr marL="457200" lvl="1" indent="0" eaLnBrk="1" hangingPunct="1">
              <a:lnSpc>
                <a:spcPct val="90000"/>
              </a:lnSpc>
              <a:buNone/>
            </a:pPr>
            <a:endParaRPr lang="en-US" altLang="en-US" dirty="0"/>
          </a:p>
          <a:p>
            <a:pPr eaLnBrk="1" hangingPunct="1">
              <a:lnSpc>
                <a:spcPct val="90000"/>
              </a:lnSpc>
              <a:buClr>
                <a:srgbClr val="000066"/>
              </a:buClr>
              <a:buFont typeface="Arial" panose="020B0604020202020204" pitchFamily="34" charset="0"/>
              <a:buChar char="•"/>
            </a:pPr>
            <a:r>
              <a:rPr lang="en-US" altLang="en-US" dirty="0"/>
              <a:t>Child because of</a:t>
            </a:r>
          </a:p>
          <a:p>
            <a:pPr lvl="1" eaLnBrk="1" hangingPunct="1">
              <a:lnSpc>
                <a:spcPct val="90000"/>
              </a:lnSpc>
            </a:pPr>
            <a:r>
              <a:rPr lang="en-US" altLang="en-US" dirty="0"/>
              <a:t>Marriage</a:t>
            </a:r>
          </a:p>
          <a:p>
            <a:pPr lvl="1" eaLnBrk="1" hangingPunct="1">
              <a:lnSpc>
                <a:spcPct val="90000"/>
              </a:lnSpc>
            </a:pPr>
            <a:r>
              <a:rPr lang="en-US" altLang="en-US" dirty="0"/>
              <a:t>Death, or</a:t>
            </a:r>
          </a:p>
          <a:p>
            <a:pPr lvl="1" eaLnBrk="1" hangingPunct="1">
              <a:lnSpc>
                <a:spcPct val="90000"/>
              </a:lnSpc>
            </a:pPr>
            <a:r>
              <a:rPr lang="en-US" altLang="en-US" dirty="0"/>
              <a:t>Discontinuance of school attendance</a:t>
            </a: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31</a:t>
            </a:fld>
            <a:endParaRPr lang="en-US" dirty="0"/>
          </a:p>
        </p:txBody>
      </p:sp>
    </p:spTree>
    <p:extLst>
      <p:ext uri="{BB962C8B-B14F-4D97-AF65-F5344CB8AC3E}">
        <p14:creationId xmlns:p14="http://schemas.microsoft.com/office/powerpoint/2010/main" val="32606011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Party vs. Third Party Notification</a:t>
            </a:r>
            <a:endParaRPr lang="en-US" dirty="0"/>
          </a:p>
        </p:txBody>
      </p:sp>
      <p:sp>
        <p:nvSpPr>
          <p:cNvPr id="3" name="Content Placeholder 2"/>
          <p:cNvSpPr>
            <a:spLocks noGrp="1"/>
          </p:cNvSpPr>
          <p:nvPr>
            <p:ph idx="1"/>
          </p:nvPr>
        </p:nvSpPr>
        <p:spPr/>
        <p:txBody>
          <a:bodyPr/>
          <a:lstStyle/>
          <a:p>
            <a:pPr marL="0" indent="0">
              <a:buNone/>
            </a:pPr>
            <a:r>
              <a:rPr lang="en-US" altLang="en-US" dirty="0" smtClean="0"/>
              <a:t>Removing Dependents continued…</a:t>
            </a:r>
          </a:p>
          <a:p>
            <a:pPr marL="0" indent="0">
              <a:buNone/>
            </a:pPr>
            <a:endParaRPr lang="en-US" altLang="en-US" dirty="0" smtClean="0"/>
          </a:p>
          <a:p>
            <a:pPr>
              <a:buClr>
                <a:srgbClr val="1D3275"/>
              </a:buClr>
              <a:buFont typeface="Arial" panose="020B0604020202020204" pitchFamily="34" charset="0"/>
              <a:buChar char="•"/>
            </a:pPr>
            <a:r>
              <a:rPr lang="en-US" altLang="en-US" dirty="0" smtClean="0"/>
              <a:t>Notice </a:t>
            </a:r>
            <a:r>
              <a:rPr lang="en-US" altLang="en-US" dirty="0"/>
              <a:t>of proposed adverse action (due process) is not required if the information is provided by the beneficiary or his/her custodian.  </a:t>
            </a:r>
            <a:endParaRPr lang="en-US" altLang="en-US" dirty="0">
              <a:latin typeface="CG Times" pitchFamily="18" charset="0"/>
              <a:cs typeface="Times New Roman" charset="0"/>
            </a:endParaRPr>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94ED091C-A1E3-4D2F-838F-2AF3D4B9D92A}" type="slidenum">
              <a:rPr lang="en-US" smtClean="0"/>
              <a:pPr>
                <a:defRPr/>
              </a:pPr>
              <a:t>32</a:t>
            </a:fld>
            <a:endParaRPr lang="en-US" dirty="0"/>
          </a:p>
        </p:txBody>
      </p:sp>
    </p:spTree>
    <p:extLst>
      <p:ext uri="{BB962C8B-B14F-4D97-AF65-F5344CB8AC3E}">
        <p14:creationId xmlns:p14="http://schemas.microsoft.com/office/powerpoint/2010/main" val="957551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hidden="1"/>
          <p:cNvSpPr>
            <a:spLocks noGrp="1" noChangeArrowheads="1"/>
          </p:cNvSpPr>
          <p:nvPr>
            <p:ph type="title"/>
          </p:nvPr>
        </p:nvSpPr>
        <p:spPr/>
        <p:txBody>
          <a:bodyPr/>
          <a:lstStyle/>
          <a:p>
            <a:r>
              <a:rPr lang="en-US" dirty="0" smtClean="0">
                <a:effectLst/>
              </a:rPr>
              <a:t>Review</a:t>
            </a:r>
          </a:p>
        </p:txBody>
      </p:sp>
      <p:sp>
        <p:nvSpPr>
          <p:cNvPr id="7" name="Slide Number Placeholder 6"/>
          <p:cNvSpPr>
            <a:spLocks noGrp="1"/>
          </p:cNvSpPr>
          <p:nvPr>
            <p:ph type="sldNum" sz="quarter" idx="10"/>
          </p:nvPr>
        </p:nvSpPr>
        <p:spPr/>
        <p:txBody>
          <a:bodyPr/>
          <a:lstStyle/>
          <a:p>
            <a:pPr>
              <a:defRPr/>
            </a:pPr>
            <a:fld id="{7A6C14B2-BBED-4B4E-9FC2-734F189F8D80}" type="slidenum">
              <a:rPr lang="en-US" smtClean="0"/>
              <a:pPr>
                <a:defRPr/>
              </a:pPr>
              <a:t>33</a:t>
            </a:fld>
            <a:endParaRPr lang="en-US" dirty="0"/>
          </a:p>
        </p:txBody>
      </p:sp>
      <p:sp>
        <p:nvSpPr>
          <p:cNvPr id="7172" name="WordArt 4"/>
          <p:cNvSpPr>
            <a:spLocks noChangeArrowheads="1" noChangeShapeType="1" noTextEdit="1"/>
          </p:cNvSpPr>
          <p:nvPr/>
        </p:nvSpPr>
        <p:spPr bwMode="auto">
          <a:xfrm>
            <a:off x="2133600" y="2438400"/>
            <a:ext cx="5943600" cy="2514600"/>
          </a:xfrm>
          <a:prstGeom prst="rect">
            <a:avLst/>
          </a:prstGeom>
        </p:spPr>
        <p:txBody>
          <a:bodyPr wrap="none" fromWordArt="1">
            <a:prstTxWarp prst="textPlain">
              <a:avLst>
                <a:gd name="adj" fmla="val 50000"/>
              </a:avLst>
            </a:prstTxWarp>
            <a:scene3d>
              <a:camera prst="legacyPerspectiveBottomRight">
                <a:rot lat="0" lon="21239990" rev="0"/>
              </a:camera>
              <a:lightRig rig="legacyHarsh3" dir="l"/>
            </a:scene3d>
            <a:sp3d extrusionH="430200" prstMaterial="legacyMatte">
              <a:extrusionClr>
                <a:srgbClr val="C0C0C0"/>
              </a:extrusionClr>
            </a:sp3d>
          </a:bodyPr>
          <a:lstStyle/>
          <a:p>
            <a:pPr algn="ctr"/>
            <a:r>
              <a:rPr lang="en-US" sz="3600" kern="10" dirty="0">
                <a:ln w="9525">
                  <a:round/>
                  <a:headEnd/>
                  <a:tailEnd/>
                </a:ln>
                <a:gradFill rotWithShape="1">
                  <a:gsLst>
                    <a:gs pos="0">
                      <a:srgbClr val="DCEBF5"/>
                    </a:gs>
                    <a:gs pos="8000">
                      <a:srgbClr val="83A7C3"/>
                    </a:gs>
                    <a:gs pos="13000">
                      <a:srgbClr val="768FB9"/>
                    </a:gs>
                    <a:gs pos="21001">
                      <a:srgbClr val="83A7C3"/>
                    </a:gs>
                    <a:gs pos="52000">
                      <a:srgbClr val="FFFFFF"/>
                    </a:gs>
                    <a:gs pos="56000">
                      <a:srgbClr val="9C6563"/>
                    </a:gs>
                    <a:gs pos="58000">
                      <a:srgbClr val="80302D"/>
                    </a:gs>
                    <a:gs pos="71001">
                      <a:srgbClr val="C0524E"/>
                    </a:gs>
                    <a:gs pos="94000">
                      <a:srgbClr val="EBDAD4"/>
                    </a:gs>
                    <a:gs pos="100000">
                      <a:srgbClr val="55261C"/>
                    </a:gs>
                  </a:gsLst>
                  <a:lin ang="5400000" scaled="1"/>
                </a:gradFill>
                <a:latin typeface="Arial Black"/>
              </a:rPr>
              <a:t>Review</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4</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Clr>
                <a:srgbClr val="000066"/>
              </a:buClr>
              <a:buFont typeface="Arial" panose="020B0604020202020204" pitchFamily="34" charset="0"/>
              <a:buChar char="•"/>
            </a:pPr>
            <a:r>
              <a:rPr lang="en-US" altLang="en-US" sz="2400" dirty="0" smtClean="0"/>
              <a:t>38 </a:t>
            </a:r>
            <a:r>
              <a:rPr lang="en-US" altLang="en-US" sz="2400" dirty="0"/>
              <a:t>CFR 3.204</a:t>
            </a:r>
          </a:p>
          <a:p>
            <a:pPr eaLnBrk="1" hangingPunct="1">
              <a:buClr>
                <a:srgbClr val="000066"/>
              </a:buClr>
              <a:buFont typeface="Arial" panose="020B0604020202020204" pitchFamily="34" charset="0"/>
              <a:buChar char="•"/>
            </a:pPr>
            <a:r>
              <a:rPr lang="en-US" altLang="en-US" sz="2400" dirty="0"/>
              <a:t>38 CFR 3.315(a)</a:t>
            </a:r>
          </a:p>
          <a:p>
            <a:pPr eaLnBrk="1" hangingPunct="1">
              <a:buClr>
                <a:srgbClr val="000066"/>
              </a:buClr>
              <a:buFont typeface="Arial" panose="020B0604020202020204" pitchFamily="34" charset="0"/>
              <a:buChar char="•"/>
            </a:pPr>
            <a:r>
              <a:rPr lang="en-US" altLang="en-US" sz="2400" dirty="0"/>
              <a:t>38 CFR 3.401(b)</a:t>
            </a:r>
          </a:p>
          <a:p>
            <a:pPr eaLnBrk="1" hangingPunct="1">
              <a:buClr>
                <a:srgbClr val="000066"/>
              </a:buClr>
              <a:buFont typeface="Arial" panose="020B0604020202020204" pitchFamily="34" charset="0"/>
              <a:buChar char="•"/>
            </a:pPr>
            <a:r>
              <a:rPr lang="en-US" altLang="en-US" sz="2400" dirty="0"/>
              <a:t>38 CFR 3.403 (a)(5)</a:t>
            </a:r>
          </a:p>
          <a:p>
            <a:pPr eaLnBrk="1" hangingPunct="1">
              <a:buClr>
                <a:srgbClr val="000066"/>
              </a:buClr>
              <a:buFont typeface="Arial" panose="020B0604020202020204" pitchFamily="34" charset="0"/>
              <a:buChar char="•"/>
            </a:pPr>
            <a:r>
              <a:rPr lang="en-US" altLang="en-US" sz="2400" dirty="0"/>
              <a:t>M21-1MR III.iii.5.A.4</a:t>
            </a:r>
          </a:p>
          <a:p>
            <a:pPr eaLnBrk="1" hangingPunct="1">
              <a:buClr>
                <a:srgbClr val="000066"/>
              </a:buClr>
              <a:buFont typeface="Arial" panose="020B0604020202020204" pitchFamily="34" charset="0"/>
              <a:buChar char="•"/>
            </a:pPr>
            <a:r>
              <a:rPr lang="en-US" altLang="en-US" sz="2400" dirty="0"/>
              <a:t>M21-1MR III.iii.5A.3.c .&amp; d.</a:t>
            </a:r>
          </a:p>
          <a:p>
            <a:pPr eaLnBrk="1" hangingPunct="1">
              <a:buClr>
                <a:srgbClr val="000066"/>
              </a:buClr>
              <a:buFont typeface="Arial" panose="020B0604020202020204" pitchFamily="34" charset="0"/>
              <a:buChar char="•"/>
            </a:pPr>
            <a:r>
              <a:rPr lang="en-US" altLang="en-US" sz="2400" dirty="0"/>
              <a:t>M21-1MR III.iii.5.B.6.c</a:t>
            </a:r>
          </a:p>
          <a:p>
            <a:pPr eaLnBrk="1" hangingPunct="1">
              <a:buClr>
                <a:srgbClr val="000066"/>
              </a:buClr>
              <a:buFont typeface="Arial" panose="020B0604020202020204" pitchFamily="34" charset="0"/>
              <a:buChar char="•"/>
            </a:pPr>
            <a:r>
              <a:rPr lang="en-US" altLang="en-US" sz="2400" dirty="0"/>
              <a:t>M21-1MR III.iii.5.B..6.d</a:t>
            </a:r>
          </a:p>
          <a:p>
            <a:pPr eaLnBrk="1" hangingPunct="1">
              <a:buClr>
                <a:srgbClr val="000066"/>
              </a:buClr>
              <a:buFont typeface="Arial" panose="020B0604020202020204" pitchFamily="34" charset="0"/>
              <a:buChar char="•"/>
            </a:pPr>
            <a:r>
              <a:rPr lang="en-US" altLang="en-US" sz="2400" dirty="0"/>
              <a:t>M21-1MR III.iii.6A.1.a</a:t>
            </a:r>
          </a:p>
          <a:p>
            <a:pPr eaLnBrk="1" hangingPunct="1">
              <a:buClr>
                <a:srgbClr val="000066"/>
              </a:buClr>
              <a:buFont typeface="Arial" panose="020B0604020202020204" pitchFamily="34" charset="0"/>
              <a:buChar char="•"/>
            </a:pPr>
            <a:r>
              <a:rPr lang="en-US" altLang="en-US" sz="2400" dirty="0"/>
              <a:t>M21-1MR III.iii.6.e.&amp; .f</a:t>
            </a:r>
          </a:p>
          <a:p>
            <a:pPr>
              <a:buClr>
                <a:srgbClr val="1D3275"/>
              </a:buClr>
              <a:buFont typeface="Wingdings" pitchFamily="2" charset="2"/>
              <a:buChar char="Ø"/>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Additional References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5</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eaLnBrk="1" hangingPunct="1">
              <a:spcAft>
                <a:spcPct val="50000"/>
              </a:spcAft>
              <a:buNone/>
            </a:pPr>
            <a:r>
              <a:rPr lang="en-US" altLang="en-US" dirty="0" smtClean="0"/>
              <a:t>Veterans </a:t>
            </a:r>
            <a:r>
              <a:rPr lang="en-US" altLang="en-US" dirty="0"/>
              <a:t>in receipt of disability compensation with a combined evaluation of at least 30%, may be paid additional benefits for dependents.</a:t>
            </a:r>
          </a:p>
          <a:p>
            <a:pPr eaLnBrk="1" hangingPunct="1">
              <a:spcAft>
                <a:spcPct val="50000"/>
              </a:spcAft>
              <a:buClr>
                <a:srgbClr val="000066"/>
              </a:buClr>
              <a:buFont typeface="Arial" panose="020B0604020202020204" pitchFamily="34" charset="0"/>
              <a:buChar char="•"/>
            </a:pPr>
            <a:r>
              <a:rPr lang="en-US" altLang="en-US" dirty="0"/>
              <a:t>38 CFR 3.4(b)(2)</a:t>
            </a:r>
          </a:p>
          <a:p>
            <a:pPr eaLnBrk="1" hangingPunct="1">
              <a:spcAft>
                <a:spcPct val="50000"/>
              </a:spcAft>
              <a:buClr>
                <a:srgbClr val="000066"/>
              </a:buClr>
              <a:buFont typeface="Arial" panose="020B0604020202020204" pitchFamily="34" charset="0"/>
              <a:buChar char="•"/>
            </a:pPr>
            <a:r>
              <a:rPr lang="en-US" altLang="en-US" dirty="0"/>
              <a:t>M21-1MR III.iii.5.A.1.c</a:t>
            </a:r>
          </a:p>
          <a:p>
            <a:pPr>
              <a:buClr>
                <a:srgbClr val="1D3275"/>
              </a:buClr>
              <a:buFont typeface="Wingdings" pitchFamily="2" charset="2"/>
              <a:buChar char="Ø"/>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Dependency for Compensation</a:t>
            </a:r>
          </a:p>
        </p:txBody>
      </p:sp>
    </p:spTree>
    <p:extLst>
      <p:ext uri="{BB962C8B-B14F-4D97-AF65-F5344CB8AC3E}">
        <p14:creationId xmlns:p14="http://schemas.microsoft.com/office/powerpoint/2010/main" val="500027937"/>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6</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a:buClr>
                <a:srgbClr val="1D3275"/>
              </a:buClr>
              <a:buNone/>
            </a:pPr>
            <a:r>
              <a:rPr lang="en-US" altLang="en-US" dirty="0" smtClean="0"/>
              <a:t>Develop </a:t>
            </a:r>
            <a:r>
              <a:rPr lang="en-US" altLang="en-US" dirty="0"/>
              <a:t>for dependency information only when rating is received showing  combined evaluation of 30 percent or more or when it is apparent Veterans service connected disability will warrant at least 30 percent evaluation.</a:t>
            </a:r>
          </a:p>
          <a:p>
            <a:pPr>
              <a:buClr>
                <a:srgbClr val="1D3275"/>
              </a:buClr>
              <a:buFont typeface="Wingdings" pitchFamily="2" charset="2"/>
              <a:buChar char="Ø"/>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a:t>E</a:t>
            </a:r>
            <a:r>
              <a:rPr lang="en-US" dirty="0" smtClean="0"/>
              <a:t>vidence Requirements</a:t>
            </a:r>
          </a:p>
        </p:txBody>
      </p:sp>
    </p:spTree>
    <p:extLst>
      <p:ext uri="{BB962C8B-B14F-4D97-AF65-F5344CB8AC3E}">
        <p14:creationId xmlns:p14="http://schemas.microsoft.com/office/powerpoint/2010/main" val="151784475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7</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eaLnBrk="1" hangingPunct="1">
              <a:lnSpc>
                <a:spcPct val="90000"/>
              </a:lnSpc>
              <a:spcAft>
                <a:spcPct val="50000"/>
              </a:spcAft>
              <a:buNone/>
              <a:defRPr/>
            </a:pPr>
            <a:r>
              <a:rPr lang="en-US" altLang="en-US" dirty="0" smtClean="0"/>
              <a:t>A </a:t>
            </a:r>
            <a:r>
              <a:rPr lang="en-US" altLang="en-US" dirty="0"/>
              <a:t>statement from a claimant or beneficiary to establish relationship or dependency, it may be received by</a:t>
            </a:r>
          </a:p>
          <a:p>
            <a:pPr eaLnBrk="1" hangingPunct="1">
              <a:lnSpc>
                <a:spcPct val="90000"/>
              </a:lnSpc>
              <a:spcAft>
                <a:spcPct val="50000"/>
              </a:spcAft>
              <a:buClr>
                <a:srgbClr val="000066"/>
              </a:buClr>
              <a:buFont typeface="Arial" panose="020B0604020202020204" pitchFamily="34" charset="0"/>
              <a:buChar char="•"/>
              <a:defRPr/>
            </a:pPr>
            <a:r>
              <a:rPr lang="en-US" altLang="en-US" dirty="0"/>
              <a:t>	telephone, or</a:t>
            </a:r>
          </a:p>
          <a:p>
            <a:pPr eaLnBrk="1" hangingPunct="1">
              <a:lnSpc>
                <a:spcPct val="90000"/>
              </a:lnSpc>
              <a:spcAft>
                <a:spcPct val="50000"/>
              </a:spcAft>
              <a:buClr>
                <a:srgbClr val="000066"/>
              </a:buClr>
              <a:buFont typeface="Arial" panose="020B0604020202020204" pitchFamily="34" charset="0"/>
              <a:buChar char="•"/>
              <a:defRPr/>
            </a:pPr>
            <a:r>
              <a:rPr lang="en-US" altLang="en-US" dirty="0"/>
              <a:t>	e-mail, fax, or other writing</a:t>
            </a:r>
          </a:p>
          <a:p>
            <a:pPr marL="0" indent="0" eaLnBrk="1" hangingPunct="1">
              <a:lnSpc>
                <a:spcPct val="90000"/>
              </a:lnSpc>
              <a:spcAft>
                <a:spcPct val="50000"/>
              </a:spcAft>
              <a:buNone/>
              <a:defRPr/>
            </a:pPr>
            <a:r>
              <a:rPr lang="en-US" altLang="en-US" dirty="0"/>
              <a:t>M21-1MR.III.iii.5.A.4</a:t>
            </a:r>
          </a:p>
          <a:p>
            <a:pPr marL="0" indent="0" eaLnBrk="1" hangingPunct="1">
              <a:lnSpc>
                <a:spcPct val="90000"/>
              </a:lnSpc>
              <a:spcAft>
                <a:spcPct val="50000"/>
              </a:spcAft>
              <a:buNone/>
              <a:defRPr/>
            </a:pPr>
            <a:r>
              <a:rPr lang="en-US" altLang="en-US" dirty="0"/>
              <a:t>Fast Letter 10-39</a:t>
            </a:r>
          </a:p>
          <a:p>
            <a:pPr>
              <a:buClr>
                <a:srgbClr val="1D3275"/>
              </a:buClr>
              <a:buFont typeface="Wingdings" pitchFamily="2" charset="2"/>
              <a:buChar char="Ø"/>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Veterans Statement</a:t>
            </a:r>
          </a:p>
        </p:txBody>
      </p:sp>
    </p:spTree>
    <p:extLst>
      <p:ext uri="{BB962C8B-B14F-4D97-AF65-F5344CB8AC3E}">
        <p14:creationId xmlns:p14="http://schemas.microsoft.com/office/powerpoint/2010/main" val="8674015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8</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marL="0" indent="0">
              <a:buClr>
                <a:srgbClr val="1D3275"/>
              </a:buClr>
              <a:buNone/>
            </a:pPr>
            <a:r>
              <a:rPr lang="en-US" altLang="en-US" dirty="0" smtClean="0"/>
              <a:t>A </a:t>
            </a:r>
            <a:r>
              <a:rPr lang="en-US" altLang="en-US" dirty="0"/>
              <a:t>VSR should use telephone, e-mail, and fax to obtain needed information, as much as possible.</a:t>
            </a:r>
          </a:p>
          <a:p>
            <a:pPr>
              <a:buClr>
                <a:srgbClr val="1D3275"/>
              </a:buClr>
              <a:buFont typeface="Wingdings" pitchFamily="2" charset="2"/>
              <a:buChar char="Ø"/>
            </a:pPr>
            <a:endParaRPr lang="en-US" dirty="0" smtClean="0">
              <a:latin typeface="Arial" pitchFamily="34" charset="0"/>
              <a:cs typeface="Arial" pitchFamily="34" charset="0"/>
            </a:endParaRP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Methods to Obtain Information</a:t>
            </a:r>
          </a:p>
        </p:txBody>
      </p:sp>
    </p:spTree>
    <p:extLst>
      <p:ext uri="{BB962C8B-B14F-4D97-AF65-F5344CB8AC3E}">
        <p14:creationId xmlns:p14="http://schemas.microsoft.com/office/powerpoint/2010/main" val="209513508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9</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9</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buClr>
                <a:srgbClr val="1D3275"/>
              </a:buClr>
              <a:buFont typeface="Wingdings" pitchFamily="2" charset="2"/>
              <a:buChar char="Ø"/>
            </a:pPr>
            <a:endParaRPr lang="en-US" dirty="0" smtClean="0">
              <a:latin typeface="Arial" pitchFamily="34" charset="0"/>
              <a:cs typeface="Arial" pitchFamily="34" charset="0"/>
            </a:endParaRPr>
          </a:p>
          <a:p>
            <a:pPr marL="0" indent="0" eaLnBrk="1" hangingPunct="1">
              <a:lnSpc>
                <a:spcPct val="90000"/>
              </a:lnSpc>
              <a:spcAft>
                <a:spcPct val="50000"/>
              </a:spcAft>
              <a:buNone/>
            </a:pPr>
            <a:r>
              <a:rPr lang="en-US" altLang="en-US" u="sng" dirty="0"/>
              <a:t>38 CFR 3.216</a:t>
            </a:r>
            <a:r>
              <a:rPr lang="en-US" altLang="en-US" dirty="0"/>
              <a:t> – need claimant’s and dependent’s SSN to receive benefits</a:t>
            </a:r>
          </a:p>
          <a:p>
            <a:pPr marL="0" indent="0" eaLnBrk="1" hangingPunct="1">
              <a:lnSpc>
                <a:spcPct val="90000"/>
              </a:lnSpc>
              <a:spcAft>
                <a:spcPct val="50000"/>
              </a:spcAft>
              <a:buNone/>
            </a:pPr>
            <a:r>
              <a:rPr lang="en-US" altLang="en-US" u="sng" dirty="0"/>
              <a:t>SSNs</a:t>
            </a:r>
            <a:r>
              <a:rPr lang="en-US" altLang="en-US" dirty="0"/>
              <a:t> (or certified statement that no SSN has been assigned) must be furnished for all children regardless of</a:t>
            </a:r>
          </a:p>
          <a:p>
            <a:pPr eaLnBrk="1" hangingPunct="1">
              <a:lnSpc>
                <a:spcPct val="90000"/>
              </a:lnSpc>
              <a:spcAft>
                <a:spcPct val="50000"/>
              </a:spcAft>
              <a:buClr>
                <a:srgbClr val="000066"/>
              </a:buClr>
              <a:buFont typeface="Arial" panose="020B0604020202020204" pitchFamily="34" charset="0"/>
              <a:buChar char="•"/>
            </a:pPr>
            <a:r>
              <a:rPr lang="en-US" altLang="en-US" dirty="0"/>
              <a:t>Child’s age, or</a:t>
            </a:r>
          </a:p>
          <a:p>
            <a:pPr eaLnBrk="1" hangingPunct="1">
              <a:lnSpc>
                <a:spcPct val="90000"/>
              </a:lnSpc>
              <a:spcAft>
                <a:spcPct val="50000"/>
              </a:spcAft>
              <a:buClr>
                <a:srgbClr val="000066"/>
              </a:buClr>
              <a:buFont typeface="Arial" panose="020B0604020202020204" pitchFamily="34" charset="0"/>
              <a:buChar char="•"/>
            </a:pPr>
            <a:r>
              <a:rPr lang="en-US" altLang="en-US" dirty="0"/>
              <a:t>Whether the child is the claimant of a dependent</a:t>
            </a: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Social Security Numbers (SSN)</a:t>
            </a:r>
          </a:p>
        </p:txBody>
      </p:sp>
    </p:spTree>
    <p:extLst>
      <p:ext uri="{BB962C8B-B14F-4D97-AF65-F5344CB8AC3E}">
        <p14:creationId xmlns:p14="http://schemas.microsoft.com/office/powerpoint/2010/main" val="105656966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Ppt0000000">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C:\DOCUME~1\CAPDPATR\LOCALS~1\Temp\Ppt0000000.pot</Template>
  <TotalTime>108</TotalTime>
  <Words>1181</Words>
  <Application>Microsoft Office PowerPoint</Application>
  <PresentationFormat>On-screen Show (4:3)</PresentationFormat>
  <Paragraphs>253</Paragraphs>
  <Slides>33</Slides>
  <Notes>18</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Ppt0000000</vt:lpstr>
      <vt:lpstr>Dependency for Compensation</vt:lpstr>
      <vt:lpstr>Lesson Objectives</vt:lpstr>
      <vt:lpstr>References</vt:lpstr>
      <vt:lpstr>Additional References</vt:lpstr>
      <vt:lpstr>Dependency for Compensation</vt:lpstr>
      <vt:lpstr>Evidence Requirements</vt:lpstr>
      <vt:lpstr>Veterans Statement</vt:lpstr>
      <vt:lpstr>Methods to Obtain Information</vt:lpstr>
      <vt:lpstr>Social Security Numbers (SSN)</vt:lpstr>
      <vt:lpstr>Administrative Decisions and Regional Counsel Opinions</vt:lpstr>
      <vt:lpstr>Review Exercise #1</vt:lpstr>
      <vt:lpstr>Marital Relationships</vt:lpstr>
      <vt:lpstr>Veterans Statement</vt:lpstr>
      <vt:lpstr>Statement of Marital History</vt:lpstr>
      <vt:lpstr>Evidence of Marriage</vt:lpstr>
      <vt:lpstr>Insufficient Evidence</vt:lpstr>
      <vt:lpstr>Primary vs. Secondary Evidence</vt:lpstr>
      <vt:lpstr>When to Develop or Deny</vt:lpstr>
      <vt:lpstr>Child Relationships</vt:lpstr>
      <vt:lpstr>Child Relationships cont.</vt:lpstr>
      <vt:lpstr>Proof of a Child’s Age</vt:lpstr>
      <vt:lpstr>Documentary Evidence of Age</vt:lpstr>
      <vt:lpstr>Adopted Children</vt:lpstr>
      <vt:lpstr>Step Children</vt:lpstr>
      <vt:lpstr>School Children</vt:lpstr>
      <vt:lpstr>Helpless Children</vt:lpstr>
      <vt:lpstr>Additional Compensation for Dependents</vt:lpstr>
      <vt:lpstr>Subsequent Disability Rating</vt:lpstr>
      <vt:lpstr>Exception to Subsequent Disability Rating</vt:lpstr>
      <vt:lpstr>Removing Dependents</vt:lpstr>
      <vt:lpstr>Removing Dependents cont.</vt:lpstr>
      <vt:lpstr>First Party vs. Third Party Notification</vt:lpstr>
      <vt:lpstr>Review</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Dependency for Compensation Overview</dc:title>
  <dc:creator>Department of Veterans Affairs, Veterans Benefits Administration, Compensation Service, STAFF</dc:creator>
  <dc:description>This lesson is intended to teach the students the evidentiary requirements and rules for establishing dependents and adding them to disability compensation awards.  They will also learn the evidentiary requirements and rules for removing dependents. </dc:description>
  <cp:lastModifiedBy>Sochar, Lisa</cp:lastModifiedBy>
  <cp:revision>23</cp:revision>
  <cp:lastPrinted>2000-11-13T16:27:02Z</cp:lastPrinted>
  <dcterms:created xsi:type="dcterms:W3CDTF">2011-04-13T12:48:41Z</dcterms:created>
  <dcterms:modified xsi:type="dcterms:W3CDTF">2015-02-06T20:33:01Z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vt:lpwstr>
  </property>
  <property fmtid="{D5CDD505-2E9C-101B-9397-08002B2CF9AE}" pid="3" name="Type">
    <vt:lpwstr>Presentation</vt:lpwstr>
  </property>
</Properties>
</file>