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6" r:id="rId4"/>
    <p:sldMasterId id="2147483729" r:id="rId5"/>
  </p:sldMasterIdLst>
  <p:notesMasterIdLst>
    <p:notesMasterId r:id="rId35"/>
  </p:notesMasterIdLst>
  <p:handoutMasterIdLst>
    <p:handoutMasterId r:id="rId36"/>
  </p:handoutMasterIdLst>
  <p:sldIdLst>
    <p:sldId id="402" r:id="rId6"/>
    <p:sldId id="257" r:id="rId7"/>
    <p:sldId id="293" r:id="rId8"/>
    <p:sldId id="271" r:id="rId9"/>
    <p:sldId id="322" r:id="rId10"/>
    <p:sldId id="332" r:id="rId11"/>
    <p:sldId id="393" r:id="rId12"/>
    <p:sldId id="405" r:id="rId13"/>
    <p:sldId id="406" r:id="rId14"/>
    <p:sldId id="407" r:id="rId15"/>
    <p:sldId id="386" r:id="rId16"/>
    <p:sldId id="392" r:id="rId17"/>
    <p:sldId id="345" r:id="rId18"/>
    <p:sldId id="394" r:id="rId19"/>
    <p:sldId id="390" r:id="rId20"/>
    <p:sldId id="389" r:id="rId21"/>
    <p:sldId id="346" r:id="rId22"/>
    <p:sldId id="404" r:id="rId23"/>
    <p:sldId id="408" r:id="rId24"/>
    <p:sldId id="351" r:id="rId25"/>
    <p:sldId id="352" r:id="rId26"/>
    <p:sldId id="399" r:id="rId27"/>
    <p:sldId id="400" r:id="rId28"/>
    <p:sldId id="401" r:id="rId29"/>
    <p:sldId id="323" r:id="rId30"/>
    <p:sldId id="326" r:id="rId31"/>
    <p:sldId id="333" r:id="rId32"/>
    <p:sldId id="403" r:id="rId33"/>
    <p:sldId id="289" r:id="rId3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Font typeface="Wingdings" pitchFamily="2" charset="2"/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Font typeface="Wingdings" pitchFamily="2" charset="2"/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Font typeface="Wingdings" pitchFamily="2" charset="2"/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Font typeface="Wingdings" pitchFamily="2" charset="2"/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Font typeface="Wingdings" pitchFamily="2" charset="2"/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3300"/>
    <a:srgbClr val="24705C"/>
    <a:srgbClr val="339F83"/>
    <a:srgbClr val="297F68"/>
    <a:srgbClr val="22866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8224" autoAdjust="0"/>
  </p:normalViewPr>
  <p:slideViewPr>
    <p:cSldViewPr snapToObjects="1">
      <p:cViewPr>
        <p:scale>
          <a:sx n="75" d="100"/>
          <a:sy n="75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9129ADB-AE1E-409A-B48A-8CA1AB8B0F05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E2ED38A-972D-487E-B325-46D664A4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1B7089D-A583-49D4-AAF5-9FB526BE4201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E7F6983-7934-4016-9673-D0804C48B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55827F-6FF2-4544-9B2A-FF5B09F17E3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59AF97B-B939-43AC-A979-FC324C31F275}" type="slidenum">
              <a:rPr lang="en-US" sz="1200" b="0"/>
              <a:pPr algn="r" eaLnBrk="1" hangingPunct="1">
                <a:buFontTx/>
                <a:buNone/>
              </a:pPr>
              <a:t>2</a:t>
            </a:fld>
            <a:endParaRPr lang="en-US" sz="1200" b="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5CBDB77B-CD3C-4350-8026-55DFA6B2A5FA}" type="slidenum">
              <a:rPr lang="en-US" sz="1200" b="0"/>
              <a:pPr algn="r" eaLnBrk="1" hangingPunct="1">
                <a:buFontTx/>
                <a:buNone/>
              </a:pPr>
              <a:t>11</a:t>
            </a:fld>
            <a:endParaRPr lang="en-US" sz="1200" b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E6D0EA53-C2ED-4FEF-B235-B7FA181246DD}" type="slidenum">
              <a:rPr lang="en-US" sz="1200" b="0"/>
              <a:pPr algn="r" eaLnBrk="1" hangingPunct="1">
                <a:buFontTx/>
                <a:buNone/>
              </a:pPr>
              <a:t>11</a:t>
            </a:fld>
            <a:endParaRPr lang="en-US" sz="1200" b="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u="sn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8C244AE7-78C6-49FD-BD07-810FBC913A16}" type="slidenum">
              <a:rPr lang="en-US" sz="1200" b="0"/>
              <a:pPr algn="r" eaLnBrk="1" hangingPunct="1">
                <a:buFontTx/>
                <a:buNone/>
              </a:pPr>
              <a:t>12</a:t>
            </a:fld>
            <a:endParaRPr lang="en-US" sz="1200" b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BA32C687-A489-4A6F-88BD-8635BDF1B3CD}" type="slidenum">
              <a:rPr lang="en-US" sz="1200" b="0"/>
              <a:pPr algn="r" eaLnBrk="1" hangingPunct="1">
                <a:buFontTx/>
                <a:buNone/>
              </a:pPr>
              <a:t>12</a:t>
            </a:fld>
            <a:endParaRPr lang="en-US" sz="1200" b="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07F751-BDAA-4089-A233-B70812DB97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2E6A7F6-85C7-4B4D-B86F-3E0347842735}" type="slidenum">
              <a:rPr lang="en-US" sz="1200" b="0"/>
              <a:pPr algn="r" eaLnBrk="1" hangingPunct="1">
                <a:buFontTx/>
                <a:buNone/>
              </a:pPr>
              <a:t>13</a:t>
            </a:fld>
            <a:endParaRPr lang="en-US" sz="1200" b="0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DAAD95F3-7E70-43CF-9CAD-6A4F0CFF59CA}" type="slidenum">
              <a:rPr lang="en-US" sz="1200" b="0"/>
              <a:pPr algn="r" eaLnBrk="1" hangingPunct="1">
                <a:buFontTx/>
                <a:buNone/>
              </a:pPr>
              <a:t>14</a:t>
            </a:fld>
            <a:endParaRPr lang="en-US" sz="1200" b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F89AD448-EE60-423F-BD2E-87C2B1C5AAF3}" type="slidenum">
              <a:rPr lang="en-US" sz="1200" b="0"/>
              <a:pPr algn="r" eaLnBrk="1" hangingPunct="1">
                <a:buFontTx/>
                <a:buNone/>
              </a:pPr>
              <a:t>14</a:t>
            </a:fld>
            <a:endParaRPr lang="en-US" sz="1200" b="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1E4D94A7-DEF5-4D77-B046-B22FB3E9C21A}" type="slidenum">
              <a:rPr lang="en-US" sz="1200" b="0"/>
              <a:pPr algn="r" eaLnBrk="1" hangingPunct="1">
                <a:buFontTx/>
                <a:buNone/>
              </a:pPr>
              <a:t>15</a:t>
            </a:fld>
            <a:endParaRPr lang="en-US" sz="1200" b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5813B966-6FA9-43C3-82F1-67AECF978950}" type="slidenum">
              <a:rPr lang="en-US" sz="1200" b="0"/>
              <a:pPr algn="r" eaLnBrk="1" hangingPunct="1">
                <a:buFontTx/>
                <a:buNone/>
              </a:pPr>
              <a:t>15</a:t>
            </a:fld>
            <a:endParaRPr lang="en-US" sz="1200" b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13336035-07EB-4BC1-8E5C-F887772D9B40}" type="slidenum">
              <a:rPr lang="en-US" sz="1200" b="0"/>
              <a:pPr algn="r" eaLnBrk="1" hangingPunct="1">
                <a:buFontTx/>
                <a:buNone/>
              </a:pPr>
              <a:t>16</a:t>
            </a:fld>
            <a:endParaRPr lang="en-US" sz="1200" b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40F5DACE-D3A5-4AEE-B0B8-68730B1C1A41}" type="slidenum">
              <a:rPr lang="en-US" sz="1200" b="0"/>
              <a:pPr algn="r" eaLnBrk="1" hangingPunct="1">
                <a:buFontTx/>
                <a:buNone/>
              </a:pPr>
              <a:t>16</a:t>
            </a:fld>
            <a:endParaRPr lang="en-US" sz="1200" b="0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B24DAF-2742-4A5F-9659-C7985C758BB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6EB4BB1A-9A10-45AE-8B84-6579F038E5F1}" type="slidenum">
              <a:rPr lang="en-US" sz="1200" b="0"/>
              <a:pPr algn="r" eaLnBrk="1" hangingPunct="1">
                <a:buFontTx/>
                <a:buNone/>
              </a:pPr>
              <a:t>17</a:t>
            </a:fld>
            <a:endParaRPr lang="en-US" sz="1200" b="0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If no dependents have been added, the screen will display as shown.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4C88C6-F9AE-4AB0-972A-AC0CEB0963E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10E7654-9157-4C71-93B7-95B456524E44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19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2ADBCA-5117-487C-8EFB-FBEFCBB0BDA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31826F4E-CDC8-4150-A61F-B004666EC9E1}" type="slidenum">
              <a:rPr lang="en-US" sz="1200" b="0"/>
              <a:pPr algn="r" eaLnBrk="1" hangingPunct="1">
                <a:buFontTx/>
                <a:buNone/>
              </a:pPr>
              <a:t>20</a:t>
            </a:fld>
            <a:endParaRPr lang="en-US" sz="1200" b="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5FDA22-605C-4660-81D2-5DDBE5C3C11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CFFBE7C2-F4F2-478D-8C9C-0C249480A3FC}" type="slidenum">
              <a:rPr lang="en-US" sz="1200" b="0"/>
              <a:pPr algn="r" eaLnBrk="1" hangingPunct="1">
                <a:buFontTx/>
                <a:buNone/>
              </a:pPr>
              <a:t>21</a:t>
            </a:fld>
            <a:endParaRPr lang="en-US" sz="1200" b="0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B85931-1761-4567-A067-33D5C15533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422938DB-FD4F-48E0-B754-F04ACFFE087E}" type="slidenum">
              <a:rPr lang="en-US" sz="1200" b="0"/>
              <a:pPr algn="r" eaLnBrk="1" hangingPunct="1">
                <a:buFontTx/>
                <a:buNone/>
              </a:pPr>
              <a:t>3</a:t>
            </a:fld>
            <a:endParaRPr lang="en-US" sz="1200" b="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A8136436-0749-4689-969D-170E30166A2D}" type="slidenum">
              <a:rPr lang="en-US" sz="1200" b="0"/>
              <a:pPr algn="r" eaLnBrk="1" hangingPunct="1">
                <a:buFontTx/>
                <a:buNone/>
              </a:pPr>
              <a:t>22</a:t>
            </a:fld>
            <a:endParaRPr lang="en-US" sz="1200" b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B7C5B33E-69FB-4C07-80BF-6ABFF383ADB2}" type="slidenum">
              <a:rPr lang="en-US" sz="1200" b="0"/>
              <a:pPr algn="r" eaLnBrk="1" hangingPunct="1">
                <a:buFontTx/>
                <a:buNone/>
              </a:pPr>
              <a:t>22</a:t>
            </a:fld>
            <a:endParaRPr lang="en-US" sz="1200" b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43BDE478-24FF-4F51-99BF-439DCEB2B48A}" type="slidenum">
              <a:rPr lang="en-US" sz="1200" b="0"/>
              <a:pPr algn="r" eaLnBrk="1" hangingPunct="1">
                <a:buFontTx/>
                <a:buNone/>
              </a:pPr>
              <a:t>23</a:t>
            </a:fld>
            <a:endParaRPr lang="en-US" sz="1200" b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49A6B7E7-78D3-4062-917C-138481CFC63F}" type="slidenum">
              <a:rPr lang="en-US" sz="1200" b="0"/>
              <a:pPr algn="r" eaLnBrk="1" hangingPunct="1">
                <a:buFontTx/>
                <a:buNone/>
              </a:pPr>
              <a:t>23</a:t>
            </a:fld>
            <a:endParaRPr lang="en-US" sz="1200" b="0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B0A8A5-D355-4150-A85F-8DDE068A19B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F0033279-CABF-4193-A155-922F4E594080}" type="slidenum">
              <a:rPr lang="en-US" sz="1200" b="0"/>
              <a:pPr algn="r" eaLnBrk="1" hangingPunct="1">
                <a:buFontTx/>
                <a:buNone/>
              </a:pPr>
              <a:t>25</a:t>
            </a:fld>
            <a:endParaRPr lang="en-US" sz="1200" b="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C020C9-F8BE-432C-BB08-99C93EBC650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093B9AE0-6C24-46CA-9325-C6C221AF2522}" type="slidenum">
              <a:rPr lang="en-US" sz="1200" b="0"/>
              <a:pPr algn="r" eaLnBrk="1" hangingPunct="1">
                <a:buFontTx/>
                <a:buNone/>
              </a:pPr>
              <a:t>26</a:t>
            </a:fld>
            <a:endParaRPr lang="en-US" sz="1200" b="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DB5C35-9F7D-4FAA-8963-010921D4B9B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A9A936C1-04F3-4032-B81A-14B86E9D32F6}" type="slidenum">
              <a:rPr lang="en-US" sz="1200" b="0"/>
              <a:pPr algn="r" eaLnBrk="1" hangingPunct="1">
                <a:buFontTx/>
                <a:buNone/>
              </a:pPr>
              <a:t>27</a:t>
            </a:fld>
            <a:endParaRPr lang="en-US" sz="1200" b="0"/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B97160-A683-4590-99C4-57980EF234F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D81C2388-872E-448A-833E-9135CB2A5DE3}" type="slidenum">
              <a:rPr lang="en-US" sz="1200" b="0"/>
              <a:pPr algn="r" eaLnBrk="1" hangingPunct="1">
                <a:buFontTx/>
                <a:buNone/>
              </a:pPr>
              <a:t>4</a:t>
            </a:fld>
            <a:endParaRPr lang="en-US" sz="1200" b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0FF563-D1B6-4ECC-B7B9-4891ACF60A3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5E4BF2B4-8D41-4791-8415-F2E7140D23AB}" type="slidenum">
              <a:rPr lang="en-US" sz="1200" b="0"/>
              <a:pPr algn="r" eaLnBrk="1" hangingPunct="1">
                <a:buFontTx/>
                <a:buNone/>
              </a:pPr>
              <a:t>5</a:t>
            </a:fld>
            <a:endParaRPr lang="en-US" sz="1200" b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F8C456-4A61-465E-934F-2299EFC102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02512A4F-1116-4C07-B5BF-2B41D3D22019}" type="slidenum">
              <a:rPr lang="en-US" sz="1200" b="0"/>
              <a:pPr algn="r" eaLnBrk="1" hangingPunct="1">
                <a:buFontTx/>
                <a:buNone/>
              </a:pPr>
              <a:t>6</a:t>
            </a:fld>
            <a:endParaRPr lang="en-US" sz="1200" b="0"/>
          </a:p>
        </p:txBody>
      </p:sp>
      <p:sp>
        <p:nvSpPr>
          <p:cNvPr id="839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DOC: Date of event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5FE872CE-812C-4A15-A0EF-0FD00774F154}" type="slidenum">
              <a:rPr lang="en-US" sz="1200" b="0"/>
              <a:pPr algn="r" eaLnBrk="1" hangingPunct="1">
                <a:buFontTx/>
                <a:buNone/>
              </a:pPr>
              <a:t>7</a:t>
            </a:fld>
            <a:endParaRPr lang="en-US" sz="1200" b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BB93E93-C4CD-4945-83DB-6542639DB8C3}" type="slidenum">
              <a:rPr lang="en-US" sz="1200" b="0"/>
              <a:pPr algn="r" eaLnBrk="1" hangingPunct="1">
                <a:buFontTx/>
                <a:buNone/>
              </a:pPr>
              <a:t>7</a:t>
            </a:fld>
            <a:endParaRPr lang="en-US" sz="1200" b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u="sn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33F0163A-15C3-43BD-8CE1-B151F90EB7A7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F35D0A7C-A506-4500-BC6A-BD8BC533F2E8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u="sn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D2436956-0EA8-4E34-9715-B23840B16513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8B52AFA9-A74A-47D5-B3B3-0836FF76AADB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u="sn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2BA37AE-70C2-4C64-8216-1912FFB360F7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10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 anchor="b"/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2EC21E3B-985F-4F99-A2C0-776913A584E7}" type="slidenum">
              <a:rPr lang="en-US" sz="1200" b="0">
                <a:solidFill>
                  <a:prstClr val="black"/>
                </a:solidFill>
              </a:rPr>
              <a:pPr algn="r" eaLnBrk="1" hangingPunct="1">
                <a:buFontTx/>
                <a:buNone/>
              </a:pPr>
              <a:t>10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u="sn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74650" y="3259138"/>
            <a:ext cx="8769350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3063" y="3182938"/>
            <a:ext cx="8770937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3063" y="220663"/>
            <a:ext cx="6691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BC38-98F9-47B9-B3CF-B5CFCEEDE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0"/>
            <a:ext cx="1963737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0"/>
            <a:ext cx="57404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796E-5B37-4C56-A60D-2CCE86930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74650" y="3259138"/>
            <a:ext cx="8769350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3063" y="3182938"/>
            <a:ext cx="8770937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3063" y="220663"/>
            <a:ext cx="6691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8310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091C-A1E3-4D2F-838F-2AF3D4B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2E08-D1ED-4514-8CD3-CF6950674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5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7B61-3A1B-4C3D-A9E4-81873D299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4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C855-88D6-492F-8807-38A3713D8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4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B86D-7ED5-40B2-8157-FF4D18617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9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1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20B12-A193-4B03-9CA7-451797F00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C156-1697-4E8C-B2B9-6156D29084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3DD2-9FE3-4609-B403-7541EE482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7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4D9C-90B8-4CB8-80B7-2E1E9004B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2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0"/>
            <a:ext cx="1963737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463" y="0"/>
            <a:ext cx="57404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348A-0F85-443B-A79C-C712BE4D2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9D7F-B8E6-4E7A-A739-A9C35611A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DC8A-C7E8-464E-9365-1B210C47E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D2F8-F43B-490D-850D-61FB15AA6E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188A-DCB6-4F95-8E5F-C37DC74C2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E441-B6EC-4796-990E-0975B6201C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35CA-05A4-4811-8EBC-77021B1E2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0ABC-E37A-4090-B394-D8DFC59AC3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389063" y="1052513"/>
            <a:ext cx="7754937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3863" y="6396038"/>
            <a:ext cx="8720137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1400" y="890588"/>
            <a:ext cx="8102600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20888" y="0"/>
            <a:ext cx="7123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789113"/>
            <a:ext cx="76406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pPr>
              <a:defRPr/>
            </a:pPr>
            <a:fld id="{D193A64A-D6E2-4643-BE81-B0CAF269D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301627" y="6400800"/>
            <a:ext cx="434894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 smtClean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   Compensation </a:t>
            </a: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Service Training Staff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6200"/>
            <a:ext cx="1160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389063" y="1052513"/>
            <a:ext cx="7754937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3863" y="6396038"/>
            <a:ext cx="8720137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1400" y="890588"/>
            <a:ext cx="8102600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20888" y="0"/>
            <a:ext cx="7123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789113"/>
            <a:ext cx="76406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C0B98A25-72C3-42AC-AFA6-7953F0EEEAD3}" type="slidenum">
              <a:rPr lang="en-US"/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644525" y="64008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n-US" sz="1600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Training Staff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6200"/>
            <a:ext cx="1160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0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76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1D3275"/>
                </a:solidFill>
                <a:latin typeface="Century Schoolbook" pitchFamily="18" charset="0"/>
              </a:rPr>
              <a:t>Compensation Service Training 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3276600"/>
            <a:ext cx="21336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rgbClr val="CC0000"/>
              </a:buClr>
            </a:pPr>
            <a:r>
              <a:rPr lang="en-US" sz="2400" i="1" kern="0" dirty="0" smtClean="0">
                <a:solidFill>
                  <a:srgbClr val="1D3275"/>
                </a:solidFill>
                <a:latin typeface="Century Schoolbook" pitchFamily="18" charset="0"/>
              </a:rPr>
              <a:t>October </a:t>
            </a:r>
            <a:r>
              <a:rPr lang="en-US" sz="2400" i="1" kern="0" dirty="0">
                <a:solidFill>
                  <a:srgbClr val="1D3275"/>
                </a:solidFill>
                <a:latin typeface="Century Schoolbook" pitchFamily="18" charset="0"/>
              </a:rPr>
              <a:t>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105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Dependency Award Actions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3069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406C44-4571-42B4-9920-CE18B286BDD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Dependent Updated </a:t>
            </a:r>
            <a:br>
              <a:rPr lang="en-US" dirty="0" smtClean="0"/>
            </a:br>
            <a:r>
              <a:rPr lang="en-US" dirty="0" smtClean="0"/>
              <a:t>Successfully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82880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214688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086600" y="2133600"/>
            <a:ext cx="19050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Select “Ok” and then “Close”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You now have the dependent spouse added to the Corporate Record using Share</a:t>
            </a:r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3214688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277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7522"/>
              </p:ext>
            </p:extLst>
          </p:nvPr>
        </p:nvGraphicFramePr>
        <p:xfrm>
          <a:off x="698500" y="1571625"/>
          <a:ext cx="6400800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Bitmap Image" r:id="rId4" imgW="5847619" imgH="3952381" progId="Paint.Picture">
                  <p:embed/>
                </p:oleObj>
              </mc:Choice>
              <mc:Fallback>
                <p:oleObj name="Bitmap Image" r:id="rId4" imgW="5847619" imgH="3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571625"/>
                        <a:ext cx="6400800" cy="432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4"/>
          <p:cNvGraphicFramePr>
            <a:graphicFrameLocks noChangeAspect="1"/>
          </p:cNvGraphicFramePr>
          <p:nvPr/>
        </p:nvGraphicFramePr>
        <p:xfrm>
          <a:off x="2514600" y="3429000"/>
          <a:ext cx="27432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Bitmap Image" r:id="rId6" imgW="2448267" imgH="1019048" progId="Paint.Picture">
                  <p:embed/>
                </p:oleObj>
              </mc:Choice>
              <mc:Fallback>
                <p:oleObj name="Bitmap Image" r:id="rId6" imgW="2448267" imgH="1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27432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92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7028DD-5B86-47FD-A951-4F2D08EE85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All Dependents are Recorded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833563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934200" y="1905000"/>
            <a:ext cx="190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 dirty="0"/>
              <a:t>We can see that all dependents are now showing in Corporate Record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b="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 dirty="0"/>
              <a:t>We are ready to access </a:t>
            </a:r>
            <a:r>
              <a:rPr lang="en-US" sz="1800" b="0" dirty="0" smtClean="0"/>
              <a:t>VBMS-A</a:t>
            </a:r>
            <a:endParaRPr lang="en-US" sz="1800" b="0" dirty="0"/>
          </a:p>
        </p:txBody>
      </p:sp>
      <p:graphicFrame>
        <p:nvGraphicFramePr>
          <p:cNvPr id="50184" name="Object 9"/>
          <p:cNvGraphicFramePr>
            <a:graphicFrameLocks noChangeAspect="1"/>
          </p:cNvGraphicFramePr>
          <p:nvPr/>
        </p:nvGraphicFramePr>
        <p:xfrm>
          <a:off x="685800" y="1676400"/>
          <a:ext cx="6248400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Bitmap Image" r:id="rId4" imgW="5552381" imgH="3990476" progId="Paint.Picture">
                  <p:embed/>
                </p:oleObj>
              </mc:Choice>
              <mc:Fallback>
                <p:oleObj name="Bitmap Image" r:id="rId4" imgW="5552381" imgH="399047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6248400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8A6328-D180-4692-83D7-D3698276DD6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127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Adding the Dependents</a:t>
            </a:r>
            <a:br>
              <a:rPr lang="en-US" dirty="0" smtClean="0"/>
            </a:br>
            <a:r>
              <a:rPr lang="en-US" dirty="0" smtClean="0"/>
              <a:t>in VBMS-A</a:t>
            </a:r>
          </a:p>
        </p:txBody>
      </p:sp>
      <p:sp>
        <p:nvSpPr>
          <p:cNvPr id="51203" name="Text Box 1029"/>
          <p:cNvSpPr txBox="1">
            <a:spLocks noChangeArrowheads="1"/>
          </p:cNvSpPr>
          <p:nvPr/>
        </p:nvSpPr>
        <p:spPr bwMode="auto">
          <a:xfrm>
            <a:off x="457200" y="2362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0" dirty="0"/>
              <a:t>To access the </a:t>
            </a:r>
            <a:r>
              <a:rPr lang="en-US" sz="3200" b="0" dirty="0" smtClean="0"/>
              <a:t>VBMS-A </a:t>
            </a:r>
            <a:r>
              <a:rPr lang="en-US" sz="3200" b="0" dirty="0"/>
              <a:t>select: Start &gt; VBAPPS &gt; </a:t>
            </a:r>
            <a:r>
              <a:rPr lang="en-US" sz="3200" b="0" dirty="0" smtClean="0"/>
              <a:t>VBMS </a:t>
            </a:r>
            <a:r>
              <a:rPr lang="en-US" sz="3200" b="0" dirty="0"/>
              <a:t>&gt; </a:t>
            </a:r>
            <a:r>
              <a:rPr lang="en-US" sz="3200" b="0" dirty="0" smtClean="0"/>
              <a:t>VBMS-A</a:t>
            </a:r>
            <a:endParaRPr lang="en-US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288" y="25400"/>
            <a:ext cx="7123112" cy="8826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Enter Claim Number </a:t>
            </a:r>
            <a:br>
              <a:rPr lang="en-US" sz="3000" dirty="0" smtClean="0"/>
            </a:br>
            <a:r>
              <a:rPr lang="en-US" sz="3000" dirty="0" smtClean="0"/>
              <a:t>and Select Search</a:t>
            </a:r>
          </a:p>
        </p:txBody>
      </p:sp>
      <p:sp>
        <p:nvSpPr>
          <p:cNvPr id="522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C6DB16-C089-49D1-9C54-777313AC138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7899400" cy="4269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9D2188-574B-448E-8883-DB608DFF157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27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Double Click the Claim </a:t>
            </a:r>
            <a:br>
              <a:rPr lang="en-US" dirty="0" smtClean="0"/>
            </a:br>
            <a:r>
              <a:rPr lang="en-US" dirty="0" smtClean="0"/>
              <a:t>under “All Claims”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6" b="9486"/>
          <a:stretch/>
        </p:blipFill>
        <p:spPr>
          <a:xfrm>
            <a:off x="838200" y="1600200"/>
            <a:ext cx="8077200" cy="457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666082" y="4495800"/>
            <a:ext cx="696118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EB8ADB-60E6-4B09-91CD-B48450FDF69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-1524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Select “Record Decisions”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6" r="833" b="11463"/>
          <a:stretch/>
        </p:blipFill>
        <p:spPr>
          <a:xfrm>
            <a:off x="762000" y="1562099"/>
            <a:ext cx="8077200" cy="384810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1566863" y="4114800"/>
            <a:ext cx="5334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F07F78-8C98-477E-B6C4-65847286B0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254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Select “Dependency”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39" b="11104"/>
          <a:stretch/>
        </p:blipFill>
        <p:spPr>
          <a:xfrm>
            <a:off x="670561" y="1549397"/>
            <a:ext cx="8321039" cy="37211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300163" y="2590800"/>
            <a:ext cx="5334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888" y="76200"/>
            <a:ext cx="7123112" cy="882650"/>
          </a:xfrm>
        </p:spPr>
        <p:txBody>
          <a:bodyPr/>
          <a:lstStyle/>
          <a:p>
            <a:pPr eaLnBrk="1" hangingPunct="1"/>
            <a:r>
              <a:rPr lang="en-US" dirty="0" smtClean="0"/>
              <a:t>Select “Add” to Record </a:t>
            </a:r>
            <a:br>
              <a:rPr lang="en-US" dirty="0" smtClean="0"/>
            </a:br>
            <a:r>
              <a:rPr lang="en-US" dirty="0" smtClean="0"/>
              <a:t>Dependency Decisions</a:t>
            </a:r>
          </a:p>
        </p:txBody>
      </p:sp>
      <p:sp>
        <p:nvSpPr>
          <p:cNvPr id="563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620168-1A2E-46B9-A5DB-63AE54B36A1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6" b="9239"/>
          <a:stretch/>
        </p:blipFill>
        <p:spPr>
          <a:xfrm>
            <a:off x="609600" y="1676400"/>
            <a:ext cx="8382000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7848600" y="3200400"/>
            <a:ext cx="685800" cy="228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Dependent and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C156-1697-4E8C-B2B9-6156D29084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82" r="138" b="11171"/>
          <a:stretch/>
        </p:blipFill>
        <p:spPr bwMode="auto">
          <a:xfrm>
            <a:off x="762000" y="1524000"/>
            <a:ext cx="8153400" cy="4267200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ine Callout 1 5"/>
          <p:cNvSpPr/>
          <p:nvPr/>
        </p:nvSpPr>
        <p:spPr bwMode="auto">
          <a:xfrm>
            <a:off x="4114800" y="1143000"/>
            <a:ext cx="4648200" cy="2971800"/>
          </a:xfrm>
          <a:prstGeom prst="borderCallout1">
            <a:avLst>
              <a:gd name="adj1" fmla="val 51206"/>
              <a:gd name="adj2" fmla="val -2049"/>
              <a:gd name="adj3" fmla="val 104835"/>
              <a:gd name="adj4" fmla="val -29591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-Select the persons name you wish to add to the award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-Insert the Event Date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-Select the appropriate Award Status for the dependent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-Select the Decision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-Award Effective Date will automatically populate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6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Verify Award Effective Date </a:t>
            </a:r>
            <a:br>
              <a:rPr lang="en-US" sz="3000" dirty="0" smtClean="0"/>
            </a:br>
            <a:r>
              <a:rPr lang="en-US" sz="3000" dirty="0" smtClean="0"/>
              <a:t>then select “Accept” then “Done”</a:t>
            </a:r>
          </a:p>
        </p:txBody>
      </p:sp>
      <p:sp>
        <p:nvSpPr>
          <p:cNvPr id="604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270C6A-076E-4CCD-8366-27CF4E7B44E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3" b="8993"/>
          <a:stretch/>
        </p:blipFill>
        <p:spPr>
          <a:xfrm>
            <a:off x="825500" y="1549400"/>
            <a:ext cx="8166100" cy="4267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743200" y="5213350"/>
            <a:ext cx="533400" cy="2730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32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743200" y="2124074"/>
            <a:ext cx="4800600" cy="1584325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After all information has been populated, select “Accept”.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>
              <a:solidFill>
                <a:schemeClr val="bg1"/>
              </a:solidFill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</a:rPr>
              <a:t>You have to select “Done” for the dependent to be reflected on the Veteran’s award.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2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2650"/>
          </a:xfrm>
          <a:noFill/>
        </p:spPr>
        <p:txBody>
          <a:bodyPr/>
          <a:lstStyle/>
          <a:p>
            <a:pPr marL="1828800" algn="l" eaLnBrk="1" hangingPunct="1"/>
            <a:r>
              <a:rPr lang="en-US" dirty="0" smtClean="0"/>
              <a:t>             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Know how to add dependents into the Veterans Corporate Record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Know how to add dependents and to process an award by using VBMS-A</a:t>
            </a:r>
            <a:endParaRPr lang="en-US" sz="2400" dirty="0" smtClean="0"/>
          </a:p>
        </p:txBody>
      </p:sp>
      <p:sp>
        <p:nvSpPr>
          <p:cNvPr id="143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9310AD-0952-435C-8632-DF97C0AB00B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700"/>
            <a:ext cx="8001000" cy="9906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Dependent is added</a:t>
            </a:r>
            <a:br>
              <a:rPr lang="en-US" sz="3000" dirty="0" smtClean="0"/>
            </a:br>
            <a:r>
              <a:rPr lang="en-US" sz="3000" dirty="0" smtClean="0"/>
              <a:t>to the award</a:t>
            </a:r>
          </a:p>
        </p:txBody>
      </p:sp>
      <p:sp>
        <p:nvSpPr>
          <p:cNvPr id="614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44AFA8-8666-4A50-9D0A-42AFE560FDB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091363" y="1752600"/>
            <a:ext cx="17526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0" dirty="0" smtClean="0">
                <a:latin typeface="+mn-lt"/>
              </a:rPr>
              <a:t>If </a:t>
            </a:r>
            <a:r>
              <a:rPr lang="en-US" sz="1800" b="0" dirty="0">
                <a:latin typeface="+mn-lt"/>
              </a:rPr>
              <a:t>you have more dependents then select “Add”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0" dirty="0">
                <a:latin typeface="+mn-lt"/>
              </a:rPr>
              <a:t>Complete the “Dependency Decisions” section the same as </a:t>
            </a:r>
            <a:r>
              <a:rPr lang="en-US" sz="1800" b="0" dirty="0" smtClean="0">
                <a:latin typeface="+mn-lt"/>
              </a:rPr>
              <a:t>the previous steps</a:t>
            </a:r>
            <a:endParaRPr lang="en-US" sz="1800" b="0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09" b="33892"/>
          <a:stretch/>
        </p:blipFill>
        <p:spPr bwMode="auto">
          <a:xfrm>
            <a:off x="685800" y="1752600"/>
            <a:ext cx="6405563" cy="3200400"/>
          </a:xfrm>
          <a:prstGeom prst="rect">
            <a:avLst/>
          </a:prstGeom>
          <a:ln w="1270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76200"/>
            <a:ext cx="7123112" cy="8826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Adding a minor child will</a:t>
            </a:r>
            <a:br>
              <a:rPr lang="en-US" sz="3000" dirty="0" smtClean="0"/>
            </a:br>
            <a:r>
              <a:rPr lang="en-US" sz="3000" dirty="0" smtClean="0"/>
              <a:t>populate end date at 18</a:t>
            </a:r>
          </a:p>
        </p:txBody>
      </p:sp>
      <p:sp>
        <p:nvSpPr>
          <p:cNvPr id="624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DDFF0C-2AB9-44F9-9A31-D1CD777DB0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01900" y="4749800"/>
            <a:ext cx="466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0" dirty="0">
                <a:latin typeface="+mn-lt"/>
              </a:rPr>
              <a:t>A minor child will always have an end date – This can be changed for school attendance after turning 18, or if they are found to be incompetent by Rating Decision </a:t>
            </a:r>
          </a:p>
        </p:txBody>
      </p:sp>
      <p:sp>
        <p:nvSpPr>
          <p:cNvPr id="62469" name="Rectangle 9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2" t="20244" r="10695" b="43032"/>
          <a:stretch/>
        </p:blipFill>
        <p:spPr>
          <a:xfrm>
            <a:off x="685800" y="1498600"/>
            <a:ext cx="8063139" cy="3149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762000" y="3352800"/>
            <a:ext cx="8763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62000" y="3505200"/>
            <a:ext cx="8763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5B91F4-8D7C-43DE-876D-0068D4606CB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9800" y="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Review Dependency</a:t>
            </a:r>
            <a:br>
              <a:rPr lang="en-US" dirty="0" smtClean="0"/>
            </a:br>
            <a:r>
              <a:rPr lang="en-US" dirty="0" smtClean="0"/>
              <a:t>Data for Accuracy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2971800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7590" name="Rectangle 10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2565400" y="4282385"/>
            <a:ext cx="5334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 dirty="0">
                <a:latin typeface="Arial" charset="0"/>
              </a:rPr>
              <a:t>If all information is complete and correct then you select </a:t>
            </a:r>
            <a:r>
              <a:rPr lang="en-US" sz="1800" b="0" dirty="0" smtClean="0">
                <a:latin typeface="Arial" charset="0"/>
              </a:rPr>
              <a:t>“Done”</a:t>
            </a:r>
            <a:endParaRPr lang="en-US" sz="1800" b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b="0" dirty="0">
              <a:latin typeface="Arial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9368" r="13332" b="40316"/>
          <a:stretch/>
        </p:blipFill>
        <p:spPr>
          <a:xfrm>
            <a:off x="1524000" y="1603209"/>
            <a:ext cx="6985000" cy="24353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3E266A-3778-402C-834E-1CD5B0AAB4D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38100"/>
            <a:ext cx="8001000" cy="8763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Dependents are added in</a:t>
            </a:r>
            <a:br>
              <a:rPr lang="en-US" sz="3000" dirty="0" smtClean="0"/>
            </a:br>
            <a:r>
              <a:rPr lang="en-US" sz="3000" dirty="0" smtClean="0"/>
              <a:t>VBMS-A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1833563" y="13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2895600" y="5384801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800" b="0" dirty="0" smtClean="0"/>
              <a:t>Select the  </a:t>
            </a:r>
            <a:r>
              <a:rPr lang="en-US" sz="1800" b="0" dirty="0"/>
              <a:t>“Generate Award” button to complete the award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56" b="11957"/>
          <a:stretch/>
        </p:blipFill>
        <p:spPr>
          <a:xfrm>
            <a:off x="1079500" y="1416800"/>
            <a:ext cx="7531100" cy="373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Have We Covered?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How to use Share to add dependents to the Corporate Record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How to add dependents in VBMS-A to process the award</a:t>
            </a:r>
          </a:p>
        </p:txBody>
      </p:sp>
      <p:sp>
        <p:nvSpPr>
          <p:cNvPr id="696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8E4337-5DA2-4D08-84EE-6D60A078997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888" y="76200"/>
            <a:ext cx="7123112" cy="88265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Removing Dependents - </a:t>
            </a:r>
            <a:br>
              <a:rPr lang="en-US" dirty="0" smtClean="0"/>
            </a:br>
            <a:r>
              <a:rPr lang="en-US" dirty="0" smtClean="0"/>
              <a:t>References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/>
              <a:t>38 CFR 3.660</a:t>
            </a:r>
          </a:p>
          <a:p>
            <a:pPr marL="0" indent="0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/>
              <a:t>M21-1MR III.iii.5.F.36</a:t>
            </a:r>
          </a:p>
          <a:p>
            <a:pPr marL="0" indent="0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/>
              <a:t>M21-1MR III.v.2.A</a:t>
            </a:r>
          </a:p>
        </p:txBody>
      </p:sp>
      <p:sp>
        <p:nvSpPr>
          <p:cNvPr id="706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D407F9-7378-4DAF-BB25-FE05C6C7A3E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481388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123112" cy="88265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   Removing Dependents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962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u="sng" dirty="0" smtClean="0"/>
              <a:t>38 CFR 3.660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Effective dates for removing dependents:  </a:t>
            </a:r>
            <a:endParaRPr lang="en-US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End of month rule.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Marriage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Annulment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Divorce, or death</a:t>
            </a:r>
          </a:p>
        </p:txBody>
      </p:sp>
      <p:sp>
        <p:nvSpPr>
          <p:cNvPr id="716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D462BC-C956-4444-BED3-4A8764E15B4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481388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23112" cy="882650"/>
          </a:xfrm>
          <a:noFill/>
        </p:spPr>
        <p:txBody>
          <a:bodyPr/>
          <a:lstStyle/>
          <a:p>
            <a:pPr marL="1828800" indent="-1828800" eaLnBrk="1" hangingPunct="1"/>
            <a:r>
              <a:rPr lang="en-US" sz="4000" dirty="0" smtClean="0"/>
              <a:t>    </a:t>
            </a:r>
            <a:r>
              <a:rPr lang="en-US" dirty="0" smtClean="0"/>
              <a:t>Removing Dependents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696200" cy="411480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u="sng" dirty="0" smtClean="0"/>
              <a:t>First party vs. Third party notification</a:t>
            </a:r>
          </a:p>
          <a:p>
            <a:pPr marL="0" indent="0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/>
              <a:t>Notice of proposed adverse action (due process) is not required if the information is provided by the beneficiary or his/her custodian.  Otherwise, due process is required.</a:t>
            </a:r>
            <a:endParaRPr lang="en-US" dirty="0" smtClean="0"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727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A3A1E9-F29F-4E84-82B2-F44A8923A6F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481388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Depends from VBMS-A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8318502" cy="4527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ways to remove a dependent from an award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-From the initial eligibility date, delete the line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adding the dependent to the award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After the initial eligibility date, add a new line,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select the dependent, input the “Event Date”, </a:t>
            </a:r>
          </a:p>
          <a:p>
            <a:pPr marL="0" indent="0">
              <a:buNone/>
            </a:pPr>
            <a:r>
              <a:rPr lang="en-US" dirty="0" smtClean="0"/>
              <a:t> change the status to “Not an Award Dependent”, </a:t>
            </a:r>
          </a:p>
          <a:p>
            <a:pPr marL="0" indent="0">
              <a:buNone/>
            </a:pPr>
            <a:r>
              <a:rPr lang="en-US" dirty="0" smtClean="0"/>
              <a:t> select the “Decision”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2C156-1697-4E8C-B2B9-6156D29084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 </a:t>
            </a:r>
          </a:p>
        </p:txBody>
      </p:sp>
      <p:pic>
        <p:nvPicPr>
          <p:cNvPr id="757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16" y="2015166"/>
            <a:ext cx="3810330" cy="3810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750C39-F593-4A1F-A68A-788C8CCE6F4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172450" cy="990600"/>
          </a:xfrm>
          <a:noFill/>
        </p:spPr>
        <p:txBody>
          <a:bodyPr/>
          <a:lstStyle/>
          <a:p>
            <a:pPr marL="914400" eaLnBrk="1" hangingPunct="1"/>
            <a:r>
              <a:rPr lang="en-US" dirty="0" smtClean="0"/>
              <a:t>Types of Dependents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 Spouse </a:t>
            </a:r>
            <a:r>
              <a:rPr lang="en-US" dirty="0"/>
              <a:t>–</a:t>
            </a:r>
            <a:r>
              <a:rPr lang="en-US" dirty="0">
                <a:solidFill>
                  <a:schemeClr val="accent6"/>
                </a:solidFill>
              </a:rPr>
              <a:t>38 CFR 3.1(j) </a:t>
            </a:r>
            <a:r>
              <a:rPr lang="en-US" dirty="0"/>
              <a:t>&amp; </a:t>
            </a:r>
            <a:r>
              <a:rPr lang="en-US" dirty="0">
                <a:solidFill>
                  <a:schemeClr val="accent6"/>
                </a:solidFill>
              </a:rPr>
              <a:t>3.50(a)</a:t>
            </a:r>
            <a:r>
              <a:rPr lang="en-US" dirty="0"/>
              <a:t> </a:t>
            </a:r>
            <a:endParaRPr lang="en-US" dirty="0" smtClean="0"/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 Children </a:t>
            </a:r>
            <a:r>
              <a:rPr lang="en-US" dirty="0"/>
              <a:t>–</a:t>
            </a:r>
            <a:r>
              <a:rPr lang="en-US" dirty="0">
                <a:solidFill>
                  <a:schemeClr val="accent6"/>
                </a:solidFill>
              </a:rPr>
              <a:t>38 CFR 3.57 </a:t>
            </a:r>
            <a:r>
              <a:rPr lang="en-US" dirty="0"/>
              <a:t>&amp; </a:t>
            </a:r>
            <a:r>
              <a:rPr lang="en-US" dirty="0">
                <a:solidFill>
                  <a:schemeClr val="accent6"/>
                </a:solidFill>
              </a:rPr>
              <a:t>3.210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 Parents – </a:t>
            </a:r>
            <a:r>
              <a:rPr lang="en-US" dirty="0">
                <a:solidFill>
                  <a:schemeClr val="accent6"/>
                </a:solidFill>
              </a:rPr>
              <a:t>38 CFR 3.59 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6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D26B60-05DE-4A5D-85EE-4F5C9C6DC0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257550" y="2447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3600450" y="269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"/>
            <a:ext cx="7123112" cy="882650"/>
          </a:xfrm>
          <a:noFill/>
        </p:spPr>
        <p:txBody>
          <a:bodyPr/>
          <a:lstStyle/>
          <a:p>
            <a:pPr marL="1828800" algn="l" eaLnBrk="1" hangingPunct="1"/>
            <a:r>
              <a:rPr lang="en-US" dirty="0" smtClean="0"/>
              <a:t>Dependency Reference List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153400" cy="4114800"/>
          </a:xfrm>
        </p:spPr>
        <p:txBody>
          <a:bodyPr/>
          <a:lstStyle/>
          <a:p>
            <a:pPr marL="0" indent="0" eaLnBrk="1" hangingPunct="1">
              <a:lnSpc>
                <a:spcPct val="50000"/>
              </a:lnSpc>
              <a:spcAft>
                <a:spcPct val="50000"/>
              </a:spcAft>
              <a:buFont typeface="Wingdings" pitchFamily="2" charset="2"/>
              <a:buNone/>
            </a:pPr>
            <a:endParaRPr lang="en-US" sz="1600" dirty="0" smtClean="0">
              <a:solidFill>
                <a:srgbClr val="EFC459"/>
              </a:solidFill>
              <a:latin typeface="Times New Roman" pitchFamily="18" charset="0"/>
            </a:endParaRP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3.1(j)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Definition of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Marriage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3.4(b)(2)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Additional Compensation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3.50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Spouse &amp; Surviving Spouse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3.57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Child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3.204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Evidence Dep./Age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3.210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Child Relationship</a:t>
            </a:r>
          </a:p>
          <a:p>
            <a:pPr lvl="1">
              <a:lnSpc>
                <a:spcPct val="5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M21-1MR.III.iii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Dependency</a:t>
            </a:r>
          </a:p>
          <a:p>
            <a:pPr lvl="1" eaLnBrk="1" hangingPunct="1">
              <a:lnSpc>
                <a:spcPct val="50000"/>
              </a:lnSpc>
              <a:spcAft>
                <a:spcPct val="50000"/>
              </a:spcAft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3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3E5A27-1A8F-405D-91F7-362B5872907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82650"/>
          </a:xfrm>
          <a:noFill/>
        </p:spPr>
        <p:txBody>
          <a:bodyPr lIns="0" tIns="0" rIns="0" bIns="0"/>
          <a:lstStyle/>
          <a:p>
            <a:pPr marL="1828800" algn="l" eaLnBrk="1" hangingPunct="1"/>
            <a:r>
              <a:rPr lang="en-US" dirty="0" smtClean="0"/>
              <a:t>Adding Dependents: Reference 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82296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38 CFR 3.31</a:t>
            </a:r>
            <a:r>
              <a:rPr lang="en-US" sz="2800" dirty="0" smtClean="0"/>
              <a:t>– Effective Dates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38 CFR 3.401(b) </a:t>
            </a:r>
            <a:r>
              <a:rPr lang="en-US" sz="2800" dirty="0" smtClean="0"/>
              <a:t>– Add Dates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accent6"/>
                </a:solidFill>
              </a:rPr>
              <a:t>38 CFR </a:t>
            </a:r>
            <a:r>
              <a:rPr lang="en-US" sz="2800" dirty="0" smtClean="0">
                <a:solidFill>
                  <a:schemeClr val="accent6"/>
                </a:solidFill>
              </a:rPr>
              <a:t>3.403(a)(5) </a:t>
            </a:r>
            <a:r>
              <a:rPr lang="en-US" sz="2800" dirty="0" smtClean="0"/>
              <a:t>– School Attendance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M21-1MR III.iii.5.F.35</a:t>
            </a:r>
            <a:r>
              <a:rPr lang="en-US" sz="2800" dirty="0" smtClean="0"/>
              <a:t>– </a:t>
            </a:r>
            <a:r>
              <a:rPr lang="en-US" dirty="0"/>
              <a:t>Retroactive </a:t>
            </a:r>
            <a:r>
              <a:rPr lang="en-US" dirty="0" smtClean="0"/>
              <a:t>Adjustment</a:t>
            </a:r>
            <a:endParaRPr lang="en-US" sz="2800" dirty="0" smtClean="0"/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M21-1MR III.v.2 </a:t>
            </a:r>
            <a:r>
              <a:rPr lang="en-US" dirty="0"/>
              <a:t>– </a:t>
            </a:r>
            <a:r>
              <a:rPr lang="en-US" sz="2800" dirty="0" smtClean="0"/>
              <a:t>Award/Denial Auth.</a:t>
            </a:r>
          </a:p>
        </p:txBody>
      </p:sp>
      <p:sp>
        <p:nvSpPr>
          <p:cNvPr id="184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CD423E-556C-4A8F-A4CE-ABE2DAFFD2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81388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When to Add Dependents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962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38 CFR 3.401(b)</a:t>
            </a:r>
          </a:p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sz="2800" dirty="0" smtClean="0"/>
              <a:t>Latest of the following dates: 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Date of claim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Date dependency arises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Effective date of qualifying disability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Date of commencement of veteran’s award</a:t>
            </a:r>
          </a:p>
        </p:txBody>
      </p:sp>
      <p:sp>
        <p:nvSpPr>
          <p:cNvPr id="19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3896CD-1E3D-4F9E-A4F5-03E0423700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81388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4330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82905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9175C-B7DA-4510-A387-FC9AE3B9C51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Using the “Dependents” Option</a:t>
            </a:r>
            <a:br>
              <a:rPr lang="en-US" dirty="0" smtClean="0"/>
            </a:br>
            <a:r>
              <a:rPr lang="en-US" dirty="0" smtClean="0"/>
              <a:t>on Share VBA Ready Screen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828800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828800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833563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0">
              <a:latin typeface="Times New Roman" pitchFamily="18" charset="0"/>
            </a:endParaRPr>
          </a:p>
        </p:txBody>
      </p:sp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62" y="2251114"/>
            <a:ext cx="5336238" cy="40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31"/>
          <p:cNvSpPr txBox="1">
            <a:spLocks noChangeArrowheads="1"/>
          </p:cNvSpPr>
          <p:nvPr/>
        </p:nvSpPr>
        <p:spPr bwMode="auto">
          <a:xfrm>
            <a:off x="4292600" y="3757294"/>
            <a:ext cx="3200400" cy="708024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Select “Dependents” from Available Processes menu then enter File/Claim Number and select “Submit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Line 232"/>
          <p:cNvCxnSpPr>
            <a:cxnSpLocks noChangeShapeType="1"/>
            <a:stCxn id="4" idx="1"/>
          </p:cNvCxnSpPr>
          <p:nvPr/>
        </p:nvCxnSpPr>
        <p:spPr bwMode="auto">
          <a:xfrm flipH="1" flipV="1">
            <a:off x="3683000" y="4043044"/>
            <a:ext cx="60960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233"/>
          <p:cNvCxnSpPr>
            <a:cxnSpLocks noChangeShapeType="1"/>
          </p:cNvCxnSpPr>
          <p:nvPr/>
        </p:nvCxnSpPr>
        <p:spPr bwMode="auto">
          <a:xfrm flipV="1">
            <a:off x="4893627" y="3140710"/>
            <a:ext cx="401154" cy="5499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234"/>
          <p:cNvCxnSpPr>
            <a:cxnSpLocks noChangeShapeType="1"/>
          </p:cNvCxnSpPr>
          <p:nvPr/>
        </p:nvCxnSpPr>
        <p:spPr bwMode="auto">
          <a:xfrm flipH="1">
            <a:off x="5294781" y="4465318"/>
            <a:ext cx="1110782" cy="117271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3716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700" b="0" kern="0" dirty="0">
                <a:solidFill>
                  <a:srgbClr val="1D3275"/>
                </a:solidFill>
                <a:latin typeface="Tahoma"/>
              </a:rPr>
              <a:t>Dependent must be recorded in Corporate Record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93E06A-759B-498D-9EFE-C4E863D5DDA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762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Select “Add” to Continue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381813"/>
              </p:ext>
            </p:extLst>
          </p:nvPr>
        </p:nvGraphicFramePr>
        <p:xfrm>
          <a:off x="558800" y="1524000"/>
          <a:ext cx="6477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Bitmap Image" r:id="rId4" imgW="7133333" imgH="4839375" progId="Paint.Picture">
                  <p:embed/>
                </p:oleObj>
              </mc:Choice>
              <mc:Fallback>
                <p:oleObj name="Bitmap Image" r:id="rId4" imgW="7133333" imgH="483937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524000"/>
                        <a:ext cx="6477000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7010400" y="1905000"/>
            <a:ext cx="1981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0">
                <a:solidFill>
                  <a:srgbClr val="000000"/>
                </a:solidFill>
                <a:latin typeface="Arial" charset="0"/>
              </a:rPr>
              <a:t>This is the screen you start from when you select “Dependents” option on the VBA READY SCREEN</a:t>
            </a:r>
          </a:p>
        </p:txBody>
      </p:sp>
    </p:spTree>
    <p:extLst>
      <p:ext uri="{BB962C8B-B14F-4D97-AF65-F5344CB8AC3E}">
        <p14:creationId xmlns:p14="http://schemas.microsoft.com/office/powerpoint/2010/main" val="122502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A09F16-000B-4B01-981C-237DE993EE7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52400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Input Dependent Details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7315200" y="1955799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Tahoma"/>
              </a:rPr>
              <a:t>Input the required information</a:t>
            </a:r>
            <a:endParaRPr lang="en-US" sz="1600" b="0" dirty="0">
              <a:solidFill>
                <a:srgbClr val="000000"/>
              </a:solidFill>
              <a:latin typeface="Tahoma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</a:rPr>
              <a:t>When finished select “Update”</a:t>
            </a:r>
          </a:p>
        </p:txBody>
      </p:sp>
      <p:graphicFrame>
        <p:nvGraphicFramePr>
          <p:cNvPr id="317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01468"/>
              </p:ext>
            </p:extLst>
          </p:nvPr>
        </p:nvGraphicFramePr>
        <p:xfrm>
          <a:off x="609600" y="1447800"/>
          <a:ext cx="678180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Bitmap Image" r:id="rId4" imgW="6125430" imgH="4057143" progId="Paint.Picture">
                  <p:embed/>
                </p:oleObj>
              </mc:Choice>
              <mc:Fallback>
                <p:oleObj name="Bitmap Image" r:id="rId4" imgW="6125430" imgH="4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781800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68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 Svc Train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mp Svc Train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F663F9D81AE4BAEC208BA0B0F43F3" ma:contentTypeVersion="0" ma:contentTypeDescription="Create a new document." ma:contentTypeScope="" ma:versionID="37ccb749ea05870beed60e176b65a94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A2D7586-9379-47A9-9CEC-E420AA349E8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49E759-C98C-4528-9A80-7F1C3093AD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28CA7-BC81-4643-BF61-6F99156D3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 Svc Training</Template>
  <TotalTime>7716</TotalTime>
  <Words>760</Words>
  <Application>Microsoft Office PowerPoint</Application>
  <PresentationFormat>On-screen Show (4:3)</PresentationFormat>
  <Paragraphs>184</Paragraphs>
  <Slides>29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Comp Svc Training</vt:lpstr>
      <vt:lpstr>1_Comp Svc Training</vt:lpstr>
      <vt:lpstr>Bitmap Image</vt:lpstr>
      <vt:lpstr>PowerPoint Presentation</vt:lpstr>
      <vt:lpstr>              Objectives</vt:lpstr>
      <vt:lpstr>Types of Dependents</vt:lpstr>
      <vt:lpstr>Dependency Reference List</vt:lpstr>
      <vt:lpstr>Adding Dependents: Reference List</vt:lpstr>
      <vt:lpstr>When to Add Dependents</vt:lpstr>
      <vt:lpstr>Using the “Dependents” Option on Share VBA Ready Screen</vt:lpstr>
      <vt:lpstr>Select “Add” to Continue</vt:lpstr>
      <vt:lpstr>Input Dependent Details</vt:lpstr>
      <vt:lpstr>Dependent Updated  Successfully</vt:lpstr>
      <vt:lpstr>All Dependents are Recorded</vt:lpstr>
      <vt:lpstr>Adding the Dependents in VBMS-A</vt:lpstr>
      <vt:lpstr>Enter Claim Number  and Select Search</vt:lpstr>
      <vt:lpstr>Double Click the Claim  under “All Claims”</vt:lpstr>
      <vt:lpstr>Select “Record Decisions”</vt:lpstr>
      <vt:lpstr>Select “Dependency”</vt:lpstr>
      <vt:lpstr>Select “Add” to Record  Dependency Decisions</vt:lpstr>
      <vt:lpstr>Identify the Dependent and Dates</vt:lpstr>
      <vt:lpstr>Verify Award Effective Date  then select “Accept” then “Done”</vt:lpstr>
      <vt:lpstr>Dependent is added to the award</vt:lpstr>
      <vt:lpstr>Adding a minor child will populate end date at 18</vt:lpstr>
      <vt:lpstr>Review Dependency Data for Accuracy</vt:lpstr>
      <vt:lpstr>Dependents are added in VBMS-A</vt:lpstr>
      <vt:lpstr>What Have We Covered?</vt:lpstr>
      <vt:lpstr>Removing Dependents -  References</vt:lpstr>
      <vt:lpstr>   Removing Dependents</vt:lpstr>
      <vt:lpstr>    Removing Dependents</vt:lpstr>
      <vt:lpstr>Removing Depends from VBMS-A</vt:lpstr>
      <vt:lpstr>Questions </vt:lpstr>
    </vt:vector>
  </TitlesOfParts>
  <Company>Compensation and Pension Service, VBA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Dependency Award PowerPoint</dc:title>
  <dc:subject>VSR</dc:subject>
  <dc:creator>Department of Veterans Affairs, Veterans Benefits Administration, Compensation Service, STAFF</dc:creator>
  <cp:keywords>dependency, awards, dependents, corporate, record, compensation</cp:keywords>
  <dc:description>This lesson is intended to provide the user an explanation of the steps required to add or remove various types of denpendents to a VA corporate record and compensation award.</dc:description>
  <cp:lastModifiedBy>Sochar, Lisa</cp:lastModifiedBy>
  <cp:revision>260</cp:revision>
  <cp:lastPrinted>2001-07-19T13:16:01Z</cp:lastPrinted>
  <dcterms:created xsi:type="dcterms:W3CDTF">2001-07-16T17:20:08Z</dcterms:created>
  <dcterms:modified xsi:type="dcterms:W3CDTF">2015-02-13T16:09:14Z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0x010100DABF663F9D81AE4BAEC208BA0B0F43F3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