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37"/>
  </p:notesMasterIdLst>
  <p:sldIdLst>
    <p:sldId id="257" r:id="rId5"/>
    <p:sldId id="270" r:id="rId6"/>
    <p:sldId id="258" r:id="rId7"/>
    <p:sldId id="271" r:id="rId8"/>
    <p:sldId id="288" r:id="rId9"/>
    <p:sldId id="259" r:id="rId10"/>
    <p:sldId id="287" r:id="rId11"/>
    <p:sldId id="289" r:id="rId12"/>
    <p:sldId id="272" r:id="rId13"/>
    <p:sldId id="260" r:id="rId14"/>
    <p:sldId id="261" r:id="rId15"/>
    <p:sldId id="273" r:id="rId16"/>
    <p:sldId id="262" r:id="rId17"/>
    <p:sldId id="291" r:id="rId18"/>
    <p:sldId id="290" r:id="rId19"/>
    <p:sldId id="286" r:id="rId20"/>
    <p:sldId id="274" r:id="rId21"/>
    <p:sldId id="263" r:id="rId22"/>
    <p:sldId id="275" r:id="rId23"/>
    <p:sldId id="264" r:id="rId24"/>
    <p:sldId id="269" r:id="rId25"/>
    <p:sldId id="277" r:id="rId26"/>
    <p:sldId id="265" r:id="rId27"/>
    <p:sldId id="276" r:id="rId28"/>
    <p:sldId id="278" r:id="rId29"/>
    <p:sldId id="279" r:id="rId30"/>
    <p:sldId id="266" r:id="rId31"/>
    <p:sldId id="280" r:id="rId32"/>
    <p:sldId id="281" r:id="rId33"/>
    <p:sldId id="283" r:id="rId34"/>
    <p:sldId id="284" r:id="rId35"/>
    <p:sldId id="285" r:id="rId36"/>
  </p:sldIdLst>
  <p:sldSz cx="12192000" cy="6858000"/>
  <p:notesSz cx="6858000" cy="9144000"/>
  <p:custDataLst>
    <p:tags r:id="rId3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F1E"/>
    <a:srgbClr val="E7D0A4"/>
    <a:srgbClr val="6A5B3F"/>
    <a:srgbClr val="987734"/>
    <a:srgbClr val="AB8C4E"/>
    <a:srgbClr val="C6A156"/>
    <a:srgbClr val="E8D2A8"/>
    <a:srgbClr val="F5F0E9"/>
    <a:srgbClr val="BEA5A1"/>
    <a:srgbClr val="867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93" autoAdjust="0"/>
    <p:restoredTop sz="99355" autoAdjust="0"/>
  </p:normalViewPr>
  <p:slideViewPr>
    <p:cSldViewPr snapToGrid="0">
      <p:cViewPr>
        <p:scale>
          <a:sx n="89" d="100"/>
          <a:sy n="89" d="100"/>
        </p:scale>
        <p:origin x="114" y="-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2/6/2015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501649" y="2969606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9533" y="2875289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34938" y="220663"/>
            <a:ext cx="11194991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</a:t>
            </a:r>
            <a:r>
              <a:rPr lang="en-US" sz="4800" b="1" i="1" dirty="0" smtClean="0">
                <a:solidFill>
                  <a:srgbClr val="1D3275"/>
                </a:solidFill>
                <a:latin typeface="Century Schoolbook" pitchFamily="18" charset="0"/>
              </a:rPr>
              <a:t>Benefits</a:t>
            </a:r>
          </a:p>
          <a:p>
            <a:pPr algn="ctr">
              <a:defRPr/>
            </a:pPr>
            <a:r>
              <a:rPr lang="en-US" sz="4800" b="1" i="1" dirty="0" smtClean="0">
                <a:solidFill>
                  <a:srgbClr val="1D3275"/>
                </a:solidFill>
                <a:latin typeface="Century Schoolbook" pitchFamily="18" charset="0"/>
              </a:rPr>
              <a:t>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pic>
        <p:nvPicPr>
          <p:cNvPr id="10" name="Picture 2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278" y="1723402"/>
            <a:ext cx="228600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-1"/>
            <a:ext cx="10053919" cy="117932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589518"/>
            <a:ext cx="10945906" cy="4691641"/>
          </a:xfrm>
        </p:spPr>
        <p:txBody>
          <a:bodyPr/>
          <a:lstStyle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Ø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ü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FF0000"/>
              </a:buClr>
              <a:buFont typeface="Wingdings" panose="05000000000000000000" pitchFamily="2" charset="2"/>
              <a:buChar char="v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FF0000"/>
              </a:buClr>
              <a:buFont typeface="Courier New" panose="02070309020205020404" pitchFamily="49" charset="0"/>
              <a:buChar char="o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315910" y="0"/>
            <a:ext cx="9876090" cy="1199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732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 dirty="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 dirty="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4523674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  <a:r>
              <a:rPr lang="en-US" sz="1600" b="1" i="1" dirty="0" smtClean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Quality</a:t>
            </a:r>
            <a:r>
              <a:rPr lang="en-US" sz="1600" b="1" i="1" baseline="0" dirty="0" smtClean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 Assurance</a:t>
            </a:r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16" name="Picture 19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2" y="76912"/>
            <a:ext cx="1750758" cy="1384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panose="020B0604020202020204" pitchFamily="34" charset="0"/>
        <a:buChar char="•"/>
        <a:defRPr sz="2800">
          <a:solidFill>
            <a:srgbClr val="1D327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fr.gov/cgi-bin/text-idx?SID=3d608ea0003ce58f38dcde2083348780&amp;node=se38.1.3_1401&amp;rgn=div8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nefits.va.gov/WARMS/docs/admin21/m21_1/mr/part3/subptiii/ch06/pt03_sp03_ch06_secC.do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255805" y="3831367"/>
            <a:ext cx="3538671" cy="62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algn="l">
              <a:defRPr/>
            </a:pPr>
            <a:endParaRPr lang="en-US" i="1" kern="0" dirty="0" smtClean="0">
              <a:solidFill>
                <a:srgbClr val="00336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17847" y="3928225"/>
            <a:ext cx="11203536" cy="518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  <a:defRPr/>
            </a:pPr>
            <a:r>
              <a:rPr lang="en-US" sz="3600" b="1" i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 17, </a:t>
            </a:r>
            <a:r>
              <a:rPr lang="en-US" sz="3600" b="1" i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17847" y="4435270"/>
            <a:ext cx="11203536" cy="1853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kern="0" dirty="0" smtClean="0">
                <a:solidFill>
                  <a:srgbClr val="1D3275"/>
                </a:solidFill>
                <a:latin typeface="Verdana" pitchFamily="34" charset="0"/>
              </a:rPr>
              <a:t>Authorization Quality Call (AQC)</a:t>
            </a:r>
            <a:br>
              <a:rPr lang="en-US" sz="3600" b="1" kern="0" dirty="0" smtClean="0">
                <a:solidFill>
                  <a:srgbClr val="1D3275"/>
                </a:solidFill>
                <a:latin typeface="Verdana" pitchFamily="34" charset="0"/>
              </a:rPr>
            </a:br>
            <a:r>
              <a:rPr lang="en-US" sz="3600" b="1" kern="0" dirty="0" smtClean="0">
                <a:solidFill>
                  <a:srgbClr val="1D3275"/>
                </a:solidFill>
                <a:latin typeface="Verdana" pitchFamily="34" charset="0"/>
              </a:rPr>
              <a:t>1-855-767-1051</a:t>
            </a:r>
            <a:br>
              <a:rPr lang="en-US" sz="3600" b="1" kern="0" dirty="0" smtClean="0">
                <a:solidFill>
                  <a:srgbClr val="1D3275"/>
                </a:solidFill>
                <a:latin typeface="Verdana" pitchFamily="34" charset="0"/>
              </a:rPr>
            </a:br>
            <a:r>
              <a:rPr lang="en-US" sz="3600" b="1" kern="0" dirty="0" smtClean="0">
                <a:solidFill>
                  <a:srgbClr val="1D3275"/>
                </a:solidFill>
                <a:latin typeface="Verdana" pitchFamily="34" charset="0"/>
              </a:rPr>
              <a:t>Conf. ID # 79970751</a:t>
            </a:r>
            <a:endParaRPr lang="en-US" sz="1800" i="1" kern="0" dirty="0" smtClean="0">
              <a:solidFill>
                <a:srgbClr val="003366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7364" y="-1"/>
            <a:ext cx="9884636" cy="1179321"/>
          </a:xfrm>
        </p:spPr>
        <p:txBody>
          <a:bodyPr/>
          <a:lstStyle/>
          <a:p>
            <a:r>
              <a:rPr lang="en-US" dirty="0" smtClean="0"/>
              <a:t>Clearing Multiple or Inappropriate End Products (EPs)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623702"/>
            <a:ext cx="10945906" cy="442785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There is an increased </a:t>
            </a:r>
            <a:r>
              <a:rPr lang="en-US" sz="1800" dirty="0"/>
              <a:t>trend of </a:t>
            </a:r>
            <a:r>
              <a:rPr lang="en-US" sz="1800" dirty="0" smtClean="0"/>
              <a:t>ROs </a:t>
            </a:r>
            <a:r>
              <a:rPr lang="en-US" sz="1800" dirty="0"/>
              <a:t>taking inappropriate multiple EP credits for the same issue, clearing EPs without taking any action, or taking EP credit when not warranted.  </a:t>
            </a:r>
            <a:r>
              <a:rPr lang="en-US" sz="1800" dirty="0" smtClean="0"/>
              <a:t>Examples of this include: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Clearing </a:t>
            </a:r>
            <a:r>
              <a:rPr lang="en-US" sz="1800" dirty="0"/>
              <a:t>EP 290s established for multiple fiscal years of drill pay without taking any action on the issue/issues.  </a:t>
            </a:r>
          </a:p>
          <a:p>
            <a:r>
              <a:rPr lang="en-US" sz="1800" dirty="0"/>
              <a:t>Clearing an EP 130 for a dependency claim when the claimed dependents are already on the award and no action is </a:t>
            </a:r>
            <a:r>
              <a:rPr lang="en-US" sz="1800" dirty="0" smtClean="0"/>
              <a:t>required.   </a:t>
            </a:r>
            <a:endParaRPr lang="en-US" sz="1800" dirty="0"/>
          </a:p>
          <a:p>
            <a:r>
              <a:rPr lang="en-US" sz="1800" dirty="0"/>
              <a:t>Clearing multiple EP 600s when only one EP 600 is warranted.  </a:t>
            </a:r>
            <a:r>
              <a:rPr lang="en-US" sz="1800" dirty="0" smtClean="0"/>
              <a:t>For example, </a:t>
            </a:r>
            <a:r>
              <a:rPr lang="en-US" sz="1800" dirty="0"/>
              <a:t>a predetermination notice is generated on 10/1/2013, which proposes to withhold drill pay for multiple </a:t>
            </a:r>
            <a:r>
              <a:rPr lang="en-US" sz="1800" dirty="0" smtClean="0"/>
              <a:t>fiscal years.  </a:t>
            </a:r>
            <a:r>
              <a:rPr lang="en-US" sz="1800" dirty="0"/>
              <a:t>When final action is taken, the RO clears multiple EP 600s </a:t>
            </a:r>
            <a:r>
              <a:rPr lang="en-US" sz="1800" dirty="0" smtClean="0"/>
              <a:t>for each of the fiscal years when </a:t>
            </a:r>
            <a:r>
              <a:rPr lang="en-US" sz="1800" dirty="0"/>
              <a:t>only one due process action was initiated.  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Guidance </a:t>
            </a:r>
            <a:r>
              <a:rPr lang="en-US" sz="1800" dirty="0"/>
              <a:t>regarding proper </a:t>
            </a:r>
            <a:r>
              <a:rPr lang="en-US" sz="1800" dirty="0" smtClean="0"/>
              <a:t>EP credit and usage can </a:t>
            </a:r>
            <a:r>
              <a:rPr lang="en-US" sz="1800" dirty="0"/>
              <a:t>be found in M21-4, Appendix B, and throughout specific sections of the M21-1MR Manual.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2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6" y="-1"/>
            <a:ext cx="9867544" cy="1179321"/>
          </a:xfrm>
        </p:spPr>
        <p:txBody>
          <a:bodyPr/>
          <a:lstStyle/>
          <a:p>
            <a:r>
              <a:rPr lang="en-US" dirty="0" smtClean="0"/>
              <a:t>Audit Error Worksheet (AEW)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u="sng" dirty="0"/>
              <a:t>Adjusting CRDP/CRSC Awards for Amounts Previously Paid by DFAS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r>
              <a:rPr lang="en-US" sz="2400" dirty="0" smtClean="0"/>
              <a:t>Follow Guidance found in Fast </a:t>
            </a:r>
            <a:r>
              <a:rPr lang="en-US" sz="2400" dirty="0"/>
              <a:t>Letter 08-40 (Enclosure 4)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Do </a:t>
            </a:r>
            <a:r>
              <a:rPr lang="en-US" sz="2400" b="1" dirty="0" smtClean="0"/>
              <a:t>not</a:t>
            </a:r>
            <a:r>
              <a:rPr lang="en-US" sz="2400" dirty="0" smtClean="0"/>
              <a:t> use “Prior Screens” to make these adjustments</a:t>
            </a:r>
          </a:p>
          <a:p>
            <a:endParaRPr lang="en-US" sz="2400" dirty="0" smtClean="0"/>
          </a:p>
          <a:p>
            <a:r>
              <a:rPr lang="en-US" sz="2400" dirty="0" smtClean="0"/>
              <a:t>Do </a:t>
            </a:r>
            <a:r>
              <a:rPr lang="en-US" sz="2400" b="1" dirty="0" smtClean="0"/>
              <a:t>not</a:t>
            </a:r>
            <a:r>
              <a:rPr lang="en-US" sz="2400" dirty="0" smtClean="0"/>
              <a:t> adjust CRDP amounts on specific award lines to force the award to generate the correct “Net Payment” to the Veteran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79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910" y="-1"/>
            <a:ext cx="9876090" cy="1179321"/>
          </a:xfrm>
        </p:spPr>
        <p:txBody>
          <a:bodyPr/>
          <a:lstStyle/>
          <a:p>
            <a:r>
              <a:rPr lang="en-US" dirty="0" smtClean="0"/>
              <a:t>Recent Manual Changes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418460" y="2535255"/>
            <a:ext cx="9186729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Robert Johnson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200" kern="0" dirty="0" smtClean="0"/>
              <a:t>Senior Rating Quality Review Specialist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3275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Quality Review</a:t>
            </a:r>
            <a:r>
              <a:rPr kumimoji="0" lang="en-US" alt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 Team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3275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Program Review</a:t>
            </a:r>
          </a:p>
        </p:txBody>
      </p:sp>
    </p:spTree>
    <p:extLst>
      <p:ext uri="{BB962C8B-B14F-4D97-AF65-F5344CB8AC3E}">
        <p14:creationId xmlns:p14="http://schemas.microsoft.com/office/powerpoint/2010/main" val="34066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910" y="-1"/>
            <a:ext cx="9876090" cy="1179321"/>
          </a:xfrm>
        </p:spPr>
        <p:txBody>
          <a:bodyPr/>
          <a:lstStyle/>
          <a:p>
            <a:r>
              <a:rPr lang="en-US" dirty="0" smtClean="0"/>
              <a:t>Clarifying Section 5103 Notice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589518"/>
            <a:ext cx="10945906" cy="4802736"/>
          </a:xfrm>
        </p:spPr>
        <p:txBody>
          <a:bodyPr/>
          <a:lstStyle/>
          <a:p>
            <a:r>
              <a:rPr lang="en-US" dirty="0" smtClean="0"/>
              <a:t>OFO released guidance by email on December 3, 2014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FL 13-12 requirement for the Section 5103 Notice to comply with </a:t>
            </a:r>
            <a:r>
              <a:rPr lang="en-US" i="1" dirty="0" smtClean="0"/>
              <a:t>Kent v Nicholson </a:t>
            </a:r>
            <a:r>
              <a:rPr lang="en-US" dirty="0" smtClean="0"/>
              <a:t>rescinded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VSRs should no longer send a subsequent notice containing the “claim specific” new and material language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M21-1MR Part III.ii.2.E.20.c (WARMS) has been updated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M21-1MR Part III.i.3.B.7.a (WARMS) will be updated soon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No corrective action required on any pending claim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16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910" y="-1"/>
            <a:ext cx="9876090" cy="1179321"/>
          </a:xfrm>
        </p:spPr>
        <p:txBody>
          <a:bodyPr/>
          <a:lstStyle/>
          <a:p>
            <a:r>
              <a:rPr lang="en-US" dirty="0" smtClean="0"/>
              <a:t>Document Development Attempts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589518"/>
            <a:ext cx="10945906" cy="4802736"/>
          </a:xfrm>
        </p:spPr>
        <p:txBody>
          <a:bodyPr/>
          <a:lstStyle/>
          <a:p>
            <a:r>
              <a:rPr lang="en-US" dirty="0" smtClean="0"/>
              <a:t>When child does not live with the claimant:</a:t>
            </a:r>
          </a:p>
          <a:p>
            <a:pPr marL="0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 Document </a:t>
            </a:r>
            <a:r>
              <a:rPr lang="en-US" i="1" dirty="0"/>
              <a:t>all</a:t>
            </a:r>
            <a:r>
              <a:rPr lang="en-US" dirty="0"/>
              <a:t> attempts to contact the beneficiary, </a:t>
            </a:r>
            <a:r>
              <a:rPr lang="en-US" i="1" dirty="0"/>
              <a:t>whether successful or not</a:t>
            </a:r>
            <a:r>
              <a:rPr lang="en-US" dirty="0"/>
              <a:t>, on VA Form 27-0820, Report of General </a:t>
            </a:r>
            <a:r>
              <a:rPr lang="en-US" dirty="0" smtClean="0"/>
              <a:t>Information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r>
              <a:rPr lang="en-US" dirty="0" smtClean="0"/>
              <a:t>When attempting to obtain missing information to add a dependent to the award:</a:t>
            </a:r>
          </a:p>
          <a:p>
            <a:pPr lvl="1"/>
            <a:r>
              <a:rPr lang="en-US" dirty="0" smtClean="0"/>
              <a:t> Document </a:t>
            </a:r>
            <a:r>
              <a:rPr lang="en-US" i="1" dirty="0"/>
              <a:t>all</a:t>
            </a:r>
            <a:r>
              <a:rPr lang="en-US" dirty="0"/>
              <a:t> attempts to contact the beneficiary, </a:t>
            </a:r>
            <a:r>
              <a:rPr lang="en-US" i="1" dirty="0"/>
              <a:t>whether successful or not</a:t>
            </a:r>
            <a:r>
              <a:rPr lang="en-US" dirty="0"/>
              <a:t>, on VA Form 27-0820, Report of General </a:t>
            </a:r>
            <a:r>
              <a:rPr lang="en-US" dirty="0" smtClean="0"/>
              <a:t>Information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r>
              <a:rPr lang="en-US" dirty="0" smtClean="0"/>
              <a:t>M21-1MR Part III.iii.5.F.31.b  and  M21-1MR Part III.iii.5.F.35.a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Add brief summary of call to VBMS Notes (FL 12-03, Enclosure)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30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910" y="-1"/>
            <a:ext cx="9876090" cy="1179321"/>
          </a:xfrm>
        </p:spPr>
        <p:txBody>
          <a:bodyPr/>
          <a:lstStyle/>
          <a:p>
            <a:r>
              <a:rPr lang="en-US" dirty="0" smtClean="0"/>
              <a:t>Social Security Number Needed To Add Child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VA may pay benefits to or for a child:</a:t>
            </a:r>
          </a:p>
          <a:p>
            <a:pPr marL="0" indent="0">
              <a:buNone/>
            </a:pPr>
            <a:endParaRPr lang="en-US" sz="1000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A claimant must provide VA with the child’s:</a:t>
            </a:r>
          </a:p>
          <a:p>
            <a:pPr marL="457200" lvl="1" indent="0">
              <a:buNone/>
            </a:pPr>
            <a:endParaRPr lang="en-US" sz="800" dirty="0" smtClean="0"/>
          </a:p>
          <a:p>
            <a:pPr lvl="2"/>
            <a:r>
              <a:rPr lang="en-US" dirty="0"/>
              <a:t> </a:t>
            </a:r>
            <a:r>
              <a:rPr lang="en-US" dirty="0" smtClean="0"/>
              <a:t>Social Security number (</a:t>
            </a:r>
            <a:r>
              <a:rPr lang="en-US" i="1" dirty="0" smtClean="0"/>
              <a:t>if one has been assigned</a:t>
            </a:r>
            <a:r>
              <a:rPr lang="en-US" dirty="0" smtClean="0"/>
              <a:t>), </a:t>
            </a:r>
            <a:r>
              <a:rPr lang="en-US" b="1" dirty="0" smtClean="0"/>
              <a:t>and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Name, </a:t>
            </a:r>
            <a:r>
              <a:rPr lang="en-US" b="1" dirty="0" smtClean="0"/>
              <a:t>and</a:t>
            </a:r>
          </a:p>
          <a:p>
            <a:pPr lvl="2"/>
            <a:r>
              <a:rPr lang="en-US" dirty="0" smtClean="0"/>
              <a:t> Date of Birth (Month – Day – Year), </a:t>
            </a:r>
            <a:r>
              <a:rPr lang="en-US" b="1" dirty="0" smtClean="0"/>
              <a:t>and</a:t>
            </a:r>
          </a:p>
          <a:p>
            <a:pPr lvl="2"/>
            <a:r>
              <a:rPr lang="en-US" dirty="0" smtClean="0"/>
              <a:t> Birthplace (City &amp; State or City &amp; Country [Foreign Births]), </a:t>
            </a:r>
            <a:r>
              <a:rPr lang="en-US" b="1" dirty="0" smtClean="0"/>
              <a:t>and</a:t>
            </a:r>
          </a:p>
          <a:p>
            <a:pPr lvl="2"/>
            <a:r>
              <a:rPr lang="en-US" dirty="0" smtClean="0"/>
              <a:t> Relationship to the Veteran</a:t>
            </a:r>
          </a:p>
          <a:p>
            <a:pPr marL="914400" lvl="2" indent="0">
              <a:buNone/>
            </a:pPr>
            <a:endParaRPr lang="en-US" sz="2800" dirty="0"/>
          </a:p>
          <a:p>
            <a:r>
              <a:rPr lang="en-US" dirty="0" smtClean="0"/>
              <a:t>M21-1MR Part III.iii.5.F.a (WARMS)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400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7364" y="-1"/>
            <a:ext cx="9884636" cy="1179321"/>
          </a:xfrm>
        </p:spPr>
        <p:txBody>
          <a:bodyPr/>
          <a:lstStyle/>
          <a:p>
            <a:r>
              <a:rPr lang="en-US" dirty="0" smtClean="0"/>
              <a:t>Establishing End Product (EP) 130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657884"/>
            <a:ext cx="10945906" cy="4768553"/>
          </a:xfrm>
        </p:spPr>
        <p:txBody>
          <a:bodyPr/>
          <a:lstStyle/>
          <a:p>
            <a:r>
              <a:rPr lang="en-US" dirty="0" smtClean="0"/>
              <a:t>Rating EP represents </a:t>
            </a:r>
            <a:r>
              <a:rPr lang="en-US" i="1" dirty="0" smtClean="0"/>
              <a:t>original</a:t>
            </a:r>
            <a:r>
              <a:rPr lang="en-US" dirty="0" smtClean="0"/>
              <a:t> claim for benefits</a:t>
            </a:r>
          </a:p>
          <a:p>
            <a:pPr lvl="1"/>
            <a:r>
              <a:rPr lang="en-US" dirty="0" smtClean="0"/>
              <a:t>Solicit dependency information </a:t>
            </a:r>
            <a:r>
              <a:rPr lang="en-US" i="1" dirty="0" smtClean="0"/>
              <a:t>without</a:t>
            </a:r>
            <a:r>
              <a:rPr lang="en-US" dirty="0" smtClean="0"/>
              <a:t> establishing EP 130, except when: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US" dirty="0"/>
              <a:t> </a:t>
            </a:r>
            <a:r>
              <a:rPr lang="en-US" dirty="0" smtClean="0"/>
              <a:t>Rating decision awards 30% or more, </a:t>
            </a:r>
            <a:r>
              <a:rPr lang="en-US" b="1" dirty="0" smtClean="0"/>
              <a:t>and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US" dirty="0" smtClean="0"/>
              <a:t> Original EP deferred for additional rating issues, </a:t>
            </a:r>
            <a:r>
              <a:rPr lang="en-US" b="1" dirty="0" smtClean="0"/>
              <a:t>and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US" dirty="0" smtClean="0"/>
              <a:t> Dependency claim is subsequently received</a:t>
            </a:r>
          </a:p>
          <a:p>
            <a:pPr marL="914400" lvl="2" indent="0">
              <a:buNone/>
            </a:pPr>
            <a:endParaRPr lang="en-US" sz="1600" dirty="0"/>
          </a:p>
          <a:p>
            <a:pPr marL="571500" indent="-457200"/>
            <a:r>
              <a:rPr lang="en-US" dirty="0" smtClean="0"/>
              <a:t>Rating EP does </a:t>
            </a:r>
            <a:r>
              <a:rPr lang="en-US" i="1" dirty="0" smtClean="0"/>
              <a:t>not</a:t>
            </a:r>
            <a:r>
              <a:rPr lang="en-US" dirty="0" smtClean="0"/>
              <a:t> represent original claim for benefits</a:t>
            </a:r>
          </a:p>
          <a:p>
            <a:pPr marL="971550" lvl="1" indent="-457200"/>
            <a:r>
              <a:rPr lang="en-US" dirty="0" smtClean="0"/>
              <a:t>Establish EP 130 if not already pending</a:t>
            </a:r>
          </a:p>
          <a:p>
            <a:pPr marL="1371600" lvl="2" indent="-457200"/>
            <a:r>
              <a:rPr lang="en-US" dirty="0" smtClean="0"/>
              <a:t>Administratively deny claim if combined evaluation is less than 30%, </a:t>
            </a:r>
            <a:r>
              <a:rPr lang="en-US" b="1" dirty="0" smtClean="0"/>
              <a:t>OR</a:t>
            </a:r>
          </a:p>
          <a:p>
            <a:pPr marL="1371600" lvl="2" indent="-457200"/>
            <a:r>
              <a:rPr lang="en-US" dirty="0" smtClean="0"/>
              <a:t>Clear EP 130 when all development/suspense expires &amp; final action taken</a:t>
            </a:r>
          </a:p>
          <a:p>
            <a:pPr marL="914400" lvl="2" indent="0">
              <a:buNone/>
            </a:pPr>
            <a:endParaRPr lang="en-US" sz="1200" dirty="0"/>
          </a:p>
          <a:p>
            <a:pPr marL="571500" indent="-457200"/>
            <a:r>
              <a:rPr lang="en-US" dirty="0" smtClean="0"/>
              <a:t>M21-1MR Part III.iii.5.F.b (WARMS)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90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910" y="-1"/>
            <a:ext cx="9876090" cy="1179321"/>
          </a:xfrm>
        </p:spPr>
        <p:txBody>
          <a:bodyPr/>
          <a:lstStyle/>
          <a:p>
            <a:r>
              <a:rPr lang="en-US" dirty="0" smtClean="0"/>
              <a:t>Veterans Benefits Management System (VBMS)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418460" y="2535255"/>
            <a:ext cx="9186729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Jim Bachmann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200" kern="0" dirty="0" smtClean="0"/>
              <a:t>Program Analyst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3275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Business Requirements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VBMS Program</a:t>
            </a:r>
            <a:r>
              <a:rPr kumimoji="0" lang="en-US" alt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 Management Office (PMO)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3275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2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6" y="0"/>
            <a:ext cx="9867544" cy="1179321"/>
          </a:xfrm>
        </p:spPr>
        <p:txBody>
          <a:bodyPr/>
          <a:lstStyle/>
          <a:p>
            <a:r>
              <a:rPr lang="en-US" dirty="0" smtClean="0"/>
              <a:t>VBMS for Awards (VBMS-A)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Automated Decision Letter (ADL) Interview Tab </a:t>
            </a:r>
          </a:p>
          <a:p>
            <a:pPr lvl="1"/>
            <a:r>
              <a:rPr lang="en-US" dirty="0" smtClean="0"/>
              <a:t> Free text insertion</a:t>
            </a:r>
          </a:p>
          <a:p>
            <a:pPr lvl="1"/>
            <a:r>
              <a:rPr lang="en-US" dirty="0" smtClean="0"/>
              <a:t> Auto-insertion of prepared text</a:t>
            </a:r>
          </a:p>
          <a:p>
            <a:pPr lvl="1"/>
            <a:endParaRPr lang="en-US" dirty="0"/>
          </a:p>
          <a:p>
            <a:r>
              <a:rPr lang="en-US" dirty="0" smtClean="0"/>
              <a:t>Cases Pending Authorization Workflow</a:t>
            </a:r>
          </a:p>
          <a:p>
            <a:pPr lvl="1"/>
            <a:r>
              <a:rPr lang="en-US" dirty="0" smtClean="0"/>
              <a:t> Delivering to QRT</a:t>
            </a:r>
          </a:p>
          <a:p>
            <a:pPr lvl="1"/>
            <a:r>
              <a:rPr lang="en-US" dirty="0" smtClean="0"/>
              <a:t> Returning to station 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0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002" y="-1"/>
            <a:ext cx="9858998" cy="1179321"/>
          </a:xfrm>
        </p:spPr>
        <p:txBody>
          <a:bodyPr/>
          <a:lstStyle/>
          <a:p>
            <a:r>
              <a:rPr lang="en-US" dirty="0" smtClean="0"/>
              <a:t>Quality Review Teams (QRTs)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19</a:t>
            </a:fld>
            <a:endParaRPr lang="en-US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418460" y="2535255"/>
            <a:ext cx="918672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George Boyd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200" kern="0" dirty="0" smtClean="0"/>
              <a:t>Consultant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3275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200" kern="0" dirty="0" smtClean="0"/>
              <a:t>Quality Review and Consistency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3275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70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6" y="-1"/>
            <a:ext cx="9867544" cy="1179321"/>
          </a:xfrm>
        </p:spPr>
        <p:txBody>
          <a:bodyPr/>
          <a:lstStyle/>
          <a:p>
            <a:r>
              <a:rPr lang="en-US" dirty="0" smtClean="0"/>
              <a:t>Authorization Quality Call (AQC)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589518"/>
            <a:ext cx="11091310" cy="4766831"/>
          </a:xfrm>
          <a:ln w="28575"/>
        </p:spPr>
        <p:txBody>
          <a:bodyPr/>
          <a:lstStyle/>
          <a:p>
            <a:r>
              <a:rPr lang="en-US" dirty="0" smtClean="0"/>
              <a:t>If you are using a </a:t>
            </a:r>
            <a:r>
              <a:rPr lang="en-US" i="1" dirty="0" smtClean="0"/>
              <a:t>USB headset connected to your computer</a:t>
            </a:r>
            <a:br>
              <a:rPr lang="en-US" i="1" dirty="0" smtClean="0"/>
            </a:br>
            <a:r>
              <a:rPr lang="en-US" dirty="0" smtClean="0"/>
              <a:t>to listen to this meeting:</a:t>
            </a:r>
          </a:p>
          <a:p>
            <a:pPr lvl="1"/>
            <a:r>
              <a:rPr lang="en-US" dirty="0" smtClean="0"/>
              <a:t>Select “</a:t>
            </a:r>
            <a:r>
              <a:rPr lang="en-US" b="1" dirty="0" smtClean="0"/>
              <a:t>Use Lync (integrated audio and video)</a:t>
            </a:r>
            <a:r>
              <a:rPr lang="en-US" dirty="0" smtClean="0"/>
              <a:t>” when joining the meeting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If you are using a </a:t>
            </a:r>
            <a:r>
              <a:rPr lang="en-US" i="1" dirty="0" smtClean="0"/>
              <a:t>telephone line </a:t>
            </a:r>
            <a:r>
              <a:rPr lang="en-US" dirty="0" smtClean="0"/>
              <a:t>to listen to this meeting:</a:t>
            </a:r>
          </a:p>
          <a:p>
            <a:pPr lvl="1"/>
            <a:r>
              <a:rPr lang="en-US" dirty="0" smtClean="0"/>
              <a:t>Dial </a:t>
            </a:r>
            <a:r>
              <a:rPr lang="en-US" b="1" dirty="0" smtClean="0"/>
              <a:t>1-855-767-1051</a:t>
            </a:r>
            <a:r>
              <a:rPr lang="en-US" dirty="0" smtClean="0"/>
              <a:t>, enter the Conference ID code </a:t>
            </a:r>
            <a:r>
              <a:rPr lang="en-US" b="1" dirty="0" smtClean="0"/>
              <a:t>79970751,</a:t>
            </a:r>
            <a:r>
              <a:rPr lang="en-US" dirty="0" smtClean="0"/>
              <a:t> press </a:t>
            </a:r>
            <a:r>
              <a:rPr lang="en-US" b="1" dirty="0" smtClean="0"/>
              <a:t>#</a:t>
            </a:r>
            <a:r>
              <a:rPr lang="en-US" dirty="0" smtClean="0"/>
              <a:t>, then select “</a:t>
            </a:r>
            <a:r>
              <a:rPr lang="en-US" b="1" dirty="0" smtClean="0"/>
              <a:t>Do not join audio</a:t>
            </a:r>
            <a:r>
              <a:rPr lang="en-US" dirty="0" smtClean="0"/>
              <a:t>” when joining the Lync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753" y="4452358"/>
            <a:ext cx="4648200" cy="1931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4375447" y="4913832"/>
            <a:ext cx="2555192" cy="384561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99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002" y="-1"/>
            <a:ext cx="9858998" cy="1179321"/>
          </a:xfrm>
        </p:spPr>
        <p:txBody>
          <a:bodyPr/>
          <a:lstStyle/>
          <a:p>
            <a:r>
              <a:rPr lang="en-US" dirty="0" smtClean="0"/>
              <a:t>Quality Review and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hangingPunct="0">
              <a:buClr>
                <a:srgbClr val="CC0000"/>
              </a:buClr>
            </a:pPr>
            <a:r>
              <a:rPr lang="en-US" dirty="0" smtClean="0">
                <a:solidFill>
                  <a:srgbClr val="000066"/>
                </a:solidFill>
              </a:rPr>
              <a:t>Benefit </a:t>
            </a:r>
            <a:r>
              <a:rPr lang="en-US" dirty="0">
                <a:solidFill>
                  <a:srgbClr val="000066"/>
                </a:solidFill>
              </a:rPr>
              <a:t>Entitlement </a:t>
            </a:r>
            <a:r>
              <a:rPr lang="en-US" dirty="0" smtClean="0">
                <a:solidFill>
                  <a:srgbClr val="000066"/>
                </a:solidFill>
              </a:rPr>
              <a:t>(BE) Errors versus </a:t>
            </a:r>
            <a:r>
              <a:rPr lang="en-US" dirty="0">
                <a:solidFill>
                  <a:srgbClr val="000066"/>
                </a:solidFill>
              </a:rPr>
              <a:t>System </a:t>
            </a:r>
            <a:r>
              <a:rPr lang="en-US" dirty="0" smtClean="0">
                <a:solidFill>
                  <a:srgbClr val="000066"/>
                </a:solidFill>
              </a:rPr>
              <a:t>Compliance</a:t>
            </a:r>
          </a:p>
          <a:p>
            <a:pPr lvl="1" eaLnBrk="0" hangingPunct="0">
              <a:buClr>
                <a:srgbClr val="CC0000"/>
              </a:buClr>
            </a:pPr>
            <a:r>
              <a:rPr lang="en-US" dirty="0" smtClean="0">
                <a:solidFill>
                  <a:srgbClr val="000066"/>
                </a:solidFill>
              </a:rPr>
              <a:t> No </a:t>
            </a:r>
            <a:r>
              <a:rPr lang="en-US" dirty="0">
                <a:solidFill>
                  <a:srgbClr val="000066"/>
                </a:solidFill>
              </a:rPr>
              <a:t>development for STRs and no </a:t>
            </a:r>
            <a:r>
              <a:rPr lang="en-US" dirty="0" smtClean="0">
                <a:solidFill>
                  <a:srgbClr val="000066"/>
                </a:solidFill>
              </a:rPr>
              <a:t>tracked </a:t>
            </a:r>
            <a:r>
              <a:rPr lang="en-US" dirty="0">
                <a:solidFill>
                  <a:srgbClr val="000066"/>
                </a:solidFill>
              </a:rPr>
              <a:t>item</a:t>
            </a:r>
          </a:p>
          <a:p>
            <a:pPr lvl="1" eaLnBrk="0" hangingPunct="0"/>
            <a:r>
              <a:rPr lang="en-US" dirty="0" smtClean="0">
                <a:solidFill>
                  <a:srgbClr val="000066"/>
                </a:solidFill>
              </a:rPr>
              <a:t> FAQs </a:t>
            </a:r>
            <a:r>
              <a:rPr lang="en-US" dirty="0">
                <a:solidFill>
                  <a:srgbClr val="000066"/>
                </a:solidFill>
              </a:rPr>
              <a:t>from Oct 21st S1 call forwarded to </a:t>
            </a:r>
            <a:r>
              <a:rPr lang="en-US" dirty="0" smtClean="0">
                <a:solidFill>
                  <a:srgbClr val="000066"/>
                </a:solidFill>
              </a:rPr>
              <a:t>field</a:t>
            </a:r>
          </a:p>
          <a:p>
            <a:pPr marL="57150" indent="0" eaLnBrk="0" hangingPunct="0">
              <a:buNone/>
            </a:pPr>
            <a:endParaRPr lang="en-US" dirty="0">
              <a:solidFill>
                <a:srgbClr val="000066"/>
              </a:solidFill>
            </a:endParaRPr>
          </a:p>
          <a:p>
            <a:pPr lvl="0" eaLnBrk="0" hangingPunct="0">
              <a:buClr>
                <a:srgbClr val="CC0000"/>
              </a:buClr>
            </a:pPr>
            <a:r>
              <a:rPr lang="en-US" dirty="0">
                <a:solidFill>
                  <a:srgbClr val="000066"/>
                </a:solidFill>
              </a:rPr>
              <a:t>Conducting New In-Process Reviews (</a:t>
            </a:r>
            <a:r>
              <a:rPr lang="en-US" dirty="0" smtClean="0">
                <a:solidFill>
                  <a:srgbClr val="000066"/>
                </a:solidFill>
              </a:rPr>
              <a:t>IPRs)</a:t>
            </a:r>
          </a:p>
          <a:p>
            <a:pPr lvl="1" eaLnBrk="0" hangingPunct="0">
              <a:buClr>
                <a:srgbClr val="CC0000"/>
              </a:buClr>
            </a:pPr>
            <a:r>
              <a:rPr lang="en-US" sz="2400" dirty="0" smtClean="0">
                <a:solidFill>
                  <a:srgbClr val="000066"/>
                </a:solidFill>
              </a:rPr>
              <a:t> Released </a:t>
            </a:r>
            <a:r>
              <a:rPr lang="en-US" sz="2400" dirty="0">
                <a:solidFill>
                  <a:srgbClr val="000066"/>
                </a:solidFill>
              </a:rPr>
              <a:t>to field Nov </a:t>
            </a:r>
            <a:r>
              <a:rPr lang="en-US" dirty="0" smtClean="0">
                <a:solidFill>
                  <a:srgbClr val="000066"/>
                </a:solidFill>
              </a:rPr>
              <a:t>1st</a:t>
            </a:r>
            <a:endParaRPr lang="en-US" dirty="0">
              <a:solidFill>
                <a:srgbClr val="000066"/>
              </a:solidFill>
            </a:endParaRPr>
          </a:p>
          <a:p>
            <a:pPr lvl="1" eaLnBrk="0" hangingPunct="0">
              <a:buClr>
                <a:srgbClr val="CC0000"/>
              </a:buClr>
            </a:pPr>
            <a:r>
              <a:rPr lang="en-US" dirty="0" smtClean="0">
                <a:solidFill>
                  <a:srgbClr val="000066"/>
                </a:solidFill>
              </a:rPr>
              <a:t> Review </a:t>
            </a:r>
            <a:r>
              <a:rPr lang="en-US" dirty="0">
                <a:solidFill>
                  <a:srgbClr val="000066"/>
                </a:solidFill>
              </a:rPr>
              <a:t>selections based on station </a:t>
            </a:r>
            <a:r>
              <a:rPr lang="en-US" dirty="0" smtClean="0">
                <a:solidFill>
                  <a:srgbClr val="000066"/>
                </a:solidFill>
              </a:rPr>
              <a:t>needs</a:t>
            </a:r>
          </a:p>
          <a:p>
            <a:pPr lvl="1" eaLnBrk="0" hangingPunct="0">
              <a:buClr>
                <a:srgbClr val="CC0000"/>
              </a:buClr>
            </a:pPr>
            <a:r>
              <a:rPr lang="en-US" dirty="0" smtClean="0">
                <a:solidFill>
                  <a:srgbClr val="000066"/>
                </a:solidFill>
              </a:rPr>
              <a:t> 10</a:t>
            </a:r>
            <a:r>
              <a:rPr lang="en-US" dirty="0">
                <a:solidFill>
                  <a:srgbClr val="000066"/>
                </a:solidFill>
              </a:rPr>
              <a:t>% of station’s FTE (Full Time </a:t>
            </a:r>
            <a:r>
              <a:rPr lang="en-US" dirty="0" smtClean="0">
                <a:solidFill>
                  <a:srgbClr val="000066"/>
                </a:solidFill>
              </a:rPr>
              <a:t>Employee) </a:t>
            </a:r>
            <a:r>
              <a:rPr lang="en-US" dirty="0">
                <a:solidFill>
                  <a:srgbClr val="000066"/>
                </a:solidFill>
              </a:rPr>
              <a:t>production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64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6" y="-1"/>
            <a:ext cx="9867544" cy="1179321"/>
          </a:xfrm>
        </p:spPr>
        <p:txBody>
          <a:bodyPr/>
          <a:lstStyle/>
          <a:p>
            <a:r>
              <a:rPr lang="en-US" dirty="0" smtClean="0"/>
              <a:t>Quality Review and Consistency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589518"/>
            <a:ext cx="10945906" cy="4768553"/>
          </a:xfrm>
        </p:spPr>
        <p:txBody>
          <a:bodyPr/>
          <a:lstStyle/>
          <a:p>
            <a:r>
              <a:rPr lang="en-US" dirty="0" smtClean="0"/>
              <a:t>AQRS/VSR </a:t>
            </a:r>
            <a:r>
              <a:rPr lang="en-US" dirty="0"/>
              <a:t>Consistency Studies</a:t>
            </a:r>
          </a:p>
          <a:p>
            <a:pPr lvl="1"/>
            <a:r>
              <a:rPr lang="en-US" dirty="0" smtClean="0">
                <a:cs typeface="Arial" charset="0"/>
              </a:rPr>
              <a:t> Purpose </a:t>
            </a:r>
            <a:r>
              <a:rPr lang="en-US" dirty="0">
                <a:cs typeface="Arial" charset="0"/>
              </a:rPr>
              <a:t>of consistency study and where topics come from </a:t>
            </a:r>
          </a:p>
          <a:p>
            <a:pPr lvl="1"/>
            <a:r>
              <a:rPr lang="en-US" dirty="0" smtClean="0">
                <a:cs typeface="Arial" charset="0"/>
              </a:rPr>
              <a:t> October </a:t>
            </a:r>
            <a:r>
              <a:rPr lang="en-US" dirty="0">
                <a:cs typeface="Arial" charset="0"/>
              </a:rPr>
              <a:t>and November results</a:t>
            </a:r>
          </a:p>
          <a:p>
            <a:pPr lvl="1"/>
            <a:r>
              <a:rPr lang="en-US" dirty="0" smtClean="0">
                <a:cs typeface="Arial" charset="0"/>
              </a:rPr>
              <a:t> December </a:t>
            </a:r>
            <a:r>
              <a:rPr lang="en-US" dirty="0">
                <a:cs typeface="Arial" charset="0"/>
              </a:rPr>
              <a:t>Consistency Study:  awaiting results</a:t>
            </a:r>
          </a:p>
          <a:p>
            <a:pPr lvl="1"/>
            <a:r>
              <a:rPr lang="en-US" dirty="0" smtClean="0">
                <a:cs typeface="Arial" charset="0"/>
              </a:rPr>
              <a:t> Future </a:t>
            </a:r>
            <a:r>
              <a:rPr lang="en-US" dirty="0">
                <a:cs typeface="Arial" charset="0"/>
              </a:rPr>
              <a:t>consistency study </a:t>
            </a:r>
            <a:r>
              <a:rPr lang="en-US" dirty="0" smtClean="0">
                <a:cs typeface="Arial" charset="0"/>
              </a:rPr>
              <a:t>information</a:t>
            </a:r>
          </a:p>
          <a:p>
            <a:pPr marL="457200" lvl="1" indent="0">
              <a:buNone/>
            </a:pPr>
            <a:endParaRPr lang="en-US" sz="1000" dirty="0">
              <a:cs typeface="Arial" charset="0"/>
            </a:endParaRPr>
          </a:p>
          <a:p>
            <a:r>
              <a:rPr lang="en-US" dirty="0"/>
              <a:t>Next QRT </a:t>
            </a:r>
            <a:r>
              <a:rPr lang="en-US" dirty="0" smtClean="0"/>
              <a:t>Challenge:  February</a:t>
            </a:r>
            <a:endParaRPr lang="en-US" dirty="0"/>
          </a:p>
          <a:p>
            <a:pPr lvl="1"/>
            <a:r>
              <a:rPr lang="en-US" dirty="0" smtClean="0">
                <a:cs typeface="Arial" charset="0"/>
              </a:rPr>
              <a:t> Upcoming Challenge Training</a:t>
            </a:r>
          </a:p>
          <a:p>
            <a:pPr marL="457200" lvl="1" indent="0">
              <a:buNone/>
            </a:pPr>
            <a:endParaRPr lang="en-US" sz="1000" dirty="0">
              <a:cs typeface="Arial" charset="0"/>
            </a:endParaRPr>
          </a:p>
          <a:p>
            <a:r>
              <a:rPr lang="en-US" dirty="0" smtClean="0"/>
              <a:t>Dec 9th – Notified QRT on reviews based on N&amp;M development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QRT </a:t>
            </a:r>
            <a:r>
              <a:rPr lang="en-US" dirty="0"/>
              <a:t>Mailbox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53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7364" y="-1"/>
            <a:ext cx="9884636" cy="1179321"/>
          </a:xfrm>
        </p:spPr>
        <p:txBody>
          <a:bodyPr/>
          <a:lstStyle/>
          <a:p>
            <a:r>
              <a:rPr lang="en-US" dirty="0" smtClean="0"/>
              <a:t>Reconsideration Request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22</a:t>
            </a:fld>
            <a:endParaRPr lang="en-US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418460" y="2535255"/>
            <a:ext cx="9186729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Cindy Windham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200" kern="0" dirty="0" smtClean="0"/>
              <a:t>Senior Authorization Quality Review Specialist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3275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Quality Review</a:t>
            </a:r>
            <a:r>
              <a:rPr kumimoji="0" lang="en-US" alt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 Team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3275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Program Review</a:t>
            </a:r>
          </a:p>
        </p:txBody>
      </p:sp>
    </p:spTree>
    <p:extLst>
      <p:ext uri="{BB962C8B-B14F-4D97-AF65-F5344CB8AC3E}">
        <p14:creationId xmlns:p14="http://schemas.microsoft.com/office/powerpoint/2010/main" val="324539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7" y="-1"/>
            <a:ext cx="9867544" cy="1179321"/>
          </a:xfrm>
        </p:spPr>
        <p:txBody>
          <a:bodyPr/>
          <a:lstStyle/>
          <a:p>
            <a:r>
              <a:rPr lang="en-US" dirty="0" smtClean="0"/>
              <a:t>Reconsideration Request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 130 reviewed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D2 error cited</a:t>
            </a:r>
          </a:p>
          <a:p>
            <a:pPr marL="0" indent="0">
              <a:buNone/>
            </a:pPr>
            <a:endParaRPr lang="en-US" sz="500" dirty="0" smtClean="0"/>
          </a:p>
          <a:p>
            <a:pPr lvl="1"/>
            <a:r>
              <a:rPr lang="en-US" dirty="0" smtClean="0"/>
              <a:t> School child benefits not paid </a:t>
            </a:r>
          </a:p>
          <a:p>
            <a:pPr lvl="1"/>
            <a:r>
              <a:rPr lang="en-US" dirty="0" smtClean="0"/>
              <a:t> Chapter 35 benefits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 smtClean="0"/>
              <a:t>Reconsideration request </a:t>
            </a:r>
          </a:p>
          <a:p>
            <a:pPr marL="0" indent="0">
              <a:buNone/>
            </a:pPr>
            <a:endParaRPr lang="en-US" sz="500" dirty="0" smtClean="0"/>
          </a:p>
          <a:p>
            <a:pPr lvl="1"/>
            <a:r>
              <a:rPr lang="en-US" dirty="0" smtClean="0"/>
              <a:t> Insufficient evidence to add school child</a:t>
            </a:r>
          </a:p>
          <a:p>
            <a:pPr lvl="1"/>
            <a:r>
              <a:rPr lang="en-US" dirty="0" smtClean="0"/>
              <a:t> Simultaneous award action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r>
              <a:rPr lang="en-US" dirty="0"/>
              <a:t>Error upheld per M21-1MR III.iii.6.C.16.e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2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002" y="-1"/>
            <a:ext cx="9858998" cy="1179321"/>
          </a:xfrm>
        </p:spPr>
        <p:txBody>
          <a:bodyPr/>
          <a:lstStyle/>
          <a:p>
            <a:r>
              <a:rPr lang="en-US" dirty="0" smtClean="0"/>
              <a:t>Quality Assurance Internal Quality Review 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24</a:t>
            </a:fld>
            <a:endParaRPr lang="en-US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418460" y="2535255"/>
            <a:ext cx="918672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David Hannigan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200" kern="0" dirty="0" smtClean="0"/>
              <a:t>Chief, Quality Review Team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3275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Program Review</a:t>
            </a:r>
          </a:p>
        </p:txBody>
      </p:sp>
    </p:spTree>
    <p:extLst>
      <p:ext uri="{BB962C8B-B14F-4D97-AF65-F5344CB8AC3E}">
        <p14:creationId xmlns:p14="http://schemas.microsoft.com/office/powerpoint/2010/main" val="12020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8819" y="-1"/>
            <a:ext cx="9893181" cy="117932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8460" y="1589518"/>
            <a:ext cx="9374610" cy="4691641"/>
          </a:xfrm>
        </p:spPr>
        <p:txBody>
          <a:bodyPr/>
          <a:lstStyle/>
          <a:p>
            <a:r>
              <a:rPr lang="en-US" dirty="0" smtClean="0"/>
              <a:t>Exciting way to share ideas in a simple tip format</a:t>
            </a:r>
          </a:p>
          <a:p>
            <a:endParaRPr lang="en-US" dirty="0"/>
          </a:p>
          <a:p>
            <a:r>
              <a:rPr lang="en-US" dirty="0" smtClean="0"/>
              <a:t>Your Q-Tips are welcome and requested</a:t>
            </a:r>
          </a:p>
          <a:p>
            <a:endParaRPr lang="en-US" dirty="0"/>
          </a:p>
          <a:p>
            <a:r>
              <a:rPr lang="en-US" dirty="0" smtClean="0"/>
              <a:t>We will achieve 125/98% together by sharing knowledge with each other</a:t>
            </a:r>
          </a:p>
          <a:p>
            <a:endParaRPr lang="en-US" dirty="0"/>
          </a:p>
          <a:p>
            <a:r>
              <a:rPr lang="en-US" dirty="0" smtClean="0"/>
              <a:t>Send your ideas to David Hannigan and </a:t>
            </a:r>
            <a:r>
              <a:rPr lang="en-US" i="1" dirty="0" smtClean="0"/>
              <a:t>Get your name on the big screen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25</a:t>
            </a:fld>
            <a:endParaRPr lang="en-US" dirty="0"/>
          </a:p>
        </p:txBody>
      </p:sp>
      <p:pic>
        <p:nvPicPr>
          <p:cNvPr id="5" name="Picture 6" descr="http://www.kmsys.com/Q-Tips/Q-Tips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822" y="102550"/>
            <a:ext cx="9708023" cy="1051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http://www.cellonline.org/wp-content/uploads/2012/08/swab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1535394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563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910" y="-1"/>
            <a:ext cx="9876090" cy="1179321"/>
          </a:xfrm>
        </p:spPr>
        <p:txBody>
          <a:bodyPr/>
          <a:lstStyle/>
          <a:p>
            <a:r>
              <a:rPr lang="en-US" dirty="0" smtClean="0"/>
              <a:t>Source of This Month’s Q-Tip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altLang="en-US" dirty="0"/>
              <a:t>This month’s authorization Q-tip comes from </a:t>
            </a:r>
            <a:r>
              <a:rPr lang="en-US" altLang="en-US" b="1" dirty="0"/>
              <a:t>Jennell Lloyd, SSVSR, Phoenix </a:t>
            </a:r>
            <a:r>
              <a:rPr lang="en-US" altLang="en-US" b="1" dirty="0" smtClean="0"/>
              <a:t>RO</a:t>
            </a:r>
            <a:r>
              <a:rPr lang="en-US" altLang="en-US" dirty="0" smtClean="0"/>
              <a:t>  </a:t>
            </a:r>
            <a:endParaRPr lang="en-US" alt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altLang="en-US" dirty="0" smtClean="0"/>
              <a:t> My </a:t>
            </a:r>
            <a:r>
              <a:rPr lang="en-US" altLang="en-US" dirty="0"/>
              <a:t>thanks to Jennell for sharing this important reminder</a:t>
            </a:r>
            <a:r>
              <a:rPr lang="en-US" altLang="en-US" dirty="0" smtClean="0"/>
              <a:t>!</a:t>
            </a:r>
            <a:br>
              <a:rPr lang="en-US" alt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 Thanks for the submissions – please keep them coming!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0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910" y="-1"/>
            <a:ext cx="9876090" cy="1179321"/>
          </a:xfrm>
        </p:spPr>
        <p:txBody>
          <a:bodyPr/>
          <a:lstStyle/>
          <a:p>
            <a:r>
              <a:rPr lang="en-US" dirty="0" smtClean="0"/>
              <a:t>QRT Q-Tip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SzPct val="130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Court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decision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Sharp v. Shinseki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changed VA’s interpretation of </a:t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38 CFR 3.401(b)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effective dates for adding dependents. This decision affects ratings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done on or after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10/15/09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granting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any of the following: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latin typeface="Arial" panose="020B0604020202020204" pitchFamily="34" charset="0"/>
              </a:rPr>
              <a:t>Service </a:t>
            </a:r>
            <a:r>
              <a:rPr lang="en-US" sz="2000" dirty="0">
                <a:latin typeface="Arial" panose="020B0604020202020204" pitchFamily="34" charset="0"/>
              </a:rPr>
              <a:t>connection for new disabilities or </a:t>
            </a:r>
            <a:r>
              <a:rPr lang="en-US" sz="2000" dirty="0" smtClean="0">
                <a:latin typeface="Arial" panose="020B0604020202020204" pitchFamily="34" charset="0"/>
              </a:rPr>
              <a:t>increases in </a:t>
            </a:r>
            <a:r>
              <a:rPr lang="en-US" sz="2000" dirty="0">
                <a:latin typeface="Arial" panose="020B0604020202020204" pitchFamily="34" charset="0"/>
              </a:rPr>
              <a:t>the </a:t>
            </a:r>
            <a:r>
              <a:rPr lang="en-US" sz="2000" dirty="0" smtClean="0">
                <a:latin typeface="Arial" panose="020B0604020202020204" pitchFamily="34" charset="0"/>
              </a:rPr>
              <a:t>evaluation </a:t>
            </a:r>
            <a:r>
              <a:rPr lang="en-US" sz="2000" dirty="0">
                <a:latin typeface="Arial" panose="020B0604020202020204" pitchFamily="34" charset="0"/>
              </a:rPr>
              <a:t>for existing </a:t>
            </a:r>
            <a:r>
              <a:rPr lang="en-US" sz="2000" dirty="0" smtClean="0">
                <a:latin typeface="Arial" panose="020B0604020202020204" pitchFamily="34" charset="0"/>
              </a:rPr>
              <a:t>SC disabilities</a:t>
            </a:r>
            <a:r>
              <a:rPr lang="en-US" sz="2000" dirty="0">
                <a:latin typeface="Arial" panose="020B0604020202020204" pitchFamily="34" charset="0"/>
              </a:rPr>
              <a:t>, even when the combined SC </a:t>
            </a:r>
            <a:r>
              <a:rPr lang="en-US" sz="2000" dirty="0" smtClean="0">
                <a:latin typeface="Arial" panose="020B0604020202020204" pitchFamily="34" charset="0"/>
              </a:rPr>
              <a:t>evaluation </a:t>
            </a:r>
            <a:r>
              <a:rPr lang="en-US" sz="2000" dirty="0">
                <a:latin typeface="Arial" panose="020B0604020202020204" pitchFamily="34" charset="0"/>
              </a:rPr>
              <a:t>does not change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latin typeface="Arial" panose="020B0604020202020204" pitchFamily="34" charset="0"/>
              </a:rPr>
              <a:t>Total </a:t>
            </a:r>
            <a:r>
              <a:rPr lang="en-US" sz="2000" dirty="0">
                <a:latin typeface="Arial" panose="020B0604020202020204" pitchFamily="34" charset="0"/>
              </a:rPr>
              <a:t>disability for individual unemployability (TDIU)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latin typeface="Arial" panose="020B0604020202020204" pitchFamily="34" charset="0"/>
              </a:rPr>
              <a:t>S</a:t>
            </a:r>
            <a:r>
              <a:rPr lang="en-US" sz="2000" dirty="0" smtClean="0">
                <a:latin typeface="Arial" panose="020B0604020202020204" pitchFamily="34" charset="0"/>
              </a:rPr>
              <a:t>pecial </a:t>
            </a:r>
            <a:r>
              <a:rPr lang="en-US" sz="2000" dirty="0">
                <a:latin typeface="Arial" panose="020B0604020202020204" pitchFamily="34" charset="0"/>
              </a:rPr>
              <a:t>monthly </a:t>
            </a:r>
            <a:r>
              <a:rPr lang="en-US" sz="2000" dirty="0" smtClean="0">
                <a:latin typeface="Arial" panose="020B0604020202020204" pitchFamily="34" charset="0"/>
              </a:rPr>
              <a:t>compensation</a:t>
            </a:r>
            <a:endParaRPr lang="en-US" sz="2000" dirty="0">
              <a:latin typeface="Arial" panose="020B0604020202020204" pitchFamily="34" charset="0"/>
            </a:endParaRP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latin typeface="Arial" panose="020B0604020202020204" pitchFamily="34" charset="0"/>
              </a:rPr>
              <a:t>A</a:t>
            </a:r>
            <a:r>
              <a:rPr lang="en-US" sz="2000" dirty="0" smtClean="0">
                <a:latin typeface="Arial" panose="020B0604020202020204" pitchFamily="34" charset="0"/>
              </a:rPr>
              <a:t>n </a:t>
            </a:r>
            <a:r>
              <a:rPr lang="en-US" sz="2000" dirty="0">
                <a:latin typeface="Arial" panose="020B0604020202020204" pitchFamily="34" charset="0"/>
              </a:rPr>
              <a:t>earlier effective date for a combined SC </a:t>
            </a:r>
            <a:r>
              <a:rPr lang="en-US" sz="2000" dirty="0" smtClean="0">
                <a:latin typeface="Arial" panose="020B0604020202020204" pitchFamily="34" charset="0"/>
              </a:rPr>
              <a:t>evaluation </a:t>
            </a:r>
            <a:r>
              <a:rPr lang="en-US" sz="2000" dirty="0">
                <a:latin typeface="Arial" panose="020B0604020202020204" pitchFamily="34" charset="0"/>
              </a:rPr>
              <a:t>of </a:t>
            </a:r>
            <a:r>
              <a:rPr lang="en-US" sz="2000" dirty="0" smtClean="0">
                <a:latin typeface="Arial" panose="020B0604020202020204" pitchFamily="34" charset="0"/>
              </a:rPr>
              <a:t>30% </a:t>
            </a:r>
            <a:r>
              <a:rPr lang="en-US" sz="2000" dirty="0">
                <a:latin typeface="Arial" panose="020B0604020202020204" pitchFamily="34" charset="0"/>
              </a:rPr>
              <a:t>or </a:t>
            </a:r>
            <a:r>
              <a:rPr lang="en-US" sz="2000" dirty="0" smtClean="0">
                <a:latin typeface="Arial" panose="020B0604020202020204" pitchFamily="34" charset="0"/>
              </a:rPr>
              <a:t>greater</a:t>
            </a:r>
            <a:endParaRPr lang="en-US" sz="2000" dirty="0">
              <a:latin typeface="Arial" panose="020B0604020202020204" pitchFamily="34" charset="0"/>
            </a:endParaRPr>
          </a:p>
          <a:p>
            <a:pPr>
              <a:buSzPct val="130000"/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evidence of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dependent(s)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received within one year of our notification to the Veteran of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above-listed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rating decision, the dependent(s) should be added from the date granted in that rating decision (or event, if event was after). </a:t>
            </a:r>
          </a:p>
          <a:p>
            <a:pPr>
              <a:buFont typeface="Arial" charset="0"/>
              <a:buChar char="•"/>
              <a:defRPr/>
            </a:pPr>
            <a:endParaRPr lang="en-US" altLang="en-US" sz="1600" i="1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37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7364" y="-1"/>
            <a:ext cx="9884636" cy="1179321"/>
          </a:xfrm>
        </p:spPr>
        <p:txBody>
          <a:bodyPr/>
          <a:lstStyle/>
          <a:p>
            <a:r>
              <a:rPr lang="en-US" dirty="0" smtClean="0"/>
              <a:t>QRT Q-Tip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Fast Letter wasn’t issued (FL 11-38) until 12/19/11 providing instruction for processing claims based on the Sharp decision. 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(FL rescinded 7/9/12 and incorporated into the manual)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Therefore, be sure to review ratings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done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between 10/15/09 and 12/19/11 to ensure that dependents were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added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from the earliest possible effective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date based on the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Sharp decision.</a:t>
            </a:r>
          </a:p>
          <a:p>
            <a:pPr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every award with dependents, double check they are added from the earliest possible dates.  Backfill dependents, if necessary, and check if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earlier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effective date is warranted.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800"/>
              </a:spcAft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M21-1MR Part III.iii.5.F.35.d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78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910" y="-1"/>
            <a:ext cx="9876090" cy="1179321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29</a:t>
            </a:fld>
            <a:endParaRPr lang="en-US" dirty="0"/>
          </a:p>
        </p:txBody>
      </p:sp>
      <p:pic>
        <p:nvPicPr>
          <p:cNvPr id="5" name="Picture 6" descr="http://openclipart.org/image/800px/svg_to_png/118303/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193" y="1443480"/>
            <a:ext cx="3479800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546790" y="3515168"/>
            <a:ext cx="9550116" cy="2654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+mn-lt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algn="ctr">
              <a:buFont typeface="Webdings" pitchFamily="18" charset="2"/>
              <a:buChar char="É"/>
              <a:defRPr/>
            </a:pPr>
            <a:r>
              <a:rPr lang="en-US" altLang="en-US" sz="3200" kern="0" dirty="0" smtClean="0">
                <a:latin typeface="Arial" charset="0"/>
                <a:cs typeface="Arial" charset="0"/>
              </a:rPr>
              <a:t> The phone lines have been unmuted  </a:t>
            </a:r>
            <a:r>
              <a:rPr lang="en-US" altLang="en-US" sz="4000" kern="0" dirty="0" smtClean="0">
                <a:solidFill>
                  <a:srgbClr val="FF0000"/>
                </a:solidFill>
                <a:latin typeface="Arial" charset="0"/>
                <a:cs typeface="Arial" charset="0"/>
                <a:sym typeface="Webdings" pitchFamily="18" charset="2"/>
              </a:rPr>
              <a:t></a:t>
            </a:r>
          </a:p>
          <a:p>
            <a:pPr marL="0" indent="0" algn="ctr">
              <a:buFont typeface="Wingdings" pitchFamily="2" charset="2"/>
              <a:buNone/>
              <a:defRPr/>
            </a:pPr>
            <a:endParaRPr lang="en-US" altLang="en-US" kern="0" dirty="0" smtClean="0">
              <a:latin typeface="Arial" charset="0"/>
              <a:cs typeface="Arial" charset="0"/>
              <a:sym typeface="Webdings" pitchFamily="18" charset="2"/>
            </a:endParaRPr>
          </a:p>
          <a:p>
            <a:pPr lvl="1" algn="ctr">
              <a:defRPr/>
            </a:pPr>
            <a:r>
              <a:rPr lang="en-US" altLang="en-US" kern="0" dirty="0" smtClean="0">
                <a:latin typeface="Arial" charset="0"/>
                <a:cs typeface="Arial" charset="0"/>
                <a:sym typeface="Webdings" pitchFamily="18" charset="2"/>
              </a:rPr>
              <a:t>  Remember to personally unmute your phone line</a:t>
            </a:r>
            <a:br>
              <a:rPr lang="en-US" altLang="en-US" kern="0" dirty="0" smtClean="0">
                <a:latin typeface="Arial" charset="0"/>
                <a:cs typeface="Arial" charset="0"/>
                <a:sym typeface="Webdings" pitchFamily="18" charset="2"/>
              </a:rPr>
            </a:br>
            <a:r>
              <a:rPr lang="en-US" altLang="en-US" kern="0" dirty="0" smtClean="0">
                <a:latin typeface="Arial" charset="0"/>
                <a:cs typeface="Arial" charset="0"/>
                <a:sym typeface="Webdings" pitchFamily="18" charset="2"/>
              </a:rPr>
              <a:t>  or microphone if you have a question</a:t>
            </a:r>
          </a:p>
          <a:p>
            <a:pPr marL="457200" lvl="1" indent="0">
              <a:buFontTx/>
              <a:buNone/>
              <a:defRPr/>
            </a:pPr>
            <a:endParaRPr lang="en-US" altLang="en-US" sz="1000" kern="0" dirty="0" smtClean="0">
              <a:latin typeface="Arial" charset="0"/>
              <a:cs typeface="Arial" charset="0"/>
              <a:sym typeface="Webdings" pitchFamily="18" charset="2"/>
            </a:endParaRPr>
          </a:p>
          <a:p>
            <a:pPr lvl="2" algn="ctr">
              <a:buClr>
                <a:srgbClr val="FF0000"/>
              </a:buClr>
              <a:defRPr/>
            </a:pPr>
            <a:r>
              <a:rPr lang="en-US" altLang="en-US" kern="0" dirty="0" smtClean="0">
                <a:latin typeface="Arial" charset="0"/>
                <a:sym typeface="Webdings" pitchFamily="18" charset="2"/>
              </a:rPr>
              <a:t>  To unmute yourself, press            , then press 6</a:t>
            </a:r>
            <a:endParaRPr lang="en-US" altLang="en-US" kern="0" dirty="0" smtClean="0">
              <a:latin typeface="Arial" charset="0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113" y="5636663"/>
            <a:ext cx="625966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886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910" y="-1"/>
            <a:ext cx="9876090" cy="1179321"/>
          </a:xfrm>
        </p:spPr>
        <p:txBody>
          <a:bodyPr/>
          <a:lstStyle/>
          <a:p>
            <a:r>
              <a:rPr lang="en-US" dirty="0" smtClean="0"/>
              <a:t>AQC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589518"/>
            <a:ext cx="10945906" cy="4777099"/>
          </a:xfrm>
        </p:spPr>
        <p:txBody>
          <a:bodyPr/>
          <a:lstStyle/>
          <a:p>
            <a:r>
              <a:rPr lang="en-US" sz="2400" dirty="0"/>
              <a:t>Opening </a:t>
            </a:r>
            <a:r>
              <a:rPr lang="en-US" sz="2400" dirty="0" smtClean="0"/>
              <a:t>Remarks</a:t>
            </a:r>
            <a:endParaRPr lang="en-US" sz="2400" dirty="0"/>
          </a:p>
          <a:p>
            <a:r>
              <a:rPr lang="en-US" sz="2400" dirty="0" smtClean="0"/>
              <a:t>Reminders</a:t>
            </a:r>
            <a:endParaRPr lang="en-US" sz="2400" dirty="0"/>
          </a:p>
          <a:p>
            <a:r>
              <a:rPr lang="en-US" sz="2400" dirty="0" smtClean="0"/>
              <a:t>Clearing Multiple End Products</a:t>
            </a:r>
          </a:p>
          <a:p>
            <a:r>
              <a:rPr lang="en-US" sz="2400" dirty="0" smtClean="0"/>
              <a:t>Audit Error Worksheet Processing </a:t>
            </a:r>
          </a:p>
          <a:p>
            <a:r>
              <a:rPr lang="en-US" sz="2400" dirty="0" smtClean="0"/>
              <a:t>Recent </a:t>
            </a:r>
            <a:r>
              <a:rPr lang="en-US" sz="2400" dirty="0"/>
              <a:t>Manual </a:t>
            </a:r>
            <a:r>
              <a:rPr lang="en-US" sz="2400" dirty="0" smtClean="0"/>
              <a:t>Changes</a:t>
            </a:r>
          </a:p>
          <a:p>
            <a:r>
              <a:rPr lang="en-US" sz="2400" dirty="0" smtClean="0"/>
              <a:t>VBMS-A Enhancements</a:t>
            </a:r>
            <a:endParaRPr lang="en-US" sz="2400" dirty="0"/>
          </a:p>
          <a:p>
            <a:r>
              <a:rPr lang="en-US" sz="2400" dirty="0" smtClean="0"/>
              <a:t>Quality </a:t>
            </a:r>
            <a:r>
              <a:rPr lang="en-US" sz="2400" dirty="0"/>
              <a:t>Review &amp; Consistency Topics</a:t>
            </a:r>
          </a:p>
          <a:p>
            <a:r>
              <a:rPr lang="en-US" sz="2400" dirty="0"/>
              <a:t>Reconsideration </a:t>
            </a:r>
            <a:r>
              <a:rPr lang="en-US" sz="2400" dirty="0" smtClean="0"/>
              <a:t>Request Discussion</a:t>
            </a:r>
            <a:endParaRPr lang="en-US" sz="2400" dirty="0"/>
          </a:p>
          <a:p>
            <a:r>
              <a:rPr lang="en-US" sz="2400" dirty="0"/>
              <a:t>QRT Q-Tips</a:t>
            </a:r>
          </a:p>
          <a:p>
            <a:r>
              <a:rPr lang="en-US" sz="2400" dirty="0" smtClean="0"/>
              <a:t>TMS and Next Quality Call Information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Reminder – All Phone Lines Are Muted Until The End Of The Call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910" y="-1"/>
            <a:ext cx="9876090" cy="1179321"/>
          </a:xfrm>
        </p:spPr>
        <p:txBody>
          <a:bodyPr/>
          <a:lstStyle/>
          <a:p>
            <a:r>
              <a:rPr lang="en-US" dirty="0" smtClean="0"/>
              <a:t>VA Talent Management System (TMS)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4" y="1589518"/>
            <a:ext cx="11134040" cy="4691641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The TMS number for the October 2014 Authorization Quality Call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is </a:t>
            </a:r>
            <a:r>
              <a:rPr lang="en-US" dirty="0">
                <a:solidFill>
                  <a:srgbClr val="FF0000"/>
                </a:solidFill>
              </a:rPr>
              <a:t>3892941.</a:t>
            </a:r>
            <a:r>
              <a:rPr lang="en-US" dirty="0" smtClean="0"/>
              <a:t>  If you listened to the call live, click the video link, then </a:t>
            </a:r>
            <a:r>
              <a:rPr lang="en-US" i="1" dirty="0" smtClean="0"/>
              <a:t>immediately</a:t>
            </a:r>
            <a:r>
              <a:rPr lang="en-US" dirty="0" smtClean="0"/>
              <a:t> return to Content Structure to complete the survey to receive credit for the call in TMS.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the near future, you will receive a </a:t>
            </a:r>
            <a:r>
              <a:rPr lang="en-US" i="1" dirty="0" smtClean="0"/>
              <a:t>Calendar Blast </a:t>
            </a:r>
            <a:r>
              <a:rPr lang="en-US" dirty="0" smtClean="0"/>
              <a:t>showing the TMS number for the December 2014 Authorization Quality Call has been activated.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30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039" y="3430585"/>
            <a:ext cx="1737526" cy="1483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3217" y="264921"/>
            <a:ext cx="907249" cy="858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642" y="264921"/>
            <a:ext cx="907249" cy="858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489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002" y="-1"/>
            <a:ext cx="9858998" cy="1179321"/>
          </a:xfrm>
        </p:spPr>
        <p:txBody>
          <a:bodyPr/>
          <a:lstStyle/>
          <a:p>
            <a:r>
              <a:rPr lang="en-US" dirty="0" smtClean="0"/>
              <a:t>Authorization &amp; Rating Quality Calls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31</a:t>
            </a:fld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860" y="1435692"/>
            <a:ext cx="6400800" cy="222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799" y="3657600"/>
            <a:ext cx="11073213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+mn-lt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  <a:cs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kern="0" dirty="0" smtClean="0">
                <a:latin typeface="Arial" charset="0"/>
                <a:cs typeface="Arial" charset="0"/>
              </a:rPr>
              <a:t>The QA Staff is rotating the quality calls each month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altLang="en-US" sz="1000" kern="0" dirty="0" smtClean="0">
              <a:latin typeface="Arial" charset="0"/>
              <a:cs typeface="Arial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kern="0" dirty="0" smtClean="0">
                <a:latin typeface="Arial" charset="0"/>
                <a:cs typeface="Arial" charset="0"/>
              </a:rPr>
              <a:t>Bi-monthly Authorization and Rating Quality Calls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altLang="en-US" sz="1000" kern="0" dirty="0" smtClean="0">
              <a:latin typeface="Arial" charset="0"/>
              <a:cs typeface="Arial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kern="0" dirty="0" smtClean="0">
                <a:latin typeface="Arial" charset="0"/>
                <a:cs typeface="Arial" charset="0"/>
              </a:rPr>
              <a:t>Next Rating Quality Call will be held on Wednesday, January 21st at 1:30 PM EST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en-US" kern="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21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6" y="-1"/>
            <a:ext cx="9867544" cy="1179321"/>
          </a:xfrm>
        </p:spPr>
        <p:txBody>
          <a:bodyPr/>
          <a:lstStyle/>
          <a:p>
            <a:r>
              <a:rPr lang="en-US" dirty="0" smtClean="0"/>
              <a:t>Next Authorization Quality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next Authorization Quality Call will be held on Wednesday, February 11th at 1:30 PM EST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 smtClean="0"/>
              <a:t>Please feel free to forward suggested topics to VAVBAWAS/CO/214B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 smtClean="0"/>
              <a:t>Quality Call Notes can be found on the Compensation Service Intranet site:  http://vbaw.vba.va.gov/bl/21/star/star_call.htm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 smtClean="0">
                <a:solidFill>
                  <a:srgbClr val="FF0000"/>
                </a:solidFill>
              </a:rPr>
              <a:t>Quality is not an act, it is a habit.  ~ Aristotle</a:t>
            </a:r>
            <a:endParaRPr lang="en-US" i="1" dirty="0">
              <a:solidFill>
                <a:srgbClr val="FF0000"/>
              </a:solidFill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81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6" y="-1"/>
            <a:ext cx="9867544" cy="1179321"/>
          </a:xfrm>
        </p:spPr>
        <p:txBody>
          <a:bodyPr/>
          <a:lstStyle/>
          <a:p>
            <a:r>
              <a:rPr lang="en-US" dirty="0" smtClean="0"/>
              <a:t>Opening Remarks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60975" y="2548070"/>
            <a:ext cx="6096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Diana Williard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Quality Assurance Officer (QAO)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Program Review</a:t>
            </a:r>
          </a:p>
        </p:txBody>
      </p:sp>
    </p:spTree>
    <p:extLst>
      <p:ext uri="{BB962C8B-B14F-4D97-AF65-F5344CB8AC3E}">
        <p14:creationId xmlns:p14="http://schemas.microsoft.com/office/powerpoint/2010/main" val="294439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6" y="-1"/>
            <a:ext cx="9867544" cy="1179321"/>
          </a:xfrm>
        </p:spPr>
        <p:txBody>
          <a:bodyPr/>
          <a:lstStyle/>
          <a:p>
            <a:r>
              <a:rPr lang="en-US" dirty="0" smtClean="0"/>
              <a:t>General Call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Live training call consists of a visual PowerPoint presentation along with presenters talking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 smtClean="0"/>
              <a:t>Thank you for completing the TMS surveys and providing your comments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 smtClean="0"/>
              <a:t>Recording of today’s call, Call Notes (transcript), and a copy of this PowerPoint will be posted into TMS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 smtClean="0"/>
              <a:t>Call Notes will also be posted to Intranet STAR homepage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6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6" y="-1"/>
            <a:ext cx="9867544" cy="1179321"/>
          </a:xfrm>
        </p:spPr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418460" y="2535255"/>
            <a:ext cx="9186729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Cindy Windham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200" kern="0" dirty="0" smtClean="0"/>
              <a:t>Senior Authorization Quality Review Specialist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3275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Quality Review</a:t>
            </a:r>
            <a:r>
              <a:rPr kumimoji="0" lang="en-US" alt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 Team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3275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Program Review</a:t>
            </a:r>
          </a:p>
        </p:txBody>
      </p:sp>
    </p:spTree>
    <p:extLst>
      <p:ext uri="{BB962C8B-B14F-4D97-AF65-F5344CB8AC3E}">
        <p14:creationId xmlns:p14="http://schemas.microsoft.com/office/powerpoint/2010/main" val="382052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8819" y="-1"/>
            <a:ext cx="9893181" cy="1179321"/>
          </a:xfrm>
        </p:spPr>
        <p:txBody>
          <a:bodyPr/>
          <a:lstStyle/>
          <a:p>
            <a:r>
              <a:rPr lang="en-US" dirty="0" smtClean="0"/>
              <a:t>Dependency Reminder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47165" y="1589518"/>
            <a:ext cx="10945906" cy="4691641"/>
          </a:xfrm>
        </p:spPr>
        <p:txBody>
          <a:bodyPr/>
          <a:lstStyle/>
          <a:p>
            <a:r>
              <a:rPr lang="en-US" dirty="0" smtClean="0"/>
              <a:t>Dependency</a:t>
            </a:r>
          </a:p>
          <a:p>
            <a:pPr lvl="1"/>
            <a:r>
              <a:rPr lang="en-US" dirty="0" smtClean="0"/>
              <a:t> Need for SSN</a:t>
            </a:r>
          </a:p>
          <a:p>
            <a:pPr lvl="1"/>
            <a:r>
              <a:rPr lang="en-US" dirty="0" smtClean="0"/>
              <a:t> School child benefits for period preceding Chapter 35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1800" b="1" dirty="0" smtClean="0"/>
              <a:t>Example:</a:t>
            </a:r>
            <a:r>
              <a:rPr lang="en-US" sz="1800" dirty="0" smtClean="0"/>
              <a:t>  Veteran’s </a:t>
            </a:r>
            <a:r>
              <a:rPr lang="en-US" sz="1800" dirty="0"/>
              <a:t>child Sarah </a:t>
            </a:r>
            <a:r>
              <a:rPr lang="en-US" sz="1800" dirty="0" smtClean="0"/>
              <a:t>turned </a:t>
            </a:r>
            <a:r>
              <a:rPr lang="en-US" sz="1800" dirty="0"/>
              <a:t>18 on 3/25/14.  The Veteran submitted </a:t>
            </a:r>
            <a:r>
              <a:rPr lang="en-US" sz="1800" dirty="0" smtClean="0"/>
              <a:t>VA </a:t>
            </a:r>
            <a:r>
              <a:rPr lang="en-US" sz="1800" dirty="0"/>
              <a:t>Form 21-674 </a:t>
            </a:r>
            <a:r>
              <a:rPr lang="en-US" sz="1800" dirty="0" smtClean="0"/>
              <a:t>one month prior, verifying HS attendance until 5/15/14</a:t>
            </a:r>
            <a:r>
              <a:rPr lang="en-US" sz="1800" dirty="0"/>
              <a:t>.  </a:t>
            </a:r>
            <a:r>
              <a:rPr lang="en-US" sz="1800" dirty="0" smtClean="0"/>
              <a:t>Award continues </a:t>
            </a:r>
            <a:r>
              <a:rPr lang="en-US" sz="1800" dirty="0"/>
              <a:t>her </a:t>
            </a:r>
            <a:r>
              <a:rPr lang="en-US" sz="1800" dirty="0" smtClean="0"/>
              <a:t>as </a:t>
            </a:r>
            <a:r>
              <a:rPr lang="en-US" sz="1800" dirty="0"/>
              <a:t>a school child from 4/1/14 until 6/1/14.  In August 2014, </a:t>
            </a:r>
            <a:r>
              <a:rPr lang="en-US" sz="1800" dirty="0" smtClean="0"/>
              <a:t>the RPO notifies the RO that </a:t>
            </a:r>
            <a:r>
              <a:rPr lang="en-US" sz="1800" dirty="0"/>
              <a:t>Sarah began </a:t>
            </a:r>
            <a:r>
              <a:rPr lang="en-US" sz="1800" dirty="0" smtClean="0"/>
              <a:t>receiving Ch. 35 on 8/9/14.  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dirty="0" smtClean="0"/>
              <a:t>Since </a:t>
            </a:r>
            <a:r>
              <a:rPr lang="en-US" sz="1800" dirty="0"/>
              <a:t>there is evidence of record verifying Sarah’s school attendance at the end of the preceding term, no additional evidence is required to continue Sarah as a school child from 6/1/14 until the date her Chapter 35 took affect (8/9/14</a:t>
            </a:r>
            <a:r>
              <a:rPr lang="en-US" sz="1800" dirty="0" smtClean="0"/>
              <a:t>).</a:t>
            </a:r>
            <a:br>
              <a:rPr lang="en-US" sz="1800" dirty="0" smtClean="0"/>
            </a:br>
            <a:endParaRPr lang="en-US" sz="1800" dirty="0" smtClean="0"/>
          </a:p>
          <a:p>
            <a:pPr marL="457200" lvl="1" indent="0">
              <a:buNone/>
            </a:pPr>
            <a:r>
              <a:rPr lang="en-US" sz="1800" u="sng" dirty="0">
                <a:hlinkClick r:id="rId2"/>
              </a:rPr>
              <a:t>M21-1MR,III.iii.6.C.16.e</a:t>
            </a:r>
            <a:endParaRPr lang="en-US" sz="1800" dirty="0"/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10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002" y="-1"/>
            <a:ext cx="9858998" cy="1179321"/>
          </a:xfrm>
        </p:spPr>
        <p:txBody>
          <a:bodyPr/>
          <a:lstStyle/>
          <a:p>
            <a:r>
              <a:rPr lang="en-US" dirty="0" smtClean="0"/>
              <a:t>Incarceration Reminder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47165" y="1589518"/>
            <a:ext cx="10945906" cy="4691641"/>
          </a:xfrm>
        </p:spPr>
        <p:txBody>
          <a:bodyPr/>
          <a:lstStyle/>
          <a:p>
            <a:r>
              <a:rPr lang="en-US" dirty="0" smtClean="0"/>
              <a:t>Incarceration</a:t>
            </a:r>
          </a:p>
          <a:p>
            <a:pPr lvl="1"/>
            <a:r>
              <a:rPr lang="en-US" dirty="0" smtClean="0"/>
              <a:t> Information needed prior to adjusting benefits</a:t>
            </a:r>
          </a:p>
          <a:p>
            <a:pPr lvl="2"/>
            <a:r>
              <a:rPr lang="en-US" dirty="0" smtClean="0"/>
              <a:t> Felony or misdemeanor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Date of incarceration </a:t>
            </a:r>
            <a:r>
              <a:rPr lang="en-US" i="1" dirty="0" smtClean="0"/>
              <a:t>following conviction</a:t>
            </a:r>
          </a:p>
          <a:p>
            <a:pPr marL="914400" lvl="2" indent="0">
              <a:buNone/>
            </a:pPr>
            <a:endParaRPr lang="en-US" sz="2400" i="1" dirty="0" smtClean="0"/>
          </a:p>
          <a:p>
            <a:pPr lvl="1"/>
            <a:r>
              <a:rPr lang="en-US" dirty="0" smtClean="0"/>
              <a:t>Contacting the facility</a:t>
            </a:r>
          </a:p>
          <a:p>
            <a:pPr lvl="2"/>
            <a:r>
              <a:rPr lang="en-US" dirty="0" smtClean="0"/>
              <a:t> Telephone, website, VA Form 21-4193</a:t>
            </a:r>
          </a:p>
          <a:p>
            <a:pPr lvl="2"/>
            <a:r>
              <a:rPr lang="en-US" dirty="0" smtClean="0"/>
              <a:t> No response from facility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23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56" y="-1"/>
            <a:ext cx="9867544" cy="1179321"/>
          </a:xfrm>
        </p:spPr>
        <p:txBody>
          <a:bodyPr/>
          <a:lstStyle/>
          <a:p>
            <a:r>
              <a:rPr lang="en-US" dirty="0" smtClean="0"/>
              <a:t>EP &amp; AEW Presentations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418460" y="2535255"/>
            <a:ext cx="918672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Font typeface="Arial" charset="0"/>
              <a:buChar char="•"/>
              <a:defRPr sz="2800">
                <a:solidFill>
                  <a:srgbClr val="1D3275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 sz="2400">
                <a:solidFill>
                  <a:srgbClr val="1D3275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ü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Radine Mace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200" kern="0" dirty="0" smtClean="0"/>
              <a:t>Consultant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1D3275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D3275"/>
                </a:solidFill>
                <a:effectLst/>
                <a:uLnTx/>
                <a:uFillTx/>
                <a:latin typeface="Arial" charset="0"/>
                <a:cs typeface="Arial" charset="0"/>
              </a:rPr>
              <a:t>Program Review</a:t>
            </a:r>
          </a:p>
        </p:txBody>
      </p:sp>
    </p:spTree>
    <p:extLst>
      <p:ext uri="{BB962C8B-B14F-4D97-AF65-F5344CB8AC3E}">
        <p14:creationId xmlns:p14="http://schemas.microsoft.com/office/powerpoint/2010/main" val="155583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Custom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1D3275"/>
      </a:hlink>
      <a:folHlink>
        <a:srgbClr val="1D3275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D02D773F4EF48AD3F822B060AF6D6" ma:contentTypeVersion="6" ma:contentTypeDescription="Create a new document." ma:contentTypeScope="" ma:versionID="9fc3cc2816bff8870ed06a711ee84741">
  <xsd:schema xmlns:xsd="http://www.w3.org/2001/XMLSchema" xmlns:xs="http://www.w3.org/2001/XMLSchema" xmlns:p="http://schemas.microsoft.com/office/2006/metadata/properties" xmlns:ns2="2da25be0-76c5-4dc2-97ce-abf315810957" targetNamespace="http://schemas.microsoft.com/office/2006/metadata/properties" ma:root="true" ma:fieldsID="634a8fd01e33da5166b88b125cca987c" ns2:_="">
    <xsd:import namespace="2da25be0-76c5-4dc2-97ce-abf315810957"/>
    <xsd:element name="properties">
      <xsd:complexType>
        <xsd:sequence>
          <xsd:element name="documentManagement">
            <xsd:complexType>
              <xsd:all>
                <xsd:element ref="ns2:Date" minOccurs="0"/>
                <xsd:element ref="ns2:Benefit" minOccurs="0"/>
                <xsd:element ref="ns2:End_x0020_Product" minOccurs="0"/>
                <xsd:element ref="ns2:Error_x0020_Code" minOccurs="0"/>
                <xsd:element ref="ns2:Sourc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a25be0-76c5-4dc2-97ce-abf315810957" elementFormDefault="qualified">
    <xsd:import namespace="http://schemas.microsoft.com/office/2006/documentManagement/types"/>
    <xsd:import namespace="http://schemas.microsoft.com/office/infopath/2007/PartnerControls"/>
    <xsd:element name="Date" ma:index="9" nillable="true" ma:displayName="Date" ma:format="DateOnly" ma:internalName="Date">
      <xsd:simpleType>
        <xsd:restriction base="dms:DateTime"/>
      </xsd:simpleType>
    </xsd:element>
    <xsd:element name="Benefit" ma:index="10" nillable="true" ma:displayName="Benefit" ma:default="N/A" ma:format="Dropdown" ma:internalName="Benefit">
      <xsd:simpleType>
        <xsd:restriction base="dms:Choice">
          <xsd:enumeration value="N/A"/>
          <xsd:enumeration value="Accrued"/>
          <xsd:enumeration value="Active Duty"/>
          <xsd:enumeration value="Administrative"/>
          <xsd:enumeration value="Apportionment"/>
          <xsd:enumeration value="Brokered Case"/>
          <xsd:enumeration value="Burial"/>
          <xsd:enumeration value="Comments"/>
          <xsd:enumeration value="CRDP/CRSP"/>
          <xsd:enumeration value="Development"/>
          <xsd:enumeration value="Dependency"/>
          <xsd:enumeration value="Drill Pay"/>
          <xsd:enumeration value="Due Process"/>
          <xsd:enumeration value="Effective Dates"/>
          <xsd:enumeration value="Hospital Adj."/>
          <xsd:enumeration value="Incarceration Adj."/>
          <xsd:enumeration value="Income"/>
          <xsd:enumeration value="Missed Issues"/>
          <xsd:enumeration value="Notification"/>
          <xsd:enumeration value="Payment"/>
          <xsd:enumeration value="Pension MC"/>
        </xsd:restriction>
      </xsd:simpleType>
    </xsd:element>
    <xsd:element name="End_x0020_Product" ma:index="11" nillable="true" ma:displayName="End Product" ma:default="N/A" ma:format="Dropdown" ma:internalName="End_x0020_Product">
      <xsd:simpleType>
        <xsd:restriction base="dms:Choice">
          <xsd:enumeration value="N/A"/>
          <xsd:enumeration value="130"/>
          <xsd:enumeration value="135"/>
          <xsd:enumeration value="160"/>
          <xsd:enumeration value="165"/>
          <xsd:enumeration value="190"/>
          <xsd:enumeration value="290"/>
          <xsd:enumeration value="600"/>
        </xsd:restriction>
      </xsd:simpleType>
    </xsd:element>
    <xsd:element name="Error_x0020_Code" ma:index="12" nillable="true" ma:displayName="Error Code" ma:default="N/A" ma:format="Dropdown" ma:internalName="Error_x0020_Code">
      <xsd:simpleType>
        <xsd:restriction base="dms:Choice">
          <xsd:enumeration value="N/A"/>
          <xsd:enumeration value="A1"/>
          <xsd:enumeration value="A2"/>
          <xsd:enumeration value="B1"/>
          <xsd:enumeration value="B2"/>
          <xsd:enumeration value="C1"/>
          <xsd:enumeration value="C2"/>
          <xsd:enumeration value="C3"/>
          <xsd:enumeration value="C4"/>
          <xsd:enumeration value="D1"/>
          <xsd:enumeration value="D2"/>
          <xsd:enumeration value="D3"/>
          <xsd:enumeration value="D4"/>
          <xsd:enumeration value="D5"/>
          <xsd:enumeration value="E1"/>
          <xsd:enumeration value="E2"/>
          <xsd:enumeration value="E3"/>
          <xsd:enumeration value="F1"/>
          <xsd:enumeration value="F2"/>
          <xsd:enumeration value="G1"/>
          <xsd:enumeration value="G2"/>
          <xsd:enumeration value="H"/>
          <xsd:enumeration value="I1"/>
          <xsd:enumeration value="I2"/>
          <xsd:enumeration value="I3"/>
          <xsd:enumeration value="J1"/>
          <xsd:enumeration value="J2"/>
          <xsd:enumeration value="J3"/>
          <xsd:enumeration value="K1"/>
          <xsd:enumeration value="K2"/>
          <xsd:enumeration value="K3"/>
          <xsd:enumeration value="K4"/>
          <xsd:enumeration value="L"/>
          <xsd:enumeration value="M1"/>
          <xsd:enumeration value="M2"/>
          <xsd:enumeration value="N1"/>
          <xsd:enumeration value="N2"/>
        </xsd:restriction>
      </xsd:simpleType>
    </xsd:element>
    <xsd:element name="Source" ma:index="13" nillable="true" ma:displayName="Source" ma:internalName="Source">
      <xsd:simpleType>
        <xsd:restriction base="dms:Text">
          <xsd:maxLength value="3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8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urce xmlns="2da25be0-76c5-4dc2-97ce-abf315810957" xsi:nil="true"/>
    <Date xmlns="2da25be0-76c5-4dc2-97ce-abf315810957">2014-11-24T06:00:00+00:00</Date>
    <Benefit xmlns="2da25be0-76c5-4dc2-97ce-abf315810957">N/A</Benefit>
    <End_x0020_Product xmlns="2da25be0-76c5-4dc2-97ce-abf315810957">N/A</End_x0020_Product>
    <Error_x0020_Code xmlns="2da25be0-76c5-4dc2-97ce-abf315810957">N/A</Error_x0020_Code>
  </documentManagement>
</p:properties>
</file>

<file path=customXml/itemProps1.xml><?xml version="1.0" encoding="utf-8"?>
<ds:datastoreItem xmlns:ds="http://schemas.openxmlformats.org/officeDocument/2006/customXml" ds:itemID="{45D7111B-C716-4E22-84E1-8AD4FD64E9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a25be0-76c5-4dc2-97ce-abf3158109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7F841B9-F256-4CB1-97A0-D3BB93DA76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D7B6E5-0F04-4CEF-A7BC-E28EF6BF7FB8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2da25be0-76c5-4dc2-97ce-abf315810957"/>
    <ds:schemaRef ds:uri="http://schemas.microsoft.com/office/infopath/2007/PartnerControls"/>
    <ds:schemaRef ds:uri="http://www.w3.org/XML/1998/namespace"/>
    <ds:schemaRef ds:uri="http://purl.org/dc/terms/"/>
    <ds:schemaRef ds:uri="http://purl.org/dc/elements/1.1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5361</TotalTime>
  <Words>1475</Words>
  <Application>Microsoft Office PowerPoint</Application>
  <PresentationFormat>Custom</PresentationFormat>
  <Paragraphs>277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Ppt0000000</vt:lpstr>
      <vt:lpstr>PowerPoint Presentation</vt:lpstr>
      <vt:lpstr>Authorization Quality Call (AQC) Reminder</vt:lpstr>
      <vt:lpstr>AQC Agenda</vt:lpstr>
      <vt:lpstr>Opening Remarks</vt:lpstr>
      <vt:lpstr>General Call Information</vt:lpstr>
      <vt:lpstr>Reminders</vt:lpstr>
      <vt:lpstr>Dependency Reminder</vt:lpstr>
      <vt:lpstr>Incarceration Reminder</vt:lpstr>
      <vt:lpstr>EP &amp; AEW Presentations</vt:lpstr>
      <vt:lpstr>Clearing Multiple or Inappropriate End Products (EPs)</vt:lpstr>
      <vt:lpstr>Audit Error Worksheet (AEW) Processing</vt:lpstr>
      <vt:lpstr>Recent Manual Changes</vt:lpstr>
      <vt:lpstr>Clarifying Section 5103 Notice Requirements</vt:lpstr>
      <vt:lpstr>Document Development Attempts</vt:lpstr>
      <vt:lpstr>Social Security Number Needed To Add Child</vt:lpstr>
      <vt:lpstr>Establishing End Product (EP) 130</vt:lpstr>
      <vt:lpstr>Veterans Benefits Management System (VBMS)</vt:lpstr>
      <vt:lpstr>VBMS for Awards (VBMS-A) Topics</vt:lpstr>
      <vt:lpstr>Quality Review Teams (QRTs)</vt:lpstr>
      <vt:lpstr>Quality Review and Consistency</vt:lpstr>
      <vt:lpstr>Quality Review and Consistency (cont’d)</vt:lpstr>
      <vt:lpstr>Reconsideration Request</vt:lpstr>
      <vt:lpstr>Reconsideration Request Discussion</vt:lpstr>
      <vt:lpstr>Quality Assurance Internal Quality Review Team</vt:lpstr>
      <vt:lpstr>PowerPoint Presentation</vt:lpstr>
      <vt:lpstr>Source of This Month’s Q-Tip</vt:lpstr>
      <vt:lpstr>QRT Q-Tip</vt:lpstr>
      <vt:lpstr>QRT Q-Tip (cont’d)</vt:lpstr>
      <vt:lpstr>Questions?</vt:lpstr>
      <vt:lpstr>VA Talent Management System (TMS)  </vt:lpstr>
      <vt:lpstr>Authorization &amp; Rating Quality Calls</vt:lpstr>
      <vt:lpstr>Next Authorization Quality Call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Authorization Quality Call - December 2014 PowerPoint Presentation</dc:title>
  <dc:subject>Authorization Quality Call</dc:subject>
  <dc:creator>Department of Veterans Affairs, Veterans Benefits Administration, Compensation Service, STAFF</dc:creator>
  <cp:lastModifiedBy>Sochar, Lisa</cp:lastModifiedBy>
  <cp:revision>419</cp:revision>
  <dcterms:created xsi:type="dcterms:W3CDTF">2014-04-30T02:32:11Z</dcterms:created>
  <dcterms:modified xsi:type="dcterms:W3CDTF">2015-02-06T20:00:17Z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0x010100F86D02D773F4EF48AD3F822B060AF6D6</vt:lpwstr>
  </property>
  <property fmtid="{D5CDD505-2E9C-101B-9397-08002B2CF9AE}" pid="8" name="Language">
    <vt:lpwstr>en</vt:lpwstr>
  </property>
  <property fmtid="{D5CDD505-2E9C-101B-9397-08002B2CF9AE}" pid="9" name="Type">
    <vt:lpwstr>Teaching Material</vt:lpwstr>
  </property>
</Properties>
</file>