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47"/>
  </p:notesMasterIdLst>
  <p:sldIdLst>
    <p:sldId id="257" r:id="rId5"/>
    <p:sldId id="270" r:id="rId6"/>
    <p:sldId id="258" r:id="rId7"/>
    <p:sldId id="271" r:id="rId8"/>
    <p:sldId id="295" r:id="rId9"/>
    <p:sldId id="288" r:id="rId10"/>
    <p:sldId id="259" r:id="rId11"/>
    <p:sldId id="298" r:id="rId12"/>
    <p:sldId id="299" r:id="rId13"/>
    <p:sldId id="300" r:id="rId14"/>
    <p:sldId id="272" r:id="rId15"/>
    <p:sldId id="301" r:id="rId16"/>
    <p:sldId id="273" r:id="rId17"/>
    <p:sldId id="323" r:id="rId18"/>
    <p:sldId id="326" r:id="rId19"/>
    <p:sldId id="324" r:id="rId20"/>
    <p:sldId id="304" r:id="rId21"/>
    <p:sldId id="274" r:id="rId22"/>
    <p:sldId id="305" r:id="rId23"/>
    <p:sldId id="296" r:id="rId24"/>
    <p:sldId id="311" r:id="rId25"/>
    <p:sldId id="312" r:id="rId26"/>
    <p:sldId id="325" r:id="rId27"/>
    <p:sldId id="314" r:id="rId28"/>
    <p:sldId id="315" r:id="rId29"/>
    <p:sldId id="276" r:id="rId30"/>
    <p:sldId id="278" r:id="rId31"/>
    <p:sldId id="279" r:id="rId32"/>
    <p:sldId id="294" r:id="rId33"/>
    <p:sldId id="316" r:id="rId34"/>
    <p:sldId id="317" r:id="rId35"/>
    <p:sldId id="277" r:id="rId36"/>
    <p:sldId id="318" r:id="rId37"/>
    <p:sldId id="319" r:id="rId38"/>
    <p:sldId id="320" r:id="rId39"/>
    <p:sldId id="321" r:id="rId40"/>
    <p:sldId id="322" r:id="rId41"/>
    <p:sldId id="281" r:id="rId42"/>
    <p:sldId id="292" r:id="rId43"/>
    <p:sldId id="283" r:id="rId44"/>
    <p:sldId id="284" r:id="rId45"/>
    <p:sldId id="285" r:id="rId46"/>
  </p:sldIdLst>
  <p:sldSz cx="12192000" cy="6858000"/>
  <p:notesSz cx="6858000" cy="9144000"/>
  <p:custDataLst>
    <p:tags r:id="rId4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1D3275"/>
    <a:srgbClr val="7C5F1E"/>
    <a:srgbClr val="E7D0A4"/>
    <a:srgbClr val="6A5B3F"/>
    <a:srgbClr val="987734"/>
    <a:srgbClr val="AB8C4E"/>
    <a:srgbClr val="C6A156"/>
    <a:srgbClr val="E8D2A8"/>
    <a:srgbClr val="F5F0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93" autoAdjust="0"/>
    <p:restoredTop sz="99301" autoAdjust="0"/>
  </p:normalViewPr>
  <p:slideViewPr>
    <p:cSldViewPr snapToGrid="0">
      <p:cViewPr>
        <p:scale>
          <a:sx n="89" d="100"/>
          <a:sy n="89" d="100"/>
        </p:scale>
        <p:origin x="-132" y="3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gs" Target="tags/tag1.xml"/><Relationship Id="rId8" Type="http://schemas.openxmlformats.org/officeDocument/2006/relationships/slide" Target="slides/slide4.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01/27/2015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vbaw.vba.va.gov/bl/21/publicat/Regs/Part4/4_59.htm"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vbaw.vba.va.gov/bl/21/publicat/Regs/Part4/4_55.ht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pronation/supination excursions under DC 5213 more closely approximate motion of the forearm, rather than the elbow motion rated under DC 5206 or 5207. </a:t>
            </a:r>
            <a:endParaRPr lang="en-US" dirty="0" smtClean="0"/>
          </a:p>
          <a:p>
            <a:endParaRPr lang="en-US" dirty="0"/>
          </a:p>
          <a:p>
            <a:r>
              <a:rPr lang="en-US" dirty="0"/>
              <a:t>While the humero-radial joint is involved slightly in supination/pronation, most of the rotary movement is between the radius and ulna at their upper and lower ends</a:t>
            </a:r>
            <a:r>
              <a:rPr lang="en-US" dirty="0" smtClean="0"/>
              <a:t>.</a:t>
            </a:r>
          </a:p>
          <a:p>
            <a:endParaRPr lang="en-US" dirty="0"/>
          </a:p>
          <a:p>
            <a:r>
              <a:rPr lang="en-US" dirty="0"/>
              <a:t>As the motions under DC 5206/5207 and DC 5213 are clinically viewed as separate and distinct, separate evaluations for elbow flexion/extension under DC 5206/5207 and supination/pronation under DC 5213 may be granted.</a:t>
            </a:r>
          </a:p>
          <a:p>
            <a:endParaRPr lang="en-US" dirty="0" smtClean="0"/>
          </a:p>
          <a:p>
            <a:r>
              <a:rPr lang="en-US" dirty="0"/>
              <a:t>Also, </a:t>
            </a:r>
            <a:r>
              <a:rPr lang="en-US" u="sng" dirty="0">
                <a:hlinkClick r:id="rId3"/>
              </a:rPr>
              <a:t>38 C.F.R. § 4.59</a:t>
            </a:r>
            <a:r>
              <a:rPr lang="en-US" dirty="0"/>
              <a:t> may be applied to grant separate compensable evaluations for painful motion for flexion/extension of the elbow apart from painful supination/pronation of the forearm, as it has been determined that the motions represented under DC 5206/5207 and DC 5213 represent different anatomical entities.  </a:t>
            </a:r>
          </a:p>
          <a:p>
            <a:r>
              <a:rPr lang="en-US" dirty="0"/>
              <a:t> </a:t>
            </a:r>
          </a:p>
          <a:p>
            <a:r>
              <a:rPr lang="en-US" dirty="0"/>
              <a:t>Although a forearm is not identified as a joint under </a:t>
            </a:r>
            <a:r>
              <a:rPr lang="en-US" u="sng" dirty="0">
                <a:hlinkClick r:id="rId4"/>
              </a:rPr>
              <a:t>38 C.F.R. § 4.45</a:t>
            </a:r>
            <a:r>
              <a:rPr lang="en-US" dirty="0"/>
              <a:t>, the general principle of assigning a compensable evaluation for painful motion under </a:t>
            </a:r>
            <a:r>
              <a:rPr lang="en-US" u="sng" dirty="0">
                <a:hlinkClick r:id="rId3"/>
              </a:rPr>
              <a:t>§ 4.59</a:t>
            </a:r>
            <a:r>
              <a:rPr lang="en-US" dirty="0"/>
              <a:t> may be applied in such a scenario to grant a compensable evaluation for painful supination/pronation of the forearm.  </a:t>
            </a:r>
          </a:p>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17</a:t>
            </a:fld>
            <a:endParaRPr lang="en-US" dirty="0"/>
          </a:p>
        </p:txBody>
      </p:sp>
    </p:spTree>
    <p:extLst>
      <p:ext uri="{BB962C8B-B14F-4D97-AF65-F5344CB8AC3E}">
        <p14:creationId xmlns:p14="http://schemas.microsoft.com/office/powerpoint/2010/main" val="4610137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501649" y="2969606"/>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5"/>
          <p:cNvSpPr>
            <a:spLocks noChangeShapeType="1"/>
          </p:cNvSpPr>
          <p:nvPr/>
        </p:nvSpPr>
        <p:spPr bwMode="auto">
          <a:xfrm>
            <a:off x="499533" y="2875289"/>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6" name="Rectangle 6"/>
          <p:cNvSpPr>
            <a:spLocks noChangeArrowheads="1"/>
          </p:cNvSpPr>
          <p:nvPr/>
        </p:nvSpPr>
        <p:spPr bwMode="auto">
          <a:xfrm>
            <a:off x="734938" y="220663"/>
            <a:ext cx="11194991" cy="1570303"/>
          </a:xfrm>
          <a:prstGeom prst="rect">
            <a:avLst/>
          </a:prstGeom>
          <a:noFill/>
          <a:ln w="9525">
            <a:noFill/>
            <a:miter lim="800000"/>
            <a:headEnd/>
            <a:tailEnd/>
          </a:ln>
          <a:effectLst>
            <a:outerShdw dist="17961" dir="2700000" algn="ctr" rotWithShape="0">
              <a:srgbClr val="808080"/>
            </a:outerShdw>
          </a:effectLst>
        </p:spPr>
        <p:txBody>
          <a:bodyPr wrap="square" lIns="92075" tIns="46038" rIns="92075" bIns="46038">
            <a:spAutoFit/>
          </a:bodyPr>
          <a:lstStyle/>
          <a:p>
            <a:pPr algn="ctr">
              <a:defRPr/>
            </a:pPr>
            <a:r>
              <a:rPr lang="en-US" sz="4800" b="1" i="1" dirty="0">
                <a:solidFill>
                  <a:srgbClr val="000066"/>
                </a:solidFill>
                <a:latin typeface="Century Schoolbook" pitchFamily="18" charset="0"/>
              </a:rPr>
              <a:t>Veterans </a:t>
            </a:r>
            <a:r>
              <a:rPr lang="en-US" sz="4800" b="1" i="1" dirty="0" smtClean="0">
                <a:solidFill>
                  <a:srgbClr val="000066"/>
                </a:solidFill>
                <a:latin typeface="Century Schoolbook" pitchFamily="18" charset="0"/>
              </a:rPr>
              <a:t>Benefits</a:t>
            </a:r>
          </a:p>
          <a:p>
            <a:pPr algn="ctr">
              <a:defRPr/>
            </a:pPr>
            <a:r>
              <a:rPr lang="en-US" sz="4800" b="1" i="1" dirty="0" smtClean="0">
                <a:solidFill>
                  <a:srgbClr val="000066"/>
                </a:solidFill>
                <a:latin typeface="Century Schoolbook" pitchFamily="18" charset="0"/>
              </a:rPr>
              <a:t>Administration</a:t>
            </a:r>
            <a:endParaRPr lang="en-US" sz="2800" b="1" i="1" dirty="0">
              <a:solidFill>
                <a:srgbClr val="000066"/>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pic>
        <p:nvPicPr>
          <p:cNvPr id="10" name="Picture 2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98278" y="1723402"/>
            <a:ext cx="2286000" cy="209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15910" y="-1"/>
            <a:ext cx="9876090" cy="1179321"/>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847165" y="1589518"/>
            <a:ext cx="10945906" cy="4691641"/>
          </a:xfrm>
        </p:spPr>
        <p:txBody>
          <a:bodyPr/>
          <a:lstStyle>
            <a:lvl1pPr>
              <a:defRPr>
                <a:solidFill>
                  <a:srgbClr val="000066"/>
                </a:solidFill>
              </a:defRPr>
            </a:lvl1pPr>
            <a:lvl2pPr marL="742950" indent="-285750">
              <a:buClr>
                <a:srgbClr val="FF0000"/>
              </a:buClr>
              <a:buFont typeface="Wingdings" panose="05000000000000000000" pitchFamily="2" charset="2"/>
              <a:buChar char="Ø"/>
              <a:defRPr>
                <a:solidFill>
                  <a:srgbClr val="000066"/>
                </a:solidFill>
                <a:latin typeface="Arial" panose="020B0604020202020204" pitchFamily="34" charset="0"/>
                <a:cs typeface="Arial" panose="020B0604020202020204" pitchFamily="34" charset="0"/>
              </a:defRPr>
            </a:lvl2pPr>
            <a:lvl3pPr marL="1143000" indent="-228600">
              <a:buFont typeface="Wingdings" panose="05000000000000000000" pitchFamily="2" charset="2"/>
              <a:buChar char="ü"/>
              <a:defRPr>
                <a:solidFill>
                  <a:srgbClr val="000066"/>
                </a:solidFill>
                <a:latin typeface="Arial" panose="020B0604020202020204" pitchFamily="34" charset="0"/>
                <a:cs typeface="Arial" panose="020B0604020202020204" pitchFamily="34" charset="0"/>
              </a:defRPr>
            </a:lvl3pPr>
            <a:lvl4pPr marL="1600200" indent="-228600">
              <a:buClr>
                <a:srgbClr val="FF0000"/>
              </a:buClr>
              <a:buFont typeface="Wingdings" panose="05000000000000000000" pitchFamily="2" charset="2"/>
              <a:buChar char="v"/>
              <a:defRPr>
                <a:solidFill>
                  <a:srgbClr val="000066"/>
                </a:solidFill>
                <a:latin typeface="Arial" panose="020B0604020202020204" pitchFamily="34" charset="0"/>
                <a:cs typeface="Arial" panose="020B0604020202020204" pitchFamily="34" charset="0"/>
              </a:defRPr>
            </a:lvl4pPr>
            <a:lvl5pPr marL="2057400" indent="-228600">
              <a:buClr>
                <a:srgbClr val="FF0000"/>
              </a:buClr>
              <a:buFont typeface="Courier New" panose="02070309020205020404" pitchFamily="49" charset="0"/>
              <a:buChar char="o"/>
              <a:defRPr>
                <a:solidFill>
                  <a:srgbClr val="000066"/>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2785025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2215" name="Rectangle 7"/>
          <p:cNvSpPr>
            <a:spLocks noGrp="1" noChangeArrowheads="1"/>
          </p:cNvSpPr>
          <p:nvPr>
            <p:ph type="title"/>
          </p:nvPr>
        </p:nvSpPr>
        <p:spPr bwMode="auto">
          <a:xfrm>
            <a:off x="2315910" y="0"/>
            <a:ext cx="9876090" cy="119987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732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222223" name="Rectangle 15"/>
          <p:cNvSpPr>
            <a:spLocks noChangeArrowheads="1"/>
          </p:cNvSpPr>
          <p:nvPr/>
        </p:nvSpPr>
        <p:spPr bwMode="auto">
          <a:xfrm>
            <a:off x="859367" y="6400800"/>
            <a:ext cx="4523674"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r>
              <a:rPr lang="en-US" sz="1600" b="1" i="1" dirty="0" smtClean="0">
                <a:solidFill>
                  <a:srgbClr val="1D3275"/>
                </a:solidFill>
                <a:effectLst>
                  <a:outerShdw blurRad="38100" dist="38100" dir="2700000" algn="tl">
                    <a:srgbClr val="C0C0C0"/>
                  </a:outerShdw>
                </a:effectLst>
                <a:latin typeface="Century Schoolbook" pitchFamily="18" charset="0"/>
              </a:rPr>
              <a:t>Quality</a:t>
            </a:r>
            <a:r>
              <a:rPr lang="en-US" sz="1600" b="1" i="1" baseline="0" dirty="0" smtClean="0">
                <a:solidFill>
                  <a:srgbClr val="1D3275"/>
                </a:solidFill>
                <a:effectLst>
                  <a:outerShdw blurRad="38100" dist="38100" dir="2700000" algn="tl">
                    <a:srgbClr val="C0C0C0"/>
                  </a:outerShdw>
                </a:effectLst>
                <a:latin typeface="Century Schoolbook" pitchFamily="18" charset="0"/>
              </a:rPr>
              <a:t> Assurance</a:t>
            </a:r>
            <a:endParaRPr lang="en-US" sz="1600" b="1" i="1" dirty="0">
              <a:solidFill>
                <a:srgbClr val="1D3275"/>
              </a:solidFill>
              <a:effectLst>
                <a:outerShdw blurRad="38100" dist="38100" dir="2700000" algn="tl">
                  <a:srgbClr val="C0C0C0"/>
                </a:outerShdw>
              </a:effectLst>
              <a:latin typeface="Century Schoolbook" pitchFamily="18" charset="0"/>
            </a:endParaRPr>
          </a:p>
        </p:txBody>
      </p:sp>
      <p:pic>
        <p:nvPicPr>
          <p:cNvPr id="16" name="Picture 1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65152" y="76912"/>
            <a:ext cx="1750758" cy="1384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rgbClr val="FF0000"/>
        </a:buClr>
        <a:buFont typeface="Arial" panose="020B0604020202020204" pitchFamily="34" charset="0"/>
        <a:buChar char="•"/>
        <a:defRPr sz="2800">
          <a:solidFill>
            <a:srgbClr val="000066"/>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mailto:david.hannigan@va.gov"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4255805" y="3831367"/>
            <a:ext cx="3538671" cy="62954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lgn="l">
              <a:defRPr/>
            </a:pPr>
            <a:endParaRPr lang="en-US" i="1" kern="0" dirty="0" smtClean="0">
              <a:solidFill>
                <a:srgbClr val="003366"/>
              </a:solidFill>
              <a:effectLst/>
              <a:latin typeface="Arial" panose="020B0604020202020204" pitchFamily="34" charset="0"/>
              <a:cs typeface="Arial" panose="020B0604020202020204" pitchFamily="34" charset="0"/>
            </a:endParaRPr>
          </a:p>
        </p:txBody>
      </p:sp>
      <p:sp>
        <p:nvSpPr>
          <p:cNvPr id="5" name="Rectangle 3"/>
          <p:cNvSpPr txBox="1">
            <a:spLocks noChangeArrowheads="1"/>
          </p:cNvSpPr>
          <p:nvPr/>
        </p:nvSpPr>
        <p:spPr bwMode="auto">
          <a:xfrm>
            <a:off x="717847" y="3928225"/>
            <a:ext cx="11203536" cy="518442"/>
          </a:xfrm>
          <a:prstGeom prst="rect">
            <a:avLst/>
          </a:prstGeom>
          <a:noFill/>
          <a:ln w="9525">
            <a:noFill/>
            <a:miter lim="800000"/>
            <a:headEnd/>
            <a:tailEnd/>
          </a:ln>
        </p:spPr>
        <p:txBody>
          <a:bodyPr lIns="92075" tIns="46038" rIns="92075" bIns="46038"/>
          <a:lstStyle/>
          <a:p>
            <a:pPr algn="ctr">
              <a:lnSpc>
                <a:spcPct val="80000"/>
              </a:lnSpc>
              <a:spcBef>
                <a:spcPct val="20000"/>
              </a:spcBef>
              <a:buClr>
                <a:srgbClr val="CC0000"/>
              </a:buClr>
              <a:buFont typeface="Wingdings" pitchFamily="2" charset="2"/>
              <a:buNone/>
              <a:defRPr/>
            </a:pPr>
            <a:r>
              <a:rPr lang="en-US" sz="3600" b="1" i="1" kern="0" dirty="0" smtClean="0">
                <a:solidFill>
                  <a:srgbClr val="FF0000"/>
                </a:solidFill>
                <a:latin typeface="Arial" panose="020B0604020202020204" pitchFamily="34" charset="0"/>
                <a:cs typeface="Arial" panose="020B0604020202020204" pitchFamily="34" charset="0"/>
              </a:rPr>
              <a:t>January 21, 2015</a:t>
            </a:r>
            <a:endParaRPr lang="en-US" sz="3600" b="1" i="1" kern="0" dirty="0">
              <a:solidFill>
                <a:srgbClr val="FF0000"/>
              </a:solidFill>
              <a:latin typeface="Arial" panose="020B0604020202020204" pitchFamily="34" charset="0"/>
              <a:cs typeface="Arial" panose="020B0604020202020204" pitchFamily="34" charset="0"/>
            </a:endParaRPr>
          </a:p>
        </p:txBody>
      </p:sp>
      <p:sp>
        <p:nvSpPr>
          <p:cNvPr id="6" name="Rectangle 2"/>
          <p:cNvSpPr txBox="1">
            <a:spLocks noChangeArrowheads="1"/>
          </p:cNvSpPr>
          <p:nvPr/>
        </p:nvSpPr>
        <p:spPr bwMode="auto">
          <a:xfrm>
            <a:off x="717847" y="4435270"/>
            <a:ext cx="11203536" cy="1853011"/>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smtClean="0">
                <a:latin typeface="Verdana" pitchFamily="34" charset="0"/>
              </a:rPr>
              <a:t>Rating Quality Call (RQC)</a:t>
            </a:r>
            <a:br>
              <a:rPr lang="en-US" sz="3600" b="1" kern="0" dirty="0" smtClean="0">
                <a:latin typeface="Verdana" pitchFamily="34" charset="0"/>
              </a:rPr>
            </a:br>
            <a:r>
              <a:rPr lang="en-US" sz="3600" b="1" kern="0" dirty="0" smtClean="0">
                <a:latin typeface="Verdana" pitchFamily="34" charset="0"/>
              </a:rPr>
              <a:t>1-855-767-1051</a:t>
            </a:r>
            <a:br>
              <a:rPr lang="en-US" sz="3600" b="1" kern="0" dirty="0" smtClean="0">
                <a:latin typeface="Verdana" pitchFamily="34" charset="0"/>
              </a:rPr>
            </a:br>
            <a:r>
              <a:rPr lang="en-US" sz="3600" b="1" kern="0" dirty="0" smtClean="0">
                <a:latin typeface="Verdana" pitchFamily="34" charset="0"/>
              </a:rPr>
              <a:t>Conf. ID # </a:t>
            </a:r>
            <a:r>
              <a:rPr lang="en-US" sz="3600" b="1" kern="0" dirty="0">
                <a:latin typeface="Verdana" pitchFamily="34" charset="0"/>
              </a:rPr>
              <a:t>77896139</a:t>
            </a:r>
            <a:endParaRPr lang="en-US" sz="1800" i="1" kern="0" dirty="0" smtClean="0">
              <a:latin typeface="Verdana" pitchFamily="34" charset="0"/>
            </a:endParaRPr>
          </a:p>
        </p:txBody>
      </p:sp>
    </p:spTree>
    <p:extLst>
      <p:ext uri="{BB962C8B-B14F-4D97-AF65-F5344CB8AC3E}">
        <p14:creationId xmlns:p14="http://schemas.microsoft.com/office/powerpoint/2010/main" val="3033153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0"/>
            <a:ext cx="9876090" cy="1179321"/>
          </a:xfrm>
        </p:spPr>
        <p:txBody>
          <a:bodyPr/>
          <a:lstStyle/>
          <a:p>
            <a:r>
              <a:rPr lang="en-US" dirty="0" smtClean="0"/>
              <a:t>Response to Questions on FDC Guidance (continued)</a:t>
            </a:r>
            <a:endParaRPr lang="en-US" dirty="0"/>
          </a:p>
        </p:txBody>
      </p:sp>
      <p:sp>
        <p:nvSpPr>
          <p:cNvPr id="3" name="Content Placeholder 2"/>
          <p:cNvSpPr>
            <a:spLocks noGrp="1"/>
          </p:cNvSpPr>
          <p:nvPr>
            <p:ph idx="1"/>
          </p:nvPr>
        </p:nvSpPr>
        <p:spPr>
          <a:xfrm>
            <a:off x="847165" y="1589518"/>
            <a:ext cx="10945906" cy="4768251"/>
          </a:xfrm>
        </p:spPr>
        <p:txBody>
          <a:bodyPr/>
          <a:lstStyle/>
          <a:p>
            <a:r>
              <a:rPr lang="en-US" b="1" dirty="0"/>
              <a:t>Answer: </a:t>
            </a:r>
            <a:r>
              <a:rPr lang="en-US" b="1" dirty="0" smtClean="0"/>
              <a:t> </a:t>
            </a:r>
            <a:r>
              <a:rPr lang="en-US" dirty="0" smtClean="0"/>
              <a:t>The essential inquiry is “What is the earliest date for which it is ascertainable that the disability existed?”  As discussed in the Addendum to the May 2014 Compensation Service Bulletin, unless </a:t>
            </a:r>
            <a:r>
              <a:rPr lang="en-US" dirty="0"/>
              <a:t>there is affirmative evidence showing that the disability did not exist during the entire retroactive one-year period, reasonable doubt should be resolved in favor of the Veteran and the full one-year retroactive effective date should be assigned.  Once the effective date has been assigned, the decision-maker must then determine what disability rating(s) the evidence supports throughout the applicable rating period, again affording any reasonable doubt in favor of the Veteran.</a:t>
            </a:r>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dirty="0"/>
          </a:p>
        </p:txBody>
      </p:sp>
    </p:spTree>
    <p:extLst>
      <p:ext uri="{BB962C8B-B14F-4D97-AF65-F5344CB8AC3E}">
        <p14:creationId xmlns:p14="http://schemas.microsoft.com/office/powerpoint/2010/main" val="156271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456" y="-1"/>
            <a:ext cx="9867544" cy="1179321"/>
          </a:xfrm>
        </p:spPr>
        <p:txBody>
          <a:bodyPr/>
          <a:lstStyle/>
          <a:p>
            <a:r>
              <a:rPr lang="en-US" dirty="0" smtClean="0"/>
              <a:t>Automated Decision Letter (ADL) for Rating Decisions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dirty="0"/>
          </a:p>
        </p:txBody>
      </p:sp>
      <p:sp>
        <p:nvSpPr>
          <p:cNvPr id="7" name="TextBox 1"/>
          <p:cNvSpPr txBox="1">
            <a:spLocks noChangeArrowheads="1"/>
          </p:cNvSpPr>
          <p:nvPr/>
        </p:nvSpPr>
        <p:spPr bwMode="auto">
          <a:xfrm>
            <a:off x="2418460" y="2535255"/>
            <a:ext cx="918672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Paul Shute</a:t>
            </a:r>
            <a:endParaRPr kumimoji="0" lang="en-US" altLang="en-US" sz="3200" b="0" i="0" u="none" strike="noStrike" kern="0" cap="none" spc="0" normalizeH="0" baseline="0" noProof="0" dirty="0" smtClean="0">
              <a:ln>
                <a:noFill/>
              </a:ln>
              <a:solidFill>
                <a:srgbClr val="000066"/>
              </a:solidFill>
              <a:effectLst/>
              <a:uLnTx/>
              <a:uFillTx/>
              <a:latin typeface="Arial" charset="0"/>
              <a:cs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Program Analyst</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Procedures</a:t>
            </a:r>
            <a:r>
              <a:rPr kumimoji="0" lang="en-US" altLang="en-US" sz="3200" b="0" i="0" u="none" strike="noStrike" kern="0" cap="none" spc="0" normalizeH="0" noProof="0" dirty="0" smtClean="0">
                <a:ln>
                  <a:noFill/>
                </a:ln>
                <a:solidFill>
                  <a:srgbClr val="000066"/>
                </a:solidFill>
                <a:effectLst/>
                <a:uLnTx/>
                <a:uFillTx/>
                <a:latin typeface="Arial" charset="0"/>
                <a:cs typeface="Arial" charset="0"/>
              </a:rPr>
              <a:t> Staff</a:t>
            </a:r>
            <a:endParaRPr kumimoji="0" lang="en-US" altLang="en-US" sz="3200" b="0" i="0" u="none" strike="noStrike" kern="0" cap="none" spc="0" normalizeH="0" baseline="0" noProof="0" dirty="0" smtClean="0">
              <a:ln>
                <a:noFill/>
              </a:ln>
              <a:solidFill>
                <a:srgbClr val="000066"/>
              </a:solidFill>
              <a:effectLst/>
              <a:uLnTx/>
              <a:uFillTx/>
              <a:latin typeface="Arial" charset="0"/>
              <a:cs typeface="Arial" charset="0"/>
            </a:endParaRPr>
          </a:p>
        </p:txBody>
      </p:sp>
    </p:spTree>
    <p:extLst>
      <p:ext uri="{BB962C8B-B14F-4D97-AF65-F5344CB8AC3E}">
        <p14:creationId xmlns:p14="http://schemas.microsoft.com/office/powerpoint/2010/main" val="1555835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Decision Letter (ADL)</a:t>
            </a:r>
            <a:endParaRPr lang="en-US" dirty="0"/>
          </a:p>
        </p:txBody>
      </p:sp>
      <p:sp>
        <p:nvSpPr>
          <p:cNvPr id="3" name="Content Placeholder 2"/>
          <p:cNvSpPr>
            <a:spLocks noGrp="1"/>
          </p:cNvSpPr>
          <p:nvPr>
            <p:ph idx="1"/>
          </p:nvPr>
        </p:nvSpPr>
        <p:spPr/>
        <p:txBody>
          <a:bodyPr/>
          <a:lstStyle/>
          <a:p>
            <a:r>
              <a:rPr lang="en-US" dirty="0" smtClean="0"/>
              <a:t>Rating Decision Data Drives ADL Language</a:t>
            </a:r>
          </a:p>
          <a:p>
            <a:pPr lvl="1"/>
            <a:r>
              <a:rPr lang="en-US" dirty="0" smtClean="0"/>
              <a:t>“Are You Entitled To Additional Benefits” Section </a:t>
            </a:r>
            <a:r>
              <a:rPr lang="en-US" dirty="0"/>
              <a:t>L</a:t>
            </a:r>
            <a:r>
              <a:rPr lang="en-US" dirty="0" smtClean="0"/>
              <a:t>ogic</a:t>
            </a:r>
          </a:p>
          <a:p>
            <a:pPr lvl="1"/>
            <a:r>
              <a:rPr lang="en-US" dirty="0" smtClean="0"/>
              <a:t>Free Text Usage</a:t>
            </a:r>
          </a:p>
          <a:p>
            <a:pPr lvl="1"/>
            <a:endParaRPr lang="en-US" dirty="0"/>
          </a:p>
          <a:p>
            <a:r>
              <a:rPr lang="en-US" dirty="0" smtClean="0"/>
              <a:t>Rating Decision and ADL System Generated Language</a:t>
            </a:r>
          </a:p>
          <a:p>
            <a:pPr lvl="1"/>
            <a:r>
              <a:rPr lang="en-US" dirty="0" smtClean="0"/>
              <a:t>Super User Review</a:t>
            </a:r>
          </a:p>
          <a:p>
            <a:pPr lvl="1"/>
            <a:r>
              <a:rPr lang="en-US" dirty="0" smtClean="0"/>
              <a:t>National Service Desk (NSD) Trouble Ticket</a:t>
            </a:r>
          </a:p>
          <a:p>
            <a:pPr lvl="1"/>
            <a:r>
              <a:rPr lang="en-US" dirty="0" smtClean="0"/>
              <a:t>Language Change Control Board (</a:t>
            </a:r>
            <a:r>
              <a:rPr lang="en-US" dirty="0"/>
              <a:t>LCCB</a:t>
            </a:r>
            <a:r>
              <a:rPr lang="en-US" dirty="0" smtClean="0"/>
              <a:t>) - </a:t>
            </a:r>
            <a:r>
              <a:rPr lang="en-US" dirty="0"/>
              <a:t>LCCB.VBAVACO@va.gov</a:t>
            </a:r>
            <a:endParaRPr lang="en-US" dirty="0" smtClean="0"/>
          </a:p>
          <a:p>
            <a:pPr marL="457200" lvl="1" indent="0">
              <a:buNone/>
            </a:pPr>
            <a:endParaRPr lang="en-US" dirty="0"/>
          </a:p>
          <a:p>
            <a:r>
              <a:rPr lang="en-US" dirty="0" smtClean="0"/>
              <a:t>Data Accuracy and Automation</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dirty="0"/>
          </a:p>
        </p:txBody>
      </p:sp>
    </p:spTree>
    <p:extLst>
      <p:ext uri="{BB962C8B-B14F-4D97-AF65-F5344CB8AC3E}">
        <p14:creationId xmlns:p14="http://schemas.microsoft.com/office/powerpoint/2010/main" val="2650400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1"/>
            <a:ext cx="9876090" cy="1179321"/>
          </a:xfrm>
        </p:spPr>
        <p:txBody>
          <a:bodyPr/>
          <a:lstStyle/>
          <a:p>
            <a:r>
              <a:rPr lang="en-US" dirty="0" smtClean="0"/>
              <a:t>Veterans Benefits Management System (VBMS)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dirty="0"/>
          </a:p>
        </p:txBody>
      </p:sp>
      <p:sp>
        <p:nvSpPr>
          <p:cNvPr id="7" name="TextBox 1"/>
          <p:cNvSpPr txBox="1">
            <a:spLocks noChangeArrowheads="1"/>
          </p:cNvSpPr>
          <p:nvPr/>
        </p:nvSpPr>
        <p:spPr bwMode="auto">
          <a:xfrm>
            <a:off x="2418460" y="2535255"/>
            <a:ext cx="918672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Christopher Whynock</a:t>
            </a:r>
          </a:p>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Program Analyst</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VBMS</a:t>
            </a:r>
            <a:r>
              <a:rPr kumimoji="0" lang="en-US" altLang="en-US" sz="3200" b="0" i="0" u="none" strike="noStrike" kern="0" cap="none" spc="0" normalizeH="0" noProof="0" dirty="0" smtClean="0">
                <a:ln>
                  <a:noFill/>
                </a:ln>
                <a:solidFill>
                  <a:srgbClr val="000066"/>
                </a:solidFill>
                <a:effectLst/>
                <a:uLnTx/>
                <a:uFillTx/>
                <a:latin typeface="Arial" charset="0"/>
                <a:cs typeface="Arial" charset="0"/>
              </a:rPr>
              <a:t> Program Management Office (PMO)</a:t>
            </a:r>
            <a:endParaRPr kumimoji="0" lang="en-US" altLang="en-US" sz="3200" b="0" i="0" u="none" strike="noStrike" kern="0" cap="none" spc="0" normalizeH="0" baseline="0" noProof="0" dirty="0" smtClean="0">
              <a:ln>
                <a:noFill/>
              </a:ln>
              <a:solidFill>
                <a:srgbClr val="000066"/>
              </a:solidFill>
              <a:effectLst/>
              <a:uLnTx/>
              <a:uFillTx/>
              <a:latin typeface="Arial" charset="0"/>
              <a:cs typeface="Arial" charset="0"/>
            </a:endParaRPr>
          </a:p>
        </p:txBody>
      </p:sp>
    </p:spTree>
    <p:extLst>
      <p:ext uri="{BB962C8B-B14F-4D97-AF65-F5344CB8AC3E}">
        <p14:creationId xmlns:p14="http://schemas.microsoft.com/office/powerpoint/2010/main" val="3406694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Separate Evaluations for DCs 5206/5207 and 5213</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dirty="0"/>
          </a:p>
        </p:txBody>
      </p:sp>
      <p:sp>
        <p:nvSpPr>
          <p:cNvPr id="5" name="TextBox 4"/>
          <p:cNvSpPr txBox="1"/>
          <p:nvPr/>
        </p:nvSpPr>
        <p:spPr>
          <a:xfrm>
            <a:off x="1430767" y="4636546"/>
            <a:ext cx="9983097" cy="1815882"/>
          </a:xfrm>
          <a:prstGeom prst="rect">
            <a:avLst/>
          </a:prstGeom>
          <a:noFill/>
        </p:spPr>
        <p:txBody>
          <a:bodyPr wrap="square" rtlCol="0">
            <a:spAutoFit/>
          </a:bodyPr>
          <a:lstStyle/>
          <a:p>
            <a:r>
              <a:rPr lang="en-US" sz="2800" b="1" dirty="0" smtClean="0">
                <a:solidFill>
                  <a:srgbClr val="000066"/>
                </a:solidFill>
                <a:latin typeface="Arial" panose="020B0604020202020204" pitchFamily="34" charset="0"/>
                <a:cs typeface="Arial" panose="020B0604020202020204" pitchFamily="34" charset="0"/>
              </a:rPr>
              <a:t>Scenario:</a:t>
            </a:r>
            <a:r>
              <a:rPr lang="en-US" sz="2800" dirty="0" smtClean="0">
                <a:solidFill>
                  <a:srgbClr val="000066"/>
                </a:solidFill>
                <a:latin typeface="Arial" panose="020B0604020202020204" pitchFamily="34" charset="0"/>
                <a:cs typeface="Arial" panose="020B0604020202020204" pitchFamily="34" charset="0"/>
              </a:rPr>
              <a:t> Veteran demonstrates painful flexion and supination of his arm/elbow on examination.</a:t>
            </a:r>
          </a:p>
          <a:p>
            <a:endParaRPr lang="en-US" sz="2800" dirty="0">
              <a:solidFill>
                <a:srgbClr val="000066"/>
              </a:solidFill>
              <a:latin typeface="Arial" panose="020B0604020202020204" pitchFamily="34" charset="0"/>
              <a:cs typeface="Arial" panose="020B0604020202020204" pitchFamily="34" charset="0"/>
            </a:endParaRPr>
          </a:p>
          <a:p>
            <a:r>
              <a:rPr lang="en-US" sz="2800" b="1" dirty="0" smtClean="0">
                <a:solidFill>
                  <a:srgbClr val="000066"/>
                </a:solidFill>
                <a:latin typeface="Arial" panose="020B0604020202020204" pitchFamily="34" charset="0"/>
                <a:cs typeface="Arial" panose="020B0604020202020204" pitchFamily="34" charset="0"/>
              </a:rPr>
              <a:t>Question:</a:t>
            </a:r>
            <a:r>
              <a:rPr lang="en-US" sz="2800" dirty="0" smtClean="0">
                <a:solidFill>
                  <a:srgbClr val="000066"/>
                </a:solidFill>
                <a:latin typeface="Arial" panose="020B0604020202020204" pitchFamily="34" charset="0"/>
                <a:cs typeface="Arial" panose="020B0604020202020204" pitchFamily="34" charset="0"/>
              </a:rPr>
              <a:t>  What evaluation(s) should be granted?</a:t>
            </a:r>
            <a:endParaRPr lang="en-US" sz="2800" dirty="0">
              <a:solidFill>
                <a:srgbClr val="000066"/>
              </a:solidFill>
              <a:latin typeface="Arial" panose="020B0604020202020204" pitchFamily="34" charset="0"/>
              <a:cs typeface="Arial" panose="020B0604020202020204" pitchFamily="34" charset="0"/>
            </a:endParaRPr>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2885" y="1549101"/>
            <a:ext cx="11005073" cy="3087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9485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Interactive Poll Question</a:t>
            </a:r>
            <a:endParaRPr lang="en-US" dirty="0"/>
          </a:p>
        </p:txBody>
      </p:sp>
      <p:sp>
        <p:nvSpPr>
          <p:cNvPr id="3" name="Content Placeholder 2"/>
          <p:cNvSpPr>
            <a:spLocks noGrp="1"/>
          </p:cNvSpPr>
          <p:nvPr>
            <p:ph idx="1"/>
          </p:nvPr>
        </p:nvSpPr>
        <p:spPr>
          <a:xfrm>
            <a:off x="847165" y="1589518"/>
            <a:ext cx="11244430" cy="4691641"/>
          </a:xfrm>
        </p:spPr>
        <p:txBody>
          <a:bodyPr/>
          <a:lstStyle/>
          <a:p>
            <a:r>
              <a:rPr lang="en-US" dirty="0"/>
              <a:t>Poll question will be displayed in a moment</a:t>
            </a:r>
          </a:p>
          <a:p>
            <a:endParaRPr lang="en-US" dirty="0" smtClean="0"/>
          </a:p>
          <a:p>
            <a:pPr lvl="0" eaLnBrk="0" hangingPunct="0">
              <a:buClr>
                <a:srgbClr val="CC0000"/>
              </a:buClr>
              <a:buFont typeface="Arial" charset="0"/>
              <a:buChar char="•"/>
              <a:defRPr/>
            </a:pPr>
            <a:r>
              <a:rPr lang="en-US" altLang="en-US" dirty="0">
                <a:solidFill>
                  <a:srgbClr val="1D3275"/>
                </a:solidFill>
              </a:rPr>
              <a:t>Using your mouse </a:t>
            </a:r>
            <a:r>
              <a:rPr lang="en-US" altLang="en-US" b="1" dirty="0">
                <a:solidFill>
                  <a:srgbClr val="FF0000"/>
                </a:solidFill>
                <a:sym typeface="Wingdings" pitchFamily="2" charset="2"/>
              </a:rPr>
              <a:t></a:t>
            </a:r>
            <a:r>
              <a:rPr lang="en-US" altLang="en-US" dirty="0">
                <a:solidFill>
                  <a:srgbClr val="1D3275"/>
                </a:solidFill>
                <a:sym typeface="Wingdings" pitchFamily="2" charset="2"/>
              </a:rPr>
              <a:t>,</a:t>
            </a:r>
            <a:r>
              <a:rPr lang="en-US" altLang="en-US" dirty="0">
                <a:solidFill>
                  <a:srgbClr val="FF0000"/>
                </a:solidFill>
                <a:sym typeface="Wingdings" pitchFamily="2" charset="2"/>
              </a:rPr>
              <a:t> </a:t>
            </a:r>
            <a:r>
              <a:rPr lang="en-US" altLang="en-US" dirty="0">
                <a:solidFill>
                  <a:srgbClr val="1D3275"/>
                </a:solidFill>
              </a:rPr>
              <a:t>select the correct answer</a:t>
            </a:r>
          </a:p>
          <a:p>
            <a:pPr lvl="1" eaLnBrk="0" hangingPunct="0">
              <a:defRPr/>
            </a:pPr>
            <a:r>
              <a:rPr lang="en-US" altLang="en-US" sz="2800" dirty="0">
                <a:solidFill>
                  <a:srgbClr val="1D3275"/>
                </a:solidFill>
              </a:rPr>
              <a:t>Note:  If you are in a group setting using only one computer</a:t>
            </a:r>
            <a:r>
              <a:rPr lang="en-US" altLang="en-US" sz="2800" dirty="0" smtClean="0">
                <a:solidFill>
                  <a:srgbClr val="1D3275"/>
                </a:solidFill>
              </a:rPr>
              <a:t>,</a:t>
            </a:r>
            <a:br>
              <a:rPr lang="en-US" altLang="en-US" sz="2800" dirty="0" smtClean="0">
                <a:solidFill>
                  <a:srgbClr val="1D3275"/>
                </a:solidFill>
              </a:rPr>
            </a:br>
            <a:r>
              <a:rPr lang="en-US" altLang="en-US" sz="2800" dirty="0" smtClean="0">
                <a:solidFill>
                  <a:srgbClr val="1D3275"/>
                </a:solidFill>
              </a:rPr>
              <a:t>poll </a:t>
            </a:r>
            <a:r>
              <a:rPr lang="en-US" altLang="en-US" sz="2800" dirty="0">
                <a:solidFill>
                  <a:srgbClr val="1D3275"/>
                </a:solidFill>
              </a:rPr>
              <a:t>the group and have somebody use the mouse at the computer to select the correct answer</a:t>
            </a:r>
          </a:p>
          <a:p>
            <a:endParaRPr lang="en-US" dirty="0" smtClean="0"/>
          </a:p>
          <a:p>
            <a:r>
              <a:rPr lang="en-US" dirty="0"/>
              <a:t>Poll results will be revealed after everybody has selected an </a:t>
            </a:r>
            <a:r>
              <a:rPr lang="en-US" dirty="0" smtClean="0"/>
              <a:t>answer</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dirty="0"/>
          </a:p>
        </p:txBody>
      </p:sp>
    </p:spTree>
    <p:extLst>
      <p:ext uri="{BB962C8B-B14F-4D97-AF65-F5344CB8AC3E}">
        <p14:creationId xmlns:p14="http://schemas.microsoft.com/office/powerpoint/2010/main" val="2590235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Separate </a:t>
            </a:r>
            <a:r>
              <a:rPr lang="en-US" dirty="0" smtClean="0"/>
              <a:t>Evaluations </a:t>
            </a:r>
            <a:r>
              <a:rPr lang="en-US" dirty="0"/>
              <a:t>for </a:t>
            </a:r>
            <a:r>
              <a:rPr lang="en-US" dirty="0" smtClean="0"/>
              <a:t>DCs 5206/5207 </a:t>
            </a:r>
            <a:r>
              <a:rPr lang="en-US" dirty="0"/>
              <a:t>and </a:t>
            </a:r>
            <a:r>
              <a:rPr lang="en-US" dirty="0" smtClean="0"/>
              <a:t>5213 (continued)</a:t>
            </a:r>
            <a:endParaRPr lang="en-US" dirty="0"/>
          </a:p>
        </p:txBody>
      </p:sp>
      <p:sp>
        <p:nvSpPr>
          <p:cNvPr id="3" name="Content Placeholder 2"/>
          <p:cNvSpPr>
            <a:spLocks noGrp="1"/>
          </p:cNvSpPr>
          <p:nvPr>
            <p:ph idx="1"/>
          </p:nvPr>
        </p:nvSpPr>
        <p:spPr/>
        <p:txBody>
          <a:bodyPr/>
          <a:lstStyle/>
          <a:p>
            <a:r>
              <a:rPr lang="en-US" dirty="0" smtClean="0"/>
              <a:t>Two 10% evaluations should be granted</a:t>
            </a:r>
          </a:p>
          <a:p>
            <a:pPr marL="0" indent="0">
              <a:buNone/>
            </a:pPr>
            <a:endParaRPr lang="en-US" sz="1400" dirty="0" smtClean="0"/>
          </a:p>
          <a:p>
            <a:pPr lvl="1"/>
            <a:r>
              <a:rPr lang="en-US" dirty="0" smtClean="0"/>
              <a:t>One under DC 5206 and</a:t>
            </a:r>
          </a:p>
          <a:p>
            <a:pPr marL="457200" lvl="1" indent="0">
              <a:buNone/>
            </a:pPr>
            <a:endParaRPr lang="en-US" sz="1000" dirty="0" smtClean="0"/>
          </a:p>
          <a:p>
            <a:pPr lvl="1"/>
            <a:r>
              <a:rPr lang="en-US" dirty="0"/>
              <a:t>a</a:t>
            </a:r>
            <a:r>
              <a:rPr lang="en-US" dirty="0" smtClean="0"/>
              <a:t> second under DC 5213</a:t>
            </a:r>
          </a:p>
          <a:p>
            <a:pPr marL="457200" lvl="1" indent="0">
              <a:buNone/>
            </a:pPr>
            <a:endParaRPr lang="en-US" sz="1800" dirty="0" smtClean="0"/>
          </a:p>
          <a:p>
            <a:r>
              <a:rPr lang="en-US" dirty="0" smtClean="0"/>
              <a:t>Pyramiding?</a:t>
            </a:r>
          </a:p>
          <a:p>
            <a:pPr marL="0" indent="0">
              <a:buNone/>
            </a:pPr>
            <a:endParaRPr lang="en-US" sz="1800" dirty="0" smtClean="0"/>
          </a:p>
          <a:p>
            <a:endParaRPr lang="en-US" dirty="0" smtClean="0"/>
          </a:p>
          <a:p>
            <a:endParaRPr lang="en-US" dirty="0"/>
          </a:p>
          <a:p>
            <a:r>
              <a:rPr lang="en-US" dirty="0" smtClean="0"/>
              <a:t>July 2013 Compensation Service Bulletin</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3671" y="2140772"/>
            <a:ext cx="6906409" cy="35392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4055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Separate Evaluations for 5206/5207 and </a:t>
            </a:r>
            <a:r>
              <a:rPr lang="en-US" dirty="0" smtClean="0"/>
              <a:t>5213</a:t>
            </a:r>
            <a:br>
              <a:rPr lang="en-US" dirty="0" smtClean="0"/>
            </a:br>
            <a:r>
              <a:rPr lang="en-US" dirty="0" smtClean="0"/>
              <a:t>(continued)</a:t>
            </a:r>
            <a:endParaRPr lang="en-US" dirty="0"/>
          </a:p>
        </p:txBody>
      </p:sp>
      <p:sp>
        <p:nvSpPr>
          <p:cNvPr id="3" name="Content Placeholder 2"/>
          <p:cNvSpPr>
            <a:spLocks noGrp="1"/>
          </p:cNvSpPr>
          <p:nvPr>
            <p:ph idx="1"/>
          </p:nvPr>
        </p:nvSpPr>
        <p:spPr/>
        <p:txBody>
          <a:bodyPr/>
          <a:lstStyle/>
          <a:p>
            <a:r>
              <a:rPr lang="en-US" dirty="0" smtClean="0"/>
              <a:t>July 2013 Compensation Service Bulletin</a:t>
            </a:r>
          </a:p>
          <a:p>
            <a:pPr marL="0" indent="0">
              <a:buNone/>
            </a:pPr>
            <a:endParaRPr lang="en-US" sz="1400" dirty="0" smtClean="0"/>
          </a:p>
          <a:p>
            <a:pPr lvl="1"/>
            <a:r>
              <a:rPr lang="en-US" dirty="0" smtClean="0"/>
              <a:t> DC 5213</a:t>
            </a:r>
            <a:r>
              <a:rPr lang="en-US" dirty="0"/>
              <a:t> </a:t>
            </a:r>
            <a:r>
              <a:rPr lang="en-US" dirty="0" smtClean="0"/>
              <a:t>– forearm</a:t>
            </a:r>
          </a:p>
          <a:p>
            <a:pPr marL="457200" lvl="1" indent="0">
              <a:buNone/>
            </a:pPr>
            <a:endParaRPr lang="en-US" sz="1000" dirty="0" smtClean="0"/>
          </a:p>
          <a:p>
            <a:pPr lvl="1"/>
            <a:r>
              <a:rPr lang="en-US" dirty="0" smtClean="0"/>
              <a:t>DC 5206/5207 – elbow</a:t>
            </a:r>
          </a:p>
          <a:p>
            <a:pPr marL="457200" lvl="1" indent="0">
              <a:buNone/>
            </a:pPr>
            <a:endParaRPr lang="en-US" dirty="0" smtClean="0"/>
          </a:p>
          <a:p>
            <a:r>
              <a:rPr lang="en-US" dirty="0" smtClean="0"/>
              <a:t>Humero-radial joint</a:t>
            </a:r>
          </a:p>
          <a:p>
            <a:pPr marL="0" indent="0">
              <a:buNone/>
            </a:pPr>
            <a:endParaRPr lang="en-US" dirty="0" smtClean="0"/>
          </a:p>
          <a:p>
            <a:r>
              <a:rPr lang="en-US" dirty="0" smtClean="0"/>
              <a:t>Different anatomical entities</a:t>
            </a:r>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dirty="0"/>
          </a:p>
        </p:txBody>
      </p:sp>
    </p:spTree>
    <p:extLst>
      <p:ext uri="{BB962C8B-B14F-4D97-AF65-F5344CB8AC3E}">
        <p14:creationId xmlns:p14="http://schemas.microsoft.com/office/powerpoint/2010/main" val="6228931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1"/>
            <a:ext cx="9876090" cy="1179321"/>
          </a:xfrm>
        </p:spPr>
        <p:txBody>
          <a:bodyPr/>
          <a:lstStyle/>
          <a:p>
            <a:r>
              <a:rPr lang="en-US" dirty="0" smtClean="0"/>
              <a:t>Date of Claim (DOC) for End Product (EP) 600</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dirty="0"/>
          </a:p>
        </p:txBody>
      </p:sp>
      <p:sp>
        <p:nvSpPr>
          <p:cNvPr id="7" name="TextBox 1"/>
          <p:cNvSpPr txBox="1">
            <a:spLocks noChangeArrowheads="1"/>
          </p:cNvSpPr>
          <p:nvPr/>
        </p:nvSpPr>
        <p:spPr bwMode="auto">
          <a:xfrm>
            <a:off x="2418460" y="2535255"/>
            <a:ext cx="9186729"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Cindy Windham</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Senior Authorization Quality Review Specialist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rPr>
              <a:t>Quality</a:t>
            </a:r>
            <a:r>
              <a:rPr kumimoji="0" lang="en-US" altLang="en-US" sz="3200" b="0" i="0" u="none" strike="noStrike" kern="0" cap="none" spc="0" normalizeH="0" noProof="0" dirty="0" smtClean="0">
                <a:ln>
                  <a:noFill/>
                </a:ln>
                <a:solidFill>
                  <a:srgbClr val="000066"/>
                </a:solidFill>
                <a:effectLst/>
                <a:uLnTx/>
                <a:uFillTx/>
              </a:rPr>
              <a:t> Review Team</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Program Review</a:t>
            </a:r>
          </a:p>
        </p:txBody>
      </p:sp>
    </p:spTree>
    <p:extLst>
      <p:ext uri="{BB962C8B-B14F-4D97-AF65-F5344CB8AC3E}">
        <p14:creationId xmlns:p14="http://schemas.microsoft.com/office/powerpoint/2010/main" val="3665280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 Errors for EP 600</a:t>
            </a:r>
            <a:endParaRPr lang="en-US" dirty="0"/>
          </a:p>
        </p:txBody>
      </p:sp>
      <p:sp>
        <p:nvSpPr>
          <p:cNvPr id="3" name="Content Placeholder 2"/>
          <p:cNvSpPr>
            <a:spLocks noGrp="1"/>
          </p:cNvSpPr>
          <p:nvPr>
            <p:ph idx="1"/>
          </p:nvPr>
        </p:nvSpPr>
        <p:spPr>
          <a:xfrm>
            <a:off x="847164" y="1589518"/>
            <a:ext cx="11222915" cy="4691641"/>
          </a:xfrm>
        </p:spPr>
        <p:txBody>
          <a:bodyPr/>
          <a:lstStyle/>
          <a:p>
            <a:r>
              <a:rPr lang="en-US" dirty="0" smtClean="0"/>
              <a:t>VBMS Release 8.0</a:t>
            </a:r>
          </a:p>
          <a:p>
            <a:pPr marL="0" indent="0">
              <a:buNone/>
            </a:pPr>
            <a:endParaRPr lang="en-US" sz="1400" dirty="0"/>
          </a:p>
          <a:p>
            <a:pPr lvl="1"/>
            <a:r>
              <a:rPr lang="en-US" dirty="0" smtClean="0"/>
              <a:t>Change on how letters are dated</a:t>
            </a:r>
          </a:p>
          <a:p>
            <a:pPr marL="457200" lvl="1" indent="0">
              <a:buNone/>
            </a:pPr>
            <a:endParaRPr lang="en-US" sz="1000" dirty="0" smtClean="0"/>
          </a:p>
          <a:p>
            <a:pPr lvl="1"/>
            <a:r>
              <a:rPr lang="en-US" dirty="0" smtClean="0"/>
              <a:t>Standardized to be the next business day</a:t>
            </a:r>
          </a:p>
          <a:p>
            <a:pPr marL="457200" lvl="1" indent="0">
              <a:buNone/>
            </a:pPr>
            <a:endParaRPr lang="en-US" sz="1000" dirty="0" smtClean="0"/>
          </a:p>
          <a:p>
            <a:pPr lvl="1"/>
            <a:r>
              <a:rPr lang="en-US" dirty="0" smtClean="0"/>
              <a:t>DOC errors not cited when DOC does not match date of due process letter</a:t>
            </a:r>
          </a:p>
          <a:p>
            <a:pPr marL="457200" lvl="1" indent="0">
              <a:buNone/>
            </a:pPr>
            <a:endParaRPr lang="en-US" sz="1000" dirty="0" smtClean="0"/>
          </a:p>
          <a:p>
            <a:pPr lvl="1"/>
            <a:r>
              <a:rPr lang="en-US" dirty="0" smtClean="0"/>
              <a:t>Effective December 15, 2014</a:t>
            </a:r>
          </a:p>
          <a:p>
            <a:pPr marL="457200" lvl="1" indent="0">
              <a:buNone/>
            </a:pPr>
            <a:endParaRPr lang="en-US" dirty="0"/>
          </a:p>
          <a:p>
            <a:r>
              <a:rPr lang="en-US" dirty="0" smtClean="0"/>
              <a:t>M21-4 will be updated later to reflect this change</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dirty="0"/>
          </a:p>
        </p:txBody>
      </p:sp>
    </p:spTree>
    <p:extLst>
      <p:ext uri="{BB962C8B-B14F-4D97-AF65-F5344CB8AC3E}">
        <p14:creationId xmlns:p14="http://schemas.microsoft.com/office/powerpoint/2010/main" val="3841380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456" y="-1"/>
            <a:ext cx="9867544" cy="1179321"/>
          </a:xfrm>
        </p:spPr>
        <p:txBody>
          <a:bodyPr/>
          <a:lstStyle/>
          <a:p>
            <a:r>
              <a:rPr lang="en-US" dirty="0" smtClean="0"/>
              <a:t>Rating Quality Call (RQC) Reminder</a:t>
            </a:r>
            <a:endParaRPr lang="en-US" dirty="0"/>
          </a:p>
        </p:txBody>
      </p:sp>
      <p:sp>
        <p:nvSpPr>
          <p:cNvPr id="3" name="Content Placeholder 2"/>
          <p:cNvSpPr>
            <a:spLocks noGrp="1"/>
          </p:cNvSpPr>
          <p:nvPr>
            <p:ph idx="1"/>
          </p:nvPr>
        </p:nvSpPr>
        <p:spPr>
          <a:xfrm>
            <a:off x="847165" y="1589518"/>
            <a:ext cx="11091310" cy="4766831"/>
          </a:xfrm>
          <a:ln w="28575"/>
        </p:spPr>
        <p:txBody>
          <a:bodyPr/>
          <a:lstStyle/>
          <a:p>
            <a:r>
              <a:rPr lang="en-US" dirty="0" smtClean="0"/>
              <a:t>If you are using a </a:t>
            </a:r>
            <a:r>
              <a:rPr lang="en-US" i="1" dirty="0" smtClean="0"/>
              <a:t>USB headset connected to your computer</a:t>
            </a:r>
            <a:br>
              <a:rPr lang="en-US" i="1" dirty="0" smtClean="0"/>
            </a:br>
            <a:r>
              <a:rPr lang="en-US" dirty="0" smtClean="0"/>
              <a:t>to listen to this meeting:</a:t>
            </a:r>
          </a:p>
          <a:p>
            <a:pPr lvl="1"/>
            <a:r>
              <a:rPr lang="en-US" dirty="0" smtClean="0"/>
              <a:t>Select “</a:t>
            </a:r>
            <a:r>
              <a:rPr lang="en-US" b="1" dirty="0" smtClean="0"/>
              <a:t>Use Lync (integrated audio and video)</a:t>
            </a:r>
            <a:r>
              <a:rPr lang="en-US" dirty="0" smtClean="0"/>
              <a:t>” when joining the meeting</a:t>
            </a:r>
          </a:p>
          <a:p>
            <a:pPr marL="0" indent="0">
              <a:buNone/>
            </a:pPr>
            <a:endParaRPr lang="en-US" sz="1000" dirty="0" smtClean="0"/>
          </a:p>
          <a:p>
            <a:r>
              <a:rPr lang="en-US" dirty="0" smtClean="0"/>
              <a:t>If you are using a </a:t>
            </a:r>
            <a:r>
              <a:rPr lang="en-US" i="1" dirty="0" smtClean="0"/>
              <a:t>telephone line </a:t>
            </a:r>
            <a:r>
              <a:rPr lang="en-US" dirty="0" smtClean="0"/>
              <a:t>to listen to this meeting:</a:t>
            </a:r>
          </a:p>
          <a:p>
            <a:pPr lvl="1"/>
            <a:r>
              <a:rPr lang="en-US" dirty="0" smtClean="0"/>
              <a:t>Dial </a:t>
            </a:r>
            <a:r>
              <a:rPr lang="en-US" b="1" dirty="0" smtClean="0"/>
              <a:t>1-855-767-1051</a:t>
            </a:r>
            <a:r>
              <a:rPr lang="en-US" dirty="0" smtClean="0"/>
              <a:t>, enter the Conference ID code </a:t>
            </a:r>
            <a:r>
              <a:rPr lang="en-US" b="1" dirty="0"/>
              <a:t>77896139,</a:t>
            </a:r>
            <a:r>
              <a:rPr lang="en-US" dirty="0" smtClean="0"/>
              <a:t> press </a:t>
            </a:r>
            <a:r>
              <a:rPr lang="en-US" b="1" dirty="0" smtClean="0"/>
              <a:t>#</a:t>
            </a:r>
            <a:r>
              <a:rPr lang="en-US" dirty="0" smtClean="0"/>
              <a:t>, then select “</a:t>
            </a:r>
            <a:r>
              <a:rPr lang="en-US" b="1" dirty="0" smtClean="0"/>
              <a:t>Do not join audio</a:t>
            </a:r>
            <a:r>
              <a:rPr lang="en-US" dirty="0" smtClean="0"/>
              <a:t>” when joining the Lync meeting</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1753" y="4452358"/>
            <a:ext cx="4648200" cy="1931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bwMode="auto">
          <a:xfrm>
            <a:off x="4375447" y="4913832"/>
            <a:ext cx="2555192" cy="384561"/>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ahoma" pitchFamily="34" charset="0"/>
            </a:endParaRPr>
          </a:p>
        </p:txBody>
      </p:sp>
    </p:spTree>
    <p:extLst>
      <p:ext uri="{BB962C8B-B14F-4D97-AF65-F5344CB8AC3E}">
        <p14:creationId xmlns:p14="http://schemas.microsoft.com/office/powerpoint/2010/main" val="37299989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1"/>
            <a:ext cx="9876090" cy="1179321"/>
          </a:xfrm>
        </p:spPr>
        <p:txBody>
          <a:bodyPr/>
          <a:lstStyle/>
          <a:p>
            <a:r>
              <a:rPr lang="en-US" dirty="0" smtClean="0"/>
              <a:t>Tools Used to Request Examinations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dirty="0"/>
          </a:p>
        </p:txBody>
      </p:sp>
      <p:sp>
        <p:nvSpPr>
          <p:cNvPr id="7" name="TextBox 1"/>
          <p:cNvSpPr txBox="1">
            <a:spLocks noChangeArrowheads="1"/>
          </p:cNvSpPr>
          <p:nvPr/>
        </p:nvSpPr>
        <p:spPr bwMode="auto">
          <a:xfrm>
            <a:off x="2194560" y="2535255"/>
            <a:ext cx="941062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Maruta Grean</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rPr>
              <a:t>Performance</a:t>
            </a:r>
            <a:r>
              <a:rPr kumimoji="0" lang="en-US" altLang="en-US" sz="3200" b="0" i="0" u="none" strike="noStrike" kern="0" cap="none" spc="0" normalizeH="0" noProof="0" dirty="0" smtClean="0">
                <a:ln>
                  <a:noFill/>
                </a:ln>
                <a:solidFill>
                  <a:srgbClr val="000066"/>
                </a:solidFill>
                <a:effectLst/>
                <a:uLnTx/>
                <a:uFillTx/>
              </a:rPr>
              <a:t> Specialist</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Disability Examination Management Office (DEMO)</a:t>
            </a:r>
          </a:p>
        </p:txBody>
      </p:sp>
    </p:spTree>
    <p:extLst>
      <p:ext uri="{BB962C8B-B14F-4D97-AF65-F5344CB8AC3E}">
        <p14:creationId xmlns:p14="http://schemas.microsoft.com/office/powerpoint/2010/main" val="36344592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Used </a:t>
            </a:r>
            <a:r>
              <a:rPr lang="en-US" dirty="0" smtClean="0"/>
              <a:t>to </a:t>
            </a:r>
            <a:r>
              <a:rPr lang="en-US" dirty="0" smtClean="0"/>
              <a:t>Request Examinations (continued)</a:t>
            </a:r>
            <a:endParaRPr lang="en-US" dirty="0"/>
          </a:p>
        </p:txBody>
      </p:sp>
      <p:sp>
        <p:nvSpPr>
          <p:cNvPr id="3" name="Content Placeholder 2"/>
          <p:cNvSpPr>
            <a:spLocks noGrp="1"/>
          </p:cNvSpPr>
          <p:nvPr>
            <p:ph idx="1"/>
          </p:nvPr>
        </p:nvSpPr>
        <p:spPr>
          <a:xfrm>
            <a:off x="847165" y="1589518"/>
            <a:ext cx="10945906" cy="4832797"/>
          </a:xfrm>
        </p:spPr>
        <p:txBody>
          <a:bodyPr/>
          <a:lstStyle/>
          <a:p>
            <a:r>
              <a:rPr lang="en-US" dirty="0" smtClean="0"/>
              <a:t>The Examination Request Routing Assistance (ERRA) identifies which VHA facility can conduct the examinations required for the pending claim</a:t>
            </a:r>
          </a:p>
          <a:p>
            <a:pPr marL="0" indent="0">
              <a:buNone/>
            </a:pPr>
            <a:endParaRPr lang="en-US" sz="1400" dirty="0" smtClean="0"/>
          </a:p>
          <a:p>
            <a:pPr lvl="1"/>
            <a:r>
              <a:rPr lang="en-US" dirty="0" smtClean="0"/>
              <a:t>Google Maps, Bing Maps, Yahoo! Maps, MapQuest, Rand McNally, etc.</a:t>
            </a:r>
          </a:p>
          <a:p>
            <a:pPr marL="457200" lvl="1" indent="0">
              <a:buNone/>
            </a:pPr>
            <a:endParaRPr lang="en-US" sz="1000" dirty="0" smtClean="0"/>
          </a:p>
          <a:p>
            <a:pPr lvl="1"/>
            <a:r>
              <a:rPr lang="en-US" dirty="0" smtClean="0"/>
              <a:t>C&amp;P Clinic Point of Contact (POC) List</a:t>
            </a:r>
          </a:p>
          <a:p>
            <a:pPr marL="457200" lvl="1" indent="0">
              <a:buNone/>
            </a:pPr>
            <a:endParaRPr lang="en-US" sz="1400" dirty="0"/>
          </a:p>
          <a:p>
            <a:r>
              <a:rPr lang="en-US" dirty="0" smtClean="0"/>
              <a:t>Disability Benefits Questionnaire (DBQ) Lookup</a:t>
            </a:r>
          </a:p>
          <a:p>
            <a:pPr marL="0" indent="0">
              <a:buNone/>
            </a:pPr>
            <a:endParaRPr lang="en-US" sz="1400" dirty="0" smtClean="0"/>
          </a:p>
          <a:p>
            <a:r>
              <a:rPr lang="en-US" dirty="0" smtClean="0"/>
              <a:t>Examination Request Builder (ERB)</a:t>
            </a:r>
          </a:p>
          <a:p>
            <a:pPr marL="0" indent="0">
              <a:buNone/>
            </a:pPr>
            <a:endParaRPr lang="en-US" sz="1000" dirty="0" smtClean="0"/>
          </a:p>
          <a:p>
            <a:pPr lvl="1"/>
            <a:r>
              <a:rPr lang="en-US" dirty="0" smtClean="0"/>
              <a:t>Use of ERB mandatory by end of February 2015</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dirty="0"/>
          </a:p>
        </p:txBody>
      </p:sp>
    </p:spTree>
    <p:extLst>
      <p:ext uri="{BB962C8B-B14F-4D97-AF65-F5344CB8AC3E}">
        <p14:creationId xmlns:p14="http://schemas.microsoft.com/office/powerpoint/2010/main" val="1201079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Used to Request Examinations (continued)</a:t>
            </a:r>
            <a:endParaRPr lang="en-US" dirty="0"/>
          </a:p>
        </p:txBody>
      </p:sp>
      <p:sp>
        <p:nvSpPr>
          <p:cNvPr id="3" name="Content Placeholder 2"/>
          <p:cNvSpPr>
            <a:spLocks noGrp="1"/>
          </p:cNvSpPr>
          <p:nvPr>
            <p:ph idx="1"/>
          </p:nvPr>
        </p:nvSpPr>
        <p:spPr/>
        <p:txBody>
          <a:bodyPr/>
          <a:lstStyle/>
          <a:p>
            <a:r>
              <a:rPr lang="en-US" dirty="0" smtClean="0"/>
              <a:t>ERRA is a guide – it is not a rigid indicator of the </a:t>
            </a:r>
            <a:r>
              <a:rPr lang="en-US" i="1" dirty="0" smtClean="0"/>
              <a:t>only</a:t>
            </a:r>
            <a:r>
              <a:rPr lang="en-US" dirty="0" smtClean="0"/>
              <a:t> facility to which an examination request may be sent</a:t>
            </a:r>
          </a:p>
          <a:p>
            <a:pPr lvl="1"/>
            <a:r>
              <a:rPr lang="en-US" dirty="0" smtClean="0"/>
              <a:t>Compensation Service (CS) Intranet Home Page; Miscellaneous; Search CS Intranet; ERRA-C&amp;P Examination Request Routing Assistant</a:t>
            </a:r>
          </a:p>
          <a:p>
            <a:pPr lvl="1"/>
            <a:r>
              <a:rPr lang="en-US" dirty="0" smtClean="0"/>
              <a:t>ZIP Code: __________  Submit</a:t>
            </a:r>
          </a:p>
          <a:p>
            <a:pPr marL="457200" lvl="1" indent="0">
              <a:buNone/>
            </a:pPr>
            <a:endParaRPr lang="en-US" sz="1400" dirty="0"/>
          </a:p>
          <a:p>
            <a:r>
              <a:rPr lang="en-US" dirty="0" smtClean="0"/>
              <a:t>Takes local agreements, geography, etc. into account</a:t>
            </a:r>
          </a:p>
          <a:p>
            <a:pPr marL="0" indent="0">
              <a:buNone/>
            </a:pPr>
            <a:endParaRPr lang="en-US" sz="800" dirty="0" smtClean="0"/>
          </a:p>
          <a:p>
            <a:r>
              <a:rPr lang="en-US" dirty="0" smtClean="0"/>
              <a:t>Uses a third-party map software to identify point-to-point driving directions for the Veteran</a:t>
            </a:r>
          </a:p>
          <a:p>
            <a:pPr marL="0" indent="0">
              <a:buNone/>
            </a:pPr>
            <a:endParaRPr lang="en-US" sz="800" dirty="0" smtClean="0"/>
          </a:p>
          <a:p>
            <a:r>
              <a:rPr lang="en-US" dirty="0" smtClean="0"/>
              <a:t>Telephone the VHA clinic to request clarification</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dirty="0"/>
          </a:p>
        </p:txBody>
      </p:sp>
    </p:spTree>
    <p:extLst>
      <p:ext uri="{BB962C8B-B14F-4D97-AF65-F5344CB8AC3E}">
        <p14:creationId xmlns:p14="http://schemas.microsoft.com/office/powerpoint/2010/main" val="1688569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Used to Request Examinations (continued)</a:t>
            </a:r>
            <a:endParaRPr lang="en-US" dirty="0"/>
          </a:p>
        </p:txBody>
      </p:sp>
      <p:sp>
        <p:nvSpPr>
          <p:cNvPr id="3" name="Content Placeholder 2"/>
          <p:cNvSpPr>
            <a:spLocks noGrp="1"/>
          </p:cNvSpPr>
          <p:nvPr>
            <p:ph idx="1"/>
          </p:nvPr>
        </p:nvSpPr>
        <p:spPr/>
        <p:txBody>
          <a:bodyPr/>
          <a:lstStyle/>
          <a:p>
            <a:r>
              <a:rPr lang="en-US" dirty="0" smtClean="0"/>
              <a:t>The DBQ Lookup identifies the correct worksheet to use when requesting examinations</a:t>
            </a:r>
          </a:p>
          <a:p>
            <a:pPr lvl="1"/>
            <a:r>
              <a:rPr lang="en-US" dirty="0" smtClean="0"/>
              <a:t>CS Intranet Home Page; Miscellaneous; Rating Job Aids; Search Index of DBQ/Exams by Disability</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23</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7888" y="3314084"/>
            <a:ext cx="9843246" cy="2979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bwMode="auto">
          <a:xfrm>
            <a:off x="6960198" y="3119718"/>
            <a:ext cx="1570616" cy="30121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Tahoma" pitchFamily="34" charset="0"/>
            </a:endParaRPr>
          </a:p>
        </p:txBody>
      </p:sp>
    </p:spTree>
    <p:extLst>
      <p:ext uri="{BB962C8B-B14F-4D97-AF65-F5344CB8AC3E}">
        <p14:creationId xmlns:p14="http://schemas.microsoft.com/office/powerpoint/2010/main" val="179523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Used to Request Examinations (continued)</a:t>
            </a:r>
            <a:endParaRPr lang="en-US" dirty="0"/>
          </a:p>
        </p:txBody>
      </p:sp>
      <p:sp>
        <p:nvSpPr>
          <p:cNvPr id="3" name="Content Placeholder 2"/>
          <p:cNvSpPr>
            <a:spLocks noGrp="1"/>
          </p:cNvSpPr>
          <p:nvPr>
            <p:ph idx="1"/>
          </p:nvPr>
        </p:nvSpPr>
        <p:spPr/>
        <p:txBody>
          <a:bodyPr/>
          <a:lstStyle/>
          <a:p>
            <a:r>
              <a:rPr lang="en-US" dirty="0" smtClean="0"/>
              <a:t>The Examination Request Builder (ERB)</a:t>
            </a:r>
          </a:p>
          <a:p>
            <a:pPr marL="0" indent="0">
              <a:buNone/>
            </a:pPr>
            <a:endParaRPr lang="en-US" sz="1400" dirty="0" smtClean="0"/>
          </a:p>
          <a:p>
            <a:pPr lvl="1"/>
            <a:r>
              <a:rPr lang="en-US" dirty="0" smtClean="0"/>
              <a:t>Compensation Service Intranet Home Page; Miscellaneous; Rating Job Aids; VA References; ERB</a:t>
            </a:r>
          </a:p>
          <a:p>
            <a:pPr marL="457200" lvl="1" indent="0">
              <a:buNone/>
            </a:pPr>
            <a:endParaRPr lang="en-US" dirty="0"/>
          </a:p>
          <a:p>
            <a:r>
              <a:rPr lang="en-US" dirty="0" smtClean="0"/>
              <a:t>Improves the quality of the examination request by using consistent language designed to minimize insufficiency in the examination reports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24</a:t>
            </a:fld>
            <a:endParaRPr lang="en-US" dirty="0"/>
          </a:p>
        </p:txBody>
      </p:sp>
    </p:spTree>
    <p:extLst>
      <p:ext uri="{BB962C8B-B14F-4D97-AF65-F5344CB8AC3E}">
        <p14:creationId xmlns:p14="http://schemas.microsoft.com/office/powerpoint/2010/main" val="3783179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Used to Request Examinations (continued)</a:t>
            </a:r>
            <a:endParaRPr lang="en-US" dirty="0"/>
          </a:p>
        </p:txBody>
      </p:sp>
      <p:sp>
        <p:nvSpPr>
          <p:cNvPr id="3" name="Content Placeholder 2"/>
          <p:cNvSpPr>
            <a:spLocks noGrp="1"/>
          </p:cNvSpPr>
          <p:nvPr>
            <p:ph idx="1"/>
          </p:nvPr>
        </p:nvSpPr>
        <p:spPr/>
        <p:txBody>
          <a:bodyPr/>
          <a:lstStyle/>
          <a:p>
            <a:r>
              <a:rPr lang="en-US" dirty="0" smtClean="0"/>
              <a:t>Recommendations</a:t>
            </a:r>
          </a:p>
          <a:p>
            <a:pPr lvl="1"/>
            <a:r>
              <a:rPr lang="en-US" dirty="0"/>
              <a:t>Use the ERRA Quick Search Accelerator for Microsoft Internet Explorer designed and developed by Compensation </a:t>
            </a:r>
            <a:r>
              <a:rPr lang="en-US" dirty="0" smtClean="0"/>
              <a:t>Service because ERRA </a:t>
            </a:r>
            <a:r>
              <a:rPr lang="en-US" dirty="0"/>
              <a:t>Quick Search makes it easier to search ERRA for any Zip code you can highlight inside Internet </a:t>
            </a:r>
            <a:r>
              <a:rPr lang="en-US" dirty="0" smtClean="0"/>
              <a:t>Explorer</a:t>
            </a:r>
          </a:p>
          <a:p>
            <a:pPr marL="457200" lvl="1" indent="0">
              <a:buNone/>
            </a:pPr>
            <a:endParaRPr lang="en-US" sz="400" dirty="0"/>
          </a:p>
          <a:p>
            <a:pPr lvl="1"/>
            <a:r>
              <a:rPr lang="en-US" dirty="0"/>
              <a:t>Use the DBQ lookup to select the correct worksheet for a VA </a:t>
            </a:r>
            <a:r>
              <a:rPr lang="en-US" dirty="0" smtClean="0"/>
              <a:t>examination</a:t>
            </a:r>
          </a:p>
          <a:p>
            <a:pPr marL="457200" lvl="1" indent="0">
              <a:buNone/>
            </a:pPr>
            <a:endParaRPr lang="en-US" sz="400" dirty="0"/>
          </a:p>
          <a:p>
            <a:pPr lvl="1"/>
            <a:r>
              <a:rPr lang="en-US" dirty="0"/>
              <a:t>Use the ERB tool to improve the quality of the examination requests by using consistent language designed to minimize insufficiency in the examination </a:t>
            </a:r>
            <a:r>
              <a:rPr lang="en-US" dirty="0" smtClean="0"/>
              <a:t>reports</a:t>
            </a:r>
          </a:p>
          <a:p>
            <a:pPr marL="457200" lvl="1" indent="0">
              <a:buNone/>
            </a:pPr>
            <a:endParaRPr lang="en-US" sz="400" dirty="0"/>
          </a:p>
          <a:p>
            <a:pPr lvl="1"/>
            <a:r>
              <a:rPr lang="en-US" dirty="0"/>
              <a:t>Use examination request tools to improve examination management and communication between </a:t>
            </a:r>
            <a:r>
              <a:rPr lang="en-US" dirty="0" smtClean="0"/>
              <a:t>VBA and VHA regarding examinations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25</a:t>
            </a:fld>
            <a:endParaRPr lang="en-US" dirty="0"/>
          </a:p>
        </p:txBody>
      </p:sp>
    </p:spTree>
    <p:extLst>
      <p:ext uri="{BB962C8B-B14F-4D97-AF65-F5344CB8AC3E}">
        <p14:creationId xmlns:p14="http://schemas.microsoft.com/office/powerpoint/2010/main" val="1155285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3002" y="-1"/>
            <a:ext cx="9858998" cy="1179321"/>
          </a:xfrm>
        </p:spPr>
        <p:txBody>
          <a:bodyPr/>
          <a:lstStyle/>
          <a:p>
            <a:r>
              <a:rPr lang="en-US" dirty="0" smtClean="0"/>
              <a:t>Quality Assurance Internal Quality Review Team</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26</a:t>
            </a:fld>
            <a:endParaRPr lang="en-US" dirty="0"/>
          </a:p>
        </p:txBody>
      </p:sp>
      <p:sp>
        <p:nvSpPr>
          <p:cNvPr id="7" name="TextBox 1"/>
          <p:cNvSpPr txBox="1">
            <a:spLocks noChangeArrowheads="1"/>
          </p:cNvSpPr>
          <p:nvPr/>
        </p:nvSpPr>
        <p:spPr bwMode="auto">
          <a:xfrm>
            <a:off x="2418460" y="2535255"/>
            <a:ext cx="918672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David Hannigan</a:t>
            </a:r>
          </a:p>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Chief, Quality Review Team</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Program Review</a:t>
            </a:r>
          </a:p>
        </p:txBody>
      </p:sp>
    </p:spTree>
    <p:extLst>
      <p:ext uri="{BB962C8B-B14F-4D97-AF65-F5344CB8AC3E}">
        <p14:creationId xmlns:p14="http://schemas.microsoft.com/office/powerpoint/2010/main" val="1202016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819" y="-1"/>
            <a:ext cx="9893181" cy="1179321"/>
          </a:xfrm>
        </p:spPr>
        <p:txBody>
          <a:bodyPr/>
          <a:lstStyle/>
          <a:p>
            <a:endParaRPr lang="en-US" dirty="0"/>
          </a:p>
        </p:txBody>
      </p:sp>
      <p:sp>
        <p:nvSpPr>
          <p:cNvPr id="3" name="Content Placeholder 2"/>
          <p:cNvSpPr>
            <a:spLocks noGrp="1"/>
          </p:cNvSpPr>
          <p:nvPr>
            <p:ph idx="1"/>
          </p:nvPr>
        </p:nvSpPr>
        <p:spPr>
          <a:xfrm>
            <a:off x="2418460" y="1589518"/>
            <a:ext cx="9374610" cy="4691641"/>
          </a:xfrm>
        </p:spPr>
        <p:txBody>
          <a:bodyPr/>
          <a:lstStyle/>
          <a:p>
            <a:r>
              <a:rPr lang="en-US" dirty="0" smtClean="0"/>
              <a:t>Exciting way to share ideas in a simple tip format</a:t>
            </a:r>
          </a:p>
          <a:p>
            <a:pPr marL="0" indent="0">
              <a:buNone/>
            </a:pPr>
            <a:endParaRPr lang="en-US" sz="1600" dirty="0"/>
          </a:p>
          <a:p>
            <a:r>
              <a:rPr lang="en-US" dirty="0" smtClean="0"/>
              <a:t>Your Q-Tips are welcome and requested</a:t>
            </a:r>
          </a:p>
          <a:p>
            <a:pPr marL="0" indent="0">
              <a:buNone/>
            </a:pPr>
            <a:endParaRPr lang="en-US" sz="1600" dirty="0"/>
          </a:p>
          <a:p>
            <a:r>
              <a:rPr lang="en-US" dirty="0" smtClean="0"/>
              <a:t>We will achieve 125/98% together by sharing knowledge with each other</a:t>
            </a:r>
          </a:p>
          <a:p>
            <a:pPr marL="0" indent="0">
              <a:buNone/>
            </a:pPr>
            <a:endParaRPr lang="en-US" sz="1600" dirty="0"/>
          </a:p>
          <a:p>
            <a:r>
              <a:rPr lang="en-US" dirty="0" smtClean="0"/>
              <a:t>Send your ideas to David Hannigan and </a:t>
            </a:r>
            <a:r>
              <a:rPr lang="en-US" i="1" dirty="0" smtClean="0"/>
              <a:t>Get your name on the big screen</a:t>
            </a:r>
            <a:r>
              <a:rPr lang="en-US" dirty="0" smtClean="0"/>
              <a:t>!</a:t>
            </a:r>
          </a:p>
          <a:p>
            <a:pPr marL="0" indent="0">
              <a:buNone/>
            </a:pPr>
            <a:endParaRPr lang="en-US" sz="1600" dirty="0" smtClean="0"/>
          </a:p>
          <a:p>
            <a:pPr lvl="1"/>
            <a:r>
              <a:rPr lang="en-US" dirty="0"/>
              <a:t> </a:t>
            </a:r>
            <a:r>
              <a:rPr lang="en-US" sz="2800" dirty="0" smtClean="0">
                <a:hlinkClick r:id="rId2"/>
              </a:rPr>
              <a:t>david.hannigan@va.gov</a:t>
            </a:r>
            <a:endParaRPr lang="en-US" sz="2800" dirty="0" smtClean="0"/>
          </a:p>
        </p:txBody>
      </p:sp>
      <p:sp>
        <p:nvSpPr>
          <p:cNvPr id="4" name="Slide Number Placeholder 3"/>
          <p:cNvSpPr>
            <a:spLocks noGrp="1"/>
          </p:cNvSpPr>
          <p:nvPr>
            <p:ph type="sldNum" sz="quarter" idx="10"/>
          </p:nvPr>
        </p:nvSpPr>
        <p:spPr/>
        <p:txBody>
          <a:bodyPr/>
          <a:lstStyle/>
          <a:p>
            <a:fld id="{7C414AED-89CE-4A48-8B2B-1B3A5C68EA2A}" type="slidenum">
              <a:rPr lang="en-US" smtClean="0"/>
              <a:t>27</a:t>
            </a:fld>
            <a:endParaRPr lang="en-US" dirty="0"/>
          </a:p>
        </p:txBody>
      </p:sp>
      <p:pic>
        <p:nvPicPr>
          <p:cNvPr id="5" name="Picture 6" descr="http://www.kmsys.com/Q-Tips/Q-Tips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92822" y="102550"/>
            <a:ext cx="9708023" cy="1051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http://www.cellonline.org/wp-content/uploads/2012/08/swab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385" y="1524000"/>
            <a:ext cx="1786071"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56325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1"/>
            <a:ext cx="9876090" cy="1179321"/>
          </a:xfrm>
        </p:spPr>
        <p:txBody>
          <a:bodyPr/>
          <a:lstStyle/>
          <a:p>
            <a:r>
              <a:rPr lang="en-US" dirty="0" smtClean="0"/>
              <a:t>Sources of This Month’s Q-Tips</a:t>
            </a:r>
            <a:endParaRPr lang="en-US" dirty="0"/>
          </a:p>
        </p:txBody>
      </p:sp>
      <p:sp>
        <p:nvSpPr>
          <p:cNvPr id="3" name="Content Placeholder 2"/>
          <p:cNvSpPr>
            <a:spLocks noGrp="1"/>
          </p:cNvSpPr>
          <p:nvPr>
            <p:ph idx="1"/>
          </p:nvPr>
        </p:nvSpPr>
        <p:spPr/>
        <p:txBody>
          <a:bodyPr/>
          <a:lstStyle/>
          <a:p>
            <a:pPr>
              <a:buFont typeface="Arial" charset="0"/>
              <a:buChar char="•"/>
            </a:pPr>
            <a:r>
              <a:rPr lang="en-US" altLang="en-US" dirty="0" smtClean="0"/>
              <a:t>The first Q-Tip </a:t>
            </a:r>
            <a:r>
              <a:rPr lang="en-US" altLang="en-US" dirty="0"/>
              <a:t>comes from </a:t>
            </a:r>
            <a:r>
              <a:rPr lang="en-US" altLang="en-US" b="1" dirty="0" smtClean="0"/>
              <a:t>Kerry Schafer, SRQRS, Quality Assurance, Compensation Service</a:t>
            </a:r>
            <a:endParaRPr lang="en-US" altLang="en-US" dirty="0" smtClean="0"/>
          </a:p>
          <a:p>
            <a:pPr>
              <a:buFont typeface="Arial" charset="0"/>
              <a:buChar char="•"/>
            </a:pPr>
            <a:endParaRPr lang="en-US" altLang="en-US" dirty="0"/>
          </a:p>
          <a:p>
            <a:pPr>
              <a:buFont typeface="Arial" charset="0"/>
              <a:buChar char="•"/>
            </a:pPr>
            <a:r>
              <a:rPr lang="en-US" altLang="en-US" dirty="0" smtClean="0"/>
              <a:t>The second Q-Tip comes from </a:t>
            </a:r>
            <a:r>
              <a:rPr lang="en-US" altLang="en-US" b="1" dirty="0" smtClean="0"/>
              <a:t>Sam Arreza, RQRS, VARO, Honolulu</a:t>
            </a:r>
            <a:endParaRPr lang="en-US" altLang="en-US" b="1" dirty="0"/>
          </a:p>
          <a:p>
            <a:pPr marL="0" indent="0">
              <a:buNone/>
            </a:pPr>
            <a:endParaRPr lang="en-US" dirty="0" smtClean="0"/>
          </a:p>
          <a:p>
            <a:pPr lvl="1"/>
            <a:r>
              <a:rPr lang="en-US" altLang="en-US" dirty="0" smtClean="0"/>
              <a:t> My </a:t>
            </a:r>
            <a:r>
              <a:rPr lang="en-US" altLang="en-US" dirty="0"/>
              <a:t>thanks to </a:t>
            </a:r>
            <a:r>
              <a:rPr lang="en-US" altLang="en-US" dirty="0" smtClean="0"/>
              <a:t>Kerry and Sam for </a:t>
            </a:r>
            <a:r>
              <a:rPr lang="en-US" altLang="en-US" dirty="0"/>
              <a:t>sharing </a:t>
            </a:r>
            <a:r>
              <a:rPr lang="en-US" altLang="en-US" dirty="0" smtClean="0"/>
              <a:t>these important reminders!</a:t>
            </a:r>
            <a:br>
              <a:rPr lang="en-US" altLang="en-US" dirty="0" smtClean="0"/>
            </a:br>
            <a:endParaRPr lang="en-US" dirty="0" smtClean="0"/>
          </a:p>
          <a:p>
            <a:pPr lvl="1"/>
            <a:r>
              <a:rPr lang="en-US" dirty="0" smtClean="0"/>
              <a:t> Thanks for the submissions – please keep them coming!</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28</a:t>
            </a:fld>
            <a:endParaRPr lang="en-US" dirty="0"/>
          </a:p>
        </p:txBody>
      </p:sp>
    </p:spTree>
    <p:extLst>
      <p:ext uri="{BB962C8B-B14F-4D97-AF65-F5344CB8AC3E}">
        <p14:creationId xmlns:p14="http://schemas.microsoft.com/office/powerpoint/2010/main" val="219704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Q-Tip # 1</a:t>
            </a:r>
            <a:endParaRPr lang="en-US" dirty="0"/>
          </a:p>
        </p:txBody>
      </p:sp>
      <p:sp>
        <p:nvSpPr>
          <p:cNvPr id="3" name="Content Placeholder 2"/>
          <p:cNvSpPr>
            <a:spLocks noGrp="1"/>
          </p:cNvSpPr>
          <p:nvPr>
            <p:ph idx="1"/>
          </p:nvPr>
        </p:nvSpPr>
        <p:spPr/>
        <p:txBody>
          <a:bodyPr/>
          <a:lstStyle/>
          <a:p>
            <a:r>
              <a:rPr lang="en-US" dirty="0"/>
              <a:t>38 CFR 3.309(a): This reference lists endocarditis as a chronic presumptive disability, and notes this term includes </a:t>
            </a:r>
            <a:r>
              <a:rPr lang="en-US" i="1" dirty="0"/>
              <a:t>all</a:t>
            </a:r>
            <a:r>
              <a:rPr lang="en-US" dirty="0"/>
              <a:t> forms of valvular heart </a:t>
            </a:r>
            <a:r>
              <a:rPr lang="en-US" dirty="0" smtClean="0"/>
              <a:t>disease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29</a:t>
            </a:fld>
            <a:endParaRPr lang="en-US" dirty="0"/>
          </a:p>
        </p:txBody>
      </p:sp>
      <p:pic>
        <p:nvPicPr>
          <p:cNvPr id="1028" name="Picture 4" descr="heart disease : Heart Cardiogram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0335" y="3151991"/>
            <a:ext cx="3098202" cy="2603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2312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1"/>
            <a:ext cx="9876090" cy="1179321"/>
          </a:xfrm>
        </p:spPr>
        <p:txBody>
          <a:bodyPr/>
          <a:lstStyle/>
          <a:p>
            <a:r>
              <a:rPr lang="en-US" dirty="0"/>
              <a:t>R</a:t>
            </a:r>
            <a:r>
              <a:rPr lang="en-US" dirty="0" smtClean="0"/>
              <a:t>QC Agenda</a:t>
            </a:r>
            <a:endParaRPr lang="en-US" dirty="0"/>
          </a:p>
        </p:txBody>
      </p:sp>
      <p:sp>
        <p:nvSpPr>
          <p:cNvPr id="3" name="Content Placeholder 2"/>
          <p:cNvSpPr>
            <a:spLocks noGrp="1"/>
          </p:cNvSpPr>
          <p:nvPr>
            <p:ph idx="1"/>
          </p:nvPr>
        </p:nvSpPr>
        <p:spPr>
          <a:xfrm>
            <a:off x="847165" y="1589518"/>
            <a:ext cx="10945906" cy="5268482"/>
          </a:xfrm>
        </p:spPr>
        <p:txBody>
          <a:bodyPr/>
          <a:lstStyle/>
          <a:p>
            <a:r>
              <a:rPr lang="en-US" sz="2200" dirty="0"/>
              <a:t>Opening </a:t>
            </a:r>
            <a:r>
              <a:rPr lang="en-US" sz="2200" dirty="0" smtClean="0"/>
              <a:t>Remarks</a:t>
            </a:r>
            <a:endParaRPr lang="en-US" sz="2200" dirty="0"/>
          </a:p>
          <a:p>
            <a:r>
              <a:rPr lang="en-US" sz="2200" dirty="0" smtClean="0"/>
              <a:t>Fully Developed Claim (FDC) Guidance Update</a:t>
            </a:r>
          </a:p>
          <a:p>
            <a:r>
              <a:rPr lang="en-US" sz="2200" dirty="0" smtClean="0"/>
              <a:t>Automated Decision Letter (ADL) Rating Decision Notices</a:t>
            </a:r>
          </a:p>
          <a:p>
            <a:r>
              <a:rPr lang="en-US" sz="2200" dirty="0" smtClean="0"/>
              <a:t>VBMS Updates</a:t>
            </a:r>
            <a:endParaRPr lang="en-US" sz="2200" dirty="0"/>
          </a:p>
          <a:p>
            <a:r>
              <a:rPr lang="en-US" sz="2200" dirty="0" smtClean="0"/>
              <a:t>Date of Claim (DOC) for End Product (EP) 600</a:t>
            </a:r>
          </a:p>
          <a:p>
            <a:r>
              <a:rPr lang="en-US" sz="2200" dirty="0" smtClean="0"/>
              <a:t>Tools Used to Request Examinations</a:t>
            </a:r>
            <a:endParaRPr lang="en-US" sz="2200" dirty="0"/>
          </a:p>
          <a:p>
            <a:r>
              <a:rPr lang="en-US" sz="2200" dirty="0" smtClean="0"/>
              <a:t>Quality Review Team (QRT) Q-Tips</a:t>
            </a:r>
          </a:p>
          <a:p>
            <a:r>
              <a:rPr lang="en-US" sz="2200" dirty="0" smtClean="0"/>
              <a:t>Reconsideration Request</a:t>
            </a:r>
          </a:p>
          <a:p>
            <a:r>
              <a:rPr lang="en-US" sz="2200" dirty="0" smtClean="0"/>
              <a:t>Questions &amp; Answers</a:t>
            </a:r>
          </a:p>
          <a:p>
            <a:r>
              <a:rPr lang="en-US" sz="2200" dirty="0" smtClean="0"/>
              <a:t>Closing Remarks</a:t>
            </a:r>
            <a:endParaRPr lang="en-US" sz="2200" dirty="0"/>
          </a:p>
          <a:p>
            <a:r>
              <a:rPr lang="en-US" sz="2200" dirty="0" smtClean="0"/>
              <a:t>TMS and Next Quality Call Information</a:t>
            </a:r>
          </a:p>
          <a:p>
            <a:pPr marL="0" indent="0" algn="ctr">
              <a:buNone/>
            </a:pPr>
            <a:r>
              <a:rPr lang="en-US" sz="2400" b="1" dirty="0" smtClean="0">
                <a:solidFill>
                  <a:srgbClr val="FF0000"/>
                </a:solidFill>
              </a:rPr>
              <a:t>Reminder – All Phone Lines Are Muted Until The End Of The Call</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dirty="0"/>
          </a:p>
        </p:txBody>
      </p:sp>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Q-Tip # 2</a:t>
            </a:r>
            <a:endParaRPr lang="en-US" dirty="0"/>
          </a:p>
        </p:txBody>
      </p:sp>
      <p:sp>
        <p:nvSpPr>
          <p:cNvPr id="3" name="Content Placeholder 2"/>
          <p:cNvSpPr>
            <a:spLocks noGrp="1"/>
          </p:cNvSpPr>
          <p:nvPr>
            <p:ph idx="1"/>
          </p:nvPr>
        </p:nvSpPr>
        <p:spPr/>
        <p:txBody>
          <a:bodyPr/>
          <a:lstStyle/>
          <a:p>
            <a:r>
              <a:rPr lang="en-US" dirty="0"/>
              <a:t>For purposes of entitlement to a schedular total evaluation for </a:t>
            </a:r>
            <a:r>
              <a:rPr lang="en-US" dirty="0" smtClean="0"/>
              <a:t>12 </a:t>
            </a:r>
            <a:r>
              <a:rPr lang="en-US" dirty="0"/>
              <a:t>months following one month of convalescence under </a:t>
            </a:r>
            <a:r>
              <a:rPr lang="en-US" dirty="0" smtClean="0"/>
              <a:t>38 CFR 4.30</a:t>
            </a:r>
            <a:r>
              <a:rPr lang="en-US" dirty="0"/>
              <a:t>, a </a:t>
            </a:r>
            <a:r>
              <a:rPr lang="en-US" i="1" dirty="0"/>
              <a:t>total joint replacement </a:t>
            </a:r>
            <a:r>
              <a:rPr lang="en-US" dirty="0"/>
              <a:t>is </a:t>
            </a:r>
            <a:r>
              <a:rPr lang="en-US" dirty="0" smtClean="0"/>
              <a:t>necessary</a:t>
            </a:r>
          </a:p>
          <a:p>
            <a:pPr marL="0" indent="0">
              <a:buNone/>
            </a:pPr>
            <a:endParaRPr lang="en-US" sz="1000" dirty="0" smtClean="0"/>
          </a:p>
          <a:p>
            <a:r>
              <a:rPr lang="en-US" dirty="0" smtClean="0"/>
              <a:t>Orthopedics </a:t>
            </a:r>
            <a:r>
              <a:rPr lang="en-US" dirty="0"/>
              <a:t>has progressed exponentially since the advent of prosthetic joint </a:t>
            </a:r>
            <a:r>
              <a:rPr lang="en-US" dirty="0" smtClean="0"/>
              <a:t>replacements</a:t>
            </a:r>
          </a:p>
          <a:p>
            <a:pPr marL="0" indent="0">
              <a:buNone/>
            </a:pPr>
            <a:endParaRPr lang="en-US" sz="1000" dirty="0" smtClean="0"/>
          </a:p>
          <a:p>
            <a:r>
              <a:rPr lang="en-US" dirty="0"/>
              <a:t>Surgical </a:t>
            </a:r>
            <a:r>
              <a:rPr lang="en-US" dirty="0" smtClean="0"/>
              <a:t>procedures named </a:t>
            </a:r>
            <a:r>
              <a:rPr lang="en-US" i="1" dirty="0" smtClean="0"/>
              <a:t>“joint replacement</a:t>
            </a:r>
            <a:r>
              <a:rPr lang="en-US" dirty="0" smtClean="0"/>
              <a:t>” </a:t>
            </a:r>
            <a:r>
              <a:rPr lang="en-US" dirty="0"/>
              <a:t>can be as simple as the insertion of a prosthetic spacer in place of a </a:t>
            </a:r>
            <a:r>
              <a:rPr lang="en-US" dirty="0" smtClean="0"/>
              <a:t>meniscus</a:t>
            </a:r>
          </a:p>
          <a:p>
            <a:pPr marL="0" indent="0">
              <a:buNone/>
            </a:pPr>
            <a:endParaRPr lang="en-US" sz="1000" dirty="0" smtClean="0"/>
          </a:p>
          <a:p>
            <a:r>
              <a:rPr lang="en-US" dirty="0"/>
              <a:t>Surgical procedures that involve only </a:t>
            </a:r>
            <a:r>
              <a:rPr lang="en-US" dirty="0" smtClean="0"/>
              <a:t>“</a:t>
            </a:r>
            <a:r>
              <a:rPr lang="en-US" i="1" dirty="0" smtClean="0"/>
              <a:t>partial </a:t>
            </a:r>
            <a:r>
              <a:rPr lang="en-US" i="1" dirty="0"/>
              <a:t>joint </a:t>
            </a:r>
            <a:r>
              <a:rPr lang="en-US" i="1" dirty="0" smtClean="0"/>
              <a:t>replacement</a:t>
            </a:r>
            <a:r>
              <a:rPr lang="en-US" dirty="0" smtClean="0"/>
              <a:t>” </a:t>
            </a:r>
            <a:r>
              <a:rPr lang="en-US" dirty="0"/>
              <a:t>generally do not warrant the 13 month temporary total </a:t>
            </a:r>
            <a:r>
              <a:rPr lang="en-US" dirty="0" smtClean="0"/>
              <a:t>evaluation</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30</a:t>
            </a:fld>
            <a:endParaRPr lang="en-US" dirty="0"/>
          </a:p>
        </p:txBody>
      </p:sp>
    </p:spTree>
    <p:extLst>
      <p:ext uri="{BB962C8B-B14F-4D97-AF65-F5344CB8AC3E}">
        <p14:creationId xmlns:p14="http://schemas.microsoft.com/office/powerpoint/2010/main" val="23550473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Q-Tip # 2 (continued)</a:t>
            </a:r>
            <a:endParaRPr lang="en-US" dirty="0"/>
          </a:p>
        </p:txBody>
      </p:sp>
      <p:sp>
        <p:nvSpPr>
          <p:cNvPr id="3" name="Content Placeholder 2"/>
          <p:cNvSpPr>
            <a:spLocks noGrp="1"/>
          </p:cNvSpPr>
          <p:nvPr>
            <p:ph idx="1"/>
          </p:nvPr>
        </p:nvSpPr>
        <p:spPr>
          <a:xfrm>
            <a:off x="847164" y="1589518"/>
            <a:ext cx="11158369" cy="4691641"/>
          </a:xfrm>
        </p:spPr>
        <p:txBody>
          <a:bodyPr/>
          <a:lstStyle/>
          <a:p>
            <a:r>
              <a:rPr lang="en-US" i="1" dirty="0"/>
              <a:t>Partial joint replacement </a:t>
            </a:r>
            <a:r>
              <a:rPr lang="en-US" dirty="0"/>
              <a:t>should be evaluated based on the facts found and any period of convalescence </a:t>
            </a:r>
            <a:r>
              <a:rPr lang="en-US" dirty="0" smtClean="0"/>
              <a:t>under 38 CFR 4.30 </a:t>
            </a:r>
            <a:r>
              <a:rPr lang="en-US" dirty="0"/>
              <a:t>based on the recommended convalescent period required for that </a:t>
            </a:r>
            <a:r>
              <a:rPr lang="en-US" dirty="0" smtClean="0"/>
              <a:t>Veteran</a:t>
            </a:r>
          </a:p>
          <a:p>
            <a:pPr marL="0" indent="0">
              <a:buNone/>
            </a:pPr>
            <a:endParaRPr lang="en-US" sz="1000" dirty="0"/>
          </a:p>
          <a:p>
            <a:pPr lvl="1"/>
            <a:r>
              <a:rPr lang="en-US" sz="2800" dirty="0" smtClean="0"/>
              <a:t>  Reference:  February 2009 Compensation Service Bulletin</a:t>
            </a:r>
            <a:endParaRPr lang="en-US" sz="2800" dirty="0"/>
          </a:p>
        </p:txBody>
      </p:sp>
      <p:sp>
        <p:nvSpPr>
          <p:cNvPr id="4" name="Slide Number Placeholder 3"/>
          <p:cNvSpPr>
            <a:spLocks noGrp="1"/>
          </p:cNvSpPr>
          <p:nvPr>
            <p:ph type="sldNum" sz="quarter" idx="10"/>
          </p:nvPr>
        </p:nvSpPr>
        <p:spPr/>
        <p:txBody>
          <a:bodyPr/>
          <a:lstStyle/>
          <a:p>
            <a:fld id="{7C414AED-89CE-4A48-8B2B-1B3A5C68EA2A}" type="slidenum">
              <a:rPr lang="en-US" smtClean="0"/>
              <a:t>31</a:t>
            </a:fld>
            <a:endParaRPr lang="en-US" dirty="0"/>
          </a:p>
        </p:txBody>
      </p:sp>
      <p:pic>
        <p:nvPicPr>
          <p:cNvPr id="2053" name="Picture 5" descr="painful knee joint - 3d rendered illustration of human l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3520" y="3657600"/>
            <a:ext cx="1613647" cy="2678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34359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7364" y="-1"/>
            <a:ext cx="9884636" cy="1179321"/>
          </a:xfrm>
        </p:spPr>
        <p:txBody>
          <a:bodyPr/>
          <a:lstStyle/>
          <a:p>
            <a:r>
              <a:rPr lang="en-US" dirty="0" smtClean="0"/>
              <a:t>Reconsideration Request</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32</a:t>
            </a:fld>
            <a:endParaRPr lang="en-US" dirty="0"/>
          </a:p>
        </p:txBody>
      </p:sp>
      <p:sp>
        <p:nvSpPr>
          <p:cNvPr id="7" name="TextBox 1"/>
          <p:cNvSpPr txBox="1">
            <a:spLocks noChangeArrowheads="1"/>
          </p:cNvSpPr>
          <p:nvPr/>
        </p:nvSpPr>
        <p:spPr bwMode="auto">
          <a:xfrm>
            <a:off x="2418460" y="2535255"/>
            <a:ext cx="9186729"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Kerry Schafer</a:t>
            </a:r>
          </a:p>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Senior Rating Quality Review Specialist</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Quality Review</a:t>
            </a:r>
            <a:r>
              <a:rPr kumimoji="0" lang="en-US" altLang="en-US" sz="3200" b="0" i="0" u="none" strike="noStrike" kern="0" cap="none" spc="0" normalizeH="0" noProof="0" dirty="0" smtClean="0">
                <a:ln>
                  <a:noFill/>
                </a:ln>
                <a:solidFill>
                  <a:srgbClr val="000066"/>
                </a:solidFill>
                <a:effectLst/>
                <a:uLnTx/>
                <a:uFillTx/>
                <a:latin typeface="Arial" charset="0"/>
                <a:cs typeface="Arial" charset="0"/>
              </a:rPr>
              <a:t> Team</a:t>
            </a:r>
            <a:endParaRPr kumimoji="0" lang="en-US" altLang="en-US" sz="3200" b="0" i="0" u="none" strike="noStrike" kern="0" cap="none" spc="0" normalizeH="0" baseline="0" noProof="0" dirty="0" smtClean="0">
              <a:ln>
                <a:noFill/>
              </a:ln>
              <a:solidFill>
                <a:srgbClr val="000066"/>
              </a:solidFill>
              <a:effectLst/>
              <a:uLnTx/>
              <a:uFillTx/>
              <a:latin typeface="Arial" charset="0"/>
              <a:cs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Program Review</a:t>
            </a:r>
          </a:p>
        </p:txBody>
      </p:sp>
    </p:spTree>
    <p:extLst>
      <p:ext uri="{BB962C8B-B14F-4D97-AF65-F5344CB8AC3E}">
        <p14:creationId xmlns:p14="http://schemas.microsoft.com/office/powerpoint/2010/main" val="32453928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B2 Error</a:t>
            </a:r>
            <a:endParaRPr lang="en-US" dirty="0"/>
          </a:p>
        </p:txBody>
      </p:sp>
      <p:sp>
        <p:nvSpPr>
          <p:cNvPr id="3" name="Content Placeholder 2"/>
          <p:cNvSpPr>
            <a:spLocks noGrp="1"/>
          </p:cNvSpPr>
          <p:nvPr>
            <p:ph idx="1"/>
          </p:nvPr>
        </p:nvSpPr>
        <p:spPr/>
        <p:txBody>
          <a:bodyPr/>
          <a:lstStyle/>
          <a:p>
            <a:r>
              <a:rPr lang="en-US" dirty="0" smtClean="0"/>
              <a:t>Claim for left knee, left wrist, and right shoulder disabilities</a:t>
            </a:r>
          </a:p>
          <a:p>
            <a:pPr marL="0" indent="0">
              <a:buNone/>
            </a:pPr>
            <a:endParaRPr lang="en-US" sz="1000" dirty="0" smtClean="0"/>
          </a:p>
          <a:p>
            <a:r>
              <a:rPr lang="en-US" dirty="0" smtClean="0"/>
              <a:t>STRs show complaints involving all three joints</a:t>
            </a:r>
          </a:p>
          <a:p>
            <a:pPr marL="0" indent="0">
              <a:buNone/>
            </a:pPr>
            <a:endParaRPr lang="en-US" sz="1000" dirty="0" smtClean="0"/>
          </a:p>
          <a:p>
            <a:r>
              <a:rPr lang="en-US" dirty="0" smtClean="0"/>
              <a:t>VAE noted objective evidence of left knee and right shoulder painful motion, and limitation of motion of the left wrist</a:t>
            </a:r>
          </a:p>
          <a:p>
            <a:pPr marL="0" indent="0">
              <a:buNone/>
            </a:pPr>
            <a:endParaRPr lang="en-US" sz="1000" dirty="0" smtClean="0"/>
          </a:p>
          <a:p>
            <a:r>
              <a:rPr lang="en-US" dirty="0" smtClean="0"/>
              <a:t>VAE results noted no diagnosis for these three disabilities nor provided any explanation as to why a diagnosis could not be rendered</a:t>
            </a:r>
          </a:p>
          <a:p>
            <a:pPr marL="0" indent="0">
              <a:buNone/>
            </a:pPr>
            <a:endParaRPr lang="en-US" sz="1000" dirty="0" smtClean="0"/>
          </a:p>
          <a:p>
            <a:r>
              <a:rPr lang="en-US" dirty="0"/>
              <a:t>R</a:t>
            </a:r>
            <a:r>
              <a:rPr lang="en-US" dirty="0" smtClean="0"/>
              <a:t>ating decision denied service connection for all three conditions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33</a:t>
            </a:fld>
            <a:endParaRPr lang="en-US" dirty="0"/>
          </a:p>
        </p:txBody>
      </p:sp>
    </p:spTree>
    <p:extLst>
      <p:ext uri="{BB962C8B-B14F-4D97-AF65-F5344CB8AC3E}">
        <p14:creationId xmlns:p14="http://schemas.microsoft.com/office/powerpoint/2010/main" val="40580679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B2 Error (continued)</a:t>
            </a:r>
            <a:endParaRPr lang="en-US" dirty="0"/>
          </a:p>
        </p:txBody>
      </p:sp>
      <p:sp>
        <p:nvSpPr>
          <p:cNvPr id="3" name="Content Placeholder 2"/>
          <p:cNvSpPr>
            <a:spLocks noGrp="1"/>
          </p:cNvSpPr>
          <p:nvPr>
            <p:ph idx="1"/>
          </p:nvPr>
        </p:nvSpPr>
        <p:spPr>
          <a:xfrm>
            <a:off x="847164" y="1589518"/>
            <a:ext cx="11344835" cy="4691641"/>
          </a:xfrm>
        </p:spPr>
        <p:txBody>
          <a:bodyPr/>
          <a:lstStyle/>
          <a:p>
            <a:r>
              <a:rPr lang="en-US" dirty="0" smtClean="0"/>
              <a:t>B2 error cited – VAE should have been returned as inadequate</a:t>
            </a:r>
          </a:p>
          <a:p>
            <a:pPr marL="0" indent="0">
              <a:buNone/>
            </a:pPr>
            <a:endParaRPr lang="en-US" sz="1000" dirty="0" smtClean="0"/>
          </a:p>
          <a:p>
            <a:r>
              <a:rPr lang="en-US" dirty="0" smtClean="0"/>
              <a:t>Error notes the examiner is to either provide a diagnosis for the three claimed conditions or explain why a diagnosis cannot be rendered in spite of objective evidence of painful motion and limitation of motion</a:t>
            </a:r>
          </a:p>
          <a:p>
            <a:pPr marL="0" indent="0">
              <a:buNone/>
            </a:pPr>
            <a:endParaRPr lang="en-US" sz="1000" dirty="0" smtClean="0"/>
          </a:p>
          <a:p>
            <a:r>
              <a:rPr lang="en-US" dirty="0" smtClean="0"/>
              <a:t>Reference cited:  M21-1 MR III.iv.3.D.18.f</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34</a:t>
            </a:fld>
            <a:endParaRPr lang="en-US" dirty="0"/>
          </a:p>
        </p:txBody>
      </p:sp>
    </p:spTree>
    <p:extLst>
      <p:ext uri="{BB962C8B-B14F-4D97-AF65-F5344CB8AC3E}">
        <p14:creationId xmlns:p14="http://schemas.microsoft.com/office/powerpoint/2010/main" val="27524346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B2 Error (continued)</a:t>
            </a:r>
            <a:endParaRPr lang="en-US" dirty="0"/>
          </a:p>
        </p:txBody>
      </p:sp>
      <p:sp>
        <p:nvSpPr>
          <p:cNvPr id="3" name="Content Placeholder 2"/>
          <p:cNvSpPr>
            <a:spLocks noGrp="1"/>
          </p:cNvSpPr>
          <p:nvPr>
            <p:ph idx="1"/>
          </p:nvPr>
        </p:nvSpPr>
        <p:spPr/>
        <p:txBody>
          <a:bodyPr/>
          <a:lstStyle/>
          <a:p>
            <a:r>
              <a:rPr lang="en-US" dirty="0" smtClean="0"/>
              <a:t>RO contended the VAE was sufficient as it was presumed the examiner used medical expertise to determine there was no diagnosis for the three claimed disabilities</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35</a:t>
            </a:fld>
            <a:endParaRPr lang="en-US" dirty="0"/>
          </a:p>
        </p:txBody>
      </p:sp>
    </p:spTree>
    <p:extLst>
      <p:ext uri="{BB962C8B-B14F-4D97-AF65-F5344CB8AC3E}">
        <p14:creationId xmlns:p14="http://schemas.microsoft.com/office/powerpoint/2010/main" val="38188106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B2 Error (continued)</a:t>
            </a:r>
            <a:endParaRPr lang="en-US" dirty="0"/>
          </a:p>
        </p:txBody>
      </p:sp>
      <p:sp>
        <p:nvSpPr>
          <p:cNvPr id="3" name="Content Placeholder 2"/>
          <p:cNvSpPr>
            <a:spLocks noGrp="1"/>
          </p:cNvSpPr>
          <p:nvPr>
            <p:ph idx="1"/>
          </p:nvPr>
        </p:nvSpPr>
        <p:spPr/>
        <p:txBody>
          <a:bodyPr/>
          <a:lstStyle/>
          <a:p>
            <a:r>
              <a:rPr lang="en-US" dirty="0" smtClean="0"/>
              <a:t>Per M21-1 MR III.iv.3.D.18.f, the exam report must provide:</a:t>
            </a:r>
          </a:p>
          <a:p>
            <a:pPr marL="0" indent="0">
              <a:buNone/>
            </a:pPr>
            <a:endParaRPr lang="en-US" dirty="0"/>
          </a:p>
          <a:p>
            <a:pPr lvl="1" indent="-342900"/>
            <a:r>
              <a:rPr lang="en-US" dirty="0"/>
              <a:t>A</a:t>
            </a:r>
            <a:r>
              <a:rPr lang="en-US" dirty="0" smtClean="0"/>
              <a:t> diagnosis for each described condition</a:t>
            </a:r>
          </a:p>
          <a:p>
            <a:pPr marL="0" indent="0">
              <a:buNone/>
            </a:pPr>
            <a:endParaRPr lang="en-US" dirty="0"/>
          </a:p>
          <a:p>
            <a:pPr lvl="1" indent="-342900"/>
            <a:r>
              <a:rPr lang="en-US" dirty="0" smtClean="0"/>
              <a:t>A diagnosis or notation that a chronic disability or disease was ruled out for each disability, complaint, or symptom listed on the exam report</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36</a:t>
            </a:fld>
            <a:endParaRPr lang="en-US" dirty="0"/>
          </a:p>
        </p:txBody>
      </p:sp>
    </p:spTree>
    <p:extLst>
      <p:ext uri="{BB962C8B-B14F-4D97-AF65-F5344CB8AC3E}">
        <p14:creationId xmlns:p14="http://schemas.microsoft.com/office/powerpoint/2010/main" val="9453367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B2 Error (continued)</a:t>
            </a:r>
            <a:endParaRPr lang="en-US" dirty="0"/>
          </a:p>
        </p:txBody>
      </p:sp>
      <p:sp>
        <p:nvSpPr>
          <p:cNvPr id="3" name="Content Placeholder 2"/>
          <p:cNvSpPr>
            <a:spLocks noGrp="1"/>
          </p:cNvSpPr>
          <p:nvPr>
            <p:ph idx="1"/>
          </p:nvPr>
        </p:nvSpPr>
        <p:spPr/>
        <p:txBody>
          <a:bodyPr/>
          <a:lstStyle/>
          <a:p>
            <a:r>
              <a:rPr lang="en-US" dirty="0" smtClean="0"/>
              <a:t>The B2 error was upheld as the RO failed to return the exam as inadequate, as it failed to meet the requirements per cited M21-1 MR reference.</a:t>
            </a:r>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37</a:t>
            </a:fld>
            <a:endParaRPr lang="en-US" dirty="0"/>
          </a:p>
        </p:txBody>
      </p:sp>
    </p:spTree>
    <p:extLst>
      <p:ext uri="{BB962C8B-B14F-4D97-AF65-F5344CB8AC3E}">
        <p14:creationId xmlns:p14="http://schemas.microsoft.com/office/powerpoint/2010/main" val="14342086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1"/>
            <a:ext cx="9876090" cy="1179321"/>
          </a:xfrm>
        </p:spPr>
        <p:txBody>
          <a:bodyPr/>
          <a:lstStyle/>
          <a:p>
            <a:pPr algn="l"/>
            <a:r>
              <a:rPr lang="en-US" dirty="0" smtClean="0"/>
              <a:t>                          Questions?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38</a:t>
            </a:fld>
            <a:endParaRPr lang="en-US" dirty="0"/>
          </a:p>
        </p:txBody>
      </p:sp>
      <p:pic>
        <p:nvPicPr>
          <p:cNvPr id="5" name="Picture 6" descr="http://openclipart.org/image/800px/svg_to_png/118303/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911" y="1443480"/>
            <a:ext cx="3479800"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txBox="1">
            <a:spLocks/>
          </p:cNvSpPr>
          <p:nvPr/>
        </p:nvSpPr>
        <p:spPr bwMode="auto">
          <a:xfrm>
            <a:off x="461473" y="3515168"/>
            <a:ext cx="11730527" cy="276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457200" indent="-457200" algn="l" rtl="0" eaLnBrk="0" fontAlgn="base" hangingPunct="0">
              <a:spcBef>
                <a:spcPct val="20000"/>
              </a:spcBef>
              <a:spcAft>
                <a:spcPct val="0"/>
              </a:spcAft>
              <a:buClr>
                <a:srgbClr val="CC0000"/>
              </a:buClr>
              <a:buFont typeface="Arial" charset="0"/>
              <a:buChar char="•"/>
              <a:defRPr sz="2800">
                <a:solidFill>
                  <a:srgbClr val="1D3275"/>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lr>
                <a:srgbClr val="FF0000"/>
              </a:buClr>
              <a:buFont typeface="Wingdings" pitchFamily="2" charset="2"/>
              <a:buChar char="Ø"/>
              <a:defRPr sz="2400">
                <a:solidFill>
                  <a:srgbClr val="1D3275"/>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lr>
                <a:srgbClr val="CC0000"/>
              </a:buClr>
              <a:buFont typeface="Wingdings" pitchFamily="2" charset="2"/>
              <a:buChar char="ü"/>
              <a:defRPr sz="2000">
                <a:solidFill>
                  <a:srgbClr val="1D3275"/>
                </a:solidFill>
                <a:latin typeface="+mn-lt"/>
                <a:cs typeface="Arial" charset="0"/>
              </a:defRPr>
            </a:lvl3pPr>
            <a:lvl4pPr marL="1600200" indent="-228600" algn="l" rtl="0" eaLnBrk="0" fontAlgn="base" hangingPunct="0">
              <a:spcBef>
                <a:spcPct val="20000"/>
              </a:spcBef>
              <a:spcAft>
                <a:spcPct val="0"/>
              </a:spcAft>
              <a:buChar char="–"/>
              <a:defRPr sz="2000">
                <a:solidFill>
                  <a:srgbClr val="1D3275"/>
                </a:solidFill>
                <a:latin typeface="+mn-lt"/>
                <a:cs typeface="Arial" charset="0"/>
              </a:defRPr>
            </a:lvl4pPr>
            <a:lvl5pPr marL="2057400" indent="-228600" algn="l" rtl="0" eaLnBrk="0" fontAlgn="base" hangingPunct="0">
              <a:spcBef>
                <a:spcPct val="20000"/>
              </a:spcBef>
              <a:spcAft>
                <a:spcPct val="0"/>
              </a:spcAft>
              <a:buChar char="»"/>
              <a:defRPr sz="2000">
                <a:solidFill>
                  <a:srgbClr val="1D3275"/>
                </a:solidFill>
                <a:latin typeface="+mn-lt"/>
                <a:cs typeface="Arial" charset="0"/>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algn="ctr">
              <a:buFont typeface="Webdings" pitchFamily="18" charset="2"/>
              <a:buChar char="É"/>
              <a:defRPr/>
            </a:pPr>
            <a:r>
              <a:rPr lang="en-US" altLang="en-US" sz="3200" kern="0" dirty="0" smtClean="0">
                <a:latin typeface="Arial" charset="0"/>
                <a:cs typeface="Arial" charset="0"/>
              </a:rPr>
              <a:t> </a:t>
            </a:r>
            <a:r>
              <a:rPr lang="en-US" altLang="en-US" sz="3200" kern="0" dirty="0" smtClean="0">
                <a:solidFill>
                  <a:srgbClr val="000066"/>
                </a:solidFill>
                <a:latin typeface="Arial" charset="0"/>
                <a:cs typeface="Arial" charset="0"/>
              </a:rPr>
              <a:t>The phone lines have been unmuted  </a:t>
            </a:r>
            <a:r>
              <a:rPr lang="en-US" altLang="en-US" sz="4000" kern="0" dirty="0" smtClean="0">
                <a:solidFill>
                  <a:srgbClr val="FF0000"/>
                </a:solidFill>
                <a:latin typeface="Arial" charset="0"/>
                <a:cs typeface="Arial" charset="0"/>
                <a:sym typeface="Webdings" pitchFamily="18" charset="2"/>
              </a:rPr>
              <a:t></a:t>
            </a:r>
          </a:p>
          <a:p>
            <a:pPr marL="0" indent="0" algn="ctr">
              <a:buFont typeface="Wingdings" pitchFamily="2" charset="2"/>
              <a:buNone/>
              <a:defRPr/>
            </a:pPr>
            <a:endParaRPr lang="en-US" altLang="en-US" sz="2400" kern="0" dirty="0" smtClean="0">
              <a:latin typeface="Arial" charset="0"/>
              <a:cs typeface="Arial" charset="0"/>
              <a:sym typeface="Webdings" pitchFamily="18" charset="2"/>
            </a:endParaRPr>
          </a:p>
          <a:p>
            <a:pPr marL="461963" lvl="1" indent="-461963" algn="ctr">
              <a:defRPr/>
            </a:pPr>
            <a:r>
              <a:rPr lang="en-US" altLang="en-US" kern="0" dirty="0" smtClean="0">
                <a:latin typeface="Arial" charset="0"/>
                <a:cs typeface="Arial" charset="0"/>
                <a:sym typeface="Webdings" pitchFamily="18" charset="2"/>
              </a:rPr>
              <a:t>  </a:t>
            </a:r>
            <a:r>
              <a:rPr lang="en-US" altLang="en-US" kern="0" dirty="0" smtClean="0">
                <a:solidFill>
                  <a:srgbClr val="000066"/>
                </a:solidFill>
                <a:latin typeface="Arial" charset="0"/>
                <a:cs typeface="Arial" charset="0"/>
                <a:sym typeface="Webdings" pitchFamily="18" charset="2"/>
              </a:rPr>
              <a:t>Remember to personally unmute your phone line</a:t>
            </a:r>
            <a:br>
              <a:rPr lang="en-US" altLang="en-US" kern="0" dirty="0" smtClean="0">
                <a:solidFill>
                  <a:srgbClr val="000066"/>
                </a:solidFill>
                <a:latin typeface="Arial" charset="0"/>
                <a:cs typeface="Arial" charset="0"/>
                <a:sym typeface="Webdings" pitchFamily="18" charset="2"/>
              </a:rPr>
            </a:br>
            <a:r>
              <a:rPr lang="en-US" altLang="en-US" kern="0" dirty="0" smtClean="0">
                <a:solidFill>
                  <a:srgbClr val="000066"/>
                </a:solidFill>
                <a:latin typeface="Arial" charset="0"/>
                <a:cs typeface="Arial" charset="0"/>
                <a:sym typeface="Webdings" pitchFamily="18" charset="2"/>
              </a:rPr>
              <a:t>  or USB headset microphone if you have a question</a:t>
            </a:r>
          </a:p>
          <a:p>
            <a:pPr marL="457200" lvl="1" indent="0">
              <a:buFontTx/>
              <a:buNone/>
              <a:defRPr/>
            </a:pPr>
            <a:endParaRPr lang="en-US" altLang="en-US" sz="1800" kern="0" dirty="0" smtClean="0">
              <a:latin typeface="Arial" charset="0"/>
              <a:cs typeface="Arial" charset="0"/>
              <a:sym typeface="Webdings" pitchFamily="18" charset="2"/>
            </a:endParaRPr>
          </a:p>
          <a:p>
            <a:pPr marL="461963" lvl="2" indent="-461963" algn="ctr">
              <a:buClr>
                <a:srgbClr val="FF0000"/>
              </a:buClr>
              <a:buSzPct val="150000"/>
              <a:defRPr/>
            </a:pPr>
            <a:r>
              <a:rPr lang="en-US" altLang="en-US" kern="0" dirty="0" smtClean="0">
                <a:latin typeface="Arial" charset="0"/>
                <a:sym typeface="Webdings" pitchFamily="18" charset="2"/>
              </a:rPr>
              <a:t>  </a:t>
            </a:r>
            <a:r>
              <a:rPr lang="en-US" altLang="en-US" kern="0" dirty="0" smtClean="0">
                <a:solidFill>
                  <a:srgbClr val="000066"/>
                </a:solidFill>
                <a:latin typeface="Arial" charset="0"/>
                <a:sym typeface="Webdings" pitchFamily="18" charset="2"/>
              </a:rPr>
              <a:t>To unmute your phone line, press            , then press 6</a:t>
            </a:r>
            <a:endParaRPr lang="en-US" altLang="en-US" kern="0" dirty="0" smtClean="0">
              <a:solidFill>
                <a:srgbClr val="000066"/>
              </a:solidFill>
              <a:latin typeface="Arial" charset="0"/>
            </a:endParaRPr>
          </a:p>
        </p:txBody>
      </p:sp>
      <p:pic>
        <p:nvPicPr>
          <p:cNvPr id="7"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759" y="5634882"/>
            <a:ext cx="712736"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88638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3002" y="-1"/>
            <a:ext cx="9858998" cy="1179321"/>
          </a:xfrm>
        </p:spPr>
        <p:txBody>
          <a:bodyPr/>
          <a:lstStyle/>
          <a:p>
            <a:r>
              <a:rPr lang="en-US" dirty="0" smtClean="0"/>
              <a:t>Closing Remarks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39</a:t>
            </a:fld>
            <a:endParaRPr lang="en-US" dirty="0"/>
          </a:p>
        </p:txBody>
      </p:sp>
      <p:sp>
        <p:nvSpPr>
          <p:cNvPr id="7" name="TextBox 1"/>
          <p:cNvSpPr txBox="1">
            <a:spLocks noChangeArrowheads="1"/>
          </p:cNvSpPr>
          <p:nvPr/>
        </p:nvSpPr>
        <p:spPr bwMode="auto">
          <a:xfrm>
            <a:off x="2418460" y="2535255"/>
            <a:ext cx="918672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Karen Townsend</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Assistant Director (AD)</a:t>
            </a:r>
            <a:endParaRPr kumimoji="0" lang="en-US" altLang="en-US" sz="3200" b="0" i="0" u="none" strike="noStrike" kern="0" cap="none" spc="0" normalizeH="0" baseline="0" noProof="0" dirty="0" smtClean="0">
              <a:ln>
                <a:noFill/>
              </a:ln>
              <a:solidFill>
                <a:srgbClr val="000066"/>
              </a:solidFill>
              <a:effectLst/>
              <a:uLnTx/>
              <a:uFillTx/>
            </a:endParaRPr>
          </a:p>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Quality Assurance</a:t>
            </a:r>
            <a:endParaRPr kumimoji="0" lang="en-US" altLang="en-US" sz="3200" b="0" i="0" u="none" strike="noStrike" kern="0" cap="none" spc="0" normalizeH="0" baseline="0" noProof="0" dirty="0" smtClean="0">
              <a:ln>
                <a:noFill/>
              </a:ln>
              <a:solidFill>
                <a:srgbClr val="000066"/>
              </a:solidFill>
              <a:effectLst/>
              <a:uLnTx/>
              <a:uFillTx/>
            </a:endParaRPr>
          </a:p>
        </p:txBody>
      </p:sp>
    </p:spTree>
    <p:extLst>
      <p:ext uri="{BB962C8B-B14F-4D97-AF65-F5344CB8AC3E}">
        <p14:creationId xmlns:p14="http://schemas.microsoft.com/office/powerpoint/2010/main" val="3046495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456" y="-1"/>
            <a:ext cx="9867544" cy="1179321"/>
          </a:xfrm>
        </p:spPr>
        <p:txBody>
          <a:bodyPr/>
          <a:lstStyle/>
          <a:p>
            <a:r>
              <a:rPr lang="en-US" dirty="0" smtClean="0"/>
              <a:t>Opening Remarks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dirty="0"/>
          </a:p>
        </p:txBody>
      </p:sp>
      <p:sp>
        <p:nvSpPr>
          <p:cNvPr id="5" name="TextBox 1"/>
          <p:cNvSpPr txBox="1">
            <a:spLocks noChangeArrowheads="1"/>
          </p:cNvSpPr>
          <p:nvPr/>
        </p:nvSpPr>
        <p:spPr bwMode="auto">
          <a:xfrm>
            <a:off x="3960975" y="2548070"/>
            <a:ext cx="6096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Diana Williard</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Quality Assurance Officer (QAO)</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Program Review</a:t>
            </a:r>
          </a:p>
        </p:txBody>
      </p:sp>
    </p:spTree>
    <p:extLst>
      <p:ext uri="{BB962C8B-B14F-4D97-AF65-F5344CB8AC3E}">
        <p14:creationId xmlns:p14="http://schemas.microsoft.com/office/powerpoint/2010/main" val="29443989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1"/>
            <a:ext cx="9876090" cy="1179321"/>
          </a:xfrm>
        </p:spPr>
        <p:txBody>
          <a:bodyPr/>
          <a:lstStyle/>
          <a:p>
            <a:r>
              <a:rPr lang="en-US" dirty="0" smtClean="0"/>
              <a:t>VA Talent Management System (TMS)  </a:t>
            </a:r>
            <a:endParaRPr lang="en-US" dirty="0"/>
          </a:p>
        </p:txBody>
      </p:sp>
      <p:sp>
        <p:nvSpPr>
          <p:cNvPr id="3" name="Content Placeholder 2"/>
          <p:cNvSpPr>
            <a:spLocks noGrp="1"/>
          </p:cNvSpPr>
          <p:nvPr>
            <p:ph idx="1"/>
          </p:nvPr>
        </p:nvSpPr>
        <p:spPr>
          <a:xfrm>
            <a:off x="847164" y="1589518"/>
            <a:ext cx="11134040" cy="4691641"/>
          </a:xfrm>
        </p:spPr>
        <p:txBody>
          <a:bodyPr/>
          <a:lstStyle/>
          <a:p>
            <a:r>
              <a:rPr lang="en-US" dirty="0" smtClean="0">
                <a:solidFill>
                  <a:srgbClr val="FF0000"/>
                </a:solidFill>
              </a:rPr>
              <a:t>The TMS number for the November 2014 Rating Quality Call</a:t>
            </a:r>
            <a:br>
              <a:rPr lang="en-US" dirty="0" smtClean="0">
                <a:solidFill>
                  <a:srgbClr val="FF0000"/>
                </a:solidFill>
              </a:rPr>
            </a:br>
            <a:r>
              <a:rPr lang="en-US" dirty="0" smtClean="0">
                <a:solidFill>
                  <a:srgbClr val="FF0000"/>
                </a:solidFill>
              </a:rPr>
              <a:t>is 3894279.</a:t>
            </a:r>
            <a:r>
              <a:rPr lang="en-US" dirty="0" smtClean="0"/>
              <a:t>  If you listened to the call live, click the video link, then </a:t>
            </a:r>
            <a:r>
              <a:rPr lang="en-US" i="1" dirty="0" smtClean="0"/>
              <a:t>immediately</a:t>
            </a:r>
            <a:r>
              <a:rPr lang="en-US" dirty="0" smtClean="0"/>
              <a:t> return to Content Structure to complete the survey to receive credit for the call in TMS.</a:t>
            </a:r>
          </a:p>
          <a:p>
            <a:pPr marL="0" indent="0">
              <a:buNone/>
            </a:pPr>
            <a:endParaRPr lang="en-US" dirty="0"/>
          </a:p>
          <a:p>
            <a:endParaRPr lang="en-US" dirty="0" smtClean="0"/>
          </a:p>
          <a:p>
            <a:endParaRPr lang="en-US" dirty="0"/>
          </a:p>
          <a:p>
            <a:r>
              <a:rPr lang="en-US" b="1" dirty="0" smtClean="0"/>
              <a:t>The TMS number for this call (January 2015 Rating Quality Call) is </a:t>
            </a:r>
            <a:r>
              <a:rPr lang="en-US" b="1" dirty="0"/>
              <a:t>3897823</a:t>
            </a:r>
            <a:r>
              <a:rPr lang="en-US" dirty="0" smtClean="0"/>
              <a:t>.  In the near future, a </a:t>
            </a:r>
            <a:r>
              <a:rPr lang="en-US" i="1" dirty="0" smtClean="0"/>
              <a:t>Calendar Blast</a:t>
            </a:r>
            <a:r>
              <a:rPr lang="en-US" dirty="0" smtClean="0"/>
              <a:t> will be issued showing the TMS number has been activated.</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40</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6039" y="3430585"/>
            <a:ext cx="1737526" cy="1483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43217" y="264921"/>
            <a:ext cx="907249" cy="858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6375" y="275440"/>
            <a:ext cx="907249" cy="858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48965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3002" y="-1"/>
            <a:ext cx="9858998" cy="1179321"/>
          </a:xfrm>
        </p:spPr>
        <p:txBody>
          <a:bodyPr/>
          <a:lstStyle/>
          <a:p>
            <a:r>
              <a:rPr lang="en-US" dirty="0" smtClean="0"/>
              <a:t>Rating and Authorization Quality Calls</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41</a:t>
            </a:fld>
            <a:endParaRPr lang="en-US" dirty="0"/>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9735" y="1435692"/>
            <a:ext cx="7913405" cy="2555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a:spLocks/>
          </p:cNvSpPr>
          <p:nvPr/>
        </p:nvSpPr>
        <p:spPr bwMode="auto">
          <a:xfrm>
            <a:off x="685799" y="3990886"/>
            <a:ext cx="11235584" cy="233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457200" indent="-457200" algn="l" rtl="0" eaLnBrk="0" fontAlgn="base" hangingPunct="0">
              <a:spcBef>
                <a:spcPct val="20000"/>
              </a:spcBef>
              <a:spcAft>
                <a:spcPct val="0"/>
              </a:spcAft>
              <a:buClr>
                <a:srgbClr val="CC0000"/>
              </a:buClr>
              <a:buFont typeface="Arial" charset="0"/>
              <a:buChar char="•"/>
              <a:defRPr sz="2800">
                <a:solidFill>
                  <a:srgbClr val="1D3275"/>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lr>
                <a:srgbClr val="FF0000"/>
              </a:buClr>
              <a:buFont typeface="Wingdings" pitchFamily="2" charset="2"/>
              <a:buChar char="Ø"/>
              <a:defRPr sz="2400">
                <a:solidFill>
                  <a:srgbClr val="1D3275"/>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lr>
                <a:srgbClr val="CC0000"/>
              </a:buClr>
              <a:buFont typeface="Wingdings" pitchFamily="2" charset="2"/>
              <a:buChar char="ü"/>
              <a:defRPr sz="2000">
                <a:solidFill>
                  <a:srgbClr val="1D3275"/>
                </a:solidFill>
                <a:latin typeface="+mn-lt"/>
                <a:cs typeface="Arial" charset="0"/>
              </a:defRPr>
            </a:lvl3pPr>
            <a:lvl4pPr marL="1600200" indent="-228600" algn="l" rtl="0" eaLnBrk="0" fontAlgn="base" hangingPunct="0">
              <a:spcBef>
                <a:spcPct val="20000"/>
              </a:spcBef>
              <a:spcAft>
                <a:spcPct val="0"/>
              </a:spcAft>
              <a:buChar char="–"/>
              <a:defRPr sz="2000">
                <a:solidFill>
                  <a:srgbClr val="1D3275"/>
                </a:solidFill>
                <a:latin typeface="+mn-lt"/>
                <a:cs typeface="Arial" charset="0"/>
              </a:defRPr>
            </a:lvl4pPr>
            <a:lvl5pPr marL="2057400" indent="-228600" algn="l" rtl="0" eaLnBrk="0" fontAlgn="base" hangingPunct="0">
              <a:spcBef>
                <a:spcPct val="20000"/>
              </a:spcBef>
              <a:spcAft>
                <a:spcPct val="0"/>
              </a:spcAft>
              <a:buChar char="»"/>
              <a:defRPr sz="2000">
                <a:solidFill>
                  <a:srgbClr val="1D3275"/>
                </a:solidFill>
                <a:latin typeface="+mn-lt"/>
                <a:cs typeface="Arial" charset="0"/>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a:buFont typeface="Arial" panose="020B0604020202020204" pitchFamily="34" charset="0"/>
              <a:buChar char="•"/>
              <a:defRPr/>
            </a:pPr>
            <a:r>
              <a:rPr lang="en-US" altLang="en-US" kern="0" dirty="0" smtClean="0">
                <a:solidFill>
                  <a:srgbClr val="000066"/>
                </a:solidFill>
                <a:latin typeface="Arial" charset="0"/>
                <a:cs typeface="Arial" charset="0"/>
              </a:rPr>
              <a:t>Quality Assurance (QA) Staff conducts a Quality Call each month</a:t>
            </a:r>
          </a:p>
          <a:p>
            <a:pPr marL="0" indent="0">
              <a:buNone/>
              <a:defRPr/>
            </a:pPr>
            <a:endParaRPr lang="en-US" altLang="en-US" sz="1000" kern="0" dirty="0" smtClean="0">
              <a:solidFill>
                <a:srgbClr val="000066"/>
              </a:solidFill>
              <a:latin typeface="Arial" charset="0"/>
              <a:cs typeface="Arial" charset="0"/>
            </a:endParaRPr>
          </a:p>
          <a:p>
            <a:pPr>
              <a:buFont typeface="Arial" panose="020B0604020202020204" pitchFamily="34" charset="0"/>
              <a:buChar char="•"/>
              <a:defRPr/>
            </a:pPr>
            <a:r>
              <a:rPr lang="en-US" altLang="en-US" kern="0" dirty="0" smtClean="0">
                <a:solidFill>
                  <a:srgbClr val="000066"/>
                </a:solidFill>
                <a:latin typeface="Arial" charset="0"/>
                <a:cs typeface="Arial" charset="0"/>
              </a:rPr>
              <a:t>QA Staff rotates the focus of the call each month</a:t>
            </a:r>
          </a:p>
          <a:p>
            <a:pPr marL="0" indent="0">
              <a:buFont typeface="Wingdings" pitchFamily="2" charset="2"/>
              <a:buNone/>
              <a:defRPr/>
            </a:pPr>
            <a:endParaRPr lang="en-US" altLang="en-US" sz="1000" kern="0" dirty="0" smtClean="0">
              <a:solidFill>
                <a:srgbClr val="000066"/>
              </a:solidFill>
              <a:latin typeface="Arial" charset="0"/>
              <a:cs typeface="Arial" charset="0"/>
            </a:endParaRPr>
          </a:p>
          <a:p>
            <a:pPr>
              <a:buFont typeface="Arial" panose="020B0604020202020204" pitchFamily="34" charset="0"/>
              <a:buChar char="•"/>
              <a:defRPr/>
            </a:pPr>
            <a:r>
              <a:rPr lang="en-US" altLang="en-US" kern="0" dirty="0" smtClean="0">
                <a:solidFill>
                  <a:srgbClr val="000066"/>
                </a:solidFill>
                <a:latin typeface="Arial" charset="0"/>
                <a:cs typeface="Arial" charset="0"/>
              </a:rPr>
              <a:t>Next Authorization Quality Call (AQC) will be held on Wednesday, February 11th at 1:30 PM EST</a:t>
            </a:r>
          </a:p>
        </p:txBody>
      </p:sp>
    </p:spTree>
    <p:extLst>
      <p:ext uri="{BB962C8B-B14F-4D97-AF65-F5344CB8AC3E}">
        <p14:creationId xmlns:p14="http://schemas.microsoft.com/office/powerpoint/2010/main" val="18052113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456" y="-1"/>
            <a:ext cx="9867544" cy="1179321"/>
          </a:xfrm>
        </p:spPr>
        <p:txBody>
          <a:bodyPr/>
          <a:lstStyle/>
          <a:p>
            <a:r>
              <a:rPr lang="en-US" dirty="0" smtClean="0"/>
              <a:t>Next Rating Quality Call (RQC)</a:t>
            </a:r>
            <a:endParaRPr lang="en-US" dirty="0"/>
          </a:p>
        </p:txBody>
      </p:sp>
      <p:sp>
        <p:nvSpPr>
          <p:cNvPr id="3" name="Content Placeholder 2"/>
          <p:cNvSpPr>
            <a:spLocks noGrp="1"/>
          </p:cNvSpPr>
          <p:nvPr>
            <p:ph idx="1"/>
          </p:nvPr>
        </p:nvSpPr>
        <p:spPr/>
        <p:txBody>
          <a:bodyPr/>
          <a:lstStyle/>
          <a:p>
            <a:r>
              <a:rPr lang="en-US" dirty="0" smtClean="0"/>
              <a:t>The next Rating Quality Call (RQC) will be held on Wednesday, March 11th at 1:30 PM EST</a:t>
            </a:r>
          </a:p>
          <a:p>
            <a:pPr marL="0" indent="0">
              <a:buNone/>
            </a:pPr>
            <a:endParaRPr lang="en-US" sz="1000" dirty="0"/>
          </a:p>
          <a:p>
            <a:r>
              <a:rPr lang="en-US" dirty="0" smtClean="0"/>
              <a:t>Please feel free to forward suggested topics to VAVBAWAS/CO/214B</a:t>
            </a:r>
          </a:p>
          <a:p>
            <a:pPr marL="0" indent="0">
              <a:buNone/>
            </a:pPr>
            <a:endParaRPr lang="en-US" sz="1000" dirty="0"/>
          </a:p>
          <a:p>
            <a:r>
              <a:rPr lang="en-US" dirty="0" smtClean="0"/>
              <a:t>Quality Call Notes can be found on the Compensation Service Intranet site:  http://vbaw.vba.va.gov/bl/21/star/star_call.htm</a:t>
            </a:r>
          </a:p>
          <a:p>
            <a:pPr marL="0" indent="0">
              <a:buNone/>
            </a:pPr>
            <a:endParaRPr lang="en-US" dirty="0" smtClean="0"/>
          </a:p>
          <a:p>
            <a:pPr marL="0" indent="0" algn="ctr">
              <a:buNone/>
            </a:pPr>
            <a:r>
              <a:rPr lang="en-US" i="1" dirty="0" smtClean="0">
                <a:solidFill>
                  <a:srgbClr val="FF0000"/>
                </a:solidFill>
              </a:rPr>
              <a:t>One person </a:t>
            </a:r>
            <a:r>
              <a:rPr lang="en-US" b="1" i="1" dirty="0" smtClean="0">
                <a:solidFill>
                  <a:srgbClr val="FF0000"/>
                </a:solidFill>
              </a:rPr>
              <a:t>can</a:t>
            </a:r>
            <a:r>
              <a:rPr lang="en-US" i="1" dirty="0" smtClean="0">
                <a:solidFill>
                  <a:srgbClr val="FF0000"/>
                </a:solidFill>
              </a:rPr>
              <a:t> make a difference,</a:t>
            </a:r>
          </a:p>
          <a:p>
            <a:pPr marL="0" indent="0" algn="ctr">
              <a:buNone/>
            </a:pPr>
            <a:r>
              <a:rPr lang="en-US" i="1" dirty="0">
                <a:solidFill>
                  <a:srgbClr val="FF0000"/>
                </a:solidFill>
              </a:rPr>
              <a:t>a</a:t>
            </a:r>
            <a:r>
              <a:rPr lang="en-US" i="1" dirty="0" smtClean="0">
                <a:solidFill>
                  <a:srgbClr val="FF0000"/>
                </a:solidFill>
              </a:rPr>
              <a:t>nd everyone should try.  ~ John F. Kennedy</a:t>
            </a:r>
            <a:endParaRPr lang="en-US" i="1" dirty="0">
              <a:solidFill>
                <a:srgbClr val="FF0000"/>
              </a:solidFill>
            </a:endParaRPr>
          </a:p>
          <a:p>
            <a:endParaRPr lang="en-US" dirty="0" smtClean="0"/>
          </a:p>
        </p:txBody>
      </p:sp>
      <p:sp>
        <p:nvSpPr>
          <p:cNvPr id="4" name="Slide Number Placeholder 3"/>
          <p:cNvSpPr>
            <a:spLocks noGrp="1"/>
          </p:cNvSpPr>
          <p:nvPr>
            <p:ph type="sldNum" sz="quarter" idx="10"/>
          </p:nvPr>
        </p:nvSpPr>
        <p:spPr/>
        <p:txBody>
          <a:bodyPr/>
          <a:lstStyle/>
          <a:p>
            <a:fld id="{7C414AED-89CE-4A48-8B2B-1B3A5C68EA2A}" type="slidenum">
              <a:rPr lang="en-US" smtClean="0"/>
              <a:t>42</a:t>
            </a:fld>
            <a:endParaRPr lang="en-US" dirty="0"/>
          </a:p>
        </p:txBody>
      </p:sp>
    </p:spTree>
    <p:extLst>
      <p:ext uri="{BB962C8B-B14F-4D97-AF65-F5344CB8AC3E}">
        <p14:creationId xmlns:p14="http://schemas.microsoft.com/office/powerpoint/2010/main" val="538812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1924" y="-1"/>
            <a:ext cx="9770076" cy="1179321"/>
          </a:xfrm>
        </p:spPr>
        <p:txBody>
          <a:bodyPr/>
          <a:lstStyle/>
          <a:p>
            <a:r>
              <a:rPr lang="en-US" dirty="0" smtClean="0"/>
              <a:t>RQC Roll Call Procedures</a:t>
            </a:r>
            <a:endParaRPr lang="en-US" dirty="0"/>
          </a:p>
        </p:txBody>
      </p:sp>
      <p:sp>
        <p:nvSpPr>
          <p:cNvPr id="3" name="Content Placeholder 2"/>
          <p:cNvSpPr>
            <a:spLocks noGrp="1"/>
          </p:cNvSpPr>
          <p:nvPr>
            <p:ph idx="1"/>
          </p:nvPr>
        </p:nvSpPr>
        <p:spPr>
          <a:xfrm>
            <a:off x="580768" y="1589518"/>
            <a:ext cx="11611232" cy="4766831"/>
          </a:xfrm>
          <a:ln w="28575"/>
        </p:spPr>
        <p:txBody>
          <a:bodyPr/>
          <a:lstStyle/>
          <a:p>
            <a:pPr>
              <a:buClr>
                <a:srgbClr val="FF0000"/>
              </a:buClr>
              <a:buFont typeface="Arial" panose="020B0604020202020204" pitchFamily="34" charset="0"/>
              <a:buChar char="•"/>
            </a:pPr>
            <a:r>
              <a:rPr lang="en-US" dirty="0" smtClean="0"/>
              <a:t>RO’s VSCM </a:t>
            </a:r>
            <a:r>
              <a:rPr lang="en-US" b="1" dirty="0" smtClean="0">
                <a:solidFill>
                  <a:srgbClr val="FF0000"/>
                </a:solidFill>
              </a:rPr>
              <a:t>or</a:t>
            </a:r>
            <a:r>
              <a:rPr lang="en-US" dirty="0" smtClean="0"/>
              <a:t> AVSCM </a:t>
            </a:r>
            <a:r>
              <a:rPr lang="en-US" b="1" dirty="0" smtClean="0">
                <a:solidFill>
                  <a:srgbClr val="FF0000"/>
                </a:solidFill>
              </a:rPr>
              <a:t>or</a:t>
            </a:r>
            <a:r>
              <a:rPr lang="en-US" dirty="0" smtClean="0"/>
              <a:t> QRT Coach should type their attendance in the IM “Chat Box”</a:t>
            </a:r>
          </a:p>
          <a:p>
            <a:pPr lvl="1"/>
            <a:r>
              <a:rPr lang="en-US" sz="2800" dirty="0" smtClean="0"/>
              <a:t>Only one person from each RO should type their RO’s attendance</a:t>
            </a:r>
            <a:endParaRPr lang="en-US" sz="1000" dirty="0"/>
          </a:p>
          <a:p>
            <a:pPr marL="0" indent="0" algn="ctr">
              <a:buNone/>
            </a:pPr>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8361" y="3215640"/>
            <a:ext cx="787908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8362" y="4663440"/>
            <a:ext cx="7879080" cy="1630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bwMode="auto">
          <a:xfrm>
            <a:off x="2118361" y="3215640"/>
            <a:ext cx="960119" cy="723900"/>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ahoma" pitchFamily="34" charset="0"/>
            </a:endParaRPr>
          </a:p>
        </p:txBody>
      </p:sp>
      <p:sp>
        <p:nvSpPr>
          <p:cNvPr id="8" name="Right Arrow 7"/>
          <p:cNvSpPr/>
          <p:nvPr/>
        </p:nvSpPr>
        <p:spPr bwMode="auto">
          <a:xfrm>
            <a:off x="1005840" y="3301746"/>
            <a:ext cx="978408" cy="484632"/>
          </a:xfrm>
          <a:prstGeom prst="rightArrow">
            <a:avLst/>
          </a:prstGeom>
          <a:solidFill>
            <a:srgbClr val="1D327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ahoma" pitchFamily="34" charset="0"/>
            </a:endParaRPr>
          </a:p>
        </p:txBody>
      </p:sp>
    </p:spTree>
    <p:extLst>
      <p:ext uri="{BB962C8B-B14F-4D97-AF65-F5344CB8AC3E}">
        <p14:creationId xmlns:p14="http://schemas.microsoft.com/office/powerpoint/2010/main" val="472940033"/>
      </p:ext>
    </p:extLst>
  </p:cSld>
  <p:clrMapOvr>
    <a:masterClrMapping/>
  </p:clrMapOvr>
  <mc:AlternateContent xmlns:mc="http://schemas.openxmlformats.org/markup-compatibility/2006" xmlns:p14="http://schemas.microsoft.com/office/powerpoint/2010/main">
    <mc:Choice Requires="p14">
      <p:transition p14:dur="10" advTm="15000"/>
    </mc:Choice>
    <mc:Fallback xmlns="">
      <p:transition advTm="15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456" y="-1"/>
            <a:ext cx="9867544" cy="1179321"/>
          </a:xfrm>
        </p:spPr>
        <p:txBody>
          <a:bodyPr/>
          <a:lstStyle/>
          <a:p>
            <a:r>
              <a:rPr lang="en-US" dirty="0" smtClean="0"/>
              <a:t>General Quality Call Information</a:t>
            </a:r>
            <a:endParaRPr lang="en-US" dirty="0"/>
          </a:p>
        </p:txBody>
      </p:sp>
      <p:sp>
        <p:nvSpPr>
          <p:cNvPr id="3" name="Content Placeholder 2"/>
          <p:cNvSpPr>
            <a:spLocks noGrp="1"/>
          </p:cNvSpPr>
          <p:nvPr>
            <p:ph idx="1"/>
          </p:nvPr>
        </p:nvSpPr>
        <p:spPr/>
        <p:txBody>
          <a:bodyPr/>
          <a:lstStyle/>
          <a:p>
            <a:r>
              <a:rPr lang="en-US" dirty="0" smtClean="0"/>
              <a:t>Quality Call consists of a visual PowerPoint presentation along with presenters talking</a:t>
            </a:r>
          </a:p>
          <a:p>
            <a:pPr marL="0" indent="0">
              <a:buNone/>
            </a:pPr>
            <a:endParaRPr lang="en-US" sz="1200" dirty="0"/>
          </a:p>
          <a:p>
            <a:r>
              <a:rPr lang="en-US" dirty="0" smtClean="0"/>
              <a:t>Thank you for completing the TMS surveys and providing your comments</a:t>
            </a:r>
          </a:p>
          <a:p>
            <a:pPr marL="0" indent="0">
              <a:buNone/>
            </a:pPr>
            <a:endParaRPr lang="en-US" sz="1200" dirty="0"/>
          </a:p>
          <a:p>
            <a:r>
              <a:rPr lang="en-US" dirty="0" smtClean="0"/>
              <a:t>Recording of today’s call, Call Notes (transcript), and a copy of this PowerPoint will be posted into TMS</a:t>
            </a:r>
          </a:p>
          <a:p>
            <a:pPr marL="0" indent="0">
              <a:buNone/>
            </a:pPr>
            <a:endParaRPr lang="en-US" sz="1200" dirty="0"/>
          </a:p>
          <a:p>
            <a:r>
              <a:rPr lang="en-US" dirty="0" smtClean="0"/>
              <a:t>Call Notes will also be posted to Intranet STAR homepage</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dirty="0"/>
          </a:p>
        </p:txBody>
      </p:sp>
    </p:spTree>
    <p:extLst>
      <p:ext uri="{BB962C8B-B14F-4D97-AF65-F5344CB8AC3E}">
        <p14:creationId xmlns:p14="http://schemas.microsoft.com/office/powerpoint/2010/main" val="2790068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4456" y="-1"/>
            <a:ext cx="9867544" cy="1179321"/>
          </a:xfrm>
        </p:spPr>
        <p:txBody>
          <a:bodyPr/>
          <a:lstStyle/>
          <a:p>
            <a:r>
              <a:rPr lang="en-US" dirty="0" smtClean="0"/>
              <a:t>Fully Developed Claim (FDC) Guidance Update</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dirty="0"/>
          </a:p>
        </p:txBody>
      </p:sp>
      <p:sp>
        <p:nvSpPr>
          <p:cNvPr id="7" name="TextBox 1"/>
          <p:cNvSpPr txBox="1">
            <a:spLocks noChangeArrowheads="1"/>
          </p:cNvSpPr>
          <p:nvPr/>
        </p:nvSpPr>
        <p:spPr bwMode="auto">
          <a:xfrm>
            <a:off x="2418460" y="2535255"/>
            <a:ext cx="9186729"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rgbClr val="CC0000"/>
              </a:buClr>
              <a:buFont typeface="Arial" charset="0"/>
              <a:buChar char="•"/>
              <a:defRPr sz="2800">
                <a:solidFill>
                  <a:srgbClr val="1D3275"/>
                </a:solidFill>
                <a:latin typeface="Arial" charset="0"/>
                <a:cs typeface="Arial" charset="0"/>
              </a:defRPr>
            </a:lvl1pPr>
            <a:lvl2pPr marL="742950" indent="-285750" eaLnBrk="0" hangingPunct="0">
              <a:spcBef>
                <a:spcPct val="20000"/>
              </a:spcBef>
              <a:buClr>
                <a:srgbClr val="FF0000"/>
              </a:buClr>
              <a:buFont typeface="Wingdings" pitchFamily="2" charset="2"/>
              <a:buChar char="Ø"/>
              <a:defRPr sz="2400">
                <a:solidFill>
                  <a:srgbClr val="1D3275"/>
                </a:solidFill>
                <a:latin typeface="Arial" charset="0"/>
                <a:cs typeface="Arial" charset="0"/>
              </a:defRPr>
            </a:lvl2pPr>
            <a:lvl3pPr marL="1143000" indent="-228600" eaLnBrk="0" hangingPunct="0">
              <a:spcBef>
                <a:spcPct val="20000"/>
              </a:spcBef>
              <a:buClr>
                <a:srgbClr val="CC0000"/>
              </a:buClr>
              <a:buFont typeface="Wingdings" pitchFamily="2" charset="2"/>
              <a:buChar char="ü"/>
              <a:defRPr sz="2000">
                <a:solidFill>
                  <a:srgbClr val="1D3275"/>
                </a:solidFill>
                <a:latin typeface="Tahoma" pitchFamily="34" charset="0"/>
                <a:cs typeface="Arial" charset="0"/>
              </a:defRPr>
            </a:lvl3pPr>
            <a:lvl4pPr marL="1600200" indent="-228600" eaLnBrk="0" hangingPunct="0">
              <a:spcBef>
                <a:spcPct val="20000"/>
              </a:spcBef>
              <a:buChar char="–"/>
              <a:defRPr sz="2000">
                <a:solidFill>
                  <a:srgbClr val="1D3275"/>
                </a:solidFill>
                <a:latin typeface="Tahoma" pitchFamily="34" charset="0"/>
                <a:cs typeface="Arial" charset="0"/>
              </a:defRPr>
            </a:lvl4pPr>
            <a:lvl5pPr marL="2057400" indent="-228600" eaLnBrk="0" hangingPunct="0">
              <a:spcBef>
                <a:spcPct val="20000"/>
              </a:spcBef>
              <a:buChar char="»"/>
              <a:defRPr sz="2000">
                <a:solidFill>
                  <a:srgbClr val="1D3275"/>
                </a:solidFill>
                <a:latin typeface="Tahoma" pitchFamily="34" charset="0"/>
                <a:cs typeface="Arial" charset="0"/>
              </a:defRPr>
            </a:lvl5pPr>
            <a:lvl6pPr marL="2514600" indent="-228600" eaLnBrk="0" fontAlgn="base" hangingPunct="0">
              <a:spcBef>
                <a:spcPct val="20000"/>
              </a:spcBef>
              <a:spcAft>
                <a:spcPct val="0"/>
              </a:spcAft>
              <a:buChar char="»"/>
              <a:defRPr sz="2000">
                <a:solidFill>
                  <a:srgbClr val="1D3275"/>
                </a:solidFill>
                <a:latin typeface="Tahoma" pitchFamily="34" charset="0"/>
                <a:cs typeface="Arial" charset="0"/>
              </a:defRPr>
            </a:lvl6pPr>
            <a:lvl7pPr marL="2971800" indent="-228600" eaLnBrk="0" fontAlgn="base" hangingPunct="0">
              <a:spcBef>
                <a:spcPct val="20000"/>
              </a:spcBef>
              <a:spcAft>
                <a:spcPct val="0"/>
              </a:spcAft>
              <a:buChar char="»"/>
              <a:defRPr sz="2000">
                <a:solidFill>
                  <a:srgbClr val="1D3275"/>
                </a:solidFill>
                <a:latin typeface="Tahoma" pitchFamily="34" charset="0"/>
                <a:cs typeface="Arial" charset="0"/>
              </a:defRPr>
            </a:lvl7pPr>
            <a:lvl8pPr marL="3429000" indent="-228600" eaLnBrk="0" fontAlgn="base" hangingPunct="0">
              <a:spcBef>
                <a:spcPct val="20000"/>
              </a:spcBef>
              <a:spcAft>
                <a:spcPct val="0"/>
              </a:spcAft>
              <a:buChar char="»"/>
              <a:defRPr sz="2000">
                <a:solidFill>
                  <a:srgbClr val="1D3275"/>
                </a:solidFill>
                <a:latin typeface="Tahoma" pitchFamily="34" charset="0"/>
                <a:cs typeface="Arial" charset="0"/>
              </a:defRPr>
            </a:lvl8pPr>
            <a:lvl9pPr marL="3886200" indent="-228600" eaLnBrk="0" fontAlgn="base" hangingPunct="0">
              <a:spcBef>
                <a:spcPct val="20000"/>
              </a:spcBef>
              <a:spcAft>
                <a:spcPct val="0"/>
              </a:spcAft>
              <a:buChar char="»"/>
              <a:defRPr sz="2000">
                <a:solidFill>
                  <a:srgbClr val="1D3275"/>
                </a:solidFill>
                <a:latin typeface="Tahoma" pitchFamily="34" charset="0"/>
                <a:cs typeface="Arial"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lang="en-US" altLang="en-US" sz="3200" kern="0" dirty="0" smtClean="0">
                <a:solidFill>
                  <a:srgbClr val="000066"/>
                </a:solidFill>
              </a:rPr>
              <a:t>Dan Markey</a:t>
            </a:r>
            <a:endParaRPr kumimoji="0" lang="en-US" altLang="en-US" sz="3200" b="0" i="0" u="none" strike="noStrike" kern="0" cap="none" spc="0" normalizeH="0" baseline="0" noProof="0" dirty="0" smtClean="0">
              <a:ln>
                <a:noFill/>
              </a:ln>
              <a:solidFill>
                <a:srgbClr val="000066"/>
              </a:solidFill>
              <a:effectLst/>
              <a:uLnTx/>
              <a:uFillTx/>
              <a:latin typeface="Arial" charset="0"/>
              <a:cs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Legal Consultant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3200" b="0" i="0" u="none" strike="noStrike" kern="0" cap="none" spc="0" normalizeH="0" baseline="0" noProof="0" dirty="0" smtClean="0">
                <a:ln>
                  <a:noFill/>
                </a:ln>
                <a:solidFill>
                  <a:srgbClr val="000066"/>
                </a:solidFill>
                <a:effectLst/>
                <a:uLnTx/>
                <a:uFillTx/>
                <a:latin typeface="Arial" charset="0"/>
                <a:cs typeface="Arial" charset="0"/>
              </a:rPr>
              <a:t>Policy Staff</a:t>
            </a:r>
          </a:p>
        </p:txBody>
      </p:sp>
    </p:spTree>
    <p:extLst>
      <p:ext uri="{BB962C8B-B14F-4D97-AF65-F5344CB8AC3E}">
        <p14:creationId xmlns:p14="http://schemas.microsoft.com/office/powerpoint/2010/main" val="3820529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0"/>
            <a:ext cx="9876090" cy="1179321"/>
          </a:xfrm>
        </p:spPr>
        <p:txBody>
          <a:bodyPr/>
          <a:lstStyle/>
          <a:p>
            <a:r>
              <a:rPr lang="en-US" dirty="0" smtClean="0"/>
              <a:t>Response to Questions on FDC Guidance</a:t>
            </a:r>
            <a:endParaRPr lang="en-US" dirty="0"/>
          </a:p>
        </p:txBody>
      </p:sp>
      <p:sp>
        <p:nvSpPr>
          <p:cNvPr id="3" name="Content Placeholder 2"/>
          <p:cNvSpPr>
            <a:spLocks noGrp="1"/>
          </p:cNvSpPr>
          <p:nvPr>
            <p:ph idx="1"/>
          </p:nvPr>
        </p:nvSpPr>
        <p:spPr>
          <a:xfrm>
            <a:off x="847165" y="1589518"/>
            <a:ext cx="10945906" cy="4768251"/>
          </a:xfrm>
        </p:spPr>
        <p:txBody>
          <a:bodyPr/>
          <a:lstStyle/>
          <a:p>
            <a:r>
              <a:rPr lang="en-US" sz="2400" b="1" dirty="0" smtClean="0"/>
              <a:t>Question:</a:t>
            </a:r>
            <a:r>
              <a:rPr lang="en-US" sz="2400" dirty="0" smtClean="0"/>
              <a:t>  If an informal claim pertaining to a FDC is received within the liberalizing period, and the FDC application is received beyond the one year period, it would be to the Veteran's benefit to exclude the claim from FDC and consider the informal claim receipt date.  Is it permissible to exclude the claim from FDC if it would be to the Veteran's benefit?</a:t>
            </a:r>
          </a:p>
          <a:p>
            <a:pPr marL="0" indent="0">
              <a:buNone/>
            </a:pPr>
            <a:endParaRPr lang="en-US" sz="1400" dirty="0" smtClean="0"/>
          </a:p>
          <a:p>
            <a:r>
              <a:rPr lang="en-US" sz="2400" b="1" dirty="0" smtClean="0"/>
              <a:t>Answer:</a:t>
            </a:r>
            <a:r>
              <a:rPr lang="en-US" sz="2400" dirty="0" smtClean="0"/>
              <a:t>  You may assign an effective date based on the liberalizing law change even though the formal FDC claim was received more than one year following the liberalizing law change.</a:t>
            </a:r>
          </a:p>
          <a:p>
            <a:pPr marL="0" indent="0">
              <a:buNone/>
            </a:pPr>
            <a:endParaRPr lang="en-US" sz="1400" dirty="0"/>
          </a:p>
          <a:p>
            <a:pPr lvl="1"/>
            <a:r>
              <a:rPr lang="en-US" dirty="0" smtClean="0"/>
              <a:t>It </a:t>
            </a:r>
            <a:r>
              <a:rPr lang="en-US" dirty="0"/>
              <a:t>is not permissible to exclude the claim from the FDC program.  Instead, the proper course of action is to assign the most advantageous effective </a:t>
            </a:r>
            <a:r>
              <a:rPr lang="en-US" dirty="0" smtClean="0"/>
              <a:t>date rule allowable by law.</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dirty="0"/>
          </a:p>
        </p:txBody>
      </p:sp>
    </p:spTree>
    <p:extLst>
      <p:ext uri="{BB962C8B-B14F-4D97-AF65-F5344CB8AC3E}">
        <p14:creationId xmlns:p14="http://schemas.microsoft.com/office/powerpoint/2010/main" val="3446833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910" y="0"/>
            <a:ext cx="9876090" cy="1179321"/>
          </a:xfrm>
        </p:spPr>
        <p:txBody>
          <a:bodyPr/>
          <a:lstStyle/>
          <a:p>
            <a:r>
              <a:rPr lang="en-US" dirty="0" smtClean="0"/>
              <a:t>Response to Questions on FDC Guidance (continued)</a:t>
            </a:r>
            <a:endParaRPr lang="en-US" dirty="0"/>
          </a:p>
        </p:txBody>
      </p:sp>
      <p:sp>
        <p:nvSpPr>
          <p:cNvPr id="3" name="Content Placeholder 2"/>
          <p:cNvSpPr>
            <a:spLocks noGrp="1"/>
          </p:cNvSpPr>
          <p:nvPr>
            <p:ph idx="1"/>
          </p:nvPr>
        </p:nvSpPr>
        <p:spPr>
          <a:xfrm>
            <a:off x="847165" y="1589518"/>
            <a:ext cx="10945906" cy="4768251"/>
          </a:xfrm>
        </p:spPr>
        <p:txBody>
          <a:bodyPr/>
          <a:lstStyle/>
          <a:p>
            <a:r>
              <a:rPr lang="en-US" b="1" dirty="0"/>
              <a:t>Question:</a:t>
            </a:r>
            <a:r>
              <a:rPr lang="en-US" dirty="0"/>
              <a:t>  </a:t>
            </a:r>
            <a:r>
              <a:rPr lang="en-US" dirty="0" smtClean="0"/>
              <a:t>Traditionally, </a:t>
            </a:r>
            <a:r>
              <a:rPr lang="en-US" dirty="0"/>
              <a:t>the only evidence we have is a claim and VA </a:t>
            </a:r>
            <a:r>
              <a:rPr lang="en-US" dirty="0" smtClean="0"/>
              <a:t>examination </a:t>
            </a:r>
            <a:r>
              <a:rPr lang="en-US" dirty="0"/>
              <a:t>several months </a:t>
            </a:r>
            <a:r>
              <a:rPr lang="en-US" dirty="0" smtClean="0"/>
              <a:t>later.  I </a:t>
            </a:r>
            <a:r>
              <a:rPr lang="en-US" dirty="0"/>
              <a:t>think the crux of the reason this issue was addressed in the VSCM call is to address how liberal we should be viewing these types of situations where the evidence seems to indicate the </a:t>
            </a:r>
            <a:r>
              <a:rPr lang="en-US" dirty="0" smtClean="0"/>
              <a:t>Veteran </a:t>
            </a:r>
            <a:r>
              <a:rPr lang="en-US" dirty="0"/>
              <a:t>had the same severity level for the last year but not concrete medical evidence from over a year back confirming this.  Is it acceptable in these cases to grant a one-year retroactive effective date since the evidence seems consistent or is this too liberal of an interpretation?</a:t>
            </a:r>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dirty="0"/>
          </a:p>
        </p:txBody>
      </p:sp>
    </p:spTree>
    <p:extLst>
      <p:ext uri="{BB962C8B-B14F-4D97-AF65-F5344CB8AC3E}">
        <p14:creationId xmlns:p14="http://schemas.microsoft.com/office/powerpoint/2010/main" val="266116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1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1D3275"/>
      </a:hlink>
      <a:folHlink>
        <a:srgbClr val="1D3275"/>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7854A7C9C78F04E8605B3B9E4EADCDD" ma:contentTypeVersion="6" ma:contentTypeDescription="Create a new document." ma:contentTypeScope="" ma:versionID="0313bfe86415aea99f0fcc05dbee9a73">
  <xsd:schema xmlns:xsd="http://www.w3.org/2001/XMLSchema" xmlns:xs="http://www.w3.org/2001/XMLSchema" xmlns:p="http://schemas.microsoft.com/office/2006/metadata/properties" targetNamespace="http://schemas.microsoft.com/office/2006/metadata/properties" ma:root="true" ma:fieldsID="4c37901602a3e2ba5ec7d8339d7d3b2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D7B6E5-0F04-4CEF-A7BC-E28EF6BF7FB8}">
  <ds:schemaRefs>
    <ds:schemaRef ds:uri="http://www.w3.org/XML/1998/namespace"/>
    <ds:schemaRef ds:uri="http://schemas.openxmlformats.org/package/2006/metadata/core-properties"/>
    <ds:schemaRef ds:uri="http://schemas.microsoft.com/office/2006/documentManagement/types"/>
    <ds:schemaRef ds:uri="http://purl.org/dc/elements/1.1/"/>
    <ds:schemaRef ds:uri="http://purl.org/dc/dcmitype/"/>
    <ds:schemaRef ds:uri="http://purl.org/dc/term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7F841B9-F256-4CB1-97A0-D3BB93DA7606}">
  <ds:schemaRefs>
    <ds:schemaRef ds:uri="http://schemas.microsoft.com/sharepoint/v3/contenttype/forms"/>
  </ds:schemaRefs>
</ds:datastoreItem>
</file>

<file path=customXml/itemProps3.xml><?xml version="1.0" encoding="utf-8"?>
<ds:datastoreItem xmlns:ds="http://schemas.openxmlformats.org/officeDocument/2006/customXml" ds:itemID="{23F3426F-6A3C-4AA8-A5CF-9633FEC71D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5602</TotalTime>
  <Words>2110</Words>
  <Application>Microsoft Office PowerPoint</Application>
  <PresentationFormat>Custom</PresentationFormat>
  <Paragraphs>310</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Ppt0000000</vt:lpstr>
      <vt:lpstr>PowerPoint Presentation</vt:lpstr>
      <vt:lpstr>Rating Quality Call (RQC) Reminder</vt:lpstr>
      <vt:lpstr>RQC Agenda</vt:lpstr>
      <vt:lpstr>Opening Remarks</vt:lpstr>
      <vt:lpstr>RQC Roll Call Procedures</vt:lpstr>
      <vt:lpstr>General Quality Call Information</vt:lpstr>
      <vt:lpstr>Fully Developed Claim (FDC) Guidance Update</vt:lpstr>
      <vt:lpstr>Response to Questions on FDC Guidance</vt:lpstr>
      <vt:lpstr>Response to Questions on FDC Guidance (continued)</vt:lpstr>
      <vt:lpstr>Response to Questions on FDC Guidance (continued)</vt:lpstr>
      <vt:lpstr>Automated Decision Letter (ADL) for Rating Decisions</vt:lpstr>
      <vt:lpstr>Automated Decision Letter (ADL)</vt:lpstr>
      <vt:lpstr>Veterans Benefits Management System (VBMS)</vt:lpstr>
      <vt:lpstr>Separate Evaluations for DCs 5206/5207 and 5213</vt:lpstr>
      <vt:lpstr>Interactive Poll Question</vt:lpstr>
      <vt:lpstr>Separate Evaluations for DCs 5206/5207 and 5213 (continued)</vt:lpstr>
      <vt:lpstr>Separate Evaluations for 5206/5207 and 5213 (continued)</vt:lpstr>
      <vt:lpstr>Date of Claim (DOC) for End Product (EP) 600</vt:lpstr>
      <vt:lpstr>DOC Errors for EP 600</vt:lpstr>
      <vt:lpstr>Tools Used to Request Examinations</vt:lpstr>
      <vt:lpstr>Tools Used to Request Examinations (continued)</vt:lpstr>
      <vt:lpstr>Tools Used to Request Examinations (continued)</vt:lpstr>
      <vt:lpstr>Tools Used to Request Examinations (continued)</vt:lpstr>
      <vt:lpstr>Tools Used to Request Examinations (continued)</vt:lpstr>
      <vt:lpstr>Tools Used to Request Examinations (continued)</vt:lpstr>
      <vt:lpstr>Quality Assurance Internal Quality Review Team</vt:lpstr>
      <vt:lpstr>PowerPoint Presentation</vt:lpstr>
      <vt:lpstr>Sources of This Month’s Q-Tips</vt:lpstr>
      <vt:lpstr>Q-Tip # 1</vt:lpstr>
      <vt:lpstr>Q-Tip # 2</vt:lpstr>
      <vt:lpstr>Q-Tip # 2 (continued)</vt:lpstr>
      <vt:lpstr>Reconsideration Request</vt:lpstr>
      <vt:lpstr>STAR B2 Error</vt:lpstr>
      <vt:lpstr>STAR B2 Error (continued)</vt:lpstr>
      <vt:lpstr>STAR B2 Error (continued)</vt:lpstr>
      <vt:lpstr>STAR B2 Error (continued)</vt:lpstr>
      <vt:lpstr>STAR B2 Error (continued)</vt:lpstr>
      <vt:lpstr>                          Questions?</vt:lpstr>
      <vt:lpstr>Closing Remarks</vt:lpstr>
      <vt:lpstr>VA Talent Management System (TMS)  </vt:lpstr>
      <vt:lpstr>Rating and Authorization Quality Calls</vt:lpstr>
      <vt:lpstr>Next Rating Quality Call (RQC)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Authorization Quality Call</dc:subject>
  <dc:creator>JOHNSON, Robert, VBAVACO</dc:creator>
  <cp:lastModifiedBy>JOHNSON, Robert, VBAVACO</cp:lastModifiedBy>
  <cp:revision>443</cp:revision>
  <dcterms:created xsi:type="dcterms:W3CDTF">2014-04-30T02:32:11Z</dcterms:created>
  <dcterms:modified xsi:type="dcterms:W3CDTF">2015-01-27T18:18:25Z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0x01010077854A7C9C78F04E8605B3B9E4EADCDD</vt:lpwstr>
  </property>
</Properties>
</file>