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ses, Jocelyn, VBAVACO" initials="MJ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275"/>
    <a:srgbClr val="CC0000"/>
    <a:srgbClr val="7C5F1E"/>
    <a:srgbClr val="E7D0A4"/>
    <a:srgbClr val="6A5B3F"/>
    <a:srgbClr val="987734"/>
    <a:srgbClr val="AB8C4E"/>
    <a:srgbClr val="C6A156"/>
    <a:srgbClr val="E8D2A8"/>
    <a:srgbClr val="F5F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864" autoAdjust="0"/>
    <p:restoredTop sz="91079" autoAdjust="0"/>
  </p:normalViewPr>
  <p:slideViewPr>
    <p:cSldViewPr snapToGrid="0">
      <p:cViewPr>
        <p:scale>
          <a:sx n="70" d="100"/>
          <a:sy n="70" d="100"/>
        </p:scale>
        <p:origin x="-948" y="-9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711472"/>
            <a:ext cx="2972421" cy="46219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1322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9A059EF-DAE9-42B8-9967-43E62BDE059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8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8" y="452440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8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20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7" y="220664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1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6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717742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1789115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9" y="1789115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5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3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6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3" y="6396040"/>
            <a:ext cx="11626850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1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8" y="452440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8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6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8" y="1573307"/>
            <a:ext cx="11044766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2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6" y="6400801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6" y="6400801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8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7" y="-19577"/>
            <a:ext cx="1659218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AFE.Team@amrdec.army.mi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w.Bodyk@v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fmoa.sgat.afstrprocessingcenter@us.af.mil" TargetMode="External"/><Relationship Id="rId2" Type="http://schemas.openxmlformats.org/officeDocument/2006/relationships/hyperlink" Target="mailto:usarmy.jbsa.medcom.list.medcom-arpc-spoe@mail.mi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avy311@navy.mi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6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1" y="3535681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December 2014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2" y="49530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dirty="0" smtClean="0">
                <a:solidFill>
                  <a:srgbClr val="1D3275"/>
                </a:solidFill>
                <a:latin typeface="Century Gothic" pitchFamily="34" charset="0"/>
              </a:rPr>
              <a:t>Requesting </a:t>
            </a:r>
            <a:r>
              <a:rPr lang="en-US" sz="3600" b="1" dirty="0">
                <a:solidFill>
                  <a:srgbClr val="1D3275"/>
                </a:solidFill>
                <a:latin typeface="Century Gothic" pitchFamily="34" charset="0"/>
              </a:rPr>
              <a:t>Reserve and National Guard Service Treatment Records (STRs</a:t>
            </a:r>
            <a:r>
              <a:rPr lang="en-US" sz="3600" b="1" dirty="0" smtClean="0">
                <a:solidFill>
                  <a:srgbClr val="1D3275"/>
                </a:solidFill>
                <a:latin typeface="Century Gothic" pitchFamily="34" charset="0"/>
              </a:rPr>
              <a:t>)</a:t>
            </a:r>
            <a:endParaRPr lang="en-US" sz="24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502230"/>
            <a:ext cx="10898716" cy="4876800"/>
          </a:xfrm>
        </p:spPr>
        <p:txBody>
          <a:bodyPr/>
          <a:lstStyle/>
          <a:p>
            <a:pPr marL="457200" indent="-457200">
              <a:buFont typeface="+mj-lt"/>
              <a:buAutoNum type="arabicPeriod" startAt="10"/>
            </a:pPr>
            <a:r>
              <a:rPr lang="en-US" sz="1800" dirty="0" smtClean="0"/>
              <a:t>You will see </a:t>
            </a:r>
            <a:r>
              <a:rPr lang="en-US" sz="1800" dirty="0"/>
              <a:t>the following </a:t>
            </a:r>
            <a:r>
              <a:rPr lang="en-US" sz="1800" dirty="0" smtClean="0"/>
              <a:t>messages</a:t>
            </a:r>
            <a:endParaRPr lang="en-US" sz="1800" dirty="0"/>
          </a:p>
          <a:p>
            <a:pPr lvl="1"/>
            <a:r>
              <a:rPr lang="en-US" sz="1800" dirty="0"/>
              <a:t>The files were successfully uploaded. You will receive a confirmation email shortly. </a:t>
            </a:r>
            <a:r>
              <a:rPr lang="en-US" sz="1800" dirty="0" smtClean="0"/>
              <a:t>  Your </a:t>
            </a:r>
            <a:r>
              <a:rPr lang="en-US" sz="1800" dirty="0"/>
              <a:t>files cannot be downloaded by recipients until you verify your email address. Please check your email for further instructions.</a:t>
            </a:r>
          </a:p>
          <a:p>
            <a:pPr marL="457200" lvl="0" indent="-457200">
              <a:buFont typeface="+mj-lt"/>
              <a:buAutoNum type="arabicPeriod" startAt="11"/>
            </a:pPr>
            <a:r>
              <a:rPr lang="en-US" sz="1800" dirty="0"/>
              <a:t>Check your Outlook email for a verification email from </a:t>
            </a:r>
            <a:r>
              <a:rPr lang="en-US" sz="1800" u="sng" dirty="0" smtClean="0">
                <a:hlinkClick r:id="rId2"/>
              </a:rPr>
              <a:t>SAFE.Team@amrdec.army.mil</a:t>
            </a:r>
            <a:r>
              <a:rPr lang="en-US" sz="1800" dirty="0" smtClean="0"/>
              <a:t> </a:t>
            </a:r>
            <a:r>
              <a:rPr lang="en-US" sz="1800" dirty="0"/>
              <a:t>titled </a:t>
            </a:r>
            <a:r>
              <a:rPr lang="en-US" sz="1800" b="1" dirty="0"/>
              <a:t> </a:t>
            </a:r>
            <a:r>
              <a:rPr lang="en-US" sz="1800" b="1" dirty="0" smtClean="0"/>
              <a:t>“</a:t>
            </a:r>
            <a:r>
              <a:rPr lang="en-US" sz="1800" dirty="0" smtClean="0"/>
              <a:t>VERIFICATION </a:t>
            </a:r>
            <a:r>
              <a:rPr lang="en-US" sz="1800" dirty="0"/>
              <a:t>IS REQUIRED - AMRDEC Safe Access File Exchange Submittal Notice - VERIFICATION IS </a:t>
            </a:r>
            <a:r>
              <a:rPr lang="en-US" sz="1800" dirty="0" smtClean="0"/>
              <a:t>REQUIRED”</a:t>
            </a:r>
            <a:endParaRPr lang="en-US" sz="1800" dirty="0"/>
          </a:p>
          <a:p>
            <a:pPr lvl="0">
              <a:buFont typeface="+mj-lt"/>
              <a:buAutoNum type="arabicPeriod" startAt="12"/>
            </a:pPr>
            <a:r>
              <a:rPr lang="en-US" sz="1800" dirty="0" smtClean="0"/>
              <a:t>When received, the </a:t>
            </a:r>
            <a:r>
              <a:rPr lang="en-US" sz="1800" dirty="0"/>
              <a:t>email will state:</a:t>
            </a:r>
          </a:p>
          <a:p>
            <a:pPr lvl="1"/>
            <a:r>
              <a:rPr lang="en-US" sz="1800" dirty="0"/>
              <a:t>Your Package has not yet been sent. </a:t>
            </a:r>
          </a:p>
          <a:p>
            <a:pPr lvl="1"/>
            <a:r>
              <a:rPr lang="en-US" sz="1800" dirty="0"/>
              <a:t>You MUST verify your email address in order for your recipients to download the file(s).  Please use the link below to login and </a:t>
            </a:r>
            <a:r>
              <a:rPr lang="en-US" sz="1800" dirty="0" smtClean="0"/>
              <a:t>verify </a:t>
            </a:r>
            <a:r>
              <a:rPr lang="en-US" sz="1800" dirty="0"/>
              <a:t>that you are the sender of this </a:t>
            </a:r>
            <a:r>
              <a:rPr lang="en-US" sz="1800" dirty="0" smtClean="0"/>
              <a:t>package</a:t>
            </a:r>
          </a:p>
          <a:p>
            <a:pPr lvl="0">
              <a:buFont typeface="+mj-lt"/>
              <a:buAutoNum type="arabicPeriod" startAt="13"/>
            </a:pPr>
            <a:r>
              <a:rPr lang="en-US" sz="1800" dirty="0"/>
              <a:t>Click on the link provided</a:t>
            </a:r>
          </a:p>
          <a:p>
            <a:pPr lvl="0">
              <a:buFont typeface="+mj-lt"/>
              <a:buAutoNum type="arabicPeriod" startAt="13"/>
            </a:pPr>
            <a:r>
              <a:rPr lang="en-US" sz="1800" dirty="0"/>
              <a:t>Copy and paste the password  that is in the email into the requested field </a:t>
            </a:r>
          </a:p>
          <a:p>
            <a:pPr lvl="0">
              <a:buFont typeface="+mj-lt"/>
              <a:buAutoNum type="arabicPeriod" startAt="13"/>
            </a:pPr>
            <a:r>
              <a:rPr lang="en-US" sz="1800" dirty="0"/>
              <a:t>Click on </a:t>
            </a:r>
            <a:r>
              <a:rPr lang="en-US" sz="1800" dirty="0" smtClean="0"/>
              <a:t>Submit</a:t>
            </a:r>
            <a:endParaRPr lang="en-US" sz="1800" dirty="0"/>
          </a:p>
          <a:p>
            <a:pPr marL="0" indent="0">
              <a:spcBef>
                <a:spcPts val="1200"/>
              </a:spcBef>
              <a:buClr>
                <a:srgbClr val="C00000"/>
              </a:buClr>
              <a:buNone/>
            </a:pP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5C902-BB3B-43F0-BD95-B7781D2DB53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/>
              <a:t>How to submit a request to the </a:t>
            </a:r>
            <a:r>
              <a:rPr lang="en-US" sz="2400" b="1" dirty="0" err="1" smtClean="0"/>
              <a:t>SPoE</a:t>
            </a:r>
            <a:r>
              <a:rPr lang="en-US" sz="2400" b="1" dirty="0" smtClean="0"/>
              <a:t> via the Safe Access File Exchange (SAFE) Application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5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537063"/>
            <a:ext cx="10898716" cy="4876800"/>
          </a:xfrm>
        </p:spPr>
        <p:txBody>
          <a:bodyPr/>
          <a:lstStyle/>
          <a:p>
            <a:pPr lvl="0">
              <a:buFont typeface="+mj-lt"/>
              <a:buAutoNum type="arabicPeriod" startAt="16"/>
            </a:pPr>
            <a:r>
              <a:rPr lang="en-US" sz="1800" dirty="0" smtClean="0"/>
              <a:t>The </a:t>
            </a:r>
            <a:r>
              <a:rPr lang="en-US" sz="1800" dirty="0"/>
              <a:t>user will get a message stating “</a:t>
            </a:r>
            <a:r>
              <a:rPr lang="en-US" sz="1800" b="1" dirty="0"/>
              <a:t>This package has not yet been sent. You must verify your email address by clicking the button below.”</a:t>
            </a:r>
            <a:endParaRPr lang="en-US" sz="1800" dirty="0"/>
          </a:p>
          <a:p>
            <a:pPr lvl="0">
              <a:buFont typeface="+mj-lt"/>
              <a:buAutoNum type="arabicPeriod" startAt="16"/>
            </a:pPr>
            <a:r>
              <a:rPr lang="en-US" sz="1800" dirty="0"/>
              <a:t>Click on the button titled “Verify”</a:t>
            </a:r>
          </a:p>
          <a:p>
            <a:pPr lvl="0">
              <a:buFont typeface="+mj-lt"/>
              <a:buAutoNum type="arabicPeriod" startAt="16"/>
            </a:pPr>
            <a:r>
              <a:rPr lang="en-US" sz="1800" dirty="0"/>
              <a:t>The message displayed should be </a:t>
            </a:r>
            <a:r>
              <a:rPr lang="en-US" sz="1800" b="1" dirty="0"/>
              <a:t>“Email address verified. The package has been sent</a:t>
            </a:r>
            <a:r>
              <a:rPr lang="en-US" sz="1800" b="1" dirty="0" smtClean="0"/>
              <a:t>.”</a:t>
            </a:r>
          </a:p>
          <a:p>
            <a:pPr lvl="2"/>
            <a:r>
              <a:rPr lang="en-US" sz="1600" b="1" dirty="0" smtClean="0"/>
              <a:t>Copy and Paste the message displayed above into a Word Document </a:t>
            </a:r>
          </a:p>
          <a:p>
            <a:pPr lvl="2"/>
            <a:r>
              <a:rPr lang="en-US" sz="1600" b="1" dirty="0" smtClean="0"/>
              <a:t>Add the date the package was sent</a:t>
            </a:r>
          </a:p>
          <a:p>
            <a:pPr lvl="2"/>
            <a:r>
              <a:rPr lang="en-US" sz="1600" b="1" dirty="0" smtClean="0"/>
              <a:t>Upload the Word Document to the VBMS </a:t>
            </a:r>
            <a:r>
              <a:rPr lang="en-US" sz="1600" b="1" dirty="0" err="1" smtClean="0"/>
              <a:t>eFolder</a:t>
            </a:r>
            <a:endParaRPr lang="en-US" sz="1600" dirty="0"/>
          </a:p>
          <a:p>
            <a:pPr lvl="0">
              <a:buFont typeface="+mj-lt"/>
              <a:buAutoNum type="arabicPeriod" startAt="16"/>
            </a:pPr>
            <a:r>
              <a:rPr lang="en-US" sz="1800" dirty="0"/>
              <a:t>Click on the button titled “Continue”</a:t>
            </a:r>
          </a:p>
          <a:p>
            <a:pPr lvl="0">
              <a:buFont typeface="+mj-lt"/>
              <a:buAutoNum type="arabicPeriod" startAt="16"/>
            </a:pPr>
            <a:r>
              <a:rPr lang="en-US" sz="1800" dirty="0"/>
              <a:t>Action is completed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5C902-BB3B-43F0-BD95-B7781D2DB53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/>
              <a:t>How to submit a request to the </a:t>
            </a:r>
            <a:r>
              <a:rPr lang="en-US" sz="2400" b="1" dirty="0" err="1" smtClean="0"/>
              <a:t>SPoE</a:t>
            </a:r>
            <a:r>
              <a:rPr lang="en-US" sz="2400" b="1" dirty="0" smtClean="0"/>
              <a:t> via the Safe Access File Exchange (SAFE) Application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0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346576"/>
            <a:ext cx="10898716" cy="48768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b="1" dirty="0" smtClean="0"/>
              <a:t>You </a:t>
            </a:r>
            <a:r>
              <a:rPr lang="en-US" sz="1600" b="1" dirty="0"/>
              <a:t>will be notified via email when the SPOE as uploaded a response to SAFE. 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The </a:t>
            </a:r>
            <a:r>
              <a:rPr lang="en-US" sz="1600" b="1" dirty="0"/>
              <a:t>email should be titled “AMRDEC Safe Access File Exchange Delivery Notice”</a:t>
            </a:r>
          </a:p>
          <a:p>
            <a:pPr lvl="0">
              <a:buFont typeface="+mj-lt"/>
              <a:buAutoNum type="arabicPeriod"/>
            </a:pPr>
            <a:r>
              <a:rPr lang="en-US" sz="1600" b="1" dirty="0"/>
              <a:t>The email will contain a link and a password.</a:t>
            </a:r>
          </a:p>
          <a:p>
            <a:pPr lvl="1"/>
            <a:r>
              <a:rPr lang="en-US" sz="1600" b="1" dirty="0"/>
              <a:t>Clicking on the link will take </a:t>
            </a:r>
            <a:r>
              <a:rPr lang="en-US" sz="1600" b="1" dirty="0" smtClean="0"/>
              <a:t>you to </a:t>
            </a:r>
            <a:r>
              <a:rPr lang="en-US" sz="1600" b="1" dirty="0"/>
              <a:t>a page where you </a:t>
            </a:r>
            <a:r>
              <a:rPr lang="en-US" sz="1600" b="1" dirty="0" smtClean="0"/>
              <a:t>will </a:t>
            </a:r>
            <a:r>
              <a:rPr lang="en-US" sz="1600" b="1" dirty="0"/>
              <a:t>be asked for the password. </a:t>
            </a:r>
          </a:p>
          <a:p>
            <a:pPr lvl="1"/>
            <a:r>
              <a:rPr lang="en-US" sz="1600" b="1" dirty="0"/>
              <a:t>The best way to enter the password is to copy it from the email and then paste it into the password box.</a:t>
            </a:r>
          </a:p>
          <a:p>
            <a:pPr lvl="0">
              <a:buFont typeface="+mj-lt"/>
              <a:buAutoNum type="arabicPeriod"/>
            </a:pPr>
            <a:r>
              <a:rPr lang="en-US" sz="1600" b="1" dirty="0"/>
              <a:t>Click “Submit:</a:t>
            </a:r>
          </a:p>
          <a:p>
            <a:pPr lvl="0">
              <a:buFont typeface="+mj-lt"/>
              <a:buAutoNum type="arabicPeriod"/>
            </a:pPr>
            <a:r>
              <a:rPr lang="en-US" sz="1600" b="1" dirty="0"/>
              <a:t>You will be able to download all the files within the package. 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We </a:t>
            </a:r>
            <a:r>
              <a:rPr lang="en-US" sz="1600" b="1" dirty="0"/>
              <a:t>recommend right-clicking on each file and selecting the "Save Target As" option to select the location to save the file to.</a:t>
            </a:r>
          </a:p>
          <a:p>
            <a:pPr lvl="2"/>
            <a:r>
              <a:rPr lang="en-US" sz="1600" b="1" dirty="0" smtClean="0">
                <a:solidFill>
                  <a:srgbClr val="CC0000"/>
                </a:solidFill>
              </a:rPr>
              <a:t>This </a:t>
            </a:r>
            <a:r>
              <a:rPr lang="en-US" sz="1600" b="1" dirty="0">
                <a:solidFill>
                  <a:srgbClr val="CC0000"/>
                </a:solidFill>
              </a:rPr>
              <a:t>password can only be used ONCE</a:t>
            </a:r>
            <a:r>
              <a:rPr lang="en-US" sz="1600" b="1" dirty="0" smtClean="0">
                <a:solidFill>
                  <a:srgbClr val="CC0000"/>
                </a:solidFill>
              </a:rPr>
              <a:t>.</a:t>
            </a:r>
          </a:p>
          <a:p>
            <a:pPr lvl="2"/>
            <a:r>
              <a:rPr lang="en-US" sz="1600" b="1" dirty="0" smtClean="0">
                <a:solidFill>
                  <a:srgbClr val="CC0000"/>
                </a:solidFill>
              </a:rPr>
              <a:t>Actions must be completed once started.  If timed out due to inactivity, you will not be able to access the documents a second time</a:t>
            </a:r>
          </a:p>
          <a:p>
            <a:pPr lvl="2"/>
            <a:r>
              <a:rPr lang="en-US" sz="1600" b="1" dirty="0" smtClean="0">
                <a:solidFill>
                  <a:srgbClr val="CC0000"/>
                </a:solidFill>
              </a:rPr>
              <a:t>You can only retrieve documents in this process.  </a:t>
            </a:r>
          </a:p>
          <a:p>
            <a:pPr lvl="1"/>
            <a:r>
              <a:rPr lang="en-US" sz="1600" b="1" dirty="0" smtClean="0"/>
              <a:t>Should you not complete the action in Step 4 and you need to re-access the response, contact the PIES Help Desk (VAVBAWAS/CO/PIES) for assistance.  </a:t>
            </a:r>
            <a:endParaRPr lang="en-US" sz="1600" b="1" dirty="0"/>
          </a:p>
          <a:p>
            <a:pPr lvl="0">
              <a:buFont typeface="+mj-lt"/>
              <a:buAutoNum type="arabicPeriod"/>
            </a:pPr>
            <a:r>
              <a:rPr lang="en-US" sz="1600" b="1" dirty="0" smtClean="0"/>
              <a:t>You </a:t>
            </a:r>
            <a:r>
              <a:rPr lang="en-US" sz="1600" b="1" dirty="0"/>
              <a:t>will need to upload the response to the correct VBMS </a:t>
            </a:r>
            <a:r>
              <a:rPr lang="en-US" sz="1600" b="1" dirty="0" err="1"/>
              <a:t>efolder</a:t>
            </a:r>
            <a:r>
              <a:rPr lang="en-US" sz="1600" b="1" dirty="0" smtClean="0"/>
              <a:t>.</a:t>
            </a:r>
          </a:p>
          <a:p>
            <a:pPr lvl="0">
              <a:buFont typeface="+mj-lt"/>
              <a:buAutoNum type="arabicPeriod"/>
            </a:pPr>
            <a:r>
              <a:rPr lang="en-US" sz="1600" b="1" dirty="0" smtClean="0"/>
              <a:t>Action is complete</a:t>
            </a:r>
            <a:endParaRPr lang="en-US" sz="1600" b="1" dirty="0"/>
          </a:p>
          <a:p>
            <a:pPr marL="0" indent="0">
              <a:spcBef>
                <a:spcPts val="1200"/>
              </a:spcBef>
              <a:buClr>
                <a:srgbClr val="C00000"/>
              </a:buClr>
              <a:buNone/>
            </a:pPr>
            <a:endParaRPr lang="en-US" alt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5C902-BB3B-43F0-BD95-B7781D2DB53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200" b="1" dirty="0" smtClean="0"/>
              <a:t>How to retrieve a response from the </a:t>
            </a:r>
            <a:r>
              <a:rPr lang="en-US" sz="2200" b="1" dirty="0" err="1" smtClean="0"/>
              <a:t>SPoE</a:t>
            </a:r>
            <a:r>
              <a:rPr lang="en-US" sz="2200" b="1" dirty="0" smtClean="0"/>
              <a:t> via the Safe Access File Exchange (SAFE) Application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8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898716" cy="4876800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2000" dirty="0" smtClean="0"/>
              <a:t>If the STR has been uploaded into HAIMS and there is an active automated request in VBMS for the STR, the STR will automatically be transmitted from HAIMS to VBMS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2000" dirty="0" smtClean="0"/>
              <a:t>If the STR has been uploaded into HAIMS and there is no active automated request in VBMS for the STR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en-US" altLang="en-US" sz="2000" dirty="0" smtClean="0"/>
              <a:t>Contact the PIES Help Desk at VAVBAWAS/CO/PIES and Central Office will manually download and upload the STR from HAIMS into VBMS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2000" dirty="0" smtClean="0"/>
              <a:t>If the </a:t>
            </a:r>
            <a:r>
              <a:rPr lang="en-US" altLang="en-US" sz="2000" dirty="0" err="1" smtClean="0"/>
              <a:t>SPoE</a:t>
            </a:r>
            <a:r>
              <a:rPr lang="en-US" altLang="en-US" sz="2000" dirty="0" smtClean="0"/>
              <a:t> has not responded to the initial request for the STRs and the 15 day follow-up, follow-up to the PIES Help Desk for assistance.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5C902-BB3B-43F0-BD95-B7781D2DB53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200" b="1" dirty="0" smtClean="0"/>
              <a:t>Additional Actions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228" y="2393217"/>
            <a:ext cx="3147698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694517" y="152400"/>
            <a:ext cx="9294283" cy="685800"/>
          </a:xfrm>
        </p:spPr>
        <p:txBody>
          <a:bodyPr/>
          <a:lstStyle/>
          <a:p>
            <a:pPr algn="l"/>
            <a:r>
              <a:rPr lang="en-US" sz="2800" dirty="0" smtClean="0"/>
              <a:t>                       Questions</a:t>
            </a:r>
            <a:endParaRPr lang="en-US" sz="2800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363200" y="6405563"/>
            <a:ext cx="1016000" cy="457200"/>
          </a:xfrm>
        </p:spPr>
        <p:txBody>
          <a:bodyPr/>
          <a:lstStyle/>
          <a:p>
            <a:pPr>
              <a:defRPr/>
            </a:pPr>
            <a:fld id="{44486F9B-1278-4BA4-B9CC-EFF1AC3FAE9F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42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86F9B-1278-4BA4-B9CC-EFF1AC3FAE9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807946" name="Rectangle 10"/>
          <p:cNvSpPr>
            <a:spLocks noChangeArrowheads="1"/>
          </p:cNvSpPr>
          <p:nvPr/>
        </p:nvSpPr>
        <p:spPr bwMode="auto">
          <a:xfrm>
            <a:off x="2694517" y="152400"/>
            <a:ext cx="919268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>
              <a:defRPr/>
            </a:pPr>
            <a:endParaRPr lang="en-US" sz="36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7952" name="Rectangle 16"/>
          <p:cNvSpPr>
            <a:spLocks noGrp="1" noChangeArrowheads="1"/>
          </p:cNvSpPr>
          <p:nvPr>
            <p:ph type="title"/>
          </p:nvPr>
        </p:nvSpPr>
        <p:spPr>
          <a:xfrm>
            <a:off x="2540000" y="152400"/>
            <a:ext cx="9652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1D3275"/>
                </a:solidFill>
                <a:latin typeface="Century Gothic" pitchFamily="34" charset="0"/>
              </a:rPr>
              <a:t>Requesting Reserve and National Guard Service Treatment Records (STRs)</a:t>
            </a:r>
            <a:endParaRPr lang="en-US" sz="16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8198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2087166" y="1447800"/>
            <a:ext cx="6274859" cy="4953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 b="1" dirty="0" smtClean="0">
                <a:latin typeface="Georgia" pitchFamily="18" charset="0"/>
              </a:rPr>
              <a:t>Presented By 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 b="1" dirty="0" smtClean="0">
              <a:latin typeface="Georgia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000" b="1" dirty="0" smtClean="0">
                <a:latin typeface="Georgia" pitchFamily="18" charset="0"/>
              </a:rPr>
              <a:t>Andrew Bodyk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000" b="1" dirty="0" smtClean="0">
                <a:latin typeface="Georgia" pitchFamily="18" charset="0"/>
              </a:rPr>
              <a:t>Compensation Service - External Liaison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000" b="1" dirty="0" smtClean="0">
                <a:latin typeface="Georgia" pitchFamily="18" charset="0"/>
              </a:rPr>
              <a:t>Phone:  202-461-9654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000" b="1" dirty="0" smtClean="0">
                <a:latin typeface="Georgia" pitchFamily="18" charset="0"/>
              </a:rPr>
              <a:t>Email:  </a:t>
            </a:r>
            <a:r>
              <a:rPr lang="en-US" altLang="en-US" sz="2000" b="1" dirty="0" smtClean="0">
                <a:latin typeface="Georgia" pitchFamily="18" charset="0"/>
                <a:hlinkClick r:id="rId3"/>
              </a:rPr>
              <a:t>Andrew.Bodyk@va.gov</a:t>
            </a:r>
            <a:endParaRPr lang="en-US" altLang="en-US" sz="2000" b="1" dirty="0" smtClean="0">
              <a:latin typeface="Georg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8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898716" cy="4262438"/>
          </a:xfrm>
        </p:spPr>
        <p:txBody>
          <a:bodyPr/>
          <a:lstStyle/>
          <a:p>
            <a:pPr marL="0" indent="0">
              <a:spcBef>
                <a:spcPts val="1200"/>
              </a:spcBef>
              <a:buClr>
                <a:srgbClr val="C00000"/>
              </a:buClr>
              <a:buNone/>
            </a:pPr>
            <a:r>
              <a:rPr lang="en-US" altLang="en-US" sz="1800" dirty="0" smtClean="0"/>
              <a:t>Effective immediately, development letters for Service Treatment Records (STRs) will no longer be mailed to the Reserve or National Guard units.  </a:t>
            </a:r>
          </a:p>
          <a:p>
            <a:pPr marL="0" indent="0">
              <a:spcBef>
                <a:spcPts val="1200"/>
              </a:spcBef>
              <a:buClr>
                <a:srgbClr val="C00000"/>
              </a:buClr>
              <a:buNone/>
            </a:pPr>
            <a:r>
              <a:rPr lang="en-US" altLang="en-US" sz="1800" dirty="0" smtClean="0"/>
              <a:t>Development letters will be electronically transmitted to the Department of Defense’s (</a:t>
            </a:r>
            <a:r>
              <a:rPr lang="en-US" altLang="en-US" sz="1800" dirty="0" err="1" smtClean="0"/>
              <a:t>DoD</a:t>
            </a:r>
            <a:r>
              <a:rPr lang="en-US" altLang="en-US" sz="1800" dirty="0" smtClean="0"/>
              <a:t>) Single Point of Entry (</a:t>
            </a:r>
            <a:r>
              <a:rPr lang="en-US" altLang="en-US" sz="1800" dirty="0" err="1" smtClean="0"/>
              <a:t>SPoE</a:t>
            </a:r>
            <a:r>
              <a:rPr lang="en-US" altLang="en-US" sz="1800" dirty="0" smtClean="0"/>
              <a:t>) for action.</a:t>
            </a:r>
            <a:endParaRPr lang="en-US" altLang="en-US" dirty="0"/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1800" dirty="0" smtClean="0"/>
              <a:t>This change in procedure </a:t>
            </a:r>
            <a:r>
              <a:rPr lang="en-US" altLang="en-US" sz="1800" b="1" dirty="0" smtClean="0"/>
              <a:t>only</a:t>
            </a:r>
            <a:r>
              <a:rPr lang="en-US" altLang="en-US" sz="1800" dirty="0" smtClean="0"/>
              <a:t> applies to:</a:t>
            </a:r>
          </a:p>
          <a:p>
            <a:pPr lvl="1">
              <a:spcBef>
                <a:spcPts val="600"/>
              </a:spcBef>
              <a:buClr>
                <a:srgbClr val="C00000"/>
              </a:buClr>
            </a:pPr>
            <a:r>
              <a:rPr lang="en-US" altLang="en-US" sz="1800" dirty="0" smtClean="0"/>
              <a:t>Veterans still actively serving in a Reserve or National Guard unit, and</a:t>
            </a:r>
          </a:p>
          <a:p>
            <a:pPr lvl="1">
              <a:spcBef>
                <a:spcPts val="600"/>
              </a:spcBef>
              <a:buClr>
                <a:srgbClr val="C00000"/>
              </a:buClr>
            </a:pPr>
            <a:r>
              <a:rPr lang="en-US" altLang="en-US" sz="1800" dirty="0" smtClean="0"/>
              <a:t>Veterans who have separated or retired from the Reserves or National Guard and their former units may still be holding onto their STR.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1800" dirty="0" smtClean="0"/>
              <a:t>This change in procedure </a:t>
            </a:r>
            <a:r>
              <a:rPr lang="en-US" altLang="en-US" sz="1800" b="1" dirty="0" smtClean="0"/>
              <a:t>does not</a:t>
            </a:r>
            <a:r>
              <a:rPr lang="en-US" altLang="en-US" sz="1800" dirty="0" smtClean="0"/>
              <a:t> apply to Veterans that have separated from military service and:</a:t>
            </a:r>
          </a:p>
          <a:p>
            <a:pPr lvl="1">
              <a:spcBef>
                <a:spcPts val="600"/>
              </a:spcBef>
              <a:buClr>
                <a:srgbClr val="C00000"/>
              </a:buClr>
            </a:pPr>
            <a:r>
              <a:rPr lang="en-US" altLang="en-US" sz="1800" dirty="0" smtClean="0"/>
              <a:t>STRs are located at the National Personnel Records Center (NPRC),</a:t>
            </a:r>
          </a:p>
          <a:p>
            <a:pPr lvl="1">
              <a:spcBef>
                <a:spcPts val="600"/>
              </a:spcBef>
              <a:buClr>
                <a:srgbClr val="C00000"/>
              </a:buClr>
            </a:pPr>
            <a:r>
              <a:rPr lang="en-US" altLang="en-US" sz="1800" dirty="0" smtClean="0"/>
              <a:t>STRS are located at the VA Records Management Center (VA RMC),</a:t>
            </a:r>
          </a:p>
          <a:p>
            <a:pPr lvl="1">
              <a:spcBef>
                <a:spcPts val="600"/>
              </a:spcBef>
              <a:buClr>
                <a:srgbClr val="C00000"/>
              </a:buClr>
            </a:pPr>
            <a:r>
              <a:rPr lang="en-US" altLang="en-US" sz="1800" dirty="0" smtClean="0"/>
              <a:t>STRS are located in the </a:t>
            </a:r>
            <a:r>
              <a:rPr lang="en-US" altLang="en-US" sz="1800" dirty="0" err="1" smtClean="0"/>
              <a:t>DoD</a:t>
            </a:r>
            <a:r>
              <a:rPr lang="en-US" altLang="en-US" sz="1800" dirty="0" smtClean="0"/>
              <a:t> Healthcare Artifacts and Image Management Solution (HAIMS).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EFF875-D728-42D7-8818-5FFB1EDFF9F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title"/>
          </p:nvPr>
        </p:nvSpPr>
        <p:spPr>
          <a:xfrm>
            <a:off x="2540000" y="152400"/>
            <a:ext cx="9652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1D3275"/>
                </a:solidFill>
                <a:latin typeface="Century Gothic" pitchFamily="34" charset="0"/>
              </a:rPr>
              <a:t>Requesting Reserve and National Guard Service Treatment Records (STRs)</a:t>
            </a:r>
            <a:endParaRPr lang="en-US" sz="16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1200" y="1371601"/>
            <a:ext cx="1036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Procedural Change:</a:t>
            </a:r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19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898716" cy="4262438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2000" dirty="0" smtClean="0"/>
              <a:t>This change in procedure </a:t>
            </a:r>
            <a:r>
              <a:rPr lang="en-US" altLang="en-US" sz="2000" b="1" dirty="0" smtClean="0"/>
              <a:t>does not</a:t>
            </a:r>
            <a:r>
              <a:rPr lang="en-US" altLang="en-US" sz="2000" dirty="0" smtClean="0"/>
              <a:t> apply to requests for records from the United States Coast Guard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2000" dirty="0" smtClean="0"/>
              <a:t>This change in procedure </a:t>
            </a:r>
            <a:r>
              <a:rPr lang="en-US" altLang="en-US" sz="2000" b="1" dirty="0" smtClean="0"/>
              <a:t>does not </a:t>
            </a:r>
            <a:r>
              <a:rPr lang="en-US" altLang="en-US" sz="2000" dirty="0" smtClean="0"/>
              <a:t>apply to the VA Regional Offices participating in the pilot program utilizing the Personnel Information Exchange System (PIES) to request Reserve and National Guard records.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en-US" altLang="en-US" sz="2000" dirty="0" smtClean="0"/>
              <a:t>This change in procedure </a:t>
            </a:r>
            <a:r>
              <a:rPr lang="en-US" altLang="en-US" sz="2000" b="1" dirty="0" smtClean="0"/>
              <a:t>does not </a:t>
            </a:r>
            <a:r>
              <a:rPr lang="en-US" altLang="en-US" sz="2000" dirty="0" smtClean="0"/>
              <a:t>apply to requests for Official Military Personnel Files (OMPF)</a:t>
            </a:r>
          </a:p>
          <a:p>
            <a:pPr lvl="1">
              <a:spcBef>
                <a:spcPts val="600"/>
              </a:spcBef>
              <a:buClr>
                <a:srgbClr val="C00000"/>
              </a:buClr>
            </a:pPr>
            <a:r>
              <a:rPr lang="en-US" altLang="en-US" sz="2000" dirty="0" smtClean="0"/>
              <a:t>Continue to utilize the Defense Personnel Records Information Retrieval System (DPRIS) and the DPRIS Follow-up function to request OMPF records.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EFF875-D728-42D7-8818-5FFB1EDFF9F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title"/>
          </p:nvPr>
        </p:nvSpPr>
        <p:spPr>
          <a:xfrm>
            <a:off x="2116184" y="152400"/>
            <a:ext cx="10075817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1D3275"/>
                </a:solidFill>
                <a:latin typeface="Century Gothic" pitchFamily="34" charset="0"/>
              </a:rPr>
              <a:t>Requesting Reserve and National Guard Service Treatment Records (STRs)</a:t>
            </a:r>
            <a:endParaRPr lang="en-US" sz="16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200" y="1371601"/>
            <a:ext cx="1036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Procedural Change:</a:t>
            </a:r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0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10898716" cy="4262438"/>
          </a:xfrm>
        </p:spPr>
        <p:txBody>
          <a:bodyPr/>
          <a:lstStyle/>
          <a:p>
            <a:pPr marL="0" indent="0">
              <a:spcBef>
                <a:spcPts val="1200"/>
              </a:spcBef>
              <a:buClr>
                <a:srgbClr val="C00000"/>
              </a:buClr>
              <a:buNone/>
              <a:defRPr/>
            </a:pPr>
            <a:r>
              <a:rPr lang="en-US" altLang="en-US" sz="2000" dirty="0" smtClean="0"/>
              <a:t>Development letters for Reserve and National Guard STRs will be electronically transferred utilizing:</a:t>
            </a:r>
          </a:p>
          <a:p>
            <a:pPr>
              <a:spcBef>
                <a:spcPts val="1200"/>
              </a:spcBef>
              <a:buClr>
                <a:srgbClr val="C00000"/>
              </a:buClr>
              <a:defRPr/>
            </a:pPr>
            <a:r>
              <a:rPr lang="en-US" altLang="en-US" sz="2000" dirty="0" smtClean="0"/>
              <a:t>United States Army Aviation and Missile Research Development and Engineering Center (AMRDEC) Safe Access File Exchange (SAFE) Application.</a:t>
            </a:r>
          </a:p>
          <a:p>
            <a:pPr lvl="1">
              <a:spcBef>
                <a:spcPts val="600"/>
              </a:spcBef>
              <a:buClr>
                <a:srgbClr val="C00000"/>
              </a:buClr>
              <a:defRPr/>
            </a:pPr>
            <a:r>
              <a:rPr lang="en-US" altLang="en-US" sz="2000" dirty="0" smtClean="0"/>
              <a:t>SAFE is a secure mechanism for transmitting Personally Identifiable Information (PII) </a:t>
            </a:r>
          </a:p>
          <a:p>
            <a:pPr lvl="1">
              <a:spcBef>
                <a:spcPts val="600"/>
              </a:spcBef>
              <a:buClr>
                <a:srgbClr val="C00000"/>
              </a:buClr>
              <a:defRPr/>
            </a:pPr>
            <a:r>
              <a:rPr lang="en-US" altLang="en-US" sz="2000" dirty="0" smtClean="0"/>
              <a:t>How to use SAFE will be outlined further in this training</a:t>
            </a:r>
          </a:p>
          <a:p>
            <a:pPr>
              <a:spcBef>
                <a:spcPts val="1200"/>
              </a:spcBef>
              <a:buClr>
                <a:srgbClr val="C00000"/>
              </a:buClr>
              <a:defRPr/>
            </a:pPr>
            <a:r>
              <a:rPr lang="en-US" altLang="en-US" sz="2000" dirty="0" smtClean="0"/>
              <a:t>The following emails address will be used when utilizing SAFE for requesting STRs</a:t>
            </a:r>
          </a:p>
          <a:p>
            <a:pPr lvl="1">
              <a:spcBef>
                <a:spcPts val="600"/>
              </a:spcBef>
              <a:buClr>
                <a:srgbClr val="C00000"/>
              </a:buClr>
              <a:defRPr/>
            </a:pPr>
            <a:r>
              <a:rPr lang="en-US" altLang="en-US" sz="2000" dirty="0" smtClean="0"/>
              <a:t>Army: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CC0000"/>
                </a:solidFill>
                <a:hlinkClick r:id="rId2"/>
              </a:rPr>
              <a:t>usarmy.jbsa.medcom.list.medcom-arpc-spoe@mail.mil</a:t>
            </a:r>
            <a:endParaRPr lang="en-US" altLang="en-US" sz="2000" dirty="0" smtClean="0">
              <a:solidFill>
                <a:srgbClr val="CC0000"/>
              </a:solidFill>
            </a:endParaRPr>
          </a:p>
          <a:p>
            <a:pPr lvl="1">
              <a:spcBef>
                <a:spcPts val="600"/>
              </a:spcBef>
              <a:buClr>
                <a:srgbClr val="C00000"/>
              </a:buClr>
              <a:defRPr/>
            </a:pPr>
            <a:r>
              <a:rPr lang="en-US" altLang="en-US" sz="2000" dirty="0" smtClean="0"/>
              <a:t>Air Force:  </a:t>
            </a:r>
            <a:r>
              <a:rPr lang="en-US" altLang="en-US" sz="2000" dirty="0" smtClean="0">
                <a:hlinkClick r:id="rId3"/>
              </a:rPr>
              <a:t>afmoa.sgat.afstrprocessingcenter@us.af.mil</a:t>
            </a:r>
            <a:endParaRPr lang="en-US" altLang="en-US" sz="2000" dirty="0" smtClean="0"/>
          </a:p>
          <a:p>
            <a:pPr lvl="1">
              <a:spcBef>
                <a:spcPts val="600"/>
              </a:spcBef>
              <a:buClr>
                <a:srgbClr val="C00000"/>
              </a:buClr>
              <a:defRPr/>
            </a:pPr>
            <a:r>
              <a:rPr lang="en-US" altLang="en-US" sz="2000" dirty="0" smtClean="0"/>
              <a:t>Navy/Marine Corps:  </a:t>
            </a:r>
            <a:r>
              <a:rPr lang="en-US" altLang="en-US" sz="2000" dirty="0" smtClean="0">
                <a:hlinkClick r:id="rId4"/>
              </a:rPr>
              <a:t>Navy311@navy.mil</a:t>
            </a:r>
            <a:endParaRPr lang="en-US" altLang="en-US" sz="2000" dirty="0" smtClean="0"/>
          </a:p>
          <a:p>
            <a:pPr lvl="1">
              <a:spcBef>
                <a:spcPts val="600"/>
              </a:spcBef>
              <a:buClr>
                <a:srgbClr val="C00000"/>
              </a:buClr>
              <a:defRPr/>
            </a:pPr>
            <a:endParaRPr lang="en-US" altLang="en-US" sz="1800" dirty="0" smtClean="0"/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US" altLang="en-US" sz="1800" dirty="0" smtClean="0"/>
          </a:p>
          <a:p>
            <a:pPr marL="914400" lvl="2" indent="0">
              <a:buClr>
                <a:srgbClr val="C00000"/>
              </a:buClr>
              <a:buNone/>
              <a:defRPr/>
            </a:pPr>
            <a:endParaRPr lang="en-US" altLang="en-US" sz="1800" dirty="0" smtClean="0"/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US" altLang="en-US" sz="1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CD035F-F9FC-47C9-9ABE-FA36ADAB7C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title"/>
          </p:nvPr>
        </p:nvSpPr>
        <p:spPr>
          <a:xfrm>
            <a:off x="2694517" y="152400"/>
            <a:ext cx="9294283" cy="685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Contacting the Department of Defense (</a:t>
            </a:r>
            <a:r>
              <a:rPr lang="en-US" sz="2400" b="1" dirty="0" err="1" smtClean="0"/>
              <a:t>DoD</a:t>
            </a:r>
            <a:r>
              <a:rPr lang="en-US" sz="2400" b="1" dirty="0" smtClean="0"/>
              <a:t>)</a:t>
            </a:r>
            <a:br>
              <a:rPr lang="en-US" sz="2400" b="1" dirty="0" smtClean="0"/>
            </a:br>
            <a:r>
              <a:rPr lang="en-US" sz="2400" b="1" dirty="0" smtClean="0"/>
              <a:t>Single Point of Entry (</a:t>
            </a:r>
            <a:r>
              <a:rPr lang="en-US" sz="2400" b="1" dirty="0" err="1" smtClean="0"/>
              <a:t>SPoE</a:t>
            </a:r>
            <a:r>
              <a:rPr lang="en-US" sz="2400" b="1" dirty="0" smtClean="0"/>
              <a:t>)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9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898716" cy="4876800"/>
          </a:xfrm>
        </p:spPr>
        <p:txBody>
          <a:bodyPr/>
          <a:lstStyle/>
          <a:p>
            <a:pPr marL="114300" indent="0">
              <a:buClr>
                <a:srgbClr val="C00000"/>
              </a:buClr>
              <a:buFontTx/>
              <a:buNone/>
              <a:defRPr/>
            </a:pPr>
            <a:r>
              <a:rPr lang="en-US" sz="1800" dirty="0" smtClean="0"/>
              <a:t>For the Military Services to conduct an effective and efficient search for requested STRs, the Military Services need the following Veteran information:</a:t>
            </a:r>
          </a:p>
          <a:p>
            <a:pPr lvl="2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Social Security Number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Full Name (First, Middle, Last)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Any Additional Names (First, Middle, Last)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Date of Birth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Current Mailing address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Branch of Service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Component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Current Military Status (active or inactive)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Officer or Enlisted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Dates of Service 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Unit Information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800" dirty="0" smtClean="0"/>
              <a:t>The Military Services need the following Veteran Service Representative (VSR) information:</a:t>
            </a:r>
            <a:endParaRPr lang="en-US" sz="1600" dirty="0"/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Name </a:t>
            </a:r>
            <a:r>
              <a:rPr lang="en-US" sz="1400" dirty="0"/>
              <a:t>(First, </a:t>
            </a:r>
            <a:r>
              <a:rPr lang="en-US" sz="1400" dirty="0" smtClean="0"/>
              <a:t>Middle (optional), </a:t>
            </a:r>
            <a:r>
              <a:rPr lang="en-US" sz="1400" dirty="0"/>
              <a:t>Last)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Phone number and not the VA 1-800 number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US" sz="1400" dirty="0" smtClean="0"/>
              <a:t>VA </a:t>
            </a:r>
            <a:r>
              <a:rPr lang="en-US" sz="1400" dirty="0"/>
              <a:t>e</a:t>
            </a:r>
            <a:r>
              <a:rPr lang="en-US" sz="1400" dirty="0" smtClean="0"/>
              <a:t>mail address</a:t>
            </a:r>
            <a:endParaRPr lang="en-US" sz="1400" dirty="0"/>
          </a:p>
          <a:p>
            <a:pPr lvl="2"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US" sz="14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0206D1-C951-4105-AA5C-0F7773A1DC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Information Needed to be included in Development Letters for STRs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5645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898716" cy="4876800"/>
          </a:xfrm>
        </p:spPr>
        <p:txBody>
          <a:bodyPr/>
          <a:lstStyle/>
          <a:p>
            <a:pPr>
              <a:buClr>
                <a:srgbClr val="C00000"/>
              </a:buClr>
              <a:defRPr/>
            </a:pPr>
            <a:endParaRPr lang="en-US" sz="1800" dirty="0" smtClean="0"/>
          </a:p>
          <a:p>
            <a:pPr>
              <a:buClr>
                <a:srgbClr val="C00000"/>
              </a:buClr>
              <a:defRPr/>
            </a:pPr>
            <a:r>
              <a:rPr lang="en-US" sz="1800" dirty="0" smtClean="0"/>
              <a:t>In </a:t>
            </a:r>
            <a:r>
              <a:rPr lang="en-US" sz="2000" dirty="0" smtClean="0"/>
              <a:t>the development letter request: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000" dirty="0" smtClean="0"/>
              <a:t>the certified complete Service Treatment Record (STR), or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000" dirty="0" smtClean="0"/>
              <a:t>specify that VA only has a portion of the STR and specify what period of time is needed, ie - new period of service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000" dirty="0" smtClean="0"/>
              <a:t>DO NOT submit requests for “ALL RECORDS”</a:t>
            </a:r>
          </a:p>
          <a:p>
            <a:pPr marL="457200" lvl="1" indent="0">
              <a:buClr>
                <a:srgbClr val="C00000"/>
              </a:buClr>
              <a:buNone/>
              <a:defRPr/>
            </a:pPr>
            <a:endParaRPr lang="en-US" sz="2000" dirty="0" smtClean="0"/>
          </a:p>
          <a:p>
            <a:pPr>
              <a:buClr>
                <a:srgbClr val="C00000"/>
              </a:buClr>
              <a:defRPr/>
            </a:pPr>
            <a:r>
              <a:rPr lang="en-US" sz="2000" dirty="0" smtClean="0"/>
              <a:t>You will need to save/download the development letter to your computer so it can uploaded to the SAFE application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0206D1-C951-4105-AA5C-0F7773A1DCB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Information Needed to be included in Development Letters for STRs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1277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452157"/>
            <a:ext cx="10898716" cy="4876800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1D3275"/>
              </a:buClr>
              <a:buFont typeface="+mj-lt"/>
              <a:buAutoNum type="arabicPeriod"/>
            </a:pPr>
            <a:r>
              <a:rPr lang="en-US" sz="1800" dirty="0"/>
              <a:t>Access the AMRDEC SAFE application </a:t>
            </a:r>
            <a:r>
              <a:rPr lang="en-US" sz="1800" dirty="0" smtClean="0"/>
              <a:t>at  </a:t>
            </a:r>
            <a:r>
              <a:rPr lang="en-US" sz="1800" dirty="0"/>
              <a:t>https://safe.amrdec.army.mil/safe/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There are two options to proceed from the SAFE homepage: </a:t>
            </a:r>
          </a:p>
          <a:p>
            <a:pPr lvl="1"/>
            <a:r>
              <a:rPr lang="en-US" sz="1800" dirty="0" smtClean="0"/>
              <a:t>Click on </a:t>
            </a:r>
            <a:r>
              <a:rPr lang="en-US" sz="1800" dirty="0"/>
              <a:t>Non-CAC </a:t>
            </a:r>
            <a:r>
              <a:rPr lang="en-US" sz="1800" dirty="0" smtClean="0"/>
              <a:t>User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page will be redirected to the package upload form. </a:t>
            </a:r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Fill </a:t>
            </a:r>
            <a:r>
              <a:rPr lang="en-US" sz="1800" dirty="0"/>
              <a:t>in all the required input fields: </a:t>
            </a:r>
          </a:p>
          <a:p>
            <a:pPr lvl="1"/>
            <a:r>
              <a:rPr lang="en-US" sz="1800" dirty="0" smtClean="0"/>
              <a:t>Name </a:t>
            </a:r>
            <a:r>
              <a:rPr lang="en-US" sz="1800" dirty="0"/>
              <a:t>- Your name;</a:t>
            </a:r>
          </a:p>
          <a:p>
            <a:pPr lvl="1"/>
            <a:r>
              <a:rPr lang="en-US" sz="1800" dirty="0" smtClean="0"/>
              <a:t>Email </a:t>
            </a:r>
            <a:r>
              <a:rPr lang="en-US" sz="1800" dirty="0"/>
              <a:t>address - Your VA email address;</a:t>
            </a:r>
          </a:p>
          <a:p>
            <a:pPr lvl="1"/>
            <a:r>
              <a:rPr lang="en-US" sz="1800" dirty="0"/>
              <a:t>Confirm </a:t>
            </a:r>
            <a:r>
              <a:rPr lang="en-US" sz="1800" dirty="0" smtClean="0"/>
              <a:t>Address </a:t>
            </a:r>
            <a:r>
              <a:rPr lang="en-US" sz="1800" dirty="0"/>
              <a:t>- Re-enter your VA email </a:t>
            </a:r>
            <a:r>
              <a:rPr lang="en-US" sz="1800" dirty="0" smtClean="0"/>
              <a:t>address;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Description </a:t>
            </a:r>
            <a:r>
              <a:rPr lang="en-US" sz="1800" dirty="0"/>
              <a:t>of File(s):</a:t>
            </a:r>
          </a:p>
          <a:p>
            <a:pPr lvl="1"/>
            <a:r>
              <a:rPr lang="en-US" sz="1800" dirty="0"/>
              <a:t>Enter a description for the </a:t>
            </a:r>
            <a:r>
              <a:rPr lang="en-US" sz="1800" dirty="0" smtClean="0"/>
              <a:t>package - </a:t>
            </a:r>
            <a:r>
              <a:rPr lang="en-US" sz="1800" b="1" dirty="0" smtClean="0">
                <a:solidFill>
                  <a:srgbClr val="FF0000"/>
                </a:solidFill>
              </a:rPr>
              <a:t>Do </a:t>
            </a:r>
            <a:r>
              <a:rPr lang="en-US" sz="1800" b="1" dirty="0">
                <a:solidFill>
                  <a:srgbClr val="FF0000"/>
                </a:solidFill>
              </a:rPr>
              <a:t>not enter any PII in this field.</a:t>
            </a:r>
            <a:r>
              <a:rPr lang="en-US" sz="1800" dirty="0">
                <a:solidFill>
                  <a:srgbClr val="FF0000"/>
                </a:solidFill>
              </a:rPr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File(s</a:t>
            </a:r>
            <a:r>
              <a:rPr lang="en-US" sz="1800" dirty="0" smtClean="0"/>
              <a:t>): </a:t>
            </a:r>
            <a:endParaRPr lang="en-US" sz="1800" dirty="0"/>
          </a:p>
          <a:p>
            <a:pPr lvl="1"/>
            <a:r>
              <a:rPr lang="en-US" sz="1800" dirty="0"/>
              <a:t>Click the "Browse" button to select your file(s). </a:t>
            </a:r>
          </a:p>
          <a:p>
            <a:pPr lvl="1"/>
            <a:r>
              <a:rPr lang="en-US" sz="1800" dirty="0"/>
              <a:t>You may add up to 25 files per package, so long as the total file size does not exceed </a:t>
            </a:r>
            <a:r>
              <a:rPr lang="en-US" sz="1800" dirty="0" smtClean="0"/>
              <a:t>2GB; </a:t>
            </a:r>
            <a:r>
              <a:rPr lang="en-US" sz="1800" b="1" dirty="0" smtClean="0">
                <a:solidFill>
                  <a:srgbClr val="CC0000"/>
                </a:solidFill>
              </a:rPr>
              <a:t>Document </a:t>
            </a:r>
            <a:r>
              <a:rPr lang="en-US" sz="1800" b="1" dirty="0">
                <a:solidFill>
                  <a:srgbClr val="CC0000"/>
                </a:solidFill>
              </a:rPr>
              <a:t>names CAN contain PII </a:t>
            </a:r>
            <a:r>
              <a:rPr lang="en-US" sz="1800" dirty="0"/>
              <a:t>such as </a:t>
            </a:r>
            <a:r>
              <a:rPr lang="en-US" sz="1800" dirty="0" smtClean="0"/>
              <a:t>Veteran’s name and/or SSN. </a:t>
            </a:r>
            <a:endParaRPr lang="en-US" sz="1800" dirty="0"/>
          </a:p>
          <a:p>
            <a:pPr marL="0" indent="0">
              <a:spcBef>
                <a:spcPts val="1200"/>
              </a:spcBef>
              <a:buClr>
                <a:srgbClr val="C00000"/>
              </a:buClr>
              <a:buNone/>
            </a:pP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5C902-BB3B-43F0-BD95-B7781D2DB53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/>
              <a:t>How to submit a request to the </a:t>
            </a:r>
            <a:r>
              <a:rPr lang="en-US" sz="2400" b="1" dirty="0" err="1" smtClean="0"/>
              <a:t>SPoE</a:t>
            </a:r>
            <a:r>
              <a:rPr lang="en-US" sz="2400" b="1" dirty="0" smtClean="0"/>
              <a:t> via the Safe Access File Exchange (SAFE) Application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27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14400" y="1399904"/>
            <a:ext cx="10898716" cy="4876800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sz="1800" dirty="0"/>
              <a:t>Deletion Date:</a:t>
            </a:r>
          </a:p>
          <a:p>
            <a:pPr lvl="1"/>
            <a:r>
              <a:rPr lang="en-US" sz="1800" dirty="0"/>
              <a:t>Select a date for the package to be deleted from SAFE. The maximum (which is also the default) is two weeks (14 days) from </a:t>
            </a:r>
            <a:r>
              <a:rPr lang="en-US" sz="1800" dirty="0" smtClean="0"/>
              <a:t>today;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1800" dirty="0" smtClean="0"/>
              <a:t>Provide </a:t>
            </a:r>
            <a:r>
              <a:rPr lang="en-US" sz="1800" dirty="0"/>
              <a:t>an email address to give access to:</a:t>
            </a:r>
          </a:p>
          <a:p>
            <a:pPr lvl="1"/>
            <a:r>
              <a:rPr lang="en-US" sz="1800" dirty="0"/>
              <a:t>Enter the appropriate </a:t>
            </a:r>
            <a:r>
              <a:rPr lang="en-US" sz="1800" dirty="0" err="1"/>
              <a:t>SPoE</a:t>
            </a:r>
            <a:r>
              <a:rPr lang="en-US" sz="1800" dirty="0"/>
              <a:t> email address here and click "Add". </a:t>
            </a:r>
          </a:p>
          <a:p>
            <a:pPr lvl="1"/>
            <a:r>
              <a:rPr lang="en-US" sz="1800" dirty="0" smtClean="0"/>
              <a:t>To </a:t>
            </a:r>
            <a:r>
              <a:rPr lang="en-US" sz="1800" dirty="0"/>
              <a:t>remove a recipient, highlight their name and click the "Remove" button;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/>
              <a:t>Email Settings:</a:t>
            </a:r>
          </a:p>
          <a:p>
            <a:pPr lvl="1"/>
            <a:r>
              <a:rPr lang="en-US" sz="1800" dirty="0"/>
              <a:t>Check -  </a:t>
            </a:r>
            <a:r>
              <a:rPr lang="en-US" sz="1800" dirty="0" smtClean="0"/>
              <a:t>FOUO, then </a:t>
            </a:r>
            <a:endParaRPr lang="en-US" sz="1800" dirty="0"/>
          </a:p>
          <a:p>
            <a:pPr lvl="2"/>
            <a:r>
              <a:rPr lang="en-US" sz="1800" dirty="0"/>
              <a:t>Select - Protected by Privacy Act from the drop down menu titled “Other”</a:t>
            </a:r>
          </a:p>
          <a:p>
            <a:pPr lvl="1"/>
            <a:r>
              <a:rPr lang="en-US" sz="1800" dirty="0"/>
              <a:t>Check - Encrypt email message when possible</a:t>
            </a:r>
          </a:p>
          <a:p>
            <a:pPr lvl="1"/>
            <a:r>
              <a:rPr lang="en-US" sz="1800" dirty="0"/>
              <a:t>Check - Notify me when files are downloaded</a:t>
            </a:r>
          </a:p>
          <a:p>
            <a:pPr lvl="1"/>
            <a:r>
              <a:rPr lang="en-US" sz="1800" dirty="0"/>
              <a:t>Do Not Check - Require CAC for Pick-up (unless you know that the recipient has a CAC).</a:t>
            </a:r>
          </a:p>
          <a:p>
            <a:pPr lvl="0">
              <a:spcBef>
                <a:spcPts val="1200"/>
              </a:spcBef>
              <a:buClr>
                <a:srgbClr val="1D3275"/>
              </a:buClr>
              <a:buFont typeface="+mj-lt"/>
              <a:buAutoNum type="arabicPeriod" startAt="9"/>
            </a:pPr>
            <a:r>
              <a:rPr lang="en-US" sz="1800" dirty="0"/>
              <a:t>Clicking the "Upload" button will upload the files and submit the package. </a:t>
            </a:r>
          </a:p>
          <a:p>
            <a:pPr marL="0" indent="0">
              <a:spcBef>
                <a:spcPts val="1200"/>
              </a:spcBef>
              <a:buClr>
                <a:srgbClr val="C00000"/>
              </a:buClr>
              <a:buNone/>
            </a:pP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5C902-BB3B-43F0-BD95-B7781D2DB53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/>
              <a:t>How to submit a request to the </a:t>
            </a:r>
            <a:r>
              <a:rPr lang="en-US" sz="2400" b="1" dirty="0" err="1" smtClean="0"/>
              <a:t>SPoE</a:t>
            </a:r>
            <a:r>
              <a:rPr lang="en-US" sz="2400" b="1" dirty="0" smtClean="0"/>
              <a:t> via the Safe Access File Exchange (SAFE) Application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186816" y="649287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4866</TotalTime>
  <Words>1610</Words>
  <Application>Microsoft Office PowerPoint</Application>
  <PresentationFormat>Custom</PresentationFormat>
  <Paragraphs>157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Ppt0000000</vt:lpstr>
      <vt:lpstr>PowerPoint Presentation</vt:lpstr>
      <vt:lpstr>Requesting Reserve and National Guard Service Treatment Records (STRs)</vt:lpstr>
      <vt:lpstr>Requesting Reserve and National Guard Service Treatment Records (STRs)</vt:lpstr>
      <vt:lpstr>Requesting Reserve and National Guard Service Treatment Records (STRs)</vt:lpstr>
      <vt:lpstr>Contacting the Department of Defense (DoD) Single Point of Entry (SPoE)</vt:lpstr>
      <vt:lpstr>Information Needed to be included in Development Letters for STRs</vt:lpstr>
      <vt:lpstr>Information Needed to be included in Development Letters for STRs</vt:lpstr>
      <vt:lpstr>How to submit a request to the SPoE via the Safe Access File Exchange (SAFE) Application</vt:lpstr>
      <vt:lpstr>How to submit a request to the SPoE via the Safe Access File Exchange (SAFE) Application</vt:lpstr>
      <vt:lpstr>How to submit a request to the SPoE via the Safe Access File Exchange (SAFE) Application</vt:lpstr>
      <vt:lpstr>How to submit a request to the SPoE via the Safe Access File Exchange (SAFE) Application</vt:lpstr>
      <vt:lpstr>How to retrieve a response from the SPoE via the Safe Access File Exchange (SAFE) Application</vt:lpstr>
      <vt:lpstr>Additional Actions</vt:lpstr>
      <vt:lpstr>                       Questions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Requesting Reserve and National Guard Service Treatment Records PowerPoint</dc:title>
  <dc:creator>Department of Veterans Affairs, Veterans Benefits Administration, Compensation Service, STAFF</dc:creator>
  <cp:keywords>SAFE, training, National, Guard, Reserve, Records, treatment, policy, procedure, changes </cp:keywords>
  <dc:description>This lesson is intended to enable the user to have an understanding of Requesting Reserve and National Guard Service Treatment Records (STRs).</dc:description>
  <cp:lastModifiedBy>Sochar, Lisa</cp:lastModifiedBy>
  <cp:revision>373</cp:revision>
  <dcterms:created xsi:type="dcterms:W3CDTF">2014-04-30T02:32:11Z</dcterms:created>
  <dcterms:modified xsi:type="dcterms:W3CDTF">2014-12-11T17:21:29Z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Language">
    <vt:lpwstr>en</vt:lpwstr>
  </property>
  <property fmtid="{D5CDD505-2E9C-101B-9397-08002B2CF9AE}" pid="8" name="Type">
    <vt:lpwstr>Presentation</vt:lpwstr>
  </property>
</Properties>
</file>