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67"/>
  </p:notesMasterIdLst>
  <p:handoutMasterIdLst>
    <p:handoutMasterId r:id="rId68"/>
  </p:handoutMasterIdLst>
  <p:sldIdLst>
    <p:sldId id="256" r:id="rId6"/>
    <p:sldId id="259" r:id="rId7"/>
    <p:sldId id="260" r:id="rId8"/>
    <p:sldId id="315" r:id="rId9"/>
    <p:sldId id="316" r:id="rId10"/>
    <p:sldId id="261" r:id="rId11"/>
    <p:sldId id="262" r:id="rId12"/>
    <p:sldId id="263" r:id="rId13"/>
    <p:sldId id="300" r:id="rId14"/>
    <p:sldId id="301" r:id="rId15"/>
    <p:sldId id="264" r:id="rId16"/>
    <p:sldId id="305" r:id="rId17"/>
    <p:sldId id="257" r:id="rId18"/>
    <p:sldId id="317" r:id="rId19"/>
    <p:sldId id="258" r:id="rId20"/>
    <p:sldId id="265" r:id="rId21"/>
    <p:sldId id="267" r:id="rId22"/>
    <p:sldId id="268" r:id="rId23"/>
    <p:sldId id="266" r:id="rId24"/>
    <p:sldId id="269" r:id="rId25"/>
    <p:sldId id="270" r:id="rId26"/>
    <p:sldId id="271" r:id="rId27"/>
    <p:sldId id="272" r:id="rId28"/>
    <p:sldId id="302" r:id="rId29"/>
    <p:sldId id="309" r:id="rId30"/>
    <p:sldId id="310" r:id="rId31"/>
    <p:sldId id="311" r:id="rId32"/>
    <p:sldId id="312" r:id="rId33"/>
    <p:sldId id="313" r:id="rId34"/>
    <p:sldId id="314" r:id="rId35"/>
    <p:sldId id="273" r:id="rId36"/>
    <p:sldId id="274" r:id="rId37"/>
    <p:sldId id="275" r:id="rId38"/>
    <p:sldId id="276" r:id="rId39"/>
    <p:sldId id="277" r:id="rId40"/>
    <p:sldId id="278" r:id="rId41"/>
    <p:sldId id="280" r:id="rId42"/>
    <p:sldId id="279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318" r:id="rId56"/>
    <p:sldId id="297" r:id="rId57"/>
    <p:sldId id="319" r:id="rId58"/>
    <p:sldId id="320" r:id="rId59"/>
    <p:sldId id="303" r:id="rId60"/>
    <p:sldId id="304" r:id="rId61"/>
    <p:sldId id="293" r:id="rId62"/>
    <p:sldId id="294" r:id="rId63"/>
    <p:sldId id="296" r:id="rId64"/>
    <p:sldId id="295" r:id="rId65"/>
    <p:sldId id="299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wann, Teressa, VBAVACO" initials="STV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>
      <p:cViewPr>
        <p:scale>
          <a:sx n="70" d="100"/>
          <a:sy n="70" d="100"/>
        </p:scale>
        <p:origin x="-1068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B90DFC-356F-45B2-9147-1F00602F10B0}" type="datetimeFigureOut">
              <a:rPr lang="en-US" smtClean="0"/>
              <a:pPr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BC09CD-3588-43BE-9D45-2AE37B9C56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51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7BE74-ABA9-45F9-8CB3-45509006F493}" type="datetimeFigureOut">
              <a:rPr lang="en-US" smtClean="0"/>
              <a:pPr/>
              <a:t>9/17/2015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D1FAC-8768-4497-A94F-19147F55BF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1FAC-8768-4497-A94F-19147F55BFB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text-idx?c=ecfr&amp;sid=39c7e367a71c8efc570650851b266303&amp;rgn=div5&amp;view=text&amp;node=38:1.0.1.1.4&amp;idno=38" TargetMode="External"/><Relationship Id="rId7" Type="http://schemas.openxmlformats.org/officeDocument/2006/relationships/hyperlink" Target="http://vbaw.vba.va.gov/bl/21/publicat/Letters/TrngLtrs.htm" TargetMode="External"/><Relationship Id="rId2" Type="http://schemas.openxmlformats.org/officeDocument/2006/relationships/hyperlink" Target="http://www.law.cornell.edu/uscode/text/38/111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vbaw.vba.va.gov/BL/21/M21/content/contents.asp?address=M21-1MRIV.ii.2.D" TargetMode="External"/><Relationship Id="rId5" Type="http://schemas.openxmlformats.org/officeDocument/2006/relationships/hyperlink" Target="http://vbaw.vba.va.gov/BL/21/M21/content/contents.asp?address=M21-1MRIV.ii.1.E" TargetMode="External"/><Relationship Id="rId4" Type="http://schemas.openxmlformats.org/officeDocument/2006/relationships/hyperlink" Target="http://vbaw.vba.va.gov/BL/21/M21/content/infomap.asp?address=M21-1MRIII.iv.6.D.20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Adjudicating Gulf War Claims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0"/>
            <a:ext cx="2743200" cy="304800"/>
          </a:xfrm>
        </p:spPr>
        <p:txBody>
          <a:bodyPr/>
          <a:lstStyle/>
          <a:p>
            <a:r>
              <a:rPr lang="en-US" sz="1800" dirty="0" smtClean="0"/>
              <a:t>Sept 2014</a:t>
            </a:r>
          </a:p>
        </p:txBody>
      </p:sp>
      <p:pic>
        <p:nvPicPr>
          <p:cNvPr id="4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Regulatory Criteria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733800"/>
            <a:ext cx="7497762" cy="1072853"/>
          </a:xfrm>
        </p:spPr>
        <p:txBody>
          <a:bodyPr/>
          <a:lstStyle/>
          <a:p>
            <a:pPr algn="ctr"/>
            <a:r>
              <a:rPr lang="en-US" dirty="0" smtClean="0"/>
              <a:t>38 </a:t>
            </a:r>
            <a:r>
              <a:rPr lang="en-US" dirty="0"/>
              <a:t>USC </a:t>
            </a:r>
            <a:r>
              <a:rPr lang="en-US" dirty="0" smtClean="0"/>
              <a:t>§1117</a:t>
            </a:r>
          </a:p>
          <a:p>
            <a:pPr algn="ctr"/>
            <a:r>
              <a:rPr lang="en-US" dirty="0" smtClean="0"/>
              <a:t>38 CFR </a:t>
            </a:r>
            <a:r>
              <a:rPr lang="en-US" dirty="0"/>
              <a:t>§</a:t>
            </a:r>
            <a:r>
              <a:rPr lang="en-US" dirty="0" smtClean="0"/>
              <a:t>3.317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pPr algn="ctr"/>
            <a:r>
              <a:rPr lang="en-US" b="1" dirty="0" smtClean="0"/>
              <a:t>Basic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2562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Service Connection under 38 C.F.R. § 3.317 requires the Veteran be:</a:t>
            </a:r>
          </a:p>
          <a:p>
            <a:pPr marL="1031875" lvl="1" indent="-514350">
              <a:buFont typeface="+mj-lt"/>
              <a:buAutoNum type="arabicPeriod"/>
            </a:pPr>
            <a:endParaRPr lang="en-US" dirty="0" smtClean="0"/>
          </a:p>
          <a:p>
            <a:pPr marL="1031875" lvl="1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i="1" dirty="0" smtClean="0"/>
              <a:t>Persian Gulf Veteran</a:t>
            </a:r>
            <a:r>
              <a:rPr lang="en-US" dirty="0" smtClean="0"/>
              <a:t>;</a:t>
            </a:r>
          </a:p>
          <a:p>
            <a:pPr marL="1031875" lvl="1" indent="-514350">
              <a:buFont typeface="+mj-lt"/>
              <a:buAutoNum type="arabicPeriod"/>
            </a:pPr>
            <a:endParaRPr lang="en-US" dirty="0" smtClean="0"/>
          </a:p>
          <a:p>
            <a:pPr marL="1031875" lvl="1" indent="-514350">
              <a:buFont typeface="+mj-lt"/>
              <a:buAutoNum type="arabicPeriod"/>
            </a:pPr>
            <a:r>
              <a:rPr lang="en-US" dirty="0" smtClean="0"/>
              <a:t>who exhibits </a:t>
            </a:r>
            <a:r>
              <a:rPr lang="en-US" b="1" i="1" dirty="0" smtClean="0"/>
              <a:t>objective indications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pPr algn="ctr"/>
            <a:r>
              <a:rPr lang="en-US" b="1" dirty="0" smtClean="0"/>
              <a:t>Basic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1"/>
            <a:ext cx="8382000" cy="515833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1031875" lvl="1" indent="-514350">
              <a:buFont typeface="+mj-lt"/>
              <a:buAutoNum type="arabicPeriod" startAt="3"/>
            </a:pPr>
            <a:r>
              <a:rPr lang="en-US" dirty="0" smtClean="0"/>
              <a:t>of a </a:t>
            </a:r>
            <a:r>
              <a:rPr lang="en-US" b="1" i="1" dirty="0" smtClean="0"/>
              <a:t>qualifying chronic disability</a:t>
            </a:r>
            <a:r>
              <a:rPr lang="en-US" dirty="0" smtClean="0"/>
              <a:t> that:</a:t>
            </a:r>
          </a:p>
          <a:p>
            <a:pPr marL="1376363" lvl="2" indent="-514350">
              <a:buFont typeface="+mj-lt"/>
              <a:buAutoNum type="alphaLcPeriod"/>
            </a:pPr>
            <a:endParaRPr lang="en-US" dirty="0" smtClean="0"/>
          </a:p>
          <a:p>
            <a:pPr marL="1376363" lvl="2" indent="-514350">
              <a:buFont typeface="+mj-lt"/>
              <a:buAutoNum type="alphaLcPeriod"/>
            </a:pPr>
            <a:r>
              <a:rPr lang="en-US" dirty="0" smtClean="0"/>
              <a:t>Became manifest during active service in the Southwest Asia theater of operations during the Persian Gulf War </a:t>
            </a:r>
            <a:r>
              <a:rPr lang="en-US" b="1" i="1" dirty="0" smtClean="0"/>
              <a:t>or</a:t>
            </a:r>
            <a:r>
              <a:rPr lang="en-US" dirty="0" smtClean="0"/>
              <a:t> to a degree of 10 percent or more not later than December 31, 2016; </a:t>
            </a:r>
          </a:p>
          <a:p>
            <a:pPr marL="1376363" lvl="2" indent="-514350">
              <a:buNone/>
            </a:pPr>
            <a:r>
              <a:rPr lang="en-US" b="1" dirty="0" smtClean="0"/>
              <a:t>		</a:t>
            </a:r>
          </a:p>
          <a:p>
            <a:pPr marL="1376363" lvl="2" indent="-514350">
              <a:buNone/>
            </a:pPr>
            <a:r>
              <a:rPr lang="en-US" b="1" dirty="0" smtClean="0"/>
              <a:t>			AND</a:t>
            </a:r>
            <a:endParaRPr lang="en-US" dirty="0" smtClean="0"/>
          </a:p>
          <a:p>
            <a:pPr marL="1376363" lvl="2" indent="-514350">
              <a:buFont typeface="+mj-lt"/>
              <a:buAutoNum type="alphaLcPeriod"/>
            </a:pPr>
            <a:endParaRPr lang="en-US" dirty="0" smtClean="0"/>
          </a:p>
          <a:p>
            <a:pPr marL="1376363" lvl="2" indent="-514350">
              <a:buNone/>
            </a:pPr>
            <a:r>
              <a:rPr lang="en-US" dirty="0" smtClean="0"/>
              <a:t>b.	By history, examination, and laboratory tests cannot be attributed to a known clinical diagnosis</a:t>
            </a:r>
            <a:r>
              <a:rPr lang="en-US" i="1" dirty="0" smtClean="0"/>
              <a:t>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87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What is a “Persian Gulf Veteran”?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838201"/>
            <a:ext cx="8382000" cy="1163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Veteran with service in the Southwest Asia theater of operations beginning August 2, 1990, through the present.</a:t>
            </a:r>
            <a:endParaRPr lang="en-US" dirty="0"/>
          </a:p>
        </p:txBody>
      </p:sp>
      <p:pic>
        <p:nvPicPr>
          <p:cNvPr id="8" name="Content Placeholder 7" descr="Southwest Asia Pictu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09800" y="2133600"/>
            <a:ext cx="4648200" cy="415017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pPr algn="ctr"/>
            <a:r>
              <a:rPr lang="en-US" sz="4400" dirty="0" smtClean="0"/>
              <a:t>Southwest Asia Theater of Operations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5090624"/>
          </a:xfrm>
        </p:spPr>
        <p:txBody>
          <a:bodyPr/>
          <a:lstStyle/>
          <a:p>
            <a:pPr fontAlgn="t"/>
            <a:r>
              <a:rPr lang="en-US" sz="2000" dirty="0"/>
              <a:t>Iraq</a:t>
            </a:r>
          </a:p>
          <a:p>
            <a:pPr fontAlgn="t"/>
            <a:r>
              <a:rPr lang="en-US" sz="2000" dirty="0"/>
              <a:t>Kuwait</a:t>
            </a:r>
          </a:p>
          <a:p>
            <a:pPr fontAlgn="t"/>
            <a:r>
              <a:rPr lang="en-US" sz="2000" dirty="0"/>
              <a:t>Saudi Arabia</a:t>
            </a:r>
          </a:p>
          <a:p>
            <a:pPr fontAlgn="t"/>
            <a:r>
              <a:rPr lang="en-US" sz="2000" dirty="0"/>
              <a:t>the neutral zone between Iraq and Saudi Arabia</a:t>
            </a:r>
          </a:p>
          <a:p>
            <a:pPr fontAlgn="t"/>
            <a:r>
              <a:rPr lang="en-US" sz="2000" dirty="0"/>
              <a:t>United Arab Emirates</a:t>
            </a:r>
          </a:p>
          <a:p>
            <a:pPr fontAlgn="t"/>
            <a:r>
              <a:rPr lang="en-US" sz="2000" dirty="0"/>
              <a:t>Bahrain</a:t>
            </a:r>
          </a:p>
          <a:p>
            <a:pPr fontAlgn="t"/>
            <a:r>
              <a:rPr lang="en-US" sz="2000" dirty="0"/>
              <a:t>Qatar</a:t>
            </a:r>
          </a:p>
          <a:p>
            <a:pPr fontAlgn="t"/>
            <a:r>
              <a:rPr lang="en-US" sz="2000" dirty="0"/>
              <a:t>Oman</a:t>
            </a:r>
          </a:p>
          <a:p>
            <a:pPr fontAlgn="t"/>
            <a:r>
              <a:rPr lang="en-US" sz="2000" dirty="0"/>
              <a:t>the Gulf of Aden</a:t>
            </a:r>
          </a:p>
          <a:p>
            <a:pPr fontAlgn="t"/>
            <a:r>
              <a:rPr lang="en-US" sz="2000" dirty="0"/>
              <a:t>the Gulf of Oman</a:t>
            </a:r>
          </a:p>
          <a:p>
            <a:pPr fontAlgn="t"/>
            <a:r>
              <a:rPr lang="en-US" sz="2000" dirty="0"/>
              <a:t>the Persian Gulf</a:t>
            </a:r>
          </a:p>
          <a:p>
            <a:pPr fontAlgn="t"/>
            <a:r>
              <a:rPr lang="en-US" sz="2000" dirty="0"/>
              <a:t>the Arabian Sea, and</a:t>
            </a:r>
          </a:p>
          <a:p>
            <a:pPr fontAlgn="t"/>
            <a:r>
              <a:rPr lang="en-US" sz="2000" dirty="0"/>
              <a:t>the Red Sea.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98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467820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Service in Southwest Asia also includes the airspace above these locations.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Veteran with service in Afghanistan </a:t>
            </a:r>
            <a:r>
              <a:rPr lang="en-US" b="1" i="1" dirty="0" smtClean="0"/>
              <a:t>is not </a:t>
            </a:r>
            <a:r>
              <a:rPr lang="en-US" dirty="0" smtClean="0"/>
              <a:t>a “Persian Gulf Veteran.”*</a:t>
            </a:r>
          </a:p>
          <a:p>
            <a:endParaRPr lang="en-US" dirty="0" smtClean="0"/>
          </a:p>
          <a:p>
            <a:r>
              <a:rPr lang="en-US" sz="2400" dirty="0" smtClean="0"/>
              <a:t>*There was a new exception added for Veterans who served in Afghanistan for consideration of infectious diseases (</a:t>
            </a:r>
            <a:r>
              <a:rPr lang="en-US" sz="2400" i="1" dirty="0" smtClean="0"/>
              <a:t>see</a:t>
            </a:r>
            <a:r>
              <a:rPr lang="en-US" sz="2400" dirty="0" smtClean="0"/>
              <a:t> 38 C.F.R.  § 3.317(c)).</a:t>
            </a:r>
            <a:r>
              <a:rPr lang="en-US" i="1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Verification of Service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954655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Service in SWA </a:t>
            </a:r>
            <a:r>
              <a:rPr lang="en-US" dirty="0" smtClean="0"/>
              <a:t>– exact dates of service listed in the “Remarks” section of DD Form 214.</a:t>
            </a:r>
          </a:p>
          <a:p>
            <a:endParaRPr lang="en-US" dirty="0" smtClean="0"/>
          </a:p>
          <a:p>
            <a:r>
              <a:rPr lang="en-US" b="1" dirty="0" smtClean="0"/>
              <a:t>Kuwait Liberation Medal </a:t>
            </a:r>
            <a:r>
              <a:rPr lang="en-US" dirty="0" smtClean="0"/>
              <a:t>or </a:t>
            </a:r>
            <a:r>
              <a:rPr lang="en-US" b="1" dirty="0" smtClean="0"/>
              <a:t>Iraq Campaign Medal</a:t>
            </a:r>
            <a:endParaRPr lang="en-US" b="1" dirty="0"/>
          </a:p>
        </p:txBody>
      </p:sp>
      <p:pic>
        <p:nvPicPr>
          <p:cNvPr id="4" name="Picture 3" descr="IraqCampaignMed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494430"/>
            <a:ext cx="1209675" cy="2173069"/>
          </a:xfrm>
          <a:prstGeom prst="rect">
            <a:avLst/>
          </a:prstGeom>
        </p:spPr>
      </p:pic>
      <p:pic>
        <p:nvPicPr>
          <p:cNvPr id="5" name="Picture 4" descr="Kuwait LIberation Med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343400"/>
            <a:ext cx="2362200" cy="2362200"/>
          </a:xfrm>
          <a:prstGeom prst="rect">
            <a:avLst/>
          </a:prstGeom>
        </p:spPr>
      </p:pic>
      <p:pic>
        <p:nvPicPr>
          <p:cNvPr id="6" name="Picture 5" descr="Kuwait Liberati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4267200"/>
            <a:ext cx="1306578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990600"/>
            <a:ext cx="4357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Generally Sufficient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pPr algn="ctr"/>
            <a:r>
              <a:rPr lang="en-US" b="1" dirty="0" smtClean="0"/>
              <a:t>Verification of Service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5232202"/>
          </a:xfrm>
        </p:spPr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Southwest Asia Service Medal</a:t>
            </a:r>
          </a:p>
          <a:p>
            <a:pPr lvl="1"/>
            <a:r>
              <a:rPr lang="en-US" dirty="0" smtClean="0"/>
              <a:t>Also available to individuals serving in Israel, Egypt, Turkey, Syria and Jordan* in direct support of combat operations from 1/17/91 to 11/30/95.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     *Note that these countries </a:t>
            </a:r>
            <a:r>
              <a:rPr lang="en-US" sz="2000" b="1" dirty="0" smtClean="0"/>
              <a:t>do not</a:t>
            </a:r>
            <a:r>
              <a:rPr lang="en-US" sz="2000" dirty="0" smtClean="0"/>
              <a:t> fall under the definition of the Southwest Asia theater of operations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990600"/>
            <a:ext cx="4612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Potentially Sufficient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81200"/>
            <a:ext cx="2007442" cy="42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pPr algn="ctr"/>
            <a:r>
              <a:rPr lang="en-US" b="1" dirty="0" smtClean="0"/>
              <a:t>Verification of Service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832092"/>
          </a:xfrm>
        </p:spPr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Global War on Terrorism Service/Expeditionary Medals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Likely warrants remand for personnel records to determine specific area(s) of assignment.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990600"/>
            <a:ext cx="539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Generally NOT Sufficient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3200400" cy="46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“Objective Indications”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382000" cy="498598"/>
          </a:xfrm>
        </p:spPr>
        <p:txBody>
          <a:bodyPr/>
          <a:lstStyle/>
          <a:p>
            <a:pPr algn="ctr"/>
            <a:r>
              <a:rPr lang="en-US" sz="3600" dirty="0" smtClean="0"/>
              <a:t>Includes both “signs” AND “symptoms”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3462486"/>
          </a:xfrm>
        </p:spPr>
        <p:txBody>
          <a:bodyPr/>
          <a:lstStyle/>
          <a:p>
            <a:r>
              <a:rPr lang="en-US" sz="3000" dirty="0" smtClean="0"/>
              <a:t>Fatigue</a:t>
            </a:r>
          </a:p>
          <a:p>
            <a:r>
              <a:rPr lang="en-US" sz="3000" dirty="0" smtClean="0"/>
              <a:t>Skin</a:t>
            </a:r>
          </a:p>
          <a:p>
            <a:r>
              <a:rPr lang="en-US" sz="3000" dirty="0" smtClean="0"/>
              <a:t>Headache</a:t>
            </a:r>
          </a:p>
          <a:p>
            <a:r>
              <a:rPr lang="en-US" sz="3000" dirty="0" smtClean="0"/>
              <a:t>Muscle Pain</a:t>
            </a:r>
          </a:p>
          <a:p>
            <a:r>
              <a:rPr lang="en-US" sz="3000" dirty="0" smtClean="0"/>
              <a:t>Joint Pain</a:t>
            </a:r>
          </a:p>
          <a:p>
            <a:r>
              <a:rPr lang="en-US" sz="3000" dirty="0" smtClean="0"/>
              <a:t>Neurological</a:t>
            </a:r>
          </a:p>
          <a:p>
            <a:r>
              <a:rPr lang="en-US" sz="3000" dirty="0" smtClean="0"/>
              <a:t>Neuropsychological</a:t>
            </a:r>
            <a:endParaRPr lang="en-US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4201150"/>
          </a:xfrm>
        </p:spPr>
        <p:txBody>
          <a:bodyPr/>
          <a:lstStyle/>
          <a:p>
            <a:r>
              <a:rPr lang="en-US" sz="3000" dirty="0" smtClean="0"/>
              <a:t>Upper or Lower Respiratory System</a:t>
            </a:r>
          </a:p>
          <a:p>
            <a:r>
              <a:rPr lang="en-US" sz="3000" dirty="0" smtClean="0"/>
              <a:t>Sleep Disturbances</a:t>
            </a:r>
          </a:p>
          <a:p>
            <a:r>
              <a:rPr lang="en-US" sz="3000" dirty="0" smtClean="0"/>
              <a:t>Gastrointestinal symptoms</a:t>
            </a:r>
          </a:p>
          <a:p>
            <a:r>
              <a:rPr lang="en-US" sz="3000" dirty="0" smtClean="0"/>
              <a:t>Cardiovascular Symptoms</a:t>
            </a:r>
          </a:p>
          <a:p>
            <a:r>
              <a:rPr lang="en-US" sz="3000" dirty="0" smtClean="0"/>
              <a:t>Abnormal Weight Loss</a:t>
            </a:r>
          </a:p>
          <a:p>
            <a:r>
              <a:rPr lang="en-US" sz="3000" dirty="0" smtClean="0"/>
              <a:t>Menstrual Disorders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Gulf War Exposures</a:t>
            </a:r>
            <a:endParaRPr lang="en-US" b="1" dirty="0"/>
          </a:p>
        </p:txBody>
      </p:sp>
      <p:pic>
        <p:nvPicPr>
          <p:cNvPr id="7" name="Content Placeholder 6" descr="Oill Well Fir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1999"/>
            <a:ext cx="4495800" cy="3124201"/>
          </a:xfrm>
        </p:spPr>
      </p:pic>
      <p:pic>
        <p:nvPicPr>
          <p:cNvPr id="8" name="Picture 7" descr="pestici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910966"/>
            <a:ext cx="4648200" cy="2766060"/>
          </a:xfrm>
          <a:prstGeom prst="rect">
            <a:avLst/>
          </a:prstGeom>
        </p:spPr>
      </p:pic>
      <p:pic>
        <p:nvPicPr>
          <p:cNvPr id="9" name="Picture 8" descr="dust-around-paratroop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86200"/>
            <a:ext cx="4495800" cy="2819400"/>
          </a:xfrm>
          <a:prstGeom prst="rect">
            <a:avLst/>
          </a:prstGeom>
        </p:spPr>
      </p:pic>
      <p:pic>
        <p:nvPicPr>
          <p:cNvPr id="10" name="Picture 9" descr="BioChe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762000"/>
            <a:ext cx="4648200" cy="31396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339785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list provided in § 3.317(b) </a:t>
            </a:r>
            <a:r>
              <a:rPr lang="en-US" b="1" i="1" dirty="0" smtClean="0"/>
              <a:t>is not exhaustive</a:t>
            </a:r>
            <a:r>
              <a:rPr lang="en-US" i="1" dirty="0" smtClean="0"/>
              <a:t>.</a:t>
            </a:r>
          </a:p>
          <a:p>
            <a:endParaRPr lang="en-US" i="1" dirty="0" smtClean="0"/>
          </a:p>
          <a:p>
            <a:r>
              <a:rPr lang="en-US" dirty="0" smtClean="0"/>
              <a:t>Objective medical evidence is not required for an award of service connection; symptoms capable of lay observation are </a:t>
            </a:r>
            <a:r>
              <a:rPr lang="en-US" b="1" i="1" dirty="0" smtClean="0"/>
              <a:t>presumed</a:t>
            </a:r>
            <a:r>
              <a:rPr lang="en-US" dirty="0" smtClean="0"/>
              <a:t> to be related to service.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Qualifying Chronic Disability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053144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Undiagnosed Illness; </a:t>
            </a:r>
            <a:r>
              <a:rPr lang="en-US" b="1" i="1" dirty="0" smtClean="0"/>
              <a:t>or</a:t>
            </a:r>
          </a:p>
          <a:p>
            <a:endParaRPr lang="en-US" b="1" dirty="0" smtClean="0"/>
          </a:p>
          <a:p>
            <a:r>
              <a:rPr lang="en-US" b="1" dirty="0" smtClean="0"/>
              <a:t>Medically Unexplained Chronic Multi-symptom Illness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pPr algn="ctr"/>
            <a:r>
              <a:rPr lang="en-US" b="1" dirty="0" smtClean="0"/>
              <a:t>Qualifying Chronic Disability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56154"/>
            <a:ext cx="8458200" cy="747897"/>
          </a:xfrm>
        </p:spPr>
        <p:txBody>
          <a:bodyPr/>
          <a:lstStyle/>
          <a:p>
            <a:r>
              <a:rPr lang="en-US" sz="2900" b="1" dirty="0" smtClean="0"/>
              <a:t>Medically Unexplained Chronic Multi-symptom Illness</a:t>
            </a:r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8" y="2174874"/>
            <a:ext cx="8458201" cy="2696123"/>
          </a:xfrm>
        </p:spPr>
        <p:txBody>
          <a:bodyPr/>
          <a:lstStyle/>
          <a:p>
            <a:r>
              <a:rPr lang="en-US" sz="2400" dirty="0" smtClean="0"/>
              <a:t>Diagnosed illness without conclusive pathophysiology or etiology characterized by overlapping symptoms and signs.</a:t>
            </a:r>
          </a:p>
          <a:p>
            <a:endParaRPr lang="en-US" sz="2400" dirty="0" smtClean="0"/>
          </a:p>
          <a:p>
            <a:r>
              <a:rPr lang="en-US" sz="2400" dirty="0" smtClean="0"/>
              <a:t>Includes (but not limited to):</a:t>
            </a:r>
          </a:p>
          <a:p>
            <a:pPr lvl="1"/>
            <a:r>
              <a:rPr lang="en-US" sz="2400" dirty="0" smtClean="0"/>
              <a:t>Chronic Fatigue Syndrome</a:t>
            </a:r>
          </a:p>
          <a:p>
            <a:pPr lvl="1"/>
            <a:r>
              <a:rPr lang="en-US" sz="2400" dirty="0" smtClean="0"/>
              <a:t>Fibromyalgia</a:t>
            </a:r>
          </a:p>
          <a:p>
            <a:pPr lvl="1"/>
            <a:r>
              <a:rPr lang="en-US" sz="2400" dirty="0" smtClean="0"/>
              <a:t>Functional gastrointestinal disorders 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5367623"/>
          </a:xfrm>
        </p:spPr>
        <p:txBody>
          <a:bodyPr/>
          <a:lstStyle/>
          <a:p>
            <a:r>
              <a:rPr lang="en-US" dirty="0" smtClean="0"/>
              <a:t>Chronic multi-symptom illnesses of </a:t>
            </a:r>
            <a:r>
              <a:rPr lang="en-US" b="1" i="1" dirty="0" smtClean="0"/>
              <a:t>partially </a:t>
            </a:r>
            <a:r>
              <a:rPr lang="en-US" dirty="0" smtClean="0"/>
              <a:t>understood etiology </a:t>
            </a:r>
            <a:r>
              <a:rPr lang="en-US" b="1" dirty="0" smtClean="0"/>
              <a:t>WILL NOT</a:t>
            </a:r>
            <a:r>
              <a:rPr lang="en-US" dirty="0" smtClean="0"/>
              <a:t> be considered “medically unexplained</a:t>
            </a:r>
            <a:r>
              <a:rPr lang="en-US" i="1" dirty="0" smtClean="0"/>
              <a:t>.”</a:t>
            </a:r>
          </a:p>
          <a:p>
            <a:endParaRPr lang="en-US" i="1" dirty="0" smtClean="0"/>
          </a:p>
          <a:p>
            <a:r>
              <a:rPr lang="en-US" dirty="0" smtClean="0"/>
              <a:t>The claims adjudicator has the authority in the first instance to determine whether any other condition constitutes a “medically unexplained chronic multi-symptom illness.”*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       * Effective October 7, 2010, retroactive to all pending claims.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Medical</a:t>
            </a:r>
            <a:br>
              <a:rPr lang="en-US" dirty="0" smtClean="0"/>
            </a:br>
            <a:r>
              <a:rPr lang="en-US" dirty="0" smtClean="0"/>
              <a:t>Viewpoint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What we know and what we don’t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56124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sz="3600" dirty="0" smtClean="0"/>
              <a:t>Symptoms = </a:t>
            </a:r>
            <a:r>
              <a:rPr lang="en-US" sz="3600" u="sng" dirty="0" smtClean="0"/>
              <a:t>subjective</a:t>
            </a:r>
          </a:p>
          <a:p>
            <a:pPr>
              <a:buNone/>
            </a:pPr>
            <a:r>
              <a:rPr lang="en-US" sz="3600" dirty="0" smtClean="0"/>
              <a:t>			What the patient reports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Veterans and their families and friends are</a:t>
            </a:r>
          </a:p>
          <a:p>
            <a:pPr>
              <a:buNone/>
            </a:pPr>
            <a:r>
              <a:rPr lang="en-US" sz="3600" dirty="0" smtClean="0"/>
              <a:t>		competent to report symptoms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3239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sz="5400" dirty="0" smtClean="0"/>
              <a:t>Signs = objective</a:t>
            </a:r>
          </a:p>
          <a:p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	The things an examiner can 			see, feel, hear</a:t>
            </a:r>
            <a:endParaRPr lang="en-U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678204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u="sng" dirty="0" smtClean="0"/>
              <a:t>Functional disorders</a:t>
            </a:r>
            <a:r>
              <a:rPr lang="en-US" sz="4000" dirty="0" smtClean="0"/>
              <a:t> impair normal bodily function but on examination, even including dissection and microscopy, everything is normal</a:t>
            </a:r>
          </a:p>
          <a:p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u="sng" dirty="0" smtClean="0"/>
              <a:t>Structural disorders</a:t>
            </a:r>
            <a:r>
              <a:rPr lang="en-US" sz="4000" dirty="0" smtClean="0"/>
              <a:t> are conditions where some body part can be seen to be abnormal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53998"/>
          </a:xfrm>
        </p:spPr>
        <p:txBody>
          <a:bodyPr/>
          <a:lstStyle/>
          <a:p>
            <a:r>
              <a:rPr lang="en-US" sz="4000" dirty="0" smtClean="0"/>
              <a:t>Fibromyalgia (myofascial pain syndrome)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284250"/>
          </a:xfrm>
        </p:spPr>
        <p:txBody>
          <a:bodyPr/>
          <a:lstStyle/>
          <a:p>
            <a:r>
              <a:rPr lang="en-US" dirty="0" smtClean="0"/>
              <a:t>A functional disorder characterized by widespread pain and a heightened and painful response to pressure.</a:t>
            </a:r>
          </a:p>
          <a:p>
            <a:r>
              <a:rPr lang="en-US" dirty="0" smtClean="0"/>
              <a:t>Often also debilitating fatigue, disturbed sleep, joint stiffness, numbness and tingling, difficulty swallowing, bowel or bladder difficulties</a:t>
            </a:r>
          </a:p>
          <a:p>
            <a:r>
              <a:rPr lang="en-US" dirty="0" smtClean="0"/>
              <a:t>Psychiatric symptoms of depression, anxiety, and PTSD</a:t>
            </a:r>
          </a:p>
          <a:p>
            <a:r>
              <a:rPr lang="en-US" dirty="0" smtClean="0"/>
              <a:t>Female to male ratio of 9:1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r>
              <a:rPr lang="en-US" dirty="0" smtClean="0"/>
              <a:t>Chronic Fatigue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693319"/>
          </a:xfrm>
        </p:spPr>
        <p:txBody>
          <a:bodyPr/>
          <a:lstStyle/>
          <a:p>
            <a:r>
              <a:rPr lang="en-US" dirty="0" smtClean="0"/>
              <a:t>Post exertional malaise</a:t>
            </a:r>
          </a:p>
          <a:p>
            <a:r>
              <a:rPr lang="en-US" dirty="0" smtClean="0"/>
              <a:t>Unrefreshing sleep</a:t>
            </a:r>
          </a:p>
          <a:p>
            <a:r>
              <a:rPr lang="en-US" dirty="0" smtClean="0"/>
              <a:t>Widespread muscle and joint pain</a:t>
            </a:r>
          </a:p>
          <a:p>
            <a:r>
              <a:rPr lang="en-US" dirty="0" smtClean="0"/>
              <a:t>Unique headaches</a:t>
            </a:r>
          </a:p>
          <a:p>
            <a:r>
              <a:rPr lang="en-US" dirty="0" smtClean="0"/>
              <a:t>Cognitive difficulties</a:t>
            </a:r>
          </a:p>
          <a:p>
            <a:r>
              <a:rPr lang="en-US" dirty="0" smtClean="0"/>
              <a:t>6 or more months</a:t>
            </a:r>
          </a:p>
          <a:p>
            <a:r>
              <a:rPr lang="en-US" dirty="0" smtClean="0"/>
              <a:t>Much more common in women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Oil Well Spa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762000"/>
            <a:ext cx="7322791" cy="5867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r>
              <a:rPr lang="en-US" dirty="0" smtClean="0"/>
              <a:t>Functional GI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235006"/>
          </a:xfrm>
        </p:spPr>
        <p:txBody>
          <a:bodyPr/>
          <a:lstStyle/>
          <a:p>
            <a:r>
              <a:rPr lang="en-US" dirty="0" smtClean="0"/>
              <a:t>Functional heartburn (pyrosis)</a:t>
            </a:r>
          </a:p>
          <a:p>
            <a:r>
              <a:rPr lang="en-US" dirty="0" smtClean="0"/>
              <a:t>Functional chest pain (presumed esophageal)</a:t>
            </a:r>
          </a:p>
          <a:p>
            <a:r>
              <a:rPr lang="en-US" dirty="0" smtClean="0"/>
              <a:t>Functional dysphagia (difficulty swallowing)</a:t>
            </a:r>
          </a:p>
          <a:p>
            <a:r>
              <a:rPr lang="en-US" dirty="0" smtClean="0"/>
              <a:t>Functional vomiting</a:t>
            </a:r>
          </a:p>
          <a:p>
            <a:r>
              <a:rPr lang="en-US" dirty="0" smtClean="0"/>
              <a:t>Rumination syndrome (effortless regurgitation)</a:t>
            </a:r>
          </a:p>
          <a:p>
            <a:r>
              <a:rPr lang="en-US" dirty="0" smtClean="0"/>
              <a:t>Functional bowel syndrome</a:t>
            </a:r>
          </a:p>
          <a:p>
            <a:r>
              <a:rPr lang="en-US" dirty="0" smtClean="0"/>
              <a:t>Functional constipation/diarrhea</a:t>
            </a:r>
          </a:p>
          <a:p>
            <a:r>
              <a:rPr lang="en-US" dirty="0" smtClean="0"/>
              <a:t>Functional rectal pain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Adjudicating Claims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5640843"/>
          </a:xfrm>
        </p:spPr>
        <p:txBody>
          <a:bodyPr/>
          <a:lstStyle/>
          <a:p>
            <a:r>
              <a:rPr lang="en-US" dirty="0" smtClean="0"/>
              <a:t>Service Treatment Records  </a:t>
            </a:r>
          </a:p>
          <a:p>
            <a:endParaRPr lang="en-US" dirty="0" smtClean="0"/>
          </a:p>
          <a:p>
            <a:r>
              <a:rPr lang="en-US" dirty="0" smtClean="0"/>
              <a:t>Service Personnel Records (if needed to determine Gulf War service)</a:t>
            </a:r>
          </a:p>
          <a:p>
            <a:endParaRPr lang="en-US" dirty="0" smtClean="0"/>
          </a:p>
          <a:p>
            <a:r>
              <a:rPr lang="en-US" dirty="0" smtClean="0"/>
              <a:t>National Guard/Reserves </a:t>
            </a:r>
          </a:p>
          <a:p>
            <a:endParaRPr lang="en-US" dirty="0" smtClean="0"/>
          </a:p>
          <a:p>
            <a:r>
              <a:rPr lang="en-US" dirty="0" smtClean="0"/>
              <a:t>Post-service treatment</a:t>
            </a:r>
          </a:p>
          <a:p>
            <a:endParaRPr lang="en-US" dirty="0" smtClean="0"/>
          </a:p>
          <a:p>
            <a:r>
              <a:rPr lang="en-US" dirty="0" smtClean="0"/>
              <a:t>Gulf War Registry Examination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 Examinations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98072"/>
          </a:xfrm>
        </p:spPr>
        <p:txBody>
          <a:bodyPr/>
          <a:lstStyle/>
          <a:p>
            <a:r>
              <a:rPr lang="en-US" dirty="0" smtClean="0"/>
              <a:t>Generally required for all claims.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Four Disability Patterns (for each disability):</a:t>
            </a:r>
          </a:p>
          <a:p>
            <a:pPr lvl="1"/>
            <a:r>
              <a:rPr lang="en-US" dirty="0" smtClean="0"/>
              <a:t>Undiagnosed illness</a:t>
            </a:r>
          </a:p>
          <a:p>
            <a:pPr lvl="1"/>
            <a:r>
              <a:rPr lang="en-US" dirty="0" smtClean="0"/>
              <a:t>Diagnosable but medically unexplained chronic multi-symptom illness of unknown etiology</a:t>
            </a:r>
          </a:p>
          <a:p>
            <a:pPr lvl="1"/>
            <a:r>
              <a:rPr lang="en-US" dirty="0" smtClean="0"/>
              <a:t>Diagnosable chronic multi-symptom illness of partially explained etiology</a:t>
            </a:r>
          </a:p>
          <a:p>
            <a:pPr lvl="1"/>
            <a:r>
              <a:rPr lang="en-US" dirty="0" smtClean="0"/>
              <a:t>Disease with a clear and specific etiology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pPr algn="ctr"/>
            <a:r>
              <a:rPr lang="en-US" dirty="0" smtClean="0"/>
              <a:t>VA Examinations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065305"/>
            <a:ext cx="4114800" cy="1038746"/>
          </a:xfrm>
        </p:spPr>
        <p:txBody>
          <a:bodyPr/>
          <a:lstStyle/>
          <a:p>
            <a:r>
              <a:rPr lang="en-US" dirty="0" smtClean="0"/>
              <a:t>If the examiner determines the Veteran’s disability pattern to be…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30008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An undiagnosed illness; </a:t>
            </a:r>
            <a:r>
              <a:rPr lang="en-US" sz="3000" i="1" dirty="0" smtClean="0"/>
              <a:t>or</a:t>
            </a:r>
            <a:endParaRPr lang="en-US" sz="3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A diagnosable but medically unexplained chronic multi-symptom illness of unknown etiology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/>
          <a:lstStyle/>
          <a:p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117974" cy="955646"/>
          </a:xfrm>
        </p:spPr>
        <p:txBody>
          <a:bodyPr/>
          <a:lstStyle/>
          <a:p>
            <a:r>
              <a:rPr lang="en-US" b="1" dirty="0" smtClean="0"/>
              <a:t>GRANT</a:t>
            </a:r>
            <a:r>
              <a:rPr lang="en-US" dirty="0" smtClean="0"/>
              <a:t> service connection under § 3.317 (if otherwise eligible)</a:t>
            </a:r>
            <a:endParaRPr lang="en-US" dirty="0"/>
          </a:p>
        </p:txBody>
      </p:sp>
      <p:pic>
        <p:nvPicPr>
          <p:cNvPr id="3074" name="Picture 2" descr="Ic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2133600" cy="21336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4985"/>
          </a:xfrm>
        </p:spPr>
        <p:txBody>
          <a:bodyPr/>
          <a:lstStyle/>
          <a:p>
            <a:pPr algn="ctr"/>
            <a:r>
              <a:rPr lang="en-US" dirty="0" smtClean="0"/>
              <a:t>VA Examinations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065305"/>
            <a:ext cx="4114800" cy="1038746"/>
          </a:xfrm>
        </p:spPr>
        <p:txBody>
          <a:bodyPr/>
          <a:lstStyle/>
          <a:p>
            <a:r>
              <a:rPr lang="en-US" dirty="0" smtClean="0"/>
              <a:t>If the examiner determines the Veteran’s disability pattern to be…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30008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A diagnosable chronic multi-symptom illness of partially understood etiology; </a:t>
            </a:r>
            <a:r>
              <a:rPr lang="en-US" sz="3000" dirty="0"/>
              <a:t> </a:t>
            </a:r>
            <a:r>
              <a:rPr lang="en-US" sz="3000" dirty="0" smtClean="0"/>
              <a:t>                      </a:t>
            </a:r>
            <a:r>
              <a:rPr lang="en-US" sz="3000" i="1" dirty="0" smtClean="0"/>
              <a:t>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A disease with a clear and specific etiology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/>
          <a:lstStyle/>
          <a:p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6" y="2174874"/>
            <a:ext cx="4117974" cy="1344984"/>
          </a:xfrm>
        </p:spPr>
        <p:txBody>
          <a:bodyPr/>
          <a:lstStyle/>
          <a:p>
            <a:r>
              <a:rPr lang="en-US" b="1" dirty="0" smtClean="0"/>
              <a:t>We are unable to Grant </a:t>
            </a:r>
            <a:r>
              <a:rPr lang="en-US" dirty="0" smtClean="0"/>
              <a:t>service connection on a presumptive basis under </a:t>
            </a:r>
          </a:p>
          <a:p>
            <a:pPr marL="0" indent="0">
              <a:buNone/>
            </a:pPr>
            <a:r>
              <a:rPr lang="en-US" dirty="0" smtClean="0"/>
              <a:t>    § 3.317</a:t>
            </a:r>
            <a:endParaRPr lang="en-US" dirty="0"/>
          </a:p>
        </p:txBody>
      </p:sp>
      <p:pic>
        <p:nvPicPr>
          <p:cNvPr id="37890" name="Picture 2" descr="https://encrypted-tbn2.gstatic.com/images?q=tbn:ANd9GcRUY-MXzamQ56QERT2IWJid6Fd6E_G1QmlnALu7Sr02n0usYj2E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05200"/>
            <a:ext cx="2400300" cy="2400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0.gstatic.com/images?q=tbn:ANd9GcRnmH8fBHEgItTIr5_Ro5MhXr9pdJWfx2hezLMcAO2cOeR4src6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4362450" cy="368617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Adjudication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43827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Service connection may still be awarded on a direct basis with sufficient evidence of a medical nexus.  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If the VA examiner did not offer an opinion/rationale regarding direct service connection, a remand may be necessary.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Medical Evidence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742563"/>
          </a:xfrm>
        </p:spPr>
        <p:txBody>
          <a:bodyPr/>
          <a:lstStyle/>
          <a:p>
            <a:r>
              <a:rPr lang="en-US" dirty="0" smtClean="0"/>
              <a:t>Physicians are expected to provide a diagnosis </a:t>
            </a:r>
            <a:r>
              <a:rPr lang="en-US" b="1" i="1" dirty="0" smtClean="0"/>
              <a:t>where possible</a:t>
            </a:r>
            <a:r>
              <a:rPr lang="en-US" dirty="0" smtClean="0"/>
              <a:t>. There is no need for a diagnosis of “undiagnosed illness.” </a:t>
            </a:r>
          </a:p>
          <a:p>
            <a:endParaRPr lang="en-US" dirty="0" smtClean="0"/>
          </a:p>
          <a:p>
            <a:r>
              <a:rPr lang="en-US" dirty="0" smtClean="0"/>
              <a:t>Determine whether findings may be attributed to a known clinical diagnosis </a:t>
            </a:r>
            <a:r>
              <a:rPr lang="en-US" b="1" i="1" dirty="0" smtClean="0"/>
              <a:t>in your particular case</a:t>
            </a:r>
            <a:r>
              <a:rPr lang="en-US" dirty="0" smtClean="0"/>
              <a:t>.  What </a:t>
            </a:r>
            <a:r>
              <a:rPr lang="en-US" i="1" dirty="0" smtClean="0"/>
              <a:t>could</a:t>
            </a:r>
            <a:r>
              <a:rPr lang="en-US" dirty="0" smtClean="0"/>
              <a:t> be under a different, hypothetical set of facts is irrelevant.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Medical Evidence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85761"/>
          </a:xfrm>
        </p:spPr>
        <p:txBody>
          <a:bodyPr/>
          <a:lstStyle/>
          <a:p>
            <a:r>
              <a:rPr lang="en-US" dirty="0" smtClean="0"/>
              <a:t>With conflicting medical opinions, you must weigh the medical evidence of record and provide a full explanation and rationale for favoring one opinion over another.</a:t>
            </a:r>
          </a:p>
          <a:p>
            <a:endParaRPr lang="en-US" dirty="0" smtClean="0"/>
          </a:p>
          <a:p>
            <a:r>
              <a:rPr lang="en-US" dirty="0" smtClean="0"/>
              <a:t>The simple fact that one opinion assigns a clinical diagnosis while another does not is </a:t>
            </a:r>
            <a:r>
              <a:rPr lang="en-US" b="1" dirty="0" smtClean="0"/>
              <a:t>NOT</a:t>
            </a:r>
            <a:r>
              <a:rPr lang="en-US" dirty="0" smtClean="0"/>
              <a:t> a sufficient basis to determine that 38 C.F.R.      § 3.317 does not apply.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329595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Objectives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8259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Gain a better understanding of the history of the Gulf War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Understand how to </a:t>
            </a:r>
            <a:r>
              <a:rPr lang="en-US" dirty="0"/>
              <a:t>u</a:t>
            </a:r>
            <a:r>
              <a:rPr lang="en-US" dirty="0" smtClean="0"/>
              <a:t>se the available references </a:t>
            </a:r>
            <a:r>
              <a:rPr lang="en-US" dirty="0"/>
              <a:t>to </a:t>
            </a:r>
            <a:r>
              <a:rPr lang="en-US" dirty="0" smtClean="0"/>
              <a:t>adjudicate </a:t>
            </a:r>
            <a:r>
              <a:rPr lang="en-US" dirty="0"/>
              <a:t>c</a:t>
            </a:r>
            <a:r>
              <a:rPr lang="en-US" dirty="0" smtClean="0"/>
              <a:t>laims </a:t>
            </a: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</a:t>
            </a:r>
            <a:r>
              <a:rPr lang="en-US" dirty="0" smtClean="0"/>
              <a:t>service </a:t>
            </a:r>
            <a:r>
              <a:rPr lang="en-US" dirty="0"/>
              <a:t>in the Gulf War and Southwest Asia</a:t>
            </a:r>
            <a:r>
              <a:rPr lang="en-US" dirty="0" smtClean="0"/>
              <a:t>, and environmental </a:t>
            </a:r>
            <a:r>
              <a:rPr lang="en-US" dirty="0"/>
              <a:t>h</a:t>
            </a:r>
            <a:r>
              <a:rPr lang="en-US" dirty="0" smtClean="0"/>
              <a:t>azards </a:t>
            </a:r>
            <a:r>
              <a:rPr lang="en-US" dirty="0"/>
              <a:t>in </a:t>
            </a:r>
            <a:r>
              <a:rPr lang="en-US" dirty="0" smtClean="0"/>
              <a:t>Iraq</a:t>
            </a:r>
            <a:r>
              <a:rPr lang="en-US" dirty="0"/>
              <a:t> </a:t>
            </a:r>
            <a:r>
              <a:rPr lang="en-US" dirty="0" smtClean="0"/>
              <a:t>and Afghanistan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Determine the proper decision when adjudicating claims involving Gulf War Veterans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43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43827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With a diagnosis of chronic fatigue syndrome, fibromyalgia, or a functional gastrointestinal disorder, there is no requirement of a medical nexus.</a:t>
            </a:r>
          </a:p>
          <a:p>
            <a:endParaRPr lang="en-US" i="1" dirty="0" smtClean="0"/>
          </a:p>
          <a:p>
            <a:r>
              <a:rPr lang="en-US" dirty="0" smtClean="0"/>
              <a:t>Subject to exceptions outlined below, </a:t>
            </a:r>
            <a:r>
              <a:rPr lang="en-US" b="1" dirty="0" smtClean="0"/>
              <a:t>GRANT</a:t>
            </a:r>
            <a:r>
              <a:rPr lang="en-US" dirty="0" smtClean="0"/>
              <a:t> service connection.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Ic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105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Manifestation to 10 Percent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856167"/>
          </a:xfrm>
        </p:spPr>
        <p:txBody>
          <a:bodyPr/>
          <a:lstStyle/>
          <a:p>
            <a:r>
              <a:rPr lang="en-US" dirty="0" smtClean="0"/>
              <a:t>Examine symptoms under </a:t>
            </a:r>
            <a:r>
              <a:rPr lang="en-US" b="1" i="1" dirty="0" smtClean="0"/>
              <a:t>all</a:t>
            </a:r>
            <a:r>
              <a:rPr lang="en-US" dirty="0" smtClean="0"/>
              <a:t> potentially applicable Diagnostic Codes.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denying based on symptoms not manifest to 10 percent, fully explain why particular Diagnostic Code is chosen. 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5527667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Any</a:t>
            </a:r>
            <a:r>
              <a:rPr lang="en-US" dirty="0" smtClean="0"/>
              <a:t> manifestation of symptoms during active service in Southwest Asia can suffice to establish the presence of a qualifying chronic disability.*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    *Subject to other regulatory requirements.</a:t>
            </a:r>
          </a:p>
          <a:p>
            <a:endParaRPr lang="en-US" i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Ic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1910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Lay Evidence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08872"/>
          </a:xfrm>
        </p:spPr>
        <p:txBody>
          <a:bodyPr/>
          <a:lstStyle/>
          <a:p>
            <a:r>
              <a:rPr lang="en-US" dirty="0" smtClean="0"/>
              <a:t>Lay evidence is </a:t>
            </a:r>
            <a:r>
              <a:rPr lang="en-US" b="1" i="1" dirty="0" smtClean="0"/>
              <a:t>VERY IMPORTANT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Lay evidence may be sufficient to establish service connection if symptomatology is capable of lay observation. </a:t>
            </a:r>
          </a:p>
          <a:p>
            <a:pPr marL="517525" lvl="1" indent="0">
              <a:buNone/>
            </a:pPr>
            <a:r>
              <a:rPr lang="en-US" dirty="0" smtClean="0"/>
              <a:t>	For example:</a:t>
            </a:r>
          </a:p>
          <a:p>
            <a:pPr marL="517525" lvl="1" indent="0">
              <a:buNone/>
            </a:pPr>
            <a:r>
              <a:rPr lang="en-US" dirty="0" smtClean="0"/>
              <a:t>		Fatigue</a:t>
            </a:r>
          </a:p>
          <a:p>
            <a:pPr marL="517525" lvl="1" indent="0">
              <a:buNone/>
            </a:pPr>
            <a:r>
              <a:rPr lang="en-US" dirty="0" smtClean="0"/>
              <a:t>		Joint pain</a:t>
            </a:r>
          </a:p>
          <a:p>
            <a:pPr marL="517525" lvl="1" indent="0">
              <a:buNone/>
            </a:pPr>
            <a:r>
              <a:rPr lang="en-US" dirty="0" smtClean="0"/>
              <a:t>		Skin rash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Lay Evidence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382000" cy="5556999"/>
          </a:xfrm>
        </p:spPr>
        <p:txBody>
          <a:bodyPr/>
          <a:lstStyle/>
          <a:p>
            <a:r>
              <a:rPr lang="en-US" dirty="0" smtClean="0"/>
              <a:t>Other examples of lay evidence: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Employment records showing increased absenteeism;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Medical treatment for symptoms without diagnosis;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Relevant observations of appearance, physical abilities or mental/emotional state.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4444294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Under 38 U.S.C.A. § 1117 and 38 C.F.R. § 3.317, lay evidence alone may support a grant of service connection subject to…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   </a:t>
            </a:r>
            <a:endParaRPr lang="en-US" dirty="0" smtClean="0"/>
          </a:p>
        </p:txBody>
      </p:sp>
      <p:pic>
        <p:nvPicPr>
          <p:cNvPr id="4" name="Picture 2" descr="Ic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00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2917722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…a determination of the </a:t>
            </a:r>
            <a:r>
              <a:rPr lang="en-US" b="1" dirty="0" smtClean="0"/>
              <a:t>credibility</a:t>
            </a:r>
            <a:r>
              <a:rPr lang="en-US" dirty="0" smtClean="0"/>
              <a:t> of any lay statements regarding symptomatology.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   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3902607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BE SPECIFIC</a:t>
            </a:r>
            <a:r>
              <a:rPr lang="en-US" dirty="0" smtClean="0"/>
              <a:t> in your credibility analysis if denying a claim based on lay evidence that is found to be not credible.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   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Exceptions to Presumption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382000" cy="47766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Service connection is not warranted if there is </a:t>
            </a:r>
            <a:r>
              <a:rPr lang="en-US" b="1" i="1" dirty="0" smtClean="0"/>
              <a:t>affirmative evidence</a:t>
            </a:r>
            <a:r>
              <a:rPr lang="en-US" dirty="0" smtClean="0"/>
              <a:t> the otherwise qualifying disability: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Was </a:t>
            </a:r>
            <a:r>
              <a:rPr lang="en-US" b="1" i="1" dirty="0" smtClean="0"/>
              <a:t>not</a:t>
            </a:r>
            <a:r>
              <a:rPr lang="en-US" dirty="0" smtClean="0"/>
              <a:t> incurred during active service in Southwest Asia during the Persian Gulf War;          </a:t>
            </a:r>
            <a:r>
              <a:rPr lang="en-US" i="1" dirty="0" smtClean="0"/>
              <a:t>or</a:t>
            </a:r>
            <a:endParaRPr lang="en-US" dirty="0" smtClean="0"/>
          </a:p>
          <a:p>
            <a:pPr lvl="1"/>
            <a:r>
              <a:rPr lang="en-US" dirty="0" smtClean="0"/>
              <a:t>Was caused by a </a:t>
            </a:r>
            <a:r>
              <a:rPr lang="en-US" b="1" i="1" dirty="0" smtClean="0"/>
              <a:t>supervening condition or event</a:t>
            </a:r>
            <a:r>
              <a:rPr lang="en-US" dirty="0" smtClean="0"/>
              <a:t>; </a:t>
            </a:r>
            <a:r>
              <a:rPr lang="en-US" i="1" dirty="0" smtClean="0"/>
              <a:t>or</a:t>
            </a:r>
            <a:endParaRPr lang="en-US" dirty="0" smtClean="0"/>
          </a:p>
          <a:p>
            <a:pPr lvl="1"/>
            <a:r>
              <a:rPr lang="en-US" dirty="0" smtClean="0"/>
              <a:t>Is the result of </a:t>
            </a:r>
            <a:r>
              <a:rPr lang="en-US" b="1" i="1" dirty="0" smtClean="0"/>
              <a:t>willful misconduct or the abuse of alcohol or drugs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Exceptions to Presumption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3036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Affirmative evidence: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Does not require a conclusive showing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be competent to indicate the time of existence or inception of a disease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support a conclusion that a disease was not incurred in service.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799"/>
            <a:ext cx="8382000" cy="5318379"/>
          </a:xfrm>
        </p:spPr>
        <p:txBody>
          <a:bodyPr/>
          <a:lstStyle/>
          <a:p>
            <a:r>
              <a:rPr lang="en-US" u="sng" dirty="0" smtClean="0">
                <a:hlinkClick r:id="rId2"/>
              </a:rPr>
              <a:t>38 USC </a:t>
            </a:r>
            <a:r>
              <a:rPr lang="en-US" b="1" u="sng" dirty="0">
                <a:hlinkClick r:id="rId2"/>
              </a:rPr>
              <a:t>§ </a:t>
            </a:r>
            <a:r>
              <a:rPr lang="en-US" u="sng" dirty="0" smtClean="0">
                <a:hlinkClick r:id="rId2"/>
              </a:rPr>
              <a:t>1117</a:t>
            </a:r>
            <a:endParaRPr lang="en-US" u="sng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38 CFR </a:t>
            </a:r>
            <a:r>
              <a:rPr lang="en-US" b="1" u="sng" dirty="0" smtClean="0">
                <a:hlinkClick r:id="rId3"/>
              </a:rPr>
              <a:t>§ </a:t>
            </a:r>
            <a:r>
              <a:rPr lang="en-US" u="sng" dirty="0" smtClean="0">
                <a:hlinkClick r:id="rId3"/>
              </a:rPr>
              <a:t>3.317</a:t>
            </a:r>
            <a:endParaRPr lang="en-US" u="sng" dirty="0" smtClean="0"/>
          </a:p>
          <a:p>
            <a:r>
              <a:rPr lang="en-US" u="sng" dirty="0" smtClean="0">
                <a:hlinkClick r:id="rId4"/>
              </a:rPr>
              <a:t>M21-1 III.iv.6.D</a:t>
            </a:r>
            <a:endParaRPr lang="en-US" u="sng" dirty="0" smtClean="0"/>
          </a:p>
          <a:p>
            <a:r>
              <a:rPr lang="en-US" u="sng" dirty="0" smtClean="0">
                <a:hlinkClick r:id="rId5"/>
              </a:rPr>
              <a:t>M21-1 IV.ii.1.E</a:t>
            </a:r>
            <a:endParaRPr lang="en-US" u="sng" dirty="0" smtClean="0"/>
          </a:p>
          <a:p>
            <a:r>
              <a:rPr lang="en-US" u="sng" dirty="0" smtClean="0">
                <a:hlinkClick r:id="rId6"/>
              </a:rPr>
              <a:t>M21-1 IV.ii.2.D</a:t>
            </a:r>
            <a:endParaRPr lang="en-US" u="sng" dirty="0" smtClean="0"/>
          </a:p>
          <a:p>
            <a:r>
              <a:rPr lang="en-US" u="sng" dirty="0" smtClean="0">
                <a:solidFill>
                  <a:schemeClr val="tx2"/>
                </a:solidFill>
              </a:rPr>
              <a:t>FL 10-26 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FL 11-09</a:t>
            </a:r>
          </a:p>
          <a:p>
            <a:r>
              <a:rPr lang="en-US" u="sng" dirty="0" smtClean="0">
                <a:solidFill>
                  <a:schemeClr val="tx2"/>
                </a:solidFill>
                <a:hlinkClick r:id="rId7"/>
              </a:rPr>
              <a:t>TL 10-01 </a:t>
            </a:r>
          </a:p>
          <a:p>
            <a:r>
              <a:rPr lang="en-US" u="sng" dirty="0" smtClean="0">
                <a:solidFill>
                  <a:schemeClr val="tx2"/>
                </a:solidFill>
                <a:hlinkClick r:id="rId7"/>
              </a:rPr>
              <a:t>TL 10-01</a:t>
            </a:r>
            <a:endParaRPr lang="en-US" u="sng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54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Exceptions to Presumption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1448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 has determined the Secretary does not have the authority to compensate for </a:t>
            </a:r>
            <a:r>
              <a:rPr lang="en-US" b="1" i="1" dirty="0" smtClean="0"/>
              <a:t>aggravation</a:t>
            </a:r>
            <a:r>
              <a:rPr lang="en-US" dirty="0" smtClean="0"/>
              <a:t> of disabilities resulting from </a:t>
            </a:r>
            <a:r>
              <a:rPr lang="en-US" b="1" i="1" dirty="0" smtClean="0"/>
              <a:t>pre-existing</a:t>
            </a:r>
            <a:r>
              <a:rPr lang="en-US" dirty="0" smtClean="0"/>
              <a:t> undiagnosed illness.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09398"/>
          </a:xfrm>
        </p:spPr>
        <p:txBody>
          <a:bodyPr/>
          <a:lstStyle/>
          <a:p>
            <a:pPr algn="ctr"/>
            <a:r>
              <a:rPr lang="en-US" sz="4400" dirty="0" smtClean="0"/>
              <a:t>Service Connection under 38 CFR 3.317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838201"/>
            <a:ext cx="8382000" cy="7269682"/>
          </a:xfrm>
        </p:spPr>
        <p:txBody>
          <a:bodyPr/>
          <a:lstStyle/>
          <a:p>
            <a:r>
              <a:rPr lang="en-US" dirty="0"/>
              <a:t>If you grant service connection under 38 CFR 3.317, be sure to include the Gulf War special issue in the Disability Decision Input screen of </a:t>
            </a:r>
            <a:r>
              <a:rPr lang="en-US" dirty="0" smtClean="0"/>
              <a:t>VBMS-R.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Note</a:t>
            </a:r>
            <a:r>
              <a:rPr lang="en-US" dirty="0"/>
              <a:t>  </a:t>
            </a:r>
            <a:r>
              <a:rPr lang="en-US" dirty="0" smtClean="0"/>
              <a:t>the </a:t>
            </a:r>
            <a:r>
              <a:rPr lang="en-US" dirty="0"/>
              <a:t>earliest effective date for entitlement to service connection under the provisions of 38 CFR 3.317 is November 2, </a:t>
            </a:r>
            <a:r>
              <a:rPr lang="en-US" dirty="0" smtClean="0"/>
              <a:t>1994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Note second </a:t>
            </a:r>
            <a:r>
              <a:rPr lang="en-US" dirty="0"/>
              <a:t>signatures </a:t>
            </a:r>
            <a:r>
              <a:rPr lang="en-US" dirty="0" smtClean="0"/>
              <a:t>may be required for GW ratings at the discretion of the VSCM/PMCM at your duty station.</a:t>
            </a:r>
          </a:p>
          <a:p>
            <a:pPr marL="51752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54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Evaluating Gulf War Disabilities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914400"/>
            <a:ext cx="8458200" cy="445044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/>
              <a:t>In order to properly identify and track disabilities for </a:t>
            </a:r>
            <a:r>
              <a:rPr lang="en-US" sz="2800" dirty="0" smtClean="0"/>
              <a:t>the </a:t>
            </a:r>
            <a:r>
              <a:rPr lang="en-US" sz="2800" i="1" dirty="0"/>
              <a:t>Persian Gulf War Veterans' Act</a:t>
            </a:r>
            <a:r>
              <a:rPr lang="en-US" sz="2800" dirty="0"/>
              <a:t>, a DC series beginning with "88" has been established</a:t>
            </a:r>
            <a:r>
              <a:rPr lang="en-US" sz="2800" dirty="0" smtClean="0"/>
              <a:t>. 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Examples:</a:t>
            </a:r>
          </a:p>
          <a:p>
            <a:pPr lvl="1"/>
            <a:r>
              <a:rPr lang="en-US" dirty="0" smtClean="0"/>
              <a:t>Chronic </a:t>
            </a:r>
            <a:r>
              <a:rPr lang="en-US" dirty="0"/>
              <a:t>fatigue </a:t>
            </a:r>
            <a:r>
              <a:rPr lang="en-US" dirty="0" smtClean="0"/>
              <a:t>syndrome (CFS) DC 8863-6354</a:t>
            </a:r>
          </a:p>
          <a:p>
            <a:pPr lvl="1"/>
            <a:r>
              <a:rPr lang="en-US" dirty="0" smtClean="0"/>
              <a:t>Fibromyalgia DC 8850-5025</a:t>
            </a:r>
          </a:p>
          <a:p>
            <a:pPr lvl="1"/>
            <a:r>
              <a:rPr lang="en-US" dirty="0" smtClean="0"/>
              <a:t>Irritable Bowel Syndrome (IBS) DC 8873-7319</a:t>
            </a:r>
          </a:p>
          <a:p>
            <a:r>
              <a:rPr lang="en-US" sz="2800" dirty="0" smtClean="0"/>
              <a:t>For undiagnosed conditions rate by analogy to existing Diagnostic Codes, utilizing hyphenated codes.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Evaluating Gulf War Disabilities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01314"/>
          </a:xfrm>
        </p:spPr>
        <p:txBody>
          <a:bodyPr/>
          <a:lstStyle/>
          <a:p>
            <a:r>
              <a:rPr lang="en-US" sz="2800" dirty="0" smtClean="0"/>
              <a:t>Examples:</a:t>
            </a:r>
          </a:p>
          <a:p>
            <a:pPr lvl="1"/>
            <a:r>
              <a:rPr lang="en-US" dirty="0" smtClean="0"/>
              <a:t>Cardiovascular symptoms DC 8870-7005 (CAD)</a:t>
            </a:r>
          </a:p>
          <a:p>
            <a:pPr lvl="1"/>
            <a:r>
              <a:rPr lang="en-US" dirty="0" smtClean="0"/>
              <a:t>Muscle pain DC 8850-5021 (myositis)</a:t>
            </a:r>
          </a:p>
          <a:p>
            <a:pPr lvl="1"/>
            <a:r>
              <a:rPr lang="en-US" dirty="0" smtClean="0"/>
              <a:t>Seizures DC 8889-8910 (grand mal epilepsy)</a:t>
            </a:r>
          </a:p>
          <a:p>
            <a:pPr lvl="1"/>
            <a:r>
              <a:rPr lang="en-US" dirty="0" smtClean="0"/>
              <a:t>Joint pain DC 8850-5002 (rheumatoid arthritis)</a:t>
            </a:r>
          </a:p>
          <a:p>
            <a:pPr lvl="1"/>
            <a:r>
              <a:rPr lang="en-US" dirty="0" smtClean="0"/>
              <a:t>Headaches DC 8881-8100 (migraine headaches)</a:t>
            </a:r>
          </a:p>
          <a:p>
            <a:endParaRPr lang="en-US" sz="2400" dirty="0"/>
          </a:p>
          <a:p>
            <a:r>
              <a:rPr lang="en-US" sz="2800" dirty="0" smtClean="0"/>
              <a:t>REMEMBER:  To schedule a routine future </a:t>
            </a:r>
            <a:r>
              <a:rPr lang="en-US" sz="2800" dirty="0"/>
              <a:t>examination </a:t>
            </a:r>
            <a:r>
              <a:rPr lang="en-US" sz="2800" dirty="0" smtClean="0"/>
              <a:t>(RFE) for </a:t>
            </a:r>
            <a:r>
              <a:rPr lang="en-US" sz="2800" dirty="0"/>
              <a:t>24 months </a:t>
            </a:r>
            <a:r>
              <a:rPr lang="en-US" sz="2800" dirty="0" smtClean="0"/>
              <a:t>after an initial grant of service connection.  After that please give  consideration to the current guidance on RFE.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2612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09398"/>
          </a:xfrm>
        </p:spPr>
        <p:txBody>
          <a:bodyPr/>
          <a:lstStyle/>
          <a:p>
            <a:pPr algn="ctr"/>
            <a:r>
              <a:rPr lang="en-US" sz="4400" dirty="0" smtClean="0"/>
              <a:t>Infectious Diseases under 38 CFR 3.317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90601"/>
            <a:ext cx="8382000" cy="543533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Effective September 29, 2010, the following disabilities </a:t>
            </a:r>
            <a:r>
              <a:rPr lang="en-US" sz="2000" dirty="0" smtClean="0"/>
              <a:t>there were some additional conditions added to 38 CFR 3.317 :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	Brucellosis</a:t>
            </a:r>
          </a:p>
          <a:p>
            <a:pPr marL="0" indent="0">
              <a:buNone/>
            </a:pPr>
            <a:r>
              <a:rPr lang="en-US" sz="2000" dirty="0"/>
              <a:t>•	Campylobacter </a:t>
            </a:r>
            <a:r>
              <a:rPr lang="en-US" sz="2000" dirty="0" err="1"/>
              <a:t>jejuni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	</a:t>
            </a:r>
            <a:r>
              <a:rPr lang="en-US" sz="2000" dirty="0" err="1"/>
              <a:t>Coxiella</a:t>
            </a:r>
            <a:r>
              <a:rPr lang="en-US" sz="2000" dirty="0"/>
              <a:t> </a:t>
            </a:r>
            <a:r>
              <a:rPr lang="en-US" sz="2000" dirty="0" err="1"/>
              <a:t>burnetii</a:t>
            </a:r>
            <a:r>
              <a:rPr lang="en-US" sz="2000" dirty="0"/>
              <a:t> (Q fever)</a:t>
            </a:r>
          </a:p>
          <a:p>
            <a:pPr marL="0" indent="0">
              <a:buNone/>
            </a:pPr>
            <a:r>
              <a:rPr lang="en-US" sz="2000" dirty="0"/>
              <a:t>•	Mycobacterium tuberculosis*</a:t>
            </a:r>
          </a:p>
          <a:p>
            <a:pPr marL="0" indent="0">
              <a:buNone/>
            </a:pPr>
            <a:r>
              <a:rPr lang="en-US" sz="2000" dirty="0"/>
              <a:t>•	</a:t>
            </a:r>
            <a:r>
              <a:rPr lang="en-US" sz="2000" dirty="0" err="1"/>
              <a:t>Nontyphoid</a:t>
            </a:r>
            <a:r>
              <a:rPr lang="en-US" sz="2000" dirty="0"/>
              <a:t> Salmonella</a:t>
            </a:r>
          </a:p>
          <a:p>
            <a:pPr marL="0" indent="0">
              <a:buNone/>
            </a:pPr>
            <a:r>
              <a:rPr lang="en-US" sz="2000" dirty="0"/>
              <a:t>•	</a:t>
            </a:r>
            <a:r>
              <a:rPr lang="en-US" sz="2000" dirty="0" err="1"/>
              <a:t>Shigella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	Visceral </a:t>
            </a:r>
            <a:r>
              <a:rPr lang="en-US" sz="2000" dirty="0" err="1"/>
              <a:t>leishmaniasis</a:t>
            </a:r>
            <a:r>
              <a:rPr lang="en-US" sz="2000" dirty="0"/>
              <a:t>*</a:t>
            </a:r>
          </a:p>
          <a:p>
            <a:pPr marL="0" indent="0">
              <a:buNone/>
            </a:pPr>
            <a:r>
              <a:rPr lang="en-US" sz="2000" dirty="0"/>
              <a:t>•	West Nile virus</a:t>
            </a:r>
          </a:p>
          <a:p>
            <a:pPr marL="0" indent="0">
              <a:buNone/>
            </a:pPr>
            <a:r>
              <a:rPr lang="en-US" sz="2000" dirty="0"/>
              <a:t>•	Malaria**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*no time limit</a:t>
            </a:r>
          </a:p>
          <a:p>
            <a:pPr marL="0" indent="0">
              <a:buNone/>
            </a:pPr>
            <a:r>
              <a:rPr lang="en-US" sz="2000" dirty="0"/>
              <a:t>**one year time limit OR at a time when standard or accepted treatises indicate the incubation period began during a qualifying period of service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55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Key Takeaways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99639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5000" b="1" dirty="0" smtClean="0"/>
              <a:t>A VA examination is generally necessary in all Gulf War claims.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on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Key Takeaways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62733"/>
          </a:xfrm>
        </p:spPr>
        <p:txBody>
          <a:bodyPr/>
          <a:lstStyle/>
          <a:p>
            <a:pPr>
              <a:buNone/>
            </a:pPr>
            <a:r>
              <a:rPr lang="en-US" sz="4500" b="1" dirty="0" smtClean="0"/>
              <a:t>   Service connection is warranted if an eligible Veteran can demonstrate signs or symptoms of a qualifying chronic disability manifest to a degree of at least 10 percent for a period of at least six months.</a:t>
            </a:r>
            <a:endParaRPr lang="en-US" sz="4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on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4000"/>
          </a:blip>
          <a:srcRect/>
          <a:stretch>
            <a:fillRect/>
          </a:stretch>
        </p:blipFill>
        <p:spPr bwMode="auto">
          <a:xfrm>
            <a:off x="1828800" y="114300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Key Takeaways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54737"/>
          </a:xfrm>
        </p:spPr>
        <p:txBody>
          <a:bodyPr/>
          <a:lstStyle/>
          <a:p>
            <a:pPr>
              <a:buNone/>
            </a:pPr>
            <a:r>
              <a:rPr lang="en-US" sz="4500" b="1" dirty="0" smtClean="0"/>
              <a:t>   </a:t>
            </a:r>
          </a:p>
          <a:p>
            <a:pPr marL="0" indent="0">
              <a:buNone/>
            </a:pPr>
            <a:r>
              <a:rPr lang="en-US" sz="4500" b="1" dirty="0" smtClean="0"/>
              <a:t>There is NO requirement of a medical nexus between the Veteran’s identified symptoms and active service.</a:t>
            </a:r>
            <a:endParaRPr lang="en-US" sz="4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on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4000"/>
          </a:blip>
          <a:srcRect/>
          <a:stretch>
            <a:fillRect/>
          </a:stretch>
        </p:blipFill>
        <p:spPr bwMode="auto">
          <a:xfrm>
            <a:off x="1828800" y="114300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Key Takeaways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77985"/>
          </a:xfrm>
        </p:spPr>
        <p:txBody>
          <a:bodyPr/>
          <a:lstStyle/>
          <a:p>
            <a:pPr>
              <a:buNone/>
            </a:pPr>
            <a:r>
              <a:rPr lang="en-US" sz="4500" b="1" dirty="0" smtClean="0"/>
              <a:t>   </a:t>
            </a:r>
          </a:p>
          <a:p>
            <a:pPr>
              <a:buNone/>
            </a:pPr>
            <a:r>
              <a:rPr lang="en-US" sz="4500" b="1" dirty="0" smtClean="0"/>
              <a:t>   Subject to a credibility analysis, lay evidence may be sufficient in many cases to grant service connection if there is no diagnosed disability.</a:t>
            </a:r>
            <a:endParaRPr lang="en-US" sz="4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503045"/>
          </a:xfrm>
        </p:spPr>
        <p:txBody>
          <a:bodyPr/>
          <a:lstStyle/>
          <a:p>
            <a:r>
              <a:rPr lang="en-US" sz="2400" b="1" dirty="0" smtClean="0"/>
              <a:t>November 2, 1994</a:t>
            </a:r>
            <a:r>
              <a:rPr lang="en-US" sz="2400" dirty="0" smtClean="0"/>
              <a:t> </a:t>
            </a:r>
            <a:r>
              <a:rPr lang="en-US" sz="2400" i="1" dirty="0" smtClean="0"/>
              <a:t>- Persian Gulf War Veterans’ Benefits Act </a:t>
            </a:r>
            <a:r>
              <a:rPr lang="en-US" sz="2400" dirty="0" smtClean="0"/>
              <a:t>initially enacted.</a:t>
            </a:r>
          </a:p>
          <a:p>
            <a:endParaRPr lang="en-US" sz="2400" dirty="0" smtClean="0"/>
          </a:p>
          <a:p>
            <a:r>
              <a:rPr lang="en-US" sz="2400" b="1" dirty="0" smtClean="0"/>
              <a:t>February 1995</a:t>
            </a:r>
            <a:r>
              <a:rPr lang="en-US" sz="2400" dirty="0" smtClean="0"/>
              <a:t> - New 38 C.F.R. § 3.317 promulgated.</a:t>
            </a:r>
          </a:p>
          <a:p>
            <a:pPr lvl="1"/>
            <a:r>
              <a:rPr lang="en-US" sz="2400" dirty="0" smtClean="0"/>
              <a:t>Original version included a 2-year presumptive period after last service in Southwest Asia.</a:t>
            </a:r>
          </a:p>
          <a:p>
            <a:pPr marL="517525" lvl="1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March 2002</a:t>
            </a:r>
            <a:r>
              <a:rPr lang="en-US" sz="2400" dirty="0" smtClean="0"/>
              <a:t> - § 3.317 expanded to include chronic multi-symptom illness defined by a cluster of signs and symptoms (</a:t>
            </a:r>
            <a:r>
              <a:rPr lang="en-US" sz="2400" i="1" dirty="0" smtClean="0"/>
              <a:t>e.g., </a:t>
            </a:r>
            <a:r>
              <a:rPr lang="en-US" sz="2400" dirty="0" smtClean="0"/>
              <a:t>Chronic Fatigue Syndrome, Fibromyalgia; and Functional </a:t>
            </a:r>
            <a:r>
              <a:rPr lang="en-US" sz="2400" dirty="0"/>
              <a:t>G</a:t>
            </a:r>
            <a:r>
              <a:rPr lang="en-US" sz="2400" dirty="0" smtClean="0"/>
              <a:t>astrointestinal </a:t>
            </a:r>
            <a:r>
              <a:rPr lang="en-US" sz="2400" dirty="0"/>
              <a:t>D</a:t>
            </a:r>
            <a:r>
              <a:rPr lang="en-US" sz="2400" dirty="0" smtClean="0"/>
              <a:t>isorders as of July 2011)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September 2010 </a:t>
            </a:r>
            <a:r>
              <a:rPr lang="en-US" sz="2400" dirty="0" smtClean="0"/>
              <a:t>- § 3.317  expanded to include presumptive service connection for certain infectious diseases based on service in Southwest Asia or Afghanistan.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on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4000"/>
          </a:blip>
          <a:srcRect/>
          <a:stretch>
            <a:fillRect/>
          </a:stretch>
        </p:blipFill>
        <p:spPr bwMode="auto">
          <a:xfrm>
            <a:off x="1828800" y="114300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/>
              <a:t>Key Takeaways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01232"/>
          </a:xfrm>
        </p:spPr>
        <p:txBody>
          <a:bodyPr/>
          <a:lstStyle/>
          <a:p>
            <a:pPr>
              <a:buNone/>
            </a:pPr>
            <a:r>
              <a:rPr lang="en-US" sz="4500" b="1" dirty="0" smtClean="0"/>
              <a:t>   </a:t>
            </a:r>
          </a:p>
          <a:p>
            <a:pPr>
              <a:buNone/>
            </a:pPr>
            <a:r>
              <a:rPr lang="en-US" sz="4500" b="1" dirty="0" smtClean="0"/>
              <a:t>	If a Veteran has been diagnosed with chronic fatigue syndrome, fibromyalgia, or a functional gastrointestinal disorder, there is NO requirement of a medical nexus.</a:t>
            </a:r>
            <a:endParaRPr lang="en-US" sz="4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 for your time today</a:t>
            </a:r>
            <a:endParaRPr lang="en-US" b="1" dirty="0"/>
          </a:p>
        </p:txBody>
      </p:sp>
      <p:pic>
        <p:nvPicPr>
          <p:cNvPr id="4" name="Picture 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Ongoing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428631"/>
          </a:xfrm>
        </p:spPr>
        <p:txBody>
          <a:bodyPr/>
          <a:lstStyle/>
          <a:p>
            <a:r>
              <a:rPr lang="en-US" dirty="0" smtClean="0"/>
              <a:t>Contracts with NAS’s Institute of Medicine for scientific review.</a:t>
            </a:r>
          </a:p>
          <a:p>
            <a:pPr marL="517525" lvl="1" indent="0">
              <a:buNone/>
            </a:pPr>
            <a:endParaRPr lang="en-US" dirty="0" smtClean="0"/>
          </a:p>
          <a:p>
            <a:r>
              <a:rPr lang="en-US" dirty="0" smtClean="0"/>
              <a:t>VA and DoD research studies on the cause and treatment of Gulf War Illness.</a:t>
            </a:r>
          </a:p>
          <a:p>
            <a:endParaRPr lang="en-US" dirty="0" smtClean="0"/>
          </a:p>
          <a:p>
            <a:r>
              <a:rPr lang="en-US" dirty="0" smtClean="0"/>
              <a:t>VA epidemiology studies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Veterans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1"/>
            <a:ext cx="8382000" cy="490595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Gulf War Registry health exam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Available to Veterans of the first Gulf War, Operation Desert Shield, Operation Desert Storm, Operation Iraqi Freedom, or Operation New Dawn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Alerts Veterans to possible long-term health problems that may be related to environmental exposures.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Veterans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1"/>
            <a:ext cx="8382000" cy="585391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Gulf War Registry health exam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Data helps VA understand and respond to these health problems more effectively.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Free and do not require enrollment in the VA health care system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Not a disability compensation exam</a:t>
            </a:r>
            <a:r>
              <a:rPr lang="en-US" dirty="0" smtClean="0"/>
              <a:t> (based on </a:t>
            </a:r>
            <a:r>
              <a:rPr lang="en-US" b="1" dirty="0" smtClean="0"/>
              <a:t>Veterans’ recollection</a:t>
            </a:r>
            <a:r>
              <a:rPr lang="en-US" dirty="0" smtClean="0"/>
              <a:t> of service, not on their military records)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yellow-magenta Segoe_TP10286788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E47881F57B24FA1E1730CDAEFDBF6" ma:contentTypeVersion="7" ma:contentTypeDescription="Create a new document." ma:contentTypeScope="" ma:versionID="2d078e00508e3ea0b3d9f71af7ca9f87">
  <xsd:schema xmlns:xsd="http://www.w3.org/2001/XMLSchema" xmlns:xs="http://www.w3.org/2001/XMLSchema" xmlns:p="http://schemas.microsoft.com/office/2006/metadata/properties" xmlns:ns2="2d00b89a-1c85-44ad-8a75-4fe998aa7f9b" targetNamespace="http://schemas.microsoft.com/office/2006/metadata/properties" ma:root="true" ma:fieldsID="449e740155f0df1f740d509d963f79d5" ns2:_="">
    <xsd:import namespace="2d00b89a-1c85-44ad-8a75-4fe998aa7f9b"/>
    <xsd:element name="properties">
      <xsd:complexType>
        <xsd:sequence>
          <xsd:element name="documentManagement">
            <xsd:complexType>
              <xsd:all>
                <xsd:element ref="ns2:Course2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0b89a-1c85-44ad-8a75-4fe998aa7f9b" elementFormDefault="qualified">
    <xsd:import namespace="http://schemas.microsoft.com/office/2006/documentManagement/types"/>
    <xsd:import namespace="http://schemas.microsoft.com/office/infopath/2007/PartnerControls"/>
    <xsd:element name="Course2" ma:index="8" ma:displayName="Course" ma:list="{47aea799-5215-4d7d-affe-6bf7fb4a5e02}" ma:internalName="Course2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ourse2 xmlns="2d00b89a-1c85-44ad-8a75-4fe998aa7f9b">596</Course2>
  </documentManagement>
</p:properties>
</file>

<file path=customXml/itemProps1.xml><?xml version="1.0" encoding="utf-8"?>
<ds:datastoreItem xmlns:ds="http://schemas.openxmlformats.org/officeDocument/2006/customXml" ds:itemID="{E8E1AE55-2230-43F2-B3B8-BFF36C953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00b89a-1c85-44ad-8a75-4fe998aa7f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82BDE9-1ACD-48CE-AF54-62463D9DA3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860172-393E-4940-A364-BC3CA5F796ED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d00b89a-1c85-44ad-8a75-4fe998aa7f9b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TS010286788</Template>
  <TotalTime>2752</TotalTime>
  <Words>1932</Words>
  <Application>Microsoft Office PowerPoint</Application>
  <PresentationFormat>On-screen Show (4:3)</PresentationFormat>
  <Paragraphs>390</Paragraphs>
  <Slides>61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1_White Template with yellow-magenta Segoe_TP10286788</vt:lpstr>
      <vt:lpstr>White with Courier font for code slides</vt:lpstr>
      <vt:lpstr>Adjudicating Gulf War Claims</vt:lpstr>
      <vt:lpstr>Gulf War Exposures</vt:lpstr>
      <vt:lpstr>PowerPoint Presentation</vt:lpstr>
      <vt:lpstr>Objectives </vt:lpstr>
      <vt:lpstr>REFERENCES</vt:lpstr>
      <vt:lpstr>Background</vt:lpstr>
      <vt:lpstr>Ongoing Efforts</vt:lpstr>
      <vt:lpstr>Veterans Services</vt:lpstr>
      <vt:lpstr>Veterans Services</vt:lpstr>
      <vt:lpstr> Regulatory Criteria</vt:lpstr>
      <vt:lpstr>Basic Criteria</vt:lpstr>
      <vt:lpstr>Basic Criteria</vt:lpstr>
      <vt:lpstr>What is a “Persian Gulf Veteran”?</vt:lpstr>
      <vt:lpstr>Southwest Asia Theater of Operations</vt:lpstr>
      <vt:lpstr>Don’t Forget</vt:lpstr>
      <vt:lpstr>Verification of Service</vt:lpstr>
      <vt:lpstr>Verification of Service</vt:lpstr>
      <vt:lpstr>Verification of Service</vt:lpstr>
      <vt:lpstr>“Objective Indications”</vt:lpstr>
      <vt:lpstr>Don’t Forget</vt:lpstr>
      <vt:lpstr>Qualifying Chronic Disability</vt:lpstr>
      <vt:lpstr>Qualifying Chronic Disability</vt:lpstr>
      <vt:lpstr>Don’t Forget</vt:lpstr>
      <vt:lpstr>Medical Viewpoint</vt:lpstr>
      <vt:lpstr>PowerPoint Presentation</vt:lpstr>
      <vt:lpstr>PowerPoint Presentation</vt:lpstr>
      <vt:lpstr>PowerPoint Presentation</vt:lpstr>
      <vt:lpstr>Fibromyalgia (myofascial pain syndrome)</vt:lpstr>
      <vt:lpstr>Chronic Fatigue Syndrome</vt:lpstr>
      <vt:lpstr>Functional GI Disorders</vt:lpstr>
      <vt:lpstr> Adjudicating Claims</vt:lpstr>
      <vt:lpstr>Records</vt:lpstr>
      <vt:lpstr>VA Examinations</vt:lpstr>
      <vt:lpstr>VA Examinations</vt:lpstr>
      <vt:lpstr>VA Examinations</vt:lpstr>
      <vt:lpstr>Adjudication</vt:lpstr>
      <vt:lpstr>Don’t Forget</vt:lpstr>
      <vt:lpstr>Medical Evidence</vt:lpstr>
      <vt:lpstr>Medical Evidence</vt:lpstr>
      <vt:lpstr>Don’t Forget</vt:lpstr>
      <vt:lpstr>Manifestation to 10 Percent</vt:lpstr>
      <vt:lpstr>Don’t Forget</vt:lpstr>
      <vt:lpstr>Lay Evidence</vt:lpstr>
      <vt:lpstr>Lay Evidence</vt:lpstr>
      <vt:lpstr>Don’t Forget</vt:lpstr>
      <vt:lpstr>Don’t Forget</vt:lpstr>
      <vt:lpstr>Don’t Forget</vt:lpstr>
      <vt:lpstr>Exceptions to Presumption</vt:lpstr>
      <vt:lpstr>Exceptions to Presumption</vt:lpstr>
      <vt:lpstr>Exceptions to Presumption</vt:lpstr>
      <vt:lpstr>Service Connection under 38 CFR 3.317</vt:lpstr>
      <vt:lpstr>Evaluating Gulf War Disabilities</vt:lpstr>
      <vt:lpstr>Evaluating Gulf War Disabilities</vt:lpstr>
      <vt:lpstr>Infectious Diseases under 38 CFR 3.317</vt:lpstr>
      <vt:lpstr> Key Takeaways</vt:lpstr>
      <vt:lpstr>Key Takeaways</vt:lpstr>
      <vt:lpstr>Key Takeaways</vt:lpstr>
      <vt:lpstr>Key Takeaways</vt:lpstr>
      <vt:lpstr>Key Takeaways</vt:lpstr>
      <vt:lpstr>Key Takeaways</vt:lpstr>
      <vt:lpstr> Questions?</vt:lpstr>
    </vt:vector>
  </TitlesOfParts>
  <Company>Veterans Benefits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Adjudicating Gulf War Claims PowerPoint Presentation</dc:title>
  <dc:subject>RVSR</dc:subject>
  <dc:creator>Department of Veterans Affairs, Veterans Benefits Administration,Vocational Rehabilitation and Employment Service, STAFF</dc:creator>
  <cp:keywords>adjudication, adjudicating, Gulf, War, Irag, Afghanistan, claims, environmental, hazards</cp:keywords>
  <dc:description>This lesson is intended to enable the the employee to have a clear understanding of available references to adjudicate claims based on service in the Gulf War and Southwest Asia, and environmental hazards in Irag, Afghanistan, and other military installatins, with 98% accuracy.</dc:description>
  <cp:lastModifiedBy>Sochar, Lisa</cp:lastModifiedBy>
  <cp:revision>154</cp:revision>
  <dcterms:created xsi:type="dcterms:W3CDTF">2013-03-07T12:41:39Z</dcterms:created>
  <dcterms:modified xsi:type="dcterms:W3CDTF">2015-09-17T17:17:17Z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0x010100BB0E47881F57B24FA1E1730CDAEFDBF6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