
<file path=[Content_Types].xml><?xml version="1.0" encoding="utf-8"?>
<Types xmlns="http://schemas.openxmlformats.org/package/2006/content-types">
  <Default Extension="tmp" ContentType="image/pn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52" r:id="rId4"/>
  </p:sldMasterIdLst>
  <p:notesMasterIdLst>
    <p:notesMasterId r:id="rId28"/>
  </p:notesMasterIdLst>
  <p:handoutMasterIdLst>
    <p:handoutMasterId r:id="rId29"/>
  </p:handoutMasterIdLst>
  <p:sldIdLst>
    <p:sldId id="376" r:id="rId5"/>
    <p:sldId id="510" r:id="rId6"/>
    <p:sldId id="600" r:id="rId7"/>
    <p:sldId id="623" r:id="rId8"/>
    <p:sldId id="578" r:id="rId9"/>
    <p:sldId id="631" r:id="rId10"/>
    <p:sldId id="606" r:id="rId11"/>
    <p:sldId id="617" r:id="rId12"/>
    <p:sldId id="632" r:id="rId13"/>
    <p:sldId id="618" r:id="rId14"/>
    <p:sldId id="619" r:id="rId15"/>
    <p:sldId id="621" r:id="rId16"/>
    <p:sldId id="620" r:id="rId17"/>
    <p:sldId id="633" r:id="rId18"/>
    <p:sldId id="627" r:id="rId19"/>
    <p:sldId id="628" r:id="rId20"/>
    <p:sldId id="629" r:id="rId21"/>
    <p:sldId id="630" r:id="rId22"/>
    <p:sldId id="577" r:id="rId23"/>
    <p:sldId id="601" r:id="rId24"/>
    <p:sldId id="602" r:id="rId25"/>
    <p:sldId id="572" r:id="rId26"/>
    <p:sldId id="515" r:id="rId27"/>
  </p:sldIdLst>
  <p:sldSz cx="9144000" cy="6858000" type="screen4x3"/>
  <p:notesSz cx="7010400" cy="9296400"/>
  <p:defaultTextStyle>
    <a:defPPr>
      <a:defRPr lang="en-US"/>
    </a:defPPr>
    <a:lvl1pPr algn="l" rtl="0" fontAlgn="base">
      <a:spcBef>
        <a:spcPct val="0"/>
      </a:spcBef>
      <a:spcAft>
        <a:spcPct val="0"/>
      </a:spcAft>
      <a:defRPr sz="3200" kern="1200">
        <a:solidFill>
          <a:schemeClr val="tx1"/>
        </a:solidFill>
        <a:latin typeface="Tahoma" pitchFamily="34" charset="0"/>
        <a:ea typeface="+mn-ea"/>
        <a:cs typeface="Arial" charset="0"/>
      </a:defRPr>
    </a:lvl1pPr>
    <a:lvl2pPr marL="457200" algn="l" rtl="0" fontAlgn="base">
      <a:spcBef>
        <a:spcPct val="0"/>
      </a:spcBef>
      <a:spcAft>
        <a:spcPct val="0"/>
      </a:spcAft>
      <a:defRPr sz="3200" kern="1200">
        <a:solidFill>
          <a:schemeClr val="tx1"/>
        </a:solidFill>
        <a:latin typeface="Tahoma" pitchFamily="34" charset="0"/>
        <a:ea typeface="+mn-ea"/>
        <a:cs typeface="Arial" charset="0"/>
      </a:defRPr>
    </a:lvl2pPr>
    <a:lvl3pPr marL="914400" algn="l" rtl="0" fontAlgn="base">
      <a:spcBef>
        <a:spcPct val="0"/>
      </a:spcBef>
      <a:spcAft>
        <a:spcPct val="0"/>
      </a:spcAft>
      <a:defRPr sz="3200" kern="1200">
        <a:solidFill>
          <a:schemeClr val="tx1"/>
        </a:solidFill>
        <a:latin typeface="Tahoma" pitchFamily="34" charset="0"/>
        <a:ea typeface="+mn-ea"/>
        <a:cs typeface="Arial" charset="0"/>
      </a:defRPr>
    </a:lvl3pPr>
    <a:lvl4pPr marL="1371600" algn="l" rtl="0" fontAlgn="base">
      <a:spcBef>
        <a:spcPct val="0"/>
      </a:spcBef>
      <a:spcAft>
        <a:spcPct val="0"/>
      </a:spcAft>
      <a:defRPr sz="3200" kern="1200">
        <a:solidFill>
          <a:schemeClr val="tx1"/>
        </a:solidFill>
        <a:latin typeface="Tahoma" pitchFamily="34" charset="0"/>
        <a:ea typeface="+mn-ea"/>
        <a:cs typeface="Arial" charset="0"/>
      </a:defRPr>
    </a:lvl4pPr>
    <a:lvl5pPr marL="1828800" algn="l" rtl="0" fontAlgn="base">
      <a:spcBef>
        <a:spcPct val="0"/>
      </a:spcBef>
      <a:spcAft>
        <a:spcPct val="0"/>
      </a:spcAft>
      <a:defRPr sz="3200" kern="1200">
        <a:solidFill>
          <a:schemeClr val="tx1"/>
        </a:solidFill>
        <a:latin typeface="Tahoma" pitchFamily="34" charset="0"/>
        <a:ea typeface="+mn-ea"/>
        <a:cs typeface="Arial" charset="0"/>
      </a:defRPr>
    </a:lvl5pPr>
    <a:lvl6pPr marL="2286000" algn="l" defTabSz="914400" rtl="0" eaLnBrk="1" latinLnBrk="0" hangingPunct="1">
      <a:defRPr sz="3200" kern="1200">
        <a:solidFill>
          <a:schemeClr val="tx1"/>
        </a:solidFill>
        <a:latin typeface="Tahoma" pitchFamily="34" charset="0"/>
        <a:ea typeface="+mn-ea"/>
        <a:cs typeface="Arial" charset="0"/>
      </a:defRPr>
    </a:lvl6pPr>
    <a:lvl7pPr marL="2743200" algn="l" defTabSz="914400" rtl="0" eaLnBrk="1" latinLnBrk="0" hangingPunct="1">
      <a:defRPr sz="3200" kern="1200">
        <a:solidFill>
          <a:schemeClr val="tx1"/>
        </a:solidFill>
        <a:latin typeface="Tahoma" pitchFamily="34" charset="0"/>
        <a:ea typeface="+mn-ea"/>
        <a:cs typeface="Arial" charset="0"/>
      </a:defRPr>
    </a:lvl7pPr>
    <a:lvl8pPr marL="3200400" algn="l" defTabSz="914400" rtl="0" eaLnBrk="1" latinLnBrk="0" hangingPunct="1">
      <a:defRPr sz="3200" kern="1200">
        <a:solidFill>
          <a:schemeClr val="tx1"/>
        </a:solidFill>
        <a:latin typeface="Tahoma" pitchFamily="34" charset="0"/>
        <a:ea typeface="+mn-ea"/>
        <a:cs typeface="Arial" charset="0"/>
      </a:defRPr>
    </a:lvl8pPr>
    <a:lvl9pPr marL="3657600" algn="l" defTabSz="914400" rtl="0" eaLnBrk="1" latinLnBrk="0" hangingPunct="1">
      <a:defRPr sz="3200" kern="1200">
        <a:solidFill>
          <a:schemeClr val="tx1"/>
        </a:solidFill>
        <a:latin typeface="Tahoma" pitchFamily="34"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RISENDINE, Isabelle, VBAVACO" initials="ITB" lastIdx="1" clrIdx="0"/>
  <p:cmAuthor id="1" name="MACE, Radine, VBAVACO" initials="RMACE" lastIdx="2" clrIdx="1"/>
  <p:cmAuthor id="2" name="WILLIARD, Diana, VBAVACO" initials="WDV"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FF"/>
    <a:srgbClr val="000066"/>
    <a:srgbClr val="CC0000"/>
    <a:srgbClr val="000000"/>
    <a:srgbClr val="BBBBFF"/>
    <a:srgbClr val="ABABFF"/>
    <a:srgbClr val="9999FF"/>
    <a:srgbClr val="66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268" autoAdjust="0"/>
    <p:restoredTop sz="91209" autoAdjust="0"/>
  </p:normalViewPr>
  <p:slideViewPr>
    <p:cSldViewPr>
      <p:cViewPr>
        <p:scale>
          <a:sx n="100" d="100"/>
          <a:sy n="100" d="100"/>
        </p:scale>
        <p:origin x="-234" y="-294"/>
      </p:cViewPr>
      <p:guideLst>
        <p:guide orient="horz" pos="624"/>
        <p:guide/>
      </p:guideLst>
    </p:cSldViewPr>
  </p:slideViewPr>
  <p:outlineViewPr>
    <p:cViewPr>
      <p:scale>
        <a:sx n="33" d="100"/>
        <a:sy n="33" d="100"/>
      </p:scale>
      <p:origin x="0" y="8102"/>
    </p:cViewPr>
  </p:outlineViewPr>
  <p:notesTextViewPr>
    <p:cViewPr>
      <p:scale>
        <a:sx n="100" d="100"/>
        <a:sy n="100" d="100"/>
      </p:scale>
      <p:origin x="0" y="0"/>
    </p:cViewPr>
  </p:notesTextViewPr>
  <p:sorterViewPr>
    <p:cViewPr>
      <p:scale>
        <a:sx n="100" d="100"/>
        <a:sy n="100" d="100"/>
      </p:scale>
      <p:origin x="0" y="3149"/>
    </p:cViewPr>
  </p:sorterViewPr>
  <p:notesViewPr>
    <p:cSldViewPr>
      <p:cViewPr>
        <p:scale>
          <a:sx n="100" d="100"/>
          <a:sy n="100" d="100"/>
        </p:scale>
        <p:origin x="-816" y="672"/>
      </p:cViewPr>
      <p:guideLst>
        <p:guide orient="horz" pos="2927"/>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43238" cy="471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510" tIns="46256" rIns="92510" bIns="46256" numCol="1" anchor="t" anchorCtr="0" compatLnSpc="1">
            <a:prstTxWarp prst="textNoShape">
              <a:avLst/>
            </a:prstTxWarp>
          </a:bodyPr>
          <a:lstStyle>
            <a:lvl1pPr defTabSz="930275" eaLnBrk="0" hangingPunct="0">
              <a:defRPr sz="1200">
                <a:cs typeface="+mn-cs"/>
              </a:defRPr>
            </a:lvl1pPr>
          </a:lstStyle>
          <a:p>
            <a:pPr>
              <a:defRPr/>
            </a:pPr>
            <a:endParaRPr lang="en-US" dirty="0"/>
          </a:p>
        </p:txBody>
      </p:sp>
      <p:sp>
        <p:nvSpPr>
          <p:cNvPr id="4099" name="Rectangle 3"/>
          <p:cNvSpPr>
            <a:spLocks noGrp="1" noChangeArrowheads="1"/>
          </p:cNvSpPr>
          <p:nvPr>
            <p:ph type="dt" sz="quarter" idx="1"/>
          </p:nvPr>
        </p:nvSpPr>
        <p:spPr bwMode="auto">
          <a:xfrm>
            <a:off x="3981450" y="0"/>
            <a:ext cx="3041650" cy="471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510" tIns="46256" rIns="92510" bIns="46256" numCol="1" anchor="t" anchorCtr="0" compatLnSpc="1">
            <a:prstTxWarp prst="textNoShape">
              <a:avLst/>
            </a:prstTxWarp>
          </a:bodyPr>
          <a:lstStyle>
            <a:lvl1pPr algn="r" defTabSz="930275" eaLnBrk="0" hangingPunct="0">
              <a:defRPr sz="1200">
                <a:cs typeface="+mn-cs"/>
              </a:defRPr>
            </a:lvl1pPr>
          </a:lstStyle>
          <a:p>
            <a:pPr>
              <a:defRPr/>
            </a:pPr>
            <a:endParaRPr lang="en-US" dirty="0"/>
          </a:p>
        </p:txBody>
      </p:sp>
      <p:sp>
        <p:nvSpPr>
          <p:cNvPr id="4100" name="Rectangle 4"/>
          <p:cNvSpPr>
            <a:spLocks noGrp="1" noChangeArrowheads="1"/>
          </p:cNvSpPr>
          <p:nvPr>
            <p:ph type="ftr" sz="quarter" idx="2"/>
          </p:nvPr>
        </p:nvSpPr>
        <p:spPr bwMode="auto">
          <a:xfrm>
            <a:off x="0" y="8801100"/>
            <a:ext cx="3043238" cy="471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510" tIns="46256" rIns="92510" bIns="46256" numCol="1" anchor="b" anchorCtr="0" compatLnSpc="1">
            <a:prstTxWarp prst="textNoShape">
              <a:avLst/>
            </a:prstTxWarp>
          </a:bodyPr>
          <a:lstStyle>
            <a:lvl1pPr defTabSz="930275" eaLnBrk="0" hangingPunct="0">
              <a:defRPr sz="1200">
                <a:cs typeface="+mn-cs"/>
              </a:defRPr>
            </a:lvl1pPr>
          </a:lstStyle>
          <a:p>
            <a:pPr>
              <a:defRPr/>
            </a:pPr>
            <a:endParaRPr lang="en-US" dirty="0"/>
          </a:p>
        </p:txBody>
      </p:sp>
      <p:sp>
        <p:nvSpPr>
          <p:cNvPr id="4101" name="Rectangle 5"/>
          <p:cNvSpPr>
            <a:spLocks noGrp="1" noChangeArrowheads="1"/>
          </p:cNvSpPr>
          <p:nvPr>
            <p:ph type="sldNum" sz="quarter" idx="3"/>
          </p:nvPr>
        </p:nvSpPr>
        <p:spPr bwMode="auto">
          <a:xfrm>
            <a:off x="3981450" y="8801100"/>
            <a:ext cx="3041650" cy="471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510" tIns="46256" rIns="92510" bIns="46256" numCol="1" anchor="b" anchorCtr="0" compatLnSpc="1">
            <a:prstTxWarp prst="textNoShape">
              <a:avLst/>
            </a:prstTxWarp>
          </a:bodyPr>
          <a:lstStyle>
            <a:lvl1pPr algn="r" defTabSz="930275" eaLnBrk="0" hangingPunct="0">
              <a:defRPr sz="1200">
                <a:cs typeface="+mn-cs"/>
              </a:defRPr>
            </a:lvl1pPr>
          </a:lstStyle>
          <a:p>
            <a:pPr>
              <a:defRPr/>
            </a:pPr>
            <a:fld id="{52F32E37-3696-4BA1-95FA-EC797AFFE732}" type="slidenum">
              <a:rPr lang="en-US"/>
              <a:pPr>
                <a:defRPr/>
              </a:pPr>
              <a:t>‹#›</a:t>
            </a:fld>
            <a:endParaRPr lang="en-US" dirty="0"/>
          </a:p>
        </p:txBody>
      </p:sp>
    </p:spTree>
    <p:extLst>
      <p:ext uri="{BB962C8B-B14F-4D97-AF65-F5344CB8AC3E}">
        <p14:creationId xmlns:p14="http://schemas.microsoft.com/office/powerpoint/2010/main" val="2844295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3038475" cy="46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510" tIns="46256" rIns="92510" bIns="46256" numCol="1" anchor="t" anchorCtr="0" compatLnSpc="1">
            <a:prstTxWarp prst="textNoShape">
              <a:avLst/>
            </a:prstTxWarp>
          </a:bodyPr>
          <a:lstStyle>
            <a:lvl1pPr defTabSz="928688" eaLnBrk="0" hangingPunct="0">
              <a:defRPr sz="1200">
                <a:cs typeface="+mn-cs"/>
              </a:defRPr>
            </a:lvl1pPr>
          </a:lstStyle>
          <a:p>
            <a:pPr>
              <a:defRPr/>
            </a:pPr>
            <a:endParaRPr lang="en-US" dirty="0"/>
          </a:p>
        </p:txBody>
      </p:sp>
      <p:sp>
        <p:nvSpPr>
          <p:cNvPr id="2051" name="Rectangle 3"/>
          <p:cNvSpPr>
            <a:spLocks noGrp="1" noChangeArrowheads="1"/>
          </p:cNvSpPr>
          <p:nvPr>
            <p:ph type="dt" idx="1"/>
          </p:nvPr>
        </p:nvSpPr>
        <p:spPr bwMode="auto">
          <a:xfrm>
            <a:off x="3971925" y="0"/>
            <a:ext cx="3038475" cy="46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510" tIns="46256" rIns="92510" bIns="46256" numCol="1" anchor="t" anchorCtr="0" compatLnSpc="1">
            <a:prstTxWarp prst="textNoShape">
              <a:avLst/>
            </a:prstTxWarp>
          </a:bodyPr>
          <a:lstStyle>
            <a:lvl1pPr algn="r" defTabSz="928688" eaLnBrk="0" hangingPunct="0">
              <a:defRPr sz="1200">
                <a:cs typeface="+mn-cs"/>
              </a:defRPr>
            </a:lvl1pPr>
          </a:lstStyle>
          <a:p>
            <a:pPr>
              <a:defRPr/>
            </a:pPr>
            <a:endParaRPr lang="en-US" dirty="0"/>
          </a:p>
        </p:txBody>
      </p:sp>
      <p:sp>
        <p:nvSpPr>
          <p:cNvPr id="20484" name="Rectangle 4"/>
          <p:cNvSpPr>
            <a:spLocks noGrp="1" noRot="1" noChangeAspect="1" noChangeArrowheads="1" noTextEdit="1"/>
          </p:cNvSpPr>
          <p:nvPr>
            <p:ph type="sldImg" idx="2"/>
          </p:nvPr>
        </p:nvSpPr>
        <p:spPr bwMode="auto">
          <a:xfrm>
            <a:off x="1211263" y="708025"/>
            <a:ext cx="4594225" cy="3444875"/>
          </a:xfrm>
          <a:prstGeom prst="rect">
            <a:avLst/>
          </a:prstGeom>
          <a:noFill/>
          <a:ln w="12700">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35038" y="4389438"/>
            <a:ext cx="5140325" cy="4233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510" tIns="46256" rIns="92510" bIns="4625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0" y="8856663"/>
            <a:ext cx="3038475" cy="46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510" tIns="46256" rIns="92510" bIns="46256" numCol="1" anchor="b" anchorCtr="0" compatLnSpc="1">
            <a:prstTxWarp prst="textNoShape">
              <a:avLst/>
            </a:prstTxWarp>
          </a:bodyPr>
          <a:lstStyle>
            <a:lvl1pPr defTabSz="928688" eaLnBrk="0" hangingPunct="0">
              <a:defRPr sz="1200">
                <a:cs typeface="+mn-cs"/>
              </a:defRPr>
            </a:lvl1pPr>
          </a:lstStyle>
          <a:p>
            <a:pPr>
              <a:defRPr/>
            </a:pPr>
            <a:endParaRPr lang="en-US" dirty="0"/>
          </a:p>
        </p:txBody>
      </p:sp>
      <p:sp>
        <p:nvSpPr>
          <p:cNvPr id="2055" name="Rectangle 7"/>
          <p:cNvSpPr>
            <a:spLocks noGrp="1" noChangeArrowheads="1"/>
          </p:cNvSpPr>
          <p:nvPr>
            <p:ph type="sldNum" sz="quarter" idx="5"/>
          </p:nvPr>
        </p:nvSpPr>
        <p:spPr bwMode="auto">
          <a:xfrm>
            <a:off x="3971925" y="8856663"/>
            <a:ext cx="3038475" cy="46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510" tIns="46256" rIns="92510" bIns="46256" numCol="1" anchor="b" anchorCtr="0" compatLnSpc="1">
            <a:prstTxWarp prst="textNoShape">
              <a:avLst/>
            </a:prstTxWarp>
          </a:bodyPr>
          <a:lstStyle>
            <a:lvl1pPr algn="r" defTabSz="928688" eaLnBrk="0" hangingPunct="0">
              <a:defRPr sz="1200">
                <a:cs typeface="+mn-cs"/>
              </a:defRPr>
            </a:lvl1pPr>
          </a:lstStyle>
          <a:p>
            <a:pPr>
              <a:defRPr/>
            </a:pPr>
            <a:fld id="{F6C5AFC7-95A3-44F6-A761-8AD13D546B2E}" type="slidenum">
              <a:rPr lang="en-US"/>
              <a:pPr>
                <a:defRPr/>
              </a:pPr>
              <a:t>‹#›</a:t>
            </a:fld>
            <a:endParaRPr lang="en-US" dirty="0"/>
          </a:p>
        </p:txBody>
      </p:sp>
    </p:spTree>
    <p:extLst>
      <p:ext uri="{BB962C8B-B14F-4D97-AF65-F5344CB8AC3E}">
        <p14:creationId xmlns:p14="http://schemas.microsoft.com/office/powerpoint/2010/main" val="285259584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ahoma"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Tahoma"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Tahoma"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Tahoma"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Tahoma"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lvl1pPr defTabSz="928688" eaLnBrk="0" hangingPunct="0">
              <a:defRPr sz="3200">
                <a:solidFill>
                  <a:schemeClr val="tx1"/>
                </a:solidFill>
                <a:latin typeface="Tahoma" pitchFamily="34" charset="0"/>
              </a:defRPr>
            </a:lvl1pPr>
            <a:lvl2pPr marL="742950" indent="-285750" defTabSz="928688" eaLnBrk="0" hangingPunct="0">
              <a:defRPr sz="3200">
                <a:solidFill>
                  <a:schemeClr val="tx1"/>
                </a:solidFill>
                <a:latin typeface="Tahoma" pitchFamily="34" charset="0"/>
              </a:defRPr>
            </a:lvl2pPr>
            <a:lvl3pPr marL="1143000" indent="-228600" defTabSz="928688" eaLnBrk="0" hangingPunct="0">
              <a:defRPr sz="3200">
                <a:solidFill>
                  <a:schemeClr val="tx1"/>
                </a:solidFill>
                <a:latin typeface="Tahoma" pitchFamily="34" charset="0"/>
              </a:defRPr>
            </a:lvl3pPr>
            <a:lvl4pPr marL="1600200" indent="-228600" defTabSz="928688" eaLnBrk="0" hangingPunct="0">
              <a:defRPr sz="3200">
                <a:solidFill>
                  <a:schemeClr val="tx1"/>
                </a:solidFill>
                <a:latin typeface="Tahoma" pitchFamily="34" charset="0"/>
              </a:defRPr>
            </a:lvl4pPr>
            <a:lvl5pPr marL="2057400" indent="-228600" defTabSz="928688" eaLnBrk="0" hangingPunct="0">
              <a:defRPr sz="3200">
                <a:solidFill>
                  <a:schemeClr val="tx1"/>
                </a:solidFill>
                <a:latin typeface="Tahoma" pitchFamily="34" charset="0"/>
              </a:defRPr>
            </a:lvl5pPr>
            <a:lvl6pPr marL="2514600" indent="-228600" defTabSz="928688" eaLnBrk="0" fontAlgn="base" hangingPunct="0">
              <a:spcBef>
                <a:spcPct val="0"/>
              </a:spcBef>
              <a:spcAft>
                <a:spcPct val="0"/>
              </a:spcAft>
              <a:defRPr sz="3200">
                <a:solidFill>
                  <a:schemeClr val="tx1"/>
                </a:solidFill>
                <a:latin typeface="Tahoma" pitchFamily="34" charset="0"/>
              </a:defRPr>
            </a:lvl6pPr>
            <a:lvl7pPr marL="2971800" indent="-228600" defTabSz="928688" eaLnBrk="0" fontAlgn="base" hangingPunct="0">
              <a:spcBef>
                <a:spcPct val="0"/>
              </a:spcBef>
              <a:spcAft>
                <a:spcPct val="0"/>
              </a:spcAft>
              <a:defRPr sz="3200">
                <a:solidFill>
                  <a:schemeClr val="tx1"/>
                </a:solidFill>
                <a:latin typeface="Tahoma" pitchFamily="34" charset="0"/>
              </a:defRPr>
            </a:lvl7pPr>
            <a:lvl8pPr marL="3429000" indent="-228600" defTabSz="928688" eaLnBrk="0" fontAlgn="base" hangingPunct="0">
              <a:spcBef>
                <a:spcPct val="0"/>
              </a:spcBef>
              <a:spcAft>
                <a:spcPct val="0"/>
              </a:spcAft>
              <a:defRPr sz="3200">
                <a:solidFill>
                  <a:schemeClr val="tx1"/>
                </a:solidFill>
                <a:latin typeface="Tahoma" pitchFamily="34" charset="0"/>
              </a:defRPr>
            </a:lvl8pPr>
            <a:lvl9pPr marL="3886200" indent="-228600" defTabSz="928688" eaLnBrk="0" fontAlgn="base" hangingPunct="0">
              <a:spcBef>
                <a:spcPct val="0"/>
              </a:spcBef>
              <a:spcAft>
                <a:spcPct val="0"/>
              </a:spcAft>
              <a:defRPr sz="3200">
                <a:solidFill>
                  <a:schemeClr val="tx1"/>
                </a:solidFill>
                <a:latin typeface="Tahoma" pitchFamily="34" charset="0"/>
              </a:defRPr>
            </a:lvl9pPr>
          </a:lstStyle>
          <a:p>
            <a:fld id="{18CC86C4-EBED-436A-9493-B862216C28C2}" type="slidenum">
              <a:rPr lang="en-US" sz="1200" smtClean="0"/>
              <a:pPr/>
              <a:t>1</a:t>
            </a:fld>
            <a:endParaRPr lang="en-US" sz="1200" dirty="0" smtClean="0"/>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marL="228600" indent="-228600" eaLnBrk="1" hangingPunct="1"/>
            <a:endParaRPr lang="en-US" sz="1400"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6C5AFC7-95A3-44F6-A761-8AD13D546B2E}" type="slidenum">
              <a:rPr lang="en-US"/>
              <a:pPr>
                <a:defRPr/>
              </a:pPr>
              <a:t>2</a:t>
            </a:fld>
            <a:endParaRPr lang="en-US" dirty="0"/>
          </a:p>
        </p:txBody>
      </p:sp>
    </p:spTree>
    <p:extLst>
      <p:ext uri="{BB962C8B-B14F-4D97-AF65-F5344CB8AC3E}">
        <p14:creationId xmlns:p14="http://schemas.microsoft.com/office/powerpoint/2010/main" val="7755050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6C5AFC7-95A3-44F6-A761-8AD13D546B2E}" type="slidenum">
              <a:rPr lang="en-US"/>
              <a:pPr>
                <a:defRPr/>
              </a:pPr>
              <a:t>4</a:t>
            </a:fld>
            <a:endParaRPr lang="en-US" dirty="0"/>
          </a:p>
        </p:txBody>
      </p:sp>
    </p:spTree>
    <p:extLst>
      <p:ext uri="{BB962C8B-B14F-4D97-AF65-F5344CB8AC3E}">
        <p14:creationId xmlns:p14="http://schemas.microsoft.com/office/powerpoint/2010/main" val="1899663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6C5AFC7-95A3-44F6-A761-8AD13D546B2E}" type="slidenum">
              <a:rPr lang="en-US"/>
              <a:pPr>
                <a:defRPr/>
              </a:pPr>
              <a:t>5</a:t>
            </a:fld>
            <a:endParaRPr lang="en-US" dirty="0"/>
          </a:p>
        </p:txBody>
      </p:sp>
    </p:spTree>
    <p:extLst>
      <p:ext uri="{BB962C8B-B14F-4D97-AF65-F5344CB8AC3E}">
        <p14:creationId xmlns:p14="http://schemas.microsoft.com/office/powerpoint/2010/main" val="1899663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6C5AFC7-95A3-44F6-A761-8AD13D546B2E}" type="slidenum">
              <a:rPr lang="en-US"/>
              <a:pPr>
                <a:defRPr/>
              </a:pPr>
              <a:t>6</a:t>
            </a:fld>
            <a:endParaRPr lang="en-US" dirty="0"/>
          </a:p>
        </p:txBody>
      </p:sp>
    </p:spTree>
    <p:extLst>
      <p:ext uri="{BB962C8B-B14F-4D97-AF65-F5344CB8AC3E}">
        <p14:creationId xmlns:p14="http://schemas.microsoft.com/office/powerpoint/2010/main" val="135583024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Line 2"/>
          <p:cNvSpPr>
            <a:spLocks noChangeShapeType="1"/>
          </p:cNvSpPr>
          <p:nvPr/>
        </p:nvSpPr>
        <p:spPr bwMode="auto">
          <a:xfrm flipV="1">
            <a:off x="374650" y="3259138"/>
            <a:ext cx="8769350" cy="4762"/>
          </a:xfrm>
          <a:prstGeom prst="line">
            <a:avLst/>
          </a:prstGeom>
          <a:noFill/>
          <a:ln w="25400">
            <a:solidFill>
              <a:srgbClr val="CC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 name="Freeform 3"/>
          <p:cNvSpPr>
            <a:spLocks/>
          </p:cNvSpPr>
          <p:nvPr/>
        </p:nvSpPr>
        <p:spPr bwMode="auto">
          <a:xfrm>
            <a:off x="25400" y="452438"/>
            <a:ext cx="1588" cy="1587"/>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4" name="Freeform 4"/>
          <p:cNvSpPr>
            <a:spLocks/>
          </p:cNvSpPr>
          <p:nvPr/>
        </p:nvSpPr>
        <p:spPr bwMode="auto">
          <a:xfrm>
            <a:off x="25400" y="6305550"/>
            <a:ext cx="1588" cy="1588"/>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5" name="Line 5"/>
          <p:cNvSpPr>
            <a:spLocks noChangeShapeType="1"/>
          </p:cNvSpPr>
          <p:nvPr/>
        </p:nvSpPr>
        <p:spPr bwMode="auto">
          <a:xfrm>
            <a:off x="373063" y="3182938"/>
            <a:ext cx="8770937" cy="4762"/>
          </a:xfrm>
          <a:prstGeom prst="line">
            <a:avLst/>
          </a:prstGeom>
          <a:noFill/>
          <a:ln w="76200">
            <a:solidFill>
              <a:srgbClr val="1D3275"/>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6" name="Rectangle 8"/>
          <p:cNvSpPr>
            <a:spLocks noChangeArrowheads="1"/>
          </p:cNvSpPr>
          <p:nvPr/>
        </p:nvSpPr>
        <p:spPr bwMode="auto">
          <a:xfrm>
            <a:off x="0" y="0"/>
            <a:ext cx="314325" cy="6858000"/>
          </a:xfrm>
          <a:prstGeom prst="rect">
            <a:avLst/>
          </a:prstGeom>
          <a:gradFill rotWithShape="0">
            <a:gsLst>
              <a:gs pos="0">
                <a:srgbClr val="1D3275"/>
              </a:gs>
              <a:gs pos="100000">
                <a:srgbClr val="111E46"/>
              </a:gs>
            </a:gsLst>
            <a:lin ang="0" scaled="1"/>
          </a:gradFill>
          <a:ln w="1270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endParaRPr lang="en-US" dirty="0"/>
          </a:p>
        </p:txBody>
      </p:sp>
      <p:sp>
        <p:nvSpPr>
          <p:cNvPr id="7" name="Rectangle 9"/>
          <p:cNvSpPr>
            <a:spLocks noChangeArrowheads="1"/>
          </p:cNvSpPr>
          <p:nvPr/>
        </p:nvSpPr>
        <p:spPr bwMode="auto">
          <a:xfrm>
            <a:off x="376238" y="0"/>
            <a:ext cx="142875" cy="6858000"/>
          </a:xfrm>
          <a:prstGeom prst="rect">
            <a:avLst/>
          </a:prstGeom>
          <a:gradFill rotWithShape="0">
            <a:gsLst>
              <a:gs pos="0">
                <a:srgbClr val="FF0000"/>
              </a:gs>
              <a:gs pos="100000">
                <a:srgbClr val="B20000"/>
              </a:gs>
            </a:gsLst>
            <a:lin ang="0" scaled="1"/>
          </a:gradFill>
          <a:ln w="12700">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endParaRPr lang="en-US" dirty="0"/>
          </a:p>
        </p:txBody>
      </p:sp>
      <p:sp>
        <p:nvSpPr>
          <p:cNvPr id="8" name="Rectangle 6"/>
          <p:cNvSpPr>
            <a:spLocks noChangeArrowheads="1"/>
          </p:cNvSpPr>
          <p:nvPr/>
        </p:nvSpPr>
        <p:spPr bwMode="auto">
          <a:xfrm>
            <a:off x="841829" y="854075"/>
            <a:ext cx="7848600" cy="701675"/>
          </a:xfrm>
          <a:prstGeom prst="rect">
            <a:avLst/>
          </a:prstGeom>
          <a:noFill/>
          <a:ln>
            <a:noFill/>
          </a:ln>
          <a:effectLst>
            <a:outerShdw dist="17961" dir="2700000" algn="ctr" rotWithShape="0">
              <a:srgbClr val="808080"/>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92075" tIns="46038" rIns="92075" bIns="46038">
            <a:spAutoFit/>
          </a:bodyPr>
          <a:lstStyle/>
          <a:p>
            <a:pPr algn="ctr">
              <a:defRPr/>
            </a:pPr>
            <a:r>
              <a:rPr lang="en-US" sz="4000" b="1" dirty="0">
                <a:solidFill>
                  <a:srgbClr val="1D3275"/>
                </a:solidFill>
                <a:latin typeface="Century Gothic" pitchFamily="34" charset="0"/>
                <a:cs typeface="+mn-cs"/>
              </a:rPr>
              <a:t>Compensation Service</a:t>
            </a:r>
            <a:endParaRPr lang="en-US" sz="2800" b="1" i="1" dirty="0">
              <a:solidFill>
                <a:srgbClr val="1D3275"/>
              </a:solidFill>
              <a:effectLst>
                <a:outerShdw blurRad="38100" dist="38100" dir="2700000" algn="tl">
                  <a:srgbClr val="C0C0C0"/>
                </a:outerShdw>
              </a:effectLst>
              <a:latin typeface="Century Schoolbook" pitchFamily="18" charset="0"/>
              <a:cs typeface="+mn-cs"/>
            </a:endParaRPr>
          </a:p>
        </p:txBody>
      </p:sp>
      <p:pic>
        <p:nvPicPr>
          <p:cNvPr id="9" name="Picture 7"/>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429000" y="1985963"/>
            <a:ext cx="2532063" cy="2532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99859410"/>
      </p:ext>
    </p:extLst>
  </p:cSld>
  <p:clrMapOvr>
    <a:masterClrMapping/>
  </p:clrMapOv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10"/>
          <p:cNvSpPr>
            <a:spLocks noGrp="1" noChangeArrowheads="1"/>
          </p:cNvSpPr>
          <p:nvPr>
            <p:ph type="sldNum" sz="quarter" idx="10"/>
          </p:nvPr>
        </p:nvSpPr>
        <p:spPr>
          <a:ln/>
        </p:spPr>
        <p:txBody>
          <a:bodyPr/>
          <a:lstStyle>
            <a:lvl1pPr>
              <a:defRPr/>
            </a:lvl1pPr>
          </a:lstStyle>
          <a:p>
            <a:pPr>
              <a:defRPr/>
            </a:pPr>
            <a:fld id="{998238A1-61A9-420D-923C-5BDDA6FAA384}" type="slidenum">
              <a:rPr lang="en-US"/>
              <a:pPr>
                <a:defRPr/>
              </a:pPr>
              <a:t>‹#›</a:t>
            </a:fld>
            <a:endParaRPr lang="en-US" dirty="0"/>
          </a:p>
        </p:txBody>
      </p:sp>
    </p:spTree>
    <p:extLst>
      <p:ext uri="{BB962C8B-B14F-4D97-AF65-F5344CB8AC3E}">
        <p14:creationId xmlns:p14="http://schemas.microsoft.com/office/powerpoint/2010/main" val="3158271450"/>
      </p:ext>
    </p:extLst>
  </p:cSld>
  <p:clrMapOvr>
    <a:masterClrMapping/>
  </p:clrMapOv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sldNum" sz="quarter" idx="10"/>
          </p:nvPr>
        </p:nvSpPr>
        <p:spPr>
          <a:ln/>
        </p:spPr>
        <p:txBody>
          <a:bodyPr/>
          <a:lstStyle>
            <a:lvl1pPr>
              <a:defRPr/>
            </a:lvl1pPr>
          </a:lstStyle>
          <a:p>
            <a:pPr>
              <a:defRPr/>
            </a:pPr>
            <a:fld id="{55399E53-F4D3-4C39-BD0B-BFC62FF82C8B}" type="slidenum">
              <a:rPr lang="en-US"/>
              <a:pPr>
                <a:defRPr/>
              </a:pPr>
              <a:t>‹#›</a:t>
            </a:fld>
            <a:endParaRPr lang="en-US" dirty="0"/>
          </a:p>
        </p:txBody>
      </p:sp>
    </p:spTree>
    <p:extLst>
      <p:ext uri="{BB962C8B-B14F-4D97-AF65-F5344CB8AC3E}">
        <p14:creationId xmlns:p14="http://schemas.microsoft.com/office/powerpoint/2010/main" val="2699574895"/>
      </p:ext>
    </p:extLst>
  </p:cSld>
  <p:clrMapOvr>
    <a:masterClrMapping/>
  </p:clrMapOv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wmf"/><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a:off x="1389063" y="985838"/>
            <a:ext cx="7754937" cy="4762"/>
          </a:xfrm>
          <a:prstGeom prst="line">
            <a:avLst/>
          </a:prstGeom>
          <a:noFill/>
          <a:ln w="50800">
            <a:solidFill>
              <a:srgbClr val="CC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1027" name="Rectangle 3"/>
          <p:cNvSpPr>
            <a:spLocks noChangeArrowheads="1"/>
          </p:cNvSpPr>
          <p:nvPr/>
        </p:nvSpPr>
        <p:spPr bwMode="auto">
          <a:xfrm>
            <a:off x="423863" y="6400800"/>
            <a:ext cx="8720137" cy="53975"/>
          </a:xfrm>
          <a:prstGeom prst="rect">
            <a:avLst/>
          </a:prstGeom>
          <a:gradFill rotWithShape="0">
            <a:gsLst>
              <a:gs pos="0">
                <a:srgbClr val="1D3275"/>
              </a:gs>
              <a:gs pos="100000">
                <a:srgbClr val="111E46"/>
              </a:gs>
            </a:gsLst>
            <a:lin ang="0" scaled="1"/>
          </a:gradFill>
          <a:ln w="1270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endParaRPr lang="en-US" dirty="0"/>
          </a:p>
        </p:txBody>
      </p:sp>
      <p:sp>
        <p:nvSpPr>
          <p:cNvPr id="1028" name="Rectangle 4"/>
          <p:cNvSpPr>
            <a:spLocks noChangeArrowheads="1"/>
          </p:cNvSpPr>
          <p:nvPr/>
        </p:nvSpPr>
        <p:spPr bwMode="auto">
          <a:xfrm>
            <a:off x="1041400" y="823913"/>
            <a:ext cx="8102600" cy="79375"/>
          </a:xfrm>
          <a:prstGeom prst="rect">
            <a:avLst/>
          </a:prstGeom>
          <a:gradFill rotWithShape="0">
            <a:gsLst>
              <a:gs pos="0">
                <a:srgbClr val="1D3275"/>
              </a:gs>
              <a:gs pos="100000">
                <a:srgbClr val="1A2D69"/>
              </a:gs>
            </a:gsLst>
            <a:lin ang="0" scaled="1"/>
          </a:gradFill>
          <a:ln w="1270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endParaRPr lang="en-US" dirty="0"/>
          </a:p>
        </p:txBody>
      </p:sp>
      <p:sp>
        <p:nvSpPr>
          <p:cNvPr id="1029" name="Freeform 5"/>
          <p:cNvSpPr>
            <a:spLocks/>
          </p:cNvSpPr>
          <p:nvPr/>
        </p:nvSpPr>
        <p:spPr bwMode="auto">
          <a:xfrm>
            <a:off x="25400" y="452438"/>
            <a:ext cx="1588" cy="1587"/>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1030" name="Freeform 6"/>
          <p:cNvSpPr>
            <a:spLocks/>
          </p:cNvSpPr>
          <p:nvPr/>
        </p:nvSpPr>
        <p:spPr bwMode="auto">
          <a:xfrm>
            <a:off x="25400" y="6305550"/>
            <a:ext cx="1588" cy="1588"/>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222215" name="Rectangle 7"/>
          <p:cNvSpPr>
            <a:spLocks noGrp="1" noChangeArrowheads="1"/>
          </p:cNvSpPr>
          <p:nvPr>
            <p:ph type="title"/>
          </p:nvPr>
        </p:nvSpPr>
        <p:spPr bwMode="auto">
          <a:xfrm>
            <a:off x="2020888" y="0"/>
            <a:ext cx="7123112"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b" anchorCtr="0" compatLnSpc="1">
            <a:prstTxWarp prst="textNoShape">
              <a:avLst/>
            </a:prstTxWarp>
          </a:bodyPr>
          <a:lstStyle/>
          <a:p>
            <a:pPr lvl="0"/>
            <a:r>
              <a:rPr lang="en-US" dirty="0" smtClean="0"/>
              <a:t>Click to edit Master title style</a:t>
            </a:r>
          </a:p>
        </p:txBody>
      </p:sp>
      <p:sp>
        <p:nvSpPr>
          <p:cNvPr id="1032" name="Rectangle 8"/>
          <p:cNvSpPr>
            <a:spLocks noGrp="1" noChangeArrowheads="1"/>
          </p:cNvSpPr>
          <p:nvPr>
            <p:ph type="body" idx="1"/>
          </p:nvPr>
        </p:nvSpPr>
        <p:spPr bwMode="auto">
          <a:xfrm>
            <a:off x="1287463" y="1789113"/>
            <a:ext cx="7640637" cy="4262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pic>
        <p:nvPicPr>
          <p:cNvPr id="1033" name="Picture 9"/>
          <p:cNvPicPr>
            <a:picLocks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09600" y="0"/>
            <a:ext cx="1435100" cy="1435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22218" name="Rectangle 10"/>
          <p:cNvSpPr>
            <a:spLocks noGrp="1" noChangeArrowheads="1"/>
          </p:cNvSpPr>
          <p:nvPr>
            <p:ph type="sldNum" sz="quarter" idx="4"/>
          </p:nvPr>
        </p:nvSpPr>
        <p:spPr bwMode="auto">
          <a:xfrm>
            <a:off x="4419600" y="6400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1" compatLnSpc="1">
            <a:prstTxWarp prst="textNoShape">
              <a:avLst/>
            </a:prstTxWarp>
          </a:bodyPr>
          <a:lstStyle>
            <a:lvl1pPr algn="ctr" eaLnBrk="0" hangingPunct="0">
              <a:defRPr sz="1600" b="1">
                <a:solidFill>
                  <a:srgbClr val="000066"/>
                </a:solidFill>
                <a:effectLst>
                  <a:outerShdw blurRad="38100" dist="38100" dir="2700000" algn="tl">
                    <a:srgbClr val="C0C0C0"/>
                  </a:outerShdw>
                </a:effectLst>
                <a:latin typeface="+mn-lt"/>
                <a:cs typeface="+mn-cs"/>
              </a:defRPr>
            </a:lvl1pPr>
          </a:lstStyle>
          <a:p>
            <a:pPr>
              <a:defRPr/>
            </a:pPr>
            <a:fld id="{D82B6090-61E5-4CCE-9D1F-906E76D26BA6}" type="slidenum">
              <a:rPr lang="en-US"/>
              <a:pPr>
                <a:defRPr/>
              </a:pPr>
              <a:t>‹#›</a:t>
            </a:fld>
            <a:endParaRPr lang="en-US" dirty="0"/>
          </a:p>
        </p:txBody>
      </p:sp>
      <p:sp>
        <p:nvSpPr>
          <p:cNvPr id="1035" name="Rectangle 11"/>
          <p:cNvSpPr>
            <a:spLocks noChangeArrowheads="1"/>
          </p:cNvSpPr>
          <p:nvPr/>
        </p:nvSpPr>
        <p:spPr bwMode="auto">
          <a:xfrm>
            <a:off x="0" y="0"/>
            <a:ext cx="314325" cy="6858000"/>
          </a:xfrm>
          <a:prstGeom prst="rect">
            <a:avLst/>
          </a:prstGeom>
          <a:gradFill rotWithShape="0">
            <a:gsLst>
              <a:gs pos="0">
                <a:srgbClr val="1D3275"/>
              </a:gs>
              <a:gs pos="100000">
                <a:srgbClr val="111E46"/>
              </a:gs>
            </a:gsLst>
            <a:lin ang="0" scaled="1"/>
          </a:gradFill>
          <a:ln w="1270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endParaRPr lang="en-US" dirty="0"/>
          </a:p>
        </p:txBody>
      </p:sp>
      <p:sp>
        <p:nvSpPr>
          <p:cNvPr id="1036" name="Rectangle 12"/>
          <p:cNvSpPr>
            <a:spLocks noChangeArrowheads="1"/>
          </p:cNvSpPr>
          <p:nvPr/>
        </p:nvSpPr>
        <p:spPr bwMode="auto">
          <a:xfrm>
            <a:off x="376238" y="0"/>
            <a:ext cx="142875" cy="6858000"/>
          </a:xfrm>
          <a:prstGeom prst="rect">
            <a:avLst/>
          </a:prstGeom>
          <a:gradFill rotWithShape="0">
            <a:gsLst>
              <a:gs pos="0">
                <a:srgbClr val="FF0000"/>
              </a:gs>
              <a:gs pos="100000">
                <a:srgbClr val="B20000"/>
              </a:gs>
            </a:gsLst>
            <a:lin ang="0" scaled="1"/>
          </a:gradFill>
          <a:ln w="12700">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endParaRPr lang="en-US" dirty="0"/>
          </a:p>
        </p:txBody>
      </p:sp>
      <p:sp>
        <p:nvSpPr>
          <p:cNvPr id="1037" name="Rectangle 13"/>
          <p:cNvSpPr>
            <a:spLocks noChangeArrowheads="1"/>
          </p:cNvSpPr>
          <p:nvPr/>
        </p:nvSpPr>
        <p:spPr bwMode="auto">
          <a:xfrm>
            <a:off x="469900" y="6400800"/>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endParaRPr lang="en-US" sz="2400" dirty="0"/>
          </a:p>
        </p:txBody>
      </p:sp>
      <p:sp>
        <p:nvSpPr>
          <p:cNvPr id="1038" name="Rectangle 14"/>
          <p:cNvSpPr>
            <a:spLocks noChangeArrowheads="1"/>
          </p:cNvSpPr>
          <p:nvPr/>
        </p:nvSpPr>
        <p:spPr bwMode="auto">
          <a:xfrm>
            <a:off x="469900" y="6400800"/>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endParaRPr lang="en-US" sz="2400" dirty="0"/>
          </a:p>
        </p:txBody>
      </p:sp>
      <p:sp>
        <p:nvSpPr>
          <p:cNvPr id="222223" name="Rectangle 15"/>
          <p:cNvSpPr>
            <a:spLocks noChangeArrowheads="1"/>
          </p:cNvSpPr>
          <p:nvPr/>
        </p:nvSpPr>
        <p:spPr bwMode="auto">
          <a:xfrm>
            <a:off x="644524" y="6450012"/>
            <a:ext cx="8347075" cy="339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2075" tIns="46038" rIns="92075" bIns="46038">
            <a:spAutoFit/>
          </a:bodyPr>
          <a:lstStyle/>
          <a:p>
            <a:pPr eaLnBrk="0" hangingPunct="0">
              <a:defRPr/>
            </a:pPr>
            <a:r>
              <a:rPr lang="en-US" sz="1600" b="1" dirty="0">
                <a:solidFill>
                  <a:srgbClr val="000066"/>
                </a:solidFill>
                <a:effectLst>
                  <a:outerShdw blurRad="38100" dist="38100" dir="2700000" algn="tl">
                    <a:srgbClr val="C0C0C0"/>
                  </a:outerShdw>
                </a:effectLst>
                <a:latin typeface="Century Gothic" pitchFamily="34" charset="0"/>
                <a:cs typeface="+mn-cs"/>
              </a:rPr>
              <a:t>214 Quality Assurance </a:t>
            </a:r>
            <a:r>
              <a:rPr lang="en-US" sz="1600" b="1" dirty="0" smtClean="0">
                <a:solidFill>
                  <a:srgbClr val="000066"/>
                </a:solidFill>
                <a:effectLst>
                  <a:outerShdw blurRad="38100" dist="38100" dir="2700000" algn="tl">
                    <a:srgbClr val="C0C0C0"/>
                  </a:outerShdw>
                </a:effectLst>
                <a:latin typeface="Century Gothic" pitchFamily="34" charset="0"/>
                <a:cs typeface="+mn-cs"/>
              </a:rPr>
              <a:t>Staff					October 15</a:t>
            </a:r>
            <a:r>
              <a:rPr lang="en-US" sz="1600" b="1" baseline="0" dirty="0" smtClean="0">
                <a:solidFill>
                  <a:srgbClr val="000066"/>
                </a:solidFill>
                <a:effectLst>
                  <a:outerShdw blurRad="38100" dist="38100" dir="2700000" algn="tl">
                    <a:srgbClr val="C0C0C0"/>
                  </a:outerShdw>
                </a:effectLst>
                <a:latin typeface="Century Gothic" pitchFamily="34" charset="0"/>
                <a:cs typeface="+mn-cs"/>
              </a:rPr>
              <a:t>, 2014</a:t>
            </a:r>
            <a:endParaRPr lang="en-US" sz="1600" b="1" dirty="0">
              <a:solidFill>
                <a:srgbClr val="000066"/>
              </a:solidFill>
              <a:effectLst>
                <a:outerShdw blurRad="38100" dist="38100" dir="2700000" algn="tl">
                  <a:srgbClr val="C0C0C0"/>
                </a:outerShdw>
              </a:effectLst>
              <a:latin typeface="Century Gothic" pitchFamily="34" charset="0"/>
              <a:cs typeface="+mn-cs"/>
            </a:endParaRPr>
          </a:p>
        </p:txBody>
      </p:sp>
    </p:spTree>
  </p:cSld>
  <p:clrMap bg1="lt1" tx1="dk1" bg2="lt2" tx2="dk2" accent1="accent1" accent2="accent2" accent3="accent3" accent4="accent4" accent5="accent5" accent6="accent6" hlink="hlink" folHlink="folHlink"/>
  <p:sldLayoutIdLst>
    <p:sldLayoutId id="2147483675" r:id="rId1"/>
    <p:sldLayoutId id="2147483665" r:id="rId2"/>
    <p:sldLayoutId id="2147483672" r:id="rId3"/>
  </p:sldLayoutIdLst>
  <p:transition/>
  <p:timing>
    <p:tnLst>
      <p:par>
        <p:cTn id="1" dur="indefinite" restart="never" nodeType="tmRoot"/>
      </p:par>
    </p:tnLst>
  </p:timing>
  <p:hf hdr="0" ftr="0"/>
  <p:txStyles>
    <p:titleStyle>
      <a:lvl1pPr algn="ctr" rtl="0" eaLnBrk="0" fontAlgn="base" hangingPunct="0">
        <a:spcBef>
          <a:spcPct val="0"/>
        </a:spcBef>
        <a:spcAft>
          <a:spcPct val="0"/>
        </a:spcAft>
        <a:defRPr sz="3200">
          <a:solidFill>
            <a:srgbClr val="000066"/>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3200">
          <a:solidFill>
            <a:srgbClr val="000066"/>
          </a:solidFill>
          <a:effectLst>
            <a:outerShdw blurRad="38100" dist="38100" dir="2700000" algn="tl">
              <a:srgbClr val="C0C0C0"/>
            </a:outerShdw>
          </a:effectLst>
          <a:latin typeface="Century Gothic" pitchFamily="34" charset="0"/>
        </a:defRPr>
      </a:lvl2pPr>
      <a:lvl3pPr algn="ctr" rtl="0" eaLnBrk="0" fontAlgn="base" hangingPunct="0">
        <a:spcBef>
          <a:spcPct val="0"/>
        </a:spcBef>
        <a:spcAft>
          <a:spcPct val="0"/>
        </a:spcAft>
        <a:defRPr sz="3200">
          <a:solidFill>
            <a:srgbClr val="000066"/>
          </a:solidFill>
          <a:effectLst>
            <a:outerShdw blurRad="38100" dist="38100" dir="2700000" algn="tl">
              <a:srgbClr val="C0C0C0"/>
            </a:outerShdw>
          </a:effectLst>
          <a:latin typeface="Century Gothic" pitchFamily="34" charset="0"/>
        </a:defRPr>
      </a:lvl3pPr>
      <a:lvl4pPr algn="ctr" rtl="0" eaLnBrk="0" fontAlgn="base" hangingPunct="0">
        <a:spcBef>
          <a:spcPct val="0"/>
        </a:spcBef>
        <a:spcAft>
          <a:spcPct val="0"/>
        </a:spcAft>
        <a:defRPr sz="3200">
          <a:solidFill>
            <a:srgbClr val="000066"/>
          </a:solidFill>
          <a:effectLst>
            <a:outerShdw blurRad="38100" dist="38100" dir="2700000" algn="tl">
              <a:srgbClr val="C0C0C0"/>
            </a:outerShdw>
          </a:effectLst>
          <a:latin typeface="Century Gothic" pitchFamily="34" charset="0"/>
        </a:defRPr>
      </a:lvl4pPr>
      <a:lvl5pPr algn="ctr" rtl="0" eaLnBrk="0" fontAlgn="base" hangingPunct="0">
        <a:spcBef>
          <a:spcPct val="0"/>
        </a:spcBef>
        <a:spcAft>
          <a:spcPct val="0"/>
        </a:spcAft>
        <a:defRPr sz="3200">
          <a:solidFill>
            <a:srgbClr val="000066"/>
          </a:solidFill>
          <a:effectLst>
            <a:outerShdw blurRad="38100" dist="38100" dir="2700000" algn="tl">
              <a:srgbClr val="C0C0C0"/>
            </a:outerShdw>
          </a:effectLst>
          <a:latin typeface="Century Gothic" pitchFamily="34" charset="0"/>
        </a:defRPr>
      </a:lvl5pPr>
      <a:lvl6pPr marL="457200" algn="ctr" rtl="0" eaLnBrk="0" fontAlgn="base" hangingPunct="0">
        <a:spcBef>
          <a:spcPct val="0"/>
        </a:spcBef>
        <a:spcAft>
          <a:spcPct val="0"/>
        </a:spcAft>
        <a:defRPr sz="3200">
          <a:solidFill>
            <a:srgbClr val="000066"/>
          </a:solidFill>
          <a:effectLst>
            <a:outerShdw blurRad="38100" dist="38100" dir="2700000" algn="tl">
              <a:srgbClr val="C0C0C0"/>
            </a:outerShdw>
          </a:effectLst>
          <a:latin typeface="Century Gothic" pitchFamily="34" charset="0"/>
        </a:defRPr>
      </a:lvl6pPr>
      <a:lvl7pPr marL="914400" algn="ctr" rtl="0" eaLnBrk="0" fontAlgn="base" hangingPunct="0">
        <a:spcBef>
          <a:spcPct val="0"/>
        </a:spcBef>
        <a:spcAft>
          <a:spcPct val="0"/>
        </a:spcAft>
        <a:defRPr sz="3200">
          <a:solidFill>
            <a:srgbClr val="000066"/>
          </a:solidFill>
          <a:effectLst>
            <a:outerShdw blurRad="38100" dist="38100" dir="2700000" algn="tl">
              <a:srgbClr val="C0C0C0"/>
            </a:outerShdw>
          </a:effectLst>
          <a:latin typeface="Century Gothic" pitchFamily="34" charset="0"/>
        </a:defRPr>
      </a:lvl7pPr>
      <a:lvl8pPr marL="1371600" algn="ctr" rtl="0" eaLnBrk="0" fontAlgn="base" hangingPunct="0">
        <a:spcBef>
          <a:spcPct val="0"/>
        </a:spcBef>
        <a:spcAft>
          <a:spcPct val="0"/>
        </a:spcAft>
        <a:defRPr sz="3200">
          <a:solidFill>
            <a:srgbClr val="000066"/>
          </a:solidFill>
          <a:effectLst>
            <a:outerShdw blurRad="38100" dist="38100" dir="2700000" algn="tl">
              <a:srgbClr val="C0C0C0"/>
            </a:outerShdw>
          </a:effectLst>
          <a:latin typeface="Century Gothic" pitchFamily="34" charset="0"/>
        </a:defRPr>
      </a:lvl8pPr>
      <a:lvl9pPr marL="1828800" algn="ctr" rtl="0" eaLnBrk="0" fontAlgn="base" hangingPunct="0">
        <a:spcBef>
          <a:spcPct val="0"/>
        </a:spcBef>
        <a:spcAft>
          <a:spcPct val="0"/>
        </a:spcAft>
        <a:defRPr sz="3200">
          <a:solidFill>
            <a:srgbClr val="000066"/>
          </a:solidFill>
          <a:effectLst>
            <a:outerShdw blurRad="38100" dist="38100" dir="2700000" algn="tl">
              <a:srgbClr val="C0C0C0"/>
            </a:outerShdw>
          </a:effectLst>
          <a:latin typeface="Century Gothic" pitchFamily="34" charset="0"/>
        </a:defRPr>
      </a:lvl9pPr>
    </p:titleStyle>
    <p:bodyStyle>
      <a:lvl1pPr marL="342900" indent="-342900" algn="l" rtl="0" eaLnBrk="0" fontAlgn="base" hangingPunct="0">
        <a:spcBef>
          <a:spcPct val="20000"/>
        </a:spcBef>
        <a:spcAft>
          <a:spcPct val="0"/>
        </a:spcAft>
        <a:buClr>
          <a:srgbClr val="CC0000"/>
        </a:buClr>
        <a:buFont typeface="Wingdings" pitchFamily="2" charset="2"/>
        <a:buChar char="§"/>
        <a:defRPr sz="2600">
          <a:solidFill>
            <a:srgbClr val="000066"/>
          </a:solidFill>
          <a:latin typeface="+mn-lt"/>
          <a:ea typeface="+mn-ea"/>
          <a:cs typeface="+mn-cs"/>
        </a:defRPr>
      </a:lvl1pPr>
      <a:lvl2pPr marL="742950" indent="-285750" algn="l" rtl="0" eaLnBrk="0" fontAlgn="base" hangingPunct="0">
        <a:spcBef>
          <a:spcPct val="20000"/>
        </a:spcBef>
        <a:spcAft>
          <a:spcPct val="0"/>
        </a:spcAft>
        <a:buChar char="–"/>
        <a:defRPr sz="2200">
          <a:solidFill>
            <a:srgbClr val="000066"/>
          </a:solidFill>
          <a:latin typeface="+mn-lt"/>
        </a:defRPr>
      </a:lvl2pPr>
      <a:lvl3pPr marL="1143000" indent="-228600" algn="l" rtl="0" eaLnBrk="0" fontAlgn="base" hangingPunct="0">
        <a:spcBef>
          <a:spcPct val="20000"/>
        </a:spcBef>
        <a:spcAft>
          <a:spcPct val="0"/>
        </a:spcAft>
        <a:buClr>
          <a:srgbClr val="CC0000"/>
        </a:buClr>
        <a:buChar char="•"/>
        <a:defRPr sz="2000">
          <a:solidFill>
            <a:srgbClr val="000066"/>
          </a:solidFill>
          <a:latin typeface="+mn-lt"/>
        </a:defRPr>
      </a:lvl3pPr>
      <a:lvl4pPr marL="1600200" indent="-228600" algn="l" rtl="0" eaLnBrk="0" fontAlgn="base" hangingPunct="0">
        <a:spcBef>
          <a:spcPct val="20000"/>
        </a:spcBef>
        <a:spcAft>
          <a:spcPct val="0"/>
        </a:spcAft>
        <a:buChar char="–"/>
        <a:defRPr>
          <a:solidFill>
            <a:srgbClr val="000066"/>
          </a:solidFill>
          <a:latin typeface="+mn-lt"/>
        </a:defRPr>
      </a:lvl4pPr>
      <a:lvl5pPr marL="2057400" indent="-228600" algn="l" rtl="0" eaLnBrk="0" fontAlgn="base" hangingPunct="0">
        <a:spcBef>
          <a:spcPct val="20000"/>
        </a:spcBef>
        <a:spcAft>
          <a:spcPct val="0"/>
        </a:spcAft>
        <a:buChar char="»"/>
        <a:defRPr>
          <a:solidFill>
            <a:srgbClr val="000066"/>
          </a:solidFill>
          <a:latin typeface="+mn-lt"/>
        </a:defRPr>
      </a:lvl5pPr>
      <a:lvl6pPr marL="2514600" indent="-228600" algn="l" rtl="0" eaLnBrk="0" fontAlgn="base" hangingPunct="0">
        <a:spcBef>
          <a:spcPct val="20000"/>
        </a:spcBef>
        <a:spcAft>
          <a:spcPct val="0"/>
        </a:spcAft>
        <a:buChar char="»"/>
        <a:defRPr>
          <a:solidFill>
            <a:srgbClr val="000066"/>
          </a:solidFill>
          <a:latin typeface="Tahoma" pitchFamily="34" charset="0"/>
        </a:defRPr>
      </a:lvl6pPr>
      <a:lvl7pPr marL="2971800" indent="-228600" algn="l" rtl="0" eaLnBrk="0" fontAlgn="base" hangingPunct="0">
        <a:spcBef>
          <a:spcPct val="20000"/>
        </a:spcBef>
        <a:spcAft>
          <a:spcPct val="0"/>
        </a:spcAft>
        <a:buChar char="»"/>
        <a:defRPr>
          <a:solidFill>
            <a:srgbClr val="000066"/>
          </a:solidFill>
          <a:latin typeface="Tahoma" pitchFamily="34" charset="0"/>
        </a:defRPr>
      </a:lvl7pPr>
      <a:lvl8pPr marL="3429000" indent="-228600" algn="l" rtl="0" eaLnBrk="0" fontAlgn="base" hangingPunct="0">
        <a:spcBef>
          <a:spcPct val="20000"/>
        </a:spcBef>
        <a:spcAft>
          <a:spcPct val="0"/>
        </a:spcAft>
        <a:buChar char="»"/>
        <a:defRPr>
          <a:solidFill>
            <a:srgbClr val="000066"/>
          </a:solidFill>
          <a:latin typeface="Tahoma" pitchFamily="34" charset="0"/>
        </a:defRPr>
      </a:lvl8pPr>
      <a:lvl9pPr marL="3886200" indent="-228600" algn="l" rtl="0" eaLnBrk="0" fontAlgn="base" hangingPunct="0">
        <a:spcBef>
          <a:spcPct val="20000"/>
        </a:spcBef>
        <a:spcAft>
          <a:spcPct val="0"/>
        </a:spcAft>
        <a:buChar char="»"/>
        <a:defRPr>
          <a:solidFill>
            <a:srgbClr val="000066"/>
          </a:solidFill>
          <a:latin typeface="Tahom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tmp"/><Relationship Id="rId2" Type="http://schemas.openxmlformats.org/officeDocument/2006/relationships/hyperlink" Target="http://www.timeanddate.com/"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tmp"/><Relationship Id="rId2" Type="http://schemas.openxmlformats.org/officeDocument/2006/relationships/hyperlink" Target="http://www.timeanddate.com/"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ecfr.gov/cgi-bin/text-idx?SID=9f2114541cb2c10f87b3e84bfe99426b&amp;node=se38.1.3_1109&amp;rgn=div8" TargetMode="External"/><Relationship Id="rId2" Type="http://schemas.openxmlformats.org/officeDocument/2006/relationships/hyperlink" Target="http://www.benefits.va.gov/WARMS/docs/admin21/m21_1/mr/part3/subptiii/ch01/pt3_sp3_ch1_secb.doc"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vbaw.vba.va.gov/VBMS/docs/VBMS_Job_Aid_Uploading_Documents_into_VBMS_06022013_V_5_0.pdf" TargetMode="External"/><Relationship Id="rId2" Type="http://schemas.openxmlformats.org/officeDocument/2006/relationships/hyperlink" Target="http://vbaw.vba.va.gov/VBMS/docs/VBMS_Job_Aid_Adding_Documents_to_the_eFolder_Job_Aid_20140811.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11"/>
          <p:cNvSpPr txBox="1">
            <a:spLocks noChangeArrowheads="1"/>
          </p:cNvSpPr>
          <p:nvPr/>
        </p:nvSpPr>
        <p:spPr bwMode="auto">
          <a:xfrm>
            <a:off x="1905000" y="4495800"/>
            <a:ext cx="58674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3200">
                <a:solidFill>
                  <a:schemeClr val="tx1"/>
                </a:solidFill>
                <a:latin typeface="Tahoma" pitchFamily="34" charset="0"/>
              </a:defRPr>
            </a:lvl1pPr>
            <a:lvl2pPr marL="742950" indent="-285750" eaLnBrk="0" hangingPunct="0">
              <a:defRPr sz="3200">
                <a:solidFill>
                  <a:schemeClr val="tx1"/>
                </a:solidFill>
                <a:latin typeface="Tahoma" pitchFamily="34" charset="0"/>
              </a:defRPr>
            </a:lvl2pPr>
            <a:lvl3pPr marL="1143000" indent="-228600" eaLnBrk="0" hangingPunct="0">
              <a:defRPr sz="3200">
                <a:solidFill>
                  <a:schemeClr val="tx1"/>
                </a:solidFill>
                <a:latin typeface="Tahoma" pitchFamily="34" charset="0"/>
              </a:defRPr>
            </a:lvl3pPr>
            <a:lvl4pPr marL="1600200" indent="-228600" eaLnBrk="0" hangingPunct="0">
              <a:defRPr sz="3200">
                <a:solidFill>
                  <a:schemeClr val="tx1"/>
                </a:solidFill>
                <a:latin typeface="Tahoma" pitchFamily="34" charset="0"/>
              </a:defRPr>
            </a:lvl4pPr>
            <a:lvl5pPr marL="2057400" indent="-228600" eaLnBrk="0" hangingPunct="0">
              <a:defRPr sz="3200">
                <a:solidFill>
                  <a:schemeClr val="tx1"/>
                </a:solidFill>
                <a:latin typeface="Tahoma" pitchFamily="34" charset="0"/>
              </a:defRPr>
            </a:lvl5pPr>
            <a:lvl6pPr marL="2514600" indent="-228600" eaLnBrk="0" fontAlgn="base" hangingPunct="0">
              <a:spcBef>
                <a:spcPct val="0"/>
              </a:spcBef>
              <a:spcAft>
                <a:spcPct val="0"/>
              </a:spcAft>
              <a:defRPr sz="3200">
                <a:solidFill>
                  <a:schemeClr val="tx1"/>
                </a:solidFill>
                <a:latin typeface="Tahoma" pitchFamily="34" charset="0"/>
              </a:defRPr>
            </a:lvl6pPr>
            <a:lvl7pPr marL="2971800" indent="-228600" eaLnBrk="0" fontAlgn="base" hangingPunct="0">
              <a:spcBef>
                <a:spcPct val="0"/>
              </a:spcBef>
              <a:spcAft>
                <a:spcPct val="0"/>
              </a:spcAft>
              <a:defRPr sz="3200">
                <a:solidFill>
                  <a:schemeClr val="tx1"/>
                </a:solidFill>
                <a:latin typeface="Tahoma" pitchFamily="34" charset="0"/>
              </a:defRPr>
            </a:lvl7pPr>
            <a:lvl8pPr marL="3429000" indent="-228600" eaLnBrk="0" fontAlgn="base" hangingPunct="0">
              <a:spcBef>
                <a:spcPct val="0"/>
              </a:spcBef>
              <a:spcAft>
                <a:spcPct val="0"/>
              </a:spcAft>
              <a:defRPr sz="3200">
                <a:solidFill>
                  <a:schemeClr val="tx1"/>
                </a:solidFill>
                <a:latin typeface="Tahoma" pitchFamily="34" charset="0"/>
              </a:defRPr>
            </a:lvl8pPr>
            <a:lvl9pPr marL="3886200" indent="-228600" eaLnBrk="0" fontAlgn="base" hangingPunct="0">
              <a:spcBef>
                <a:spcPct val="0"/>
              </a:spcBef>
              <a:spcAft>
                <a:spcPct val="0"/>
              </a:spcAft>
              <a:defRPr sz="3200">
                <a:solidFill>
                  <a:schemeClr val="tx1"/>
                </a:solidFill>
                <a:latin typeface="Tahoma" pitchFamily="34" charset="0"/>
              </a:defRPr>
            </a:lvl9pPr>
          </a:lstStyle>
          <a:p>
            <a:pPr algn="ctr"/>
            <a:r>
              <a:rPr lang="en-US" sz="3600" b="1" dirty="0">
                <a:solidFill>
                  <a:srgbClr val="000066"/>
                </a:solidFill>
                <a:latin typeface="Century Gothic" panose="020B0502020202020204" pitchFamily="34" charset="0"/>
              </a:rPr>
              <a:t>Authorization </a:t>
            </a:r>
            <a:r>
              <a:rPr lang="en-US" sz="3600" b="1" dirty="0" smtClean="0">
                <a:solidFill>
                  <a:srgbClr val="000066"/>
                </a:solidFill>
                <a:latin typeface="Century Gothic" panose="020B0502020202020204" pitchFamily="34" charset="0"/>
              </a:rPr>
              <a:t>Quality Call October 15, 2014</a:t>
            </a:r>
            <a:endParaRPr lang="en-US" b="1" dirty="0">
              <a:latin typeface="Century Gothic" panose="020B0502020202020204" pitchFamily="34" charset="0"/>
            </a:endParaRPr>
          </a:p>
        </p:txBody>
      </p:sp>
      <p:sp>
        <p:nvSpPr>
          <p:cNvPr id="224273" name="Rectangle 17"/>
          <p:cNvSpPr>
            <a:spLocks noGrp="1" noChangeArrowheads="1"/>
          </p:cNvSpPr>
          <p:nvPr>
            <p:ph type="ctrTitle" idx="4294967295"/>
          </p:nvPr>
        </p:nvSpPr>
        <p:spPr>
          <a:xfrm>
            <a:off x="685800" y="2590800"/>
            <a:ext cx="7772400" cy="1143000"/>
          </a:xfrm>
        </p:spPr>
        <p:txBody>
          <a:bodyPr/>
          <a:lstStyle/>
          <a:p>
            <a:pPr>
              <a:defRPr/>
            </a:pPr>
            <a:r>
              <a:rPr lang="en-US" dirty="0"/>
              <a:t> </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Recent Manual Rewrite (MR) Changes</a:t>
            </a:r>
            <a:endParaRPr lang="en-US" sz="2800" dirty="0"/>
          </a:p>
        </p:txBody>
      </p:sp>
      <p:sp>
        <p:nvSpPr>
          <p:cNvPr id="3" name="Content Placeholder 2"/>
          <p:cNvSpPr>
            <a:spLocks noGrp="1"/>
          </p:cNvSpPr>
          <p:nvPr>
            <p:ph idx="1"/>
          </p:nvPr>
        </p:nvSpPr>
        <p:spPr>
          <a:xfrm>
            <a:off x="762001" y="1447799"/>
            <a:ext cx="8166100" cy="4876801"/>
          </a:xfrm>
        </p:spPr>
        <p:txBody>
          <a:bodyPr/>
          <a:lstStyle/>
          <a:p>
            <a:pPr marL="0" lvl="0" indent="0">
              <a:buNone/>
            </a:pPr>
            <a:r>
              <a:rPr lang="en-US" sz="2000" b="1" dirty="0" smtClean="0"/>
              <a:t>M21-1MR,I.3.C.17.a                            Change </a:t>
            </a:r>
            <a:r>
              <a:rPr lang="en-US" sz="2000" b="1" dirty="0"/>
              <a:t>Date:  </a:t>
            </a:r>
            <a:r>
              <a:rPr lang="en-US" sz="2000" dirty="0"/>
              <a:t>9/15/2014</a:t>
            </a:r>
          </a:p>
          <a:p>
            <a:pPr marL="0" indent="0">
              <a:buNone/>
            </a:pPr>
            <a:r>
              <a:rPr lang="en-US" sz="2000" b="1" dirty="0" smtClean="0"/>
              <a:t>Subject</a:t>
            </a:r>
            <a:r>
              <a:rPr lang="en-US" sz="2000" b="1" dirty="0"/>
              <a:t>:  </a:t>
            </a:r>
            <a:r>
              <a:rPr lang="en-US" sz="2000" dirty="0"/>
              <a:t>Attorney Fee Payments – Waiver of appeal period</a:t>
            </a:r>
          </a:p>
          <a:p>
            <a:pPr lvl="1">
              <a:buClr>
                <a:srgbClr val="C00000"/>
              </a:buClr>
              <a:buFont typeface="Wingdings" panose="05000000000000000000" pitchFamily="2" charset="2"/>
              <a:buChar char="§"/>
            </a:pPr>
            <a:r>
              <a:rPr lang="en-US" sz="2000" dirty="0"/>
              <a:t>The appeal period cannot be waived by a claimant. </a:t>
            </a:r>
          </a:p>
          <a:p>
            <a:pPr marL="0" indent="0">
              <a:buNone/>
            </a:pPr>
            <a:r>
              <a:rPr lang="en-US" sz="2000" dirty="0"/>
              <a:t> </a:t>
            </a:r>
          </a:p>
          <a:p>
            <a:pPr marL="0" lvl="0" indent="0">
              <a:buNone/>
            </a:pPr>
            <a:r>
              <a:rPr lang="en-US" sz="2000" b="1" dirty="0" smtClean="0"/>
              <a:t>M21-1MR,III.v.9.B.5&amp;6                         Change </a:t>
            </a:r>
            <a:r>
              <a:rPr lang="en-US" sz="2000" b="1" dirty="0"/>
              <a:t>Date:</a:t>
            </a:r>
            <a:r>
              <a:rPr lang="en-US" sz="2000" dirty="0"/>
              <a:t>  9/16/2014</a:t>
            </a:r>
          </a:p>
          <a:p>
            <a:pPr marL="0" indent="0">
              <a:buNone/>
            </a:pPr>
            <a:r>
              <a:rPr lang="en-US" sz="2000" b="1" dirty="0" smtClean="0"/>
              <a:t>Subject</a:t>
            </a:r>
            <a:r>
              <a:rPr lang="en-US" sz="2000" b="1" dirty="0"/>
              <a:t>:</a:t>
            </a:r>
            <a:r>
              <a:rPr lang="en-US" sz="2000" dirty="0"/>
              <a:t>  Hearing requests for Issue of Incompetency </a:t>
            </a:r>
          </a:p>
          <a:p>
            <a:pPr lvl="1">
              <a:buClr>
                <a:srgbClr val="C00000"/>
              </a:buClr>
              <a:buFont typeface="Wingdings" panose="05000000000000000000" pitchFamily="2" charset="2"/>
              <a:buChar char="§"/>
            </a:pPr>
            <a:r>
              <a:rPr lang="en-US" sz="2000" dirty="0"/>
              <a:t>Time limit for hearing requests related to incompetency proposals changed from 30 day to 60 days.  </a:t>
            </a:r>
          </a:p>
          <a:p>
            <a:pPr lvl="1">
              <a:buClr>
                <a:srgbClr val="C00000"/>
              </a:buClr>
              <a:buFont typeface="Wingdings" panose="05000000000000000000" pitchFamily="2" charset="2"/>
              <a:buChar char="§"/>
            </a:pPr>
            <a:r>
              <a:rPr lang="en-US" sz="2000" dirty="0"/>
              <a:t>New sample language for proposed rating of incompetency provided.     </a:t>
            </a:r>
          </a:p>
          <a:p>
            <a:pPr lvl="1">
              <a:buClr>
                <a:srgbClr val="C00000"/>
              </a:buClr>
              <a:buFont typeface="Wingdings" panose="05000000000000000000" pitchFamily="2" charset="2"/>
              <a:buChar char="§"/>
            </a:pPr>
            <a:r>
              <a:rPr lang="en-US" sz="2000" dirty="0"/>
              <a:t>If a beneficiary requests a hearing at any time </a:t>
            </a:r>
            <a:r>
              <a:rPr lang="en-US" sz="2000" b="1" i="1" dirty="0"/>
              <a:t>before </a:t>
            </a:r>
            <a:r>
              <a:rPr lang="en-US" sz="2000" dirty="0"/>
              <a:t>VA makes a final decision on the beneficiary’s competency, VA will postpone making final decision until after the hearing is held.  </a:t>
            </a:r>
          </a:p>
          <a:p>
            <a:pPr marL="0" indent="0">
              <a:buNone/>
            </a:pPr>
            <a:endParaRPr lang="en-US" sz="2000" dirty="0"/>
          </a:p>
        </p:txBody>
      </p:sp>
      <p:sp>
        <p:nvSpPr>
          <p:cNvPr id="4" name="Slide Number Placeholder 3"/>
          <p:cNvSpPr>
            <a:spLocks noGrp="1"/>
          </p:cNvSpPr>
          <p:nvPr>
            <p:ph type="sldNum" sz="quarter" idx="10"/>
          </p:nvPr>
        </p:nvSpPr>
        <p:spPr/>
        <p:txBody>
          <a:bodyPr/>
          <a:lstStyle/>
          <a:p>
            <a:pPr>
              <a:defRPr/>
            </a:pPr>
            <a:fld id="{998238A1-61A9-420D-923C-5BDDA6FAA384}" type="slidenum">
              <a:rPr lang="en-US" smtClean="0"/>
              <a:pPr>
                <a:defRPr/>
              </a:pPr>
              <a:t>10</a:t>
            </a:fld>
            <a:endParaRPr lang="en-US" dirty="0"/>
          </a:p>
        </p:txBody>
      </p:sp>
    </p:spTree>
    <p:extLst>
      <p:ext uri="{BB962C8B-B14F-4D97-AF65-F5344CB8AC3E}">
        <p14:creationId xmlns:p14="http://schemas.microsoft.com/office/powerpoint/2010/main" val="3613694806"/>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effectLst>
                  <a:outerShdw blurRad="38100" dist="38100" dir="2700000" algn="tl">
                    <a:srgbClr val="000000">
                      <a:alpha val="43137"/>
                    </a:srgbClr>
                  </a:outerShdw>
                </a:effectLst>
              </a:rPr>
              <a:t>Recent Manual Rewrite (MR) Changes</a:t>
            </a:r>
            <a:endParaRPr lang="en-US" sz="2800"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914400" y="1371600"/>
            <a:ext cx="7640637" cy="4876800"/>
          </a:xfrm>
        </p:spPr>
        <p:txBody>
          <a:bodyPr/>
          <a:lstStyle/>
          <a:p>
            <a:pPr marL="0" lvl="0" indent="0">
              <a:buNone/>
            </a:pPr>
            <a:r>
              <a:rPr lang="en-US" sz="2000" b="1" dirty="0" smtClean="0"/>
              <a:t>M21-1MR</a:t>
            </a:r>
            <a:r>
              <a:rPr lang="en-US" sz="2000" b="1" dirty="0"/>
              <a:t>, </a:t>
            </a:r>
            <a:r>
              <a:rPr lang="en-US" sz="2000" b="1" dirty="0" smtClean="0"/>
              <a:t>III.5.F.31.a                        Change </a:t>
            </a:r>
            <a:r>
              <a:rPr lang="en-US" sz="2000" b="1" dirty="0"/>
              <a:t>Date:</a:t>
            </a:r>
            <a:r>
              <a:rPr lang="en-US" sz="2000" dirty="0"/>
              <a:t>  </a:t>
            </a:r>
            <a:r>
              <a:rPr lang="en-US" sz="2000" dirty="0" smtClean="0"/>
              <a:t>8/21/2014</a:t>
            </a:r>
          </a:p>
          <a:p>
            <a:pPr marL="0" lvl="0" indent="0">
              <a:buNone/>
            </a:pPr>
            <a:r>
              <a:rPr lang="en-US" sz="2000" b="1" dirty="0" smtClean="0"/>
              <a:t>Subject</a:t>
            </a:r>
            <a:r>
              <a:rPr lang="en-US" sz="2000" b="1" dirty="0"/>
              <a:t>:</a:t>
            </a:r>
            <a:r>
              <a:rPr lang="en-US" sz="2000" dirty="0"/>
              <a:t>  Development when child does not live </a:t>
            </a:r>
            <a:r>
              <a:rPr lang="en-US" sz="2000" dirty="0" smtClean="0"/>
              <a:t>with     claimant</a:t>
            </a:r>
            <a:endParaRPr lang="en-US" sz="2000" dirty="0"/>
          </a:p>
          <a:p>
            <a:pPr lvl="1">
              <a:buClr>
                <a:srgbClr val="C00000"/>
              </a:buClr>
              <a:buFont typeface="Wingdings" panose="05000000000000000000" pitchFamily="2" charset="2"/>
              <a:buChar char="§"/>
            </a:pPr>
            <a:r>
              <a:rPr lang="en-US" sz="2000" dirty="0"/>
              <a:t>If required information cannot be obtained by telephone, then request through a development letter. </a:t>
            </a:r>
            <a:endParaRPr lang="en-US" sz="2000" dirty="0" smtClean="0"/>
          </a:p>
          <a:p>
            <a:pPr marL="457200" lvl="1" indent="0">
              <a:buNone/>
            </a:pPr>
            <a:endParaRPr lang="en-US" sz="2000" dirty="0"/>
          </a:p>
          <a:p>
            <a:pPr marL="0" indent="0">
              <a:buNone/>
            </a:pPr>
            <a:r>
              <a:rPr lang="en-US" sz="2000" b="1" dirty="0" smtClean="0"/>
              <a:t>M21-1MR</a:t>
            </a:r>
            <a:r>
              <a:rPr lang="en-US" sz="2000" b="1" dirty="0"/>
              <a:t>, </a:t>
            </a:r>
            <a:r>
              <a:rPr lang="en-US" sz="2000" b="1" dirty="0" smtClean="0"/>
              <a:t>III.5.F.32.a                         Change </a:t>
            </a:r>
            <a:r>
              <a:rPr lang="en-US" sz="2000" b="1" dirty="0"/>
              <a:t>Date:</a:t>
            </a:r>
            <a:r>
              <a:rPr lang="en-US" sz="2000" dirty="0"/>
              <a:t> 8/21/2014</a:t>
            </a:r>
          </a:p>
          <a:p>
            <a:pPr marL="0" indent="0">
              <a:buNone/>
            </a:pPr>
            <a:r>
              <a:rPr lang="en-US" sz="2000" b="1" dirty="0"/>
              <a:t>Subject:</a:t>
            </a:r>
            <a:r>
              <a:rPr lang="en-US" sz="2000" dirty="0"/>
              <a:t>  Information claimant must provide to VA for a child</a:t>
            </a:r>
          </a:p>
          <a:p>
            <a:pPr lvl="1">
              <a:buClr>
                <a:srgbClr val="C00000"/>
              </a:buClr>
              <a:buFont typeface="Wingdings" panose="05000000000000000000" pitchFamily="2" charset="2"/>
              <a:buChar char="§"/>
            </a:pPr>
            <a:r>
              <a:rPr lang="en-US" sz="2000" dirty="0"/>
              <a:t>Must provide the day of birth as well as the month and year. </a:t>
            </a:r>
          </a:p>
          <a:p>
            <a:pPr lvl="1">
              <a:buClr>
                <a:srgbClr val="C00000"/>
              </a:buClr>
              <a:buFont typeface="Wingdings" panose="05000000000000000000" pitchFamily="2" charset="2"/>
              <a:buChar char="§"/>
            </a:pPr>
            <a:r>
              <a:rPr lang="en-US" sz="2000" dirty="0"/>
              <a:t>Must provide city and state; or city and country (for foreign births).  However, state is not required if the city is well known (i.e. Chicago). </a:t>
            </a:r>
          </a:p>
          <a:p>
            <a:pPr marL="0" indent="0">
              <a:buNone/>
            </a:pPr>
            <a:r>
              <a:rPr lang="en-US" sz="2000" dirty="0"/>
              <a:t> </a:t>
            </a:r>
          </a:p>
          <a:p>
            <a:pPr marL="0" indent="0">
              <a:buNone/>
            </a:pPr>
            <a:endParaRPr lang="en-US" sz="2000" dirty="0"/>
          </a:p>
        </p:txBody>
      </p:sp>
      <p:sp>
        <p:nvSpPr>
          <p:cNvPr id="4" name="Slide Number Placeholder 3"/>
          <p:cNvSpPr>
            <a:spLocks noGrp="1"/>
          </p:cNvSpPr>
          <p:nvPr>
            <p:ph type="sldNum" sz="quarter" idx="10"/>
          </p:nvPr>
        </p:nvSpPr>
        <p:spPr/>
        <p:txBody>
          <a:bodyPr/>
          <a:lstStyle/>
          <a:p>
            <a:pPr>
              <a:defRPr/>
            </a:pPr>
            <a:fld id="{998238A1-61A9-420D-923C-5BDDA6FAA384}" type="slidenum">
              <a:rPr lang="en-US" smtClean="0"/>
              <a:pPr>
                <a:defRPr/>
              </a:pPr>
              <a:t>11</a:t>
            </a:fld>
            <a:endParaRPr lang="en-US" dirty="0"/>
          </a:p>
        </p:txBody>
      </p:sp>
    </p:spTree>
    <p:extLst>
      <p:ext uri="{BB962C8B-B14F-4D97-AF65-F5344CB8AC3E}">
        <p14:creationId xmlns:p14="http://schemas.microsoft.com/office/powerpoint/2010/main" val="2719372586"/>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Recent Manual Rewrite (MR) Changes</a:t>
            </a:r>
          </a:p>
        </p:txBody>
      </p:sp>
      <p:sp>
        <p:nvSpPr>
          <p:cNvPr id="3" name="Content Placeholder 2"/>
          <p:cNvSpPr>
            <a:spLocks noGrp="1"/>
          </p:cNvSpPr>
          <p:nvPr>
            <p:ph idx="1"/>
          </p:nvPr>
        </p:nvSpPr>
        <p:spPr>
          <a:xfrm>
            <a:off x="990600" y="1524000"/>
            <a:ext cx="7937500" cy="4679950"/>
          </a:xfrm>
        </p:spPr>
        <p:txBody>
          <a:bodyPr/>
          <a:lstStyle/>
          <a:p>
            <a:pPr marL="0" lvl="0" indent="0">
              <a:buNone/>
            </a:pPr>
            <a:r>
              <a:rPr lang="en-US" sz="2000" b="1" dirty="0" smtClean="0"/>
              <a:t>M21-1MR</a:t>
            </a:r>
            <a:r>
              <a:rPr lang="en-US" sz="2000" b="1" dirty="0"/>
              <a:t>, </a:t>
            </a:r>
            <a:r>
              <a:rPr lang="en-US" sz="2000" b="1" dirty="0" smtClean="0"/>
              <a:t>III.5.F.35.a                     Change </a:t>
            </a:r>
            <a:r>
              <a:rPr lang="en-US" sz="2000" b="1" dirty="0"/>
              <a:t>Date:</a:t>
            </a:r>
            <a:r>
              <a:rPr lang="en-US" sz="2000" dirty="0"/>
              <a:t> 8/21/2014</a:t>
            </a:r>
          </a:p>
          <a:p>
            <a:pPr marL="0" indent="0">
              <a:buNone/>
            </a:pPr>
            <a:r>
              <a:rPr lang="en-US" sz="2000" b="1" dirty="0" smtClean="0"/>
              <a:t>Subject</a:t>
            </a:r>
            <a:r>
              <a:rPr lang="en-US" sz="2000" b="1" dirty="0"/>
              <a:t>:</a:t>
            </a:r>
            <a:r>
              <a:rPr lang="en-US" sz="2000" dirty="0"/>
              <a:t>  Notification requirements when VA assigns a disability rating of 30% or more</a:t>
            </a:r>
          </a:p>
          <a:p>
            <a:pPr lvl="1">
              <a:buClr>
                <a:srgbClr val="C00000"/>
              </a:buClr>
              <a:buFont typeface="Wingdings" panose="05000000000000000000" pitchFamily="2" charset="2"/>
              <a:buChar char="§"/>
            </a:pPr>
            <a:r>
              <a:rPr lang="en-US" sz="2000" dirty="0"/>
              <a:t>Decision notices are no longer required to contain the names of dependents for which VA is paying additional benefits.</a:t>
            </a:r>
          </a:p>
          <a:p>
            <a:pPr lvl="1">
              <a:buClr>
                <a:srgbClr val="C00000"/>
              </a:buClr>
              <a:buFont typeface="Wingdings" panose="05000000000000000000" pitchFamily="2" charset="2"/>
              <a:buChar char="§"/>
            </a:pPr>
            <a:r>
              <a:rPr lang="en-US" sz="2000" dirty="0"/>
              <a:t>VA Form 21-686c is not required to be included with a notification letter if action is being taken to add the Veteran’s dependents to his/her award concurrently with the promulgation of a rating decision.  </a:t>
            </a:r>
          </a:p>
          <a:p>
            <a:pPr lvl="1">
              <a:buClr>
                <a:srgbClr val="C00000"/>
              </a:buClr>
              <a:buFont typeface="Wingdings" panose="05000000000000000000" pitchFamily="2" charset="2"/>
              <a:buChar char="§"/>
            </a:pPr>
            <a:r>
              <a:rPr lang="en-US" sz="2000" dirty="0"/>
              <a:t>Telephone development is to be attempted for missing dependency information when promulgating a rating decision granting a combined disability rating of 30% or more.  </a:t>
            </a:r>
          </a:p>
          <a:p>
            <a:pPr lvl="1"/>
            <a:endParaRPr lang="en-US" sz="2000" dirty="0" smtClean="0"/>
          </a:p>
          <a:p>
            <a:pPr marL="0" indent="0">
              <a:buNone/>
            </a:pPr>
            <a:endParaRPr lang="en-US" sz="2000" dirty="0"/>
          </a:p>
        </p:txBody>
      </p:sp>
      <p:sp>
        <p:nvSpPr>
          <p:cNvPr id="4" name="Slide Number Placeholder 3"/>
          <p:cNvSpPr>
            <a:spLocks noGrp="1"/>
          </p:cNvSpPr>
          <p:nvPr>
            <p:ph type="sldNum" sz="quarter" idx="10"/>
          </p:nvPr>
        </p:nvSpPr>
        <p:spPr/>
        <p:txBody>
          <a:bodyPr/>
          <a:lstStyle/>
          <a:p>
            <a:pPr>
              <a:defRPr/>
            </a:pPr>
            <a:fld id="{998238A1-61A9-420D-923C-5BDDA6FAA384}" type="slidenum">
              <a:rPr lang="en-US" smtClean="0"/>
              <a:pPr>
                <a:defRPr/>
              </a:pPr>
              <a:t>12</a:t>
            </a:fld>
            <a:endParaRPr lang="en-US" dirty="0"/>
          </a:p>
        </p:txBody>
      </p:sp>
    </p:spTree>
    <p:extLst>
      <p:ext uri="{BB962C8B-B14F-4D97-AF65-F5344CB8AC3E}">
        <p14:creationId xmlns:p14="http://schemas.microsoft.com/office/powerpoint/2010/main" val="1936157771"/>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Recent Manual Rewrite (MR) Changes</a:t>
            </a:r>
            <a:endParaRPr lang="en-US" sz="2800" dirty="0"/>
          </a:p>
        </p:txBody>
      </p:sp>
      <p:sp>
        <p:nvSpPr>
          <p:cNvPr id="3" name="Content Placeholder 2"/>
          <p:cNvSpPr>
            <a:spLocks noGrp="1"/>
          </p:cNvSpPr>
          <p:nvPr>
            <p:ph idx="1"/>
          </p:nvPr>
        </p:nvSpPr>
        <p:spPr>
          <a:xfrm>
            <a:off x="914400" y="1752600"/>
            <a:ext cx="7640637" cy="4262437"/>
          </a:xfrm>
        </p:spPr>
        <p:txBody>
          <a:bodyPr/>
          <a:lstStyle/>
          <a:p>
            <a:pPr marL="0" lvl="0" indent="0">
              <a:buNone/>
            </a:pPr>
            <a:r>
              <a:rPr lang="en-US" sz="2000" b="1" dirty="0" smtClean="0"/>
              <a:t>M21-1MR</a:t>
            </a:r>
            <a:r>
              <a:rPr lang="en-US" sz="2000" b="1" dirty="0"/>
              <a:t>, </a:t>
            </a:r>
            <a:r>
              <a:rPr lang="en-US" sz="2000" b="1" dirty="0" smtClean="0"/>
              <a:t>III.5.F.36.e                        Change </a:t>
            </a:r>
            <a:r>
              <a:rPr lang="en-US" sz="2000" b="1" dirty="0"/>
              <a:t>Date:</a:t>
            </a:r>
            <a:r>
              <a:rPr lang="en-US" sz="2000" dirty="0"/>
              <a:t> 8/21/2014</a:t>
            </a:r>
          </a:p>
          <a:p>
            <a:pPr marL="0" indent="0">
              <a:buNone/>
            </a:pPr>
            <a:r>
              <a:rPr lang="en-US" sz="2000" b="1" dirty="0"/>
              <a:t>Subject:</a:t>
            </a:r>
            <a:r>
              <a:rPr lang="en-US" sz="2000" dirty="0"/>
              <a:t>  Action to take when beneficiary fails to provide date of event resulting in loss of a dependent.</a:t>
            </a:r>
          </a:p>
          <a:p>
            <a:pPr lvl="1">
              <a:buClr>
                <a:srgbClr val="C00000"/>
              </a:buClr>
              <a:buFont typeface="Wingdings" panose="05000000000000000000" pitchFamily="2" charset="2"/>
              <a:buChar char="§"/>
            </a:pPr>
            <a:r>
              <a:rPr lang="en-US" sz="2000" dirty="0"/>
              <a:t>If attempts to obtain by telephone are unsuccessful, reduce/terminate DLP; and</a:t>
            </a:r>
          </a:p>
          <a:p>
            <a:pPr lvl="1">
              <a:buClr>
                <a:srgbClr val="C00000"/>
              </a:buClr>
              <a:buFont typeface="Wingdings" panose="05000000000000000000" pitchFamily="2" charset="2"/>
              <a:buChar char="§"/>
            </a:pPr>
            <a:r>
              <a:rPr lang="en-US" sz="2000" dirty="0"/>
              <a:t>send letter advising that unless information is provided within 60 days, VA will reduce/terminate his/her benefits first of month following date dependents were last verified.  </a:t>
            </a:r>
          </a:p>
          <a:p>
            <a:pPr marL="0" indent="0">
              <a:buNone/>
            </a:pPr>
            <a:endParaRPr lang="en-US" dirty="0"/>
          </a:p>
        </p:txBody>
      </p:sp>
      <p:sp>
        <p:nvSpPr>
          <p:cNvPr id="4" name="Slide Number Placeholder 3"/>
          <p:cNvSpPr>
            <a:spLocks noGrp="1"/>
          </p:cNvSpPr>
          <p:nvPr>
            <p:ph type="sldNum" sz="quarter" idx="10"/>
          </p:nvPr>
        </p:nvSpPr>
        <p:spPr/>
        <p:txBody>
          <a:bodyPr/>
          <a:lstStyle/>
          <a:p>
            <a:pPr>
              <a:defRPr/>
            </a:pPr>
            <a:fld id="{998238A1-61A9-420D-923C-5BDDA6FAA384}" type="slidenum">
              <a:rPr lang="en-US" smtClean="0"/>
              <a:pPr>
                <a:defRPr/>
              </a:pPr>
              <a:t>13</a:t>
            </a:fld>
            <a:endParaRPr lang="en-US" dirty="0"/>
          </a:p>
        </p:txBody>
      </p:sp>
    </p:spTree>
    <p:extLst>
      <p:ext uri="{BB962C8B-B14F-4D97-AF65-F5344CB8AC3E}">
        <p14:creationId xmlns:p14="http://schemas.microsoft.com/office/powerpoint/2010/main" val="695730379"/>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New Automobile Allowance Rate</a:t>
            </a:r>
            <a:endParaRPr lang="en-US" sz="2800" dirty="0"/>
          </a:p>
        </p:txBody>
      </p:sp>
      <p:sp>
        <p:nvSpPr>
          <p:cNvPr id="3" name="Content Placeholder 2"/>
          <p:cNvSpPr>
            <a:spLocks noGrp="1"/>
          </p:cNvSpPr>
          <p:nvPr>
            <p:ph idx="1"/>
          </p:nvPr>
        </p:nvSpPr>
        <p:spPr>
          <a:xfrm>
            <a:off x="1066800" y="1752600"/>
            <a:ext cx="7848600" cy="4262437"/>
          </a:xfrm>
        </p:spPr>
        <p:txBody>
          <a:bodyPr/>
          <a:lstStyle/>
          <a:p>
            <a:r>
              <a:rPr lang="en-US" sz="2000" dirty="0"/>
              <a:t>38 U.S.C. §4303 allows for annual increases to the automobile allowance for Veterans.  Effective October 1, 2014, the new rate is $20,114.34, and any awards processed after that date will receive the new rate</a:t>
            </a:r>
            <a:r>
              <a:rPr lang="en-US" sz="2000" dirty="0" smtClean="0"/>
              <a:t>.</a:t>
            </a:r>
            <a:br>
              <a:rPr lang="en-US" sz="2000" dirty="0" smtClean="0"/>
            </a:br>
            <a:r>
              <a:rPr lang="en-US" sz="2000" dirty="0" smtClean="0"/>
              <a:t>The </a:t>
            </a:r>
            <a:r>
              <a:rPr lang="en-US" sz="2000" dirty="0"/>
              <a:t>rate tables will be updated to reflect the new rate.  </a:t>
            </a:r>
          </a:p>
          <a:p>
            <a:pPr marL="0" indent="0">
              <a:buNone/>
            </a:pPr>
            <a:r>
              <a:rPr lang="en-US" sz="2000" dirty="0"/>
              <a:t> </a:t>
            </a:r>
          </a:p>
          <a:p>
            <a:r>
              <a:rPr lang="en-US" sz="2000" dirty="0"/>
              <a:t>This item will also be addressed in an upcoming VSCM call. </a:t>
            </a:r>
          </a:p>
        </p:txBody>
      </p:sp>
      <p:sp>
        <p:nvSpPr>
          <p:cNvPr id="4" name="Slide Number Placeholder 3"/>
          <p:cNvSpPr>
            <a:spLocks noGrp="1"/>
          </p:cNvSpPr>
          <p:nvPr>
            <p:ph type="sldNum" sz="quarter" idx="10"/>
          </p:nvPr>
        </p:nvSpPr>
        <p:spPr/>
        <p:txBody>
          <a:bodyPr/>
          <a:lstStyle/>
          <a:p>
            <a:pPr>
              <a:defRPr/>
            </a:pPr>
            <a:fld id="{998238A1-61A9-420D-923C-5BDDA6FAA384}" type="slidenum">
              <a:rPr lang="en-US" smtClean="0"/>
              <a:pPr>
                <a:defRPr/>
              </a:pPr>
              <a:t>14</a:t>
            </a:fld>
            <a:endParaRPr lang="en-US" dirty="0"/>
          </a:p>
        </p:txBody>
      </p:sp>
    </p:spTree>
    <p:extLst>
      <p:ext uri="{BB962C8B-B14F-4D97-AF65-F5344CB8AC3E}">
        <p14:creationId xmlns:p14="http://schemas.microsoft.com/office/powerpoint/2010/main" val="4025004810"/>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20888" y="0"/>
            <a:ext cx="7123112" cy="838200"/>
          </a:xfrm>
        </p:spPr>
        <p:txBody>
          <a:bodyPr/>
          <a:lstStyle/>
          <a:p>
            <a:r>
              <a:rPr lang="en-US" sz="2400" dirty="0" smtClean="0"/>
              <a:t>Counting Active Duty Days When Processing Drill Pay Waivers – Date Calculator</a:t>
            </a:r>
            <a:endParaRPr lang="en-US" sz="2400" dirty="0"/>
          </a:p>
        </p:txBody>
      </p:sp>
      <p:sp>
        <p:nvSpPr>
          <p:cNvPr id="3" name="Content Placeholder 2"/>
          <p:cNvSpPr>
            <a:spLocks noGrp="1"/>
          </p:cNvSpPr>
          <p:nvPr>
            <p:ph idx="1"/>
          </p:nvPr>
        </p:nvSpPr>
        <p:spPr>
          <a:xfrm>
            <a:off x="1219200" y="1371600"/>
            <a:ext cx="7640637" cy="5029199"/>
          </a:xfrm>
        </p:spPr>
        <p:txBody>
          <a:bodyPr/>
          <a:lstStyle/>
          <a:p>
            <a:endParaRPr lang="en-US" sz="2000" dirty="0" smtClean="0"/>
          </a:p>
          <a:p>
            <a:r>
              <a:rPr lang="en-US" sz="2000" dirty="0" smtClean="0"/>
              <a:t>Cases with drill pay adjustment for the same fiscal year the Veteran had an active duty service period.</a:t>
            </a:r>
          </a:p>
          <a:p>
            <a:pPr marL="0" indent="0">
              <a:buNone/>
            </a:pPr>
            <a:endParaRPr lang="en-US" sz="2000" dirty="0" smtClean="0"/>
          </a:p>
          <a:p>
            <a:r>
              <a:rPr lang="en-US" sz="2000" dirty="0" smtClean="0"/>
              <a:t>Sometimes the amount of days of active duty is miscalculated.</a:t>
            </a:r>
          </a:p>
          <a:p>
            <a:pPr marL="0" indent="0">
              <a:buNone/>
            </a:pPr>
            <a:endParaRPr lang="en-US" sz="2000" dirty="0"/>
          </a:p>
          <a:p>
            <a:r>
              <a:rPr lang="en-US" sz="2000" dirty="0" smtClean="0"/>
              <a:t>When counting the days the Veteran was on active duty, we must include the last day of service.</a:t>
            </a:r>
          </a:p>
          <a:p>
            <a:pPr marL="0" indent="0">
              <a:buNone/>
            </a:pPr>
            <a:endParaRPr lang="en-US" sz="2000" dirty="0" smtClean="0"/>
          </a:p>
          <a:p>
            <a:r>
              <a:rPr lang="en-US" sz="2000" dirty="0" smtClean="0"/>
              <a:t>Use the Date to Date Calculator found in </a:t>
            </a:r>
            <a:r>
              <a:rPr lang="en-US" sz="2000" dirty="0" smtClean="0">
                <a:solidFill>
                  <a:srgbClr val="3333FF"/>
                </a:solidFill>
              </a:rPr>
              <a:t>www.timeanddate.com</a:t>
            </a:r>
            <a:r>
              <a:rPr lang="en-US" sz="2000" dirty="0" smtClean="0"/>
              <a:t> and include the end date.</a:t>
            </a:r>
          </a:p>
          <a:p>
            <a:endParaRPr lang="en-US" sz="2000" dirty="0" smtClean="0"/>
          </a:p>
          <a:p>
            <a:endParaRPr lang="en-US" sz="2000" dirty="0"/>
          </a:p>
          <a:p>
            <a:pPr marL="0" indent="0">
              <a:buNone/>
            </a:pPr>
            <a:endParaRPr lang="en-US" sz="2000" dirty="0"/>
          </a:p>
        </p:txBody>
      </p:sp>
      <p:sp>
        <p:nvSpPr>
          <p:cNvPr id="4" name="Slide Number Placeholder 3"/>
          <p:cNvSpPr>
            <a:spLocks noGrp="1"/>
          </p:cNvSpPr>
          <p:nvPr>
            <p:ph type="sldNum" sz="quarter" idx="10"/>
          </p:nvPr>
        </p:nvSpPr>
        <p:spPr/>
        <p:txBody>
          <a:bodyPr/>
          <a:lstStyle/>
          <a:p>
            <a:pPr>
              <a:defRPr/>
            </a:pPr>
            <a:fld id="{998238A1-61A9-420D-923C-5BDDA6FAA384}" type="slidenum">
              <a:rPr lang="en-US" smtClean="0"/>
              <a:pPr>
                <a:defRPr/>
              </a:pPr>
              <a:t>15</a:t>
            </a:fld>
            <a:endParaRPr lang="en-US" dirty="0"/>
          </a:p>
        </p:txBody>
      </p:sp>
    </p:spTree>
    <p:extLst>
      <p:ext uri="{BB962C8B-B14F-4D97-AF65-F5344CB8AC3E}">
        <p14:creationId xmlns:p14="http://schemas.microsoft.com/office/powerpoint/2010/main" val="3050071941"/>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20888" y="0"/>
            <a:ext cx="7123112" cy="838200"/>
          </a:xfrm>
        </p:spPr>
        <p:txBody>
          <a:bodyPr/>
          <a:lstStyle/>
          <a:p>
            <a:r>
              <a:rPr lang="en-US" sz="2400" dirty="0" smtClean="0"/>
              <a:t>Counting Active Duty Days When Processing Drill Pay Waivers – Date Calculator</a:t>
            </a:r>
            <a:endParaRPr lang="en-US" sz="2400" dirty="0"/>
          </a:p>
        </p:txBody>
      </p:sp>
      <p:sp>
        <p:nvSpPr>
          <p:cNvPr id="3" name="Content Placeholder 2"/>
          <p:cNvSpPr>
            <a:spLocks noGrp="1"/>
          </p:cNvSpPr>
          <p:nvPr>
            <p:ph idx="1"/>
          </p:nvPr>
        </p:nvSpPr>
        <p:spPr>
          <a:xfrm>
            <a:off x="1219200" y="1371600"/>
            <a:ext cx="7640637" cy="5029199"/>
          </a:xfrm>
        </p:spPr>
        <p:txBody>
          <a:bodyPr/>
          <a:lstStyle/>
          <a:p>
            <a:pPr marL="0" indent="0">
              <a:buNone/>
            </a:pPr>
            <a:r>
              <a:rPr lang="en-US" sz="2000" dirty="0" smtClean="0">
                <a:hlinkClick r:id="rId2"/>
              </a:rPr>
              <a:t>www.timeanddate.com</a:t>
            </a:r>
            <a:endParaRPr lang="en-US" sz="2000" dirty="0" smtClean="0"/>
          </a:p>
          <a:p>
            <a:pPr marL="0" indent="0">
              <a:buNone/>
            </a:pPr>
            <a:endParaRPr lang="en-US" sz="2000" dirty="0"/>
          </a:p>
          <a:p>
            <a:pPr marL="0" indent="0">
              <a:buNone/>
            </a:pPr>
            <a:endParaRPr lang="en-US" sz="2000" dirty="0"/>
          </a:p>
        </p:txBody>
      </p:sp>
      <p:sp>
        <p:nvSpPr>
          <p:cNvPr id="4" name="Slide Number Placeholder 3"/>
          <p:cNvSpPr>
            <a:spLocks noGrp="1"/>
          </p:cNvSpPr>
          <p:nvPr>
            <p:ph type="sldNum" sz="quarter" idx="10"/>
          </p:nvPr>
        </p:nvSpPr>
        <p:spPr/>
        <p:txBody>
          <a:bodyPr/>
          <a:lstStyle/>
          <a:p>
            <a:pPr>
              <a:defRPr/>
            </a:pPr>
            <a:fld id="{998238A1-61A9-420D-923C-5BDDA6FAA384}" type="slidenum">
              <a:rPr lang="en-US" smtClean="0"/>
              <a:pPr>
                <a:defRPr/>
              </a:pPr>
              <a:t>16</a:t>
            </a:fld>
            <a:endParaRPr lang="en-US" dirty="0"/>
          </a:p>
        </p:txBody>
      </p:sp>
      <p:pic>
        <p:nvPicPr>
          <p:cNvPr id="5" name="Picture 4" descr="Date Duration Calculator: Days between two dates - Windows Internet Explorer"/>
          <p:cNvPicPr>
            <a:picLocks noChangeAspect="1"/>
          </p:cNvPicPr>
          <p:nvPr/>
        </p:nvPicPr>
        <p:blipFill rotWithShape="1">
          <a:blip r:embed="rId3">
            <a:extLst>
              <a:ext uri="{28A0092B-C50C-407E-A947-70E740481C1C}">
                <a14:useLocalDpi xmlns:a14="http://schemas.microsoft.com/office/drawing/2010/main" val="0"/>
              </a:ext>
            </a:extLst>
          </a:blip>
          <a:srcRect t="20982" b="23407"/>
          <a:stretch/>
        </p:blipFill>
        <p:spPr>
          <a:xfrm>
            <a:off x="1447800" y="2057400"/>
            <a:ext cx="6861528" cy="3705225"/>
          </a:xfrm>
          <a:prstGeom prst="rect">
            <a:avLst/>
          </a:prstGeom>
        </p:spPr>
      </p:pic>
    </p:spTree>
    <p:extLst>
      <p:ext uri="{BB962C8B-B14F-4D97-AF65-F5344CB8AC3E}">
        <p14:creationId xmlns:p14="http://schemas.microsoft.com/office/powerpoint/2010/main" val="1237835529"/>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20888" y="0"/>
            <a:ext cx="7123112" cy="838200"/>
          </a:xfrm>
        </p:spPr>
        <p:txBody>
          <a:bodyPr/>
          <a:lstStyle/>
          <a:p>
            <a:r>
              <a:rPr lang="en-US" sz="2400" dirty="0" smtClean="0"/>
              <a:t>Counting Active Duty Days When Processing Drill Pay Waivers – Date Calculator</a:t>
            </a:r>
            <a:endParaRPr lang="en-US" sz="2400" dirty="0"/>
          </a:p>
        </p:txBody>
      </p:sp>
      <p:sp>
        <p:nvSpPr>
          <p:cNvPr id="3" name="Content Placeholder 2"/>
          <p:cNvSpPr>
            <a:spLocks noGrp="1"/>
          </p:cNvSpPr>
          <p:nvPr>
            <p:ph idx="1"/>
          </p:nvPr>
        </p:nvSpPr>
        <p:spPr>
          <a:xfrm>
            <a:off x="1219200" y="1371600"/>
            <a:ext cx="7640637" cy="5029199"/>
          </a:xfrm>
        </p:spPr>
        <p:txBody>
          <a:bodyPr/>
          <a:lstStyle/>
          <a:p>
            <a:pPr marL="0" indent="0">
              <a:buNone/>
            </a:pPr>
            <a:r>
              <a:rPr lang="en-US" sz="2000" dirty="0" smtClean="0">
                <a:hlinkClick r:id="rId2"/>
              </a:rPr>
              <a:t>www.timeanddate.com</a:t>
            </a:r>
            <a:endParaRPr lang="en-US" sz="2000" dirty="0" smtClean="0"/>
          </a:p>
          <a:p>
            <a:pPr marL="0" indent="0">
              <a:buNone/>
            </a:pPr>
            <a:endParaRPr lang="en-US" sz="2000" dirty="0"/>
          </a:p>
          <a:p>
            <a:pPr marL="0" indent="0">
              <a:buNone/>
            </a:pPr>
            <a:endParaRPr lang="en-US" sz="2000" dirty="0"/>
          </a:p>
        </p:txBody>
      </p:sp>
      <p:sp>
        <p:nvSpPr>
          <p:cNvPr id="4" name="Slide Number Placeholder 3"/>
          <p:cNvSpPr>
            <a:spLocks noGrp="1"/>
          </p:cNvSpPr>
          <p:nvPr>
            <p:ph type="sldNum" sz="quarter" idx="10"/>
          </p:nvPr>
        </p:nvSpPr>
        <p:spPr/>
        <p:txBody>
          <a:bodyPr/>
          <a:lstStyle/>
          <a:p>
            <a:pPr>
              <a:defRPr/>
            </a:pPr>
            <a:fld id="{998238A1-61A9-420D-923C-5BDDA6FAA384}" type="slidenum">
              <a:rPr lang="en-US" smtClean="0"/>
              <a:pPr>
                <a:defRPr/>
              </a:pPr>
              <a:t>17</a:t>
            </a:fld>
            <a:endParaRPr lang="en-US" dirty="0"/>
          </a:p>
        </p:txBody>
      </p:sp>
      <p:pic>
        <p:nvPicPr>
          <p:cNvPr id="8" name="Picture 7"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4000" y="1905000"/>
            <a:ext cx="6553200" cy="4495800"/>
          </a:xfrm>
          <a:prstGeom prst="rect">
            <a:avLst/>
          </a:prstGeom>
        </p:spPr>
      </p:pic>
    </p:spTree>
    <p:extLst>
      <p:ext uri="{BB962C8B-B14F-4D97-AF65-F5344CB8AC3E}">
        <p14:creationId xmlns:p14="http://schemas.microsoft.com/office/powerpoint/2010/main" val="25727000"/>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998238A1-61A9-420D-923C-5BDDA6FAA384}" type="slidenum">
              <a:rPr lang="en-US" smtClean="0"/>
              <a:pPr>
                <a:defRPr/>
              </a:pPr>
              <a:t>18</a:t>
            </a:fld>
            <a:endParaRPr lang="en-US" dirty="0"/>
          </a:p>
        </p:txBody>
      </p:sp>
      <p:sp>
        <p:nvSpPr>
          <p:cNvPr id="5" name="Content Placeholder 4"/>
          <p:cNvSpPr txBox="1">
            <a:spLocks/>
          </p:cNvSpPr>
          <p:nvPr/>
        </p:nvSpPr>
        <p:spPr bwMode="auto">
          <a:xfrm>
            <a:off x="1219200" y="1752600"/>
            <a:ext cx="7640637" cy="4262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lr>
                <a:srgbClr val="CC0000"/>
              </a:buClr>
              <a:buFont typeface="Wingdings" pitchFamily="2" charset="2"/>
              <a:buChar char="§"/>
              <a:defRPr sz="2600">
                <a:solidFill>
                  <a:srgbClr val="000066"/>
                </a:solidFill>
                <a:latin typeface="+mn-lt"/>
                <a:ea typeface="+mn-ea"/>
                <a:cs typeface="+mn-cs"/>
              </a:defRPr>
            </a:lvl1pPr>
            <a:lvl2pPr marL="742950" indent="-285750" algn="l" rtl="0" eaLnBrk="0" fontAlgn="base" hangingPunct="0">
              <a:spcBef>
                <a:spcPct val="20000"/>
              </a:spcBef>
              <a:spcAft>
                <a:spcPct val="0"/>
              </a:spcAft>
              <a:buChar char="–"/>
              <a:defRPr sz="2200">
                <a:solidFill>
                  <a:srgbClr val="000066"/>
                </a:solidFill>
                <a:latin typeface="+mn-lt"/>
              </a:defRPr>
            </a:lvl2pPr>
            <a:lvl3pPr marL="1143000" indent="-228600" algn="l" rtl="0" eaLnBrk="0" fontAlgn="base" hangingPunct="0">
              <a:spcBef>
                <a:spcPct val="20000"/>
              </a:spcBef>
              <a:spcAft>
                <a:spcPct val="0"/>
              </a:spcAft>
              <a:buClr>
                <a:srgbClr val="CC0000"/>
              </a:buClr>
              <a:buChar char="•"/>
              <a:defRPr sz="2000">
                <a:solidFill>
                  <a:srgbClr val="000066"/>
                </a:solidFill>
                <a:latin typeface="+mn-lt"/>
              </a:defRPr>
            </a:lvl3pPr>
            <a:lvl4pPr marL="1600200" indent="-228600" algn="l" rtl="0" eaLnBrk="0" fontAlgn="base" hangingPunct="0">
              <a:spcBef>
                <a:spcPct val="20000"/>
              </a:spcBef>
              <a:spcAft>
                <a:spcPct val="0"/>
              </a:spcAft>
              <a:buChar char="–"/>
              <a:defRPr>
                <a:solidFill>
                  <a:srgbClr val="000066"/>
                </a:solidFill>
                <a:latin typeface="+mn-lt"/>
              </a:defRPr>
            </a:lvl4pPr>
            <a:lvl5pPr marL="2057400" indent="-228600" algn="l" rtl="0" eaLnBrk="0" fontAlgn="base" hangingPunct="0">
              <a:spcBef>
                <a:spcPct val="20000"/>
              </a:spcBef>
              <a:spcAft>
                <a:spcPct val="0"/>
              </a:spcAft>
              <a:buChar char="»"/>
              <a:defRPr>
                <a:solidFill>
                  <a:srgbClr val="000066"/>
                </a:solidFill>
                <a:latin typeface="+mn-lt"/>
              </a:defRPr>
            </a:lvl5pPr>
            <a:lvl6pPr marL="2514600" indent="-228600" algn="l" rtl="0" eaLnBrk="0" fontAlgn="base" hangingPunct="0">
              <a:spcBef>
                <a:spcPct val="20000"/>
              </a:spcBef>
              <a:spcAft>
                <a:spcPct val="0"/>
              </a:spcAft>
              <a:buChar char="»"/>
              <a:defRPr>
                <a:solidFill>
                  <a:srgbClr val="000066"/>
                </a:solidFill>
                <a:latin typeface="Tahoma" pitchFamily="34" charset="0"/>
              </a:defRPr>
            </a:lvl6pPr>
            <a:lvl7pPr marL="2971800" indent="-228600" algn="l" rtl="0" eaLnBrk="0" fontAlgn="base" hangingPunct="0">
              <a:spcBef>
                <a:spcPct val="20000"/>
              </a:spcBef>
              <a:spcAft>
                <a:spcPct val="0"/>
              </a:spcAft>
              <a:buChar char="»"/>
              <a:defRPr>
                <a:solidFill>
                  <a:srgbClr val="000066"/>
                </a:solidFill>
                <a:latin typeface="Tahoma" pitchFamily="34" charset="0"/>
              </a:defRPr>
            </a:lvl7pPr>
            <a:lvl8pPr marL="3429000" indent="-228600" algn="l" rtl="0" eaLnBrk="0" fontAlgn="base" hangingPunct="0">
              <a:spcBef>
                <a:spcPct val="20000"/>
              </a:spcBef>
              <a:spcAft>
                <a:spcPct val="0"/>
              </a:spcAft>
              <a:buChar char="»"/>
              <a:defRPr>
                <a:solidFill>
                  <a:srgbClr val="000066"/>
                </a:solidFill>
                <a:latin typeface="Tahoma" pitchFamily="34" charset="0"/>
              </a:defRPr>
            </a:lvl8pPr>
            <a:lvl9pPr marL="3886200" indent="-228600" algn="l" rtl="0" eaLnBrk="0" fontAlgn="base" hangingPunct="0">
              <a:spcBef>
                <a:spcPct val="20000"/>
              </a:spcBef>
              <a:spcAft>
                <a:spcPct val="0"/>
              </a:spcAft>
              <a:buChar char="»"/>
              <a:defRPr>
                <a:solidFill>
                  <a:srgbClr val="000066"/>
                </a:solidFill>
                <a:latin typeface="Tahoma" pitchFamily="34" charset="0"/>
              </a:defRPr>
            </a:lvl9pPr>
          </a:lstStyle>
          <a:p>
            <a:r>
              <a:rPr lang="en-US" kern="0" dirty="0" smtClean="0">
                <a:latin typeface="+mj-lt"/>
              </a:rPr>
              <a:t>AQRS/VSR Consistency Studies</a:t>
            </a:r>
          </a:p>
          <a:p>
            <a:pPr lvl="1">
              <a:buClr>
                <a:srgbClr val="C00000"/>
              </a:buClr>
              <a:buFont typeface="Wingdings" panose="05000000000000000000" pitchFamily="2" charset="2"/>
              <a:buChar char="Ø"/>
            </a:pPr>
            <a:r>
              <a:rPr lang="en-US" kern="0" dirty="0" smtClean="0">
                <a:latin typeface="+mj-lt"/>
              </a:rPr>
              <a:t>Purpose of </a:t>
            </a:r>
            <a:r>
              <a:rPr lang="en-US" kern="0" dirty="0">
                <a:latin typeface="+mj-lt"/>
              </a:rPr>
              <a:t>c</a:t>
            </a:r>
            <a:r>
              <a:rPr lang="en-US" kern="0" dirty="0" smtClean="0">
                <a:latin typeface="+mj-lt"/>
              </a:rPr>
              <a:t>onsistency study and where topics come from </a:t>
            </a:r>
          </a:p>
          <a:p>
            <a:pPr lvl="1">
              <a:buClr>
                <a:srgbClr val="C00000"/>
              </a:buClr>
              <a:buFont typeface="Wingdings" panose="05000000000000000000" pitchFamily="2" charset="2"/>
              <a:buChar char="Ø"/>
            </a:pPr>
            <a:r>
              <a:rPr lang="en-US" kern="0" dirty="0" smtClean="0">
                <a:latin typeface="+mj-lt"/>
              </a:rPr>
              <a:t>August Results</a:t>
            </a:r>
          </a:p>
          <a:p>
            <a:pPr lvl="1">
              <a:buClr>
                <a:srgbClr val="C00000"/>
              </a:buClr>
              <a:buFont typeface="Wingdings" panose="05000000000000000000" pitchFamily="2" charset="2"/>
              <a:buChar char="Ø"/>
            </a:pPr>
            <a:r>
              <a:rPr lang="en-US" kern="0" dirty="0" smtClean="0">
                <a:latin typeface="+mj-lt"/>
              </a:rPr>
              <a:t>October Consistency Study:  date and topic</a:t>
            </a:r>
          </a:p>
          <a:p>
            <a:pPr lvl="1">
              <a:buClr>
                <a:srgbClr val="C00000"/>
              </a:buClr>
              <a:buFont typeface="Wingdings" panose="05000000000000000000" pitchFamily="2" charset="2"/>
              <a:buChar char="Ø"/>
            </a:pPr>
            <a:r>
              <a:rPr lang="en-US" kern="0" dirty="0" smtClean="0">
                <a:latin typeface="+mj-lt"/>
              </a:rPr>
              <a:t>Future consistency study </a:t>
            </a:r>
            <a:r>
              <a:rPr lang="en-US" kern="0" dirty="0">
                <a:latin typeface="+mj-lt"/>
              </a:rPr>
              <a:t>i</a:t>
            </a:r>
            <a:r>
              <a:rPr lang="en-US" kern="0" dirty="0" smtClean="0">
                <a:latin typeface="+mj-lt"/>
              </a:rPr>
              <a:t>nformation</a:t>
            </a:r>
          </a:p>
          <a:p>
            <a:r>
              <a:rPr lang="en-US" kern="0" dirty="0" smtClean="0"/>
              <a:t>Next QRT Challenge: October</a:t>
            </a:r>
          </a:p>
          <a:p>
            <a:pPr lvl="1">
              <a:buClr>
                <a:srgbClr val="C00000"/>
              </a:buClr>
              <a:buFont typeface="Wingdings" panose="05000000000000000000" pitchFamily="2" charset="2"/>
              <a:buChar char="Ø"/>
            </a:pPr>
            <a:r>
              <a:rPr lang="en-US" kern="0" dirty="0" smtClean="0"/>
              <a:t>Upcoming Challenge Training</a:t>
            </a:r>
          </a:p>
          <a:p>
            <a:r>
              <a:rPr lang="en-US" kern="0" dirty="0" smtClean="0"/>
              <a:t>QRT Mailbox</a:t>
            </a:r>
          </a:p>
          <a:p>
            <a:endParaRPr lang="en-US" kern="0" dirty="0"/>
          </a:p>
        </p:txBody>
      </p:sp>
      <p:sp>
        <p:nvSpPr>
          <p:cNvPr id="6" name="Title 1"/>
          <p:cNvSpPr>
            <a:spLocks noGrp="1"/>
          </p:cNvSpPr>
          <p:nvPr>
            <p:ph type="title"/>
          </p:nvPr>
        </p:nvSpPr>
        <p:spPr>
          <a:xfrm>
            <a:off x="2013631" y="29029"/>
            <a:ext cx="7123112" cy="838200"/>
          </a:xfrm>
        </p:spPr>
        <p:txBody>
          <a:bodyPr/>
          <a:lstStyle/>
          <a:p>
            <a:r>
              <a:rPr lang="en-US" sz="2800" dirty="0" smtClean="0"/>
              <a:t>Quality Review &amp; </a:t>
            </a:r>
            <a:br>
              <a:rPr lang="en-US" sz="2800" dirty="0" smtClean="0"/>
            </a:br>
            <a:r>
              <a:rPr lang="en-US" sz="2800" dirty="0" smtClean="0"/>
              <a:t>Consistency Topics</a:t>
            </a:r>
            <a:endParaRPr lang="en-US" sz="2800" dirty="0"/>
          </a:p>
        </p:txBody>
      </p:sp>
    </p:spTree>
    <p:extLst>
      <p:ext uri="{BB962C8B-B14F-4D97-AF65-F5344CB8AC3E}">
        <p14:creationId xmlns:p14="http://schemas.microsoft.com/office/powerpoint/2010/main" val="3136630489"/>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0"/>
            <a:ext cx="7162800" cy="838200"/>
          </a:xfrm>
        </p:spPr>
        <p:txBody>
          <a:bodyPr/>
          <a:lstStyle/>
          <a:p>
            <a:r>
              <a:rPr lang="en-US" dirty="0" smtClean="0"/>
              <a:t>Reconsideration Discussion</a:t>
            </a:r>
            <a:endParaRPr lang="en-US" dirty="0"/>
          </a:p>
        </p:txBody>
      </p:sp>
      <p:sp>
        <p:nvSpPr>
          <p:cNvPr id="3" name="Content Placeholder 2"/>
          <p:cNvSpPr>
            <a:spLocks noGrp="1"/>
          </p:cNvSpPr>
          <p:nvPr>
            <p:ph idx="1"/>
          </p:nvPr>
        </p:nvSpPr>
        <p:spPr>
          <a:xfrm>
            <a:off x="914401" y="1636713"/>
            <a:ext cx="8013700" cy="4078287"/>
          </a:xfrm>
        </p:spPr>
        <p:txBody>
          <a:bodyPr/>
          <a:lstStyle/>
          <a:p>
            <a:pPr marL="0" indent="0">
              <a:spcBef>
                <a:spcPts val="600"/>
              </a:spcBef>
              <a:buNone/>
            </a:pPr>
            <a:r>
              <a:rPr lang="en-US" dirty="0" smtClean="0"/>
              <a:t/>
            </a:r>
            <a:br>
              <a:rPr lang="en-US" dirty="0" smtClean="0"/>
            </a:br>
            <a:endParaRPr lang="en-US" dirty="0" smtClean="0"/>
          </a:p>
          <a:p>
            <a:pPr marL="0" indent="0">
              <a:buNone/>
            </a:pPr>
            <a:endParaRPr lang="en-US" dirty="0" smtClean="0"/>
          </a:p>
          <a:p>
            <a:pPr marL="0" indent="0">
              <a:buNone/>
            </a:pPr>
            <a:endParaRPr lang="en-US" dirty="0"/>
          </a:p>
        </p:txBody>
      </p:sp>
      <p:sp>
        <p:nvSpPr>
          <p:cNvPr id="4" name="Slide Number Placeholder 3"/>
          <p:cNvSpPr>
            <a:spLocks noGrp="1"/>
          </p:cNvSpPr>
          <p:nvPr>
            <p:ph type="sldNum" sz="quarter" idx="10"/>
          </p:nvPr>
        </p:nvSpPr>
        <p:spPr/>
        <p:txBody>
          <a:bodyPr/>
          <a:lstStyle/>
          <a:p>
            <a:pPr>
              <a:defRPr/>
            </a:pPr>
            <a:fld id="{998238A1-61A9-420D-923C-5BDDA6FAA384}" type="slidenum">
              <a:rPr lang="en-US" smtClean="0"/>
              <a:pPr>
                <a:defRPr/>
              </a:pPr>
              <a:t>19</a:t>
            </a:fld>
            <a:endParaRPr lang="en-US" dirty="0"/>
          </a:p>
        </p:txBody>
      </p:sp>
      <p:sp>
        <p:nvSpPr>
          <p:cNvPr id="6" name="Content Placeholder 2"/>
          <p:cNvSpPr txBox="1">
            <a:spLocks/>
          </p:cNvSpPr>
          <p:nvPr/>
        </p:nvSpPr>
        <p:spPr bwMode="auto">
          <a:xfrm>
            <a:off x="1217614" y="1752600"/>
            <a:ext cx="7173912" cy="472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lr>
                <a:srgbClr val="CC0000"/>
              </a:buClr>
              <a:buFont typeface="Wingdings" pitchFamily="2" charset="2"/>
              <a:buChar char="§"/>
              <a:defRPr sz="2600">
                <a:solidFill>
                  <a:srgbClr val="000066"/>
                </a:solidFill>
                <a:latin typeface="+mn-lt"/>
                <a:ea typeface="+mn-ea"/>
                <a:cs typeface="+mn-cs"/>
              </a:defRPr>
            </a:lvl1pPr>
            <a:lvl2pPr marL="742950" indent="-285750" algn="l" rtl="0" eaLnBrk="0" fontAlgn="base" hangingPunct="0">
              <a:spcBef>
                <a:spcPct val="20000"/>
              </a:spcBef>
              <a:spcAft>
                <a:spcPct val="0"/>
              </a:spcAft>
              <a:buChar char="–"/>
              <a:defRPr sz="2200">
                <a:solidFill>
                  <a:srgbClr val="000066"/>
                </a:solidFill>
                <a:latin typeface="+mn-lt"/>
              </a:defRPr>
            </a:lvl2pPr>
            <a:lvl3pPr marL="1143000" indent="-228600" algn="l" rtl="0" eaLnBrk="0" fontAlgn="base" hangingPunct="0">
              <a:spcBef>
                <a:spcPct val="20000"/>
              </a:spcBef>
              <a:spcAft>
                <a:spcPct val="0"/>
              </a:spcAft>
              <a:buClr>
                <a:srgbClr val="CC0000"/>
              </a:buClr>
              <a:buChar char="•"/>
              <a:defRPr sz="2000">
                <a:solidFill>
                  <a:srgbClr val="000066"/>
                </a:solidFill>
                <a:latin typeface="+mn-lt"/>
              </a:defRPr>
            </a:lvl3pPr>
            <a:lvl4pPr marL="1600200" indent="-228600" algn="l" rtl="0" eaLnBrk="0" fontAlgn="base" hangingPunct="0">
              <a:spcBef>
                <a:spcPct val="20000"/>
              </a:spcBef>
              <a:spcAft>
                <a:spcPct val="0"/>
              </a:spcAft>
              <a:buChar char="–"/>
              <a:defRPr>
                <a:solidFill>
                  <a:srgbClr val="000066"/>
                </a:solidFill>
                <a:latin typeface="+mn-lt"/>
              </a:defRPr>
            </a:lvl4pPr>
            <a:lvl5pPr marL="2057400" indent="-228600" algn="l" rtl="0" eaLnBrk="0" fontAlgn="base" hangingPunct="0">
              <a:spcBef>
                <a:spcPct val="20000"/>
              </a:spcBef>
              <a:spcAft>
                <a:spcPct val="0"/>
              </a:spcAft>
              <a:buChar char="»"/>
              <a:defRPr>
                <a:solidFill>
                  <a:srgbClr val="000066"/>
                </a:solidFill>
                <a:latin typeface="+mn-lt"/>
              </a:defRPr>
            </a:lvl5pPr>
            <a:lvl6pPr marL="2514600" indent="-228600" algn="l" rtl="0" eaLnBrk="0" fontAlgn="base" hangingPunct="0">
              <a:spcBef>
                <a:spcPct val="20000"/>
              </a:spcBef>
              <a:spcAft>
                <a:spcPct val="0"/>
              </a:spcAft>
              <a:buChar char="»"/>
              <a:defRPr>
                <a:solidFill>
                  <a:srgbClr val="000066"/>
                </a:solidFill>
                <a:latin typeface="Tahoma" pitchFamily="34" charset="0"/>
              </a:defRPr>
            </a:lvl6pPr>
            <a:lvl7pPr marL="2971800" indent="-228600" algn="l" rtl="0" eaLnBrk="0" fontAlgn="base" hangingPunct="0">
              <a:spcBef>
                <a:spcPct val="20000"/>
              </a:spcBef>
              <a:spcAft>
                <a:spcPct val="0"/>
              </a:spcAft>
              <a:buChar char="»"/>
              <a:defRPr>
                <a:solidFill>
                  <a:srgbClr val="000066"/>
                </a:solidFill>
                <a:latin typeface="Tahoma" pitchFamily="34" charset="0"/>
              </a:defRPr>
            </a:lvl7pPr>
            <a:lvl8pPr marL="3429000" indent="-228600" algn="l" rtl="0" eaLnBrk="0" fontAlgn="base" hangingPunct="0">
              <a:spcBef>
                <a:spcPct val="20000"/>
              </a:spcBef>
              <a:spcAft>
                <a:spcPct val="0"/>
              </a:spcAft>
              <a:buChar char="»"/>
              <a:defRPr>
                <a:solidFill>
                  <a:srgbClr val="000066"/>
                </a:solidFill>
                <a:latin typeface="Tahoma" pitchFamily="34" charset="0"/>
              </a:defRPr>
            </a:lvl8pPr>
            <a:lvl9pPr marL="3886200" indent="-228600" algn="l" rtl="0" eaLnBrk="0" fontAlgn="base" hangingPunct="0">
              <a:spcBef>
                <a:spcPct val="20000"/>
              </a:spcBef>
              <a:spcAft>
                <a:spcPct val="0"/>
              </a:spcAft>
              <a:buChar char="»"/>
              <a:defRPr>
                <a:solidFill>
                  <a:srgbClr val="000066"/>
                </a:solidFill>
                <a:latin typeface="Tahoma" pitchFamily="34" charset="0"/>
              </a:defRPr>
            </a:lvl9pPr>
          </a:lstStyle>
          <a:p>
            <a:pPr>
              <a:spcAft>
                <a:spcPts val="800"/>
              </a:spcAft>
            </a:pPr>
            <a:r>
              <a:rPr lang="en-US" sz="2400" kern="0" dirty="0" smtClean="0">
                <a:cs typeface="Arial" panose="020B0604020202020204" pitchFamily="34" charset="0"/>
              </a:rPr>
              <a:t>EP 130 Reviewed</a:t>
            </a:r>
          </a:p>
          <a:p>
            <a:pPr>
              <a:spcAft>
                <a:spcPts val="800"/>
              </a:spcAft>
            </a:pPr>
            <a:r>
              <a:rPr lang="en-US" sz="2400" kern="0" dirty="0" smtClean="0">
                <a:cs typeface="Arial" panose="020B0604020202020204" pitchFamily="34" charset="0"/>
              </a:rPr>
              <a:t>Veteran Contacted NCC to add spouse</a:t>
            </a:r>
          </a:p>
          <a:p>
            <a:pPr>
              <a:spcAft>
                <a:spcPts val="800"/>
              </a:spcAft>
            </a:pPr>
            <a:r>
              <a:rPr lang="en-US" sz="2400" kern="0" dirty="0" smtClean="0">
                <a:cs typeface="Arial" panose="020B0604020202020204" pitchFamily="34" charset="0"/>
              </a:rPr>
              <a:t>VA Form 21-686c mailed to Veteran by NCC</a:t>
            </a:r>
          </a:p>
          <a:p>
            <a:pPr>
              <a:spcAft>
                <a:spcPts val="800"/>
              </a:spcAft>
            </a:pPr>
            <a:r>
              <a:rPr lang="en-US" sz="2400" kern="0" dirty="0" smtClean="0">
                <a:cs typeface="Arial" panose="020B0604020202020204" pitchFamily="34" charset="0"/>
              </a:rPr>
              <a:t>No follow-up letter by RO</a:t>
            </a:r>
          </a:p>
          <a:p>
            <a:pPr>
              <a:spcAft>
                <a:spcPts val="800"/>
              </a:spcAft>
            </a:pPr>
            <a:r>
              <a:rPr lang="en-US" sz="2400" kern="0" dirty="0" smtClean="0">
                <a:cs typeface="Arial" panose="020B0604020202020204" pitchFamily="34" charset="0"/>
              </a:rPr>
              <a:t>Claim to add spouse denied FTP</a:t>
            </a:r>
          </a:p>
          <a:p>
            <a:pPr>
              <a:spcAft>
                <a:spcPts val="800"/>
              </a:spcAft>
            </a:pPr>
            <a:r>
              <a:rPr lang="en-US" sz="2400" kern="0" dirty="0" smtClean="0">
                <a:cs typeface="Arial" panose="020B0604020202020204" pitchFamily="34" charset="0"/>
              </a:rPr>
              <a:t>B2 error cited on Quality Review (STAR)</a:t>
            </a:r>
          </a:p>
          <a:p>
            <a:pPr>
              <a:spcAft>
                <a:spcPts val="800"/>
              </a:spcAft>
            </a:pPr>
            <a:endParaRPr lang="en-US" sz="2400" kern="0" dirty="0">
              <a:cs typeface="Arial" panose="020B0604020202020204" pitchFamily="34" charset="0"/>
            </a:endParaRPr>
          </a:p>
          <a:p>
            <a:pPr marL="0" indent="0">
              <a:spcAft>
                <a:spcPts val="800"/>
              </a:spcAft>
              <a:buNone/>
            </a:pPr>
            <a:r>
              <a:rPr lang="en-US" sz="2000" kern="0" dirty="0" smtClean="0">
                <a:cs typeface="Arial" panose="020B0604020202020204" pitchFamily="34" charset="0"/>
                <a:hlinkClick r:id="rId2"/>
              </a:rPr>
              <a:t>M21-1MR,III.iii.1.B.2</a:t>
            </a:r>
            <a:r>
              <a:rPr lang="en-US" sz="2000" kern="0" dirty="0" smtClean="0">
                <a:cs typeface="Arial" panose="020B0604020202020204" pitchFamily="34" charset="0"/>
              </a:rPr>
              <a:t>  and </a:t>
            </a:r>
            <a:r>
              <a:rPr lang="en-US" sz="2000" kern="0" dirty="0" smtClean="0">
                <a:cs typeface="Arial" panose="020B0604020202020204" pitchFamily="34" charset="0"/>
                <a:hlinkClick r:id="rId3"/>
              </a:rPr>
              <a:t>38 CFR 3.109</a:t>
            </a:r>
            <a:endParaRPr lang="en-US" sz="2000" kern="0" dirty="0">
              <a:cs typeface="Arial" panose="020B0604020202020204" pitchFamily="34" charset="0"/>
            </a:endParaRPr>
          </a:p>
        </p:txBody>
      </p:sp>
    </p:spTree>
    <p:extLst>
      <p:ext uri="{BB962C8B-B14F-4D97-AF65-F5344CB8AC3E}">
        <p14:creationId xmlns:p14="http://schemas.microsoft.com/office/powerpoint/2010/main" val="3584422006"/>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0"/>
            <a:ext cx="7162800" cy="838200"/>
          </a:xfrm>
        </p:spPr>
        <p:txBody>
          <a:bodyPr/>
          <a:lstStyle/>
          <a:p>
            <a:pPr>
              <a:defRPr/>
            </a:pPr>
            <a:r>
              <a:rPr lang="en-US" dirty="0" smtClean="0"/>
              <a:t>Agenda</a:t>
            </a:r>
            <a:endParaRPr lang="en-US" dirty="0"/>
          </a:p>
        </p:txBody>
      </p:sp>
      <p:sp>
        <p:nvSpPr>
          <p:cNvPr id="4099" name="Content Placeholder 2"/>
          <p:cNvSpPr>
            <a:spLocks noGrp="1"/>
          </p:cNvSpPr>
          <p:nvPr>
            <p:ph idx="1"/>
          </p:nvPr>
        </p:nvSpPr>
        <p:spPr>
          <a:xfrm>
            <a:off x="1287463" y="1219200"/>
            <a:ext cx="7640637" cy="5029200"/>
          </a:xfrm>
        </p:spPr>
        <p:txBody>
          <a:bodyPr/>
          <a:lstStyle/>
          <a:p>
            <a:endParaRPr lang="en-US" sz="2400" dirty="0" smtClean="0">
              <a:latin typeface="Century Gothic" panose="020B0502020202020204" pitchFamily="34" charset="0"/>
            </a:endParaRPr>
          </a:p>
          <a:p>
            <a:r>
              <a:rPr lang="en-US" sz="2400" dirty="0" smtClean="0">
                <a:latin typeface="Century Gothic" panose="020B0502020202020204" pitchFamily="34" charset="0"/>
              </a:rPr>
              <a:t>Opening </a:t>
            </a:r>
            <a:r>
              <a:rPr lang="en-US" sz="2400" dirty="0">
                <a:latin typeface="Century Gothic" panose="020B0502020202020204" pitchFamily="34" charset="0"/>
              </a:rPr>
              <a:t>Comments</a:t>
            </a:r>
          </a:p>
          <a:p>
            <a:r>
              <a:rPr lang="en-US" sz="2400" dirty="0" smtClean="0">
                <a:latin typeface="Century Gothic" panose="020B0502020202020204" pitchFamily="34" charset="0"/>
              </a:rPr>
              <a:t>TDIU</a:t>
            </a:r>
            <a:endParaRPr lang="en-US" sz="2400" dirty="0">
              <a:latin typeface="Century Gothic" panose="020B0502020202020204" pitchFamily="34" charset="0"/>
            </a:endParaRPr>
          </a:p>
          <a:p>
            <a:r>
              <a:rPr lang="en-US" sz="2400" dirty="0" smtClean="0">
                <a:latin typeface="Century Gothic" panose="020B0502020202020204" pitchFamily="34" charset="0"/>
              </a:rPr>
              <a:t>Updates </a:t>
            </a:r>
            <a:r>
              <a:rPr lang="en-US" sz="2400" dirty="0">
                <a:latin typeface="Century Gothic" panose="020B0502020202020204" pitchFamily="34" charset="0"/>
              </a:rPr>
              <a:t>and </a:t>
            </a:r>
            <a:r>
              <a:rPr lang="en-US" sz="2400" dirty="0" smtClean="0">
                <a:latin typeface="Century Gothic" panose="020B0502020202020204" pitchFamily="34" charset="0"/>
              </a:rPr>
              <a:t>Reminders</a:t>
            </a:r>
          </a:p>
          <a:p>
            <a:r>
              <a:rPr lang="en-US" sz="2400" dirty="0" smtClean="0">
                <a:latin typeface="Century Gothic" panose="020B0502020202020204" pitchFamily="34" charset="0"/>
              </a:rPr>
              <a:t>Uploading Documents</a:t>
            </a:r>
          </a:p>
          <a:p>
            <a:r>
              <a:rPr lang="en-US" sz="2400" dirty="0" smtClean="0">
                <a:latin typeface="Century Gothic" panose="020B0502020202020204" pitchFamily="34" charset="0"/>
              </a:rPr>
              <a:t>Recent Manual Changes</a:t>
            </a:r>
          </a:p>
          <a:p>
            <a:r>
              <a:rPr lang="en-US" sz="2400" dirty="0" smtClean="0">
                <a:latin typeface="Century Gothic" panose="020B0502020202020204" pitchFamily="34" charset="0"/>
              </a:rPr>
              <a:t>Counting Active Duty Days Demo</a:t>
            </a:r>
            <a:endParaRPr lang="en-US" sz="2400" dirty="0">
              <a:latin typeface="Century Gothic" panose="020B0502020202020204" pitchFamily="34" charset="0"/>
            </a:endParaRPr>
          </a:p>
          <a:p>
            <a:r>
              <a:rPr lang="en-US" sz="2400" dirty="0" smtClean="0">
                <a:latin typeface="Century Gothic" panose="020B0502020202020204" pitchFamily="34" charset="0"/>
              </a:rPr>
              <a:t>Quality </a:t>
            </a:r>
            <a:r>
              <a:rPr lang="en-US" sz="2400" dirty="0">
                <a:latin typeface="Century Gothic" panose="020B0502020202020204" pitchFamily="34" charset="0"/>
              </a:rPr>
              <a:t>Review &amp; Consistency Topics</a:t>
            </a:r>
          </a:p>
          <a:p>
            <a:r>
              <a:rPr lang="en-US" sz="2400" dirty="0">
                <a:latin typeface="Century Gothic" panose="020B0502020202020204" pitchFamily="34" charset="0"/>
              </a:rPr>
              <a:t>Reconsideration Discussion</a:t>
            </a:r>
          </a:p>
          <a:p>
            <a:r>
              <a:rPr lang="en-US" sz="2400" dirty="0">
                <a:latin typeface="Century Gothic" panose="020B0502020202020204" pitchFamily="34" charset="0"/>
              </a:rPr>
              <a:t>QRT </a:t>
            </a:r>
            <a:r>
              <a:rPr lang="en-US" sz="2400" dirty="0" smtClean="0">
                <a:latin typeface="Century Gothic" panose="020B0502020202020204" pitchFamily="34" charset="0"/>
              </a:rPr>
              <a:t>Q-Tips</a:t>
            </a:r>
          </a:p>
          <a:p>
            <a:r>
              <a:rPr lang="en-US" sz="2400" dirty="0" smtClean="0">
                <a:latin typeface="Century Gothic" panose="020B0502020202020204" pitchFamily="34" charset="0"/>
              </a:rPr>
              <a:t>Closing Comments</a:t>
            </a:r>
            <a:endParaRPr lang="en-US" sz="2400" dirty="0">
              <a:latin typeface="Century Gothic" panose="020B0502020202020204" pitchFamily="34" charset="0"/>
            </a:endParaRPr>
          </a:p>
          <a:p>
            <a:endParaRPr lang="en-US" sz="2300" dirty="0" smtClean="0">
              <a:latin typeface="Century Gothic" panose="020B0502020202020204" pitchFamily="34" charset="0"/>
            </a:endParaRPr>
          </a:p>
        </p:txBody>
      </p:sp>
      <p:sp>
        <p:nvSpPr>
          <p:cNvPr id="4" name="Slide Number Placeholder 3"/>
          <p:cNvSpPr>
            <a:spLocks noGrp="1"/>
          </p:cNvSpPr>
          <p:nvPr>
            <p:ph type="sldNum" sz="quarter" idx="10"/>
          </p:nvPr>
        </p:nvSpPr>
        <p:spPr/>
        <p:txBody>
          <a:bodyPr/>
          <a:lstStyle/>
          <a:p>
            <a:pPr>
              <a:defRPr/>
            </a:pPr>
            <a:fld id="{5CDB6407-5FF8-4A31-9A39-75C088DAF95D}" type="slidenum">
              <a:rPr lang="en-US" smtClean="0"/>
              <a:pPr>
                <a:defRPr/>
              </a:pPr>
              <a:t>2</a:t>
            </a:fld>
            <a:endParaRPr lang="en-US" dirty="0"/>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Q-tips!</a:t>
            </a:r>
            <a:endParaRPr lang="en-US" dirty="0"/>
          </a:p>
        </p:txBody>
      </p:sp>
      <p:sp>
        <p:nvSpPr>
          <p:cNvPr id="4" name="Slide Number Placeholder 3"/>
          <p:cNvSpPr>
            <a:spLocks noGrp="1"/>
          </p:cNvSpPr>
          <p:nvPr>
            <p:ph type="sldNum" sz="quarter" idx="10"/>
          </p:nvPr>
        </p:nvSpPr>
        <p:spPr/>
        <p:txBody>
          <a:bodyPr/>
          <a:lstStyle/>
          <a:p>
            <a:pPr>
              <a:defRPr/>
            </a:pPr>
            <a:fld id="{998238A1-61A9-420D-923C-5BDDA6FAA384}" type="slidenum">
              <a:rPr lang="en-US" smtClean="0"/>
              <a:pPr>
                <a:defRPr/>
              </a:pPr>
              <a:t>20</a:t>
            </a:fld>
            <a:endParaRPr lang="en-US" dirty="0"/>
          </a:p>
        </p:txBody>
      </p:sp>
      <p:sp>
        <p:nvSpPr>
          <p:cNvPr id="5" name="Content Placeholder 2"/>
          <p:cNvSpPr>
            <a:spLocks noGrp="1"/>
          </p:cNvSpPr>
          <p:nvPr>
            <p:ph idx="1"/>
          </p:nvPr>
        </p:nvSpPr>
        <p:spPr>
          <a:xfrm>
            <a:off x="1143000" y="1447800"/>
            <a:ext cx="7716838" cy="4724400"/>
          </a:xfrm>
        </p:spPr>
        <p:txBody>
          <a:bodyPr/>
          <a:lstStyle/>
          <a:p>
            <a:r>
              <a:rPr lang="en-US" altLang="en-US" sz="2000" dirty="0" smtClean="0">
                <a:latin typeface="Arial" charset="0"/>
                <a:cs typeface="Arial" charset="0"/>
              </a:rPr>
              <a:t>Reminder:  Quality tips or Q-tips serve as a format to share information in a simple tip or reminder format</a:t>
            </a:r>
          </a:p>
          <a:p>
            <a:pPr>
              <a:buFont typeface="Arial" charset="0"/>
              <a:buChar char="•"/>
            </a:pPr>
            <a:endParaRPr lang="en-US" altLang="en-US" sz="2000" dirty="0" smtClean="0">
              <a:latin typeface="Arial" charset="0"/>
              <a:cs typeface="Arial" charset="0"/>
            </a:endParaRPr>
          </a:p>
          <a:p>
            <a:r>
              <a:rPr lang="en-US" altLang="en-US" sz="2000" dirty="0" smtClean="0">
                <a:latin typeface="Arial" charset="0"/>
                <a:cs typeface="Arial" charset="0"/>
              </a:rPr>
              <a:t>Your Q-tips are welcome and requested; but they should be reminders of information in a simple tip format and are already VBA approved (i.e., we should not need Policy clarification)</a:t>
            </a:r>
          </a:p>
          <a:p>
            <a:endParaRPr lang="en-US" altLang="en-US" sz="2000" dirty="0" smtClean="0">
              <a:latin typeface="Arial" charset="0"/>
              <a:cs typeface="Arial" charset="0"/>
            </a:endParaRPr>
          </a:p>
          <a:p>
            <a:r>
              <a:rPr lang="en-US" altLang="en-US" sz="2000" dirty="0" smtClean="0">
                <a:latin typeface="Arial" charset="0"/>
                <a:cs typeface="Arial" charset="0"/>
              </a:rPr>
              <a:t>Send your tips to me…. </a:t>
            </a:r>
            <a:r>
              <a:rPr lang="en-US" altLang="en-US" sz="2000" dirty="0" smtClean="0">
                <a:latin typeface="Arial" charset="0"/>
                <a:cs typeface="Arial" charset="0"/>
                <a:sym typeface="Wingdings" pitchFamily="2" charset="2"/>
              </a:rPr>
              <a:t> David Hannigan and </a:t>
            </a:r>
            <a:r>
              <a:rPr lang="en-US" altLang="en-US" sz="2000" i="1" dirty="0" smtClean="0">
                <a:latin typeface="Arial" charset="0"/>
                <a:cs typeface="Arial" charset="0"/>
                <a:sym typeface="Wingdings" pitchFamily="2" charset="2"/>
              </a:rPr>
              <a:t>Get your name on the big screen</a:t>
            </a:r>
            <a:r>
              <a:rPr lang="en-US" altLang="en-US" sz="2000" dirty="0" smtClean="0">
                <a:latin typeface="Arial" charset="0"/>
                <a:cs typeface="Arial" charset="0"/>
                <a:sym typeface="Wingdings" pitchFamily="2" charset="2"/>
              </a:rPr>
              <a:t>!  (</a:t>
            </a:r>
            <a:r>
              <a:rPr lang="en-US" altLang="en-US" sz="2000" i="1" dirty="0" smtClean="0">
                <a:latin typeface="Arial" charset="0"/>
                <a:cs typeface="Arial" charset="0"/>
                <a:sym typeface="Wingdings" pitchFamily="2" charset="2"/>
              </a:rPr>
              <a:t>david.hannigan@va.gov)</a:t>
            </a:r>
            <a:endParaRPr lang="en-US" altLang="en-US" sz="2000" i="1" dirty="0" smtClean="0">
              <a:latin typeface="Arial" charset="0"/>
              <a:cs typeface="Arial" charset="0"/>
            </a:endParaRPr>
          </a:p>
          <a:p>
            <a:endParaRPr lang="en-US" altLang="en-US" sz="1800" i="1" dirty="0" smtClean="0"/>
          </a:p>
          <a:p>
            <a:r>
              <a:rPr lang="en-US" altLang="en-US" sz="1800" dirty="0" smtClean="0"/>
              <a:t>This month’s authorization Q-tip comes from </a:t>
            </a:r>
            <a:r>
              <a:rPr lang="en-US" altLang="en-US" sz="1800" b="1" dirty="0" smtClean="0"/>
              <a:t>Joe Pollock, QRS, Boise RO</a:t>
            </a:r>
            <a:r>
              <a:rPr lang="en-US" altLang="en-US" sz="1800" dirty="0" smtClean="0"/>
              <a:t>.  My thanks to Joe for sharing this important reminder!</a:t>
            </a:r>
          </a:p>
        </p:txBody>
      </p:sp>
    </p:spTree>
    <p:extLst>
      <p:ext uri="{BB962C8B-B14F-4D97-AF65-F5344CB8AC3E}">
        <p14:creationId xmlns:p14="http://schemas.microsoft.com/office/powerpoint/2010/main" val="2128635478"/>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Q-tip</a:t>
            </a:r>
            <a:endParaRPr lang="en-US" dirty="0"/>
          </a:p>
        </p:txBody>
      </p:sp>
      <p:sp>
        <p:nvSpPr>
          <p:cNvPr id="3" name="Content Placeholder 2"/>
          <p:cNvSpPr>
            <a:spLocks noGrp="1"/>
          </p:cNvSpPr>
          <p:nvPr>
            <p:ph idx="1"/>
          </p:nvPr>
        </p:nvSpPr>
        <p:spPr>
          <a:xfrm>
            <a:off x="838200" y="1524000"/>
            <a:ext cx="8001000" cy="4724400"/>
          </a:xfrm>
        </p:spPr>
        <p:txBody>
          <a:bodyPr/>
          <a:lstStyle/>
          <a:p>
            <a:pPr marL="0" indent="0" algn="ctr">
              <a:buNone/>
              <a:defRPr/>
            </a:pPr>
            <a:r>
              <a:rPr lang="en-US" sz="2000" b="1" dirty="0">
                <a:latin typeface="Arial Black" panose="020B0A04020102020204" pitchFamily="34" charset="0"/>
              </a:rPr>
              <a:t>65 Days for Adverse Action Proposal Period </a:t>
            </a:r>
          </a:p>
          <a:p>
            <a:pPr marL="0" indent="0" algn="ctr">
              <a:buNone/>
              <a:defRPr/>
            </a:pPr>
            <a:r>
              <a:rPr lang="en-US" sz="1600" b="1" dirty="0">
                <a:solidFill>
                  <a:srgbClr val="FF0000"/>
                </a:solidFill>
              </a:rPr>
              <a:t>M21-1MR I.2.C.9 </a:t>
            </a:r>
            <a:endParaRPr lang="en-US" sz="1600" b="1" dirty="0">
              <a:latin typeface="Arial Black" panose="020B0A04020102020204" pitchFamily="34" charset="0"/>
            </a:endParaRPr>
          </a:p>
          <a:p>
            <a:pPr>
              <a:defRPr/>
            </a:pPr>
            <a:r>
              <a:rPr lang="en-US" sz="1600" dirty="0"/>
              <a:t>The </a:t>
            </a:r>
            <a:r>
              <a:rPr lang="en-US" sz="1600" b="1" i="1" dirty="0"/>
              <a:t>adverse action proposal period</a:t>
            </a:r>
            <a:r>
              <a:rPr lang="en-US" sz="1600" dirty="0"/>
              <a:t> is the control period between the </a:t>
            </a:r>
            <a:r>
              <a:rPr lang="en-US" sz="1600" b="1" u="sng" dirty="0">
                <a:solidFill>
                  <a:srgbClr val="257F3A"/>
                </a:solidFill>
              </a:rPr>
              <a:t>date the notice of proposed adverse action is mailed</a:t>
            </a:r>
            <a:r>
              <a:rPr lang="en-US" sz="1600" dirty="0"/>
              <a:t> to the beneficiary and the date that the final notice is sent.  The minimum period for the proposed adverse action is 60 days. </a:t>
            </a:r>
          </a:p>
          <a:p>
            <a:pPr>
              <a:defRPr/>
            </a:pPr>
            <a:endParaRPr lang="en-US" sz="1200" dirty="0"/>
          </a:p>
          <a:p>
            <a:pPr>
              <a:defRPr/>
            </a:pPr>
            <a:r>
              <a:rPr lang="en-US" sz="1600" b="1" i="1" dirty="0"/>
              <a:t>Important</a:t>
            </a:r>
            <a:r>
              <a:rPr lang="en-US" sz="1600" dirty="0"/>
              <a:t>:  Legally, the beneficiary has 60 days to respond.  However</a:t>
            </a:r>
            <a:r>
              <a:rPr lang="en-US" sz="1600" b="1" u="sng" dirty="0">
                <a:solidFill>
                  <a:srgbClr val="257F3A"/>
                </a:solidFill>
              </a:rPr>
              <a:t>, adverse action should not be taken until the 65</a:t>
            </a:r>
            <a:r>
              <a:rPr lang="en-US" sz="1600" b="1" u="sng" baseline="30000" dirty="0">
                <a:solidFill>
                  <a:srgbClr val="257F3A"/>
                </a:solidFill>
              </a:rPr>
              <a:t>th</a:t>
            </a:r>
            <a:r>
              <a:rPr lang="en-US" sz="1600" b="1" u="sng" dirty="0">
                <a:solidFill>
                  <a:srgbClr val="257F3A"/>
                </a:solidFill>
              </a:rPr>
              <a:t> day</a:t>
            </a:r>
            <a:r>
              <a:rPr lang="en-US" sz="1600" dirty="0"/>
              <a:t> to allow time for evidence to reach the Veteran Service Representative’s (VSR) desk. </a:t>
            </a:r>
          </a:p>
          <a:p>
            <a:pPr>
              <a:defRPr/>
            </a:pPr>
            <a:endParaRPr lang="en-US" sz="1200" dirty="0"/>
          </a:p>
          <a:p>
            <a:pPr>
              <a:defRPr/>
            </a:pPr>
            <a:r>
              <a:rPr lang="en-US" sz="1600" b="1" dirty="0">
                <a:solidFill>
                  <a:srgbClr val="257F3A"/>
                </a:solidFill>
              </a:rPr>
              <a:t>Basic Rule = 65-day Limit: </a:t>
            </a:r>
            <a:r>
              <a:rPr lang="en-US" sz="1600" dirty="0"/>
              <a:t>Take no adverse action;  e.g., </a:t>
            </a:r>
            <a:r>
              <a:rPr lang="en-US" sz="1600" b="1" u="sng" dirty="0">
                <a:solidFill>
                  <a:srgbClr val="257F3A"/>
                </a:solidFill>
              </a:rPr>
              <a:t>do not complete the  Final rating decision  until the 65</a:t>
            </a:r>
            <a:r>
              <a:rPr lang="en-US" sz="1600" b="1" u="sng" baseline="30000" dirty="0">
                <a:solidFill>
                  <a:srgbClr val="257F3A"/>
                </a:solidFill>
              </a:rPr>
              <a:t>th</a:t>
            </a:r>
            <a:r>
              <a:rPr lang="en-US" sz="1600" b="1" u="sng" dirty="0">
                <a:solidFill>
                  <a:srgbClr val="257F3A"/>
                </a:solidFill>
              </a:rPr>
              <a:t> day </a:t>
            </a:r>
            <a:r>
              <a:rPr lang="en-US" sz="1600" dirty="0"/>
              <a:t>following the date of the notice of proposed adverse action, unless</a:t>
            </a:r>
            <a:r>
              <a:rPr lang="en-US" sz="1600" i="1" dirty="0"/>
              <a:t> </a:t>
            </a:r>
            <a:r>
              <a:rPr lang="en-US" sz="1600" dirty="0"/>
              <a:t>the beneficiary: </a:t>
            </a:r>
            <a:endParaRPr lang="en-US" sz="1200" dirty="0"/>
          </a:p>
          <a:p>
            <a:pPr lvl="1">
              <a:buClr>
                <a:srgbClr val="C00000"/>
              </a:buClr>
              <a:buFont typeface="Wingdings" panose="05000000000000000000" pitchFamily="2" charset="2"/>
              <a:buChar char="Ø"/>
              <a:defRPr/>
            </a:pPr>
            <a:r>
              <a:rPr lang="en-US" sz="1400" dirty="0"/>
              <a:t>specifically asks that the award be reduced or suspended to minimize any possible overpayment, OR </a:t>
            </a:r>
          </a:p>
          <a:p>
            <a:pPr lvl="1">
              <a:buClr>
                <a:srgbClr val="C00000"/>
              </a:buClr>
              <a:buFont typeface="Wingdings" panose="05000000000000000000" pitchFamily="2" charset="2"/>
              <a:buChar char="Ø"/>
              <a:defRPr/>
            </a:pPr>
            <a:r>
              <a:rPr lang="en-US" sz="1400" dirty="0"/>
              <a:t>submits documentary evidence confirming earlier oral information, which is sufficient to justify the proposed adverse action.</a:t>
            </a:r>
          </a:p>
          <a:p>
            <a:pPr marL="0" indent="0">
              <a:buNone/>
            </a:pPr>
            <a:endParaRPr lang="en-US" dirty="0"/>
          </a:p>
        </p:txBody>
      </p:sp>
      <p:sp>
        <p:nvSpPr>
          <p:cNvPr id="4" name="Slide Number Placeholder 3"/>
          <p:cNvSpPr>
            <a:spLocks noGrp="1"/>
          </p:cNvSpPr>
          <p:nvPr>
            <p:ph type="sldNum" sz="quarter" idx="10"/>
          </p:nvPr>
        </p:nvSpPr>
        <p:spPr/>
        <p:txBody>
          <a:bodyPr/>
          <a:lstStyle/>
          <a:p>
            <a:pPr>
              <a:defRPr/>
            </a:pPr>
            <a:fld id="{998238A1-61A9-420D-923C-5BDDA6FAA384}" type="slidenum">
              <a:rPr lang="en-US" smtClean="0"/>
              <a:pPr>
                <a:defRPr/>
              </a:pPr>
              <a:t>21</a:t>
            </a:fld>
            <a:endParaRPr lang="en-US" dirty="0"/>
          </a:p>
        </p:txBody>
      </p:sp>
    </p:spTree>
    <p:extLst>
      <p:ext uri="{BB962C8B-B14F-4D97-AF65-F5344CB8AC3E}">
        <p14:creationId xmlns:p14="http://schemas.microsoft.com/office/powerpoint/2010/main" val="4186774533"/>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Announcements</a:t>
            </a:r>
            <a:endParaRPr lang="en-US" dirty="0"/>
          </a:p>
        </p:txBody>
      </p:sp>
      <p:sp>
        <p:nvSpPr>
          <p:cNvPr id="3" name="Content Placeholder 2"/>
          <p:cNvSpPr>
            <a:spLocks noGrp="1"/>
          </p:cNvSpPr>
          <p:nvPr>
            <p:ph idx="1"/>
          </p:nvPr>
        </p:nvSpPr>
        <p:spPr>
          <a:xfrm>
            <a:off x="1143000" y="1752600"/>
            <a:ext cx="7640637" cy="4262437"/>
          </a:xfrm>
        </p:spPr>
        <p:txBody>
          <a:bodyPr/>
          <a:lstStyle/>
          <a:p>
            <a:pPr>
              <a:buClr>
                <a:srgbClr val="FF0000"/>
              </a:buClr>
            </a:pPr>
            <a:r>
              <a:rPr lang="en-US" u="sng" dirty="0"/>
              <a:t>Upcoming Quality Calls</a:t>
            </a:r>
            <a:endParaRPr lang="en-US" dirty="0"/>
          </a:p>
          <a:p>
            <a:pPr lvl="1">
              <a:buClr>
                <a:srgbClr val="FF0000"/>
              </a:buClr>
              <a:buFont typeface="Wingdings" panose="05000000000000000000" pitchFamily="2" charset="2"/>
              <a:buChar char="§"/>
            </a:pPr>
            <a:r>
              <a:rPr lang="en-US" dirty="0"/>
              <a:t>Our next Quality Calls will be </a:t>
            </a:r>
          </a:p>
          <a:p>
            <a:pPr lvl="2">
              <a:buClr>
                <a:srgbClr val="C00000"/>
              </a:buClr>
              <a:buFont typeface="Wingdings" panose="05000000000000000000" pitchFamily="2" charset="2"/>
              <a:buChar char="Ø"/>
            </a:pPr>
            <a:r>
              <a:rPr lang="en-US" dirty="0"/>
              <a:t>a rating focused call on </a:t>
            </a:r>
            <a:r>
              <a:rPr lang="en-US" dirty="0" smtClean="0"/>
              <a:t>November 12, 2014, </a:t>
            </a:r>
            <a:r>
              <a:rPr lang="en-US" dirty="0"/>
              <a:t>at 1:30 </a:t>
            </a:r>
            <a:r>
              <a:rPr lang="en-US" dirty="0" smtClean="0"/>
              <a:t>EST</a:t>
            </a:r>
            <a:r>
              <a:rPr lang="en-US" dirty="0"/>
              <a:t>, and</a:t>
            </a:r>
          </a:p>
          <a:p>
            <a:pPr lvl="2">
              <a:buClr>
                <a:srgbClr val="C00000"/>
              </a:buClr>
              <a:buFont typeface="Wingdings" panose="05000000000000000000" pitchFamily="2" charset="2"/>
              <a:buChar char="Ø"/>
            </a:pPr>
            <a:r>
              <a:rPr lang="en-US" dirty="0"/>
              <a:t>an authorization focused call on </a:t>
            </a:r>
            <a:r>
              <a:rPr lang="en-US" dirty="0" smtClean="0"/>
              <a:t>December 10, 2014, </a:t>
            </a:r>
            <a:r>
              <a:rPr lang="en-US" dirty="0"/>
              <a:t>at 1:30 </a:t>
            </a:r>
            <a:r>
              <a:rPr lang="en-US" dirty="0" smtClean="0"/>
              <a:t>EST</a:t>
            </a:r>
            <a:r>
              <a:rPr lang="en-US" dirty="0"/>
              <a:t>.</a:t>
            </a:r>
          </a:p>
          <a:p>
            <a:pPr lvl="0"/>
            <a:endParaRPr lang="en-US" dirty="0"/>
          </a:p>
        </p:txBody>
      </p:sp>
      <p:sp>
        <p:nvSpPr>
          <p:cNvPr id="4" name="Slide Number Placeholder 3"/>
          <p:cNvSpPr>
            <a:spLocks noGrp="1"/>
          </p:cNvSpPr>
          <p:nvPr>
            <p:ph type="sldNum" sz="quarter" idx="10"/>
          </p:nvPr>
        </p:nvSpPr>
        <p:spPr/>
        <p:txBody>
          <a:bodyPr/>
          <a:lstStyle/>
          <a:p>
            <a:pPr>
              <a:defRPr/>
            </a:pPr>
            <a:fld id="{998238A1-61A9-420D-923C-5BDDA6FAA384}" type="slidenum">
              <a:rPr lang="en-US" smtClean="0"/>
              <a:pPr>
                <a:defRPr/>
              </a:pPr>
              <a:t>22</a:t>
            </a:fld>
            <a:endParaRPr lang="en-US" dirty="0"/>
          </a:p>
        </p:txBody>
      </p:sp>
    </p:spTree>
    <p:extLst>
      <p:ext uri="{BB962C8B-B14F-4D97-AF65-F5344CB8AC3E}">
        <p14:creationId xmlns:p14="http://schemas.microsoft.com/office/powerpoint/2010/main" val="3121879017"/>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Text Placeholder 3"/>
          <p:cNvSpPr>
            <a:spLocks noGrp="1"/>
          </p:cNvSpPr>
          <p:nvPr>
            <p:ph type="body" sz="half" idx="2"/>
          </p:nvPr>
        </p:nvSpPr>
        <p:spPr>
          <a:xfrm>
            <a:off x="2276475" y="4724400"/>
            <a:ext cx="5486400" cy="1219200"/>
          </a:xfrm>
        </p:spPr>
        <p:txBody>
          <a:bodyPr/>
          <a:lstStyle/>
          <a:p>
            <a:r>
              <a:rPr lang="en-US" sz="1800" dirty="0" smtClean="0"/>
              <a:t>Additional questions relating to these topics or suggestions for future topics may be sent to the QA mailbox (VAVBAWAS/CO/214B).</a:t>
            </a:r>
          </a:p>
        </p:txBody>
      </p:sp>
      <p:sp>
        <p:nvSpPr>
          <p:cNvPr id="5" name="Slide Number Placeholder 4"/>
          <p:cNvSpPr>
            <a:spLocks noGrp="1"/>
          </p:cNvSpPr>
          <p:nvPr>
            <p:ph type="sldNum" sz="quarter" idx="10"/>
          </p:nvPr>
        </p:nvSpPr>
        <p:spPr/>
        <p:txBody>
          <a:bodyPr/>
          <a:lstStyle/>
          <a:p>
            <a:pPr>
              <a:defRPr/>
            </a:pPr>
            <a:fld id="{21143B72-9D07-4BE8-9216-00B4522FCA34}" type="slidenum">
              <a:rPr lang="en-US" smtClean="0"/>
              <a:pPr>
                <a:defRPr/>
              </a:pPr>
              <a:t>23</a:t>
            </a:fld>
            <a:endParaRPr lang="en-US" dirty="0"/>
          </a:p>
        </p:txBody>
      </p:sp>
      <p:pic>
        <p:nvPicPr>
          <p:cNvPr id="19463" name="Picture 4" descr="C:\Users\CAPIBRIS\AppData\Local\Microsoft\Windows\Temporary Internet Files\Content.IE5\V7UU23X2\MC900383308[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43200" y="1447800"/>
            <a:ext cx="4552950" cy="290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Authorization Accuracy</a:t>
            </a:r>
            <a:endParaRPr lang="en-US" dirty="0"/>
          </a:p>
        </p:txBody>
      </p:sp>
      <p:sp>
        <p:nvSpPr>
          <p:cNvPr id="3" name="Content Placeholder 2"/>
          <p:cNvSpPr>
            <a:spLocks noGrp="1"/>
          </p:cNvSpPr>
          <p:nvPr>
            <p:ph idx="1"/>
          </p:nvPr>
        </p:nvSpPr>
        <p:spPr/>
        <p:txBody>
          <a:bodyPr/>
          <a:lstStyle/>
          <a:p>
            <a:pPr marL="0" indent="0">
              <a:buNone/>
            </a:pPr>
            <a:r>
              <a:rPr lang="en-US" dirty="0"/>
              <a:t>As of </a:t>
            </a:r>
            <a:r>
              <a:rPr lang="en-US" dirty="0" smtClean="0"/>
              <a:t>October 1</a:t>
            </a:r>
            <a:r>
              <a:rPr lang="en-US" dirty="0"/>
              <a:t>, 2014, the 12-month cumulative national accuracy rate for authorization claims is </a:t>
            </a:r>
            <a:endParaRPr lang="en-US" dirty="0" smtClean="0"/>
          </a:p>
          <a:p>
            <a:pPr marL="0" indent="0">
              <a:buNone/>
            </a:pPr>
            <a:endParaRPr lang="en-US" dirty="0"/>
          </a:p>
          <a:p>
            <a:pPr marL="0" indent="0" algn="ctr">
              <a:buNone/>
            </a:pPr>
            <a:r>
              <a:rPr lang="en-US" sz="3600" dirty="0" smtClean="0"/>
              <a:t>92.56%</a:t>
            </a:r>
            <a:endParaRPr lang="en-US" sz="3600" dirty="0"/>
          </a:p>
          <a:p>
            <a:endParaRPr lang="en-US" dirty="0"/>
          </a:p>
        </p:txBody>
      </p:sp>
      <p:sp>
        <p:nvSpPr>
          <p:cNvPr id="4" name="Slide Number Placeholder 3"/>
          <p:cNvSpPr>
            <a:spLocks noGrp="1"/>
          </p:cNvSpPr>
          <p:nvPr>
            <p:ph type="sldNum" sz="quarter" idx="10"/>
          </p:nvPr>
        </p:nvSpPr>
        <p:spPr/>
        <p:txBody>
          <a:bodyPr/>
          <a:lstStyle/>
          <a:p>
            <a:pPr>
              <a:defRPr/>
            </a:pPr>
            <a:fld id="{998238A1-61A9-420D-923C-5BDDA6FAA384}" type="slidenum">
              <a:rPr lang="en-US" smtClean="0"/>
              <a:pPr>
                <a:defRPr/>
              </a:pPr>
              <a:t>3</a:t>
            </a:fld>
            <a:endParaRPr lang="en-US" dirty="0"/>
          </a:p>
        </p:txBody>
      </p:sp>
    </p:spTree>
    <p:extLst>
      <p:ext uri="{BB962C8B-B14F-4D97-AF65-F5344CB8AC3E}">
        <p14:creationId xmlns:p14="http://schemas.microsoft.com/office/powerpoint/2010/main" val="3645145692"/>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20888" y="0"/>
            <a:ext cx="7123112" cy="838200"/>
          </a:xfrm>
        </p:spPr>
        <p:txBody>
          <a:bodyPr/>
          <a:lstStyle/>
          <a:p>
            <a:r>
              <a:rPr lang="en-US" dirty="0"/>
              <a:t>Best Practices</a:t>
            </a:r>
          </a:p>
        </p:txBody>
      </p:sp>
      <p:sp>
        <p:nvSpPr>
          <p:cNvPr id="3" name="Content Placeholder 2"/>
          <p:cNvSpPr>
            <a:spLocks noGrp="1"/>
          </p:cNvSpPr>
          <p:nvPr>
            <p:ph idx="1"/>
          </p:nvPr>
        </p:nvSpPr>
        <p:spPr>
          <a:xfrm>
            <a:off x="1066800" y="1524000"/>
            <a:ext cx="7937501" cy="4267200"/>
          </a:xfrm>
        </p:spPr>
        <p:txBody>
          <a:bodyPr/>
          <a:lstStyle/>
          <a:p>
            <a:pPr eaLnBrk="1" hangingPunct="1">
              <a:buClr>
                <a:srgbClr val="FF0000"/>
              </a:buClr>
              <a:defRPr/>
            </a:pPr>
            <a:r>
              <a:rPr lang="en-US" altLang="en-US" sz="2800" dirty="0">
                <a:solidFill>
                  <a:srgbClr val="1D3275"/>
                </a:solidFill>
              </a:rPr>
              <a:t>Quality Training Officer (QTO) at Boston Regional Office</a:t>
            </a:r>
          </a:p>
          <a:p>
            <a:pPr marL="0" indent="0" eaLnBrk="1" hangingPunct="1">
              <a:buClr>
                <a:srgbClr val="FF0000"/>
              </a:buClr>
              <a:defRPr/>
            </a:pPr>
            <a:endParaRPr lang="en-US" altLang="en-US" sz="2200" dirty="0">
              <a:solidFill>
                <a:srgbClr val="1D3275"/>
              </a:solidFill>
            </a:endParaRPr>
          </a:p>
          <a:p>
            <a:pPr lvl="1" eaLnBrk="1" hangingPunct="1">
              <a:buClr>
                <a:srgbClr val="C00000"/>
              </a:buClr>
              <a:buFont typeface="Wingdings" pitchFamily="2" charset="2"/>
              <a:buChar char="Ø"/>
              <a:defRPr/>
            </a:pPr>
            <a:r>
              <a:rPr lang="en-US" altLang="en-US" sz="2400" dirty="0">
                <a:solidFill>
                  <a:srgbClr val="1D3275"/>
                </a:solidFill>
              </a:rPr>
              <a:t>RQRS or AQRS are assigned on a rotating basis</a:t>
            </a:r>
          </a:p>
          <a:p>
            <a:pPr marL="457200" lvl="1" indent="0" eaLnBrk="1" hangingPunct="1">
              <a:buClr>
                <a:srgbClr val="C00000"/>
              </a:buClr>
              <a:defRPr/>
            </a:pPr>
            <a:endParaRPr lang="en-US" altLang="en-US" sz="2400" dirty="0">
              <a:solidFill>
                <a:srgbClr val="1D3275"/>
              </a:solidFill>
            </a:endParaRPr>
          </a:p>
          <a:p>
            <a:pPr lvl="1" eaLnBrk="1" hangingPunct="1">
              <a:buClr>
                <a:srgbClr val="C00000"/>
              </a:buClr>
              <a:buFont typeface="Wingdings" pitchFamily="2" charset="2"/>
              <a:buChar char="Ø"/>
              <a:defRPr/>
            </a:pPr>
            <a:r>
              <a:rPr lang="en-US" altLang="en-US" sz="2400" dirty="0">
                <a:solidFill>
                  <a:srgbClr val="1D3275"/>
                </a:solidFill>
              </a:rPr>
              <a:t>QTOs answer questions from RVSR/VSRs</a:t>
            </a:r>
          </a:p>
          <a:p>
            <a:pPr lvl="1" eaLnBrk="1" hangingPunct="1">
              <a:buClr>
                <a:srgbClr val="C00000"/>
              </a:buClr>
              <a:buFont typeface="Wingdings" pitchFamily="2" charset="2"/>
              <a:buChar char="Ø"/>
              <a:defRPr/>
            </a:pPr>
            <a:endParaRPr lang="en-US" altLang="en-US" sz="2400" dirty="0">
              <a:solidFill>
                <a:srgbClr val="1D3275"/>
              </a:solidFill>
            </a:endParaRPr>
          </a:p>
          <a:p>
            <a:pPr lvl="1" eaLnBrk="1" hangingPunct="1">
              <a:buClr>
                <a:srgbClr val="C00000"/>
              </a:buClr>
              <a:buFont typeface="Wingdings" pitchFamily="2" charset="2"/>
              <a:buChar char="Ø"/>
              <a:defRPr/>
            </a:pPr>
            <a:r>
              <a:rPr lang="en-US" altLang="en-US" sz="2400" dirty="0">
                <a:solidFill>
                  <a:srgbClr val="1D3275"/>
                </a:solidFill>
              </a:rPr>
              <a:t>RVSR/VSRs consider the QTOs are a valuable resource</a:t>
            </a:r>
          </a:p>
          <a:p>
            <a:pPr marL="0" indent="0">
              <a:buNone/>
              <a:defRPr/>
            </a:pPr>
            <a:endParaRPr lang="en-US" sz="1800" dirty="0">
              <a:latin typeface="+mn-lt"/>
            </a:endParaRPr>
          </a:p>
        </p:txBody>
      </p:sp>
      <p:sp>
        <p:nvSpPr>
          <p:cNvPr id="4" name="Slide Number Placeholder 3"/>
          <p:cNvSpPr>
            <a:spLocks noGrp="1"/>
          </p:cNvSpPr>
          <p:nvPr>
            <p:ph type="sldNum" sz="quarter" idx="10"/>
          </p:nvPr>
        </p:nvSpPr>
        <p:spPr/>
        <p:txBody>
          <a:bodyPr/>
          <a:lstStyle/>
          <a:p>
            <a:pPr>
              <a:defRPr/>
            </a:pPr>
            <a:fld id="{998238A1-61A9-420D-923C-5BDDA6FAA384}" type="slidenum">
              <a:rPr lang="en-US" smtClean="0"/>
              <a:pPr>
                <a:defRPr/>
              </a:pPr>
              <a:t>4</a:t>
            </a:fld>
            <a:endParaRPr lang="en-US" dirty="0"/>
          </a:p>
        </p:txBody>
      </p:sp>
    </p:spTree>
    <p:extLst>
      <p:ext uri="{BB962C8B-B14F-4D97-AF65-F5344CB8AC3E}">
        <p14:creationId xmlns:p14="http://schemas.microsoft.com/office/powerpoint/2010/main" val="2566583478"/>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Common Findings</a:t>
            </a:r>
          </a:p>
        </p:txBody>
      </p:sp>
      <p:sp>
        <p:nvSpPr>
          <p:cNvPr id="4" name="Slide Number Placeholder 3"/>
          <p:cNvSpPr>
            <a:spLocks noGrp="1"/>
          </p:cNvSpPr>
          <p:nvPr>
            <p:ph type="sldNum" sz="quarter" idx="10"/>
          </p:nvPr>
        </p:nvSpPr>
        <p:spPr/>
        <p:txBody>
          <a:bodyPr/>
          <a:lstStyle/>
          <a:p>
            <a:pPr>
              <a:defRPr/>
            </a:pPr>
            <a:fld id="{998238A1-61A9-420D-923C-5BDDA6FAA384}" type="slidenum">
              <a:rPr lang="en-US" smtClean="0"/>
              <a:pPr>
                <a:defRPr/>
              </a:pPr>
              <a:t>5</a:t>
            </a:fld>
            <a:endParaRPr lang="en-US" dirty="0"/>
          </a:p>
        </p:txBody>
      </p:sp>
      <p:sp>
        <p:nvSpPr>
          <p:cNvPr id="5" name="Content Placeholder 4"/>
          <p:cNvSpPr>
            <a:spLocks noGrp="1"/>
          </p:cNvSpPr>
          <p:nvPr>
            <p:ph idx="1"/>
          </p:nvPr>
        </p:nvSpPr>
        <p:spPr>
          <a:xfrm>
            <a:off x="1143000" y="1371600"/>
            <a:ext cx="7467600" cy="4800600"/>
          </a:xfrm>
        </p:spPr>
        <p:txBody>
          <a:bodyPr/>
          <a:lstStyle/>
          <a:p>
            <a:pPr eaLnBrk="1" hangingPunct="1">
              <a:spcBef>
                <a:spcPct val="0"/>
              </a:spcBef>
              <a:buClr>
                <a:srgbClr val="FF0000"/>
              </a:buClr>
            </a:pPr>
            <a:r>
              <a:rPr lang="en-US" altLang="en-US" sz="2400" dirty="0"/>
              <a:t>Clarification of FL 13-13, Claims for Total Disability Based on Individual Unemployability (TDIU)</a:t>
            </a:r>
            <a:br>
              <a:rPr lang="en-US" altLang="en-US" sz="2400" dirty="0"/>
            </a:br>
            <a:endParaRPr lang="en-US" altLang="en-US" sz="2400" dirty="0"/>
          </a:p>
          <a:p>
            <a:pPr lvl="1" eaLnBrk="1" hangingPunct="1">
              <a:spcBef>
                <a:spcPct val="0"/>
              </a:spcBef>
              <a:buClr>
                <a:srgbClr val="C00000"/>
              </a:buClr>
              <a:buFont typeface="Wingdings" pitchFamily="2" charset="2"/>
              <a:buChar char="Ø"/>
            </a:pPr>
            <a:r>
              <a:rPr lang="en-US" altLang="en-US" dirty="0"/>
              <a:t>Provided procedures for administratively denying IU claims</a:t>
            </a:r>
          </a:p>
          <a:p>
            <a:pPr lvl="2" eaLnBrk="1" hangingPunct="1">
              <a:spcBef>
                <a:spcPct val="0"/>
              </a:spcBef>
              <a:buClr>
                <a:srgbClr val="C00000"/>
              </a:buClr>
              <a:buFont typeface="Wingdings" panose="05000000000000000000" pitchFamily="2" charset="2"/>
              <a:buChar char="ü"/>
            </a:pPr>
            <a:r>
              <a:rPr lang="en-US" altLang="en-US" dirty="0"/>
              <a:t>Veteran fails to return VA Form 21-8940</a:t>
            </a:r>
          </a:p>
          <a:p>
            <a:pPr lvl="2" eaLnBrk="1" hangingPunct="1">
              <a:spcBef>
                <a:spcPct val="0"/>
              </a:spcBef>
              <a:buClr>
                <a:srgbClr val="C00000"/>
              </a:buClr>
              <a:buFont typeface="Wingdings" panose="05000000000000000000" pitchFamily="2" charset="2"/>
              <a:buChar char="ü"/>
            </a:pPr>
            <a:r>
              <a:rPr lang="en-US" altLang="en-US" dirty="0"/>
              <a:t>Veteran fails to identify service-connected disabilities</a:t>
            </a:r>
          </a:p>
          <a:p>
            <a:pPr marL="457200" lvl="1" indent="0" eaLnBrk="1" hangingPunct="1">
              <a:spcBef>
                <a:spcPct val="0"/>
              </a:spcBef>
              <a:buClr>
                <a:srgbClr val="C00000"/>
              </a:buClr>
              <a:buNone/>
            </a:pPr>
            <a:endParaRPr lang="en-US" altLang="en-US" dirty="0"/>
          </a:p>
          <a:p>
            <a:pPr lvl="1" eaLnBrk="1" hangingPunct="1">
              <a:spcBef>
                <a:spcPct val="0"/>
              </a:spcBef>
              <a:buClr>
                <a:srgbClr val="C00000"/>
              </a:buClr>
              <a:buFont typeface="Wingdings" pitchFamily="2" charset="2"/>
              <a:buChar char="Ø"/>
            </a:pPr>
            <a:r>
              <a:rPr lang="en-US" altLang="en-US" dirty="0"/>
              <a:t>OFO provided guidance to stop administratively denying IU claims due to systems issues</a:t>
            </a:r>
          </a:p>
          <a:p>
            <a:endParaRPr lang="en-US" dirty="0"/>
          </a:p>
        </p:txBody>
      </p:sp>
    </p:spTree>
    <p:extLst>
      <p:ext uri="{BB962C8B-B14F-4D97-AF65-F5344CB8AC3E}">
        <p14:creationId xmlns:p14="http://schemas.microsoft.com/office/powerpoint/2010/main" val="3359611147"/>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Updates and Reminders</a:t>
            </a:r>
            <a:endParaRPr lang="en-US" dirty="0"/>
          </a:p>
        </p:txBody>
      </p:sp>
      <p:sp>
        <p:nvSpPr>
          <p:cNvPr id="3" name="Content Placeholder 2"/>
          <p:cNvSpPr>
            <a:spLocks noGrp="1"/>
          </p:cNvSpPr>
          <p:nvPr>
            <p:ph idx="1"/>
          </p:nvPr>
        </p:nvSpPr>
        <p:spPr>
          <a:xfrm>
            <a:off x="1287463" y="1447800"/>
            <a:ext cx="7640637" cy="4800601"/>
          </a:xfrm>
        </p:spPr>
        <p:txBody>
          <a:bodyPr/>
          <a:lstStyle/>
          <a:p>
            <a:pPr marL="0" indent="0">
              <a:buNone/>
            </a:pPr>
            <a:endParaRPr lang="en-US" sz="2000" dirty="0" smtClean="0"/>
          </a:p>
          <a:p>
            <a:pPr marL="0" indent="0">
              <a:buNone/>
            </a:pPr>
            <a:endParaRPr lang="en-US" sz="2000" dirty="0"/>
          </a:p>
          <a:p>
            <a:r>
              <a:rPr lang="en-US" sz="2200" dirty="0" smtClean="0"/>
              <a:t>Due process is </a:t>
            </a:r>
            <a:r>
              <a:rPr lang="en-US" sz="2200" b="1" dirty="0" smtClean="0"/>
              <a:t>not</a:t>
            </a:r>
            <a:r>
              <a:rPr lang="en-US" sz="2200" dirty="0" smtClean="0"/>
              <a:t> required if a reduction does not change the Veteran’s payment.  </a:t>
            </a:r>
          </a:p>
          <a:p>
            <a:pPr marL="0" indent="0">
              <a:buNone/>
            </a:pPr>
            <a:endParaRPr lang="en-US" sz="2200" dirty="0"/>
          </a:p>
          <a:p>
            <a:pPr lvl="1">
              <a:buClr>
                <a:srgbClr val="FF0000"/>
              </a:buClr>
              <a:buFont typeface="Wingdings" panose="05000000000000000000" pitchFamily="2" charset="2"/>
              <a:buChar char="Ø"/>
            </a:pPr>
            <a:r>
              <a:rPr lang="en-US" sz="1800" dirty="0" smtClean="0"/>
              <a:t>38 CFR 3.105(e)</a:t>
            </a:r>
          </a:p>
          <a:p>
            <a:pPr marL="0" indent="0">
              <a:buNone/>
            </a:pPr>
            <a:endParaRPr lang="en-US" sz="2000" dirty="0"/>
          </a:p>
          <a:p>
            <a:pPr marL="0" indent="0">
              <a:buNone/>
            </a:pPr>
            <a:endParaRPr lang="en-US" sz="2000" dirty="0"/>
          </a:p>
        </p:txBody>
      </p:sp>
      <p:sp>
        <p:nvSpPr>
          <p:cNvPr id="4" name="Slide Number Placeholder 3"/>
          <p:cNvSpPr>
            <a:spLocks noGrp="1"/>
          </p:cNvSpPr>
          <p:nvPr>
            <p:ph type="sldNum" sz="quarter" idx="10"/>
          </p:nvPr>
        </p:nvSpPr>
        <p:spPr/>
        <p:txBody>
          <a:bodyPr/>
          <a:lstStyle/>
          <a:p>
            <a:pPr>
              <a:defRPr/>
            </a:pPr>
            <a:fld id="{998238A1-61A9-420D-923C-5BDDA6FAA384}" type="slidenum">
              <a:rPr lang="en-US" smtClean="0"/>
              <a:pPr>
                <a:defRPr/>
              </a:pPr>
              <a:t>6</a:t>
            </a:fld>
            <a:endParaRPr lang="en-US" dirty="0"/>
          </a:p>
        </p:txBody>
      </p:sp>
    </p:spTree>
    <p:extLst>
      <p:ext uri="{BB962C8B-B14F-4D97-AF65-F5344CB8AC3E}">
        <p14:creationId xmlns:p14="http://schemas.microsoft.com/office/powerpoint/2010/main" val="4057904292"/>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Updates and Reminders</a:t>
            </a:r>
          </a:p>
        </p:txBody>
      </p:sp>
      <p:sp>
        <p:nvSpPr>
          <p:cNvPr id="3" name="Content Placeholder 2"/>
          <p:cNvSpPr>
            <a:spLocks noGrp="1"/>
          </p:cNvSpPr>
          <p:nvPr>
            <p:ph idx="1"/>
          </p:nvPr>
        </p:nvSpPr>
        <p:spPr>
          <a:xfrm>
            <a:off x="1287463" y="1447801"/>
            <a:ext cx="7640637" cy="4603750"/>
          </a:xfrm>
        </p:spPr>
        <p:txBody>
          <a:bodyPr/>
          <a:lstStyle/>
          <a:p>
            <a:r>
              <a:rPr lang="en-US" sz="2400" dirty="0" smtClean="0"/>
              <a:t>Date of claim reminders:</a:t>
            </a:r>
            <a:endParaRPr lang="en-US" sz="2400" dirty="0"/>
          </a:p>
          <a:p>
            <a:endParaRPr lang="en-US" sz="2000" dirty="0" smtClean="0"/>
          </a:p>
          <a:p>
            <a:pPr lvl="1">
              <a:buClr>
                <a:srgbClr val="FF0000"/>
              </a:buClr>
              <a:buFont typeface="Wingdings" panose="05000000000000000000" pitchFamily="2" charset="2"/>
              <a:buChar char="Ø"/>
            </a:pPr>
            <a:r>
              <a:rPr lang="en-US" sz="1800" dirty="0" smtClean="0"/>
              <a:t>For EP 600s, the date of claim is the date of the due process letter. If the due process letter is returned as undeliverable, follow the steps in M21-1 MR I.2.B.6.b. Once a new due process letter is issued, establish a new EP 600. The date of claim is the date the new letter is mailed.</a:t>
            </a:r>
            <a:r>
              <a:rPr lang="en-US" sz="1800" dirty="0"/>
              <a:t> </a:t>
            </a:r>
          </a:p>
          <a:p>
            <a:pPr lvl="1">
              <a:buClr>
                <a:srgbClr val="FF0000"/>
              </a:buClr>
              <a:buFont typeface="Wingdings" panose="05000000000000000000" pitchFamily="2" charset="2"/>
              <a:buChar char="Ø"/>
            </a:pPr>
            <a:r>
              <a:rPr lang="en-US" sz="1800" dirty="0"/>
              <a:t>For EPs established as a result of an electronic work item (or writeout), the date of claim is the date of the electronic work item.  The electronic work items can be found on the Corporate Claim tab, </a:t>
            </a:r>
            <a:r>
              <a:rPr lang="en-US" sz="1800" dirty="0" smtClean="0"/>
              <a:t>VBMS Notes, or MAP-D </a:t>
            </a:r>
            <a:r>
              <a:rPr lang="en-US" sz="1800" dirty="0"/>
              <a:t>notes at the bottom of the page</a:t>
            </a:r>
            <a:r>
              <a:rPr lang="en-US" sz="1800" dirty="0" smtClean="0"/>
              <a:t>.</a:t>
            </a:r>
          </a:p>
          <a:p>
            <a:endParaRPr lang="en-US" sz="2000" dirty="0" smtClean="0"/>
          </a:p>
          <a:p>
            <a:r>
              <a:rPr lang="en-US" sz="2000" dirty="0" smtClean="0"/>
              <a:t>M21-4, App. B</a:t>
            </a:r>
            <a:endParaRPr lang="en-US" sz="2000" dirty="0"/>
          </a:p>
          <a:p>
            <a:pPr marL="0" indent="0">
              <a:buNone/>
            </a:pPr>
            <a:endParaRPr lang="en-US" sz="2000" dirty="0"/>
          </a:p>
        </p:txBody>
      </p:sp>
      <p:sp>
        <p:nvSpPr>
          <p:cNvPr id="4" name="Slide Number Placeholder 3"/>
          <p:cNvSpPr>
            <a:spLocks noGrp="1"/>
          </p:cNvSpPr>
          <p:nvPr>
            <p:ph type="sldNum" sz="quarter" idx="10"/>
          </p:nvPr>
        </p:nvSpPr>
        <p:spPr/>
        <p:txBody>
          <a:bodyPr/>
          <a:lstStyle/>
          <a:p>
            <a:pPr>
              <a:defRPr/>
            </a:pPr>
            <a:fld id="{998238A1-61A9-420D-923C-5BDDA6FAA384}" type="slidenum">
              <a:rPr lang="en-US" smtClean="0"/>
              <a:pPr>
                <a:defRPr/>
              </a:pPr>
              <a:t>7</a:t>
            </a:fld>
            <a:endParaRPr lang="en-US" dirty="0"/>
          </a:p>
        </p:txBody>
      </p:sp>
    </p:spTree>
    <p:extLst>
      <p:ext uri="{BB962C8B-B14F-4D97-AF65-F5344CB8AC3E}">
        <p14:creationId xmlns:p14="http://schemas.microsoft.com/office/powerpoint/2010/main" val="1721708738"/>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Uploading Documents</a:t>
            </a:r>
            <a:endParaRPr lang="en-US" u="sng" dirty="0">
              <a:effectLst/>
            </a:endParaRPr>
          </a:p>
        </p:txBody>
      </p:sp>
      <p:sp>
        <p:nvSpPr>
          <p:cNvPr id="3" name="Content Placeholder 2"/>
          <p:cNvSpPr>
            <a:spLocks noGrp="1"/>
          </p:cNvSpPr>
          <p:nvPr>
            <p:ph idx="1"/>
          </p:nvPr>
        </p:nvSpPr>
        <p:spPr>
          <a:xfrm>
            <a:off x="914399" y="1447801"/>
            <a:ext cx="8013701" cy="4603750"/>
          </a:xfrm>
        </p:spPr>
        <p:txBody>
          <a:bodyPr/>
          <a:lstStyle/>
          <a:p>
            <a:r>
              <a:rPr lang="en-US" sz="2000" dirty="0" smtClean="0"/>
              <a:t>Remember to conduct a preliminary review of the claim or virtual claim folder prior to sending for review by QA staff.</a:t>
            </a:r>
          </a:p>
          <a:p>
            <a:endParaRPr lang="en-US" sz="2000" dirty="0" smtClean="0"/>
          </a:p>
          <a:p>
            <a:r>
              <a:rPr lang="en-US" sz="2000" dirty="0" smtClean="0"/>
              <a:t>Focus of the review: To ensure all documents associated with the claim have been uploaded into the electronic record (VBMS/VVA).</a:t>
            </a:r>
          </a:p>
          <a:p>
            <a:endParaRPr lang="en-US" sz="2000" dirty="0" smtClean="0"/>
          </a:p>
          <a:p>
            <a:r>
              <a:rPr lang="en-US" sz="2000" dirty="0" smtClean="0"/>
              <a:t>Goal of the preliminary review:</a:t>
            </a:r>
          </a:p>
          <a:p>
            <a:pPr lvl="1">
              <a:buClr>
                <a:srgbClr val="C00000"/>
              </a:buClr>
              <a:buFont typeface="Wingdings" panose="05000000000000000000" pitchFamily="2" charset="2"/>
              <a:buChar char="Ø"/>
            </a:pPr>
            <a:r>
              <a:rPr lang="en-US" sz="1600" dirty="0" smtClean="0"/>
              <a:t>To decrease the number of cases deselected by QA staff because there is  “no documented basis for the EP”, which leads to a replacement case being requested on the next month’s call up list.</a:t>
            </a:r>
          </a:p>
          <a:p>
            <a:pPr marL="0" indent="0">
              <a:buNone/>
            </a:pPr>
            <a:endParaRPr lang="en-US" sz="2000" dirty="0"/>
          </a:p>
        </p:txBody>
      </p:sp>
      <p:sp>
        <p:nvSpPr>
          <p:cNvPr id="4" name="Slide Number Placeholder 3"/>
          <p:cNvSpPr>
            <a:spLocks noGrp="1"/>
          </p:cNvSpPr>
          <p:nvPr>
            <p:ph type="sldNum" sz="quarter" idx="10"/>
          </p:nvPr>
        </p:nvSpPr>
        <p:spPr/>
        <p:txBody>
          <a:bodyPr/>
          <a:lstStyle/>
          <a:p>
            <a:pPr>
              <a:defRPr/>
            </a:pPr>
            <a:fld id="{998238A1-61A9-420D-923C-5BDDA6FAA384}" type="slidenum">
              <a:rPr lang="en-US" smtClean="0"/>
              <a:pPr>
                <a:defRPr/>
              </a:pPr>
              <a:t>8</a:t>
            </a:fld>
            <a:endParaRPr lang="en-US" dirty="0"/>
          </a:p>
        </p:txBody>
      </p:sp>
    </p:spTree>
    <p:extLst>
      <p:ext uri="{BB962C8B-B14F-4D97-AF65-F5344CB8AC3E}">
        <p14:creationId xmlns:p14="http://schemas.microsoft.com/office/powerpoint/2010/main" val="3132751177"/>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Uploading Documents</a:t>
            </a:r>
            <a:endParaRPr lang="en-US" dirty="0"/>
          </a:p>
        </p:txBody>
      </p:sp>
      <p:sp>
        <p:nvSpPr>
          <p:cNvPr id="3" name="Content Placeholder 2"/>
          <p:cNvSpPr>
            <a:spLocks noGrp="1"/>
          </p:cNvSpPr>
          <p:nvPr>
            <p:ph idx="1"/>
          </p:nvPr>
        </p:nvSpPr>
        <p:spPr/>
        <p:txBody>
          <a:bodyPr/>
          <a:lstStyle/>
          <a:p>
            <a:endParaRPr lang="en-US" sz="2000" dirty="0" smtClean="0"/>
          </a:p>
          <a:p>
            <a:r>
              <a:rPr lang="en-US" sz="2000" dirty="0" smtClean="0"/>
              <a:t>If </a:t>
            </a:r>
            <a:r>
              <a:rPr lang="en-US" sz="2000" dirty="0"/>
              <a:t>all </a:t>
            </a:r>
            <a:r>
              <a:rPr lang="en-US" sz="2000" dirty="0" smtClean="0"/>
              <a:t>contents of the paper </a:t>
            </a:r>
            <a:r>
              <a:rPr lang="en-US" sz="2000" dirty="0"/>
              <a:t>file have been scanned into </a:t>
            </a:r>
            <a:r>
              <a:rPr lang="en-US" sz="2000" dirty="0" smtClean="0"/>
              <a:t>VBMS or VVA, </a:t>
            </a:r>
            <a:r>
              <a:rPr lang="en-US" sz="2000" dirty="0"/>
              <a:t>it is not necessary to ship the paper file to QA for the review. In this case, the review will be completed on the basis of the electronic record. </a:t>
            </a:r>
          </a:p>
          <a:p>
            <a:pPr marL="0" indent="0">
              <a:buNone/>
            </a:pPr>
            <a:endParaRPr lang="en-US" sz="2000" dirty="0" smtClean="0"/>
          </a:p>
          <a:p>
            <a:pPr marL="0" indent="0">
              <a:buNone/>
            </a:pPr>
            <a:endParaRPr lang="en-US" sz="2000" dirty="0"/>
          </a:p>
          <a:p>
            <a:pPr marL="0" indent="0">
              <a:buNone/>
            </a:pPr>
            <a:r>
              <a:rPr lang="en-US" sz="2000" dirty="0" smtClean="0"/>
              <a:t>REF</a:t>
            </a:r>
            <a:r>
              <a:rPr lang="en-US" sz="2000" dirty="0"/>
              <a:t>: M21-4, Chapter 3; </a:t>
            </a:r>
            <a:r>
              <a:rPr lang="en-US" sz="2000" u="sng" dirty="0">
                <a:hlinkClick r:id="rId2"/>
              </a:rPr>
              <a:t>Adding Documents Into VBMS </a:t>
            </a:r>
            <a:r>
              <a:rPr lang="en-US" sz="2000" u="sng" dirty="0" err="1">
                <a:hlinkClick r:id="rId2"/>
              </a:rPr>
              <a:t>eFolders</a:t>
            </a:r>
            <a:r>
              <a:rPr lang="en-US" sz="2000" u="sng" dirty="0">
                <a:hlinkClick r:id="rId2"/>
              </a:rPr>
              <a:t> Job Aid</a:t>
            </a:r>
            <a:r>
              <a:rPr lang="en-US" sz="2000" dirty="0"/>
              <a:t>  and </a:t>
            </a:r>
            <a:r>
              <a:rPr lang="en-US" sz="2000" u="sng" dirty="0">
                <a:hlinkClick r:id="rId3"/>
              </a:rPr>
              <a:t>Uploading Documents into VBMS Job Aid</a:t>
            </a:r>
            <a:r>
              <a:rPr lang="en-US" sz="2000" dirty="0"/>
              <a:t>.</a:t>
            </a:r>
          </a:p>
          <a:p>
            <a:endParaRPr lang="en-US" dirty="0"/>
          </a:p>
        </p:txBody>
      </p:sp>
      <p:sp>
        <p:nvSpPr>
          <p:cNvPr id="4" name="Slide Number Placeholder 3"/>
          <p:cNvSpPr>
            <a:spLocks noGrp="1"/>
          </p:cNvSpPr>
          <p:nvPr>
            <p:ph type="sldNum" sz="quarter" idx="10"/>
          </p:nvPr>
        </p:nvSpPr>
        <p:spPr/>
        <p:txBody>
          <a:bodyPr/>
          <a:lstStyle/>
          <a:p>
            <a:pPr>
              <a:defRPr/>
            </a:pPr>
            <a:fld id="{998238A1-61A9-420D-923C-5BDDA6FAA384}" type="slidenum">
              <a:rPr lang="en-US" smtClean="0"/>
              <a:pPr>
                <a:defRPr/>
              </a:pPr>
              <a:t>9</a:t>
            </a:fld>
            <a:endParaRPr lang="en-US" dirty="0"/>
          </a:p>
        </p:txBody>
      </p:sp>
    </p:spTree>
    <p:extLst>
      <p:ext uri="{BB962C8B-B14F-4D97-AF65-F5344CB8AC3E}">
        <p14:creationId xmlns:p14="http://schemas.microsoft.com/office/powerpoint/2010/main" val="2484178566"/>
      </p:ext>
    </p:extLst>
  </p:cSld>
  <p:clrMapOvr>
    <a:masterClrMapping/>
  </p:clrMapOvr>
  <p:transition/>
</p:sld>
</file>

<file path=ppt/theme/theme1.xml><?xml version="1.0" encoding="utf-8"?>
<a:theme xmlns:a="http://schemas.openxmlformats.org/drawingml/2006/main" name="VA">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C4FD6"/>
      </a:hlink>
      <a:folHlink>
        <a:srgbClr val="B2B2B2"/>
      </a:folHlink>
    </a:clrScheme>
    <a:fontScheme name="VA">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VA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V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VA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VA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V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V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V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86D02D773F4EF48AD3F822B060AF6D6" ma:contentTypeVersion="6" ma:contentTypeDescription="Create a new document." ma:contentTypeScope="" ma:versionID="9fc3cc2816bff8870ed06a711ee84741">
  <xsd:schema xmlns:xsd="http://www.w3.org/2001/XMLSchema" xmlns:xs="http://www.w3.org/2001/XMLSchema" xmlns:p="http://schemas.microsoft.com/office/2006/metadata/properties" xmlns:ns2="2da25be0-76c5-4dc2-97ce-abf315810957" targetNamespace="http://schemas.microsoft.com/office/2006/metadata/properties" ma:root="true" ma:fieldsID="634a8fd01e33da5166b88b125cca987c" ns2:_="">
    <xsd:import namespace="2da25be0-76c5-4dc2-97ce-abf315810957"/>
    <xsd:element name="properties">
      <xsd:complexType>
        <xsd:sequence>
          <xsd:element name="documentManagement">
            <xsd:complexType>
              <xsd:all>
                <xsd:element ref="ns2:Date" minOccurs="0"/>
                <xsd:element ref="ns2:Benefit" minOccurs="0"/>
                <xsd:element ref="ns2:End_x0020_Product" minOccurs="0"/>
                <xsd:element ref="ns2:Error_x0020_Code" minOccurs="0"/>
                <xsd:element ref="ns2:Sourc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da25be0-76c5-4dc2-97ce-abf315810957" elementFormDefault="qualified">
    <xsd:import namespace="http://schemas.microsoft.com/office/2006/documentManagement/types"/>
    <xsd:import namespace="http://schemas.microsoft.com/office/infopath/2007/PartnerControls"/>
    <xsd:element name="Date" ma:index="9" nillable="true" ma:displayName="Date" ma:format="DateOnly" ma:internalName="Date">
      <xsd:simpleType>
        <xsd:restriction base="dms:DateTime"/>
      </xsd:simpleType>
    </xsd:element>
    <xsd:element name="Benefit" ma:index="10" nillable="true" ma:displayName="Benefit" ma:default="N/A" ma:format="Dropdown" ma:internalName="Benefit">
      <xsd:simpleType>
        <xsd:restriction base="dms:Choice">
          <xsd:enumeration value="N/A"/>
          <xsd:enumeration value="Accrued"/>
          <xsd:enumeration value="Active Duty"/>
          <xsd:enumeration value="Administrative"/>
          <xsd:enumeration value="Apportionment"/>
          <xsd:enumeration value="Brokered Case"/>
          <xsd:enumeration value="Burial"/>
          <xsd:enumeration value="Comments"/>
          <xsd:enumeration value="CRDP/CRSP"/>
          <xsd:enumeration value="Development"/>
          <xsd:enumeration value="Dependency"/>
          <xsd:enumeration value="Drill Pay"/>
          <xsd:enumeration value="Due Process"/>
          <xsd:enumeration value="Effective Dates"/>
          <xsd:enumeration value="Hospital Adj."/>
          <xsd:enumeration value="Incarceration Adj."/>
          <xsd:enumeration value="Income"/>
          <xsd:enumeration value="Missed Issues"/>
          <xsd:enumeration value="Notification"/>
          <xsd:enumeration value="Payment"/>
          <xsd:enumeration value="Pension MC"/>
        </xsd:restriction>
      </xsd:simpleType>
    </xsd:element>
    <xsd:element name="End_x0020_Product" ma:index="11" nillable="true" ma:displayName="End Product" ma:default="N/A" ma:format="Dropdown" ma:internalName="End_x0020_Product">
      <xsd:simpleType>
        <xsd:restriction base="dms:Choice">
          <xsd:enumeration value="N/A"/>
          <xsd:enumeration value="130"/>
          <xsd:enumeration value="135"/>
          <xsd:enumeration value="160"/>
          <xsd:enumeration value="165"/>
          <xsd:enumeration value="190"/>
          <xsd:enumeration value="290"/>
          <xsd:enumeration value="600"/>
        </xsd:restriction>
      </xsd:simpleType>
    </xsd:element>
    <xsd:element name="Error_x0020_Code" ma:index="12" nillable="true" ma:displayName="Error Code" ma:default="N/A" ma:format="Dropdown" ma:internalName="Error_x0020_Code">
      <xsd:simpleType>
        <xsd:restriction base="dms:Choice">
          <xsd:enumeration value="N/A"/>
          <xsd:enumeration value="A1"/>
          <xsd:enumeration value="A2"/>
          <xsd:enumeration value="B1"/>
          <xsd:enumeration value="B2"/>
          <xsd:enumeration value="C1"/>
          <xsd:enumeration value="C2"/>
          <xsd:enumeration value="C3"/>
          <xsd:enumeration value="C4"/>
          <xsd:enumeration value="D1"/>
          <xsd:enumeration value="D2"/>
          <xsd:enumeration value="D3"/>
          <xsd:enumeration value="D4"/>
          <xsd:enumeration value="D5"/>
          <xsd:enumeration value="E1"/>
          <xsd:enumeration value="E2"/>
          <xsd:enumeration value="E3"/>
          <xsd:enumeration value="F1"/>
          <xsd:enumeration value="F2"/>
          <xsd:enumeration value="G1"/>
          <xsd:enumeration value="G2"/>
          <xsd:enumeration value="H"/>
          <xsd:enumeration value="I1"/>
          <xsd:enumeration value="I2"/>
          <xsd:enumeration value="I3"/>
          <xsd:enumeration value="J1"/>
          <xsd:enumeration value="J2"/>
          <xsd:enumeration value="J3"/>
          <xsd:enumeration value="K1"/>
          <xsd:enumeration value="K2"/>
          <xsd:enumeration value="K3"/>
          <xsd:enumeration value="K4"/>
          <xsd:enumeration value="L"/>
          <xsd:enumeration value="M1"/>
          <xsd:enumeration value="M2"/>
          <xsd:enumeration value="N1"/>
          <xsd:enumeration value="N2"/>
        </xsd:restriction>
      </xsd:simpleType>
    </xsd:element>
    <xsd:element name="Source" ma:index="13" nillable="true" ma:displayName="Source" ma:internalName="Source">
      <xsd:simpleType>
        <xsd:restriction base="dms:Text">
          <xsd:maxLength value="3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ma:index="8" ma:displayName="Subject"/>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ource xmlns="2da25be0-76c5-4dc2-97ce-abf315810957" xsi:nil="true"/>
    <Date xmlns="2da25be0-76c5-4dc2-97ce-abf315810957">2013-11-15T06:00:00+00:00</Date>
    <Benefit xmlns="2da25be0-76c5-4dc2-97ce-abf315810957">N/A</Benefit>
    <End_x0020_Product xmlns="2da25be0-76c5-4dc2-97ce-abf315810957">N/A</End_x0020_Product>
    <Error_x0020_Code xmlns="2da25be0-76c5-4dc2-97ce-abf315810957">N/A</Error_x0020_Cod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68D0520-1C9A-4D52-91A6-C749558106C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da25be0-76c5-4dc2-97ce-abf31581095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CA7D724-516B-492B-8624-EF0220446808}">
  <ds:schemaRefs>
    <ds:schemaRef ds:uri="http://www.w3.org/XML/1998/namespace"/>
    <ds:schemaRef ds:uri="http://schemas.openxmlformats.org/package/2006/metadata/core-properties"/>
    <ds:schemaRef ds:uri="http://schemas.microsoft.com/office/2006/metadata/properties"/>
    <ds:schemaRef ds:uri="http://purl.org/dc/elements/1.1/"/>
    <ds:schemaRef ds:uri="http://purl.org/dc/terms/"/>
    <ds:schemaRef ds:uri="2da25be0-76c5-4dc2-97ce-abf315810957"/>
    <ds:schemaRef ds:uri="http://schemas.microsoft.com/office/2006/documentManagement/types"/>
    <ds:schemaRef ds:uri="http://schemas.microsoft.com/office/infopath/2007/PartnerControls"/>
    <ds:schemaRef ds:uri="http://purl.org/dc/dcmitype/"/>
  </ds:schemaRefs>
</ds:datastoreItem>
</file>

<file path=customXml/itemProps3.xml><?xml version="1.0" encoding="utf-8"?>
<ds:datastoreItem xmlns:ds="http://schemas.openxmlformats.org/officeDocument/2006/customXml" ds:itemID="{AA01EDBA-4760-4EEF-A6D5-EDD7E094D32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10479</TotalTime>
  <Words>1270</Words>
  <Application>Microsoft Office PowerPoint</Application>
  <PresentationFormat>On-screen Show (4:3)</PresentationFormat>
  <Paragraphs>178</Paragraphs>
  <Slides>23</Slides>
  <Notes>5</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VA</vt:lpstr>
      <vt:lpstr> </vt:lpstr>
      <vt:lpstr>Agenda</vt:lpstr>
      <vt:lpstr>Authorization Accuracy</vt:lpstr>
      <vt:lpstr>Best Practices</vt:lpstr>
      <vt:lpstr>Common Findings</vt:lpstr>
      <vt:lpstr>Updates and Reminders</vt:lpstr>
      <vt:lpstr>Updates and Reminders</vt:lpstr>
      <vt:lpstr>Uploading Documents</vt:lpstr>
      <vt:lpstr>Uploading Documents</vt:lpstr>
      <vt:lpstr>Recent Manual Rewrite (MR) Changes</vt:lpstr>
      <vt:lpstr>Recent Manual Rewrite (MR) Changes</vt:lpstr>
      <vt:lpstr>Recent Manual Rewrite (MR) Changes</vt:lpstr>
      <vt:lpstr>Recent Manual Rewrite (MR) Changes</vt:lpstr>
      <vt:lpstr>New Automobile Allowance Rate</vt:lpstr>
      <vt:lpstr>Counting Active Duty Days When Processing Drill Pay Waivers – Date Calculator</vt:lpstr>
      <vt:lpstr>Counting Active Duty Days When Processing Drill Pay Waivers – Date Calculator</vt:lpstr>
      <vt:lpstr>Counting Active Duty Days When Processing Drill Pay Waivers – Date Calculator</vt:lpstr>
      <vt:lpstr>Quality Review &amp;  Consistency Topics</vt:lpstr>
      <vt:lpstr>Reconsideration Discussion</vt:lpstr>
      <vt:lpstr>Q-tips!</vt:lpstr>
      <vt:lpstr>Q-tip</vt:lpstr>
      <vt:lpstr>Announcements</vt:lpstr>
      <vt:lpstr>PowerPoint Presentation</vt:lpstr>
    </vt:vector>
  </TitlesOfParts>
  <Company>Veterans Benefits Administration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Compensation Service Authorization Quality Call - October 2014 PowerPoint</dc:title>
  <dc:subject>VSR, IDES MSC, RQRS, AQRS, Coaches</dc:subject>
  <dc:creator>Department of Veterans Affairs, Veterans Benefits Administration, Compensation Service, STAFF</dc:creator>
  <cp:keywords>quality, authorization, call, October 2014, TDIU, active, duty, review, consistency, QRT</cp:keywords>
  <dc:description>This is a recording of the Compensation Service Authorization Quality call, conducted on October 15, 2014. This call discussed a number of topics, including Authorization Accuracy, Best Practices, Common Findings, Updates and Reminders, Uploading Documents, Recent Manual Rewriting (MR) Changes, New Automobile Allowance Rates, Counting Active Duty Days, and Quality Review and Consistency. _x000d_
</dc:description>
  <cp:lastModifiedBy>Sochar, Lisa</cp:lastModifiedBy>
  <cp:revision>570</cp:revision>
  <cp:lastPrinted>2014-08-04T17:02:08Z</cp:lastPrinted>
  <dcterms:created xsi:type="dcterms:W3CDTF">2005-07-26T17:25:41Z</dcterms:created>
  <dcterms:modified xsi:type="dcterms:W3CDTF">2014-11-20T21:25:26Z</dcterms:modified>
  <cp:category>NTC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0x010100F86D02D773F4EF48AD3F822B060AF6D6</vt:lpwstr>
  </property>
  <property fmtid="{D5CDD505-2E9C-101B-9397-08002B2CF9AE}" pid="3" name="Language">
    <vt:lpwstr>en</vt:lpwstr>
  </property>
  <property fmtid="{D5CDD505-2E9C-101B-9397-08002B2CF9AE}" pid="4" name="Type">
    <vt:lpwstr>Presentation</vt:lpwstr>
  </property>
</Properties>
</file>