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29" r:id="rId4"/>
  </p:sldMasterIdLst>
  <p:notesMasterIdLst>
    <p:notesMasterId r:id="rId42"/>
  </p:notesMasterIdLst>
  <p:handoutMasterIdLst>
    <p:handoutMasterId r:id="rId43"/>
  </p:handoutMasterIdLst>
  <p:sldIdLst>
    <p:sldId id="256" r:id="rId5"/>
    <p:sldId id="451" r:id="rId6"/>
    <p:sldId id="400" r:id="rId7"/>
    <p:sldId id="432" r:id="rId8"/>
    <p:sldId id="452" r:id="rId9"/>
    <p:sldId id="411" r:id="rId10"/>
    <p:sldId id="404" r:id="rId11"/>
    <p:sldId id="459" r:id="rId12"/>
    <p:sldId id="405" r:id="rId13"/>
    <p:sldId id="406" r:id="rId14"/>
    <p:sldId id="407" r:id="rId15"/>
    <p:sldId id="449" r:id="rId16"/>
    <p:sldId id="408" r:id="rId17"/>
    <p:sldId id="442" r:id="rId18"/>
    <p:sldId id="409" r:id="rId19"/>
    <p:sldId id="443" r:id="rId20"/>
    <p:sldId id="438" r:id="rId21"/>
    <p:sldId id="439" r:id="rId22"/>
    <p:sldId id="440" r:id="rId23"/>
    <p:sldId id="441" r:id="rId24"/>
    <p:sldId id="410" r:id="rId25"/>
    <p:sldId id="357" r:id="rId26"/>
    <p:sldId id="414" r:id="rId27"/>
    <p:sldId id="429" r:id="rId28"/>
    <p:sldId id="453" r:id="rId29"/>
    <p:sldId id="417" r:id="rId30"/>
    <p:sldId id="420" r:id="rId31"/>
    <p:sldId id="421" r:id="rId32"/>
    <p:sldId id="423" r:id="rId33"/>
    <p:sldId id="424" r:id="rId34"/>
    <p:sldId id="426" r:id="rId35"/>
    <p:sldId id="427" r:id="rId36"/>
    <p:sldId id="454" r:id="rId37"/>
    <p:sldId id="433" r:id="rId38"/>
    <p:sldId id="455" r:id="rId39"/>
    <p:sldId id="458" r:id="rId40"/>
    <p:sldId id="457" r:id="rId41"/>
  </p:sldIdLst>
  <p:sldSz cx="9144000" cy="6858000" type="screen4x3"/>
  <p:notesSz cx="7010400" cy="9296400"/>
  <p:defaultTextStyle>
    <a:defPPr>
      <a:defRPr lang="en-US"/>
    </a:defPPr>
    <a:lvl1pPr algn="l" rtl="0" fontAlgn="base">
      <a:spcBef>
        <a:spcPct val="0"/>
      </a:spcBef>
      <a:spcAft>
        <a:spcPct val="0"/>
      </a:spcAft>
      <a:defRPr sz="3200" kern="1200">
        <a:solidFill>
          <a:schemeClr val="tx1"/>
        </a:solidFill>
        <a:latin typeface="Tahoma" pitchFamily="34" charset="0"/>
        <a:ea typeface="+mn-ea"/>
        <a:cs typeface="+mn-cs"/>
      </a:defRPr>
    </a:lvl1pPr>
    <a:lvl2pPr marL="457200" algn="l" rtl="0" fontAlgn="base">
      <a:spcBef>
        <a:spcPct val="0"/>
      </a:spcBef>
      <a:spcAft>
        <a:spcPct val="0"/>
      </a:spcAft>
      <a:defRPr sz="3200" kern="1200">
        <a:solidFill>
          <a:schemeClr val="tx1"/>
        </a:solidFill>
        <a:latin typeface="Tahoma" pitchFamily="34" charset="0"/>
        <a:ea typeface="+mn-ea"/>
        <a:cs typeface="+mn-cs"/>
      </a:defRPr>
    </a:lvl2pPr>
    <a:lvl3pPr marL="914400" algn="l" rtl="0" fontAlgn="base">
      <a:spcBef>
        <a:spcPct val="0"/>
      </a:spcBef>
      <a:spcAft>
        <a:spcPct val="0"/>
      </a:spcAft>
      <a:defRPr sz="3200" kern="1200">
        <a:solidFill>
          <a:schemeClr val="tx1"/>
        </a:solidFill>
        <a:latin typeface="Tahoma" pitchFamily="34" charset="0"/>
        <a:ea typeface="+mn-ea"/>
        <a:cs typeface="+mn-cs"/>
      </a:defRPr>
    </a:lvl3pPr>
    <a:lvl4pPr marL="1371600" algn="l" rtl="0" fontAlgn="base">
      <a:spcBef>
        <a:spcPct val="0"/>
      </a:spcBef>
      <a:spcAft>
        <a:spcPct val="0"/>
      </a:spcAft>
      <a:defRPr sz="3200" kern="1200">
        <a:solidFill>
          <a:schemeClr val="tx1"/>
        </a:solidFill>
        <a:latin typeface="Tahoma" pitchFamily="34" charset="0"/>
        <a:ea typeface="+mn-ea"/>
        <a:cs typeface="+mn-cs"/>
      </a:defRPr>
    </a:lvl4pPr>
    <a:lvl5pPr marL="1828800" algn="l" rtl="0" fontAlgn="base">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3275"/>
    <a:srgbClr val="CC0000"/>
    <a:srgbClr val="FFCC66"/>
    <a:srgbClr val="6600CC"/>
    <a:srgbClr val="000066"/>
    <a:srgbClr val="BBBBFF"/>
    <a:srgbClr val="ABAB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64317" autoAdjust="0"/>
  </p:normalViewPr>
  <p:slideViewPr>
    <p:cSldViewPr>
      <p:cViewPr>
        <p:scale>
          <a:sx n="90" d="100"/>
          <a:sy n="90" d="100"/>
        </p:scale>
        <p:origin x="-414" y="138"/>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defRPr>
            </a:lvl1pPr>
          </a:lstStyle>
          <a:p>
            <a:pPr>
              <a:defRPr/>
            </a:pPr>
            <a:r>
              <a:rPr lang="en-US" dirty="0"/>
              <a:t>VBA Overview</a:t>
            </a:r>
          </a:p>
        </p:txBody>
      </p:sp>
      <p:sp>
        <p:nvSpPr>
          <p:cNvPr id="4099" name="Rectangle 3"/>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vl1pPr>
          </a:lstStyle>
          <a:p>
            <a:pPr>
              <a:defRPr/>
            </a:pPr>
            <a:endParaRPr lang="en-US" dirty="0"/>
          </a:p>
        </p:txBody>
      </p:sp>
      <p:sp>
        <p:nvSpPr>
          <p:cNvPr id="4100" name="Rectangle 4"/>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dirty="0"/>
          </a:p>
        </p:txBody>
      </p:sp>
      <p:sp>
        <p:nvSpPr>
          <p:cNvPr id="4101" name="Rectangle 5"/>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itchFamily="18" charset="0"/>
              </a:defRPr>
            </a:lvl1pPr>
          </a:lstStyle>
          <a:p>
            <a:pPr>
              <a:defRPr/>
            </a:pPr>
            <a:fld id="{87F448F9-9227-46F5-B43D-2BA294DCE154}" type="slidenum">
              <a:rPr lang="en-US"/>
              <a:pPr>
                <a:defRPr/>
              </a:pPr>
              <a:t>‹#›</a:t>
            </a:fld>
            <a:endParaRPr lang="en-US" dirty="0"/>
          </a:p>
        </p:txBody>
      </p:sp>
    </p:spTree>
    <p:extLst>
      <p:ext uri="{BB962C8B-B14F-4D97-AF65-F5344CB8AC3E}">
        <p14:creationId xmlns:p14="http://schemas.microsoft.com/office/powerpoint/2010/main" val="15406133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vl1pPr>
          </a:lstStyle>
          <a:p>
            <a:pPr>
              <a:defRPr/>
            </a:pPr>
            <a:r>
              <a:rPr lang="en-US" dirty="0"/>
              <a:t>VBA Overview</a:t>
            </a:r>
          </a:p>
        </p:txBody>
      </p:sp>
      <p:sp>
        <p:nvSpPr>
          <p:cNvPr id="2051" name="Rectangle 3"/>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vl1pPr>
          </a:lstStyle>
          <a:p>
            <a:pPr>
              <a:defRPr/>
            </a:pPr>
            <a:endParaRPr lang="en-US" dirty="0"/>
          </a:p>
        </p:txBody>
      </p:sp>
      <p:sp>
        <p:nvSpPr>
          <p:cNvPr id="2055" name="Rectangle 7"/>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vl1pPr>
          </a:lstStyle>
          <a:p>
            <a:pPr>
              <a:defRPr/>
            </a:pPr>
            <a:fld id="{866AB477-851A-4849-B4DA-45568D5CD405}" type="slidenum">
              <a:rPr lang="en-US"/>
              <a:pPr>
                <a:defRPr/>
              </a:pPr>
              <a:t>‹#›</a:t>
            </a:fld>
            <a:endParaRPr lang="en-US" dirty="0"/>
          </a:p>
        </p:txBody>
      </p:sp>
    </p:spTree>
    <p:extLst>
      <p:ext uri="{BB962C8B-B14F-4D97-AF65-F5344CB8AC3E}">
        <p14:creationId xmlns:p14="http://schemas.microsoft.com/office/powerpoint/2010/main" val="187128707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dirty="0" smtClean="0"/>
              <a:t>VBA Overview</a:t>
            </a: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fld id="{D3E058BE-901A-469A-A385-76E601E1207E}" type="slidenum">
              <a:rPr lang="en-US" altLang="en-US" smtClean="0"/>
              <a:pPr>
                <a:spcBef>
                  <a:spcPct val="0"/>
                </a:spcBef>
              </a:pPr>
              <a:t>1</a:t>
            </a:fld>
            <a:endParaRPr lang="en-US" altLang="en-US" dirty="0" smtClean="0"/>
          </a:p>
        </p:txBody>
      </p:sp>
      <p:sp>
        <p:nvSpPr>
          <p:cNvPr id="44036" name="Rectangle 2"/>
          <p:cNvSpPr>
            <a:spLocks noGrp="1" noRot="1" noChangeAspect="1" noChangeArrowheads="1" noTextEdit="1"/>
          </p:cNvSpPr>
          <p:nvPr>
            <p:ph type="sldImg"/>
          </p:nvPr>
        </p:nvSpPr>
        <p:spPr>
          <a:xfrm>
            <a:off x="1182688" y="698500"/>
            <a:ext cx="4646612" cy="3484563"/>
          </a:xfrm>
          <a:ln/>
        </p:spPr>
      </p:sp>
      <p:sp>
        <p:nvSpPr>
          <p:cNvPr id="44037" name="Rectangle 3"/>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b="1" dirty="0" smtClean="0"/>
          </a:p>
        </p:txBody>
      </p:sp>
      <p:sp>
        <p:nvSpPr>
          <p:cNvPr id="440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10</a:t>
            </a:fld>
            <a:endParaRPr lang="en-US" dirty="0"/>
          </a:p>
        </p:txBody>
      </p:sp>
    </p:spTree>
    <p:extLst>
      <p:ext uri="{BB962C8B-B14F-4D97-AF65-F5344CB8AC3E}">
        <p14:creationId xmlns:p14="http://schemas.microsoft.com/office/powerpoint/2010/main" val="287011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11</a:t>
            </a:fld>
            <a:endParaRPr lang="en-US" dirty="0"/>
          </a:p>
        </p:txBody>
      </p:sp>
    </p:spTree>
    <p:extLst>
      <p:ext uri="{BB962C8B-B14F-4D97-AF65-F5344CB8AC3E}">
        <p14:creationId xmlns:p14="http://schemas.microsoft.com/office/powerpoint/2010/main" val="119762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12</a:t>
            </a:fld>
            <a:endParaRPr lang="en-US" dirty="0"/>
          </a:p>
        </p:txBody>
      </p:sp>
    </p:spTree>
    <p:extLst>
      <p:ext uri="{BB962C8B-B14F-4D97-AF65-F5344CB8AC3E}">
        <p14:creationId xmlns:p14="http://schemas.microsoft.com/office/powerpoint/2010/main" val="4250571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charset="0"/>
                <a:cs typeface="Arial" charset="0"/>
              </a:rPr>
              <a:t>Now lets run through some examples</a:t>
            </a:r>
            <a:r>
              <a:rPr lang="en-US" altLang="en-US" baseline="0" dirty="0" smtClean="0">
                <a:latin typeface="Arial" charset="0"/>
                <a:cs typeface="Arial" charset="0"/>
              </a:rPr>
              <a:t> of that reflect the information we just discussed on Waters.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charset="0"/>
                <a:cs typeface="Arial" charset="0"/>
              </a:rPr>
              <a:t>Two years after discharge, the Veteran claimed “back pain”.  STRs show one complaint of a sore back after unloading a truck with no evidence of a back disability at separation.  The Veteran’s claim provided no medical evidence of continuous symptoms and no statement that the current disability persisted since military service.  </a:t>
            </a:r>
            <a:r>
              <a:rPr lang="en-US" altLang="en-US" b="1" dirty="0" smtClean="0">
                <a:latin typeface="Arial" charset="0"/>
                <a:cs typeface="Arial" charset="0"/>
              </a:rPr>
              <a:t>Can this claim be denied without an examination?</a:t>
            </a:r>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13</a:t>
            </a:fld>
            <a:endParaRPr lang="en-US" dirty="0"/>
          </a:p>
        </p:txBody>
      </p:sp>
    </p:spTree>
    <p:extLst>
      <p:ext uri="{BB962C8B-B14F-4D97-AF65-F5344CB8AC3E}">
        <p14:creationId xmlns:p14="http://schemas.microsoft.com/office/powerpoint/2010/main" val="185342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charset="0"/>
                <a:cs typeface="Arial" charset="0"/>
              </a:rPr>
              <a:t>Yes, a denial decision </a:t>
            </a:r>
            <a:r>
              <a:rPr lang="en-US" altLang="en-US" i="1" dirty="0" smtClean="0">
                <a:latin typeface="Arial" charset="0"/>
                <a:cs typeface="Arial" charset="0"/>
              </a:rPr>
              <a:t>should </a:t>
            </a:r>
            <a:r>
              <a:rPr lang="en-US" altLang="en-US" dirty="0" smtClean="0">
                <a:latin typeface="Arial" charset="0"/>
                <a:cs typeface="Arial" charset="0"/>
              </a:rPr>
              <a:t>be made without an examination/opinion, since there is no “indication of association.”</a:t>
            </a:r>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14</a:t>
            </a:fld>
            <a:endParaRPr lang="en-US" dirty="0"/>
          </a:p>
        </p:txBody>
      </p:sp>
    </p:spTree>
    <p:extLst>
      <p:ext uri="{BB962C8B-B14F-4D97-AF65-F5344CB8AC3E}">
        <p14:creationId xmlns:p14="http://schemas.microsoft.com/office/powerpoint/2010/main" val="44845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charset="0"/>
                <a:cs typeface="Arial" charset="0"/>
              </a:rPr>
              <a:t>Two years after discharge, the Veteran claimed “back pain” and had only one complaint in STRs of a sore back after unloading a truck with no evidence of a back disability at separation.  The Veteran’s claim provided no medical evidence of continuous symptoms, but includes a statement that “I hurt my back unloading a truck in service, and it has hurt ever since that time”.  </a:t>
            </a:r>
            <a:r>
              <a:rPr lang="en-US" altLang="en-US" b="1" dirty="0" smtClean="0">
                <a:latin typeface="Arial" charset="0"/>
                <a:cs typeface="Arial" charset="0"/>
              </a:rPr>
              <a:t>Is an examination necessary?</a:t>
            </a:r>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15</a:t>
            </a:fld>
            <a:endParaRPr lang="en-US" dirty="0"/>
          </a:p>
        </p:txBody>
      </p:sp>
    </p:spTree>
    <p:extLst>
      <p:ext uri="{BB962C8B-B14F-4D97-AF65-F5344CB8AC3E}">
        <p14:creationId xmlns:p14="http://schemas.microsoft.com/office/powerpoint/2010/main" val="2823048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charset="0"/>
                <a:cs typeface="Arial" charset="0"/>
              </a:rPr>
              <a:t>Yes, an examination with a nexus opinion </a:t>
            </a:r>
            <a:r>
              <a:rPr lang="en-US" altLang="en-US" i="1" dirty="0" smtClean="0">
                <a:latin typeface="Arial" charset="0"/>
                <a:cs typeface="Arial" charset="0"/>
              </a:rPr>
              <a:t>must</a:t>
            </a:r>
            <a:r>
              <a:rPr lang="en-US" altLang="en-US" dirty="0" smtClean="0">
                <a:latin typeface="Arial" charset="0"/>
                <a:cs typeface="Arial" charset="0"/>
              </a:rPr>
              <a:t> be requested since there is an “indication of association”, and all of the requirements of 38 § CFR 3.159(c)(4)(i) have been met.</a:t>
            </a:r>
            <a:endParaRPr lang="en-US" altLang="en-US"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16</a:t>
            </a:fld>
            <a:endParaRPr lang="en-US" dirty="0"/>
          </a:p>
        </p:txBody>
      </p:sp>
    </p:spTree>
    <p:extLst>
      <p:ext uri="{BB962C8B-B14F-4D97-AF65-F5344CB8AC3E}">
        <p14:creationId xmlns:p14="http://schemas.microsoft.com/office/powerpoint/2010/main" val="2152210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Arial" charset="0"/>
                <a:cs typeface="Arial" charset="0"/>
              </a:rPr>
              <a:t>Two years after discharge, the Veteran claimed “right knee pain”.  STRs show two treatments for right knee pain with no evidence of a right knee disability at separation.  The Veteran’s claim provided no medical evidence of continuous symptoms and no statement that the current disability persisted since military service.  A VA examination was conducted that revealed a diagnosis of right knee strain with opinion linking it to treatment in service.  Service connection is granted.  </a:t>
            </a:r>
            <a:r>
              <a:rPr lang="en-US" altLang="en-US" sz="1200" b="1" dirty="0" smtClean="0">
                <a:latin typeface="Arial" charset="0"/>
                <a:cs typeface="Arial" charset="0"/>
              </a:rPr>
              <a:t>Is this correct?</a:t>
            </a:r>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17</a:t>
            </a:fld>
            <a:endParaRPr lang="en-US" dirty="0"/>
          </a:p>
        </p:txBody>
      </p:sp>
    </p:spTree>
    <p:extLst>
      <p:ext uri="{BB962C8B-B14F-4D97-AF65-F5344CB8AC3E}">
        <p14:creationId xmlns:p14="http://schemas.microsoft.com/office/powerpoint/2010/main" val="2610372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18</a:t>
            </a:fld>
            <a:endParaRPr lang="en-US" dirty="0"/>
          </a:p>
        </p:txBody>
      </p:sp>
    </p:spTree>
    <p:extLst>
      <p:ext uri="{BB962C8B-B14F-4D97-AF65-F5344CB8AC3E}">
        <p14:creationId xmlns:p14="http://schemas.microsoft.com/office/powerpoint/2010/main" val="347874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anose="020B0604020202020204" pitchFamily="34" charset="0"/>
                <a:cs typeface="Arial" panose="020B0604020202020204" pitchFamily="34" charset="0"/>
              </a:rPr>
              <a:t>Two years after discharge, the Veteran claimed “right knee pain”.  STRs show two treatments for right knee pain with no evidence of a right knee disability at separation.  The Veteran’s claim provided no medical evidence of continuous symptoms and no statement that the current disability persisted since military service.  A VA examination was conducted, but it revealed no symptoms and no diagnosed disability.  Service connection is denied.</a:t>
            </a:r>
            <a:br>
              <a:rPr lang="en-US" sz="1200" dirty="0" smtClean="0">
                <a:latin typeface="Arial" panose="020B0604020202020204" pitchFamily="34" charset="0"/>
                <a:cs typeface="Arial" panose="020B0604020202020204" pitchFamily="34" charset="0"/>
              </a:rPr>
            </a:br>
            <a:r>
              <a:rPr lang="en-US" sz="1200" b="1" dirty="0" smtClean="0">
                <a:latin typeface="Arial" panose="020B0604020202020204" pitchFamily="34" charset="0"/>
                <a:cs typeface="Arial" panose="020B0604020202020204" pitchFamily="34" charset="0"/>
              </a:rPr>
              <a:t>Is this correct?</a:t>
            </a:r>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19</a:t>
            </a:fld>
            <a:endParaRPr lang="en-US" dirty="0"/>
          </a:p>
        </p:txBody>
      </p:sp>
    </p:spTree>
    <p:extLst>
      <p:ext uri="{BB962C8B-B14F-4D97-AF65-F5344CB8AC3E}">
        <p14:creationId xmlns:p14="http://schemas.microsoft.com/office/powerpoint/2010/main" val="138656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2</a:t>
            </a:fld>
            <a:endParaRPr lang="en-US" dirty="0"/>
          </a:p>
        </p:txBody>
      </p:sp>
    </p:spTree>
    <p:extLst>
      <p:ext uri="{BB962C8B-B14F-4D97-AF65-F5344CB8AC3E}">
        <p14:creationId xmlns:p14="http://schemas.microsoft.com/office/powerpoint/2010/main" val="3829382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altLang="en-US" dirty="0" smtClean="0">
                <a:latin typeface="Arial" charset="0"/>
                <a:cs typeface="Arial" charset="0"/>
              </a:rPr>
              <a:t>Yes; the claim is just overdeveloped.</a:t>
            </a:r>
          </a:p>
          <a:p>
            <a:pPr marL="0" indent="0">
              <a:buNone/>
            </a:pPr>
            <a:endParaRPr lang="en-US" altLang="en-US" dirty="0" smtClean="0">
              <a:latin typeface="Arial" charset="0"/>
              <a:cs typeface="Arial" charset="0"/>
            </a:endParaRPr>
          </a:p>
          <a:p>
            <a:pPr>
              <a:buFont typeface="Arial" charset="0"/>
              <a:buChar char="•"/>
            </a:pPr>
            <a:r>
              <a:rPr lang="en-US" altLang="en-US" dirty="0" smtClean="0">
                <a:latin typeface="Arial" charset="0"/>
                <a:cs typeface="Arial" charset="0"/>
              </a:rPr>
              <a:t>Service connection was properly denied.  Although the STRs show treatment for right knee pain, a current examination shows no symptoms and no current diagnosis.  The elements for service connection are not met, so the denial of service connection in this scenario is proper.</a:t>
            </a:r>
            <a:endParaRPr lang="en-US" altLang="en-US"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20</a:t>
            </a:fld>
            <a:endParaRPr lang="en-US" dirty="0"/>
          </a:p>
        </p:txBody>
      </p:sp>
    </p:spTree>
    <p:extLst>
      <p:ext uri="{BB962C8B-B14F-4D97-AF65-F5344CB8AC3E}">
        <p14:creationId xmlns:p14="http://schemas.microsoft.com/office/powerpoint/2010/main" val="100862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21</a:t>
            </a:fld>
            <a:endParaRPr lang="en-US" dirty="0"/>
          </a:p>
        </p:txBody>
      </p:sp>
    </p:spTree>
    <p:extLst>
      <p:ext uri="{BB962C8B-B14F-4D97-AF65-F5344CB8AC3E}">
        <p14:creationId xmlns:p14="http://schemas.microsoft.com/office/powerpoint/2010/main" val="1874910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dirty="0" smtClean="0"/>
              <a:t>VBA Overview</a:t>
            </a:r>
          </a:p>
        </p:txBody>
      </p:sp>
      <p:sp>
        <p:nvSpPr>
          <p:cNvPr id="450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endParaRPr lang="en-US" altLang="en-US" dirty="0" smtClean="0"/>
          </a:p>
        </p:txBody>
      </p:sp>
      <p:sp>
        <p:nvSpPr>
          <p:cNvPr id="450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fld id="{0131B83A-2C07-41C4-81E2-DA06726EDCE6}" type="slidenum">
              <a:rPr lang="en-US" altLang="en-US" smtClean="0"/>
              <a:pPr>
                <a:spcBef>
                  <a:spcPct val="0"/>
                </a:spcBef>
              </a:pPr>
              <a:t>22</a:t>
            </a:fld>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23</a:t>
            </a:fld>
            <a:endParaRPr lang="en-US" dirty="0"/>
          </a:p>
        </p:txBody>
      </p:sp>
    </p:spTree>
    <p:extLst>
      <p:ext uri="{BB962C8B-B14F-4D97-AF65-F5344CB8AC3E}">
        <p14:creationId xmlns:p14="http://schemas.microsoft.com/office/powerpoint/2010/main" val="1728141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C0000"/>
              </a:buClr>
              <a:buFont typeface="Wingdings" pitchFamily="2" charset="2"/>
              <a:buNone/>
            </a:pPr>
            <a:endParaRPr lang="en-US" altLang="en-US" dirty="0">
              <a:latin typeface="Arial" charset="0"/>
              <a:cs typeface="Arial" charset="0"/>
            </a:endParaRPr>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24</a:t>
            </a:fld>
            <a:endParaRPr lang="en-US" dirty="0"/>
          </a:p>
        </p:txBody>
      </p:sp>
    </p:spTree>
    <p:extLst>
      <p:ext uri="{BB962C8B-B14F-4D97-AF65-F5344CB8AC3E}">
        <p14:creationId xmlns:p14="http://schemas.microsoft.com/office/powerpoint/2010/main" val="1727571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25</a:t>
            </a:fld>
            <a:endParaRPr lang="en-US" dirty="0"/>
          </a:p>
        </p:txBody>
      </p:sp>
    </p:spTree>
    <p:extLst>
      <p:ext uri="{BB962C8B-B14F-4D97-AF65-F5344CB8AC3E}">
        <p14:creationId xmlns:p14="http://schemas.microsoft.com/office/powerpoint/2010/main" val="43300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26</a:t>
            </a:fld>
            <a:endParaRPr lang="en-US" dirty="0"/>
          </a:p>
        </p:txBody>
      </p:sp>
    </p:spTree>
    <p:extLst>
      <p:ext uri="{BB962C8B-B14F-4D97-AF65-F5344CB8AC3E}">
        <p14:creationId xmlns:p14="http://schemas.microsoft.com/office/powerpoint/2010/main" val="407558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cs typeface="Arial" charset="0"/>
              </a:rPr>
              <a:t>Six months after discharge, the Veteran claimed right knee strain.  STRs and exit exam show diagnosis of right knee strain. The Veteran’s claim included medical evidence dated last week (within one year of discharge) showing symptoms right knee pain. Is a medical opinion required? Why or why not?</a:t>
            </a:r>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27</a:t>
            </a:fld>
            <a:endParaRPr lang="en-US" dirty="0"/>
          </a:p>
        </p:txBody>
      </p:sp>
    </p:spTree>
    <p:extLst>
      <p:ext uri="{BB962C8B-B14F-4D97-AF65-F5344CB8AC3E}">
        <p14:creationId xmlns:p14="http://schemas.microsoft.com/office/powerpoint/2010/main" val="4074378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charset="0"/>
                <a:cs typeface="Arial" charset="0"/>
              </a:rPr>
              <a:t>A medical opinion is not required.  In this case, right knee strain is diagnosed during service and medical evidence proves that the Veteran was treated for symptoms of right knee pain within close proximity to discharge from service (within one year from </a:t>
            </a:r>
            <a:r>
              <a:rPr lang="en-US" altLang="en-US" dirty="0" smtClean="0">
                <a:latin typeface="Arial" charset="0"/>
                <a:cs typeface="Arial" charset="0"/>
              </a:rPr>
              <a:t>separation. As </a:t>
            </a:r>
            <a:r>
              <a:rPr lang="en-US" altLang="en-US" dirty="0">
                <a:latin typeface="Arial" charset="0"/>
                <a:cs typeface="Arial" charset="0"/>
              </a:rPr>
              <a:t>such, this is consistent with “medical evidence of continuous symptoms”, and it is sufficient to establish a nexus under § 3.303(a).</a:t>
            </a:r>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28</a:t>
            </a:fld>
            <a:endParaRPr lang="en-US" dirty="0"/>
          </a:p>
        </p:txBody>
      </p:sp>
    </p:spTree>
    <p:extLst>
      <p:ext uri="{BB962C8B-B14F-4D97-AF65-F5344CB8AC3E}">
        <p14:creationId xmlns:p14="http://schemas.microsoft.com/office/powerpoint/2010/main" val="1535356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charset="0"/>
                <a:cs typeface="Arial" charset="0"/>
              </a:rPr>
              <a:t>Eighteen months after discharge, the Veteran claims “I was first diagnosed with asthma in service and I haven’t stopped suffering from it until </a:t>
            </a:r>
            <a:r>
              <a:rPr lang="en-US" altLang="en-US" dirty="0" smtClean="0">
                <a:latin typeface="Arial" charset="0"/>
                <a:cs typeface="Arial" charset="0"/>
              </a:rPr>
              <a:t>this </a:t>
            </a:r>
            <a:r>
              <a:rPr lang="en-US" altLang="en-US" dirty="0">
                <a:latin typeface="Arial" charset="0"/>
                <a:cs typeface="Arial" charset="0"/>
              </a:rPr>
              <a:t>day. I have to use an inhaler once to twice a day.”  STRs and separation exam show diagnosis of asthma that did </a:t>
            </a:r>
            <a:r>
              <a:rPr lang="en-US" altLang="en-US" i="1" dirty="0">
                <a:latin typeface="Arial" charset="0"/>
                <a:cs typeface="Arial" charset="0"/>
              </a:rPr>
              <a:t>not</a:t>
            </a:r>
            <a:r>
              <a:rPr lang="en-US" altLang="en-US" dirty="0">
                <a:latin typeface="Arial" charset="0"/>
                <a:cs typeface="Arial" charset="0"/>
              </a:rPr>
              <a:t> preexist service.  There is no continuous medical evidence from date of discharge.  However, there is a medical report dated last week showing current symptoms and a diagnosis of asthma. Is a medical opinion required? Why or why not?</a:t>
            </a:r>
            <a:endParaRPr lang="en-US" dirty="0"/>
          </a:p>
          <a:p>
            <a:pPr>
              <a:defRPr/>
            </a:pPr>
            <a:endParaRPr lang="en-US" altLang="en-US" dirty="0">
              <a:latin typeface="Arial" charset="0"/>
              <a:cs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29</a:t>
            </a:fld>
            <a:endParaRPr lang="en-US" dirty="0"/>
          </a:p>
        </p:txBody>
      </p:sp>
    </p:spTree>
    <p:extLst>
      <p:ext uri="{BB962C8B-B14F-4D97-AF65-F5344CB8AC3E}">
        <p14:creationId xmlns:p14="http://schemas.microsoft.com/office/powerpoint/2010/main" val="342782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3</a:t>
            </a:fld>
            <a:endParaRPr lang="en-US" dirty="0"/>
          </a:p>
        </p:txBody>
      </p:sp>
    </p:spTree>
    <p:extLst>
      <p:ext uri="{BB962C8B-B14F-4D97-AF65-F5344CB8AC3E}">
        <p14:creationId xmlns:p14="http://schemas.microsoft.com/office/powerpoint/2010/main" val="1989785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charset="0"/>
                <a:cs typeface="Arial" charset="0"/>
              </a:rPr>
              <a:t>With the absence of medical evidence showing symptoms continuing without stopping or minimal breaks from date of discharge to date of claim, a medical opinion is required to establish a nexus for the purpose of service connecting the disability under § 3.303(a).</a:t>
            </a:r>
          </a:p>
          <a:p>
            <a:pPr>
              <a:defRPr/>
            </a:pPr>
            <a:endParaRPr lang="en-US" altLang="en-US" dirty="0">
              <a:latin typeface="Arial" charset="0"/>
              <a:cs typeface="Arial" charset="0"/>
            </a:endParaRPr>
          </a:p>
          <a:p>
            <a:pPr>
              <a:defRPr/>
            </a:pPr>
            <a:r>
              <a:rPr lang="en-US" altLang="en-US" dirty="0">
                <a:latin typeface="Arial" charset="0"/>
                <a:cs typeface="Arial" charset="0"/>
              </a:rPr>
              <a:t>Why are we interpreting this claim under 3.303a instead of 3.303b when the Veteran provided continuity of symptomatology? </a:t>
            </a:r>
          </a:p>
          <a:p>
            <a:pPr>
              <a:defRPr/>
            </a:pPr>
            <a:endParaRPr lang="en-US" altLang="en-US" dirty="0">
              <a:latin typeface="Arial" charset="0"/>
              <a:cs typeface="Arial" charset="0"/>
            </a:endParaRPr>
          </a:p>
          <a:p>
            <a:pPr>
              <a:defRPr/>
            </a:pPr>
            <a:r>
              <a:rPr lang="en-US" altLang="en-US" dirty="0">
                <a:latin typeface="Arial" charset="0"/>
                <a:cs typeface="Arial" charset="0"/>
              </a:rPr>
              <a:t>Asthma </a:t>
            </a:r>
            <a:r>
              <a:rPr lang="en-US" altLang="en-US" dirty="0" smtClean="0">
                <a:latin typeface="Arial" charset="0"/>
                <a:cs typeface="Arial" charset="0"/>
              </a:rPr>
              <a:t>is </a:t>
            </a:r>
            <a:r>
              <a:rPr lang="en-US" altLang="en-US" dirty="0">
                <a:latin typeface="Arial" charset="0"/>
                <a:cs typeface="Arial" charset="0"/>
              </a:rPr>
              <a:t>not a chronic disability listed under 3.309a. Therefore, the chronicity provisions of 38 CFR § 3.303(b), as well as the continuity of symptomatology provision under the regulation, would be not apply in this </a:t>
            </a:r>
            <a:r>
              <a:rPr lang="en-US" altLang="en-US" dirty="0" smtClean="0">
                <a:latin typeface="Arial" charset="0"/>
                <a:cs typeface="Arial" charset="0"/>
              </a:rPr>
              <a:t>disability.</a:t>
            </a:r>
            <a:endParaRPr lang="en-US" altLang="en-US" dirty="0">
              <a:latin typeface="Arial" charset="0"/>
              <a:cs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30</a:t>
            </a:fld>
            <a:endParaRPr lang="en-US" dirty="0"/>
          </a:p>
        </p:txBody>
      </p:sp>
    </p:spTree>
    <p:extLst>
      <p:ext uri="{BB962C8B-B14F-4D97-AF65-F5344CB8AC3E}">
        <p14:creationId xmlns:p14="http://schemas.microsoft.com/office/powerpoint/2010/main" val="2874899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charset="0"/>
                <a:cs typeface="Arial" charset="0"/>
              </a:rPr>
              <a:t>Two years after discharge, the Veteran claimed hemorrhoids.  STRs and separation exam show diagnosis of hemorrhoids that did </a:t>
            </a:r>
            <a:r>
              <a:rPr lang="en-US" altLang="en-US" i="1" dirty="0">
                <a:latin typeface="Arial" charset="0"/>
                <a:cs typeface="Arial" charset="0"/>
              </a:rPr>
              <a:t>not</a:t>
            </a:r>
            <a:r>
              <a:rPr lang="en-US" altLang="en-US" dirty="0">
                <a:latin typeface="Arial" charset="0"/>
                <a:cs typeface="Arial" charset="0"/>
              </a:rPr>
              <a:t> preexist service.  The Veteran’s claim included medical evidence from date of discharge to date of claim showing ongoing treatment for </a:t>
            </a:r>
            <a:r>
              <a:rPr lang="en-US" altLang="en-US" dirty="0" smtClean="0">
                <a:latin typeface="Arial" charset="0"/>
                <a:cs typeface="Arial" charset="0"/>
              </a:rPr>
              <a:t>symptoms of </a:t>
            </a:r>
            <a:r>
              <a:rPr lang="en-US" altLang="en-US" dirty="0">
                <a:latin typeface="Arial" charset="0"/>
                <a:cs typeface="Arial" charset="0"/>
              </a:rPr>
              <a:t>hemorrhoids.</a:t>
            </a:r>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31</a:t>
            </a:fld>
            <a:endParaRPr lang="en-US" dirty="0"/>
          </a:p>
        </p:txBody>
      </p:sp>
    </p:spTree>
    <p:extLst>
      <p:ext uri="{BB962C8B-B14F-4D97-AF65-F5344CB8AC3E}">
        <p14:creationId xmlns:p14="http://schemas.microsoft.com/office/powerpoint/2010/main" val="175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charset="0"/>
                <a:cs typeface="Arial" charset="0"/>
              </a:rPr>
              <a:t>A medical opinion is not required since there is 1) medical evidence from an actual physician (not just a lay statement) and 2) the evidence shows that treatment was continuous with minimal interruption.  The “medical evidence of continuous symptoms” </a:t>
            </a:r>
            <a:r>
              <a:rPr lang="en-US" altLang="en-US" dirty="0" smtClean="0">
                <a:latin typeface="Arial" charset="0"/>
                <a:cs typeface="Arial" charset="0"/>
              </a:rPr>
              <a:t>is </a:t>
            </a:r>
            <a:r>
              <a:rPr lang="en-US" altLang="en-US" dirty="0">
                <a:latin typeface="Arial" charset="0"/>
                <a:cs typeface="Arial" charset="0"/>
              </a:rPr>
              <a:t>sufficient to establish a nexus under 38 CFR § 3.303(a).</a:t>
            </a:r>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32</a:t>
            </a:fld>
            <a:endParaRPr lang="en-US" dirty="0"/>
          </a:p>
        </p:txBody>
      </p:sp>
    </p:spTree>
    <p:extLst>
      <p:ext uri="{BB962C8B-B14F-4D97-AF65-F5344CB8AC3E}">
        <p14:creationId xmlns:p14="http://schemas.microsoft.com/office/powerpoint/2010/main" val="3134636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defRPr/>
            </a:pPr>
            <a:endParaRPr lang="en-US" altLang="en-US" sz="2400" dirty="0">
              <a:latin typeface="Arial" charset="0"/>
              <a:cs typeface="Arial" charset="0"/>
            </a:endParaRPr>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33</a:t>
            </a:fld>
            <a:endParaRPr lang="en-US" dirty="0"/>
          </a:p>
        </p:txBody>
      </p:sp>
    </p:spTree>
    <p:extLst>
      <p:ext uri="{BB962C8B-B14F-4D97-AF65-F5344CB8AC3E}">
        <p14:creationId xmlns:p14="http://schemas.microsoft.com/office/powerpoint/2010/main" val="1727571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dirty="0" smtClean="0"/>
              <a:t>VBA Overview</a:t>
            </a:r>
          </a:p>
        </p:txBody>
      </p:sp>
      <p:sp>
        <p:nvSpPr>
          <p:cNvPr id="460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endParaRPr lang="en-US" altLang="en-US" dirty="0" smtClean="0"/>
          </a:p>
        </p:txBody>
      </p:sp>
      <p:sp>
        <p:nvSpPr>
          <p:cNvPr id="460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fld id="{849B70AC-7E1F-4004-B6D9-ADB00B3F4392}" type="slidenum">
              <a:rPr lang="en-US" altLang="en-US" smtClean="0"/>
              <a:pPr>
                <a:spcBef>
                  <a:spcPct val="0"/>
                </a:spcBef>
              </a:pPr>
              <a:t>34</a:t>
            </a:fld>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just random reminders as it pertain to examination and TL 14-01</a:t>
            </a:r>
          </a:p>
          <a:p>
            <a:endParaRPr lang="en-US" dirty="0"/>
          </a:p>
          <a:p>
            <a:r>
              <a:rPr lang="en-US" dirty="0"/>
              <a:t>* </a:t>
            </a:r>
            <a:r>
              <a:rPr lang="en-US" baseline="0" dirty="0" smtClean="0"/>
              <a:t>Be </a:t>
            </a:r>
            <a:r>
              <a:rPr lang="en-US" baseline="0" dirty="0"/>
              <a:t>sure to review 38 CFR 3.327(a) and 3.327(b)(2) before ordering routine examinations. Under 3.327(a), exams should not be ordered, if the medical evidence of record (CAPRI) confirms that the Veteran’s disability has not decreased in severity. 3.327b lists six instances when RFE should not be ordered…</a:t>
            </a:r>
          </a:p>
          <a:p>
            <a:pPr lvl="1"/>
            <a:endParaRPr lang="en-US" dirty="0"/>
          </a:p>
          <a:p>
            <a:pPr lvl="1"/>
            <a:r>
              <a:rPr lang="en-US" dirty="0">
                <a:effectLst/>
              </a:rPr>
              <a:t>(i) When the disability is established as static; </a:t>
            </a:r>
            <a:endParaRPr lang="en-US" dirty="0"/>
          </a:p>
          <a:p>
            <a:pPr lvl="1"/>
            <a:r>
              <a:rPr lang="en-US" dirty="0">
                <a:effectLst/>
              </a:rPr>
              <a:t>(ii) When medical evidence</a:t>
            </a:r>
            <a:r>
              <a:rPr lang="en-US" baseline="0" dirty="0">
                <a:effectLst/>
              </a:rPr>
              <a:t> shows </a:t>
            </a:r>
            <a:r>
              <a:rPr lang="en-US" dirty="0">
                <a:effectLst/>
              </a:rPr>
              <a:t>symptoms  have persisted without material improvement for a period of 5 years or more; </a:t>
            </a:r>
            <a:endParaRPr lang="en-US" dirty="0"/>
          </a:p>
          <a:p>
            <a:pPr lvl="1"/>
            <a:r>
              <a:rPr lang="en-US" dirty="0">
                <a:effectLst/>
              </a:rPr>
              <a:t>(iii) Where the disability from disease is permanent in character and of such nature that there is no likelihood of improvement; </a:t>
            </a:r>
            <a:endParaRPr lang="en-US" dirty="0"/>
          </a:p>
          <a:p>
            <a:pPr lvl="1"/>
            <a:r>
              <a:rPr lang="en-US" dirty="0">
                <a:effectLst/>
              </a:rPr>
              <a:t>(iv) In cases of veterans over 55 years of age, except under unusual circumstances; </a:t>
            </a:r>
            <a:endParaRPr lang="en-US" dirty="0"/>
          </a:p>
          <a:p>
            <a:pPr lvl="1"/>
            <a:r>
              <a:rPr lang="en-US" dirty="0">
                <a:effectLst/>
              </a:rPr>
              <a:t>(v) When the rating is a prescribed scheduled minimum rating; or </a:t>
            </a:r>
            <a:endParaRPr lang="en-US" dirty="0"/>
          </a:p>
          <a:p>
            <a:pPr lvl="1"/>
            <a:r>
              <a:rPr lang="en-US" dirty="0">
                <a:effectLst/>
              </a:rPr>
              <a:t>(vi) Where a combined disability evaluation would not be affected if the future examination should result in reduced evaluation for one or more conditions. </a:t>
            </a:r>
            <a:endParaRPr lang="en-US" dirty="0"/>
          </a:p>
          <a:p>
            <a:endParaRPr lang="en-US" baseline="0" dirty="0"/>
          </a:p>
          <a:p>
            <a:r>
              <a:rPr lang="en-US" dirty="0"/>
              <a:t>* </a:t>
            </a:r>
            <a:r>
              <a:rPr lang="en-US" baseline="0" dirty="0" smtClean="0"/>
              <a:t>DBQs </a:t>
            </a:r>
            <a:r>
              <a:rPr lang="en-US" baseline="0" dirty="0"/>
              <a:t>should be accepted as adequate unless the exam lacks something necessary for rating purposes. A defect in the DBQ  (for instance not being completed) does not automatically render it inadequate. A DBQ is only inadequate if the findings lack clarity, sufficient rationale or necessary clinical and diagnostic results. For instance, the examiner fails to comment on whether or not imaging studies were completed on a gastrointestinal DBQ for hepatitis C, there is no need to return the exam as insufficient as imaging studies would have no bearing on the evaluation assigned for this particular disability.</a:t>
            </a:r>
          </a:p>
          <a:p>
            <a:endParaRPr lang="en-US" baseline="0" dirty="0"/>
          </a:p>
          <a:p>
            <a:r>
              <a:rPr lang="en-US" dirty="0"/>
              <a:t>* </a:t>
            </a:r>
            <a:r>
              <a:rPr lang="en-US" baseline="0" dirty="0" smtClean="0"/>
              <a:t>We </a:t>
            </a:r>
            <a:r>
              <a:rPr lang="en-US" baseline="0" dirty="0"/>
              <a:t>no longer request general medical examinations as an automatic rule for claims for IU. Per TL 13-13, </a:t>
            </a:r>
            <a:r>
              <a:rPr lang="en-US" dirty="0"/>
              <a:t>in most instances, </a:t>
            </a:r>
            <a:r>
              <a:rPr lang="en-US" baseline="0" dirty="0"/>
              <a:t>we should only request the DBQs for the disability/ies that the Veteran alleges are the cause or are reasonably raised by the evidence of record to have caused unemployability.</a:t>
            </a:r>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35</a:t>
            </a:fld>
            <a:endParaRPr lang="en-US" dirty="0"/>
          </a:p>
        </p:txBody>
      </p:sp>
    </p:spTree>
    <p:extLst>
      <p:ext uri="{BB962C8B-B14F-4D97-AF65-F5344CB8AC3E}">
        <p14:creationId xmlns:p14="http://schemas.microsoft.com/office/powerpoint/2010/main" val="323275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the examination request builder exists as a tool. This best practice is found under rating job aids on the compensation service website (http://vbaw.vba.va.gov/bl/21/rating/rat00.htm). </a:t>
            </a:r>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36</a:t>
            </a:fld>
            <a:endParaRPr lang="en-US" dirty="0"/>
          </a:p>
        </p:txBody>
      </p:sp>
    </p:spTree>
    <p:extLst>
      <p:ext uri="{BB962C8B-B14F-4D97-AF65-F5344CB8AC3E}">
        <p14:creationId xmlns:p14="http://schemas.microsoft.com/office/powerpoint/2010/main" val="2188086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dirty="0" smtClean="0"/>
              <a:t>VBA Overview</a:t>
            </a:r>
          </a:p>
        </p:txBody>
      </p:sp>
      <p:sp>
        <p:nvSpPr>
          <p:cNvPr id="460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endParaRPr lang="en-US" altLang="en-US" dirty="0" smtClean="0"/>
          </a:p>
        </p:txBody>
      </p:sp>
      <p:sp>
        <p:nvSpPr>
          <p:cNvPr id="460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ahoma" pitchFamily="34" charset="0"/>
              </a:defRPr>
            </a:lvl1pPr>
            <a:lvl2pPr marL="742950" indent="-285750" defTabSz="928688" eaLnBrk="0" hangingPunct="0">
              <a:spcBef>
                <a:spcPct val="30000"/>
              </a:spcBef>
              <a:defRPr sz="1200">
                <a:solidFill>
                  <a:schemeClr val="tx1"/>
                </a:solidFill>
                <a:latin typeface="Tahoma" pitchFamily="34" charset="0"/>
              </a:defRPr>
            </a:lvl2pPr>
            <a:lvl3pPr marL="1143000" indent="-228600" defTabSz="928688" eaLnBrk="0" hangingPunct="0">
              <a:spcBef>
                <a:spcPct val="30000"/>
              </a:spcBef>
              <a:defRPr sz="1200">
                <a:solidFill>
                  <a:schemeClr val="tx1"/>
                </a:solidFill>
                <a:latin typeface="Tahoma" pitchFamily="34" charset="0"/>
              </a:defRPr>
            </a:lvl3pPr>
            <a:lvl4pPr marL="1600200" indent="-228600" defTabSz="928688" eaLnBrk="0" hangingPunct="0">
              <a:spcBef>
                <a:spcPct val="30000"/>
              </a:spcBef>
              <a:defRPr sz="1200">
                <a:solidFill>
                  <a:schemeClr val="tx1"/>
                </a:solidFill>
                <a:latin typeface="Tahoma" pitchFamily="34" charset="0"/>
              </a:defRPr>
            </a:lvl4pPr>
            <a:lvl5pPr marL="2057400" indent="-228600" defTabSz="928688" eaLnBrk="0" hangingPunct="0">
              <a:spcBef>
                <a:spcPct val="30000"/>
              </a:spcBef>
              <a:defRPr sz="1200">
                <a:solidFill>
                  <a:schemeClr val="tx1"/>
                </a:solidFill>
                <a:latin typeface="Tahoma" pitchFamily="34" charset="0"/>
              </a:defRPr>
            </a:lvl5pPr>
            <a:lvl6pPr marL="2514600" indent="-228600" defTabSz="928688" eaLnBrk="0" fontAlgn="base" hangingPunct="0">
              <a:spcBef>
                <a:spcPct val="30000"/>
              </a:spcBef>
              <a:spcAft>
                <a:spcPct val="0"/>
              </a:spcAft>
              <a:defRPr sz="1200">
                <a:solidFill>
                  <a:schemeClr val="tx1"/>
                </a:solidFill>
                <a:latin typeface="Tahoma" pitchFamily="34" charset="0"/>
              </a:defRPr>
            </a:lvl6pPr>
            <a:lvl7pPr marL="2971800" indent="-228600" defTabSz="928688" eaLnBrk="0" fontAlgn="base" hangingPunct="0">
              <a:spcBef>
                <a:spcPct val="30000"/>
              </a:spcBef>
              <a:spcAft>
                <a:spcPct val="0"/>
              </a:spcAft>
              <a:defRPr sz="1200">
                <a:solidFill>
                  <a:schemeClr val="tx1"/>
                </a:solidFill>
                <a:latin typeface="Tahoma" pitchFamily="34" charset="0"/>
              </a:defRPr>
            </a:lvl7pPr>
            <a:lvl8pPr marL="3429000" indent="-228600" defTabSz="928688" eaLnBrk="0" fontAlgn="base" hangingPunct="0">
              <a:spcBef>
                <a:spcPct val="30000"/>
              </a:spcBef>
              <a:spcAft>
                <a:spcPct val="0"/>
              </a:spcAft>
              <a:defRPr sz="1200">
                <a:solidFill>
                  <a:schemeClr val="tx1"/>
                </a:solidFill>
                <a:latin typeface="Tahoma" pitchFamily="34" charset="0"/>
              </a:defRPr>
            </a:lvl8pPr>
            <a:lvl9pPr marL="3886200" indent="-228600" defTabSz="928688" eaLnBrk="0" fontAlgn="base" hangingPunct="0">
              <a:spcBef>
                <a:spcPct val="30000"/>
              </a:spcBef>
              <a:spcAft>
                <a:spcPct val="0"/>
              </a:spcAft>
              <a:defRPr sz="1200">
                <a:solidFill>
                  <a:schemeClr val="tx1"/>
                </a:solidFill>
                <a:latin typeface="Tahoma" pitchFamily="34" charset="0"/>
              </a:defRPr>
            </a:lvl9pPr>
          </a:lstStyle>
          <a:p>
            <a:pPr>
              <a:spcBef>
                <a:spcPct val="0"/>
              </a:spcBef>
            </a:pPr>
            <a:fld id="{849B70AC-7E1F-4004-B6D9-ADB00B3F4392}" type="slidenum">
              <a:rPr lang="en-US" altLang="en-US" smtClean="0"/>
              <a:pPr>
                <a:spcBef>
                  <a:spcPct val="0"/>
                </a:spcBef>
              </a:pPr>
              <a:t>37</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additional</a:t>
            </a:r>
            <a:r>
              <a:rPr lang="en-US" baseline="0" dirty="0" smtClean="0"/>
              <a:t> </a:t>
            </a:r>
            <a:r>
              <a:rPr lang="en-US" dirty="0" smtClean="0"/>
              <a:t>references. </a:t>
            </a:r>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4</a:t>
            </a:fld>
            <a:endParaRPr lang="en-US" dirty="0"/>
          </a:p>
        </p:txBody>
      </p:sp>
    </p:spTree>
    <p:extLst>
      <p:ext uri="{BB962C8B-B14F-4D97-AF65-F5344CB8AC3E}">
        <p14:creationId xmlns:p14="http://schemas.microsoft.com/office/powerpoint/2010/main" val="2594939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5</a:t>
            </a:fld>
            <a:endParaRPr lang="en-US" dirty="0"/>
          </a:p>
        </p:txBody>
      </p:sp>
    </p:spTree>
    <p:extLst>
      <p:ext uri="{BB962C8B-B14F-4D97-AF65-F5344CB8AC3E}">
        <p14:creationId xmlns:p14="http://schemas.microsoft.com/office/powerpoint/2010/main" val="381840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6</a:t>
            </a:fld>
            <a:endParaRPr lang="en-US" dirty="0"/>
          </a:p>
        </p:txBody>
      </p:sp>
    </p:spTree>
    <p:extLst>
      <p:ext uri="{BB962C8B-B14F-4D97-AF65-F5344CB8AC3E}">
        <p14:creationId xmlns:p14="http://schemas.microsoft.com/office/powerpoint/2010/main" val="111802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Tahoma"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7</a:t>
            </a:fld>
            <a:endParaRPr lang="en-US" dirty="0"/>
          </a:p>
        </p:txBody>
      </p:sp>
    </p:spTree>
    <p:extLst>
      <p:ext uri="{BB962C8B-B14F-4D97-AF65-F5344CB8AC3E}">
        <p14:creationId xmlns:p14="http://schemas.microsoft.com/office/powerpoint/2010/main" val="405330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8</a:t>
            </a:fld>
            <a:endParaRPr lang="en-US" dirty="0"/>
          </a:p>
        </p:txBody>
      </p:sp>
    </p:spTree>
    <p:extLst>
      <p:ext uri="{BB962C8B-B14F-4D97-AF65-F5344CB8AC3E}">
        <p14:creationId xmlns:p14="http://schemas.microsoft.com/office/powerpoint/2010/main" val="405330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dirty="0"/>
          </a:p>
        </p:txBody>
      </p:sp>
      <p:sp>
        <p:nvSpPr>
          <p:cNvPr id="4" name="Header Placeholder 3"/>
          <p:cNvSpPr>
            <a:spLocks noGrp="1"/>
          </p:cNvSpPr>
          <p:nvPr>
            <p:ph type="hdr" sz="quarter" idx="10"/>
          </p:nvPr>
        </p:nvSpPr>
        <p:spPr/>
        <p:txBody>
          <a:bodyPr/>
          <a:lstStyle/>
          <a:p>
            <a:pPr>
              <a:defRPr/>
            </a:pPr>
            <a:r>
              <a:rPr lang="en-US" dirty="0" smtClean="0"/>
              <a:t>VBA Overview</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6AB477-851A-4849-B4DA-45568D5CD405}" type="slidenum">
              <a:rPr lang="en-US" smtClean="0"/>
              <a:pPr>
                <a:defRPr/>
              </a:pPr>
              <a:t>9</a:t>
            </a:fld>
            <a:endParaRPr lang="en-US" dirty="0"/>
          </a:p>
        </p:txBody>
      </p:sp>
    </p:spTree>
    <p:extLst>
      <p:ext uri="{BB962C8B-B14F-4D97-AF65-F5344CB8AC3E}">
        <p14:creationId xmlns:p14="http://schemas.microsoft.com/office/powerpoint/2010/main" val="2135963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374650" y="3259138"/>
            <a:ext cx="8769350"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25400" y="452438"/>
            <a:ext cx="1588"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25400" y="6305550"/>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373063" y="3182938"/>
            <a:ext cx="8770937"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Rectangle 6"/>
          <p:cNvSpPr>
            <a:spLocks noChangeArrowheads="1"/>
          </p:cNvSpPr>
          <p:nvPr/>
        </p:nvSpPr>
        <p:spPr bwMode="auto">
          <a:xfrm>
            <a:off x="1643063" y="220663"/>
            <a:ext cx="6691312" cy="4545012"/>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Administration</a:t>
            </a:r>
          </a:p>
          <a:p>
            <a:pPr algn="ctr">
              <a:defRPr/>
            </a:pPr>
            <a:endParaRPr lang="en-US" sz="2800" b="1" i="1" dirty="0">
              <a:solidFill>
                <a:srgbClr val="1D3275"/>
              </a:solidFill>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a:p>
            <a:pPr algn="ctr">
              <a:defRPr/>
            </a:pP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0" y="0"/>
            <a:ext cx="314325"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lgn="ctr" eaLnBrk="1" hangingPunct="1">
              <a:defRPr/>
            </a:pPr>
            <a:endParaRPr lang="en-US" altLang="en-US" dirty="0" smtClean="0"/>
          </a:p>
        </p:txBody>
      </p:sp>
      <p:sp>
        <p:nvSpPr>
          <p:cNvPr id="8" name="Rectangle 9"/>
          <p:cNvSpPr>
            <a:spLocks noChangeArrowheads="1"/>
          </p:cNvSpPr>
          <p:nvPr/>
        </p:nvSpPr>
        <p:spPr bwMode="auto">
          <a:xfrm>
            <a:off x="376238" y="0"/>
            <a:ext cx="142875"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lgn="ctr" eaLnBrk="1" hangingPunct="1">
              <a:defRPr/>
            </a:pPr>
            <a:endParaRPr lang="en-US" altLang="en-US" dirty="0" smtClean="0"/>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1336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76700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200" indent="-457200">
              <a:buClr>
                <a:schemeClr val="accent6"/>
              </a:buClr>
              <a:buFont typeface="Arial" panose="020B0604020202020204" pitchFamily="34" charset="0"/>
              <a:buChar char="•"/>
              <a:defRPr/>
            </a:lvl1pPr>
            <a:lvl3pPr>
              <a:buClr>
                <a:schemeClr val="accent6"/>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0E35F879-D6C8-46DD-9066-4A8FEF0B80CF}" type="slidenum">
              <a:rPr lang="en-US"/>
              <a:pPr>
                <a:defRPr/>
              </a:pPr>
              <a:t>‹#›</a:t>
            </a:fld>
            <a:endParaRPr lang="en-US" dirty="0"/>
          </a:p>
        </p:txBody>
      </p:sp>
    </p:spTree>
    <p:extLst>
      <p:ext uri="{BB962C8B-B14F-4D97-AF65-F5344CB8AC3E}">
        <p14:creationId xmlns:p14="http://schemas.microsoft.com/office/powerpoint/2010/main" val="302167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16947ADB-D188-42A5-BF19-20F14EF1974B}" type="slidenum">
              <a:rPr lang="en-US"/>
              <a:pPr>
                <a:defRPr/>
              </a:pPr>
              <a:t>‹#›</a:t>
            </a:fld>
            <a:endParaRPr lang="en-US" dirty="0"/>
          </a:p>
        </p:txBody>
      </p:sp>
    </p:spTree>
    <p:extLst>
      <p:ext uri="{BB962C8B-B14F-4D97-AF65-F5344CB8AC3E}">
        <p14:creationId xmlns:p14="http://schemas.microsoft.com/office/powerpoint/2010/main" val="24747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87463" y="1789113"/>
            <a:ext cx="3743325" cy="4262437"/>
          </a:xfrm>
        </p:spPr>
        <p:txBody>
          <a:bodyPr/>
          <a:lstStyle>
            <a:lvl1pPr marL="457200" indent="-457200">
              <a:buClr>
                <a:schemeClr val="accent6"/>
              </a:buClr>
              <a:buFont typeface="Arial" panose="020B0604020202020204" pitchFamily="34" charset="0"/>
              <a:buChar char="•"/>
              <a:defRPr sz="2800"/>
            </a:lvl1pPr>
            <a:lvl2pPr>
              <a:defRPr sz="2400"/>
            </a:lvl2pPr>
            <a:lvl3pPr>
              <a:buClr>
                <a:schemeClr val="accent6"/>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83188" y="1789113"/>
            <a:ext cx="3744912" cy="4262437"/>
          </a:xfrm>
        </p:spPr>
        <p:txBody>
          <a:bodyPr/>
          <a:lstStyle>
            <a:lvl1pPr marL="457200" indent="-457200">
              <a:buClr>
                <a:schemeClr val="accent6"/>
              </a:buClr>
              <a:buFont typeface="Arial" panose="020B0604020202020204" pitchFamily="34" charset="0"/>
              <a:buChar char="•"/>
              <a:defRPr sz="2800"/>
            </a:lvl1pPr>
            <a:lvl2pPr>
              <a:defRPr sz="2400"/>
            </a:lvl2pPr>
            <a:lvl3pPr>
              <a:buClr>
                <a:schemeClr val="accent6"/>
              </a:buCl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F575FD58-DD7F-4B5D-B8C7-0EA0F6B6F2AB}" type="slidenum">
              <a:rPr lang="en-US"/>
              <a:pPr>
                <a:defRPr/>
              </a:pPr>
              <a:t>‹#›</a:t>
            </a:fld>
            <a:endParaRPr lang="en-US" dirty="0"/>
          </a:p>
        </p:txBody>
      </p:sp>
    </p:spTree>
    <p:extLst>
      <p:ext uri="{BB962C8B-B14F-4D97-AF65-F5344CB8AC3E}">
        <p14:creationId xmlns:p14="http://schemas.microsoft.com/office/powerpoint/2010/main" val="224672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987F0CD4-C072-4FA1-9516-E2E09C088AC4}" type="slidenum">
              <a:rPr lang="en-US"/>
              <a:pPr>
                <a:defRPr/>
              </a:pPr>
              <a:t>‹#›</a:t>
            </a:fld>
            <a:endParaRPr lang="en-US" dirty="0"/>
          </a:p>
        </p:txBody>
      </p:sp>
    </p:spTree>
    <p:extLst>
      <p:ext uri="{BB962C8B-B14F-4D97-AF65-F5344CB8AC3E}">
        <p14:creationId xmlns:p14="http://schemas.microsoft.com/office/powerpoint/2010/main" val="574166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389063" y="1052513"/>
            <a:ext cx="7754937"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423863" y="6396038"/>
            <a:ext cx="8720137"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lgn="ctr" eaLnBrk="1" hangingPunct="1">
              <a:defRPr/>
            </a:pPr>
            <a:endParaRPr lang="en-US" altLang="en-US" dirty="0" smtClean="0"/>
          </a:p>
        </p:txBody>
      </p:sp>
      <p:sp>
        <p:nvSpPr>
          <p:cNvPr id="1028" name="Rectangle 4"/>
          <p:cNvSpPr>
            <a:spLocks noChangeArrowheads="1"/>
          </p:cNvSpPr>
          <p:nvPr/>
        </p:nvSpPr>
        <p:spPr bwMode="auto">
          <a:xfrm>
            <a:off x="1041400" y="890588"/>
            <a:ext cx="8102600"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lgn="ctr" eaLnBrk="1" hangingPunct="1">
              <a:defRPr/>
            </a:pPr>
            <a:endParaRPr lang="en-US" altLang="en-US" dirty="0" smtClean="0"/>
          </a:p>
        </p:txBody>
      </p:sp>
      <p:sp>
        <p:nvSpPr>
          <p:cNvPr id="1029" name="Freeform 5"/>
          <p:cNvSpPr>
            <a:spLocks/>
          </p:cNvSpPr>
          <p:nvPr/>
        </p:nvSpPr>
        <p:spPr bwMode="auto">
          <a:xfrm>
            <a:off x="25400" y="452438"/>
            <a:ext cx="1588"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25400" y="6305550"/>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2020888" y="0"/>
            <a:ext cx="7123112" cy="8826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1287463" y="1789113"/>
            <a:ext cx="7640637"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altLang="en-US" dirty="0" smtClean="0"/>
          </a:p>
        </p:txBody>
      </p:sp>
      <p:sp>
        <p:nvSpPr>
          <p:cNvPr id="222218" name="Rectangle 10"/>
          <p:cNvSpPr>
            <a:spLocks noGrp="1" noChangeArrowheads="1"/>
          </p:cNvSpPr>
          <p:nvPr>
            <p:ph type="sldNum" sz="quarter" idx="4"/>
          </p:nvPr>
        </p:nvSpPr>
        <p:spPr bwMode="auto">
          <a:xfrm>
            <a:off x="7924800" y="6356350"/>
            <a:ext cx="12192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pPr>
              <a:defRPr/>
            </a:pPr>
            <a:fld id="{D4AB2544-A9EB-4787-BFB0-6B1247867B8A}" type="slidenum">
              <a:rPr lang="en-US"/>
              <a:pPr>
                <a:defRPr/>
              </a:pPr>
              <a:t>‹#›</a:t>
            </a:fld>
            <a:endParaRPr lang="en-US" dirty="0"/>
          </a:p>
        </p:txBody>
      </p:sp>
      <p:sp>
        <p:nvSpPr>
          <p:cNvPr id="1034" name="Rectangle 11"/>
          <p:cNvSpPr>
            <a:spLocks noChangeArrowheads="1"/>
          </p:cNvSpPr>
          <p:nvPr/>
        </p:nvSpPr>
        <p:spPr bwMode="auto">
          <a:xfrm>
            <a:off x="0" y="0"/>
            <a:ext cx="314325"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lgn="ctr" eaLnBrk="1" hangingPunct="1">
              <a:defRPr/>
            </a:pPr>
            <a:endParaRPr lang="en-US" altLang="en-US" dirty="0" smtClean="0"/>
          </a:p>
        </p:txBody>
      </p:sp>
      <p:sp>
        <p:nvSpPr>
          <p:cNvPr id="1035" name="Rectangle 12"/>
          <p:cNvSpPr>
            <a:spLocks noChangeArrowheads="1"/>
          </p:cNvSpPr>
          <p:nvPr/>
        </p:nvSpPr>
        <p:spPr bwMode="auto">
          <a:xfrm>
            <a:off x="376238" y="0"/>
            <a:ext cx="142875"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lgn="ctr" eaLnBrk="1" hangingPunct="1">
              <a:defRPr/>
            </a:pPr>
            <a:endParaRPr lang="en-US" altLang="en-US" dirty="0" smtClean="0"/>
          </a:p>
        </p:txBody>
      </p:sp>
      <p:sp>
        <p:nvSpPr>
          <p:cNvPr id="1036" name="Rectangle 13"/>
          <p:cNvSpPr>
            <a:spLocks noChangeArrowheads="1"/>
          </p:cNvSpPr>
          <p:nvPr/>
        </p:nvSpPr>
        <p:spPr bwMode="auto">
          <a:xfrm>
            <a:off x="4699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defRPr/>
            </a:pPr>
            <a:endParaRPr lang="en-US" altLang="en-US" sz="2400" dirty="0" smtClean="0"/>
          </a:p>
        </p:txBody>
      </p:sp>
      <p:sp>
        <p:nvSpPr>
          <p:cNvPr id="1037" name="Rectangle 14"/>
          <p:cNvSpPr>
            <a:spLocks noChangeArrowheads="1"/>
          </p:cNvSpPr>
          <p:nvPr/>
        </p:nvSpPr>
        <p:spPr bwMode="auto">
          <a:xfrm>
            <a:off x="4699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defRPr/>
            </a:pPr>
            <a:endParaRPr lang="en-US" altLang="en-US" sz="2400" dirty="0" smtClean="0"/>
          </a:p>
        </p:txBody>
      </p:sp>
      <p:sp>
        <p:nvSpPr>
          <p:cNvPr id="222223" name="Rectangle 15"/>
          <p:cNvSpPr>
            <a:spLocks noChangeArrowheads="1"/>
          </p:cNvSpPr>
          <p:nvPr/>
        </p:nvSpPr>
        <p:spPr bwMode="auto">
          <a:xfrm>
            <a:off x="644525" y="6400800"/>
            <a:ext cx="2598468" cy="339196"/>
          </a:xfrm>
          <a:prstGeom prst="rect">
            <a:avLst/>
          </a:prstGeom>
          <a:noFill/>
          <a:ln w="9525">
            <a:noFill/>
            <a:miter lim="800000"/>
            <a:headEnd/>
            <a:tailEnd/>
          </a:ln>
          <a:effectLst/>
        </p:spPr>
        <p:txBody>
          <a:bodyPr wrap="none" lIns="92075" tIns="46038" rIns="92075" bIns="46038">
            <a:spAutoFit/>
          </a:bodyP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fontAlgn="base">
              <a:spcBef>
                <a:spcPct val="0"/>
              </a:spcBef>
              <a:spcAft>
                <a:spcPct val="0"/>
              </a:spcAft>
              <a:defRPr sz="3200">
                <a:solidFill>
                  <a:schemeClr val="tx1"/>
                </a:solidFill>
                <a:latin typeface="Tahoma" pitchFamily="34" charset="0"/>
              </a:defRPr>
            </a:lvl6pPr>
            <a:lvl7pPr marL="2971800" indent="-228600" fontAlgn="base">
              <a:spcBef>
                <a:spcPct val="0"/>
              </a:spcBef>
              <a:spcAft>
                <a:spcPct val="0"/>
              </a:spcAft>
              <a:defRPr sz="3200">
                <a:solidFill>
                  <a:schemeClr val="tx1"/>
                </a:solidFill>
                <a:latin typeface="Tahoma" pitchFamily="34" charset="0"/>
              </a:defRPr>
            </a:lvl7pPr>
            <a:lvl8pPr marL="3429000" indent="-228600" fontAlgn="base">
              <a:spcBef>
                <a:spcPct val="0"/>
              </a:spcBef>
              <a:spcAft>
                <a:spcPct val="0"/>
              </a:spcAft>
              <a:defRPr sz="3200">
                <a:solidFill>
                  <a:schemeClr val="tx1"/>
                </a:solidFill>
                <a:latin typeface="Tahoma" pitchFamily="34" charset="0"/>
              </a:defRPr>
            </a:lvl8pPr>
            <a:lvl9pPr marL="3886200" indent="-228600" fontAlgn="base">
              <a:spcBef>
                <a:spcPct val="0"/>
              </a:spcBef>
              <a:spcAft>
                <a:spcPct val="0"/>
              </a:spcAft>
              <a:defRPr sz="3200">
                <a:solidFill>
                  <a:schemeClr val="tx1"/>
                </a:solidFill>
                <a:latin typeface="Tahoma" pitchFamily="34" charset="0"/>
              </a:defRPr>
            </a:lvl9pPr>
          </a:lstStyle>
          <a:p>
            <a:pPr eaLnBrk="0" hangingPunct="0">
              <a:defRPr/>
            </a:pPr>
            <a:r>
              <a:rPr lang="en-US" altLang="en-US" sz="1600" b="1" i="1" dirty="0" smtClean="0">
                <a:solidFill>
                  <a:srgbClr val="1D3275"/>
                </a:solidFill>
                <a:effectLst>
                  <a:outerShdw blurRad="38100" dist="38100" dir="2700000" algn="tl">
                    <a:srgbClr val="C0C0C0"/>
                  </a:outerShdw>
                </a:effectLst>
                <a:latin typeface="Century Schoolbook" pitchFamily="18" charset="0"/>
              </a:rPr>
              <a:t>Compensation Service</a:t>
            </a:r>
          </a:p>
        </p:txBody>
      </p:sp>
      <p:pic>
        <p:nvPicPr>
          <p:cNvPr id="1039" name="Picture 19" descr="veter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76200"/>
            <a:ext cx="11604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457200" indent="-457200" algn="l" rtl="0" eaLnBrk="0" fontAlgn="base" hangingPunct="0">
        <a:spcBef>
          <a:spcPct val="20000"/>
        </a:spcBef>
        <a:spcAft>
          <a:spcPct val="0"/>
        </a:spcAft>
        <a:buClr>
          <a:schemeClr val="accent6"/>
        </a:buClr>
        <a:buFont typeface="Arial" panose="020B0604020202020204" pitchFamily="34" charset="0"/>
        <a:buChar char="•"/>
        <a:defRPr sz="2800">
          <a:solidFill>
            <a:srgbClr val="1D3275"/>
          </a:solidFill>
          <a:latin typeface="+mn-lt"/>
          <a:ea typeface="+mn-ea"/>
          <a:cs typeface="+mn-cs"/>
        </a:defRPr>
      </a:lvl1pPr>
      <a:lvl2pPr marL="742950" indent="-285750" algn="l" rtl="0" eaLnBrk="0" fontAlgn="base" hangingPunct="0">
        <a:spcBef>
          <a:spcPct val="20000"/>
        </a:spcBef>
        <a:spcAft>
          <a:spcPct val="0"/>
        </a:spcAft>
        <a:buChar char="–"/>
        <a:defRPr sz="2400">
          <a:solidFill>
            <a:srgbClr val="1D3275"/>
          </a:solidFill>
          <a:latin typeface="+mn-lt"/>
        </a:defRPr>
      </a:lvl2pPr>
      <a:lvl3pPr marL="1143000" indent="-228600" algn="l" rtl="0" eaLnBrk="0" fontAlgn="base" hangingPunct="0">
        <a:spcBef>
          <a:spcPct val="20000"/>
        </a:spcBef>
        <a:spcAft>
          <a:spcPct val="0"/>
        </a:spcAft>
        <a:buClr>
          <a:srgbClr val="CC0000"/>
        </a:buClr>
        <a:buChar char="•"/>
        <a:defRPr sz="2000">
          <a:solidFill>
            <a:srgbClr val="1D3275"/>
          </a:solidFill>
          <a:latin typeface="+mn-lt"/>
        </a:defRPr>
      </a:lvl3pPr>
      <a:lvl4pPr marL="1600200" indent="-228600" algn="l" rtl="0" eaLnBrk="0" fontAlgn="base" hangingPunct="0">
        <a:spcBef>
          <a:spcPct val="20000"/>
        </a:spcBef>
        <a:spcAft>
          <a:spcPct val="0"/>
        </a:spcAft>
        <a:buChar char="–"/>
        <a:defRPr sz="2000">
          <a:solidFill>
            <a:srgbClr val="1D3275"/>
          </a:solidFill>
          <a:latin typeface="+mn-lt"/>
        </a:defRPr>
      </a:lvl4pPr>
      <a:lvl5pPr marL="2057400" indent="-228600" algn="l" rtl="0" eaLnBrk="0" fontAlgn="base" hangingPunct="0">
        <a:spcBef>
          <a:spcPct val="20000"/>
        </a:spcBef>
        <a:spcAft>
          <a:spcPct val="0"/>
        </a:spcAft>
        <a:buChar char="»"/>
        <a:defRPr sz="2000">
          <a:solidFill>
            <a:srgbClr val="1D3275"/>
          </a:solidFill>
          <a:latin typeface="+mn-lt"/>
        </a:defRPr>
      </a:lvl5pPr>
      <a:lvl6pPr marL="2514600" indent="-228600" algn="l" rtl="0" eaLnBrk="0" fontAlgn="base" hangingPunct="0">
        <a:spcBef>
          <a:spcPct val="20000"/>
        </a:spcBef>
        <a:spcAft>
          <a:spcPct val="0"/>
        </a:spcAft>
        <a:buChar char="»"/>
        <a:defRPr>
          <a:solidFill>
            <a:srgbClr val="1D3275"/>
          </a:solidFill>
          <a:latin typeface="+mn-lt"/>
        </a:defRPr>
      </a:lvl6pPr>
      <a:lvl7pPr marL="2971800" indent="-228600" algn="l" rtl="0" eaLnBrk="0" fontAlgn="base" hangingPunct="0">
        <a:spcBef>
          <a:spcPct val="20000"/>
        </a:spcBef>
        <a:spcAft>
          <a:spcPct val="0"/>
        </a:spcAft>
        <a:buChar char="»"/>
        <a:defRPr>
          <a:solidFill>
            <a:srgbClr val="1D3275"/>
          </a:solidFill>
          <a:latin typeface="+mn-lt"/>
        </a:defRPr>
      </a:lvl7pPr>
      <a:lvl8pPr marL="3429000" indent="-228600" algn="l" rtl="0" eaLnBrk="0" fontAlgn="base" hangingPunct="0">
        <a:spcBef>
          <a:spcPct val="20000"/>
        </a:spcBef>
        <a:spcAft>
          <a:spcPct val="0"/>
        </a:spcAft>
        <a:buChar char="»"/>
        <a:defRPr>
          <a:solidFill>
            <a:srgbClr val="1D3275"/>
          </a:solidFill>
          <a:latin typeface="+mn-lt"/>
        </a:defRPr>
      </a:lvl8pPr>
      <a:lvl9pPr marL="3886200" indent="-228600" algn="l" rtl="0" eaLnBrk="0" fontAlgn="base" hangingPunct="0">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idx="4294967295"/>
          </p:nvPr>
        </p:nvSpPr>
        <p:spPr>
          <a:xfrm>
            <a:off x="914400" y="5483225"/>
            <a:ext cx="7772400" cy="765175"/>
          </a:xfrm>
        </p:spPr>
        <p:txBody>
          <a:bodyPr/>
          <a:lstStyle/>
          <a:p>
            <a:pPr>
              <a:defRPr/>
            </a:pPr>
            <a:r>
              <a:rPr lang="en-US" sz="2400" b="1" dirty="0" smtClean="0">
                <a:solidFill>
                  <a:srgbClr val="1D3275"/>
                </a:solidFill>
                <a:latin typeface="Verdana" pitchFamily="34" charset="0"/>
              </a:rPr>
              <a:t>Exams and Medical Opinions: </a:t>
            </a:r>
            <a:br>
              <a:rPr lang="en-US" sz="2400" b="1" dirty="0" smtClean="0">
                <a:solidFill>
                  <a:srgbClr val="1D3275"/>
                </a:solidFill>
                <a:latin typeface="Verdana" pitchFamily="34" charset="0"/>
              </a:rPr>
            </a:br>
            <a:r>
              <a:rPr lang="en-US" sz="2400" b="1" dirty="0" smtClean="0">
                <a:solidFill>
                  <a:srgbClr val="1D3275"/>
                </a:solidFill>
                <a:latin typeface="Verdana" pitchFamily="34" charset="0"/>
              </a:rPr>
              <a:t>Walker, Waters, and TL 14-01</a:t>
            </a:r>
            <a:r>
              <a:rPr lang="en-US" sz="2400" b="1" dirty="0">
                <a:solidFill>
                  <a:srgbClr val="1D3275"/>
                </a:solidFill>
                <a:latin typeface="Verdana" pitchFamily="34" charset="0"/>
              </a:rPr>
              <a:t/>
            </a:r>
            <a:br>
              <a:rPr lang="en-US" sz="2400" b="1" dirty="0">
                <a:solidFill>
                  <a:srgbClr val="1D3275"/>
                </a:solidFill>
                <a:latin typeface="Verdana" pitchFamily="34" charset="0"/>
              </a:rPr>
            </a:br>
            <a:endParaRPr lang="en-US" sz="2000" b="1" i="1" dirty="0">
              <a:solidFill>
                <a:srgbClr val="003366"/>
              </a:solidFill>
              <a:latin typeface="Verdana" pitchFamily="34" charset="0"/>
            </a:endParaRPr>
          </a:p>
        </p:txBody>
      </p:sp>
      <p:sp>
        <p:nvSpPr>
          <p:cNvPr id="3076" name="Rectangle 4"/>
          <p:cNvSpPr>
            <a:spLocks noChangeArrowheads="1"/>
          </p:cNvSpPr>
          <p:nvPr/>
        </p:nvSpPr>
        <p:spPr bwMode="auto">
          <a:xfrm>
            <a:off x="1752600" y="4191000"/>
            <a:ext cx="5562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algn="ctr" eaLnBrk="1" hangingPunct="1">
              <a:spcBef>
                <a:spcPct val="0"/>
              </a:spcBef>
              <a:buClrTx/>
              <a:buFontTx/>
              <a:buNone/>
              <a:defRPr/>
            </a:pPr>
            <a:r>
              <a:rPr lang="en-US" altLang="en-US" sz="3600" b="1" i="1" dirty="0">
                <a:effectLst>
                  <a:outerShdw blurRad="38100" dist="38100" dir="2700000" algn="tl">
                    <a:srgbClr val="000000">
                      <a:alpha val="43137"/>
                    </a:srgbClr>
                  </a:outerShdw>
                </a:effectLst>
                <a:latin typeface="Century Schoolbook" pitchFamily="18" charset="0"/>
              </a:rPr>
              <a:t> Compensation Service </a:t>
            </a:r>
          </a:p>
          <a:p>
            <a:pPr algn="ctr" eaLnBrk="1" hangingPunct="1">
              <a:spcBef>
                <a:spcPct val="0"/>
              </a:spcBef>
              <a:buClrTx/>
              <a:buFontTx/>
              <a:buNone/>
              <a:defRPr/>
            </a:pPr>
            <a:endParaRPr lang="en-US" altLang="en-US" sz="1800" b="1" i="1" dirty="0">
              <a:effectLst>
                <a:outerShdw blurRad="38100" dist="38100" dir="2700000" algn="tl">
                  <a:srgbClr val="000000">
                    <a:alpha val="43137"/>
                  </a:srgbClr>
                </a:outerShdw>
              </a:effectLst>
              <a:latin typeface="Century Schoolbook"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nn-NO" dirty="0" smtClean="0"/>
              <a:t>38 </a:t>
            </a:r>
            <a:r>
              <a:rPr lang="en-US" dirty="0">
                <a:latin typeface="Arial" panose="020B0604020202020204" pitchFamily="34" charset="0"/>
                <a:cs typeface="Arial" panose="020B0604020202020204" pitchFamily="34" charset="0"/>
              </a:rPr>
              <a:t>§ </a:t>
            </a:r>
            <a:r>
              <a:rPr lang="nn-NO" dirty="0" smtClean="0"/>
              <a:t>CFR 3.159 (c)(4)(i) (continued)</a:t>
            </a:r>
            <a:endParaRPr lang="en-US" dirty="0"/>
          </a:p>
        </p:txBody>
      </p:sp>
      <p:sp>
        <p:nvSpPr>
          <p:cNvPr id="11267" name="Content Placeholder 2"/>
          <p:cNvSpPr>
            <a:spLocks noGrp="1"/>
          </p:cNvSpPr>
          <p:nvPr>
            <p:ph idx="1"/>
          </p:nvPr>
        </p:nvSpPr>
        <p:spPr>
          <a:xfrm>
            <a:off x="1295400" y="1447800"/>
            <a:ext cx="7640638" cy="4908550"/>
          </a:xfrm>
        </p:spPr>
        <p:txBody>
          <a:bodyPr/>
          <a:lstStyle/>
          <a:p>
            <a:pPr>
              <a:buFont typeface="Arial" panose="020B0604020202020204" pitchFamily="34" charset="0"/>
              <a:buChar char="•"/>
              <a:defRPr/>
            </a:pPr>
            <a:r>
              <a:rPr lang="en-US" altLang="en-US" sz="2400" dirty="0" smtClean="0"/>
              <a:t>(</a:t>
            </a:r>
            <a:r>
              <a:rPr lang="en-US" altLang="en-US" sz="2400" dirty="0" smtClean="0">
                <a:latin typeface="Arial" panose="020B0604020202020204" pitchFamily="34" charset="0"/>
                <a:cs typeface="Arial" panose="020B0604020202020204" pitchFamily="34" charset="0"/>
              </a:rPr>
              <a:t>A) Contains competent lay or medical evidence of a current diagnosed disability or persistent or recurrent symptoms of disability;</a:t>
            </a:r>
          </a:p>
          <a:p>
            <a:pPr marL="0" indent="0">
              <a:buFont typeface="Wingdings" pitchFamily="2" charset="2"/>
              <a:buNone/>
              <a:defRPr/>
            </a:pPr>
            <a:endParaRPr lang="en-US" alt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(B) Establishes that the Veteran suffered an event, injury or disease in service…</a:t>
            </a:r>
          </a:p>
          <a:p>
            <a:pPr marL="0" indent="0">
              <a:buFont typeface="Wingdings" pitchFamily="2" charset="2"/>
              <a:buNone/>
              <a:defRPr/>
            </a:pPr>
            <a:endParaRPr lang="en-US" alt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(C) Indicates that the claimed disability or symptoms </a:t>
            </a:r>
            <a:r>
              <a:rPr lang="en-US" altLang="en-US" sz="2400" i="1" dirty="0" smtClean="0">
                <a:latin typeface="Arial" panose="020B0604020202020204" pitchFamily="34" charset="0"/>
                <a:cs typeface="Arial" panose="020B0604020202020204" pitchFamily="34" charset="0"/>
              </a:rPr>
              <a:t>may</a:t>
            </a:r>
            <a:r>
              <a:rPr lang="en-US" altLang="en-US" sz="2400" dirty="0" smtClean="0">
                <a:latin typeface="Arial" panose="020B0604020202020204" pitchFamily="34" charset="0"/>
                <a:cs typeface="Arial" panose="020B0604020202020204" pitchFamily="34" charset="0"/>
              </a:rPr>
              <a:t> be associated with the established event, injury, or disease in service or with another service-connected disability</a:t>
            </a:r>
          </a:p>
        </p:txBody>
      </p:sp>
      <p:sp>
        <p:nvSpPr>
          <p:cNvPr id="4" name="Slide Number Placeholder 3"/>
          <p:cNvSpPr>
            <a:spLocks noGrp="1"/>
          </p:cNvSpPr>
          <p:nvPr>
            <p:ph type="sldNum" sz="quarter" idx="10"/>
          </p:nvPr>
        </p:nvSpPr>
        <p:spPr/>
        <p:txBody>
          <a:bodyPr/>
          <a:lstStyle/>
          <a:p>
            <a:pPr>
              <a:defRPr/>
            </a:pPr>
            <a:fld id="{A77F5C04-FDEA-42D9-A37D-BC44EF21D935}" type="slidenum">
              <a:rPr lang="en-US" smtClean="0"/>
              <a:pPr>
                <a:defRPr/>
              </a:pPr>
              <a:t>10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dirty="0" smtClean="0"/>
              <a:t>Threshold for Obtaining an Opinion</a:t>
            </a:r>
            <a:endParaRPr lang="en-US" dirty="0"/>
          </a:p>
        </p:txBody>
      </p:sp>
      <p:sp>
        <p:nvSpPr>
          <p:cNvPr id="12291" name="Content Placeholder 2"/>
          <p:cNvSpPr>
            <a:spLocks noGrp="1"/>
          </p:cNvSpPr>
          <p:nvPr>
            <p:ph idx="1"/>
          </p:nvPr>
        </p:nvSpPr>
        <p:spPr>
          <a:xfrm>
            <a:off x="1287463" y="1371600"/>
            <a:ext cx="7704137" cy="4953001"/>
          </a:xfrm>
        </p:spPr>
        <p:txBody>
          <a:bodyPr/>
          <a:lstStyle/>
          <a:p>
            <a:pPr>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The requirement for an “indication of association” can be satisfied by lay testimony</a:t>
            </a:r>
          </a:p>
          <a:p>
            <a:pPr marL="0" indent="0">
              <a:buFont typeface="Wingdings" pitchFamily="2" charset="2"/>
              <a:buNone/>
              <a:defRPr/>
            </a:pPr>
            <a:endParaRPr lang="en-US" altLang="en-US" sz="14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The Veteran’s indication that his/her condition has existed “since service” satisfies the requirement</a:t>
            </a:r>
          </a:p>
          <a:p>
            <a:pPr marL="0" indent="0">
              <a:buFont typeface="Wingdings" pitchFamily="2" charset="2"/>
              <a:buNone/>
              <a:defRPr/>
            </a:pPr>
            <a:endParaRPr lang="en-US" altLang="en-US" sz="14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However, without a medical or lay indication of association, no examination would be warranted in </a:t>
            </a:r>
            <a:r>
              <a:rPr lang="en-US" altLang="en-US" i="1" dirty="0" smtClean="0">
                <a:latin typeface="Arial" panose="020B0604020202020204" pitchFamily="34" charset="0"/>
                <a:cs typeface="Arial" panose="020B0604020202020204" pitchFamily="34" charset="0"/>
              </a:rPr>
              <a:t>most</a:t>
            </a:r>
            <a:r>
              <a:rPr lang="en-US" altLang="en-US" dirty="0" smtClean="0">
                <a:latin typeface="Arial" panose="020B0604020202020204" pitchFamily="34" charset="0"/>
                <a:cs typeface="Arial" panose="020B0604020202020204" pitchFamily="34" charset="0"/>
              </a:rPr>
              <a:t> cases</a:t>
            </a:r>
            <a:endParaRPr lang="en-US" altLang="en-US" dirty="0" smtClean="0"/>
          </a:p>
        </p:txBody>
      </p:sp>
      <p:sp>
        <p:nvSpPr>
          <p:cNvPr id="4" name="Slide Number Placeholder 3"/>
          <p:cNvSpPr>
            <a:spLocks noGrp="1"/>
          </p:cNvSpPr>
          <p:nvPr>
            <p:ph type="sldNum" sz="quarter" idx="10"/>
          </p:nvPr>
        </p:nvSpPr>
        <p:spPr/>
        <p:txBody>
          <a:bodyPr/>
          <a:lstStyle/>
          <a:p>
            <a:pPr>
              <a:defRPr/>
            </a:pPr>
            <a:fld id="{16ADA649-D1E8-471D-9392-5932E8ABE844}" type="slidenum">
              <a:rPr lang="en-US" smtClean="0"/>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McLendon v Nicholson</a:t>
            </a:r>
            <a:r>
              <a:rPr lang="en-US" dirty="0" smtClean="0"/>
              <a:t>, June 5, 2006</a:t>
            </a:r>
            <a:endParaRPr lang="en-US" dirty="0"/>
          </a:p>
        </p:txBody>
      </p:sp>
      <p:sp>
        <p:nvSpPr>
          <p:cNvPr id="18435" name="Content Placeholder 2"/>
          <p:cNvSpPr>
            <a:spLocks noGrp="1"/>
          </p:cNvSpPr>
          <p:nvPr>
            <p:ph idx="1"/>
          </p:nvPr>
        </p:nvSpPr>
        <p:spPr>
          <a:xfrm>
            <a:off x="1287463" y="1789113"/>
            <a:ext cx="7640637" cy="4611687"/>
          </a:xfrm>
        </p:spPr>
        <p:txBody>
          <a:bodyPr/>
          <a:lstStyle/>
          <a:p>
            <a:pPr>
              <a:buFont typeface="Arial" charset="0"/>
              <a:buChar char="•"/>
              <a:defRPr/>
            </a:pPr>
            <a:r>
              <a:rPr lang="en-US" altLang="en-US" dirty="0" smtClean="0">
                <a:latin typeface="Arial" charset="0"/>
                <a:cs typeface="Arial" charset="0"/>
              </a:rPr>
              <a:t>3</a:t>
            </a:r>
            <a:r>
              <a:rPr lang="en-US" altLang="en-US" baseline="30000" dirty="0" smtClean="0">
                <a:latin typeface="Arial" charset="0"/>
                <a:cs typeface="Arial" charset="0"/>
              </a:rPr>
              <a:t>rd</a:t>
            </a:r>
            <a:r>
              <a:rPr lang="en-US" altLang="en-US" dirty="0" smtClean="0">
                <a:latin typeface="Arial" charset="0"/>
                <a:cs typeface="Arial" charset="0"/>
              </a:rPr>
              <a:t> prong element requires a nexus between a current disability and an in-service injury, disease or event, is a low threshold.</a:t>
            </a:r>
          </a:p>
          <a:p>
            <a:pPr marL="0" indent="0">
              <a:buFont typeface="Wingdings" pitchFamily="2" charset="2"/>
              <a:buNone/>
              <a:defRPr/>
            </a:pPr>
            <a:endParaRPr lang="en-US" altLang="en-US" dirty="0" smtClean="0">
              <a:latin typeface="Arial" charset="0"/>
              <a:cs typeface="Arial" charset="0"/>
            </a:endParaRPr>
          </a:p>
          <a:p>
            <a:pPr>
              <a:buFont typeface="Arial" charset="0"/>
              <a:buChar char="•"/>
              <a:defRPr/>
            </a:pPr>
            <a:r>
              <a:rPr lang="en-US" altLang="en-US" dirty="0" smtClean="0">
                <a:latin typeface="Arial" charset="0"/>
                <a:cs typeface="Arial" charset="0"/>
              </a:rPr>
              <a:t>Veteran’s credible testimony of continuation of pain since service is sufficient to satisfy the 3</a:t>
            </a:r>
            <a:r>
              <a:rPr lang="en-US" altLang="en-US" baseline="30000" dirty="0" smtClean="0">
                <a:latin typeface="Arial" charset="0"/>
                <a:cs typeface="Arial" charset="0"/>
              </a:rPr>
              <a:t>rd</a:t>
            </a:r>
            <a:r>
              <a:rPr lang="en-US" altLang="en-US" dirty="0" smtClean="0">
                <a:latin typeface="Arial" charset="0"/>
                <a:cs typeface="Arial" charset="0"/>
              </a:rPr>
              <a:t> prong element</a:t>
            </a:r>
          </a:p>
        </p:txBody>
      </p:sp>
      <p:sp>
        <p:nvSpPr>
          <p:cNvPr id="4" name="Slide Number Placeholder 3"/>
          <p:cNvSpPr>
            <a:spLocks noGrp="1"/>
          </p:cNvSpPr>
          <p:nvPr>
            <p:ph type="sldNum" sz="quarter" idx="10"/>
          </p:nvPr>
        </p:nvSpPr>
        <p:spPr/>
        <p:txBody>
          <a:bodyPr/>
          <a:lstStyle/>
          <a:p>
            <a:pPr>
              <a:defRPr/>
            </a:pPr>
            <a:fld id="{029C543B-FD4E-4760-A46A-12B599ED7B22}" type="slidenum">
              <a:rPr lang="en-US" smtClean="0"/>
              <a:pPr>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Waters</a:t>
            </a:r>
            <a:r>
              <a:rPr lang="en-US" dirty="0" smtClean="0"/>
              <a:t> – Scenario 1 - Question</a:t>
            </a:r>
            <a:endParaRPr lang="en-US" dirty="0"/>
          </a:p>
        </p:txBody>
      </p:sp>
      <p:sp>
        <p:nvSpPr>
          <p:cNvPr id="13315" name="Content Placeholder 2"/>
          <p:cNvSpPr>
            <a:spLocks noGrp="1"/>
          </p:cNvSpPr>
          <p:nvPr>
            <p:ph idx="1"/>
          </p:nvPr>
        </p:nvSpPr>
        <p:spPr>
          <a:xfrm>
            <a:off x="1287463" y="1447801"/>
            <a:ext cx="7640637" cy="4876800"/>
          </a:xfrm>
        </p:spPr>
        <p:txBody>
          <a:bodyPr/>
          <a:lstStyle/>
          <a:p>
            <a:pPr>
              <a:buFont typeface="Arial" charset="0"/>
              <a:buChar char="•"/>
            </a:pPr>
            <a:r>
              <a:rPr lang="en-US" altLang="en-US" dirty="0" smtClean="0">
                <a:latin typeface="Arial" charset="0"/>
                <a:cs typeface="Arial" charset="0"/>
              </a:rPr>
              <a:t>Two years after discharge </a:t>
            </a:r>
          </a:p>
          <a:p>
            <a:pPr>
              <a:buFont typeface="Arial" charset="0"/>
              <a:buChar char="•"/>
            </a:pPr>
            <a:r>
              <a:rPr lang="en-US" altLang="en-US" dirty="0" smtClean="0">
                <a:latin typeface="Arial" charset="0"/>
                <a:cs typeface="Arial" charset="0"/>
              </a:rPr>
              <a:t>Veteran claimed “back pain”  </a:t>
            </a:r>
          </a:p>
          <a:p>
            <a:pPr>
              <a:buFont typeface="Arial" charset="0"/>
              <a:buChar char="•"/>
            </a:pPr>
            <a:r>
              <a:rPr lang="en-US" altLang="en-US" dirty="0" smtClean="0">
                <a:latin typeface="Arial" charset="0"/>
                <a:cs typeface="Arial" charset="0"/>
              </a:rPr>
              <a:t>STRs show 1 complaint and no evidence of a disability at separation.  </a:t>
            </a:r>
          </a:p>
          <a:p>
            <a:pPr>
              <a:buFont typeface="Arial" charset="0"/>
              <a:buChar char="•"/>
            </a:pPr>
            <a:r>
              <a:rPr lang="en-US" altLang="en-US" dirty="0" smtClean="0">
                <a:latin typeface="Arial" charset="0"/>
                <a:cs typeface="Arial" charset="0"/>
              </a:rPr>
              <a:t>no medical evidence of continuous symptoms &amp; no statement that the current disability persisted since military service.</a:t>
            </a:r>
          </a:p>
          <a:p>
            <a:pPr marL="0" indent="0">
              <a:buNone/>
            </a:pPr>
            <a:endParaRPr lang="en-US" altLang="en-US" dirty="0" smtClean="0">
              <a:latin typeface="Arial" charset="0"/>
              <a:cs typeface="Arial" charset="0"/>
            </a:endParaRPr>
          </a:p>
          <a:p>
            <a:pPr marL="0" indent="0" algn="ctr">
              <a:buNone/>
            </a:pPr>
            <a:r>
              <a:rPr lang="en-US" altLang="en-US" b="1" dirty="0" smtClean="0">
                <a:latin typeface="Arial" charset="0"/>
                <a:cs typeface="Arial" charset="0"/>
              </a:rPr>
              <a:t>Can this claim be denied without an examination?</a:t>
            </a:r>
          </a:p>
        </p:txBody>
      </p:sp>
      <p:sp>
        <p:nvSpPr>
          <p:cNvPr id="4" name="Slide Number Placeholder 3"/>
          <p:cNvSpPr>
            <a:spLocks noGrp="1"/>
          </p:cNvSpPr>
          <p:nvPr>
            <p:ph type="sldNum" sz="quarter" idx="10"/>
          </p:nvPr>
        </p:nvSpPr>
        <p:spPr/>
        <p:txBody>
          <a:bodyPr/>
          <a:lstStyle/>
          <a:p>
            <a:pPr>
              <a:defRPr/>
            </a:pPr>
            <a:fld id="{AF94FB89-87D2-44A2-95EE-BB84AB1B982C}" type="slidenum">
              <a:rPr lang="en-US" smtClean="0"/>
              <a:pPr>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Waters</a:t>
            </a:r>
            <a:r>
              <a:rPr lang="en-US" dirty="0" smtClean="0"/>
              <a:t> – Scenario 1 - Answer</a:t>
            </a:r>
            <a:endParaRPr lang="en-US" dirty="0"/>
          </a:p>
        </p:txBody>
      </p:sp>
      <p:sp>
        <p:nvSpPr>
          <p:cNvPr id="14339" name="Content Placeholder 2"/>
          <p:cNvSpPr>
            <a:spLocks noGrp="1"/>
          </p:cNvSpPr>
          <p:nvPr>
            <p:ph idx="1"/>
          </p:nvPr>
        </p:nvSpPr>
        <p:spPr/>
        <p:txBody>
          <a:bodyPr/>
          <a:lstStyle/>
          <a:p>
            <a:pPr>
              <a:buFont typeface="Arial" charset="0"/>
              <a:buChar char="•"/>
            </a:pPr>
            <a:r>
              <a:rPr lang="en-US" altLang="en-US" dirty="0" smtClean="0">
                <a:latin typeface="Arial" charset="0"/>
                <a:cs typeface="Arial" charset="0"/>
              </a:rPr>
              <a:t>Yes, a denial decision </a:t>
            </a:r>
            <a:r>
              <a:rPr lang="en-US" altLang="en-US" i="1" dirty="0" smtClean="0">
                <a:latin typeface="Arial" charset="0"/>
                <a:cs typeface="Arial" charset="0"/>
              </a:rPr>
              <a:t>should </a:t>
            </a:r>
            <a:r>
              <a:rPr lang="en-US" altLang="en-US" dirty="0" smtClean="0">
                <a:latin typeface="Arial" charset="0"/>
                <a:cs typeface="Arial" charset="0"/>
              </a:rPr>
              <a:t>be made without an examination/opinion, since there is no “indication of association.”</a:t>
            </a:r>
          </a:p>
        </p:txBody>
      </p:sp>
      <p:sp>
        <p:nvSpPr>
          <p:cNvPr id="4" name="Slide Number Placeholder 3"/>
          <p:cNvSpPr>
            <a:spLocks noGrp="1"/>
          </p:cNvSpPr>
          <p:nvPr>
            <p:ph type="sldNum" sz="quarter" idx="10"/>
          </p:nvPr>
        </p:nvSpPr>
        <p:spPr/>
        <p:txBody>
          <a:bodyPr/>
          <a:lstStyle/>
          <a:p>
            <a:pPr>
              <a:defRPr/>
            </a:pPr>
            <a:fld id="{BCCABDB8-ADEC-4812-BC91-22029205CED7}" type="slidenum">
              <a:rPr lang="en-US" smtClean="0"/>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Waters</a:t>
            </a:r>
            <a:r>
              <a:rPr lang="en-US" dirty="0" smtClean="0"/>
              <a:t> – Scenario 2 - Question</a:t>
            </a:r>
            <a:endParaRPr lang="en-US" dirty="0"/>
          </a:p>
        </p:txBody>
      </p:sp>
      <p:sp>
        <p:nvSpPr>
          <p:cNvPr id="15363" name="Content Placeholder 2"/>
          <p:cNvSpPr>
            <a:spLocks noGrp="1"/>
          </p:cNvSpPr>
          <p:nvPr>
            <p:ph idx="1"/>
          </p:nvPr>
        </p:nvSpPr>
        <p:spPr>
          <a:xfrm>
            <a:off x="1287463" y="1371601"/>
            <a:ext cx="7640637" cy="4876800"/>
          </a:xfrm>
        </p:spPr>
        <p:txBody>
          <a:bodyPr/>
          <a:lstStyle/>
          <a:p>
            <a:pPr>
              <a:buFont typeface="Arial" charset="0"/>
              <a:buChar char="•"/>
            </a:pPr>
            <a:r>
              <a:rPr lang="en-US" altLang="en-US" dirty="0" smtClean="0">
                <a:latin typeface="Arial" charset="0"/>
                <a:cs typeface="Arial" charset="0"/>
              </a:rPr>
              <a:t>Two years after discharge</a:t>
            </a:r>
          </a:p>
          <a:p>
            <a:pPr>
              <a:buFont typeface="Arial" charset="0"/>
              <a:buChar char="•"/>
            </a:pPr>
            <a:r>
              <a:rPr lang="en-US" altLang="en-US" dirty="0" smtClean="0">
                <a:latin typeface="Arial" charset="0"/>
                <a:cs typeface="Arial" charset="0"/>
              </a:rPr>
              <a:t>claimed “back pain” </a:t>
            </a:r>
          </a:p>
          <a:p>
            <a:pPr>
              <a:buFont typeface="Arial" charset="0"/>
              <a:buChar char="•"/>
            </a:pPr>
            <a:r>
              <a:rPr lang="en-US" altLang="en-US" dirty="0" smtClean="0">
                <a:latin typeface="Arial" charset="0"/>
                <a:cs typeface="Arial" charset="0"/>
              </a:rPr>
              <a:t>Only 1 complaint in STRs of a sore back</a:t>
            </a:r>
          </a:p>
          <a:p>
            <a:pPr>
              <a:buFont typeface="Arial" charset="0"/>
              <a:buChar char="•"/>
            </a:pPr>
            <a:r>
              <a:rPr lang="en-US" altLang="en-US" dirty="0" smtClean="0">
                <a:latin typeface="Arial" charset="0"/>
                <a:cs typeface="Arial" charset="0"/>
              </a:rPr>
              <a:t>claim provided no medical evidence of continuous symptoms, </a:t>
            </a:r>
            <a:endParaRPr lang="en-US" altLang="en-US" dirty="0">
              <a:latin typeface="Arial" charset="0"/>
              <a:cs typeface="Arial" charset="0"/>
            </a:endParaRPr>
          </a:p>
          <a:p>
            <a:pPr>
              <a:buFont typeface="Arial" charset="0"/>
              <a:buChar char="•"/>
            </a:pPr>
            <a:r>
              <a:rPr lang="en-US" altLang="en-US" dirty="0" smtClean="0">
                <a:latin typeface="Arial" charset="0"/>
                <a:cs typeface="Arial" charset="0"/>
              </a:rPr>
              <a:t>“I hurt my back unloading a truck in service, and it has hurt ever since that time”</a:t>
            </a:r>
          </a:p>
          <a:p>
            <a:pPr marL="0" indent="0">
              <a:buNone/>
            </a:pPr>
            <a:endParaRPr lang="en-US" altLang="en-US" dirty="0" smtClean="0">
              <a:latin typeface="Arial" charset="0"/>
              <a:cs typeface="Arial" charset="0"/>
            </a:endParaRPr>
          </a:p>
          <a:p>
            <a:pPr marL="0" indent="0" algn="ctr">
              <a:buNone/>
            </a:pPr>
            <a:r>
              <a:rPr lang="en-US" altLang="en-US" sz="3200" b="1" dirty="0" smtClean="0">
                <a:latin typeface="Arial" charset="0"/>
                <a:cs typeface="Arial" charset="0"/>
              </a:rPr>
              <a:t>Is an examination necessary?</a:t>
            </a:r>
          </a:p>
        </p:txBody>
      </p:sp>
      <p:sp>
        <p:nvSpPr>
          <p:cNvPr id="4" name="Slide Number Placeholder 3"/>
          <p:cNvSpPr>
            <a:spLocks noGrp="1"/>
          </p:cNvSpPr>
          <p:nvPr>
            <p:ph type="sldNum" sz="quarter" idx="10"/>
          </p:nvPr>
        </p:nvSpPr>
        <p:spPr/>
        <p:txBody>
          <a:bodyPr/>
          <a:lstStyle/>
          <a:p>
            <a:pPr>
              <a:defRPr/>
            </a:pPr>
            <a:fld id="{BDCA8D4A-DC9C-45AA-B5F6-1CFAEA4C2ECD}" type="slidenum">
              <a:rPr lang="en-US" smtClean="0"/>
              <a:pPr>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Waters</a:t>
            </a:r>
            <a:r>
              <a:rPr lang="en-US" dirty="0" smtClean="0"/>
              <a:t> – Scenario 2 - Answer</a:t>
            </a:r>
            <a:endParaRPr lang="en-US" dirty="0"/>
          </a:p>
        </p:txBody>
      </p:sp>
      <p:sp>
        <p:nvSpPr>
          <p:cNvPr id="16387" name="Content Placeholder 2"/>
          <p:cNvSpPr>
            <a:spLocks noGrp="1"/>
          </p:cNvSpPr>
          <p:nvPr>
            <p:ph idx="1"/>
          </p:nvPr>
        </p:nvSpPr>
        <p:spPr/>
        <p:txBody>
          <a:bodyPr/>
          <a:lstStyle/>
          <a:p>
            <a:pPr>
              <a:buFont typeface="Arial" charset="0"/>
              <a:buChar char="•"/>
            </a:pPr>
            <a:r>
              <a:rPr lang="en-US" altLang="en-US" dirty="0" smtClean="0">
                <a:latin typeface="Arial" charset="0"/>
                <a:cs typeface="Arial" charset="0"/>
              </a:rPr>
              <a:t>Yes, an examination with a nexus opinion </a:t>
            </a:r>
            <a:r>
              <a:rPr lang="en-US" altLang="en-US" i="1" dirty="0" smtClean="0">
                <a:latin typeface="Arial" charset="0"/>
                <a:cs typeface="Arial" charset="0"/>
              </a:rPr>
              <a:t>must</a:t>
            </a:r>
            <a:r>
              <a:rPr lang="en-US" altLang="en-US" dirty="0" smtClean="0">
                <a:latin typeface="Arial" charset="0"/>
                <a:cs typeface="Arial" charset="0"/>
              </a:rPr>
              <a:t> be requested since there is an “indication of association”, and all of the requirements of 38 § CFR 3.159(c)(4)(i) have been met.</a:t>
            </a:r>
            <a:endParaRPr lang="en-US" altLang="en-US" dirty="0" smtClean="0"/>
          </a:p>
        </p:txBody>
      </p:sp>
      <p:sp>
        <p:nvSpPr>
          <p:cNvPr id="4" name="Slide Number Placeholder 3"/>
          <p:cNvSpPr>
            <a:spLocks noGrp="1"/>
          </p:cNvSpPr>
          <p:nvPr>
            <p:ph type="sldNum" sz="quarter" idx="10"/>
          </p:nvPr>
        </p:nvSpPr>
        <p:spPr/>
        <p:txBody>
          <a:bodyPr/>
          <a:lstStyle/>
          <a:p>
            <a:pPr>
              <a:defRPr/>
            </a:pPr>
            <a:fld id="{5A7D2EEB-7000-4DF6-9DCD-AA4D8132C829}" type="slidenum">
              <a:rPr lang="en-US" smtClean="0"/>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Waters</a:t>
            </a:r>
            <a:r>
              <a:rPr lang="en-US" dirty="0" smtClean="0"/>
              <a:t> – Scenario 3 - Question</a:t>
            </a:r>
            <a:endParaRPr lang="en-US" dirty="0"/>
          </a:p>
        </p:txBody>
      </p:sp>
      <p:sp>
        <p:nvSpPr>
          <p:cNvPr id="17411" name="Content Placeholder 2"/>
          <p:cNvSpPr>
            <a:spLocks noGrp="1"/>
          </p:cNvSpPr>
          <p:nvPr>
            <p:ph idx="1"/>
          </p:nvPr>
        </p:nvSpPr>
        <p:spPr>
          <a:xfrm>
            <a:off x="1287463" y="1447801"/>
            <a:ext cx="7780337" cy="4953000"/>
          </a:xfrm>
        </p:spPr>
        <p:txBody>
          <a:bodyPr/>
          <a:lstStyle/>
          <a:p>
            <a:pPr>
              <a:buFont typeface="Arial" charset="0"/>
              <a:buChar char="•"/>
            </a:pPr>
            <a:r>
              <a:rPr lang="en-US" altLang="en-US" sz="2600" dirty="0" smtClean="0">
                <a:latin typeface="Arial" charset="0"/>
                <a:cs typeface="Arial" charset="0"/>
              </a:rPr>
              <a:t>Two years after discharge</a:t>
            </a:r>
          </a:p>
          <a:p>
            <a:pPr>
              <a:buFont typeface="Arial" charset="0"/>
              <a:buChar char="•"/>
            </a:pPr>
            <a:r>
              <a:rPr lang="en-US" altLang="en-US" sz="2600" dirty="0" smtClean="0">
                <a:latin typeface="Arial" charset="0"/>
                <a:cs typeface="Arial" charset="0"/>
              </a:rPr>
              <a:t>claimed “right knee pain”.  </a:t>
            </a:r>
          </a:p>
          <a:p>
            <a:pPr>
              <a:buFont typeface="Arial" charset="0"/>
              <a:buChar char="•"/>
            </a:pPr>
            <a:r>
              <a:rPr lang="en-US" altLang="en-US" sz="2600" dirty="0" smtClean="0">
                <a:latin typeface="Arial" charset="0"/>
                <a:cs typeface="Arial" charset="0"/>
              </a:rPr>
              <a:t>STRs show 2 treatments for right knee pain  </a:t>
            </a:r>
            <a:endParaRPr lang="en-US" altLang="en-US" sz="2600" dirty="0">
              <a:latin typeface="Arial" charset="0"/>
              <a:cs typeface="Arial" charset="0"/>
            </a:endParaRPr>
          </a:p>
          <a:p>
            <a:pPr>
              <a:buFont typeface="Arial" charset="0"/>
              <a:buChar char="•"/>
            </a:pPr>
            <a:r>
              <a:rPr lang="en-US" altLang="en-US" sz="2600" dirty="0" smtClean="0">
                <a:latin typeface="Arial" charset="0"/>
                <a:cs typeface="Arial" charset="0"/>
              </a:rPr>
              <a:t>no medical evidence </a:t>
            </a:r>
          </a:p>
          <a:p>
            <a:pPr>
              <a:buFont typeface="Arial" charset="0"/>
              <a:buChar char="•"/>
            </a:pPr>
            <a:r>
              <a:rPr lang="en-US" altLang="en-US" sz="2600" dirty="0" smtClean="0">
                <a:latin typeface="Arial" charset="0"/>
                <a:cs typeface="Arial" charset="0"/>
              </a:rPr>
              <a:t>no statement linking disability and service</a:t>
            </a:r>
          </a:p>
          <a:p>
            <a:pPr>
              <a:buFont typeface="Arial" charset="0"/>
              <a:buChar char="•"/>
            </a:pPr>
            <a:r>
              <a:rPr lang="en-US" altLang="en-US" sz="2600" dirty="0" smtClean="0">
                <a:latin typeface="Arial" charset="0"/>
                <a:cs typeface="Arial" charset="0"/>
              </a:rPr>
              <a:t>examination diagnosed right knee strain with MO </a:t>
            </a:r>
          </a:p>
          <a:p>
            <a:pPr>
              <a:buFont typeface="Arial" charset="0"/>
              <a:buChar char="•"/>
            </a:pPr>
            <a:r>
              <a:rPr lang="en-US" altLang="en-US" sz="2600" dirty="0" smtClean="0">
                <a:latin typeface="Arial" charset="0"/>
                <a:cs typeface="Arial" charset="0"/>
              </a:rPr>
              <a:t>SC granted.  </a:t>
            </a:r>
          </a:p>
          <a:p>
            <a:pPr marL="0" indent="0" algn="ctr">
              <a:buNone/>
            </a:pPr>
            <a:endParaRPr lang="en-US" altLang="en-US" sz="2600" b="1" dirty="0" smtClean="0">
              <a:latin typeface="Arial" charset="0"/>
              <a:cs typeface="Arial" charset="0"/>
            </a:endParaRPr>
          </a:p>
          <a:p>
            <a:pPr marL="0" indent="0" algn="ctr">
              <a:buNone/>
            </a:pPr>
            <a:r>
              <a:rPr lang="en-US" altLang="en-US" sz="3200" b="1" dirty="0" smtClean="0">
                <a:latin typeface="Arial" charset="0"/>
                <a:cs typeface="Arial" charset="0"/>
              </a:rPr>
              <a:t>Is this correct?</a:t>
            </a:r>
          </a:p>
        </p:txBody>
      </p:sp>
      <p:sp>
        <p:nvSpPr>
          <p:cNvPr id="4" name="Slide Number Placeholder 3"/>
          <p:cNvSpPr>
            <a:spLocks noGrp="1"/>
          </p:cNvSpPr>
          <p:nvPr>
            <p:ph type="sldNum" sz="quarter" idx="10"/>
          </p:nvPr>
        </p:nvSpPr>
        <p:spPr/>
        <p:txBody>
          <a:bodyPr/>
          <a:lstStyle/>
          <a:p>
            <a:pPr>
              <a:defRPr/>
            </a:pPr>
            <a:fld id="{446D3699-BF15-430C-AC9A-9CD66BF8B5AC}"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Waters</a:t>
            </a:r>
            <a:r>
              <a:rPr lang="en-US" dirty="0" smtClean="0"/>
              <a:t> – Scenario 3 - Answer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Yes; the claim was simply overdeveloped.</a:t>
            </a:r>
          </a:p>
          <a:p>
            <a:pPr marL="0" indent="0">
              <a:buFont typeface="Wingdings" pitchFamily="2" charset="2"/>
              <a:buNone/>
              <a:defRPr/>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All elements for service connection are met.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224CF9B-04D3-4DF1-9CF2-78AA388D3D51}"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Waters</a:t>
            </a:r>
            <a:r>
              <a:rPr lang="en-US" dirty="0" smtClean="0"/>
              <a:t> – Scenario 4 - Question</a:t>
            </a:r>
            <a:endParaRPr lang="en-US" dirty="0"/>
          </a:p>
        </p:txBody>
      </p:sp>
      <p:sp>
        <p:nvSpPr>
          <p:cNvPr id="3" name="Content Placeholder 2"/>
          <p:cNvSpPr>
            <a:spLocks noGrp="1"/>
          </p:cNvSpPr>
          <p:nvPr>
            <p:ph idx="1"/>
          </p:nvPr>
        </p:nvSpPr>
        <p:spPr>
          <a:xfrm>
            <a:off x="1287463" y="1219200"/>
            <a:ext cx="7640637" cy="5181601"/>
          </a:xfrm>
        </p:spPr>
        <p:txBody>
          <a:bodyPr/>
          <a:lstStyle/>
          <a:p>
            <a:pPr>
              <a:buFont typeface="Arial" panose="020B0604020202020204" pitchFamily="34" charset="0"/>
              <a:buChar char="•"/>
              <a:defRPr/>
            </a:pPr>
            <a:r>
              <a:rPr lang="en-US" sz="2700" dirty="0" smtClean="0">
                <a:latin typeface="Arial" panose="020B0604020202020204" pitchFamily="34" charset="0"/>
                <a:cs typeface="Arial" panose="020B0604020202020204" pitchFamily="34" charset="0"/>
              </a:rPr>
              <a:t>Two years after discharge</a:t>
            </a:r>
          </a:p>
          <a:p>
            <a:pPr>
              <a:buFont typeface="Arial" panose="020B0604020202020204" pitchFamily="34" charset="0"/>
              <a:buChar char="•"/>
              <a:defRPr/>
            </a:pPr>
            <a:r>
              <a:rPr lang="en-US" sz="2700" dirty="0" smtClean="0">
                <a:latin typeface="Arial" panose="020B0604020202020204" pitchFamily="34" charset="0"/>
                <a:cs typeface="Arial" panose="020B0604020202020204" pitchFamily="34" charset="0"/>
              </a:rPr>
              <a:t>Veteran claimed “right knee pain”.  </a:t>
            </a:r>
          </a:p>
          <a:p>
            <a:pPr>
              <a:buFont typeface="Arial" panose="020B0604020202020204" pitchFamily="34" charset="0"/>
              <a:buChar char="•"/>
              <a:defRPr/>
            </a:pPr>
            <a:r>
              <a:rPr lang="en-US" sz="2700" dirty="0" smtClean="0">
                <a:latin typeface="Arial" panose="020B0604020202020204" pitchFamily="34" charset="0"/>
                <a:cs typeface="Arial" panose="020B0604020202020204" pitchFamily="34" charset="0"/>
              </a:rPr>
              <a:t>STRs show two treatments for right knee pain</a:t>
            </a:r>
          </a:p>
          <a:p>
            <a:pPr>
              <a:buFont typeface="Arial" panose="020B0604020202020204" pitchFamily="34" charset="0"/>
              <a:buChar char="•"/>
              <a:defRPr/>
            </a:pPr>
            <a:r>
              <a:rPr lang="en-US" sz="2700" dirty="0" smtClean="0">
                <a:latin typeface="Arial" panose="020B0604020202020204" pitchFamily="34" charset="0"/>
                <a:cs typeface="Arial" panose="020B0604020202020204" pitchFamily="34" charset="0"/>
              </a:rPr>
              <a:t>no medical evidence of continuous symptoms</a:t>
            </a:r>
          </a:p>
          <a:p>
            <a:pPr>
              <a:buFont typeface="Arial" panose="020B0604020202020204" pitchFamily="34" charset="0"/>
              <a:buChar char="•"/>
              <a:defRPr/>
            </a:pPr>
            <a:r>
              <a:rPr lang="en-US" sz="2700" dirty="0" smtClean="0">
                <a:latin typeface="Arial" panose="020B0604020202020204" pitchFamily="34" charset="0"/>
                <a:cs typeface="Arial" panose="020B0604020202020204" pitchFamily="34" charset="0"/>
              </a:rPr>
              <a:t>no statement that links disability with service   </a:t>
            </a:r>
          </a:p>
          <a:p>
            <a:pPr>
              <a:buFont typeface="Arial" panose="020B0604020202020204" pitchFamily="34" charset="0"/>
              <a:buChar char="•"/>
              <a:defRPr/>
            </a:pPr>
            <a:r>
              <a:rPr lang="en-US" sz="2700" dirty="0" smtClean="0">
                <a:latin typeface="Arial" panose="020B0604020202020204" pitchFamily="34" charset="0"/>
                <a:cs typeface="Arial" panose="020B0604020202020204" pitchFamily="34" charset="0"/>
              </a:rPr>
              <a:t>VA exam finds no diagnosis</a:t>
            </a:r>
          </a:p>
          <a:p>
            <a:pPr>
              <a:buFont typeface="Arial" panose="020B0604020202020204" pitchFamily="34" charset="0"/>
              <a:buChar char="•"/>
              <a:defRPr/>
            </a:pPr>
            <a:r>
              <a:rPr lang="en-US" sz="2700" dirty="0" smtClean="0">
                <a:latin typeface="Arial" panose="020B0604020202020204" pitchFamily="34" charset="0"/>
                <a:cs typeface="Arial" panose="020B0604020202020204" pitchFamily="34" charset="0"/>
              </a:rPr>
              <a:t>Service connection is denied</a:t>
            </a:r>
            <a:br>
              <a:rPr lang="en-US" sz="2700" dirty="0" smtClean="0">
                <a:latin typeface="Arial" panose="020B0604020202020204" pitchFamily="34" charset="0"/>
                <a:cs typeface="Arial" panose="020B0604020202020204" pitchFamily="34" charset="0"/>
              </a:rPr>
            </a:br>
            <a:endParaRPr lang="en-US" sz="2700" dirty="0" smtClean="0">
              <a:latin typeface="Arial" panose="020B0604020202020204" pitchFamily="34" charset="0"/>
              <a:cs typeface="Arial" panose="020B0604020202020204" pitchFamily="34" charset="0"/>
            </a:endParaRPr>
          </a:p>
          <a:p>
            <a:pPr marL="0" indent="0" algn="ctr">
              <a:buNone/>
              <a:defRPr/>
            </a:pPr>
            <a:r>
              <a:rPr lang="en-US" sz="3200" b="1" dirty="0" smtClean="0">
                <a:latin typeface="Arial" panose="020B0604020202020204" pitchFamily="34" charset="0"/>
                <a:cs typeface="Arial" panose="020B0604020202020204" pitchFamily="34" charset="0"/>
              </a:rPr>
              <a:t>Is this correct?</a:t>
            </a:r>
          </a:p>
          <a:p>
            <a:pPr marL="0" indent="0">
              <a:buFont typeface="Wingdings" pitchFamily="2" charset="2"/>
              <a:buNone/>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F6E3E5D-32D0-4E6C-9E5D-D9FDC06115AF}" type="slidenum">
              <a:rPr lang="en-US" smtClean="0"/>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Understand the need of VA examinations</a:t>
            </a:r>
          </a:p>
          <a:p>
            <a:r>
              <a:rPr lang="en-US" dirty="0" smtClean="0"/>
              <a:t>Describe criteria warranting an examination</a:t>
            </a:r>
          </a:p>
          <a:p>
            <a:r>
              <a:rPr lang="en-US" dirty="0" smtClean="0"/>
              <a:t>Identify evidence that can substitute a medical opinion</a:t>
            </a:r>
          </a:p>
          <a:p>
            <a:r>
              <a:rPr lang="en-US" dirty="0" smtClean="0"/>
              <a:t>Discuss changes in TL 14-01</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E35F879-D6C8-46DD-9066-4A8FEF0B80CF}" type="slidenum">
              <a:rPr lang="en-US" smtClean="0"/>
              <a:pPr>
                <a:defRPr/>
              </a:pPr>
              <a:t>2</a:t>
            </a:fld>
            <a:endParaRPr lang="en-US" dirty="0"/>
          </a:p>
        </p:txBody>
      </p:sp>
    </p:spTree>
    <p:extLst>
      <p:ext uri="{BB962C8B-B14F-4D97-AF65-F5344CB8AC3E}">
        <p14:creationId xmlns:p14="http://schemas.microsoft.com/office/powerpoint/2010/main" val="297414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Waters</a:t>
            </a:r>
            <a:r>
              <a:rPr lang="en-US" dirty="0" smtClean="0"/>
              <a:t> – Scenario 4 - Answer</a:t>
            </a:r>
            <a:endParaRPr lang="en-US" dirty="0"/>
          </a:p>
        </p:txBody>
      </p:sp>
      <p:sp>
        <p:nvSpPr>
          <p:cNvPr id="4" name="Slide Number Placeholder 3"/>
          <p:cNvSpPr>
            <a:spLocks noGrp="1"/>
          </p:cNvSpPr>
          <p:nvPr>
            <p:ph type="sldNum" sz="quarter" idx="10"/>
          </p:nvPr>
        </p:nvSpPr>
        <p:spPr/>
        <p:txBody>
          <a:bodyPr/>
          <a:lstStyle/>
          <a:p>
            <a:pPr>
              <a:defRPr/>
            </a:pPr>
            <a:fld id="{C30FE6B9-5A41-42C5-8C03-AB7B8C217DBD}" type="slidenum">
              <a:rPr lang="en-US" smtClean="0"/>
              <a:pPr>
                <a:defRPr/>
              </a:pPr>
              <a:t>20</a:t>
            </a:fld>
            <a:endParaRPr lang="en-US" dirty="0"/>
          </a:p>
        </p:txBody>
      </p:sp>
      <p:sp>
        <p:nvSpPr>
          <p:cNvPr id="20484" name="Content Placeholder 4"/>
          <p:cNvSpPr>
            <a:spLocks noGrp="1"/>
          </p:cNvSpPr>
          <p:nvPr>
            <p:ph idx="1"/>
          </p:nvPr>
        </p:nvSpPr>
        <p:spPr>
          <a:xfrm>
            <a:off x="1287463" y="1447801"/>
            <a:ext cx="7640637" cy="4953000"/>
          </a:xfrm>
        </p:spPr>
        <p:txBody>
          <a:bodyPr/>
          <a:lstStyle/>
          <a:p>
            <a:pPr>
              <a:buFont typeface="Arial" charset="0"/>
              <a:buChar char="•"/>
            </a:pPr>
            <a:r>
              <a:rPr lang="en-US" altLang="en-US" dirty="0" smtClean="0">
                <a:latin typeface="Arial" charset="0"/>
                <a:cs typeface="Arial" charset="0"/>
              </a:rPr>
              <a:t>Yes; the claim is just overdeveloped.</a:t>
            </a:r>
          </a:p>
          <a:p>
            <a:pPr marL="0" indent="0">
              <a:buNone/>
            </a:pPr>
            <a:endParaRPr lang="en-US" altLang="en-US" dirty="0" smtClean="0">
              <a:latin typeface="Arial" charset="0"/>
              <a:cs typeface="Arial" charset="0"/>
            </a:endParaRPr>
          </a:p>
          <a:p>
            <a:pPr>
              <a:buFont typeface="Arial" charset="0"/>
              <a:buChar char="•"/>
            </a:pPr>
            <a:r>
              <a:rPr lang="en-US" altLang="en-US" dirty="0" smtClean="0">
                <a:latin typeface="Arial" charset="0"/>
                <a:cs typeface="Arial" charset="0"/>
              </a:rPr>
              <a:t>Service connection was properly denied..</a:t>
            </a:r>
            <a:endParaRPr lang="en-US" alt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dirty="0" smtClean="0"/>
              <a:t>Summary: Impact of </a:t>
            </a:r>
            <a:r>
              <a:rPr lang="en-US" i="1" dirty="0" smtClean="0"/>
              <a:t>Waters </a:t>
            </a:r>
            <a:r>
              <a:rPr lang="en-US" dirty="0" smtClean="0"/>
              <a:t>Court Case</a:t>
            </a:r>
            <a:endParaRPr lang="en-US" dirty="0"/>
          </a:p>
        </p:txBody>
      </p:sp>
      <p:sp>
        <p:nvSpPr>
          <p:cNvPr id="26627" name="Content Placeholder 2"/>
          <p:cNvSpPr>
            <a:spLocks noGrp="1"/>
          </p:cNvSpPr>
          <p:nvPr>
            <p:ph idx="1"/>
          </p:nvPr>
        </p:nvSpPr>
        <p:spPr>
          <a:xfrm>
            <a:off x="1295400" y="1066800"/>
            <a:ext cx="7772400" cy="5334000"/>
          </a:xfrm>
        </p:spPr>
        <p:txBody>
          <a:bodyPr/>
          <a:lstStyle/>
          <a:p>
            <a:pPr marL="0" indent="0">
              <a:buNone/>
              <a:defRPr/>
            </a:pPr>
            <a:endParaRPr lang="en-US" altLang="en-US" dirty="0" smtClean="0">
              <a:latin typeface="Arial" charset="0"/>
              <a:cs typeface="Arial" charset="0"/>
            </a:endParaRPr>
          </a:p>
          <a:p>
            <a:pPr>
              <a:buFont typeface="Arial" charset="0"/>
              <a:buChar char="•"/>
              <a:defRPr/>
            </a:pPr>
            <a:r>
              <a:rPr lang="en-US" altLang="en-US" dirty="0">
                <a:latin typeface="Arial" charset="0"/>
                <a:cs typeface="Arial" charset="0"/>
              </a:rPr>
              <a:t>Veteran’s claim or statement of back pain is acceptable as current persistent or recurrent symptoms of </a:t>
            </a:r>
            <a:r>
              <a:rPr lang="en-US" altLang="en-US" dirty="0" smtClean="0">
                <a:latin typeface="Arial" charset="0"/>
                <a:cs typeface="Arial" charset="0"/>
              </a:rPr>
              <a:t>disability</a:t>
            </a:r>
            <a:endParaRPr lang="en-US" altLang="en-US" dirty="0">
              <a:latin typeface="Arial" charset="0"/>
              <a:cs typeface="Arial" charset="0"/>
            </a:endParaRPr>
          </a:p>
          <a:p>
            <a:pPr>
              <a:buFont typeface="Arial" charset="0"/>
              <a:buChar char="•"/>
              <a:defRPr/>
            </a:pPr>
            <a:r>
              <a:rPr lang="en-US" altLang="en-US" dirty="0" smtClean="0">
                <a:latin typeface="Arial" charset="0"/>
                <a:cs typeface="Arial" charset="0"/>
              </a:rPr>
              <a:t>STRs, DD 214, etc. showing an event, injury, or disease in service</a:t>
            </a:r>
          </a:p>
          <a:p>
            <a:pPr marL="0" indent="0">
              <a:buFont typeface="Wingdings" pitchFamily="2" charset="2"/>
              <a:buNone/>
              <a:defRPr/>
            </a:pPr>
            <a:endParaRPr lang="en-US" altLang="en-US" sz="800" dirty="0" smtClean="0">
              <a:latin typeface="Arial" charset="0"/>
              <a:cs typeface="Arial" charset="0"/>
            </a:endParaRPr>
          </a:p>
          <a:p>
            <a:pPr>
              <a:buFont typeface="Arial" charset="0"/>
              <a:buChar char="•"/>
              <a:defRPr/>
            </a:pPr>
            <a:r>
              <a:rPr lang="en-US" altLang="en-US" dirty="0" smtClean="0">
                <a:latin typeface="Arial" charset="0"/>
                <a:cs typeface="Arial" charset="0"/>
              </a:rPr>
              <a:t>Veteran’s lay statement “since service” is adequate to indicate an association or causal connection with service</a:t>
            </a:r>
          </a:p>
          <a:p>
            <a:pPr marL="0" indent="0">
              <a:buFont typeface="Wingdings" pitchFamily="2" charset="2"/>
              <a:buNone/>
              <a:defRPr/>
            </a:pPr>
            <a:endParaRPr lang="en-US" altLang="en-US" sz="800"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B66CE7F3-EA96-4C3A-A918-68FB1736B696}" type="slidenum">
              <a:rPr lang="en-US" smtClean="0"/>
              <a:pPr>
                <a:defRPr/>
              </a:pPr>
              <a:t>21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pPr lvl="4">
              <a:buFontTx/>
              <a:buNone/>
            </a:pPr>
            <a:r>
              <a:rPr lang="en-US" altLang="en-US" dirty="0" smtClean="0"/>
              <a:t>  </a:t>
            </a:r>
          </a:p>
        </p:txBody>
      </p:sp>
      <p:sp>
        <p:nvSpPr>
          <p:cNvPr id="22531" name="WordArt 4"/>
          <p:cNvSpPr>
            <a:spLocks noChangeArrowheads="1" noChangeShapeType="1" noTextEdit="1"/>
          </p:cNvSpPr>
          <p:nvPr/>
        </p:nvSpPr>
        <p:spPr bwMode="auto">
          <a:xfrm>
            <a:off x="1981200" y="2590800"/>
            <a:ext cx="5943600" cy="184785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Questions? </a:t>
            </a:r>
          </a:p>
        </p:txBody>
      </p:sp>
      <p:sp>
        <p:nvSpPr>
          <p:cNvPr id="7" name="Slide Number Placeholder 6"/>
          <p:cNvSpPr>
            <a:spLocks noGrp="1"/>
          </p:cNvSpPr>
          <p:nvPr>
            <p:ph type="sldNum" sz="quarter" idx="10"/>
          </p:nvPr>
        </p:nvSpPr>
        <p:spPr/>
        <p:txBody>
          <a:bodyPr/>
          <a:lstStyle/>
          <a:p>
            <a:pPr>
              <a:defRPr/>
            </a:pPr>
            <a:fld id="{DE65A43A-F6A0-49EA-84B3-D5C05962FCE8}" type="slidenum">
              <a:rPr lang="en-US" smtClean="0"/>
              <a:pPr>
                <a:defRPr/>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Walker v Shinseki</a:t>
            </a:r>
            <a:endParaRPr lang="en-US" i="1" dirty="0"/>
          </a:p>
        </p:txBody>
      </p:sp>
      <p:sp>
        <p:nvSpPr>
          <p:cNvPr id="23555" name="Content Placeholder 2"/>
          <p:cNvSpPr>
            <a:spLocks noGrp="1"/>
          </p:cNvSpPr>
          <p:nvPr>
            <p:ph idx="1"/>
          </p:nvPr>
        </p:nvSpPr>
        <p:spPr>
          <a:xfrm>
            <a:off x="914400" y="1447800"/>
            <a:ext cx="8013700" cy="4648200"/>
          </a:xfrm>
        </p:spPr>
        <p:txBody>
          <a:bodyPr/>
          <a:lstStyle/>
          <a:p>
            <a:pPr marL="0" indent="0" algn="ctr">
              <a:buFont typeface="Wingdings" pitchFamily="2" charset="2"/>
              <a:buNone/>
            </a:pPr>
            <a:endParaRPr lang="en-US" altLang="en-US" dirty="0">
              <a:latin typeface="Arial" charset="0"/>
              <a:cs typeface="Arial" charset="0"/>
            </a:endParaRPr>
          </a:p>
          <a:p>
            <a:pPr marL="0" indent="0">
              <a:buFont typeface="Wingdings" pitchFamily="2" charset="2"/>
              <a:buNone/>
            </a:pPr>
            <a:endParaRPr lang="en-US" altLang="en-US" dirty="0">
              <a:latin typeface="Arial" charset="0"/>
              <a:cs typeface="Arial" charset="0"/>
            </a:endParaRPr>
          </a:p>
          <a:p>
            <a:pPr marL="0" indent="0">
              <a:buFont typeface="Wingdings" pitchFamily="2" charset="2"/>
              <a:buNone/>
            </a:pPr>
            <a:endParaRPr lang="en-US" altLang="en-US" dirty="0">
              <a:latin typeface="Arial" charset="0"/>
              <a:cs typeface="Arial" charset="0"/>
            </a:endParaRPr>
          </a:p>
          <a:p>
            <a:pPr marL="0" indent="0">
              <a:buFont typeface="Wingdings" pitchFamily="2" charset="2"/>
              <a:buNone/>
            </a:pPr>
            <a:endParaRPr lang="en-US" altLang="en-US" dirty="0">
              <a:latin typeface="Arial" charset="0"/>
              <a:cs typeface="Arial" charset="0"/>
            </a:endParaRPr>
          </a:p>
          <a:p>
            <a:pPr marL="0" indent="0">
              <a:buFont typeface="Wingdings" pitchFamily="2" charset="2"/>
              <a:buNone/>
            </a:pPr>
            <a:endParaRPr lang="en-US" altLang="en-US" dirty="0">
              <a:latin typeface="Arial" charset="0"/>
              <a:cs typeface="Arial" charset="0"/>
            </a:endParaRPr>
          </a:p>
          <a:p>
            <a:pPr marL="0" indent="0">
              <a:buFont typeface="Wingdings" pitchFamily="2" charset="2"/>
              <a:buNone/>
            </a:pPr>
            <a:endParaRPr lang="en-US" altLang="en-US" dirty="0">
              <a:latin typeface="Arial" charset="0"/>
              <a:cs typeface="Arial" charset="0"/>
            </a:endParaRPr>
          </a:p>
          <a:p>
            <a:pPr marL="0" indent="0">
              <a:buFont typeface="Wingdings" pitchFamily="2" charset="2"/>
              <a:buNone/>
            </a:pPr>
            <a:endParaRPr lang="en-US" altLang="en-US" dirty="0">
              <a:latin typeface="Arial" charset="0"/>
              <a:cs typeface="Arial" charset="0"/>
            </a:endParaRPr>
          </a:p>
          <a:p>
            <a:pPr marL="0" indent="0" algn="ctr">
              <a:buFont typeface="Wingdings" pitchFamily="2" charset="2"/>
              <a:buNone/>
            </a:pPr>
            <a:endParaRPr lang="en-US" altLang="en-US" dirty="0">
              <a:latin typeface="Arial" charset="0"/>
              <a:cs typeface="Arial" charset="0"/>
            </a:endParaRPr>
          </a:p>
          <a:p>
            <a:pPr marL="0" indent="0" algn="ctr">
              <a:buFont typeface="Wingdings" pitchFamily="2" charset="2"/>
              <a:buNone/>
            </a:pPr>
            <a:r>
              <a:rPr lang="en-US" altLang="en-US" dirty="0">
                <a:latin typeface="Arial" charset="0"/>
                <a:cs typeface="Arial" charset="0"/>
              </a:rPr>
              <a:t>Are these symptoms </a:t>
            </a:r>
            <a:r>
              <a:rPr lang="en-US" altLang="en-US" dirty="0" smtClean="0">
                <a:latin typeface="Arial" charset="0"/>
                <a:cs typeface="Arial" charset="0"/>
              </a:rPr>
              <a:t>enough?</a:t>
            </a:r>
            <a:endParaRPr lang="en-US" alt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851241A-9830-453C-BA91-219F9AA0172E}" type="slidenum">
              <a:rPr lang="en-US" smtClean="0"/>
              <a:pPr>
                <a:defRPr/>
              </a:pPr>
              <a:t>23</a:t>
            </a:fld>
            <a:endParaRPr lang="en-US" dirty="0"/>
          </a:p>
        </p:txBody>
      </p:sp>
      <p:pic>
        <p:nvPicPr>
          <p:cNvPr id="235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89088"/>
            <a:ext cx="5638800" cy="336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normAutofit/>
          </a:bodyPr>
          <a:lstStyle/>
          <a:p>
            <a:pPr>
              <a:defRPr/>
            </a:pPr>
            <a:r>
              <a:rPr lang="en-US" dirty="0" smtClean="0"/>
              <a:t>A “Nexus</a:t>
            </a:r>
            <a:r>
              <a:rPr lang="en-US" dirty="0"/>
              <a:t>” for VA R</a:t>
            </a:r>
            <a:r>
              <a:rPr lang="en-US" dirty="0" smtClean="0"/>
              <a:t>ating </a:t>
            </a:r>
            <a:r>
              <a:rPr lang="en-US" dirty="0"/>
              <a:t>P</a:t>
            </a:r>
            <a:r>
              <a:rPr lang="en-US" dirty="0" smtClean="0"/>
              <a:t>urposes</a:t>
            </a:r>
            <a:endParaRPr lang="en-US" dirty="0"/>
          </a:p>
        </p:txBody>
      </p:sp>
      <p:sp>
        <p:nvSpPr>
          <p:cNvPr id="27651" name="Content Placeholder 2"/>
          <p:cNvSpPr>
            <a:spLocks noGrp="1"/>
          </p:cNvSpPr>
          <p:nvPr>
            <p:ph idx="1"/>
          </p:nvPr>
        </p:nvSpPr>
        <p:spPr>
          <a:xfrm>
            <a:off x="1287463" y="1524000"/>
            <a:ext cx="7640637" cy="4527550"/>
          </a:xfrm>
        </p:spPr>
        <p:txBody>
          <a:bodyPr/>
          <a:lstStyle/>
          <a:p>
            <a:pPr>
              <a:buFont typeface="Arial" charset="0"/>
              <a:buChar char="•"/>
            </a:pPr>
            <a:r>
              <a:rPr lang="en-US" altLang="en-US" dirty="0">
                <a:latin typeface="Arial" charset="0"/>
                <a:cs typeface="Arial" charset="0"/>
              </a:rPr>
              <a:t>Acceptable </a:t>
            </a:r>
            <a:r>
              <a:rPr lang="en-US" altLang="en-US" dirty="0" smtClean="0">
                <a:latin typeface="Arial" charset="0"/>
                <a:cs typeface="Arial" charset="0"/>
              </a:rPr>
              <a:t>nexus:</a:t>
            </a:r>
            <a:endParaRPr lang="en-US" altLang="en-US" dirty="0">
              <a:latin typeface="Arial" charset="0"/>
              <a:cs typeface="Arial" charset="0"/>
            </a:endParaRPr>
          </a:p>
          <a:p>
            <a:pPr>
              <a:buFont typeface="Arial" charset="0"/>
              <a:buChar char="•"/>
            </a:pPr>
            <a:endParaRPr lang="en-US" altLang="en-US" dirty="0">
              <a:latin typeface="Arial" charset="0"/>
              <a:cs typeface="Arial" charset="0"/>
            </a:endParaRPr>
          </a:p>
          <a:p>
            <a:pPr lvl="1">
              <a:buClr>
                <a:srgbClr val="CC0000"/>
              </a:buClr>
              <a:buFont typeface="Wingdings" pitchFamily="2" charset="2"/>
              <a:buChar char="Ø"/>
            </a:pPr>
            <a:r>
              <a:rPr lang="en-US" altLang="en-US" dirty="0">
                <a:latin typeface="Arial" charset="0"/>
                <a:cs typeface="Arial" charset="0"/>
              </a:rPr>
              <a:t>Medical opinion</a:t>
            </a:r>
          </a:p>
          <a:p>
            <a:pPr lvl="1">
              <a:buClr>
                <a:srgbClr val="CC0000"/>
              </a:buClr>
              <a:buFont typeface="Wingdings" pitchFamily="2" charset="2"/>
              <a:buChar char="Ø"/>
            </a:pPr>
            <a:endParaRPr lang="en-US" altLang="en-US" dirty="0">
              <a:latin typeface="Arial" charset="0"/>
              <a:cs typeface="Arial" charset="0"/>
            </a:endParaRPr>
          </a:p>
          <a:p>
            <a:pPr lvl="1">
              <a:buClr>
                <a:srgbClr val="CC0000"/>
              </a:buClr>
              <a:buFont typeface="Wingdings" pitchFamily="2" charset="2"/>
              <a:buChar char="Ø"/>
            </a:pPr>
            <a:r>
              <a:rPr lang="en-US" altLang="en-US" dirty="0">
                <a:latin typeface="Arial" charset="0"/>
                <a:cs typeface="Arial" charset="0"/>
              </a:rPr>
              <a:t>Medical evidence of continuous symptoms</a:t>
            </a:r>
          </a:p>
          <a:p>
            <a:pPr lvl="1">
              <a:buClr>
                <a:srgbClr val="CC0000"/>
              </a:buClr>
              <a:buFont typeface="Wingdings" pitchFamily="2" charset="2"/>
              <a:buChar char="Ø"/>
            </a:pPr>
            <a:endParaRPr lang="en-US" altLang="en-US" dirty="0">
              <a:latin typeface="Arial" charset="0"/>
              <a:cs typeface="Arial" charset="0"/>
            </a:endParaRPr>
          </a:p>
          <a:p>
            <a:pPr lvl="1">
              <a:buClr>
                <a:srgbClr val="CC0000"/>
              </a:buClr>
              <a:buFont typeface="Wingdings" pitchFamily="2" charset="2"/>
              <a:buChar char="Ø"/>
            </a:pPr>
            <a:r>
              <a:rPr lang="en-US" altLang="en-US" dirty="0">
                <a:latin typeface="Arial" charset="0"/>
                <a:cs typeface="Arial" charset="0"/>
              </a:rPr>
              <a:t>Continuity of symptomatology of </a:t>
            </a:r>
            <a:r>
              <a:rPr lang="en-US" altLang="en-US" u="heavy" dirty="0">
                <a:uFill>
                  <a:solidFill>
                    <a:srgbClr val="C00000"/>
                  </a:solidFill>
                </a:uFill>
                <a:latin typeface="Arial" charset="0"/>
                <a:cs typeface="Arial" charset="0"/>
              </a:rPr>
              <a:t>chronic</a:t>
            </a:r>
            <a:r>
              <a:rPr lang="en-US" altLang="en-US" dirty="0">
                <a:latin typeface="Arial" charset="0"/>
                <a:cs typeface="Arial" charset="0"/>
              </a:rPr>
              <a:t> disabilities</a:t>
            </a:r>
          </a:p>
        </p:txBody>
      </p:sp>
      <p:sp>
        <p:nvSpPr>
          <p:cNvPr id="3" name="Slide Number Placeholder 2"/>
          <p:cNvSpPr>
            <a:spLocks noGrp="1"/>
          </p:cNvSpPr>
          <p:nvPr>
            <p:ph type="sldNum" sz="quarter" idx="10"/>
          </p:nvPr>
        </p:nvSpPr>
        <p:spPr/>
        <p:txBody>
          <a:bodyPr/>
          <a:lstStyle/>
          <a:p>
            <a:pPr>
              <a:defRPr/>
            </a:pPr>
            <a:fld id="{740A48A4-91C4-41F0-8D44-B753ADF42592}" type="slidenum">
              <a:rPr lang="en-US" smtClean="0"/>
              <a:pPr>
                <a:defRPr/>
              </a:pPr>
              <a:t>24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chronic?</a:t>
            </a:r>
          </a:p>
        </p:txBody>
      </p:sp>
      <p:sp>
        <p:nvSpPr>
          <p:cNvPr id="3" name="Content Placeholder 2"/>
          <p:cNvSpPr>
            <a:spLocks noGrp="1"/>
          </p:cNvSpPr>
          <p:nvPr>
            <p:ph idx="1"/>
          </p:nvPr>
        </p:nvSpPr>
        <p:spPr/>
        <p:txBody>
          <a:bodyPr/>
          <a:lstStyle/>
          <a:p>
            <a:r>
              <a:rPr lang="en-US" dirty="0" smtClean="0"/>
              <a:t>38 CFR § 3.309(a) – chronic disabilities</a:t>
            </a:r>
          </a:p>
          <a:p>
            <a:endParaRPr lang="en-US" dirty="0"/>
          </a:p>
          <a:p>
            <a:r>
              <a:rPr lang="en-US" dirty="0" smtClean="0"/>
              <a:t>38 CFR § 3.307 – presumptive period</a:t>
            </a:r>
            <a:endParaRPr lang="en-US" dirty="0"/>
          </a:p>
        </p:txBody>
      </p:sp>
      <p:sp>
        <p:nvSpPr>
          <p:cNvPr id="4" name="Slide Number Placeholder 3"/>
          <p:cNvSpPr>
            <a:spLocks noGrp="1"/>
          </p:cNvSpPr>
          <p:nvPr>
            <p:ph type="sldNum" sz="quarter" idx="10"/>
          </p:nvPr>
        </p:nvSpPr>
        <p:spPr/>
        <p:txBody>
          <a:bodyPr/>
          <a:lstStyle/>
          <a:p>
            <a:pPr>
              <a:defRPr/>
            </a:pPr>
            <a:fld id="{0E35F879-D6C8-46DD-9066-4A8FEF0B80CF}" type="slidenum">
              <a:rPr lang="en-US" smtClean="0"/>
              <a:pPr>
                <a:defRPr/>
              </a:pPr>
              <a:t>25</a:t>
            </a:fld>
            <a:endParaRPr lang="en-US" dirty="0"/>
          </a:p>
        </p:txBody>
      </p:sp>
    </p:spTree>
    <p:extLst>
      <p:ext uri="{BB962C8B-B14F-4D97-AF65-F5344CB8AC3E}">
        <p14:creationId xmlns:p14="http://schemas.microsoft.com/office/powerpoint/2010/main" val="1408514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dirty="0"/>
              <a:t>Other</a:t>
            </a:r>
            <a:r>
              <a:rPr lang="en-US" dirty="0" smtClean="0"/>
              <a:t>??</a:t>
            </a:r>
            <a:endParaRPr lang="en-US" dirty="0"/>
          </a:p>
        </p:txBody>
      </p:sp>
      <p:sp>
        <p:nvSpPr>
          <p:cNvPr id="26627" name="Content Placeholder 2"/>
          <p:cNvSpPr>
            <a:spLocks noGrp="1"/>
          </p:cNvSpPr>
          <p:nvPr>
            <p:ph idx="1"/>
          </p:nvPr>
        </p:nvSpPr>
        <p:spPr>
          <a:xfrm>
            <a:off x="838200" y="1600200"/>
            <a:ext cx="8382000" cy="4876800"/>
          </a:xfrm>
        </p:spPr>
        <p:txBody>
          <a:bodyPr/>
          <a:lstStyle/>
          <a:p>
            <a:pPr marL="0" indent="0">
              <a:buNone/>
            </a:pPr>
            <a:r>
              <a:rPr lang="en-US" altLang="en-US" dirty="0">
                <a:latin typeface="Arial" charset="0"/>
                <a:cs typeface="Arial" charset="0"/>
              </a:rPr>
              <a:t>Other </a:t>
            </a:r>
            <a:r>
              <a:rPr lang="en-US" altLang="en-US" dirty="0" smtClean="0">
                <a:latin typeface="Arial" charset="0"/>
                <a:cs typeface="Arial" charset="0"/>
              </a:rPr>
              <a:t>organic </a:t>
            </a:r>
            <a:r>
              <a:rPr lang="en-US" altLang="en-US" dirty="0">
                <a:latin typeface="Arial" charset="0"/>
                <a:cs typeface="Arial" charset="0"/>
              </a:rPr>
              <a:t>diseases of the nervous system:</a:t>
            </a:r>
            <a:br>
              <a:rPr lang="en-US" altLang="en-US" dirty="0">
                <a:latin typeface="Arial" charset="0"/>
                <a:cs typeface="Arial" charset="0"/>
              </a:rPr>
            </a:br>
            <a:endParaRPr lang="en-US" altLang="en-US" sz="1400" dirty="0">
              <a:latin typeface="Arial" charset="0"/>
              <a:cs typeface="Arial" charset="0"/>
            </a:endParaRPr>
          </a:p>
          <a:p>
            <a:pPr lvl="1">
              <a:buClr>
                <a:srgbClr val="FF0000"/>
              </a:buClr>
              <a:buFont typeface="Wingdings" pitchFamily="2" charset="2"/>
              <a:buChar char="Ø"/>
            </a:pPr>
            <a:r>
              <a:rPr lang="en-US" altLang="en-US" dirty="0">
                <a:latin typeface="Arial" charset="0"/>
                <a:cs typeface="Arial" charset="0"/>
              </a:rPr>
              <a:t>Glaucoma</a:t>
            </a:r>
          </a:p>
          <a:p>
            <a:pPr lvl="1">
              <a:buClr>
                <a:srgbClr val="FF0000"/>
              </a:buClr>
              <a:buFont typeface="Wingdings" pitchFamily="2" charset="2"/>
              <a:buChar char="Ø"/>
            </a:pPr>
            <a:r>
              <a:rPr lang="en-US" altLang="en-US" dirty="0">
                <a:latin typeface="Arial" charset="0"/>
                <a:cs typeface="Arial" charset="0"/>
              </a:rPr>
              <a:t>Sensorineural hearing loss</a:t>
            </a:r>
          </a:p>
          <a:p>
            <a:pPr lvl="1">
              <a:buClr>
                <a:srgbClr val="FF0000"/>
              </a:buClr>
              <a:buFont typeface="Wingdings" pitchFamily="2" charset="2"/>
              <a:buChar char="Ø"/>
            </a:pPr>
            <a:r>
              <a:rPr lang="en-US" altLang="en-US" dirty="0">
                <a:latin typeface="Arial" charset="0"/>
                <a:cs typeface="Arial" charset="0"/>
              </a:rPr>
              <a:t>Carpal tunnel syndrome</a:t>
            </a:r>
          </a:p>
          <a:p>
            <a:pPr lvl="1">
              <a:buClr>
                <a:srgbClr val="FF0000"/>
              </a:buClr>
              <a:buFont typeface="Wingdings" pitchFamily="2" charset="2"/>
              <a:buChar char="Ø"/>
            </a:pPr>
            <a:r>
              <a:rPr lang="en-US" altLang="en-US" dirty="0">
                <a:latin typeface="Arial" charset="0"/>
                <a:cs typeface="Arial" charset="0"/>
              </a:rPr>
              <a:t>Migraine headaches </a:t>
            </a:r>
          </a:p>
          <a:p>
            <a:pPr lvl="1">
              <a:buClr>
                <a:srgbClr val="FF0000"/>
              </a:buClr>
              <a:buFont typeface="Wingdings" pitchFamily="2" charset="2"/>
              <a:buChar char="Ø"/>
            </a:pPr>
            <a:endParaRPr lang="en-US" altLang="en-US" dirty="0">
              <a:latin typeface="Arial" charset="0"/>
              <a:cs typeface="Arial" charset="0"/>
            </a:endParaRPr>
          </a:p>
          <a:p>
            <a:pPr marL="457200" lvl="1" indent="0">
              <a:buClr>
                <a:srgbClr val="FF0000"/>
              </a:buClr>
              <a:buNone/>
            </a:pPr>
            <a:r>
              <a:rPr lang="en-US" altLang="en-US" dirty="0">
                <a:latin typeface="Arial" charset="0"/>
                <a:cs typeface="Arial" charset="0"/>
              </a:rPr>
              <a:t>  Refer to </a:t>
            </a:r>
            <a:r>
              <a:rPr lang="en-US" altLang="en-US" i="1" dirty="0">
                <a:latin typeface="Arial" charset="0"/>
                <a:cs typeface="Arial" charset="0"/>
              </a:rPr>
              <a:t>Hayes v. Brown</a:t>
            </a:r>
            <a:r>
              <a:rPr lang="en-US" altLang="en-US" dirty="0">
                <a:latin typeface="Arial" charset="0"/>
                <a:cs typeface="Arial" charset="0"/>
              </a:rPr>
              <a:t>, 5 Vet. App. 60, 66 (1993)</a:t>
            </a:r>
          </a:p>
          <a:p>
            <a:pPr lvl="2">
              <a:buClr>
                <a:srgbClr val="FF0000"/>
              </a:buClr>
              <a:buFont typeface="Wingdings" pitchFamily="2" charset="2"/>
              <a:buChar char="ü"/>
            </a:pPr>
            <a:r>
              <a:rPr lang="en-US" altLang="en-US" dirty="0">
                <a:latin typeface="Arial" charset="0"/>
                <a:cs typeface="Arial" charset="0"/>
              </a:rPr>
              <a:t>Held that M21 provisions can be the equivalent of regulations</a:t>
            </a:r>
            <a:endParaRPr lang="en-US" altLang="en-US" dirty="0"/>
          </a:p>
        </p:txBody>
      </p:sp>
      <p:sp>
        <p:nvSpPr>
          <p:cNvPr id="3" name="Slide Number Placeholder 2"/>
          <p:cNvSpPr>
            <a:spLocks noGrp="1"/>
          </p:cNvSpPr>
          <p:nvPr>
            <p:ph type="sldNum" sz="quarter" idx="10"/>
          </p:nvPr>
        </p:nvSpPr>
        <p:spPr/>
        <p:txBody>
          <a:bodyPr/>
          <a:lstStyle/>
          <a:p>
            <a:pPr>
              <a:defRPr/>
            </a:pPr>
            <a:fld id="{8F88B57A-BC7C-4DD2-B5D1-5BC818486C5E}" type="slidenum">
              <a:rPr lang="en-US" smtClean="0"/>
              <a:pPr>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Walker</a:t>
            </a:r>
            <a:r>
              <a:rPr lang="en-US" dirty="0" smtClean="0"/>
              <a:t> - Scenario 1 - Question</a:t>
            </a:r>
            <a:endParaRPr lang="en-US" dirty="0"/>
          </a:p>
        </p:txBody>
      </p:sp>
      <p:sp>
        <p:nvSpPr>
          <p:cNvPr id="29699" name="Content Placeholder 2"/>
          <p:cNvSpPr>
            <a:spLocks noGrp="1"/>
          </p:cNvSpPr>
          <p:nvPr>
            <p:ph idx="1"/>
          </p:nvPr>
        </p:nvSpPr>
        <p:spPr>
          <a:xfrm>
            <a:off x="1287463" y="1295401"/>
            <a:ext cx="7640637" cy="5029200"/>
          </a:xfrm>
        </p:spPr>
        <p:txBody>
          <a:bodyPr/>
          <a:lstStyle/>
          <a:p>
            <a:pPr>
              <a:buFont typeface="Arial" charset="0"/>
              <a:buChar char="•"/>
              <a:defRPr/>
            </a:pPr>
            <a:r>
              <a:rPr lang="en-US" altLang="en-US" dirty="0">
                <a:latin typeface="Arial" charset="0"/>
                <a:cs typeface="Arial" charset="0"/>
              </a:rPr>
              <a:t>Six months after discharge</a:t>
            </a:r>
          </a:p>
          <a:p>
            <a:pPr>
              <a:buFont typeface="Arial" charset="0"/>
              <a:buChar char="•"/>
              <a:defRPr/>
            </a:pPr>
            <a:r>
              <a:rPr lang="en-US" altLang="en-US" dirty="0">
                <a:latin typeface="Arial" charset="0"/>
                <a:cs typeface="Arial" charset="0"/>
              </a:rPr>
              <a:t>Claimed </a:t>
            </a:r>
            <a:r>
              <a:rPr lang="en-US" altLang="en-US" dirty="0" smtClean="0">
                <a:latin typeface="Arial" charset="0"/>
                <a:cs typeface="Arial" charset="0"/>
              </a:rPr>
              <a:t>right </a:t>
            </a:r>
            <a:r>
              <a:rPr lang="en-US" altLang="en-US" dirty="0">
                <a:latin typeface="Arial" charset="0"/>
                <a:cs typeface="Arial" charset="0"/>
              </a:rPr>
              <a:t>knee strain</a:t>
            </a:r>
          </a:p>
          <a:p>
            <a:pPr>
              <a:buFont typeface="Arial" charset="0"/>
              <a:buChar char="•"/>
              <a:defRPr/>
            </a:pPr>
            <a:r>
              <a:rPr lang="en-US" altLang="en-US" dirty="0">
                <a:latin typeface="Arial" charset="0"/>
                <a:cs typeface="Arial" charset="0"/>
              </a:rPr>
              <a:t>Shown in  </a:t>
            </a:r>
            <a:r>
              <a:rPr lang="en-US" altLang="en-US" dirty="0" smtClean="0">
                <a:latin typeface="Arial" charset="0"/>
                <a:cs typeface="Arial" charset="0"/>
              </a:rPr>
              <a:t>STRs </a:t>
            </a:r>
            <a:endParaRPr lang="en-US" altLang="en-US" dirty="0">
              <a:latin typeface="Arial" charset="0"/>
              <a:cs typeface="Arial" charset="0"/>
            </a:endParaRPr>
          </a:p>
          <a:p>
            <a:pPr>
              <a:buFont typeface="Arial" charset="0"/>
              <a:buChar char="•"/>
              <a:defRPr/>
            </a:pPr>
            <a:r>
              <a:rPr lang="en-US" altLang="en-US" dirty="0">
                <a:latin typeface="Arial" charset="0"/>
                <a:cs typeface="Arial" charset="0"/>
              </a:rPr>
              <a:t>Medical </a:t>
            </a:r>
            <a:r>
              <a:rPr lang="en-US" altLang="en-US" dirty="0" smtClean="0">
                <a:latin typeface="Arial" charset="0"/>
                <a:cs typeface="Arial" charset="0"/>
              </a:rPr>
              <a:t>evidence </a:t>
            </a:r>
            <a:r>
              <a:rPr lang="en-US" altLang="en-US" dirty="0">
                <a:latin typeface="Arial" charset="0"/>
                <a:cs typeface="Arial" charset="0"/>
              </a:rPr>
              <a:t>dated last week with </a:t>
            </a:r>
            <a:r>
              <a:rPr lang="en-US" altLang="en-US" dirty="0" smtClean="0">
                <a:latin typeface="Arial" charset="0"/>
                <a:cs typeface="Arial" charset="0"/>
              </a:rPr>
              <a:t>diagnosis</a:t>
            </a:r>
            <a:endParaRPr lang="en-US" altLang="en-US" dirty="0">
              <a:latin typeface="Arial" charset="0"/>
              <a:cs typeface="Arial" charset="0"/>
            </a:endParaRPr>
          </a:p>
          <a:p>
            <a:pPr marL="0" indent="0">
              <a:buFont typeface="Wingdings" pitchFamily="2" charset="2"/>
              <a:buNone/>
              <a:defRPr/>
            </a:pPr>
            <a:endParaRPr lang="en-US" altLang="en-US" sz="800" dirty="0">
              <a:latin typeface="Arial" charset="0"/>
              <a:cs typeface="Arial" charset="0"/>
            </a:endParaRPr>
          </a:p>
          <a:p>
            <a:pPr marL="0" indent="0" algn="ctr">
              <a:buNone/>
              <a:defRPr/>
            </a:pPr>
            <a:r>
              <a:rPr lang="en-US" altLang="en-US" b="1" dirty="0">
                <a:latin typeface="Arial" charset="0"/>
                <a:cs typeface="Arial" charset="0"/>
              </a:rPr>
              <a:t>Medical </a:t>
            </a:r>
            <a:r>
              <a:rPr lang="en-US" altLang="en-US" b="1" dirty="0" smtClean="0">
                <a:latin typeface="Arial" charset="0"/>
                <a:cs typeface="Arial" charset="0"/>
              </a:rPr>
              <a:t>opinion required?</a:t>
            </a:r>
            <a:endParaRPr lang="en-US" altLang="en-US" b="1" dirty="0">
              <a:latin typeface="Arial" charset="0"/>
              <a:cs typeface="Arial" charset="0"/>
            </a:endParaRPr>
          </a:p>
          <a:p>
            <a:pPr marL="0" indent="0" algn="ctr">
              <a:buNone/>
              <a:defRPr/>
            </a:pPr>
            <a:r>
              <a:rPr lang="en-US" altLang="en-US" b="1" dirty="0">
                <a:latin typeface="Arial" charset="0"/>
                <a:cs typeface="Arial" charset="0"/>
              </a:rPr>
              <a:t>Why or why not?</a:t>
            </a:r>
          </a:p>
        </p:txBody>
      </p:sp>
      <p:sp>
        <p:nvSpPr>
          <p:cNvPr id="3" name="Slide Number Placeholder 2"/>
          <p:cNvSpPr>
            <a:spLocks noGrp="1"/>
          </p:cNvSpPr>
          <p:nvPr>
            <p:ph type="sldNum" sz="quarter" idx="10"/>
          </p:nvPr>
        </p:nvSpPr>
        <p:spPr/>
        <p:txBody>
          <a:bodyPr/>
          <a:lstStyle/>
          <a:p>
            <a:pPr>
              <a:defRPr/>
            </a:pPr>
            <a:fld id="{CD058B72-50F9-46F2-9555-46B3DE88187B}"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Walker</a:t>
            </a:r>
            <a:r>
              <a:rPr lang="en-US" dirty="0" smtClean="0"/>
              <a:t> - Scenario 1 - Answer </a:t>
            </a:r>
            <a:endParaRPr lang="en-US" dirty="0"/>
          </a:p>
        </p:txBody>
      </p:sp>
      <p:sp>
        <p:nvSpPr>
          <p:cNvPr id="33795" name="Content Placeholder 2"/>
          <p:cNvSpPr>
            <a:spLocks noGrp="1"/>
          </p:cNvSpPr>
          <p:nvPr>
            <p:ph idx="1"/>
          </p:nvPr>
        </p:nvSpPr>
        <p:spPr>
          <a:xfrm>
            <a:off x="1287463" y="1789113"/>
            <a:ext cx="7704137" cy="4611687"/>
          </a:xfrm>
        </p:spPr>
        <p:txBody>
          <a:bodyPr/>
          <a:lstStyle/>
          <a:p>
            <a:pPr marL="0" indent="0" algn="ctr">
              <a:buNone/>
            </a:pPr>
            <a:r>
              <a:rPr lang="en-US" altLang="en-US" dirty="0">
                <a:latin typeface="Arial" charset="0"/>
                <a:cs typeface="Arial" charset="0"/>
              </a:rPr>
              <a:t>No</a:t>
            </a:r>
          </a:p>
          <a:p>
            <a:pPr marL="0" indent="0" algn="ctr">
              <a:buNone/>
            </a:pPr>
            <a:endParaRPr lang="en-US" altLang="en-US" dirty="0">
              <a:latin typeface="Arial" charset="0"/>
              <a:cs typeface="Arial" charset="0"/>
            </a:endParaRPr>
          </a:p>
          <a:p>
            <a:pPr marL="0" indent="0" algn="ctr">
              <a:buNone/>
            </a:pPr>
            <a:r>
              <a:rPr lang="en-US" altLang="en-US" dirty="0">
                <a:latin typeface="Arial" charset="0"/>
                <a:cs typeface="Arial" charset="0"/>
                <a:sym typeface="Wingdings"/>
              </a:rPr>
              <a:t> </a:t>
            </a:r>
            <a:r>
              <a:rPr lang="en-US" altLang="en-US" dirty="0">
                <a:latin typeface="Arial" charset="0"/>
                <a:cs typeface="Arial" charset="0"/>
              </a:rPr>
              <a:t>Diagnosed closely </a:t>
            </a:r>
            <a:r>
              <a:rPr lang="en-US" altLang="en-US" dirty="0" smtClean="0">
                <a:latin typeface="Arial" charset="0"/>
                <a:cs typeface="Arial" charset="0"/>
              </a:rPr>
              <a:t>to </a:t>
            </a:r>
            <a:r>
              <a:rPr lang="en-US" altLang="en-US" dirty="0">
                <a:latin typeface="Arial" charset="0"/>
                <a:cs typeface="Arial" charset="0"/>
              </a:rPr>
              <a:t>discharge</a:t>
            </a:r>
          </a:p>
          <a:p>
            <a:pPr algn="ctr">
              <a:buFont typeface="Wingdings" pitchFamily="2" charset="2"/>
              <a:buChar char="ü"/>
            </a:pPr>
            <a:r>
              <a:rPr lang="en-US" altLang="en-US" dirty="0">
                <a:latin typeface="Arial" charset="0"/>
                <a:cs typeface="Arial" charset="0"/>
              </a:rPr>
              <a:t>Disability </a:t>
            </a:r>
            <a:r>
              <a:rPr lang="en-US" altLang="en-US" dirty="0" smtClean="0">
                <a:latin typeface="Arial" charset="0"/>
                <a:cs typeface="Arial" charset="0"/>
              </a:rPr>
              <a:t>is symptomatic</a:t>
            </a:r>
            <a:endParaRPr lang="en-US" altLang="en-US" dirty="0">
              <a:latin typeface="Arial" charset="0"/>
              <a:cs typeface="Arial" charset="0"/>
            </a:endParaRPr>
          </a:p>
          <a:p>
            <a:pPr algn="ctr">
              <a:buFont typeface="Wingdings" pitchFamily="2" charset="2"/>
              <a:buChar char="ü"/>
            </a:pPr>
            <a:r>
              <a:rPr lang="en-US" altLang="en-US" dirty="0">
                <a:latin typeface="Arial" charset="0"/>
                <a:cs typeface="Arial" charset="0"/>
              </a:rPr>
              <a:t>Meets 38 CFR </a:t>
            </a:r>
            <a:r>
              <a:rPr lang="en-US" altLang="en-US" dirty="0" smtClean="0">
                <a:latin typeface="Arial" charset="0"/>
                <a:cs typeface="Arial" charset="0"/>
              </a:rPr>
              <a:t>3.303(a</a:t>
            </a:r>
            <a:r>
              <a:rPr lang="en-US" altLang="en-US" dirty="0">
                <a:latin typeface="Arial" charset="0"/>
                <a:cs typeface="Arial" charset="0"/>
              </a:rPr>
              <a:t>)</a:t>
            </a:r>
          </a:p>
          <a:p>
            <a:pPr marL="0" indent="0" algn="ctr">
              <a:buNone/>
            </a:pPr>
            <a:endParaRPr lang="en-US" altLang="en-US" dirty="0">
              <a:latin typeface="Arial" charset="0"/>
              <a:cs typeface="Arial" charset="0"/>
            </a:endParaRPr>
          </a:p>
          <a:p>
            <a:pPr marL="0" indent="0" algn="ctr">
              <a:buNone/>
            </a:pPr>
            <a:r>
              <a:rPr lang="en-US" altLang="en-US" dirty="0">
                <a:latin typeface="Arial" charset="0"/>
                <a:cs typeface="Arial" charset="0"/>
              </a:rPr>
              <a:t>  </a:t>
            </a:r>
          </a:p>
        </p:txBody>
      </p:sp>
      <p:sp>
        <p:nvSpPr>
          <p:cNvPr id="3" name="Slide Number Placeholder 2"/>
          <p:cNvSpPr>
            <a:spLocks noGrp="1"/>
          </p:cNvSpPr>
          <p:nvPr>
            <p:ph type="sldNum" sz="quarter" idx="10"/>
          </p:nvPr>
        </p:nvSpPr>
        <p:spPr/>
        <p:txBody>
          <a:bodyPr/>
          <a:lstStyle/>
          <a:p>
            <a:pPr>
              <a:defRPr/>
            </a:pPr>
            <a:fld id="{8BE21EC4-751A-489A-8467-CA18107559AF}" type="slidenum">
              <a:rPr lang="en-US" smtClean="0"/>
              <a:pP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Walker</a:t>
            </a:r>
            <a:r>
              <a:rPr lang="en-US" dirty="0" smtClean="0"/>
              <a:t> - Scenario 2 - Question</a:t>
            </a:r>
            <a:endParaRPr lang="en-US" dirty="0"/>
          </a:p>
        </p:txBody>
      </p:sp>
      <p:sp>
        <p:nvSpPr>
          <p:cNvPr id="32771" name="Content Placeholder 2"/>
          <p:cNvSpPr>
            <a:spLocks noGrp="1"/>
          </p:cNvSpPr>
          <p:nvPr>
            <p:ph idx="1"/>
          </p:nvPr>
        </p:nvSpPr>
        <p:spPr>
          <a:xfrm>
            <a:off x="1287463" y="1219200"/>
            <a:ext cx="7780337" cy="5181601"/>
          </a:xfrm>
        </p:spPr>
        <p:txBody>
          <a:bodyPr/>
          <a:lstStyle/>
          <a:p>
            <a:pPr>
              <a:buFont typeface="Arial" charset="0"/>
              <a:buChar char="•"/>
              <a:defRPr/>
            </a:pPr>
            <a:r>
              <a:rPr lang="en-US" altLang="en-US" dirty="0">
                <a:latin typeface="Arial" charset="0"/>
                <a:cs typeface="Arial" charset="0"/>
              </a:rPr>
              <a:t>Claims asthma 18 </a:t>
            </a:r>
            <a:r>
              <a:rPr lang="en-US" altLang="en-US" dirty="0" smtClean="0">
                <a:latin typeface="Arial" charset="0"/>
                <a:cs typeface="Arial" charset="0"/>
              </a:rPr>
              <a:t>months </a:t>
            </a:r>
            <a:r>
              <a:rPr lang="en-US" altLang="en-US" dirty="0">
                <a:latin typeface="Arial" charset="0"/>
                <a:cs typeface="Arial" charset="0"/>
              </a:rPr>
              <a:t>after discharge</a:t>
            </a:r>
          </a:p>
          <a:p>
            <a:pPr>
              <a:buFont typeface="Arial" charset="0"/>
              <a:buChar char="•"/>
              <a:defRPr/>
            </a:pPr>
            <a:r>
              <a:rPr lang="en-US" altLang="en-US" dirty="0" smtClean="0">
                <a:latin typeface="Arial" charset="0"/>
                <a:cs typeface="Arial" charset="0"/>
              </a:rPr>
              <a:t>STRs </a:t>
            </a:r>
            <a:r>
              <a:rPr lang="en-US" altLang="en-US" dirty="0">
                <a:latin typeface="Arial" charset="0"/>
                <a:cs typeface="Arial" charset="0"/>
              </a:rPr>
              <a:t>show diagnosis of asthma</a:t>
            </a:r>
          </a:p>
          <a:p>
            <a:pPr>
              <a:buFont typeface="Arial" charset="0"/>
              <a:buChar char="•"/>
              <a:defRPr/>
            </a:pPr>
            <a:r>
              <a:rPr lang="en-US" altLang="en-US" dirty="0">
                <a:latin typeface="Arial" charset="0"/>
                <a:cs typeface="Arial" charset="0"/>
              </a:rPr>
              <a:t>No </a:t>
            </a:r>
            <a:r>
              <a:rPr lang="en-US" altLang="en-US" dirty="0" smtClean="0">
                <a:latin typeface="Arial" charset="0"/>
                <a:cs typeface="Arial" charset="0"/>
              </a:rPr>
              <a:t>continuous </a:t>
            </a:r>
            <a:r>
              <a:rPr lang="en-US" altLang="en-US" dirty="0">
                <a:latin typeface="Arial" charset="0"/>
                <a:cs typeface="Arial" charset="0"/>
              </a:rPr>
              <a:t>medical evidence from </a:t>
            </a:r>
            <a:r>
              <a:rPr lang="en-US" altLang="en-US" dirty="0" smtClean="0">
                <a:latin typeface="Arial" charset="0"/>
                <a:cs typeface="Arial" charset="0"/>
              </a:rPr>
              <a:t>discharge</a:t>
            </a:r>
            <a:endParaRPr lang="en-US" altLang="en-US" dirty="0">
              <a:latin typeface="Arial" charset="0"/>
              <a:cs typeface="Arial" charset="0"/>
            </a:endParaRPr>
          </a:p>
          <a:p>
            <a:pPr>
              <a:buFont typeface="Arial" charset="0"/>
              <a:buChar char="•"/>
              <a:defRPr/>
            </a:pPr>
            <a:r>
              <a:rPr lang="en-US" altLang="en-US" dirty="0">
                <a:latin typeface="Arial" charset="0"/>
                <a:cs typeface="Arial" charset="0"/>
              </a:rPr>
              <a:t>Recent </a:t>
            </a:r>
            <a:r>
              <a:rPr lang="en-US" altLang="en-US" dirty="0" smtClean="0">
                <a:latin typeface="Arial" charset="0"/>
                <a:cs typeface="Arial" charset="0"/>
              </a:rPr>
              <a:t>report </a:t>
            </a:r>
            <a:r>
              <a:rPr lang="en-US" altLang="en-US" dirty="0">
                <a:latin typeface="Arial" charset="0"/>
                <a:cs typeface="Arial" charset="0"/>
              </a:rPr>
              <a:t>with </a:t>
            </a:r>
            <a:r>
              <a:rPr lang="en-US" altLang="en-US" dirty="0" smtClean="0">
                <a:latin typeface="Arial" charset="0"/>
                <a:cs typeface="Arial" charset="0"/>
              </a:rPr>
              <a:t>diagnosis</a:t>
            </a:r>
            <a:endParaRPr lang="en-US" altLang="en-US" dirty="0">
              <a:latin typeface="Arial" charset="0"/>
              <a:cs typeface="Arial" charset="0"/>
            </a:endParaRPr>
          </a:p>
          <a:p>
            <a:pPr>
              <a:buFont typeface="Arial" charset="0"/>
              <a:buChar char="•"/>
              <a:defRPr/>
            </a:pPr>
            <a:endParaRPr lang="en-US" altLang="en-US" dirty="0">
              <a:latin typeface="Arial" charset="0"/>
              <a:cs typeface="Arial" charset="0"/>
            </a:endParaRPr>
          </a:p>
          <a:p>
            <a:pPr marL="0" indent="0" algn="ctr">
              <a:buNone/>
            </a:pPr>
            <a:r>
              <a:rPr lang="en-US" b="1" dirty="0"/>
              <a:t>Medical </a:t>
            </a:r>
            <a:r>
              <a:rPr lang="en-US" b="1" dirty="0" smtClean="0"/>
              <a:t>opinion required?</a:t>
            </a:r>
            <a:endParaRPr lang="en-US" b="1" dirty="0"/>
          </a:p>
          <a:p>
            <a:pPr marL="0" indent="0" algn="ctr">
              <a:buNone/>
            </a:pPr>
            <a:r>
              <a:rPr lang="en-US" b="1" dirty="0"/>
              <a:t>Why or why not?</a:t>
            </a:r>
            <a:endParaRPr lang="en-US" dirty="0"/>
          </a:p>
          <a:p>
            <a:pPr>
              <a:buFont typeface="Arial" charset="0"/>
              <a:buChar char="•"/>
              <a:defRPr/>
            </a:pPr>
            <a:endParaRPr lang="en-US" altLang="en-US" sz="800" dirty="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67B74BD5-6DAD-48AC-B32B-FB94D0266B03}" type="slidenum">
              <a:rPr lang="en-US" smtClean="0"/>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dirty="0" smtClean="0"/>
              <a:t>References</a:t>
            </a:r>
            <a:endParaRPr lang="en-US" dirty="0"/>
          </a:p>
        </p:txBody>
      </p:sp>
      <p:sp>
        <p:nvSpPr>
          <p:cNvPr id="9219" name="Content Placeholder 2"/>
          <p:cNvSpPr>
            <a:spLocks noGrp="1"/>
          </p:cNvSpPr>
          <p:nvPr>
            <p:ph idx="1"/>
          </p:nvPr>
        </p:nvSpPr>
        <p:spPr>
          <a:xfrm>
            <a:off x="1287463" y="1219201"/>
            <a:ext cx="7640637" cy="4832350"/>
          </a:xfrm>
        </p:spPr>
        <p:txBody>
          <a:bodyPr/>
          <a:lstStyle/>
          <a:p>
            <a:pPr>
              <a:buFont typeface="Arial" charset="0"/>
              <a:buChar char="•"/>
              <a:defRPr/>
            </a:pPr>
            <a:endParaRPr lang="en-US" altLang="en-US" i="1" dirty="0">
              <a:latin typeface="Arial" charset="0"/>
              <a:cs typeface="Arial" charset="0"/>
            </a:endParaRPr>
          </a:p>
          <a:p>
            <a:pPr>
              <a:buFont typeface="Arial" charset="0"/>
              <a:buChar char="•"/>
              <a:defRPr/>
            </a:pPr>
            <a:r>
              <a:rPr lang="en-US" altLang="en-US" i="1" dirty="0">
                <a:latin typeface="Arial" charset="0"/>
                <a:cs typeface="Arial" charset="0"/>
              </a:rPr>
              <a:t>Waters v. Shinseki</a:t>
            </a:r>
            <a:r>
              <a:rPr lang="en-US" altLang="en-US" dirty="0">
                <a:latin typeface="Arial" charset="0"/>
                <a:cs typeface="Arial" charset="0"/>
              </a:rPr>
              <a:t>, April 6, 2010</a:t>
            </a:r>
          </a:p>
          <a:p>
            <a:pPr>
              <a:buFont typeface="Arial" charset="0"/>
              <a:buChar char="•"/>
              <a:defRPr/>
            </a:pPr>
            <a:r>
              <a:rPr lang="en-US" altLang="en-US" i="1" dirty="0" smtClean="0">
                <a:latin typeface="Arial" charset="0"/>
                <a:cs typeface="Arial" charset="0"/>
              </a:rPr>
              <a:t>McLendon </a:t>
            </a:r>
            <a:r>
              <a:rPr lang="en-US" altLang="en-US" i="1" dirty="0">
                <a:latin typeface="Arial" charset="0"/>
                <a:cs typeface="Arial" charset="0"/>
              </a:rPr>
              <a:t>v Nicholson</a:t>
            </a:r>
            <a:r>
              <a:rPr lang="en-US" altLang="en-US" dirty="0">
                <a:latin typeface="Arial" charset="0"/>
                <a:cs typeface="Arial" charset="0"/>
              </a:rPr>
              <a:t>, June 5, 2006</a:t>
            </a:r>
          </a:p>
          <a:p>
            <a:pPr>
              <a:buFont typeface="Arial" charset="0"/>
              <a:buChar char="•"/>
              <a:defRPr/>
            </a:pPr>
            <a:r>
              <a:rPr lang="en-US" altLang="en-US" dirty="0" smtClean="0">
                <a:latin typeface="Arial" charset="0"/>
                <a:cs typeface="Arial" charset="0"/>
              </a:rPr>
              <a:t>38 </a:t>
            </a:r>
            <a:r>
              <a:rPr lang="en-US" altLang="en-US" dirty="0">
                <a:latin typeface="Arial" charset="0"/>
                <a:cs typeface="Arial" charset="0"/>
              </a:rPr>
              <a:t>§ CFR 3.159 </a:t>
            </a:r>
          </a:p>
          <a:p>
            <a:pPr>
              <a:buFont typeface="Arial" charset="0"/>
              <a:buChar char="•"/>
              <a:defRPr/>
            </a:pPr>
            <a:r>
              <a:rPr lang="en-US" altLang="en-US" dirty="0" smtClean="0">
                <a:latin typeface="Arial" charset="0"/>
                <a:cs typeface="Arial" charset="0"/>
              </a:rPr>
              <a:t>December </a:t>
            </a:r>
            <a:r>
              <a:rPr lang="en-US" altLang="en-US" dirty="0">
                <a:latin typeface="Arial" charset="0"/>
                <a:cs typeface="Arial" charset="0"/>
              </a:rPr>
              <a:t>2013 VSCM Bulletin</a:t>
            </a:r>
          </a:p>
          <a:p>
            <a:pPr>
              <a:buFont typeface="Arial" charset="0"/>
              <a:buChar char="•"/>
              <a:defRPr/>
            </a:pPr>
            <a:r>
              <a:rPr lang="en-US" altLang="en-US" dirty="0" smtClean="0">
                <a:latin typeface="Arial" charset="0"/>
                <a:cs typeface="Arial" charset="0"/>
              </a:rPr>
              <a:t>TL </a:t>
            </a:r>
            <a:r>
              <a:rPr lang="en-US" altLang="en-US" dirty="0">
                <a:latin typeface="Arial" charset="0"/>
                <a:cs typeface="Arial" charset="0"/>
              </a:rPr>
              <a:t>14-01</a:t>
            </a:r>
          </a:p>
        </p:txBody>
      </p:sp>
      <p:sp>
        <p:nvSpPr>
          <p:cNvPr id="4" name="Slide Number Placeholder 3"/>
          <p:cNvSpPr>
            <a:spLocks noGrp="1"/>
          </p:cNvSpPr>
          <p:nvPr>
            <p:ph type="sldNum" sz="quarter" idx="10"/>
          </p:nvPr>
        </p:nvSpPr>
        <p:spPr/>
        <p:txBody>
          <a:bodyPr/>
          <a:lstStyle/>
          <a:p>
            <a:pPr>
              <a:defRPr/>
            </a:pPr>
            <a:fld id="{3041A6CB-F22C-4815-886B-6DD588D1249B}" type="slidenum">
              <a:rPr lang="en-US" smtClean="0"/>
              <a:pPr>
                <a:defRPr/>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Walker</a:t>
            </a:r>
            <a:r>
              <a:rPr lang="en-US" dirty="0" smtClean="0"/>
              <a:t> - Scenario 2 - Answer</a:t>
            </a:r>
            <a:endParaRPr lang="en-US" dirty="0"/>
          </a:p>
        </p:txBody>
      </p:sp>
      <p:sp>
        <p:nvSpPr>
          <p:cNvPr id="33795" name="Content Placeholder 2"/>
          <p:cNvSpPr>
            <a:spLocks noGrp="1"/>
          </p:cNvSpPr>
          <p:nvPr>
            <p:ph idx="1"/>
          </p:nvPr>
        </p:nvSpPr>
        <p:spPr>
          <a:xfrm>
            <a:off x="1287463" y="1789113"/>
            <a:ext cx="7640637" cy="4611687"/>
          </a:xfrm>
        </p:spPr>
        <p:txBody>
          <a:bodyPr/>
          <a:lstStyle/>
          <a:p>
            <a:pPr marL="0" indent="0" algn="ctr">
              <a:buNone/>
              <a:defRPr/>
            </a:pPr>
            <a:r>
              <a:rPr lang="en-US" altLang="en-US" dirty="0">
                <a:latin typeface="Arial" charset="0"/>
                <a:cs typeface="Arial" charset="0"/>
              </a:rPr>
              <a:t>Yes</a:t>
            </a:r>
          </a:p>
          <a:p>
            <a:pPr marL="0" indent="0" algn="ctr">
              <a:buNone/>
              <a:defRPr/>
            </a:pPr>
            <a:endParaRPr lang="en-US" altLang="en-US" dirty="0">
              <a:latin typeface="Arial" charset="0"/>
              <a:cs typeface="Arial" charset="0"/>
            </a:endParaRPr>
          </a:p>
          <a:p>
            <a:pPr algn="ctr">
              <a:defRPr/>
            </a:pPr>
            <a:r>
              <a:rPr lang="en-US" altLang="en-US" dirty="0">
                <a:latin typeface="Arial" charset="0"/>
                <a:cs typeface="Arial" charset="0"/>
              </a:rPr>
              <a:t>Absence of continuous symptoms</a:t>
            </a:r>
          </a:p>
          <a:p>
            <a:pPr algn="ctr">
              <a:defRPr/>
            </a:pPr>
            <a:r>
              <a:rPr lang="en-US" altLang="en-US" dirty="0">
                <a:latin typeface="Arial" charset="0"/>
                <a:cs typeface="Arial" charset="0"/>
              </a:rPr>
              <a:t>Medical opinion is needed to </a:t>
            </a:r>
            <a:r>
              <a:rPr lang="en-US" altLang="en-US" dirty="0" smtClean="0">
                <a:latin typeface="Arial" charset="0"/>
                <a:cs typeface="Arial" charset="0"/>
              </a:rPr>
              <a:t>meet</a:t>
            </a:r>
            <a:endParaRPr lang="en-US" altLang="en-US" dirty="0">
              <a:latin typeface="Arial" charset="0"/>
              <a:cs typeface="Arial" charset="0"/>
            </a:endParaRPr>
          </a:p>
          <a:p>
            <a:pPr marL="0" indent="0" algn="ctr">
              <a:buNone/>
              <a:defRPr/>
            </a:pPr>
            <a:r>
              <a:rPr lang="en-US" altLang="en-US" dirty="0">
                <a:latin typeface="Arial" charset="0"/>
                <a:cs typeface="Arial" charset="0"/>
              </a:rPr>
              <a:t>criteria under § 3.303(a).</a:t>
            </a:r>
          </a:p>
          <a:p>
            <a:pPr marL="0" indent="0">
              <a:buFont typeface="Wingdings" pitchFamily="2" charset="2"/>
              <a:buNone/>
              <a:defRPr/>
            </a:pPr>
            <a:endParaRPr lang="en-US" altLang="en-US" dirty="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AD568957-A150-414F-89B5-1B04982E0BC1}" type="slidenum">
              <a:rPr lang="en-US" smtClean="0"/>
              <a:pPr>
                <a:defRPr/>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Walker</a:t>
            </a:r>
            <a:r>
              <a:rPr lang="en-US" dirty="0" smtClean="0"/>
              <a:t> - Scenario 3 - Question</a:t>
            </a:r>
            <a:endParaRPr lang="en-US" dirty="0"/>
          </a:p>
        </p:txBody>
      </p:sp>
      <p:sp>
        <p:nvSpPr>
          <p:cNvPr id="35843" name="Content Placeholder 2"/>
          <p:cNvSpPr>
            <a:spLocks noGrp="1"/>
          </p:cNvSpPr>
          <p:nvPr>
            <p:ph idx="1"/>
          </p:nvPr>
        </p:nvSpPr>
        <p:spPr>
          <a:xfrm>
            <a:off x="1287463" y="1219201"/>
            <a:ext cx="7640637" cy="5181600"/>
          </a:xfrm>
        </p:spPr>
        <p:txBody>
          <a:bodyPr/>
          <a:lstStyle/>
          <a:p>
            <a:pPr>
              <a:buFont typeface="Arial" charset="0"/>
              <a:buChar char="•"/>
              <a:defRPr/>
            </a:pPr>
            <a:r>
              <a:rPr lang="en-US" altLang="en-US" dirty="0">
                <a:latin typeface="Arial" charset="0"/>
                <a:cs typeface="Arial" charset="0"/>
              </a:rPr>
              <a:t>Claims hemorrhoids 2 </a:t>
            </a:r>
            <a:r>
              <a:rPr lang="en-US" altLang="en-US" dirty="0" smtClean="0">
                <a:latin typeface="Arial" charset="0"/>
                <a:cs typeface="Arial" charset="0"/>
              </a:rPr>
              <a:t>years </a:t>
            </a:r>
            <a:r>
              <a:rPr lang="en-US" altLang="en-US" dirty="0">
                <a:latin typeface="Arial" charset="0"/>
                <a:cs typeface="Arial" charset="0"/>
              </a:rPr>
              <a:t>after discharge</a:t>
            </a:r>
          </a:p>
          <a:p>
            <a:pPr>
              <a:buFont typeface="Arial" charset="0"/>
              <a:buChar char="•"/>
              <a:defRPr/>
            </a:pPr>
            <a:r>
              <a:rPr lang="en-US" altLang="en-US" dirty="0" smtClean="0">
                <a:latin typeface="Arial" charset="0"/>
                <a:cs typeface="Arial" charset="0"/>
              </a:rPr>
              <a:t>STRs </a:t>
            </a:r>
            <a:r>
              <a:rPr lang="en-US" altLang="en-US" dirty="0">
                <a:latin typeface="Arial" charset="0"/>
                <a:cs typeface="Arial" charset="0"/>
              </a:rPr>
              <a:t>show diagnosis of hemorrhoids</a:t>
            </a:r>
          </a:p>
          <a:p>
            <a:pPr>
              <a:buFont typeface="Arial" charset="0"/>
              <a:buChar char="•"/>
              <a:defRPr/>
            </a:pPr>
            <a:r>
              <a:rPr lang="en-US" altLang="en-US" dirty="0">
                <a:latin typeface="Arial" charset="0"/>
                <a:cs typeface="Arial" charset="0"/>
              </a:rPr>
              <a:t>Medical </a:t>
            </a:r>
            <a:r>
              <a:rPr lang="en-US" altLang="en-US" dirty="0" smtClean="0">
                <a:latin typeface="Arial" charset="0"/>
                <a:cs typeface="Arial" charset="0"/>
              </a:rPr>
              <a:t>evidence </a:t>
            </a:r>
            <a:r>
              <a:rPr lang="en-US" altLang="en-US" dirty="0">
                <a:latin typeface="Arial" charset="0"/>
                <a:cs typeface="Arial" charset="0"/>
              </a:rPr>
              <a:t>from date of discharge to date of claim showing continuous symptoms and a diagnosis of </a:t>
            </a:r>
            <a:r>
              <a:rPr lang="en-US" altLang="en-US" dirty="0" smtClean="0">
                <a:latin typeface="Arial" charset="0"/>
                <a:cs typeface="Arial" charset="0"/>
              </a:rPr>
              <a:t>hemorrhoids</a:t>
            </a:r>
            <a:endParaRPr lang="en-US" altLang="en-US" dirty="0">
              <a:latin typeface="Arial" charset="0"/>
              <a:cs typeface="Arial" charset="0"/>
            </a:endParaRPr>
          </a:p>
          <a:p>
            <a:endParaRPr lang="en-US" b="1" dirty="0"/>
          </a:p>
          <a:p>
            <a:pPr marL="0" indent="0" algn="ctr">
              <a:buNone/>
            </a:pPr>
            <a:r>
              <a:rPr lang="en-US" b="1" dirty="0"/>
              <a:t>Medical </a:t>
            </a:r>
            <a:r>
              <a:rPr lang="en-US" b="1" dirty="0" smtClean="0"/>
              <a:t>opinion required?</a:t>
            </a:r>
            <a:endParaRPr lang="en-US" altLang="en-US" dirty="0">
              <a:latin typeface="Arial" charset="0"/>
              <a:cs typeface="Arial" charset="0"/>
            </a:endParaRPr>
          </a:p>
          <a:p>
            <a:pPr marL="0" indent="0" algn="ctr">
              <a:buNone/>
            </a:pPr>
            <a:r>
              <a:rPr lang="en-US" b="1" dirty="0"/>
              <a:t>Why or why not?</a:t>
            </a:r>
            <a:endParaRPr lang="en-US" dirty="0"/>
          </a:p>
          <a:p>
            <a:pPr>
              <a:buFont typeface="Arial" charset="0"/>
              <a:buChar char="•"/>
              <a:defRPr/>
            </a:pPr>
            <a:endParaRPr lang="en-US" altLang="en-US" sz="800" dirty="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5C00CFFB-15EF-4746-ACE1-48C61E4EB59A}"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Walker</a:t>
            </a:r>
            <a:r>
              <a:rPr lang="en-US" dirty="0" smtClean="0"/>
              <a:t> - Scenario 3 - Answer</a:t>
            </a:r>
            <a:endParaRPr lang="en-US" dirty="0"/>
          </a:p>
        </p:txBody>
      </p:sp>
      <p:sp>
        <p:nvSpPr>
          <p:cNvPr id="36867" name="Content Placeholder 2"/>
          <p:cNvSpPr>
            <a:spLocks noGrp="1"/>
          </p:cNvSpPr>
          <p:nvPr>
            <p:ph idx="1"/>
          </p:nvPr>
        </p:nvSpPr>
        <p:spPr>
          <a:xfrm>
            <a:off x="1287463" y="1789113"/>
            <a:ext cx="7640637" cy="4611687"/>
          </a:xfrm>
        </p:spPr>
        <p:txBody>
          <a:bodyPr/>
          <a:lstStyle/>
          <a:p>
            <a:pPr marL="0" indent="0" algn="ctr">
              <a:buNone/>
              <a:defRPr/>
            </a:pPr>
            <a:r>
              <a:rPr lang="en-US" altLang="en-US" dirty="0">
                <a:latin typeface="Arial" charset="0"/>
                <a:cs typeface="Arial" charset="0"/>
              </a:rPr>
              <a:t>No</a:t>
            </a:r>
          </a:p>
          <a:p>
            <a:pPr marL="0" indent="0" algn="ctr">
              <a:buNone/>
              <a:defRPr/>
            </a:pPr>
            <a:endParaRPr lang="en-US" altLang="en-US" dirty="0">
              <a:latin typeface="Arial" charset="0"/>
              <a:cs typeface="Arial" charset="0"/>
            </a:endParaRPr>
          </a:p>
          <a:p>
            <a:pPr marL="0" indent="0" algn="ctr">
              <a:buNone/>
              <a:defRPr/>
            </a:pPr>
            <a:r>
              <a:rPr lang="en-US" altLang="en-US" dirty="0">
                <a:latin typeface="Arial" charset="0"/>
                <a:cs typeface="Arial" charset="0"/>
                <a:sym typeface="Wingdings"/>
              </a:rPr>
              <a:t> </a:t>
            </a:r>
            <a:r>
              <a:rPr lang="en-US" altLang="en-US" dirty="0" smtClean="0">
                <a:latin typeface="Arial" charset="0"/>
                <a:cs typeface="Arial" charset="0"/>
              </a:rPr>
              <a:t>“medical </a:t>
            </a:r>
            <a:r>
              <a:rPr lang="en-US" altLang="en-US" dirty="0">
                <a:latin typeface="Arial" charset="0"/>
                <a:cs typeface="Arial" charset="0"/>
              </a:rPr>
              <a:t>evidence of continuous symptoms” </a:t>
            </a:r>
            <a:r>
              <a:rPr lang="en-US" altLang="en-US" dirty="0">
                <a:latin typeface="Arial" charset="0"/>
                <a:cs typeface="Arial" charset="0"/>
                <a:sym typeface="Wingdings"/>
              </a:rPr>
              <a:t> E</a:t>
            </a:r>
            <a:r>
              <a:rPr lang="en-US" altLang="en-US" dirty="0">
                <a:latin typeface="Arial" charset="0"/>
                <a:cs typeface="Arial" charset="0"/>
              </a:rPr>
              <a:t>stablishes </a:t>
            </a:r>
            <a:r>
              <a:rPr lang="en-US" altLang="en-US" dirty="0" smtClean="0">
                <a:latin typeface="Arial" charset="0"/>
                <a:cs typeface="Arial" charset="0"/>
              </a:rPr>
              <a:t>nexus </a:t>
            </a:r>
            <a:r>
              <a:rPr lang="en-US" altLang="en-US" dirty="0">
                <a:latin typeface="Arial" charset="0"/>
                <a:cs typeface="Arial" charset="0"/>
              </a:rPr>
              <a:t>under 38 CFR § 3.303(a).</a:t>
            </a:r>
          </a:p>
          <a:p>
            <a:pPr marL="0" indent="0">
              <a:buFont typeface="Wingdings" pitchFamily="2" charset="2"/>
              <a:buNone/>
              <a:defRPr/>
            </a:pPr>
            <a:endParaRPr lang="en-US" altLang="en-US" dirty="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FC14F67A-EF07-4CAC-8E47-DCAD215395FB}"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normAutofit/>
          </a:bodyPr>
          <a:lstStyle/>
          <a:p>
            <a:pPr>
              <a:defRPr/>
            </a:pPr>
            <a:r>
              <a:rPr lang="en-US" dirty="0" smtClean="0"/>
              <a:t>Summary of Walkers</a:t>
            </a:r>
            <a:endParaRPr lang="en-US" dirty="0"/>
          </a:p>
        </p:txBody>
      </p:sp>
      <p:sp>
        <p:nvSpPr>
          <p:cNvPr id="27651" name="Content Placeholder 2"/>
          <p:cNvSpPr>
            <a:spLocks noGrp="1"/>
          </p:cNvSpPr>
          <p:nvPr>
            <p:ph idx="1"/>
          </p:nvPr>
        </p:nvSpPr>
        <p:spPr>
          <a:xfrm>
            <a:off x="1287463" y="1524000"/>
            <a:ext cx="7640637" cy="4527550"/>
          </a:xfrm>
        </p:spPr>
        <p:txBody>
          <a:bodyPr/>
          <a:lstStyle/>
          <a:p>
            <a:pPr>
              <a:buFont typeface="Arial" charset="0"/>
              <a:buChar char="•"/>
            </a:pPr>
            <a:r>
              <a:rPr lang="en-US" altLang="en-US" dirty="0" smtClean="0">
                <a:latin typeface="Arial" charset="0"/>
                <a:cs typeface="Arial" charset="0"/>
              </a:rPr>
              <a:t>Acceptable nexus:</a:t>
            </a:r>
          </a:p>
          <a:p>
            <a:pPr>
              <a:buFont typeface="Arial" charset="0"/>
              <a:buChar char="•"/>
            </a:pPr>
            <a:endParaRPr lang="en-US" altLang="en-US" dirty="0" smtClean="0">
              <a:latin typeface="Arial" charset="0"/>
              <a:cs typeface="Arial" charset="0"/>
            </a:endParaRPr>
          </a:p>
          <a:p>
            <a:pPr lvl="1">
              <a:buClr>
                <a:srgbClr val="CC0000"/>
              </a:buClr>
              <a:buFont typeface="Wingdings" pitchFamily="2" charset="2"/>
              <a:buChar char="Ø"/>
            </a:pPr>
            <a:r>
              <a:rPr lang="en-US" altLang="en-US" dirty="0" smtClean="0">
                <a:latin typeface="Arial" charset="0"/>
                <a:cs typeface="Arial" charset="0"/>
              </a:rPr>
              <a:t>Medical opinion</a:t>
            </a:r>
          </a:p>
          <a:p>
            <a:pPr lvl="1">
              <a:buClr>
                <a:srgbClr val="CC0000"/>
              </a:buClr>
              <a:buFont typeface="Wingdings" pitchFamily="2" charset="2"/>
              <a:buChar char="Ø"/>
            </a:pPr>
            <a:endParaRPr lang="en-US" altLang="en-US" dirty="0" smtClean="0">
              <a:latin typeface="Arial" charset="0"/>
              <a:cs typeface="Arial" charset="0"/>
            </a:endParaRPr>
          </a:p>
          <a:p>
            <a:pPr lvl="1">
              <a:buClr>
                <a:srgbClr val="CC0000"/>
              </a:buClr>
              <a:buFont typeface="Wingdings" pitchFamily="2" charset="2"/>
              <a:buChar char="Ø"/>
            </a:pPr>
            <a:r>
              <a:rPr lang="en-US" altLang="en-US" dirty="0" smtClean="0">
                <a:latin typeface="Arial" charset="0"/>
                <a:cs typeface="Arial" charset="0"/>
              </a:rPr>
              <a:t>Medical evidence of continuous symptoms</a:t>
            </a:r>
          </a:p>
          <a:p>
            <a:pPr lvl="1">
              <a:buClr>
                <a:srgbClr val="CC0000"/>
              </a:buClr>
              <a:buFont typeface="Wingdings" pitchFamily="2" charset="2"/>
              <a:buChar char="Ø"/>
            </a:pPr>
            <a:endParaRPr lang="en-US" altLang="en-US" dirty="0">
              <a:latin typeface="Arial" charset="0"/>
              <a:cs typeface="Arial" charset="0"/>
            </a:endParaRPr>
          </a:p>
          <a:p>
            <a:pPr lvl="1">
              <a:buClr>
                <a:srgbClr val="CC0000"/>
              </a:buClr>
              <a:buFont typeface="Wingdings" pitchFamily="2" charset="2"/>
              <a:buChar char="Ø"/>
            </a:pPr>
            <a:r>
              <a:rPr lang="en-US" altLang="en-US" dirty="0" smtClean="0">
                <a:latin typeface="Arial" charset="0"/>
                <a:cs typeface="Arial" charset="0"/>
              </a:rPr>
              <a:t>Continuity of symptomatology of </a:t>
            </a:r>
            <a:r>
              <a:rPr lang="en-US" altLang="en-US" u="heavy" dirty="0" smtClean="0">
                <a:uFill>
                  <a:solidFill>
                    <a:srgbClr val="C00000"/>
                  </a:solidFill>
                </a:uFill>
                <a:latin typeface="Arial" charset="0"/>
                <a:cs typeface="Arial" charset="0"/>
              </a:rPr>
              <a:t>chronic</a:t>
            </a:r>
            <a:r>
              <a:rPr lang="en-US" altLang="en-US" dirty="0" smtClean="0">
                <a:latin typeface="Arial" charset="0"/>
                <a:cs typeface="Arial" charset="0"/>
              </a:rPr>
              <a:t> disabilities</a:t>
            </a:r>
          </a:p>
        </p:txBody>
      </p:sp>
      <p:sp>
        <p:nvSpPr>
          <p:cNvPr id="3" name="Slide Number Placeholder 2"/>
          <p:cNvSpPr>
            <a:spLocks noGrp="1"/>
          </p:cNvSpPr>
          <p:nvPr>
            <p:ph type="sldNum" sz="quarter" idx="10"/>
          </p:nvPr>
        </p:nvSpPr>
        <p:spPr/>
        <p:txBody>
          <a:bodyPr/>
          <a:lstStyle/>
          <a:p>
            <a:pPr>
              <a:defRPr/>
            </a:pPr>
            <a:fld id="{740A48A4-91C4-41F0-8D44-B753ADF42592}" type="slidenum">
              <a:rPr lang="en-US" smtClean="0"/>
              <a:pPr>
                <a:defRPr/>
              </a:pPr>
              <a:t>33</a:t>
            </a:fld>
            <a:endParaRPr lang="en-US" dirty="0"/>
          </a:p>
        </p:txBody>
      </p:sp>
    </p:spTree>
    <p:extLst>
      <p:ext uri="{BB962C8B-B14F-4D97-AF65-F5344CB8AC3E}">
        <p14:creationId xmlns:p14="http://schemas.microsoft.com/office/powerpoint/2010/main" val="6094684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p:txBody>
          <a:bodyPr/>
          <a:lstStyle/>
          <a:p>
            <a:pPr lvl="4">
              <a:buFontTx/>
              <a:buNone/>
            </a:pPr>
            <a:r>
              <a:rPr lang="en-US" altLang="en-US" dirty="0" smtClean="0"/>
              <a:t>  </a:t>
            </a:r>
          </a:p>
        </p:txBody>
      </p:sp>
      <p:sp>
        <p:nvSpPr>
          <p:cNvPr id="41987" name="WordArt 4"/>
          <p:cNvSpPr>
            <a:spLocks noChangeArrowheads="1" noChangeShapeType="1" noTextEdit="1"/>
          </p:cNvSpPr>
          <p:nvPr/>
        </p:nvSpPr>
        <p:spPr bwMode="auto">
          <a:xfrm>
            <a:off x="1981200" y="2590800"/>
            <a:ext cx="5943600" cy="184785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Questions? </a:t>
            </a:r>
          </a:p>
        </p:txBody>
      </p:sp>
      <p:sp>
        <p:nvSpPr>
          <p:cNvPr id="7" name="Slide Number Placeholder 6"/>
          <p:cNvSpPr>
            <a:spLocks noGrp="1"/>
          </p:cNvSpPr>
          <p:nvPr>
            <p:ph type="sldNum" sz="quarter" idx="10"/>
          </p:nvPr>
        </p:nvSpPr>
        <p:spPr/>
        <p:txBody>
          <a:bodyPr/>
          <a:lstStyle/>
          <a:p>
            <a:pPr>
              <a:defRPr/>
            </a:pPr>
            <a:fld id="{4ED63253-F7C7-4973-9FBF-F1BC2FC26262}" type="slidenum">
              <a:rPr lang="en-US" smtClean="0"/>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 14-01 Facts Pertaining to Exams</a:t>
            </a:r>
            <a:endParaRPr lang="en-US" dirty="0"/>
          </a:p>
        </p:txBody>
      </p:sp>
      <p:sp>
        <p:nvSpPr>
          <p:cNvPr id="3" name="Content Placeholder 2"/>
          <p:cNvSpPr>
            <a:spLocks noGrp="1"/>
          </p:cNvSpPr>
          <p:nvPr>
            <p:ph idx="1"/>
          </p:nvPr>
        </p:nvSpPr>
        <p:spPr/>
        <p:txBody>
          <a:bodyPr/>
          <a:lstStyle/>
          <a:p>
            <a:r>
              <a:rPr lang="en-US" dirty="0" smtClean="0"/>
              <a:t>RFE – Routine Future</a:t>
            </a:r>
          </a:p>
          <a:p>
            <a:r>
              <a:rPr lang="en-US" dirty="0" smtClean="0"/>
              <a:t>Returning exams for clarification</a:t>
            </a:r>
          </a:p>
          <a:p>
            <a:r>
              <a:rPr lang="en-US" dirty="0" smtClean="0"/>
              <a:t>Gen. Meds and IU</a:t>
            </a:r>
            <a:endParaRPr lang="en-US" dirty="0"/>
          </a:p>
        </p:txBody>
      </p:sp>
      <p:sp>
        <p:nvSpPr>
          <p:cNvPr id="4" name="Slide Number Placeholder 3"/>
          <p:cNvSpPr>
            <a:spLocks noGrp="1"/>
          </p:cNvSpPr>
          <p:nvPr>
            <p:ph type="sldNum" sz="quarter" idx="10"/>
          </p:nvPr>
        </p:nvSpPr>
        <p:spPr/>
        <p:txBody>
          <a:bodyPr/>
          <a:lstStyle/>
          <a:p>
            <a:pPr>
              <a:defRPr/>
            </a:pPr>
            <a:fld id="{0E35F879-D6C8-46DD-9066-4A8FEF0B80CF}" type="slidenum">
              <a:rPr lang="en-US" smtClean="0"/>
              <a:pPr>
                <a:defRPr/>
              </a:pPr>
              <a:t>35</a:t>
            </a:fld>
            <a:endParaRPr lang="en-US" dirty="0"/>
          </a:p>
        </p:txBody>
      </p:sp>
    </p:spTree>
    <p:extLst>
      <p:ext uri="{BB962C8B-B14F-4D97-AF65-F5344CB8AC3E}">
        <p14:creationId xmlns:p14="http://schemas.microsoft.com/office/powerpoint/2010/main" val="29885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Request Builder</a:t>
            </a:r>
          </a:p>
        </p:txBody>
      </p:sp>
      <p:sp>
        <p:nvSpPr>
          <p:cNvPr id="4" name="Slide Number Placeholder 3"/>
          <p:cNvSpPr>
            <a:spLocks noGrp="1"/>
          </p:cNvSpPr>
          <p:nvPr>
            <p:ph type="sldNum" sz="quarter" idx="10"/>
          </p:nvPr>
        </p:nvSpPr>
        <p:spPr/>
        <p:txBody>
          <a:bodyPr/>
          <a:lstStyle/>
          <a:p>
            <a:pPr>
              <a:defRPr/>
            </a:pPr>
            <a:fld id="{0E35F879-D6C8-46DD-9066-4A8FEF0B80CF}" type="slidenum">
              <a:rPr lang="en-US" smtClean="0"/>
              <a:pPr>
                <a:defRPr/>
              </a:pPr>
              <a:t>36</a:t>
            </a:fld>
            <a:endParaRPr lang="en-US" dirty="0"/>
          </a:p>
        </p:txBody>
      </p:sp>
      <p:pic>
        <p:nvPicPr>
          <p:cNvPr id="604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98230" y="1789113"/>
            <a:ext cx="5219102" cy="426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478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p:txBody>
          <a:bodyPr/>
          <a:lstStyle/>
          <a:p>
            <a:pPr lvl="4">
              <a:buFontTx/>
              <a:buNone/>
            </a:pPr>
            <a:r>
              <a:rPr lang="en-US" altLang="en-US" dirty="0" smtClean="0"/>
              <a:t>  </a:t>
            </a:r>
          </a:p>
        </p:txBody>
      </p:sp>
      <p:sp>
        <p:nvSpPr>
          <p:cNvPr id="41987" name="WordArt 4"/>
          <p:cNvSpPr>
            <a:spLocks noChangeArrowheads="1" noChangeShapeType="1" noTextEdit="1"/>
          </p:cNvSpPr>
          <p:nvPr/>
        </p:nvSpPr>
        <p:spPr bwMode="auto">
          <a:xfrm>
            <a:off x="1981200" y="2590800"/>
            <a:ext cx="5943600" cy="184785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Questions? </a:t>
            </a:r>
          </a:p>
        </p:txBody>
      </p:sp>
      <p:sp>
        <p:nvSpPr>
          <p:cNvPr id="7" name="Slide Number Placeholder 6"/>
          <p:cNvSpPr>
            <a:spLocks noGrp="1"/>
          </p:cNvSpPr>
          <p:nvPr>
            <p:ph type="sldNum" sz="quarter" idx="10"/>
          </p:nvPr>
        </p:nvSpPr>
        <p:spPr/>
        <p:txBody>
          <a:bodyPr/>
          <a:lstStyle/>
          <a:p>
            <a:pPr>
              <a:defRPr/>
            </a:pPr>
            <a:fld id="{4ED63253-F7C7-4973-9FBF-F1BC2FC26262}" type="slidenum">
              <a:rPr lang="en-US" smtClean="0"/>
              <a:pPr>
                <a:defRPr/>
              </a:pPr>
              <a:t>37</a:t>
            </a:fld>
            <a:endParaRPr lang="en-US" dirty="0"/>
          </a:p>
        </p:txBody>
      </p:sp>
    </p:spTree>
    <p:extLst>
      <p:ext uri="{BB962C8B-B14F-4D97-AF65-F5344CB8AC3E}">
        <p14:creationId xmlns:p14="http://schemas.microsoft.com/office/powerpoint/2010/main" val="37969889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dirty="0" smtClean="0"/>
              <a:t>References</a:t>
            </a:r>
            <a:endParaRPr lang="en-US" dirty="0"/>
          </a:p>
        </p:txBody>
      </p:sp>
      <p:sp>
        <p:nvSpPr>
          <p:cNvPr id="22531" name="Content Placeholder 2"/>
          <p:cNvSpPr>
            <a:spLocks noGrp="1"/>
          </p:cNvSpPr>
          <p:nvPr>
            <p:ph idx="1"/>
          </p:nvPr>
        </p:nvSpPr>
        <p:spPr>
          <a:xfrm>
            <a:off x="1287463" y="1789113"/>
            <a:ext cx="7640637" cy="4383087"/>
          </a:xfrm>
        </p:spPr>
        <p:txBody>
          <a:bodyPr/>
          <a:lstStyle/>
          <a:p>
            <a:pPr>
              <a:buFont typeface="Arial" panose="020B0604020202020204" pitchFamily="34" charset="0"/>
              <a:buChar char="•"/>
              <a:defRPr/>
            </a:pPr>
            <a:r>
              <a:rPr lang="en-US" altLang="en-US" i="1" dirty="0" smtClean="0">
                <a:latin typeface="Arial" panose="020B0604020202020204" pitchFamily="34" charset="0"/>
                <a:cs typeface="Arial" panose="020B0604020202020204" pitchFamily="34" charset="0"/>
              </a:rPr>
              <a:t>Walker v Shinseki</a:t>
            </a:r>
            <a:r>
              <a:rPr lang="en-US" altLang="en-US" dirty="0">
                <a:latin typeface="Arial" panose="020B0604020202020204" pitchFamily="34" charset="0"/>
                <a:cs typeface="Arial" panose="020B0604020202020204" pitchFamily="34" charset="0"/>
              </a:rPr>
              <a:t>, February 21, 2013</a:t>
            </a:r>
            <a:endParaRPr lang="en-US" altLang="en-US" i="1" dirty="0" smtClean="0">
              <a:latin typeface="Arial" panose="020B0604020202020204" pitchFamily="34" charset="0"/>
              <a:cs typeface="Arial" panose="020B0604020202020204" pitchFamily="34" charset="0"/>
            </a:endParaRPr>
          </a:p>
          <a:p>
            <a:pPr>
              <a:defRPr/>
            </a:pPr>
            <a:r>
              <a:rPr lang="en-US" altLang="en-US" dirty="0" smtClean="0">
                <a:latin typeface="Arial" panose="020B0604020202020204" pitchFamily="34" charset="0"/>
                <a:cs typeface="Arial" panose="020B0604020202020204" pitchFamily="34" charset="0"/>
              </a:rPr>
              <a:t>38 </a:t>
            </a:r>
            <a:r>
              <a:rPr 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CFR 3.303(a)</a:t>
            </a:r>
          </a:p>
          <a:p>
            <a:pPr>
              <a:defRPr/>
            </a:pPr>
            <a:r>
              <a:rPr lang="en-US" altLang="en-US" dirty="0" smtClean="0">
                <a:latin typeface="Arial" panose="020B0604020202020204" pitchFamily="34" charset="0"/>
                <a:cs typeface="Arial" panose="020B0604020202020204" pitchFamily="34" charset="0"/>
              </a:rPr>
              <a:t>38 </a:t>
            </a:r>
            <a:r>
              <a:rPr 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CFR 3.303(b)</a:t>
            </a:r>
          </a:p>
          <a:p>
            <a:pPr>
              <a:defRPr/>
            </a:pPr>
            <a:r>
              <a:rPr lang="en-US" altLang="en-US" dirty="0" smtClean="0">
                <a:latin typeface="Arial" panose="020B0604020202020204" pitchFamily="34" charset="0"/>
                <a:cs typeface="Arial" panose="020B0604020202020204" pitchFamily="34" charset="0"/>
              </a:rPr>
              <a:t>38 </a:t>
            </a:r>
            <a:r>
              <a:rPr 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CFR 3.309(a)</a:t>
            </a:r>
          </a:p>
          <a:p>
            <a:pPr>
              <a:defRPr/>
            </a:pPr>
            <a:r>
              <a:rPr lang="en-US" altLang="en-US" dirty="0" smtClean="0">
                <a:latin typeface="Arial" panose="020B0604020202020204" pitchFamily="34" charset="0"/>
                <a:cs typeface="Arial" panose="020B0604020202020204" pitchFamily="34" charset="0"/>
              </a:rPr>
              <a:t>April 2014 VSCM Bulletin </a:t>
            </a:r>
          </a:p>
        </p:txBody>
      </p:sp>
      <p:sp>
        <p:nvSpPr>
          <p:cNvPr id="4" name="Slide Number Placeholder 3"/>
          <p:cNvSpPr>
            <a:spLocks noGrp="1"/>
          </p:cNvSpPr>
          <p:nvPr>
            <p:ph type="sldNum" sz="quarter" idx="10"/>
          </p:nvPr>
        </p:nvSpPr>
        <p:spPr/>
        <p:txBody>
          <a:bodyPr/>
          <a:lstStyle/>
          <a:p>
            <a:pPr>
              <a:defRPr/>
            </a:pPr>
            <a:fld id="{1CF434A1-0C97-4491-AD83-37600B8F4C26}" type="slidenum">
              <a:rPr lang="en-US" smtClean="0"/>
              <a:pPr>
                <a:defRPr/>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07758"/>
            <a:ext cx="5815012" cy="3439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Exams: What’s the </a:t>
            </a:r>
            <a:r>
              <a:rPr lang="en-US" dirty="0" smtClean="0"/>
              <a:t>Point</a:t>
            </a:r>
            <a:endParaRPr lang="en-US" dirty="0"/>
          </a:p>
        </p:txBody>
      </p:sp>
      <p:sp>
        <p:nvSpPr>
          <p:cNvPr id="3" name="Content Placeholder 2"/>
          <p:cNvSpPr>
            <a:spLocks noGrp="1"/>
          </p:cNvSpPr>
          <p:nvPr>
            <p:ph idx="1"/>
          </p:nvPr>
        </p:nvSpPr>
        <p:spPr/>
        <p:txBody>
          <a:bodyPr/>
          <a:lstStyle/>
          <a:p>
            <a:r>
              <a:rPr lang="en-US" dirty="0"/>
              <a:t>Exams:</a:t>
            </a:r>
          </a:p>
          <a:p>
            <a:pPr lvl="1"/>
            <a:r>
              <a:rPr lang="en-US" dirty="0"/>
              <a:t>Provide diagnosis</a:t>
            </a:r>
          </a:p>
          <a:p>
            <a:pPr lvl="1"/>
            <a:r>
              <a:rPr lang="en-US" dirty="0"/>
              <a:t>Provide severity in disability</a:t>
            </a:r>
          </a:p>
          <a:p>
            <a:pPr lvl="1"/>
            <a:endParaRPr lang="en-US" dirty="0"/>
          </a:p>
          <a:p>
            <a:endParaRPr lang="en-US" dirty="0"/>
          </a:p>
        </p:txBody>
      </p:sp>
      <p:sp>
        <p:nvSpPr>
          <p:cNvPr id="4" name="Slide Number Placeholder 3"/>
          <p:cNvSpPr>
            <a:spLocks noGrp="1"/>
          </p:cNvSpPr>
          <p:nvPr>
            <p:ph type="sldNum" sz="quarter" idx="10"/>
          </p:nvPr>
        </p:nvSpPr>
        <p:spPr/>
        <p:txBody>
          <a:bodyPr/>
          <a:lstStyle/>
          <a:p>
            <a:pPr>
              <a:defRPr/>
            </a:pPr>
            <a:fld id="{0E35F879-D6C8-46DD-9066-4A8FEF0B80CF}" type="slidenum">
              <a:rPr lang="en-US" smtClean="0"/>
              <a:pPr>
                <a:defRPr/>
              </a:pPr>
              <a:t>5</a:t>
            </a:fld>
            <a:endParaRPr lang="en-US" dirty="0"/>
          </a:p>
        </p:txBody>
      </p:sp>
    </p:spTree>
    <p:extLst>
      <p:ext uri="{BB962C8B-B14F-4D97-AF65-F5344CB8AC3E}">
        <p14:creationId xmlns:p14="http://schemas.microsoft.com/office/powerpoint/2010/main" val="4131541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smtClean="0"/>
              <a:t>Waters v Shinseki</a:t>
            </a:r>
            <a:endParaRPr lang="en-US" i="1" dirty="0"/>
          </a:p>
        </p:txBody>
      </p:sp>
      <p:sp>
        <p:nvSpPr>
          <p:cNvPr id="5123" name="Content Placeholder 2"/>
          <p:cNvSpPr>
            <a:spLocks noGrp="1"/>
          </p:cNvSpPr>
          <p:nvPr>
            <p:ph idx="1"/>
          </p:nvPr>
        </p:nvSpPr>
        <p:spPr>
          <a:xfrm>
            <a:off x="914400" y="1447800"/>
            <a:ext cx="8013700" cy="4038600"/>
          </a:xfrm>
        </p:spPr>
        <p:txBody>
          <a:bodyPr/>
          <a:lstStyle/>
          <a:p>
            <a:pPr marL="0" indent="0" algn="ctr">
              <a:buFont typeface="Wingdings" pitchFamily="2" charset="2"/>
              <a:buNone/>
            </a:pPr>
            <a:endParaRPr lang="en-US" altLang="en-US" dirty="0" smtClean="0">
              <a:latin typeface="Arial" charset="0"/>
              <a:cs typeface="Arial" charset="0"/>
            </a:endParaRPr>
          </a:p>
          <a:p>
            <a:pPr marL="0" indent="0">
              <a:buFont typeface="Wingdings" pitchFamily="2" charset="2"/>
              <a:buNone/>
            </a:pPr>
            <a:endParaRPr lang="en-US" altLang="en-US" dirty="0" smtClean="0">
              <a:latin typeface="Arial" charset="0"/>
              <a:cs typeface="Arial" charset="0"/>
            </a:endParaRPr>
          </a:p>
          <a:p>
            <a:pPr marL="0" indent="0">
              <a:buFont typeface="Wingdings" pitchFamily="2" charset="2"/>
              <a:buNone/>
            </a:pPr>
            <a:endParaRPr lang="en-US" altLang="en-US" dirty="0" smtClean="0">
              <a:latin typeface="Arial" charset="0"/>
              <a:cs typeface="Arial" charset="0"/>
            </a:endParaRPr>
          </a:p>
          <a:p>
            <a:pPr marL="0" indent="0">
              <a:buFont typeface="Wingdings" pitchFamily="2" charset="2"/>
              <a:buNone/>
            </a:pPr>
            <a:endParaRPr lang="en-US" altLang="en-US" dirty="0" smtClean="0">
              <a:latin typeface="Arial" charset="0"/>
              <a:cs typeface="Arial" charset="0"/>
            </a:endParaRPr>
          </a:p>
          <a:p>
            <a:pPr marL="0" indent="0">
              <a:buFont typeface="Wingdings" pitchFamily="2" charset="2"/>
              <a:buNone/>
            </a:pPr>
            <a:endParaRPr lang="en-US" altLang="en-US" dirty="0" smtClean="0">
              <a:latin typeface="Arial" charset="0"/>
              <a:cs typeface="Arial" charset="0"/>
            </a:endParaRPr>
          </a:p>
          <a:p>
            <a:pPr marL="0" indent="0">
              <a:buFont typeface="Wingdings" pitchFamily="2" charset="2"/>
              <a:buNone/>
            </a:pPr>
            <a:endParaRPr lang="en-US" altLang="en-US" dirty="0" smtClean="0">
              <a:latin typeface="Arial" charset="0"/>
              <a:cs typeface="Arial" charset="0"/>
            </a:endParaRPr>
          </a:p>
          <a:p>
            <a:pPr marL="0" indent="0">
              <a:buFont typeface="Wingdings" pitchFamily="2" charset="2"/>
              <a:buNone/>
            </a:pPr>
            <a:endParaRPr lang="en-US" altLang="en-US" dirty="0" smtClean="0">
              <a:latin typeface="Arial" charset="0"/>
              <a:cs typeface="Arial" charset="0"/>
            </a:endParaRPr>
          </a:p>
          <a:p>
            <a:pPr marL="0" indent="0">
              <a:buFont typeface="Wingdings" pitchFamily="2" charset="2"/>
              <a:buNone/>
            </a:pPr>
            <a:endParaRPr lang="en-US" altLang="en-US" dirty="0" smtClean="0">
              <a:latin typeface="Arial" charset="0"/>
              <a:cs typeface="Arial" charset="0"/>
            </a:endParaRPr>
          </a:p>
          <a:p>
            <a:pPr marL="0" indent="0">
              <a:buFont typeface="Wingdings" pitchFamily="2" charset="2"/>
              <a:buNone/>
            </a:pPr>
            <a:r>
              <a:rPr lang="en-US" altLang="en-US" dirty="0" smtClean="0">
                <a:latin typeface="Arial" charset="0"/>
                <a:cs typeface="Arial" charset="0"/>
              </a:rPr>
              <a:t>When is it necessary to order a VA examination?</a:t>
            </a:r>
          </a:p>
        </p:txBody>
      </p:sp>
      <p:sp>
        <p:nvSpPr>
          <p:cNvPr id="4" name="Slide Number Placeholder 3"/>
          <p:cNvSpPr>
            <a:spLocks noGrp="1"/>
          </p:cNvSpPr>
          <p:nvPr>
            <p:ph type="sldNum" sz="quarter" idx="10"/>
          </p:nvPr>
        </p:nvSpPr>
        <p:spPr/>
        <p:txBody>
          <a:bodyPr/>
          <a:lstStyle/>
          <a:p>
            <a:pPr>
              <a:defRPr/>
            </a:pPr>
            <a:fld id="{860C8DBE-F6D4-48F2-85F3-752FA5631E7D}" type="slidenum">
              <a:rPr lang="en-US" smtClean="0"/>
              <a:pPr>
                <a:defRPr/>
              </a:pPr>
              <a:t>6</a:t>
            </a:fld>
            <a:endParaRPr lang="en-US" dirty="0"/>
          </a:p>
        </p:txBody>
      </p:sp>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89088"/>
            <a:ext cx="5638800" cy="336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i="1" dirty="0"/>
              <a:t>Waters v </a:t>
            </a:r>
            <a:r>
              <a:rPr lang="en-US" i="1" dirty="0" smtClean="0"/>
              <a:t>Shinseki, con’t</a:t>
            </a:r>
            <a:endParaRPr lang="en-US" dirty="0"/>
          </a:p>
        </p:txBody>
      </p:sp>
      <p:sp>
        <p:nvSpPr>
          <p:cNvPr id="3" name="Content Placeholder 2"/>
          <p:cNvSpPr>
            <a:spLocks noGrp="1"/>
          </p:cNvSpPr>
          <p:nvPr>
            <p:ph idx="1"/>
          </p:nvPr>
        </p:nvSpPr>
        <p:spPr>
          <a:xfrm>
            <a:off x="1287463" y="1447799"/>
            <a:ext cx="7640637" cy="4603751"/>
          </a:xfrm>
        </p:spPr>
        <p:txBody>
          <a:bodyPr/>
          <a:lstStyle/>
          <a:p>
            <a:r>
              <a:rPr lang="en-US" dirty="0"/>
              <a:t>The Federal Circuit held that the Board used the stricter standard under 38 U.S.C. § </a:t>
            </a:r>
            <a:r>
              <a:rPr lang="en-US" b="1" dirty="0"/>
              <a:t>5103A(d)(2)(A), </a:t>
            </a:r>
            <a:r>
              <a:rPr lang="en-US" dirty="0"/>
              <a:t>no “competent evidence of a </a:t>
            </a:r>
            <a:r>
              <a:rPr lang="en-US" dirty="0" smtClean="0"/>
              <a:t>nexus”, whereas </a:t>
            </a:r>
            <a:r>
              <a:rPr lang="en-US" dirty="0"/>
              <a:t>the </a:t>
            </a:r>
            <a:r>
              <a:rPr lang="en-US" i="1" dirty="0"/>
              <a:t>correct standard </a:t>
            </a:r>
            <a:r>
              <a:rPr lang="en-US" dirty="0"/>
              <a:t>under section </a:t>
            </a:r>
            <a:r>
              <a:rPr lang="en-US" b="1" i="1" dirty="0"/>
              <a:t>5103A(d)(2)(B) </a:t>
            </a:r>
            <a:r>
              <a:rPr lang="en-US" dirty="0"/>
              <a:t>only required the Board to state that the record did not </a:t>
            </a:r>
            <a:r>
              <a:rPr lang="en-US" i="1" dirty="0"/>
              <a:t>indicate</a:t>
            </a:r>
            <a:r>
              <a:rPr lang="en-US" dirty="0"/>
              <a:t> that the veteran’s current disabilities had a causal connection or were associated with active military service.</a:t>
            </a:r>
          </a:p>
          <a:p>
            <a:pPr marL="0" indent="0">
              <a:buNone/>
              <a:defRPr/>
            </a:pPr>
            <a:endParaRPr lang="en-US" dirty="0"/>
          </a:p>
        </p:txBody>
      </p:sp>
      <p:sp>
        <p:nvSpPr>
          <p:cNvPr id="4" name="Slide Number Placeholder 3"/>
          <p:cNvSpPr>
            <a:spLocks noGrp="1"/>
          </p:cNvSpPr>
          <p:nvPr>
            <p:ph type="sldNum" sz="quarter" idx="10"/>
          </p:nvPr>
        </p:nvSpPr>
        <p:spPr/>
        <p:txBody>
          <a:bodyPr/>
          <a:lstStyle/>
          <a:p>
            <a:pPr>
              <a:defRPr/>
            </a:pPr>
            <a:fld id="{9967AD3E-AB1F-4A32-9DCB-E02353A0BD0D}"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en-US" dirty="0" smtClean="0"/>
              <a:t>38 </a:t>
            </a:r>
            <a:r>
              <a:rPr lang="en-US" dirty="0">
                <a:latin typeface="Arial" panose="020B0604020202020204" pitchFamily="34" charset="0"/>
                <a:cs typeface="Arial" panose="020B0604020202020204" pitchFamily="34" charset="0"/>
              </a:rPr>
              <a:t>§ </a:t>
            </a:r>
            <a:r>
              <a:rPr lang="en-US" dirty="0" smtClean="0"/>
              <a:t>CFR 3.159 (a)(2)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Competent lay evidence means any evidence not requiring that the proponent have specialized education, training, or experience</a:t>
            </a:r>
          </a:p>
          <a:p>
            <a:pPr marL="0" indent="0">
              <a:buFont typeface="Wingdings" pitchFamily="2" charset="2"/>
              <a:buNone/>
              <a:defRPr/>
            </a:pPr>
            <a:endParaRPr lang="en-US" sz="14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Lay evidence is competent if it is provided by a person who has knowledge of facts or circumstances and conveys matters that can be observed and described by a lay person</a:t>
            </a:r>
          </a:p>
          <a:p>
            <a:pPr>
              <a:defRPr/>
            </a:pPr>
            <a:endParaRPr lang="en-US" dirty="0"/>
          </a:p>
        </p:txBody>
      </p:sp>
      <p:sp>
        <p:nvSpPr>
          <p:cNvPr id="4" name="Slide Number Placeholder 3"/>
          <p:cNvSpPr>
            <a:spLocks noGrp="1"/>
          </p:cNvSpPr>
          <p:nvPr>
            <p:ph type="sldNum" sz="quarter" idx="10"/>
          </p:nvPr>
        </p:nvSpPr>
        <p:spPr/>
        <p:txBody>
          <a:bodyPr/>
          <a:lstStyle/>
          <a:p>
            <a:pPr>
              <a:defRPr/>
            </a:pPr>
            <a:fld id="{9967AD3E-AB1F-4A32-9DCB-E02353A0BD0D}" type="slidenum">
              <a:rPr lang="en-US" smtClean="0"/>
              <a:pPr>
                <a:defRPr/>
              </a:pPr>
              <a:t>8</a:t>
            </a:fld>
            <a:endParaRPr lang="en-US" dirty="0"/>
          </a:p>
        </p:txBody>
      </p:sp>
    </p:spTree>
    <p:extLst>
      <p:ext uri="{BB962C8B-B14F-4D97-AF65-F5344CB8AC3E}">
        <p14:creationId xmlns:p14="http://schemas.microsoft.com/office/powerpoint/2010/main" val="178880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882650"/>
          </a:xfrm>
        </p:spPr>
        <p:txBody>
          <a:bodyPr/>
          <a:lstStyle/>
          <a:p>
            <a:pPr>
              <a:defRPr/>
            </a:pPr>
            <a:r>
              <a:rPr lang="nn-NO" dirty="0" smtClean="0"/>
              <a:t>38 </a:t>
            </a:r>
            <a:r>
              <a:rPr lang="en-US" dirty="0">
                <a:latin typeface="Arial" panose="020B0604020202020204" pitchFamily="34" charset="0"/>
                <a:cs typeface="Arial" panose="020B0604020202020204" pitchFamily="34" charset="0"/>
              </a:rPr>
              <a:t>§ </a:t>
            </a:r>
            <a:r>
              <a:rPr lang="nn-NO" dirty="0" smtClean="0"/>
              <a:t>CFR 3.159 (c)(4)(i)</a:t>
            </a:r>
            <a:endParaRPr lang="en-US" dirty="0"/>
          </a:p>
        </p:txBody>
      </p:sp>
      <p:sp>
        <p:nvSpPr>
          <p:cNvPr id="10243" name="Content Placeholder 2"/>
          <p:cNvSpPr>
            <a:spLocks noGrp="1"/>
          </p:cNvSpPr>
          <p:nvPr>
            <p:ph idx="1"/>
          </p:nvPr>
        </p:nvSpPr>
        <p:spPr>
          <a:xfrm>
            <a:off x="1287463" y="1447801"/>
            <a:ext cx="7640637" cy="4603750"/>
          </a:xfrm>
        </p:spPr>
        <p:txBody>
          <a:bodyPr/>
          <a:lstStyle/>
          <a:p>
            <a:pPr>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In a claim for disability compensation, VA will provide a medical examination or obtain a medical opinion based upon a review of the evidence of record if VA determines it is necessary to decide the claim</a:t>
            </a:r>
          </a:p>
          <a:p>
            <a:pPr marL="0" indent="0">
              <a:buFont typeface="Wingdings" pitchFamily="2" charset="2"/>
              <a:buNone/>
              <a:defRPr/>
            </a:pPr>
            <a:endParaRPr lang="en-US" altLang="en-US" sz="14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A medical examination or medical opinion is necessary if the information and evidence of record does not contain sufficient competent medical evidence to decide the claim, but: </a:t>
            </a:r>
          </a:p>
          <a:p>
            <a:pPr>
              <a:defRPr/>
            </a:pPr>
            <a:endParaRPr lang="en-US" altLang="en-US" dirty="0" smtClean="0"/>
          </a:p>
        </p:txBody>
      </p:sp>
      <p:sp>
        <p:nvSpPr>
          <p:cNvPr id="4" name="Slide Number Placeholder 3"/>
          <p:cNvSpPr>
            <a:spLocks noGrp="1"/>
          </p:cNvSpPr>
          <p:nvPr>
            <p:ph type="sldNum" sz="quarter" idx="10"/>
          </p:nvPr>
        </p:nvSpPr>
        <p:spPr/>
        <p:txBody>
          <a:bodyPr/>
          <a:lstStyle/>
          <a:p>
            <a:pPr>
              <a:defRPr/>
            </a:pPr>
            <a:fld id="{6E2D602E-BCB6-4681-90E6-F2757560850C}" type="slidenum">
              <a:rPr lang="en-US" smtClean="0"/>
              <a:pPr>
                <a:defRPr/>
              </a:pPr>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pt0000000">
  <a:themeElements>
    <a:clrScheme name="Custom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2060"/>
      </a:hlink>
      <a:folHlink>
        <a:srgbClr val="002060"/>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FD98E5031B8244BCAF7B2664987E02" ma:contentTypeVersion="0" ma:contentTypeDescription="Create a new document." ma:contentTypeScope="" ma:versionID="ce6ab5376cbe32fc5c324519b1f03c1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D7B5BEF-E699-4802-BF28-E69C641DD981}">
  <ds:schemaRef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619BEEE8-9678-4765-BD92-EB04E311613C}">
  <ds:schemaRefs>
    <ds:schemaRef ds:uri="http://schemas.microsoft.com/sharepoint/v3/contenttype/forms"/>
  </ds:schemaRefs>
</ds:datastoreItem>
</file>

<file path=customXml/itemProps3.xml><?xml version="1.0" encoding="utf-8"?>
<ds:datastoreItem xmlns:ds="http://schemas.openxmlformats.org/officeDocument/2006/customXml" ds:itemID="{41873C61-E625-4EE6-925E-D6F333908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C:\DOCUME~1\CAPDPATR\LOCALS~1\Temp\Ppt0000000.pot</Template>
  <TotalTime>4341</TotalTime>
  <Words>2584</Words>
  <Application>Microsoft Office PowerPoint</Application>
  <PresentationFormat>On-screen Show (4:3)</PresentationFormat>
  <Paragraphs>350</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Ppt0000000</vt:lpstr>
      <vt:lpstr>Exams and Medical Opinions:  Walker, Waters, and TL 14-01 </vt:lpstr>
      <vt:lpstr>Objectives</vt:lpstr>
      <vt:lpstr>References</vt:lpstr>
      <vt:lpstr>References</vt:lpstr>
      <vt:lpstr>Exams: What’s the Point</vt:lpstr>
      <vt:lpstr>Waters v Shinseki</vt:lpstr>
      <vt:lpstr>Waters v Shinseki, con’t</vt:lpstr>
      <vt:lpstr>38 § CFR 3.159 (a)(2)</vt:lpstr>
      <vt:lpstr>38 § CFR 3.159 (c)(4)(i)</vt:lpstr>
      <vt:lpstr>38 § CFR 3.159 (c)(4)(i) (continued)</vt:lpstr>
      <vt:lpstr>Threshold for Obtaining an Opinion</vt:lpstr>
      <vt:lpstr>McLendon v Nicholson, June 5, 2006</vt:lpstr>
      <vt:lpstr>Waters – Scenario 1 - Question</vt:lpstr>
      <vt:lpstr>Waters – Scenario 1 - Answer</vt:lpstr>
      <vt:lpstr>Waters – Scenario 2 - Question</vt:lpstr>
      <vt:lpstr>Waters – Scenario 2 - Answer</vt:lpstr>
      <vt:lpstr>Waters – Scenario 3 - Question</vt:lpstr>
      <vt:lpstr>Waters – Scenario 3 - Answer</vt:lpstr>
      <vt:lpstr>Waters – Scenario 4 - Question</vt:lpstr>
      <vt:lpstr>Waters – Scenario 4 - Answer</vt:lpstr>
      <vt:lpstr>Summary: Impact of Waters Court Case</vt:lpstr>
      <vt:lpstr>PowerPoint Presentation</vt:lpstr>
      <vt:lpstr>Walker v Shinseki</vt:lpstr>
      <vt:lpstr>A “Nexus” for VA Rating Purposes</vt:lpstr>
      <vt:lpstr>What is chronic?</vt:lpstr>
      <vt:lpstr>Other??</vt:lpstr>
      <vt:lpstr>Walker - Scenario 1 - Question</vt:lpstr>
      <vt:lpstr>Walker - Scenario 1 - Answer </vt:lpstr>
      <vt:lpstr>Walker - Scenario 2 - Question</vt:lpstr>
      <vt:lpstr>Walker - Scenario 2 - Answer</vt:lpstr>
      <vt:lpstr>Walker - Scenario 3 - Question</vt:lpstr>
      <vt:lpstr>Walker - Scenario 3 - Answer</vt:lpstr>
      <vt:lpstr>Summary of Walkers</vt:lpstr>
      <vt:lpstr>PowerPoint Presentation</vt:lpstr>
      <vt:lpstr>TL 14-01 Facts Pertaining to Exams</vt:lpstr>
      <vt:lpstr>Exam Request Builder</vt:lpstr>
      <vt:lpstr>PowerPoint Presentation</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and Medical Opinion: Walker, Waters and TL 14-01</dc:title>
  <dc:subject>RQRS</dc:subject>
  <dc:creator>Department of Veterans Affairs;Veterans Benefits Administration;Compensation Service;STAFF</dc:creator>
  <cp:keywords>Waters, Walker, TL 14-01, Training Letter 14-01, exam, medical opinions, RFE, routine future, DBQ</cp:keywords>
  <dc:description>This lesson is intended to enable the user to improve quality review and consistency skills within court cases.</dc:description>
  <cp:lastModifiedBy>Sochar, Lisa</cp:lastModifiedBy>
  <cp:revision>380</cp:revision>
  <cp:lastPrinted>2014-04-17T17:17:28Z</cp:lastPrinted>
  <dcterms:created xsi:type="dcterms:W3CDTF">2011-04-13T12:48:41Z</dcterms:created>
  <dcterms:modified xsi:type="dcterms:W3CDTF">2014-09-30T18:00:12Z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ContentTypeId">
    <vt:lpwstr>0x010100CBFD98E5031B8244BCAF7B2664987E02</vt:lpwstr>
  </property>
  <property fmtid="{D5CDD505-2E9C-101B-9397-08002B2CF9AE}" pid="4" name="Type">
    <vt:lpwstr>Teaching Material</vt:lpwstr>
  </property>
</Properties>
</file>