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4"/>
  </p:sldMasterIdLst>
  <p:notesMasterIdLst>
    <p:notesMasterId r:id="rId47"/>
  </p:notesMasterIdLst>
  <p:handoutMasterIdLst>
    <p:handoutMasterId r:id="rId48"/>
  </p:handoutMasterIdLst>
  <p:sldIdLst>
    <p:sldId id="256" r:id="rId5"/>
    <p:sldId id="410" r:id="rId6"/>
    <p:sldId id="263" r:id="rId7"/>
    <p:sldId id="411" r:id="rId8"/>
    <p:sldId id="412" r:id="rId9"/>
    <p:sldId id="413" r:id="rId10"/>
    <p:sldId id="359" r:id="rId11"/>
    <p:sldId id="416" r:id="rId12"/>
    <p:sldId id="417" r:id="rId13"/>
    <p:sldId id="418" r:id="rId14"/>
    <p:sldId id="414" r:id="rId15"/>
    <p:sldId id="420" r:id="rId16"/>
    <p:sldId id="419" r:id="rId17"/>
    <p:sldId id="421" r:id="rId18"/>
    <p:sldId id="415" r:id="rId19"/>
    <p:sldId id="427" r:id="rId20"/>
    <p:sldId id="422" r:id="rId21"/>
    <p:sldId id="431" r:id="rId22"/>
    <p:sldId id="423" r:id="rId23"/>
    <p:sldId id="425" r:id="rId24"/>
    <p:sldId id="426" r:id="rId25"/>
    <p:sldId id="428" r:id="rId26"/>
    <p:sldId id="429" r:id="rId27"/>
    <p:sldId id="398" r:id="rId28"/>
    <p:sldId id="430" r:id="rId29"/>
    <p:sldId id="433" r:id="rId30"/>
    <p:sldId id="440" r:id="rId31"/>
    <p:sldId id="452" r:id="rId32"/>
    <p:sldId id="453" r:id="rId33"/>
    <p:sldId id="434" r:id="rId34"/>
    <p:sldId id="442" r:id="rId35"/>
    <p:sldId id="454" r:id="rId36"/>
    <p:sldId id="455" r:id="rId37"/>
    <p:sldId id="435" r:id="rId38"/>
    <p:sldId id="443" r:id="rId39"/>
    <p:sldId id="436" r:id="rId40"/>
    <p:sldId id="444" r:id="rId41"/>
    <p:sldId id="439" r:id="rId42"/>
    <p:sldId id="447" r:id="rId43"/>
    <p:sldId id="448" r:id="rId44"/>
    <p:sldId id="449" r:id="rId45"/>
    <p:sldId id="451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zauskas, Brenda, VBAVACO" initials="BBV" lastIdx="11" clrIdx="0"/>
  <p:cmAuthor id="1" name="Department of Veterans Affairs" initials="DoVA" lastIdx="1" clrIdx="1"/>
  <p:cmAuthor id="2" name="Eva Marie Buford Ojo" initials="EMBO" lastIdx="1" clrIdx="2"/>
  <p:cmAuthor id="3" name="Visser, Valarie, VBAVACO" initials="VV" lastIdx="2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5138" autoAdjust="0"/>
  </p:normalViewPr>
  <p:slideViewPr>
    <p:cSldViewPr>
      <p:cViewPr>
        <p:scale>
          <a:sx n="104" d="100"/>
          <a:sy n="104" d="100"/>
        </p:scale>
        <p:origin x="-84" y="-84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 dirty="0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 smtClean="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 dirty="0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0" fontAlgn="base" hangingPunct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8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VBA 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VBA 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VBA 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VBA 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VBA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3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0" fontAlgn="base" hangingPunct="0"/>
            <a:endParaRPr lang="en-US" dirty="0">
              <a:effectLst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374650" y="3259138"/>
            <a:ext cx="8769350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3063" y="3182938"/>
            <a:ext cx="8770937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3063" y="220663"/>
            <a:ext cx="6691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091C-A1E3-4D2F-838F-2AF3D4B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2E08-D1ED-4514-8CD3-CF6950674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Clr>
                <a:schemeClr val="accent6"/>
              </a:buClr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buClr>
                <a:schemeClr val="accent6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6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6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7B61-3A1B-4C3D-A9E4-81873D299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172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486400"/>
            <a:ext cx="5486400" cy="8048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3DD2-9FE3-4609-B403-7541EE482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389063" y="1052513"/>
            <a:ext cx="7754937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3863" y="6396038"/>
            <a:ext cx="8720137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1400" y="890588"/>
            <a:ext cx="8102600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400" y="45243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00" y="63055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20888" y="0"/>
            <a:ext cx="7123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789113"/>
            <a:ext cx="76406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76238" y="0"/>
            <a:ext cx="142875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46990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644525" y="64008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Training Staff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76200"/>
            <a:ext cx="1160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71" r:id="rId5"/>
    <p:sldLayoutId id="2147483673" r:id="rId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rgbClr val="1D327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4953000"/>
            <a:ext cx="7772400" cy="609600"/>
          </a:xfrm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1D3275"/>
                </a:solidFill>
                <a:latin typeface="Verdana" pitchFamily="34" charset="0"/>
              </a:rPr>
              <a:t>Claims Development: Hepatitis C</a:t>
            </a:r>
            <a:endParaRPr lang="en-US" sz="5400" i="1" dirty="0" smtClean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24600" y="3565525"/>
            <a:ext cx="2209800" cy="609600"/>
          </a:xfrm>
        </p:spPr>
        <p:txBody>
          <a:bodyPr anchor="ctr"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 smtClean="0">
                <a:latin typeface="Century Schoolbook" pitchFamily="18" charset="0"/>
              </a:rPr>
              <a:t>August 2014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8200" y="32766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1D3275"/>
                </a:solidFill>
                <a:latin typeface="Century Schoolbook" pitchFamily="18" charset="0"/>
              </a:rPr>
              <a:t>Compensation Service Training Staff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10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True or False: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There is a vaccination for each of the common types of hepatitis found in the US.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Knowledge Check</a:t>
            </a:r>
          </a:p>
        </p:txBody>
      </p:sp>
      <p:sp>
        <p:nvSpPr>
          <p:cNvPr id="2" name="AutoShape 2" descr="http://www.google.com/url?sa=i&amp;source=images&amp;cd=&amp;docid=fue0m1Qv5154DM&amp;tbnid=B1MMEpU4Y_D8iM:&amp;ved=0CAUQjBw4Cg&amp;url=http%3A%2F%2Faalkies.files.wordpress.com%2F2013%2F04%2Fquestion-mark-nothing.jpg%3Fw%3D300%26h%3D300&amp;ei=sJP8U6izKc6hyASsioGwBg&amp;psig=AFQjCNE_CD8-fWMMry-uqxXh6MwXn8-CoA&amp;ust=140914820876994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886200"/>
            <a:ext cx="2476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35333" r="10268" b="40400"/>
          <a:stretch/>
        </p:blipFill>
        <p:spPr bwMode="auto">
          <a:xfrm>
            <a:off x="1905000" y="3200400"/>
            <a:ext cx="3822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75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11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Symptoms: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Fever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Fatigue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Loss of appetite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Nausea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Vomiting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Jaundice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Dark urine</a:t>
            </a:r>
          </a:p>
          <a:p>
            <a:pPr marL="457200" lvl="1" indent="0">
              <a:spcBef>
                <a:spcPts val="0"/>
              </a:spcBef>
              <a:buClr>
                <a:srgbClr val="1D3275"/>
              </a:buClr>
              <a:buNone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HCV: How Does it Manifest?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600200"/>
            <a:ext cx="42100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50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2700"/>
            <a:ext cx="69622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12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533400" y="1447800"/>
            <a:ext cx="9448800" cy="5486400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Clr>
                <a:srgbClr val="1D3275"/>
              </a:buClr>
              <a:buNone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HCV: Types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98800" y="2133600"/>
            <a:ext cx="0" cy="15430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555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6330" y="32004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579" y="4267200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011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13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Clr>
                <a:srgbClr val="1D3275"/>
              </a:buClr>
              <a:buNone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HCV: How Does it Progress?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7223"/>
            <a:ext cx="5183187" cy="53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C: VA Legislation?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948415"/>
              </p:ext>
            </p:extLst>
          </p:nvPr>
        </p:nvGraphicFramePr>
        <p:xfrm>
          <a:off x="609600" y="1828800"/>
          <a:ext cx="8089900" cy="3183591"/>
        </p:xfrm>
        <a:graphic>
          <a:graphicData uri="http://schemas.openxmlformats.org/drawingml/2006/table">
            <a:tbl>
              <a:tblPr/>
              <a:tblGrid>
                <a:gridCol w="1270857"/>
                <a:gridCol w="2920143"/>
                <a:gridCol w="3898900"/>
              </a:tblGrid>
              <a:tr h="558597"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442" marR="7442" marT="74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Most Claims</a:t>
                      </a:r>
                    </a:p>
                  </a:txBody>
                  <a:tcPr marL="7442" marR="7442" marT="74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HCV Claims</a:t>
                      </a:r>
                    </a:p>
                  </a:txBody>
                  <a:tcPr marL="7442" marR="7442" marT="74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Then</a:t>
                      </a:r>
                    </a:p>
                  </a:txBody>
                  <a:tcPr marL="7442" marR="7442" marT="744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In-service 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event or</a:t>
                      </a:r>
                      <a:b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In-service 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injury</a:t>
                      </a:r>
                    </a:p>
                  </a:txBody>
                  <a:tcPr marL="7442" marR="7442" marT="74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In-service diagnosis</a:t>
                      </a:r>
                      <a:r>
                        <a:rPr lang="en-US" sz="2200" b="0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200" b="0" i="0" u="none" strike="noStrike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or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In-service 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risk factors</a:t>
                      </a:r>
                    </a:p>
                  </a:txBody>
                  <a:tcPr marL="7442" marR="7442" marT="7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Between</a:t>
                      </a:r>
                    </a:p>
                  </a:txBody>
                  <a:tcPr marL="7442" marR="7442" marT="744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Nexus</a:t>
                      </a:r>
                    </a:p>
                  </a:txBody>
                  <a:tcPr marL="7442" marR="7442" marT="74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(Chronicity &amp; Relationship)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442" marR="7442" marT="7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Now</a:t>
                      </a:r>
                    </a:p>
                  </a:txBody>
                  <a:tcPr marL="7442" marR="7442" marT="744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Confirmed </a:t>
                      </a:r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diagnosis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442" marR="7442" marT="744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Current </a:t>
                      </a:r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diagnosis, or</a:t>
                      </a:r>
                    </a:p>
                    <a:p>
                      <a:pPr algn="ctr" fontAlgn="ctr"/>
                      <a:r>
                        <a:rPr lang="en-US" sz="2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Treatment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of known symptoms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442" marR="7442" marT="74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57223"/>
            <a:ext cx="3200400" cy="31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15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Organ transplant before 1992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Transfusion of blood/blood products before 1992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Hemodialysis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Exposure to blood by health care workers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Intravenous drug use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Intranasal cocaine use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High risk sexual activity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Other direct percutaneous exposure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Risk Factor</a:t>
            </a:r>
          </a:p>
        </p:txBody>
      </p:sp>
    </p:spTree>
    <p:extLst>
      <p:ext uri="{BB962C8B-B14F-4D97-AF65-F5344CB8AC3E}">
        <p14:creationId xmlns:p14="http://schemas.microsoft.com/office/powerpoint/2010/main" val="18774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16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Less common, but recognized: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Religious scarification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Incarceration over three days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Intravenous air gun injections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Risk Factor more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070350"/>
            <a:ext cx="3019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8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17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EIA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ELISA with RIBA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HCV RNA</a:t>
            </a: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Confirmed Diagnosis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771">
            <a:off x="4467254" y="2622616"/>
            <a:ext cx="408349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9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Hepatitis C: Development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dirty="0"/>
              <a:t>MAP-D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dirty="0"/>
          </a:p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dirty="0"/>
              <a:t>VBMS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dirty="0"/>
          </a:p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dirty="0"/>
              <a:t>EZ Forms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18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76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19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New claims for hepatitis C 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Confirmed diagnosis or symptoms (now)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Risk factor/diagnosis (then)</a:t>
            </a:r>
          </a:p>
          <a:p>
            <a:pPr lvl="1" indent="0"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lvl="1" indent="0">
              <a:spcBef>
                <a:spcPts val="0"/>
              </a:spcBef>
              <a:buClr>
                <a:srgbClr val="1D3275"/>
              </a:buClr>
            </a:pPr>
            <a:r>
              <a:rPr lang="en-US" sz="2800" b="1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Order the exam with a medical opinion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There is an exception…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Exam warranted (new)</a:t>
            </a:r>
          </a:p>
        </p:txBody>
      </p:sp>
    </p:spTree>
    <p:extLst>
      <p:ext uri="{BB962C8B-B14F-4D97-AF65-F5344CB8AC3E}">
        <p14:creationId xmlns:p14="http://schemas.microsoft.com/office/powerpoint/2010/main" val="369358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Define hepatitis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Explain 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the history of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hepatitis 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Restate 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legal requirements for granting service-connection of hepatitis C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348340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20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No special actions are required</a:t>
            </a: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Exam warranted (increase)?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5309"/>
            <a:ext cx="3538537" cy="34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7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21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Things to consider: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New information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Material information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No/Uncertain diagnosis</a:t>
            </a: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Exam warranted (reopen)?</a:t>
            </a:r>
          </a:p>
        </p:txBody>
      </p:sp>
    </p:spTree>
    <p:extLst>
      <p:ext uri="{BB962C8B-B14F-4D97-AF65-F5344CB8AC3E}">
        <p14:creationId xmlns:p14="http://schemas.microsoft.com/office/powerpoint/2010/main" val="12369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22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Exam request contents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Medical opinion</a:t>
            </a: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Requesting the Exam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38554"/>
            <a:ext cx="7620000" cy="32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7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23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Reviewed claims folder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Provided diagnostic test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Clinical findings and symptoms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Medical opinion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Discuss all risk factors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Adequate Exam</a:t>
            </a:r>
          </a:p>
        </p:txBody>
      </p:sp>
    </p:spTree>
    <p:extLst>
      <p:ext uri="{BB962C8B-B14F-4D97-AF65-F5344CB8AC3E}">
        <p14:creationId xmlns:p14="http://schemas.microsoft.com/office/powerpoint/2010/main" val="364665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219200"/>
            <a:ext cx="10517747" cy="7467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3962400" y="5105400"/>
            <a:ext cx="518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0165" y="4953000"/>
            <a:ext cx="3657600" cy="533400"/>
          </a:xfrm>
          <a:prstGeom prst="rect">
            <a:avLst/>
          </a:prstGeom>
          <a:noFill/>
          <a:ln w="444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9" y="1789113"/>
            <a:ext cx="5638144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5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26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/>
              <a:t>Mr. </a:t>
            </a:r>
            <a:r>
              <a:rPr lang="en-US" sz="2800" dirty="0" smtClean="0"/>
              <a:t>Jenkins: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Combat Veteran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claim </a:t>
            </a:r>
            <a:endParaRPr lang="en-US" sz="2800" dirty="0" smtClean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No confirmed diagnosis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Medical evidence of HCV symptoms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Confirmed risk factor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Exam warranted?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1a</a:t>
            </a:r>
          </a:p>
        </p:txBody>
      </p:sp>
    </p:spTree>
    <p:extLst>
      <p:ext uri="{BB962C8B-B14F-4D97-AF65-F5344CB8AC3E}">
        <p14:creationId xmlns:p14="http://schemas.microsoft.com/office/powerpoint/2010/main" val="3303585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27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Yes.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In-service: Mr. Jenkins has a confirmed in-service risk factor – blood transfusion before 1992.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Now: While Mr. Jenkins does not have a confirmed diagnosis, he did provide medical evidence of known symptoms of hepatitis C.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EXAM (WITH MEDICAL OPINION)</a:t>
            </a: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WARRANTED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1a</a:t>
            </a:r>
          </a:p>
        </p:txBody>
      </p:sp>
    </p:spTree>
    <p:extLst>
      <p:ext uri="{BB962C8B-B14F-4D97-AF65-F5344CB8AC3E}">
        <p14:creationId xmlns:p14="http://schemas.microsoft.com/office/powerpoint/2010/main" val="303073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28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Mr. Jenkins, continued…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Liver </a:t>
            </a:r>
            <a:r>
              <a:rPr lang="en-US" sz="2800" dirty="0">
                <a:solidFill>
                  <a:srgbClr val="000000"/>
                </a:solidFill>
              </a:rPr>
              <a:t>function test (LFT) results </a:t>
            </a:r>
            <a:r>
              <a:rPr lang="en-US" sz="2800" dirty="0" smtClean="0">
                <a:solidFill>
                  <a:srgbClr val="000000"/>
                </a:solidFill>
              </a:rPr>
              <a:t>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Clinical findings (symptoms)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C-file reviewed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Opinion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Exam sufficient?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1b</a:t>
            </a:r>
          </a:p>
        </p:txBody>
      </p:sp>
    </p:spTree>
    <p:extLst>
      <p:ext uri="{BB962C8B-B14F-4D97-AF65-F5344CB8AC3E}">
        <p14:creationId xmlns:p14="http://schemas.microsoft.com/office/powerpoint/2010/main" val="3352277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29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No.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"/>
            </a:pPr>
            <a:r>
              <a:rPr lang="en-US" sz="2800" dirty="0" smtClean="0">
                <a:solidFill>
                  <a:srgbClr val="000000"/>
                </a:solidFill>
              </a:rPr>
              <a:t>A confirmed diagnosis is not of record. Therefore, the exam is insufficient because the examiner failed to provide the necessary exam results.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EXAM </a:t>
            </a:r>
            <a:r>
              <a:rPr lang="en-US" sz="2800" u="sng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IN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SUFFICIENT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1b</a:t>
            </a:r>
          </a:p>
        </p:txBody>
      </p:sp>
    </p:spTree>
    <p:extLst>
      <p:ext uri="{BB962C8B-B14F-4D97-AF65-F5344CB8AC3E}">
        <p14:creationId xmlns:p14="http://schemas.microsoft.com/office/powerpoint/2010/main" val="8009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Arial" pitchFamily="34" charset="0"/>
                <a:cs typeface="Arial" pitchFamily="34" charset="0"/>
              </a:rPr>
              <a:t>Identify several risk factors for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hepatitis C</a:t>
            </a: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Recognize 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the appropriate development requirements for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hepatitis 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C </a:t>
            </a:r>
            <a:r>
              <a:rPr lang="en-US" kern="1200" dirty="0" smtClean="0">
                <a:latin typeface="Arial" pitchFamily="34" charset="0"/>
                <a:cs typeface="Arial" pitchFamily="34" charset="0"/>
              </a:rPr>
              <a:t>claims</a:t>
            </a: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/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Assess the sufficiency of hepatitis C examination results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Lesson Objectives 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30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/>
            <a:r>
              <a:rPr lang="en-US" sz="2800" dirty="0"/>
              <a:t>Ms. </a:t>
            </a:r>
            <a:r>
              <a:rPr lang="en-US" sz="2800" dirty="0" smtClean="0"/>
              <a:t>Thomas: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Reopened </a:t>
            </a:r>
            <a:r>
              <a:rPr lang="en-US" sz="2800" dirty="0"/>
              <a:t>claim for hepatitis C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Previously </a:t>
            </a:r>
            <a:r>
              <a:rPr lang="en-US" sz="2800" dirty="0"/>
              <a:t>denied in January of 1991 </a:t>
            </a:r>
            <a:endParaRPr lang="en-US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Military </a:t>
            </a:r>
            <a:r>
              <a:rPr lang="en-US" sz="2800" dirty="0"/>
              <a:t>personnel records </a:t>
            </a:r>
            <a:r>
              <a:rPr lang="en-US" sz="2800" dirty="0" smtClean="0"/>
              <a:t>confirm risk factor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In-service diagnosis hepatitis non-A, non-B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positive HCV RNA </a:t>
            </a:r>
            <a:r>
              <a:rPr lang="en-US" sz="2800" dirty="0" smtClean="0"/>
              <a:t>results of record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algn="ctr"/>
            <a:r>
              <a:rPr lang="en-US" sz="2800" dirty="0" smtClean="0"/>
              <a:t>Exam warranted?</a:t>
            </a:r>
            <a:endParaRPr lang="en-US" sz="2800" dirty="0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2a</a:t>
            </a:r>
          </a:p>
        </p:txBody>
      </p:sp>
    </p:spTree>
    <p:extLst>
      <p:ext uri="{BB962C8B-B14F-4D97-AF65-F5344CB8AC3E}">
        <p14:creationId xmlns:p14="http://schemas.microsoft.com/office/powerpoint/2010/main" val="315553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31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Yes.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In-service: Ms. Thomas was diagnosed with hepatitis non-A, non-B during service.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Now: Ms. Thomas has a confirmed diagnosis.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EXAM (WITH MEDICAL OPINION)</a:t>
            </a: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WARRANTED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2a</a:t>
            </a:r>
          </a:p>
        </p:txBody>
      </p:sp>
    </p:spTree>
    <p:extLst>
      <p:ext uri="{BB962C8B-B14F-4D97-AF65-F5344CB8AC3E}">
        <p14:creationId xmlns:p14="http://schemas.microsoft.com/office/powerpoint/2010/main" val="148029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32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Ms. Thomas, continued: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Liver </a:t>
            </a:r>
            <a:r>
              <a:rPr lang="en-US" sz="2800" dirty="0">
                <a:solidFill>
                  <a:srgbClr val="000000"/>
                </a:solidFill>
              </a:rPr>
              <a:t>function test (LFT) results </a:t>
            </a:r>
            <a:r>
              <a:rPr lang="en-US" sz="2800" dirty="0" smtClean="0">
                <a:solidFill>
                  <a:srgbClr val="000000"/>
                </a:solidFill>
              </a:rPr>
              <a:t>provided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C-file reviewed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Opinion and rationale provided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Clinical findings (symptoms) provided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2b</a:t>
            </a:r>
          </a:p>
        </p:txBody>
      </p:sp>
    </p:spTree>
    <p:extLst>
      <p:ext uri="{BB962C8B-B14F-4D97-AF65-F5344CB8AC3E}">
        <p14:creationId xmlns:p14="http://schemas.microsoft.com/office/powerpoint/2010/main" val="337632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33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6858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Yes.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Laboratory and clinical findings provided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C-file reviewed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Opinions with rationales provided. 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EXAM SUFFICIENT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2b</a:t>
            </a:r>
          </a:p>
        </p:txBody>
      </p:sp>
    </p:spTree>
    <p:extLst>
      <p:ext uri="{BB962C8B-B14F-4D97-AF65-F5344CB8AC3E}">
        <p14:creationId xmlns:p14="http://schemas.microsoft.com/office/powerpoint/2010/main" val="51564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34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Shaw: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claim for hepatitis C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hugging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 infected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friend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Positive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ELISA along with a positive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RIBA of record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Exam warranted?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3a</a:t>
            </a:r>
          </a:p>
        </p:txBody>
      </p:sp>
    </p:spTree>
    <p:extLst>
      <p:ext uri="{BB962C8B-B14F-4D97-AF65-F5344CB8AC3E}">
        <p14:creationId xmlns:p14="http://schemas.microsoft.com/office/powerpoint/2010/main" val="406304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35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No.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"/>
            </a:pPr>
            <a:r>
              <a:rPr lang="en-US" sz="2800" dirty="0" smtClean="0"/>
              <a:t>In-service: Mr. Shaw does not have an in-service diagnosis and has failed to provide an in-service risk factor that can be confirmed.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Now: Mr. Shaw has a confirmed diagnosis.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EXAM </a:t>
            </a:r>
            <a:r>
              <a:rPr lang="en-US" sz="2800" u="sng" dirty="0" smtClean="0">
                <a:uFill>
                  <a:solidFill>
                    <a:srgbClr val="FF0000"/>
                  </a:solidFill>
                </a:uFill>
              </a:rPr>
              <a:t>NOT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 WARRANTED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3a</a:t>
            </a:r>
          </a:p>
        </p:txBody>
      </p:sp>
    </p:spTree>
    <p:extLst>
      <p:ext uri="{BB962C8B-B14F-4D97-AF65-F5344CB8AC3E}">
        <p14:creationId xmlns:p14="http://schemas.microsoft.com/office/powerpoint/2010/main" val="84444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36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Within </a:t>
            </a:r>
            <a:r>
              <a:rPr lang="en-US" sz="2800" dirty="0"/>
              <a:t>two months of receiving his notification letter (denial), Mr. Shaw submits a statement that while he was active duty, he received an organ transplant in 1991 at a private medical facility with the medical evidence of his surgery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Exam warranted?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3a(2)</a:t>
            </a:r>
          </a:p>
        </p:txBody>
      </p:sp>
    </p:spTree>
    <p:extLst>
      <p:ext uri="{BB962C8B-B14F-4D97-AF65-F5344CB8AC3E}">
        <p14:creationId xmlns:p14="http://schemas.microsoft.com/office/powerpoint/2010/main" val="146164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37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Yes.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In-service: Mr. Shaw has now provided evidence of an organ transplant that happened during military service and before 1992.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Now: </a:t>
            </a:r>
            <a:r>
              <a:rPr lang="en-US" sz="2800" dirty="0"/>
              <a:t>Mr. Shaw has a confirmed diagnosis. </a:t>
            </a:r>
            <a:r>
              <a:rPr lang="en-US" sz="2800" dirty="0" smtClean="0"/>
              <a:t> 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EXAM WARRANTED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3a(2)</a:t>
            </a:r>
          </a:p>
        </p:txBody>
      </p:sp>
    </p:spTree>
    <p:extLst>
      <p:ext uri="{BB962C8B-B14F-4D97-AF65-F5344CB8AC3E}">
        <p14:creationId xmlns:p14="http://schemas.microsoft.com/office/powerpoint/2010/main" val="238884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38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/>
            <a:r>
              <a:rPr lang="en-US" sz="2800" dirty="0" smtClean="0"/>
              <a:t>Mr. Shaw: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C-file reviewed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Opinions and rationales provided </a:t>
            </a:r>
            <a:endParaRPr lang="en-US" sz="2800" dirty="0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question 3b</a:t>
            </a:r>
          </a:p>
        </p:txBody>
      </p:sp>
    </p:spTree>
    <p:extLst>
      <p:ext uri="{BB962C8B-B14F-4D97-AF65-F5344CB8AC3E}">
        <p14:creationId xmlns:p14="http://schemas.microsoft.com/office/powerpoint/2010/main" val="294177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39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/>
              <a:t>No. 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/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Opinions and Rationales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Confirmed HCV diagnosis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"/>
            </a:pPr>
            <a:r>
              <a:rPr lang="en-US" sz="2800" dirty="0" smtClean="0"/>
              <a:t>Laboratory or clinical findings</a:t>
            </a:r>
          </a:p>
          <a:p>
            <a:pPr marL="457200" indent="-457200">
              <a:spcBef>
                <a:spcPts val="0"/>
              </a:spcBef>
              <a:buClr>
                <a:srgbClr val="1D3275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ctr">
              <a:spcBef>
                <a:spcPts val="0"/>
              </a:spcBef>
              <a:buClr>
                <a:srgbClr val="1D3275"/>
              </a:buClr>
            </a:pP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EXAM </a:t>
            </a:r>
            <a:r>
              <a:rPr lang="en-US" sz="2800" u="sng" dirty="0" smtClean="0">
                <a:uFill>
                  <a:solidFill>
                    <a:srgbClr val="FF0000"/>
                  </a:solidFill>
                </a:uFill>
              </a:rPr>
              <a:t>IN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</a:rPr>
              <a:t>SUFFICIENT</a:t>
            </a:r>
          </a:p>
          <a:p>
            <a:pPr>
              <a:spcBef>
                <a:spcPts val="0"/>
              </a:spcBef>
              <a:buClr>
                <a:srgbClr val="1D3275"/>
              </a:buClr>
            </a:pPr>
            <a:endParaRPr lang="en-US" sz="2800" dirty="0" smtClean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answer 3b</a:t>
            </a:r>
          </a:p>
        </p:txBody>
      </p:sp>
    </p:spTree>
    <p:extLst>
      <p:ext uri="{BB962C8B-B14F-4D97-AF65-F5344CB8AC3E}">
        <p14:creationId xmlns:p14="http://schemas.microsoft.com/office/powerpoint/2010/main" val="381827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4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VBN Broadcast, “Hepatitis C Rating issues” dated April 25, 2001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Compensation Service VSCM Conference Call, “Hepatitis C Development” June 2012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Training Letter 01-02, Hepatitis C Review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Center for Disease Control, Hepatitis C General Information Fact Sheet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6003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40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 hepatitis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history of 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hepatitis 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Restate 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requirements for granting service-connection of </a:t>
            </a:r>
            <a:r>
              <a:rPr lang="en-US" kern="1200" dirty="0">
                <a:solidFill>
                  <a:schemeClr val="tx1"/>
                </a:solidFill>
              </a:rPr>
              <a:t>h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epatitis C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94424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41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Identify several risk factors for 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hepatitis C</a:t>
            </a: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Recognize 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appropriate development requirements for 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hepatitis 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claims</a:t>
            </a: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solidFill>
                <a:schemeClr val="tx1"/>
              </a:solidFill>
            </a:endParaRPr>
          </a:p>
          <a:p>
            <a:pPr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 the sufficiency of hepatitis C examination results</a:t>
            </a:r>
            <a:endParaRPr lang="en-US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1690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54" y="1789113"/>
            <a:ext cx="641585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5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Training Letter 00-01, Hepatitis C Infection Treatment and its side effects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FL 04-13, Relationship Between Immunization with Jet Injectors and Hepatitis C Infection as it Relates to Service Connection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FL 98-110, Infectious Hepatitis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/>
          </a:p>
          <a:p>
            <a:pPr>
              <a:spcBef>
                <a:spcPts val="0"/>
              </a:spcBef>
              <a:buClr>
                <a:srgbClr val="1D3275"/>
              </a:buClr>
              <a:defRPr/>
            </a:pPr>
            <a:r>
              <a:rPr lang="en-US" kern="1200" dirty="0"/>
              <a:t>Compensation Service VSCM Conference Call, </a:t>
            </a:r>
            <a:r>
              <a:rPr lang="en-US" kern="1200" dirty="0" smtClean="0"/>
              <a:t>“Guidance on FDCs” July 2014</a:t>
            </a:r>
            <a:endParaRPr lang="en-US" kern="1200" dirty="0"/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References (Continued)</a:t>
            </a:r>
          </a:p>
        </p:txBody>
      </p:sp>
    </p:spTree>
    <p:extLst>
      <p:ext uri="{BB962C8B-B14F-4D97-AF65-F5344CB8AC3E}">
        <p14:creationId xmlns:p14="http://schemas.microsoft.com/office/powerpoint/2010/main" val="2574009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6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Definition: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hēpat-: of the liver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-itis: inflammation</a:t>
            </a:r>
          </a:p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Hepatitis: What is it?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3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7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947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 smtClean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5334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Date of Origin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Date Detected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3275"/>
                </a:solidFill>
                <a:latin typeface="Arial" pitchFamily="34" charset="0"/>
                <a:cs typeface="Arial" pitchFamily="34" charset="0"/>
              </a:rPr>
              <a:t>Date Recognized as a Medical Diagnosis</a:t>
            </a:r>
            <a:endParaRPr lang="en-US" sz="2800" dirty="0">
              <a:solidFill>
                <a:srgbClr val="1D327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Hepatitis C: When Did It Begin?</a:t>
            </a:r>
          </a:p>
        </p:txBody>
      </p:sp>
      <p:pic>
        <p:nvPicPr>
          <p:cNvPr id="2050" name="Picture 2" descr="http://www.nasmhpd.org/images/medicalDire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639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8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Main types of hepatitis?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A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B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C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D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E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Knowledge Check</a:t>
            </a:r>
          </a:p>
        </p:txBody>
      </p:sp>
      <p:sp>
        <p:nvSpPr>
          <p:cNvPr id="2" name="AutoShape 2" descr="http://www.google.com/url?sa=i&amp;source=images&amp;cd=&amp;docid=fue0m1Qv5154DM&amp;tbnid=B1MMEpU4Y_D8iM:&amp;ved=0CAUQjBw4Cg&amp;url=http%3A%2F%2Faalkies.files.wordpress.com%2F2013%2F04%2Fquestion-mark-nothing.jpg%3Fw%3D300%26h%3D300&amp;ei=sJP8U6izKc6hyASsioGwBg&amp;psig=AFQjCNE_CD8-fWMMry-uqxXh6MwXn8-CoA&amp;ust=140914820876994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9</a:t>
            </a:fld>
            <a:endParaRPr lang="en-US" sz="16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 smtClean="0">
                <a:latin typeface="Arial" pitchFamily="34" charset="0"/>
                <a:cs typeface="Arial" pitchFamily="34" charset="0"/>
              </a:rPr>
              <a:t>Most common types in the US?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kern="12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A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B</a:t>
            </a:r>
          </a:p>
          <a:p>
            <a:pPr lvl="1">
              <a:spcBef>
                <a:spcPts val="0"/>
              </a:spcBef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 smtClean="0">
                <a:latin typeface="Arial" pitchFamily="34" charset="0"/>
                <a:cs typeface="Arial" pitchFamily="34" charset="0"/>
              </a:rPr>
              <a:t>Hepatitis C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477000" cy="882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Knowledge Check (continued)</a:t>
            </a:r>
          </a:p>
        </p:txBody>
      </p:sp>
      <p:sp>
        <p:nvSpPr>
          <p:cNvPr id="2" name="AutoShape 2" descr="http://www.google.com/url?sa=i&amp;source=images&amp;cd=&amp;docid=fue0m1Qv5154DM&amp;tbnid=B1MMEpU4Y_D8iM:&amp;ved=0CAUQjBw4Cg&amp;url=http%3A%2F%2Faalkies.files.wordpress.com%2F2013%2F04%2Fquestion-mark-nothing.jpg%3Fw%3D300%26h%3D300&amp;ei=sJP8U6izKc6hyASsioGwBg&amp;psig=AFQjCNE_CD8-fWMMry-uqxXh6MwXn8-CoA&amp;ust=140914820876994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104">
            <a:off x="5791200" y="34290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53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 bldLvl="2"/>
    </p:bldLst>
  </p:timing>
</p:sld>
</file>

<file path=ppt/theme/theme1.xml><?xml version="1.0" encoding="utf-8"?>
<a:theme xmlns:a="http://schemas.openxmlformats.org/drawingml/2006/main" name="Ppt000000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D98E5031B8244BCAF7B2664987E02" ma:contentTypeVersion="0" ma:contentTypeDescription="Create a new document." ma:contentTypeScope="" ma:versionID="ce6ab5376cbe32fc5c324519b1f03c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D055884-7AAF-4607-A852-4A713402B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B73D6-24AD-4039-A04B-8FEAB785EAA1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DF218F-32A6-46AE-8349-E90A56B17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C:\DOCUME~1\CAPDPATR\LOCALS~1\Temp\Ppt0000000.pot</Template>
  <TotalTime>8068</TotalTime>
  <Words>1166</Words>
  <Application>Microsoft Office PowerPoint</Application>
  <PresentationFormat>On-screen Show (4:3)</PresentationFormat>
  <Paragraphs>424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Ppt0000000</vt:lpstr>
      <vt:lpstr>Claims Development: Hepatitis C</vt:lpstr>
      <vt:lpstr>Lesson Objectives</vt:lpstr>
      <vt:lpstr>Lesson Objectives (Continued)</vt:lpstr>
      <vt:lpstr>References</vt:lpstr>
      <vt:lpstr>References (Continued)</vt:lpstr>
      <vt:lpstr>Hepatitis: What is it?</vt:lpstr>
      <vt:lpstr>Hepatitis C: When Did It Begin?</vt:lpstr>
      <vt:lpstr>Knowledge Check</vt:lpstr>
      <vt:lpstr>Knowledge Check (continued)</vt:lpstr>
      <vt:lpstr>Knowledge Check</vt:lpstr>
      <vt:lpstr>HCV: How Does it Manifest?</vt:lpstr>
      <vt:lpstr>HCV: Types</vt:lpstr>
      <vt:lpstr>HCV: How Does it Progress?</vt:lpstr>
      <vt:lpstr>Hepatitis C: VA Legislation?</vt:lpstr>
      <vt:lpstr>Hepatitis C: Risk Factor</vt:lpstr>
      <vt:lpstr>Hepatitis C: Risk Factor more</vt:lpstr>
      <vt:lpstr>Hepatitis C: Confirmed Diagnosis</vt:lpstr>
      <vt:lpstr>Hepatitis C: Development</vt:lpstr>
      <vt:lpstr>Hepatitis C: Exam warranted (new)</vt:lpstr>
      <vt:lpstr>Hepatitis C: Exam warranted (increase)?</vt:lpstr>
      <vt:lpstr>Hepatitis C: Exam warranted (reopen)?</vt:lpstr>
      <vt:lpstr>Hepatitis C: Requesting the Exam</vt:lpstr>
      <vt:lpstr>Hepatitis C: Adequate Exam</vt:lpstr>
      <vt:lpstr>PowerPoint Presentation</vt:lpstr>
      <vt:lpstr>Questions</vt:lpstr>
      <vt:lpstr>Review question 1a</vt:lpstr>
      <vt:lpstr>Review answer 1a</vt:lpstr>
      <vt:lpstr>Review question 1b</vt:lpstr>
      <vt:lpstr>Review answer 1b</vt:lpstr>
      <vt:lpstr>Review question 2a</vt:lpstr>
      <vt:lpstr>Review answer 2a</vt:lpstr>
      <vt:lpstr>Review question 2b</vt:lpstr>
      <vt:lpstr>Review answer 2b</vt:lpstr>
      <vt:lpstr>Review question 3a</vt:lpstr>
      <vt:lpstr>Review answer 3a</vt:lpstr>
      <vt:lpstr>Review question 3a(2)</vt:lpstr>
      <vt:lpstr>Review answer 3a(2)</vt:lpstr>
      <vt:lpstr>Review question 3b</vt:lpstr>
      <vt:lpstr>Review answer 3b</vt:lpstr>
      <vt:lpstr>Review</vt:lpstr>
      <vt:lpstr>Review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Development: Hapatitis C PowerPoint</dc:title>
  <dc:subject>VSR</dc:subject>
  <dc:creator>Department of Veterans Affairs, Veterans Benefits Administration, Compensation Service, STAFF</dc:creator>
  <cp:keywords>claims, development, hepatitis C, </cp:keywords>
  <dc:description>This lesson is intended to further deeper understanding on the proper handling of claims for hepatitis C.</dc:description>
  <cp:lastModifiedBy>Sochar, Lisa</cp:lastModifiedBy>
  <cp:revision>155</cp:revision>
  <cp:lastPrinted>2000-11-13T16:27:02Z</cp:lastPrinted>
  <dcterms:created xsi:type="dcterms:W3CDTF">2011-04-13T12:48:41Z</dcterms:created>
  <dcterms:modified xsi:type="dcterms:W3CDTF">2014-09-26T14:45:13Z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0x010100CBFD98E5031B8244BCAF7B2664987E02</vt:lpwstr>
  </property>
  <property fmtid="{D5CDD505-2E9C-101B-9397-08002B2CF9AE}" pid="3" name="Language">
    <vt:lpwstr>en</vt:lpwstr>
  </property>
  <property fmtid="{D5CDD505-2E9C-101B-9397-08002B2CF9AE}" pid="4" name="Reference">
    <vt:lpwstr>Teaching Material</vt:lpwstr>
  </property>
</Properties>
</file>