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8" r:id="rId5"/>
    <p:sldMasterId id="2147483674" r:id="rId6"/>
    <p:sldMasterId id="2147483662" r:id="rId7"/>
  </p:sldMasterIdLst>
  <p:notesMasterIdLst>
    <p:notesMasterId r:id="rId36"/>
  </p:notesMasterIdLst>
  <p:handoutMasterIdLst>
    <p:handoutMasterId r:id="rId37"/>
  </p:handoutMasterIdLst>
  <p:sldIdLst>
    <p:sldId id="258" r:id="rId8"/>
    <p:sldId id="292" r:id="rId9"/>
    <p:sldId id="299" r:id="rId10"/>
    <p:sldId id="300" r:id="rId11"/>
    <p:sldId id="301" r:id="rId12"/>
    <p:sldId id="302" r:id="rId13"/>
    <p:sldId id="261" r:id="rId14"/>
    <p:sldId id="287" r:id="rId15"/>
    <p:sldId id="265" r:id="rId16"/>
    <p:sldId id="282" r:id="rId17"/>
    <p:sldId id="286" r:id="rId18"/>
    <p:sldId id="267" r:id="rId19"/>
    <p:sldId id="284" r:id="rId20"/>
    <p:sldId id="278" r:id="rId21"/>
    <p:sldId id="293" r:id="rId22"/>
    <p:sldId id="262" r:id="rId23"/>
    <p:sldId id="264" r:id="rId24"/>
    <p:sldId id="269" r:id="rId25"/>
    <p:sldId id="270" r:id="rId26"/>
    <p:sldId id="296" r:id="rId27"/>
    <p:sldId id="271" r:id="rId28"/>
    <p:sldId id="290" r:id="rId29"/>
    <p:sldId id="272" r:id="rId30"/>
    <p:sldId id="295" r:id="rId31"/>
    <p:sldId id="273" r:id="rId32"/>
    <p:sldId id="277" r:id="rId33"/>
    <p:sldId id="303" r:id="rId34"/>
    <p:sldId id="298" r:id="rId3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0" b="1" kern="1200">
        <a:solidFill>
          <a:srgbClr val="FBDE4D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0" b="1" kern="1200">
        <a:solidFill>
          <a:srgbClr val="FBDE4D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0" b="1" kern="1200">
        <a:solidFill>
          <a:srgbClr val="FBDE4D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0" b="1" kern="1200">
        <a:solidFill>
          <a:srgbClr val="FBDE4D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0" b="1" kern="1200">
        <a:solidFill>
          <a:srgbClr val="FBDE4D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000" b="1" kern="1200">
        <a:solidFill>
          <a:srgbClr val="FBDE4D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000" b="1" kern="1200">
        <a:solidFill>
          <a:srgbClr val="FBDE4D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000" b="1" kern="1200">
        <a:solidFill>
          <a:srgbClr val="FBDE4D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000" b="1" kern="1200">
        <a:solidFill>
          <a:srgbClr val="FBDE4D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DE4D"/>
    <a:srgbClr val="F5CB53"/>
    <a:srgbClr val="F9F375"/>
    <a:srgbClr val="F8F05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132" autoAdjust="0"/>
    <p:restoredTop sz="85666" autoAdjust="0"/>
  </p:normalViewPr>
  <p:slideViewPr>
    <p:cSldViewPr>
      <p:cViewPr>
        <p:scale>
          <a:sx n="100" d="100"/>
          <a:sy n="100" d="100"/>
        </p:scale>
        <p:origin x="-756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D633BD1C-A767-427C-9342-37755262C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67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D7516D4D-6151-4D4E-9100-B38A08DAC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0950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2ADCA12-6D75-469F-AB02-D8AC9B3C050C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293DC1-3BF6-4753-BAC3-41081C4100C3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75938ED-027C-4691-A44C-F16E7FE2F714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35D2ACE-CCBA-4B45-880C-181053116B2D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A92586C-B084-4D6D-AF18-5D6F1257E0DD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A43C6E-5EB9-4410-AD12-53D49472665F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556FD9D-384E-41A3-BC20-4B98DE01F469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92411F-0698-43F4-BE7C-BA461AC92F43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B5653C6-29E7-4134-8D71-EE92F7E0BAA9}" type="slidenum">
              <a:rPr lang="en-US" altLang="en-US" smtClean="0"/>
              <a:pPr eaLnBrk="1" hangingPunct="1"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F36598E-52AC-49B8-85DA-6B789F3D66D3}" type="slidenum">
              <a:rPr lang="en-US" altLang="en-US" smtClean="0"/>
              <a:pPr eaLnBrk="1" hangingPunct="1"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D6CB0BB-9100-4EC0-8F37-CFE340D2AE2E}" type="slidenum">
              <a:rPr lang="en-US" altLang="en-US" smtClean="0"/>
              <a:pPr eaLnBrk="1" hangingPunct="1"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3E95B6-9AAD-4069-9EFB-E15354C5A813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DF8F25-3EC8-4D23-B676-DFD499ADBE15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5B2D92-017E-4DD8-90D5-96B5B3BC4AD8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F2E8EED-2B23-45E7-8554-11FC25012331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E97E86-3B60-42FF-A68A-7DC73BFC0097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27283B1-0C9E-44AB-B27D-EEF16C89D340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D6CB0BB-9100-4EC0-8F37-CFE340D2AE2E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C93ECD-558D-4A19-93F7-9EA3FFCC92E1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374650" y="3259138"/>
            <a:ext cx="8769350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25400" y="452438"/>
            <a:ext cx="1588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25400" y="630555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73063" y="3182938"/>
            <a:ext cx="8770937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43063" y="220663"/>
            <a:ext cx="6691312" cy="454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Administration</a:t>
            </a: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314325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76238" y="0"/>
            <a:ext cx="142875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133600"/>
            <a:ext cx="2057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8920936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3273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876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5406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63550"/>
            <a:ext cx="2286000" cy="5632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463550"/>
            <a:ext cx="6705600" cy="5632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5253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374650" y="3259138"/>
            <a:ext cx="8769350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25400" y="452438"/>
            <a:ext cx="1588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25400" y="630555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73063" y="3182938"/>
            <a:ext cx="8770937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43063" y="220663"/>
            <a:ext cx="6691312" cy="454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Administration</a:t>
            </a: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314325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76238" y="0"/>
            <a:ext cx="142875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133600"/>
            <a:ext cx="2057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15775"/>
      </p:ext>
    </p:extLst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374650" y="3259138"/>
            <a:ext cx="8769350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25400" y="452438"/>
            <a:ext cx="1588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25400" y="630555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73063" y="3182938"/>
            <a:ext cx="8770937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43063" y="220663"/>
            <a:ext cx="6691312" cy="454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Administration</a:t>
            </a: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314325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76238" y="0"/>
            <a:ext cx="142875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133600"/>
            <a:ext cx="2057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163917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D091C-A1E3-4D2F-838F-2AF3D4B9D9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581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32E08-D1ED-4514-8CD3-CF6950674E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9221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7463" y="1789113"/>
            <a:ext cx="3743325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3188" y="1789113"/>
            <a:ext cx="3744912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97B61-3A1B-4C3D-A9E4-81873D2996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3583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BC855-88D6-492F-8807-38A3713D8D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931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15038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7B86D-7ED5-40B2-8157-FF4D186176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5569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6A732-E78B-48DB-894A-677EA0D48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157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20B12-A193-4B03-9CA7-451797F00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2418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D3DD2-9FE3-4609-B403-7541EE482C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215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94D9C-90B8-4CB8-80B7-2E1E9004BE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333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0263" y="0"/>
            <a:ext cx="1963737" cy="6051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7463" y="0"/>
            <a:ext cx="5740400" cy="6051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D348A-0F85-443B-A79C-C712BE4D25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5949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C2A-F333-48F7-A82F-965A2350EC8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4C06-916D-4612-B945-91A5D70F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360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C2A-F333-48F7-A82F-965A2350EC8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4C06-916D-4612-B945-91A5D70F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33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C2A-F333-48F7-A82F-965A2350EC8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4C06-916D-4612-B945-91A5D70F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549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C2A-F333-48F7-A82F-965A2350EC8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4C06-916D-4612-B945-91A5D70F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3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24800" y="6356350"/>
            <a:ext cx="1219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D091C-A1E3-4D2F-838F-2AF3D4B9D9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5315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C2A-F333-48F7-A82F-965A2350EC8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4C06-916D-4612-B945-91A5D70F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02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C2A-F333-48F7-A82F-965A2350EC8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4C06-916D-4612-B945-91A5D70F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317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C2A-F333-48F7-A82F-965A2350EC8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4C06-916D-4612-B945-91A5D70F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80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C2A-F333-48F7-A82F-965A2350EC8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4C06-916D-4612-B945-91A5D70F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901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C2A-F333-48F7-A82F-965A2350EC8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4C06-916D-4612-B945-91A5D70F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560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C2A-F333-48F7-A82F-965A2350EC8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4C06-916D-4612-B945-91A5D70F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260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C2A-F333-48F7-A82F-965A2350EC8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4C06-916D-4612-B945-91A5D70F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5177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8046-309B-47F0-B22D-34051398CA9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327D-3360-446F-913E-4EB25B8CA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863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8046-309B-47F0-B22D-34051398CA9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327D-3360-446F-913E-4EB25B8CA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716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8046-309B-47F0-B22D-34051398CA9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327D-3360-446F-913E-4EB25B8CA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641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8736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8046-309B-47F0-B22D-34051398CA9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327D-3360-446F-913E-4EB25B8CA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159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8046-309B-47F0-B22D-34051398CA9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327D-3360-446F-913E-4EB25B8CA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137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8046-309B-47F0-B22D-34051398CA9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327D-3360-446F-913E-4EB25B8CA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56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8046-309B-47F0-B22D-34051398CA9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327D-3360-446F-913E-4EB25B8CA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838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8046-309B-47F0-B22D-34051398CA9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327D-3360-446F-913E-4EB25B8CA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908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8046-309B-47F0-B22D-34051398CA9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327D-3360-446F-913E-4EB25B8CA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0991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8046-309B-47F0-B22D-34051398CA9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327D-3360-446F-913E-4EB25B8CA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94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8046-309B-47F0-B22D-34051398CA9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327D-3360-446F-913E-4EB25B8CA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5690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D091C-A1E3-4D2F-838F-2AF3D4B9D9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604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689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673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825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5069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9802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1588" y="458788"/>
            <a:ext cx="9140825" cy="1139825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80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defRPr sz="80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defRPr sz="80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defRPr sz="8000" b="1">
                <a:solidFill>
                  <a:srgbClr val="FBDE4D"/>
                </a:solidFill>
                <a:latin typeface="Arial" charset="0"/>
              </a:defRPr>
            </a:lvl4pPr>
            <a:lvl5pPr marL="2057400" indent="-228600" eaLnBrk="0" hangingPunct="0">
              <a:defRPr sz="8000" b="1">
                <a:solidFill>
                  <a:srgbClr val="FBDE4D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rgbClr val="FBDE4D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rgbClr val="FBDE4D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rgbClr val="FBDE4D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rgbClr val="FBDE4D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altLang="en-US" smtClean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46355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1029" name="Picture 8"/>
          <p:cNvPicPr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10683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Slide Number Placeholder 3"/>
          <p:cNvSpPr txBox="1">
            <a:spLocks noGrp="1"/>
          </p:cNvSpPr>
          <p:nvPr userDrawn="1"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defRPr sz="80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defRPr sz="80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defRPr sz="80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defRPr sz="8000" b="1">
                <a:solidFill>
                  <a:srgbClr val="FBDE4D"/>
                </a:solidFill>
                <a:latin typeface="Arial" charset="0"/>
              </a:defRPr>
            </a:lvl4pPr>
            <a:lvl5pPr marL="2057400" indent="-228600" eaLnBrk="0" hangingPunct="0">
              <a:defRPr sz="8000" b="1">
                <a:solidFill>
                  <a:srgbClr val="FBDE4D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rgbClr val="FBDE4D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rgbClr val="FBDE4D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rgbClr val="FBDE4D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rgbClr val="FBDE4D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fld id="{D92EA8FC-AC75-4CDA-AD17-C63364217CE9}" type="slidenum">
              <a:rPr lang="en-US" sz="1400" b="0" smtClean="0">
                <a:latin typeface="Times New Roman" charset="0"/>
              </a:rPr>
              <a:pPr algn="r" eaLnBrk="1" hangingPunct="1">
                <a:defRPr/>
              </a:pPr>
              <a:t>‹#›</a:t>
            </a:fld>
            <a:endParaRPr lang="en-US" sz="1400" b="0" smtClean="0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86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hf hdr="0" ftr="0" dt="0"/>
  <p:txStyles>
    <p:titleStyle>
      <a:lvl1pPr marL="1028700" indent="-10287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5CB53"/>
          </a:solidFill>
          <a:latin typeface="+mj-lt"/>
          <a:ea typeface="+mj-ea"/>
          <a:cs typeface="+mj-cs"/>
        </a:defRPr>
      </a:lvl1pPr>
      <a:lvl2pPr marL="1028700" indent="-10287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5CB53"/>
          </a:solidFill>
          <a:latin typeface="Arial" charset="0"/>
        </a:defRPr>
      </a:lvl2pPr>
      <a:lvl3pPr marL="1028700" indent="-10287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5CB53"/>
          </a:solidFill>
          <a:latin typeface="Arial" charset="0"/>
        </a:defRPr>
      </a:lvl3pPr>
      <a:lvl4pPr marL="1028700" indent="-10287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5CB53"/>
          </a:solidFill>
          <a:latin typeface="Arial" charset="0"/>
        </a:defRPr>
      </a:lvl4pPr>
      <a:lvl5pPr marL="1028700" indent="-10287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5CB53"/>
          </a:solidFill>
          <a:latin typeface="Arial" charset="0"/>
        </a:defRPr>
      </a:lvl5pPr>
      <a:lvl6pPr marL="1485900" algn="ctr" rtl="0" fontAlgn="base">
        <a:spcBef>
          <a:spcPct val="0"/>
        </a:spcBef>
        <a:spcAft>
          <a:spcPct val="0"/>
        </a:spcAft>
        <a:defRPr sz="3600" b="1">
          <a:solidFill>
            <a:srgbClr val="F5CB53"/>
          </a:solidFill>
          <a:latin typeface="Arial" charset="0"/>
        </a:defRPr>
      </a:lvl6pPr>
      <a:lvl7pPr marL="1943100" algn="ctr" rtl="0" fontAlgn="base">
        <a:spcBef>
          <a:spcPct val="0"/>
        </a:spcBef>
        <a:spcAft>
          <a:spcPct val="0"/>
        </a:spcAft>
        <a:defRPr sz="3600" b="1">
          <a:solidFill>
            <a:srgbClr val="F5CB53"/>
          </a:solidFill>
          <a:latin typeface="Arial" charset="0"/>
        </a:defRPr>
      </a:lvl7pPr>
      <a:lvl8pPr marL="2400300" algn="ctr" rtl="0" fontAlgn="base">
        <a:spcBef>
          <a:spcPct val="0"/>
        </a:spcBef>
        <a:spcAft>
          <a:spcPct val="0"/>
        </a:spcAft>
        <a:defRPr sz="3600" b="1">
          <a:solidFill>
            <a:srgbClr val="F5CB53"/>
          </a:solidFill>
          <a:latin typeface="Arial" charset="0"/>
        </a:defRPr>
      </a:lvl8pPr>
      <a:lvl9pPr marL="2857500" algn="ctr" rtl="0" fontAlgn="base">
        <a:spcBef>
          <a:spcPct val="0"/>
        </a:spcBef>
        <a:spcAft>
          <a:spcPct val="0"/>
        </a:spcAft>
        <a:defRPr sz="3600" b="1">
          <a:solidFill>
            <a:srgbClr val="F5CB5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 b="1">
          <a:solidFill>
            <a:srgbClr val="FBDE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 b="1">
          <a:solidFill>
            <a:srgbClr val="FBDE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rgbClr val="FBDE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389063" y="1052513"/>
            <a:ext cx="7754937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23863" y="6396038"/>
            <a:ext cx="8720137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041400" y="890588"/>
            <a:ext cx="8102600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25400" y="452438"/>
            <a:ext cx="1588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25400" y="630555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020888" y="0"/>
            <a:ext cx="7123112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7463" y="1789113"/>
            <a:ext cx="7640637" cy="426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pPr>
              <a:defRPr/>
            </a:pPr>
            <a:fld id="{C0B98A25-72C3-42AC-AFA6-7953F0EEEA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0" y="0"/>
            <a:ext cx="314325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376238" y="0"/>
            <a:ext cx="142875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469900" y="6400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469900" y="6400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644525" y="6400800"/>
            <a:ext cx="3311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Training Staff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76200"/>
            <a:ext cx="11604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532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•"/>
        <a:defRPr sz="2800">
          <a:solidFill>
            <a:srgbClr val="1D3275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B5C2A-F333-48F7-A82F-965A2350EC8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34C06-916D-4612-B945-91A5D70F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7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D8046-309B-47F0-B22D-34051398CA97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F327D-3360-446F-913E-4EB25B8CA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60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8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09600" y="3496947"/>
            <a:ext cx="2514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1D3275"/>
                </a:solidFill>
                <a:latin typeface="Century Schoolbook" pitchFamily="18" charset="0"/>
              </a:rPr>
              <a:t>Compensation Service </a:t>
            </a:r>
            <a:r>
              <a:rPr lang="en-US" sz="2400" b="1" i="1" dirty="0">
                <a:solidFill>
                  <a:srgbClr val="1D3275"/>
                </a:solidFill>
                <a:latin typeface="Century Schoolbook" pitchFamily="18" charset="0"/>
              </a:rPr>
              <a:t>Training Staff</a:t>
            </a:r>
          </a:p>
        </p:txBody>
      </p:sp>
      <p:sp>
        <p:nvSpPr>
          <p:cNvPr id="2" name="Rectangle 1"/>
          <p:cNvSpPr/>
          <p:nvPr/>
        </p:nvSpPr>
        <p:spPr>
          <a:xfrm>
            <a:off x="6781800" y="3505200"/>
            <a:ext cx="2362200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400" i="1" dirty="0" smtClean="0">
                <a:solidFill>
                  <a:srgbClr val="002060"/>
                </a:solidFill>
                <a:latin typeface="Century Schoolbook" pitchFamily="18" charset="0"/>
              </a:rPr>
              <a:t>September 2014</a:t>
            </a:r>
            <a:endParaRPr lang="en-US" sz="2400" i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066800" y="539496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1028700" indent="-10287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5CB53"/>
                </a:solidFill>
                <a:latin typeface="+mj-lt"/>
                <a:ea typeface="+mj-ea"/>
                <a:cs typeface="+mj-cs"/>
              </a:defRPr>
            </a:lvl1pPr>
            <a:lvl2pPr marL="1028700" indent="-10287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5CB53"/>
                </a:solidFill>
                <a:latin typeface="Arial" charset="0"/>
              </a:defRPr>
            </a:lvl2pPr>
            <a:lvl3pPr marL="1028700" indent="-10287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5CB53"/>
                </a:solidFill>
                <a:latin typeface="Arial" charset="0"/>
              </a:defRPr>
            </a:lvl3pPr>
            <a:lvl4pPr marL="1028700" indent="-10287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5CB53"/>
                </a:solidFill>
                <a:latin typeface="Arial" charset="0"/>
              </a:defRPr>
            </a:lvl4pPr>
            <a:lvl5pPr marL="1028700" indent="-10287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5CB53"/>
                </a:solidFill>
                <a:latin typeface="Arial" charset="0"/>
              </a:defRPr>
            </a:lvl5pPr>
            <a:lvl6pPr marL="14859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5CB53"/>
                </a:solidFill>
                <a:latin typeface="Arial" charset="0"/>
              </a:defRPr>
            </a:lvl6pPr>
            <a:lvl7pPr marL="19431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5CB53"/>
                </a:solidFill>
                <a:latin typeface="Arial" charset="0"/>
              </a:defRPr>
            </a:lvl7pPr>
            <a:lvl8pPr marL="24003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5CB53"/>
                </a:solidFill>
                <a:latin typeface="Arial" charset="0"/>
              </a:defRPr>
            </a:lvl8pPr>
            <a:lvl9pPr marL="28575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5CB53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4000" kern="0" dirty="0" smtClean="0">
                <a:solidFill>
                  <a:srgbClr val="1D32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CLAIMS RECOGNITION</a:t>
            </a:r>
            <a:endParaRPr lang="en-US" sz="4000" i="1" kern="0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An applicant is anyone who applies for a benefit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sz="1200" dirty="0" smtClean="0"/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A claimant is an applicant who has attained legal status</a:t>
            </a:r>
          </a:p>
        </p:txBody>
      </p:sp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049B1CF-4464-4ABC-9D24-ED1BD7B1577B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0"/>
            <a:ext cx="5562600" cy="882650"/>
          </a:xfrm>
        </p:spPr>
        <p:txBody>
          <a:bodyPr/>
          <a:lstStyle/>
          <a:p>
            <a:pPr marL="1828800" indent="0" algn="l" eaLnBrk="1" hangingPunct="1"/>
            <a:r>
              <a:rPr lang="en-US" altLang="en-US" dirty="0" smtClean="0"/>
              <a:t>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mtClean="0"/>
              <a:t>An applicant must meet specific legal requirements as a veteran, spouse, child or parent before they  are legally eligible for the benefit claimed</a:t>
            </a:r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CCF69E2-FC26-42A0-90A5-F51663D0CA2D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  <p:pic>
        <p:nvPicPr>
          <p:cNvPr id="9221" name="Picture 1028" descr="C:\Documents and Settings\CAPALOFG\Application Data\Microsoft\Media Catalog\Downloaded Clips\cl5b\j0229239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38600"/>
            <a:ext cx="2130425" cy="213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0"/>
            <a:ext cx="5562600" cy="882650"/>
          </a:xfrm>
        </p:spPr>
        <p:txBody>
          <a:bodyPr/>
          <a:lstStyle/>
          <a:p>
            <a:pPr marL="1828800" indent="0" algn="l" eaLnBrk="1" hangingPunct="1"/>
            <a:r>
              <a:rPr lang="en-US" altLang="en-US" dirty="0" smtClean="0"/>
              <a:t>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882650"/>
          </a:xfrm>
        </p:spPr>
        <p:txBody>
          <a:bodyPr/>
          <a:lstStyle/>
          <a:p>
            <a:pPr marL="1828800" indent="0" algn="l" eaLnBrk="1" hangingPunct="1"/>
            <a:r>
              <a:rPr lang="en-US" altLang="en-US" dirty="0" smtClean="0"/>
              <a:t>Minimum Required Information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00200"/>
            <a:ext cx="7640637" cy="42624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en-US" sz="9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800" dirty="0" smtClean="0"/>
              <a:t>Substantially complete application requires: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/>
              <a:t>Claimant’s name 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/>
              <a:t>Service Data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/>
              <a:t>Statement of disabilities claimed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/>
              <a:t>Proper Signature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/>
              <a:t>Income Information (Pension, Parents’ DIC only)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/>
              <a:t>Social Security Number</a:t>
            </a:r>
          </a:p>
          <a:p>
            <a:pPr lvl="1" eaLnBrk="1" hangingPunct="1"/>
            <a:endParaRPr lang="en-US" altLang="en-US" sz="2400" dirty="0" smtClean="0"/>
          </a:p>
          <a:p>
            <a:pPr lvl="1" eaLnBrk="1" hangingPunct="1"/>
            <a:endParaRPr lang="en-US" altLang="en-US" sz="1800" dirty="0" smtClean="0"/>
          </a:p>
        </p:txBody>
      </p:sp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A1BD921-56A2-4148-92F6-5B06FC704CC3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2020888" y="45720"/>
            <a:ext cx="7123112" cy="882650"/>
          </a:xfrm>
        </p:spPr>
        <p:txBody>
          <a:bodyPr/>
          <a:lstStyle/>
          <a:p>
            <a:pPr indent="0" eaLnBrk="1" hangingPunct="1"/>
            <a:r>
              <a:rPr lang="en-US" altLang="en-US" dirty="0" smtClean="0"/>
              <a:t>Review Exercise Questions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8000" dirty="0" smtClean="0"/>
              <a:t>?   </a:t>
            </a:r>
            <a:r>
              <a:rPr lang="en-US" altLang="en-US" sz="3600" dirty="0" smtClean="0"/>
              <a:t>Complete Exercise #1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3600" dirty="0"/>
              <a:t> </a:t>
            </a:r>
            <a:r>
              <a:rPr lang="en-US" altLang="en-US" sz="3600" dirty="0" smtClean="0"/>
              <a:t>    </a:t>
            </a:r>
            <a:r>
              <a:rPr lang="en-US" altLang="en-US" sz="8000" dirty="0" smtClean="0"/>
              <a:t>?             </a:t>
            </a:r>
            <a:r>
              <a:rPr lang="en-US" altLang="en-US" sz="5400" dirty="0" smtClean="0"/>
              <a:t>?    				?           </a:t>
            </a:r>
            <a:endParaRPr lang="en-US" altLang="en-US" sz="3600" dirty="0" smtClean="0"/>
          </a:p>
          <a:p>
            <a:pPr marL="1371600" lvl="3" indent="0" eaLnBrk="1" hangingPunct="1">
              <a:lnSpc>
                <a:spcPct val="90000"/>
              </a:lnSpc>
              <a:buNone/>
            </a:pPr>
            <a:r>
              <a:rPr lang="en-US" altLang="en-US" dirty="0" smtClean="0"/>
              <a:t>                                        </a:t>
            </a:r>
          </a:p>
        </p:txBody>
      </p:sp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69865CC-8A9A-4BE2-8E15-80C7C22ABF9F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020888" y="0"/>
            <a:ext cx="6284912" cy="882650"/>
          </a:xfrm>
        </p:spPr>
        <p:txBody>
          <a:bodyPr/>
          <a:lstStyle/>
          <a:p>
            <a:pPr indent="0" eaLnBrk="1" hangingPunct="1"/>
            <a:r>
              <a:rPr lang="en-US" altLang="en-US" dirty="0" smtClean="0"/>
              <a:t>Types Of Claims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Formal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Informal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Original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Reopened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New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Increase</a:t>
            </a:r>
          </a:p>
        </p:txBody>
      </p:sp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D158C8A-5721-478D-84D5-723488D7F661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020888" y="0"/>
            <a:ext cx="6061075" cy="882650"/>
          </a:xfrm>
        </p:spPr>
        <p:txBody>
          <a:bodyPr/>
          <a:lstStyle/>
          <a:p>
            <a:pPr indent="0" eaLnBrk="1" hangingPunct="1"/>
            <a:r>
              <a:rPr lang="en-US" altLang="en-US" dirty="0" smtClean="0"/>
              <a:t>Formal Claim</a:t>
            </a:r>
          </a:p>
        </p:txBody>
      </p:sp>
      <p:sp>
        <p:nvSpPr>
          <p:cNvPr id="13316" name="Rectangle 1027"/>
          <p:cNvSpPr>
            <a:spLocks noGrp="1" noChangeArrowheads="1"/>
          </p:cNvSpPr>
          <p:nvPr>
            <p:ph idx="1"/>
          </p:nvPr>
        </p:nvSpPr>
        <p:spPr>
          <a:xfrm>
            <a:off x="1143000" y="1524000"/>
            <a:ext cx="7640637" cy="4262437"/>
          </a:xfrm>
        </p:spPr>
        <p:txBody>
          <a:bodyPr/>
          <a:lstStyle/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On prescribed form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Substantially complete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Original application</a:t>
            </a:r>
          </a:p>
        </p:txBody>
      </p:sp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9F124A5-9189-44CE-B295-D5CC1D6C2467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  <p:pic>
        <p:nvPicPr>
          <p:cNvPr id="13317" name="Picture 1028" descr="C:\Documents and Settings\CAPALOFG\Application Data\Microsoft\Media Catalog\Downloaded Clips\cla5\j041359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743200"/>
            <a:ext cx="3967163" cy="344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050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437312" cy="882650"/>
          </a:xfrm>
        </p:spPr>
        <p:txBody>
          <a:bodyPr/>
          <a:lstStyle/>
          <a:p>
            <a:pPr marL="1828800" indent="0" algn="l" eaLnBrk="1" hangingPunct="1"/>
            <a:r>
              <a:rPr lang="en-US" altLang="en-US" dirty="0" smtClean="0"/>
              <a:t>Informal Claim</a:t>
            </a:r>
          </a:p>
        </p:txBody>
      </p:sp>
      <p:sp>
        <p:nvSpPr>
          <p:cNvPr id="14340" name="Rectangle 205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cs typeface="Times New Roman" charset="0"/>
              </a:rPr>
              <a:t>Any communication or action, indicating an intent to apply for VA benefits</a:t>
            </a: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sz="2000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cs typeface="Times New Roman" charset="0"/>
              </a:rPr>
              <a:t>May be filed via computer, phone, or any type of paper </a:t>
            </a: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sz="2000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cs typeface="Times New Roman" charset="0"/>
              </a:rPr>
              <a:t>Must be followed with a formal application </a:t>
            </a:r>
            <a:r>
              <a:rPr lang="en-US" altLang="en-US" sz="2800" u="sng" dirty="0" smtClean="0">
                <a:cs typeface="Times New Roman" charset="0"/>
              </a:rPr>
              <a:t>if not in file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>
                <a:cs typeface="Times New Roman" charset="0"/>
              </a:rPr>
              <a:t/>
            </a:r>
            <a:br>
              <a:rPr lang="en-US" altLang="en-US" sz="2800" dirty="0" smtClean="0">
                <a:cs typeface="Times New Roman" charset="0"/>
              </a:rPr>
            </a:br>
            <a:r>
              <a:rPr lang="en-US" altLang="en-US" sz="1800" dirty="0" smtClean="0">
                <a:cs typeface="Times New Roman" charset="0"/>
              </a:rPr>
              <a:t/>
            </a:r>
            <a:br>
              <a:rPr lang="en-US" altLang="en-US" sz="1800" dirty="0" smtClean="0">
                <a:cs typeface="Times New Roman" charset="0"/>
              </a:rPr>
            </a:br>
            <a:r>
              <a:rPr lang="en-US" altLang="en-US" sz="18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dirty="0" smtClean="0"/>
          </a:p>
        </p:txBody>
      </p:sp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B608D41-729E-4953-90F9-07E085D23857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828800" indent="0" algn="l" eaLnBrk="1" hangingPunct="1"/>
            <a:r>
              <a:rPr lang="en-US" altLang="en-US" smtClean="0"/>
              <a:t>Original Claim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cs typeface="Times New Roman" charset="0"/>
              </a:rPr>
              <a:t>The first claim filed for a particular benefit</a:t>
            </a:r>
            <a:r>
              <a:rPr lang="en-US" altLang="en-US" dirty="0" smtClean="0"/>
              <a:t> </a:t>
            </a: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May be filed as a formal claim or an informal claim</a:t>
            </a: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Informal original claim must be followed by a formal claim</a:t>
            </a:r>
          </a:p>
        </p:txBody>
      </p:sp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7924800" y="6370320"/>
            <a:ext cx="1219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EC5DCB7-7642-4C75-AEAE-22123CFCE886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828800" indent="0" algn="l" eaLnBrk="1" hangingPunct="1"/>
            <a:r>
              <a:rPr lang="en-US" altLang="en-US" smtClean="0"/>
              <a:t>Reopened Claim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cs typeface="Times New Roman" charset="0"/>
              </a:rPr>
              <a:t>A claim after </a:t>
            </a:r>
            <a:r>
              <a:rPr lang="en-US" altLang="en-US" u="sng" dirty="0" smtClean="0">
                <a:cs typeface="Times New Roman" charset="0"/>
              </a:rPr>
              <a:t>final</a:t>
            </a:r>
            <a:r>
              <a:rPr lang="en-US" altLang="en-US" dirty="0" smtClean="0">
                <a:cs typeface="Times New Roman" charset="0"/>
              </a:rPr>
              <a:t> disallowance of an earlier claim on the same issue.</a:t>
            </a: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sz="1800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cs typeface="Times New Roman" charset="0"/>
              </a:rPr>
              <a:t>A decision becomes final one year after the claimant is notified of the decision.</a:t>
            </a: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sz="1800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cs typeface="Times New Roman" charset="0"/>
              </a:rPr>
              <a:t>Requires new and material evidence to reopen the claim</a:t>
            </a:r>
            <a:r>
              <a:rPr lang="en-US" altLang="en-US" sz="3600" dirty="0" smtClean="0">
                <a:cs typeface="Times New Roman" charset="0"/>
              </a:rPr>
              <a:t>.</a:t>
            </a:r>
          </a:p>
        </p:txBody>
      </p:sp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D93A658-7269-4448-A2D0-5E91DE768353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8153400" cy="882650"/>
          </a:xfrm>
        </p:spPr>
        <p:txBody>
          <a:bodyPr/>
          <a:lstStyle/>
          <a:p>
            <a:pPr marL="1828800" indent="0" algn="l" eaLnBrk="1" hangingPunct="1"/>
            <a:r>
              <a:rPr lang="en-US" altLang="en-US" dirty="0" smtClean="0"/>
              <a:t>New and Material Evidence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altLang="en-US" sz="2800" u="sng" dirty="0" smtClean="0"/>
              <a:t>New Evidence</a:t>
            </a:r>
            <a:r>
              <a:rPr lang="en-US" altLang="en-US" sz="2800" dirty="0" smtClean="0"/>
              <a:t>:  existing evidence not previously submitted to VA decision makers. 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sz="28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800" u="sng" dirty="0" smtClean="0"/>
              <a:t>Material evidence</a:t>
            </a:r>
            <a:r>
              <a:rPr lang="en-US" altLang="en-US" sz="2800" dirty="0" smtClean="0"/>
              <a:t>:  evidence must relate to the reason the claim was previously denied 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sz="2800" dirty="0" smtClean="0"/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3F17787-F996-4E73-8CFC-6D51F6800D9A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020888" y="0"/>
            <a:ext cx="6056312" cy="882650"/>
          </a:xfrm>
        </p:spPr>
        <p:txBody>
          <a:bodyPr/>
          <a:lstStyle/>
          <a:p>
            <a:pPr indent="0" eaLnBrk="1" hangingPunct="1"/>
            <a:r>
              <a:rPr lang="en-US" altLang="en-US" dirty="0" smtClean="0"/>
              <a:t>Objectives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2060"/>
                </a:solidFill>
                <a:cs typeface="Times New Roman" charset="0"/>
              </a:rPr>
              <a:t>Describe the general benefits categories</a:t>
            </a:r>
            <a:r>
              <a:rPr lang="en-US" altLang="en-US" dirty="0" smtClean="0">
                <a:solidFill>
                  <a:srgbClr val="00206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2060"/>
                </a:solidFill>
              </a:rPr>
              <a:t>Define the difference between an applicant and a claimant</a:t>
            </a: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2060"/>
                </a:solidFill>
                <a:cs typeface="Times New Roman" charset="0"/>
              </a:rPr>
              <a:t>Determine if an applicant has attained the status of a claimant for specific VA benefits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2060"/>
                </a:solidFill>
              </a:rPr>
              <a:t>Identify what constitutes a substantially complete application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2060"/>
                </a:solidFill>
                <a:cs typeface="Times New Roman" charset="0"/>
              </a:rPr>
              <a:t>Identify </a:t>
            </a:r>
            <a:r>
              <a:rPr lang="en-US" altLang="en-US" dirty="0">
                <a:solidFill>
                  <a:srgbClr val="002060"/>
                </a:solidFill>
                <a:cs typeface="Times New Roman" charset="0"/>
              </a:rPr>
              <a:t>the different classification of claims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2060"/>
                </a:solidFill>
                <a:cs typeface="Times New Roman" charset="0"/>
              </a:rPr>
              <a:t>Define </a:t>
            </a:r>
            <a:r>
              <a:rPr lang="en-US" altLang="en-US" dirty="0">
                <a:solidFill>
                  <a:srgbClr val="002060"/>
                </a:solidFill>
                <a:cs typeface="Times New Roman" charset="0"/>
              </a:rPr>
              <a:t>implied and inferred issues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</a:p>
          <a:p>
            <a:endParaRPr lang="en-US" altLang="en-US" dirty="0"/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dirty="0" smtClean="0">
              <a:solidFill>
                <a:srgbClr val="002060"/>
              </a:solidFill>
            </a:endParaRPr>
          </a:p>
        </p:txBody>
      </p:sp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0D503-D962-4180-8B25-A03FA676E658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858000" cy="882650"/>
          </a:xfrm>
        </p:spPr>
        <p:txBody>
          <a:bodyPr/>
          <a:lstStyle/>
          <a:p>
            <a:r>
              <a:rPr lang="en-US" altLang="en-US" dirty="0" smtClean="0"/>
              <a:t>       Requests for Reconsideration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A request for a benefit that was previously denied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sz="1200" dirty="0" smtClean="0"/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The denial is less than a year old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sz="1400" dirty="0" smtClean="0"/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Therefore, the decision is not final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sz="1400" dirty="0" smtClean="0"/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The claim is still open for reconsideration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F118165-38D1-4DB2-9B59-63BE941AC4D4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828800" indent="0" algn="l" eaLnBrk="1" hangingPunct="1"/>
            <a:r>
              <a:rPr lang="en-US" altLang="en-US" dirty="0" smtClean="0"/>
              <a:t>New Claim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cs typeface="Times New Roman" charset="0"/>
              </a:rPr>
              <a:t>A review of new evidence based on new application</a:t>
            </a: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Is factually distinct from the former claim </a:t>
            </a: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Does not involve any reconsideration of an earlier disposition</a:t>
            </a:r>
          </a:p>
        </p:txBody>
      </p:sp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5964318-3B28-4147-AEF0-228DE7DA37F1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828800" indent="0" algn="l" eaLnBrk="1" hangingPunct="1"/>
            <a:r>
              <a:rPr lang="en-US" altLang="en-US" smtClean="0"/>
              <a:t>New Claim</a:t>
            </a:r>
          </a:p>
        </p:txBody>
      </p:sp>
      <p:sp>
        <p:nvSpPr>
          <p:cNvPr id="20484" name="Rectangle 1027"/>
          <p:cNvSpPr>
            <a:spLocks noGrp="1" noChangeArrowheads="1"/>
          </p:cNvSpPr>
          <p:nvPr>
            <p:ph idx="1"/>
          </p:nvPr>
        </p:nvSpPr>
        <p:spPr>
          <a:xfrm>
            <a:off x="1295400" y="1524000"/>
            <a:ext cx="7640637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smtClean="0"/>
              <a:t>Examples include: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Non original claims for service connection (s/c) for conditions not previously considered (most common)</a:t>
            </a: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Claim for presumptive condition when previous denial was due to no diagnosis</a:t>
            </a: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Claims based on change in law</a:t>
            </a:r>
          </a:p>
        </p:txBody>
      </p:sp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39D180F-ED05-449E-A1A0-B419A8099642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6477000" cy="882650"/>
          </a:xfrm>
        </p:spPr>
        <p:txBody>
          <a:bodyPr/>
          <a:lstStyle/>
          <a:p>
            <a:pPr marL="1828800" indent="0" algn="l" eaLnBrk="1" hangingPunct="1"/>
            <a:r>
              <a:rPr lang="en-US" altLang="en-US" dirty="0" smtClean="0"/>
              <a:t>Claim For Increase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/>
              <a:t>Any application for an increase in rate of benefit being paid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8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/>
              <a:t>Includes:</a:t>
            </a:r>
          </a:p>
          <a:p>
            <a:pPr lvl="2"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/>
              <a:t>Increased evaluation of a s/c disability</a:t>
            </a:r>
          </a:p>
          <a:p>
            <a:pPr lvl="2"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/>
              <a:t>Special Monthly Pension (SMP)</a:t>
            </a:r>
          </a:p>
          <a:p>
            <a:pPr lvl="2"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/>
              <a:t>Special Monthly Comp (SMC)</a:t>
            </a:r>
          </a:p>
          <a:p>
            <a:pPr lvl="2"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/>
              <a:t>Individual </a:t>
            </a:r>
            <a:r>
              <a:rPr lang="en-US" altLang="en-US" sz="2800" dirty="0" err="1" smtClean="0"/>
              <a:t>Unemployability</a:t>
            </a:r>
            <a:r>
              <a:rPr lang="en-US" altLang="en-US" sz="2800" dirty="0" smtClean="0"/>
              <a:t> (IU)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4A0389A-A0CC-4FAE-A481-E6DA32BD3E9B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Based on a request for increased entitlement</a:t>
            </a: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Related to current disabilities or benefits</a:t>
            </a:r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Will be based on recent evaluation of condition(s)</a:t>
            </a:r>
          </a:p>
        </p:txBody>
      </p:sp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058CF5E-7A7D-4FCA-A442-7310806BBFEE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6477000" cy="882650"/>
          </a:xfrm>
        </p:spPr>
        <p:txBody>
          <a:bodyPr/>
          <a:lstStyle/>
          <a:p>
            <a:pPr marL="1828800" indent="0" algn="l" eaLnBrk="1" hangingPunct="1"/>
            <a:r>
              <a:rPr lang="en-US" altLang="en-US" dirty="0" smtClean="0"/>
              <a:t>Claim For Increase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2020888" y="0"/>
            <a:ext cx="6056312" cy="882650"/>
          </a:xfrm>
        </p:spPr>
        <p:txBody>
          <a:bodyPr/>
          <a:lstStyle/>
          <a:p>
            <a:pPr marL="1828800" indent="0" algn="l" eaLnBrk="1" hangingPunct="1"/>
            <a:r>
              <a:rPr lang="en-US" altLang="en-US" dirty="0" smtClean="0"/>
              <a:t>Implied Issues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789113"/>
            <a:ext cx="8000999" cy="4262437"/>
          </a:xfrm>
        </p:spPr>
        <p:txBody>
          <a:bodyPr/>
          <a:lstStyle/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Involves consideration of issues not specifically claimed by the veteran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sz="1000" dirty="0" smtClean="0"/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A chronic disability noted in the service treatment records (STRs) must be considered even if not claimed  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sz="1000" dirty="0" smtClean="0"/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RVSR addresses</a:t>
            </a:r>
          </a:p>
        </p:txBody>
      </p:sp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74453AF-600E-4026-9660-230F44D36B26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828800" indent="0" algn="l" eaLnBrk="1" hangingPunct="1"/>
            <a:r>
              <a:rPr lang="en-US" altLang="en-US" smtClean="0"/>
              <a:t>Inferred Issues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Involves issues derived from the consideration or outcome of related issues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sz="1000" dirty="0" smtClean="0"/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Often involves ancillary benefits 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sz="1000" dirty="0" smtClean="0"/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See M21-1MR III.iv.6.B.3 for examples</a:t>
            </a:r>
          </a:p>
        </p:txBody>
      </p:sp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1963646-3FCD-45BB-9655-B7BFFED0AF03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2020888" y="45720"/>
            <a:ext cx="7123112" cy="882650"/>
          </a:xfrm>
        </p:spPr>
        <p:txBody>
          <a:bodyPr/>
          <a:lstStyle/>
          <a:p>
            <a:pPr indent="0" eaLnBrk="1" hangingPunct="1"/>
            <a:r>
              <a:rPr lang="en-US" altLang="en-US" dirty="0" smtClean="0"/>
              <a:t>Review Exercise Questions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8000" dirty="0" smtClean="0"/>
              <a:t>?   </a:t>
            </a:r>
            <a:r>
              <a:rPr lang="en-US" altLang="en-US" sz="3600" dirty="0" smtClean="0"/>
              <a:t>Complete Exercises #2 &amp; 3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3600" dirty="0"/>
              <a:t> </a:t>
            </a:r>
            <a:r>
              <a:rPr lang="en-US" altLang="en-US" sz="3600" dirty="0" smtClean="0"/>
              <a:t>    </a:t>
            </a:r>
            <a:r>
              <a:rPr lang="en-US" altLang="en-US" sz="8000" dirty="0" smtClean="0"/>
              <a:t>?             </a:t>
            </a:r>
            <a:r>
              <a:rPr lang="en-US" altLang="en-US" sz="5400" dirty="0" smtClean="0"/>
              <a:t>?    				?           </a:t>
            </a:r>
            <a:endParaRPr lang="en-US" altLang="en-US" sz="3600" dirty="0" smtClean="0"/>
          </a:p>
          <a:p>
            <a:pPr marL="1371600" lvl="3" indent="0" eaLnBrk="1" hangingPunct="1">
              <a:lnSpc>
                <a:spcPct val="90000"/>
              </a:lnSpc>
              <a:buNone/>
            </a:pPr>
            <a:r>
              <a:rPr lang="en-US" altLang="en-US" dirty="0" smtClean="0"/>
              <a:t>                                        </a:t>
            </a:r>
          </a:p>
        </p:txBody>
      </p:sp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69865CC-8A9A-4BE2-8E15-80C7C22ABF9F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0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0888" y="0"/>
            <a:ext cx="5675312" cy="882650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ED091C-A1E3-4D2F-838F-2AF3D4B9D92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pic>
        <p:nvPicPr>
          <p:cNvPr id="48130" name="Picture 2" descr="C:\Users\vbacovaldep\AppData\Local\Microsoft\Windows\Temporary Internet Files\Content.IE5\INGZRQH1\MC900434859[1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01168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vbacovaldep\AppData\Local\Microsoft\Windows\Temporary Internet Files\Content.IE5\INGZRQH1\MC90043485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2004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Users\vbacovaldep\AppData\Local\Microsoft\Windows\Temporary Internet Files\Content.IE5\INGZRQH1\MC90043485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99644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315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640637" cy="4262437"/>
          </a:xfrm>
        </p:spPr>
        <p:txBody>
          <a:bodyPr/>
          <a:lstStyle/>
          <a:p>
            <a:pPr marL="0" lvl="0" indent="0">
              <a:buClr>
                <a:srgbClr val="002060"/>
              </a:buClr>
              <a:buNone/>
            </a:pPr>
            <a:r>
              <a:rPr lang="en-US" dirty="0" smtClean="0"/>
              <a:t>General </a:t>
            </a:r>
            <a:r>
              <a:rPr lang="en-US" dirty="0"/>
              <a:t>B</a:t>
            </a:r>
            <a:r>
              <a:rPr lang="en-US" dirty="0" smtClean="0"/>
              <a:t>enefits Categories</a:t>
            </a:r>
          </a:p>
          <a:p>
            <a:pPr marL="0" lvl="0" indent="0">
              <a:buClr>
                <a:srgbClr val="002060"/>
              </a:buClr>
              <a:buNone/>
            </a:pPr>
            <a:endParaRPr lang="en-US" i="1" dirty="0" smtClean="0"/>
          </a:p>
          <a:p>
            <a:pPr lvl="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38 CFR 3.1 (k)</a:t>
            </a:r>
          </a:p>
          <a:p>
            <a:pPr lvl="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38 </a:t>
            </a:r>
            <a:r>
              <a:rPr lang="en-US" dirty="0"/>
              <a:t>CFR 3.1 (l)</a:t>
            </a:r>
          </a:p>
          <a:p>
            <a:pPr lvl="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/>
              <a:t>38 CFR 3.3-3.5</a:t>
            </a:r>
          </a:p>
          <a:p>
            <a:pPr lvl="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/>
              <a:t>M21-1 MR Part III.ii.2.A</a:t>
            </a: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ED091C-A1E3-4D2F-838F-2AF3D4B9D92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436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89113"/>
            <a:ext cx="8534400" cy="426243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Applications and Status</a:t>
            </a:r>
          </a:p>
          <a:p>
            <a:pPr marL="0" indent="0">
              <a:buNone/>
            </a:pPr>
            <a:endParaRPr lang="en-US" dirty="0"/>
          </a:p>
          <a:p>
            <a:pPr lvl="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/>
              <a:t>38 CFR </a:t>
            </a:r>
            <a:r>
              <a:rPr lang="en-US" dirty="0" smtClean="0"/>
              <a:t>3.1</a:t>
            </a:r>
            <a:r>
              <a:rPr lang="en-US" dirty="0"/>
              <a:t>, 3.50, 3.60, 3.155, 3.159(a)(3), 3.2130  </a:t>
            </a:r>
          </a:p>
          <a:p>
            <a:pPr lvl="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/>
              <a:t>M21-1MR, Part I, 1.B.3.a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/>
              <a:t>M21-1MR, Part III, Subpart ii,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ED091C-A1E3-4D2F-838F-2AF3D4B9D92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00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Types of Claims</a:t>
            </a:r>
          </a:p>
          <a:p>
            <a:pPr marL="0" indent="0">
              <a:buNone/>
            </a:pPr>
            <a:endParaRPr lang="en-US" dirty="0"/>
          </a:p>
          <a:p>
            <a:pPr lvl="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/>
              <a:t>38 CFR </a:t>
            </a:r>
            <a:r>
              <a:rPr lang="en-US" dirty="0" smtClean="0"/>
              <a:t>3.150—3.160</a:t>
            </a:r>
            <a:endParaRPr lang="en-US" dirty="0"/>
          </a:p>
          <a:p>
            <a:pPr lvl="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/>
              <a:t>M21-1MR, Part I, 1.B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/>
              <a:t>M21-1MR, Part III, Subpart ii,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ED091C-A1E3-4D2F-838F-2AF3D4B9D92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821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Implied and Inferred Issues</a:t>
            </a:r>
          </a:p>
          <a:p>
            <a:pPr marL="0" indent="0">
              <a:buNone/>
            </a:pPr>
            <a:endParaRPr lang="en-US" dirty="0"/>
          </a:p>
          <a:p>
            <a:pPr lvl="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/>
              <a:t>M21-1 MR Part III.iv.6.B</a:t>
            </a:r>
          </a:p>
          <a:p>
            <a:pPr lvl="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/>
              <a:t>M21-1 MR Part III.ii.2.A.4</a:t>
            </a:r>
          </a:p>
          <a:p>
            <a:pPr lvl="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/>
              <a:t>M21-1MR Part IV.ii.2.A.1.a</a:t>
            </a:r>
          </a:p>
          <a:p>
            <a:pPr lvl="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/>
              <a:t>M21-1MR Part IX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/>
              <a:t>38 CFR 3.800-3.816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ED091C-A1E3-4D2F-838F-2AF3D4B9D92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034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240"/>
            <a:ext cx="7010400" cy="882650"/>
          </a:xfrm>
        </p:spPr>
        <p:txBody>
          <a:bodyPr/>
          <a:lstStyle/>
          <a:p>
            <a:pPr marL="1828800" indent="0" algn="l" eaLnBrk="1" hangingPunct="1"/>
            <a:r>
              <a:rPr lang="en-US" altLang="en-US" dirty="0" smtClean="0"/>
              <a:t>General Benefit Categories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dirty="0" smtClean="0"/>
              <a:t>SERVICE CONNECTED (SC) COMPENSATION: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  </a:t>
            </a:r>
            <a:r>
              <a:rPr lang="en-US" altLang="en-US" dirty="0" smtClean="0">
                <a:solidFill>
                  <a:srgbClr val="002060"/>
                </a:solidFill>
              </a:rPr>
              <a:t>based on service related disability </a:t>
            </a:r>
            <a:r>
              <a:rPr lang="en-US" altLang="en-US" b="1" u="sng" dirty="0" smtClean="0">
                <a:solidFill>
                  <a:srgbClr val="002060"/>
                </a:solidFill>
              </a:rPr>
              <a:t>or</a:t>
            </a:r>
            <a:r>
              <a:rPr lang="en-US" altLang="en-US" dirty="0" smtClean="0">
                <a:solidFill>
                  <a:srgbClr val="002060"/>
                </a:solidFill>
              </a:rPr>
              <a:t> death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dirty="0" smtClean="0"/>
          </a:p>
        </p:txBody>
      </p:sp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F118165-38D1-4DB2-9B59-63BE941AC4D4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  <p:pic>
        <p:nvPicPr>
          <p:cNvPr id="5125" name="Picture 7" descr="C:\Documents and Settings\CAPALOFG\Application Data\Microsoft\Media Catalog\Downloaded Clips\cl8b\j034793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962400"/>
            <a:ext cx="1741488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1027"/>
          <p:cNvSpPr>
            <a:spLocks noGrp="1" noChangeArrowheads="1"/>
          </p:cNvSpPr>
          <p:nvPr>
            <p:ph idx="1"/>
          </p:nvPr>
        </p:nvSpPr>
        <p:spPr>
          <a:xfrm>
            <a:off x="762001" y="1789113"/>
            <a:ext cx="7772400" cy="42624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800" dirty="0" smtClean="0"/>
              <a:t> </a:t>
            </a:r>
            <a:r>
              <a:rPr lang="en-US" altLang="en-US" dirty="0" smtClean="0"/>
              <a:t>NON SERVICE CONNECTED (NSC) PENSION: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 smtClean="0"/>
              <a:t>	</a:t>
            </a:r>
          </a:p>
          <a:p>
            <a:pPr lvl="1"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/>
              <a:t>based on non service related disability </a:t>
            </a:r>
            <a:r>
              <a:rPr lang="en-US" altLang="en-US" sz="2800" b="1" u="sng" dirty="0" smtClean="0"/>
              <a:t>or</a:t>
            </a:r>
            <a:r>
              <a:rPr lang="en-US" altLang="en-US" sz="2800" dirty="0" smtClean="0"/>
              <a:t> death, </a:t>
            </a:r>
          </a:p>
          <a:p>
            <a:pPr lvl="1"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/>
              <a:t>wartime service, </a:t>
            </a:r>
          </a:p>
          <a:p>
            <a:pPr lvl="1"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/>
              <a:t>income and net worth</a:t>
            </a:r>
          </a:p>
        </p:txBody>
      </p:sp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D65AFC1-119B-4E52-A152-9B67D5177212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  <p:pic>
        <p:nvPicPr>
          <p:cNvPr id="6149" name="Picture 1028" descr="C:\Documents and Settings\CAPALOFG\Application Data\Microsoft\Media Catalog\Downloaded Clips\cla9\j042478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72000"/>
            <a:ext cx="177482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162800" cy="882650"/>
          </a:xfrm>
        </p:spPr>
        <p:txBody>
          <a:bodyPr/>
          <a:lstStyle/>
          <a:p>
            <a:pPr marL="1828800" indent="0" algn="l" eaLnBrk="1" hangingPunct="1"/>
            <a:r>
              <a:rPr lang="en-US" altLang="en-US" dirty="0" smtClean="0"/>
              <a:t>General Benefit Categories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0"/>
            <a:ext cx="5562600" cy="882650"/>
          </a:xfrm>
        </p:spPr>
        <p:txBody>
          <a:bodyPr/>
          <a:lstStyle/>
          <a:p>
            <a:pPr marL="1828800" indent="0" algn="l" eaLnBrk="1" hangingPunct="1"/>
            <a:r>
              <a:rPr lang="en-US" altLang="en-US" dirty="0" smtClean="0"/>
              <a:t>Status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Who is an applicant?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sz="1200" dirty="0" smtClean="0"/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Who is a claimant?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altLang="en-US" sz="1200" dirty="0" smtClean="0"/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/>
              <a:t>How do we determine the difference between an applicant and a claimant?</a:t>
            </a:r>
          </a:p>
        </p:txBody>
      </p:sp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 b="1">
                <a:solidFill>
                  <a:srgbClr val="FBDE4D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Ø"/>
              <a:defRPr sz="2800" b="1">
                <a:solidFill>
                  <a:srgbClr val="FBDE4D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FBDE4D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C18D4C3-4495-485C-8B74-BB62FB1173FB}" type="slidenum">
              <a:rPr lang="en-US" altLang="en-US" sz="1400" b="0">
                <a:solidFill>
                  <a:srgbClr val="002060"/>
                </a:solidFill>
                <a:latin typeface="Times New Roman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b="0" dirty="0">
              <a:solidFill>
                <a:srgbClr val="00206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BA Blue">
  <a:themeElements>
    <a:clrScheme name="VBA Blu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BA 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8000" b="1" i="0" u="none" strike="noStrike" cap="none" normalizeH="0" baseline="0" smtClean="0">
            <a:ln>
              <a:noFill/>
            </a:ln>
            <a:solidFill>
              <a:srgbClr val="FBDE4D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8000" b="1" i="0" u="none" strike="noStrike" cap="none" normalizeH="0" baseline="0" smtClean="0">
            <a:ln>
              <a:noFill/>
            </a:ln>
            <a:solidFill>
              <a:srgbClr val="FBDE4D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BA Blu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BA Blu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BA Blu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BA Blu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BA Blu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BA Blu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BA Blu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pt0000000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FD98E5031B8244BCAF7B2664987E02" ma:contentTypeVersion="0" ma:contentTypeDescription="Create a new document." ma:contentTypeScope="" ma:versionID="ce6ab5376cbe32fc5c324519b1f03c1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3C305F-1CEE-4DE4-B76D-B0E024D82D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9A98DE8-025E-4DD5-BF62-6EA29C6F9D9E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5BC6024-B02B-4338-A4C5-D5B49FD7C6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D:\Templates\VBA Blue.pot</Template>
  <TotalTime>1487</TotalTime>
  <Words>741</Words>
  <Application>Microsoft Office PowerPoint</Application>
  <PresentationFormat>On-screen Show (4:3)</PresentationFormat>
  <Paragraphs>209</Paragraphs>
  <Slides>28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VBA Blue</vt:lpstr>
      <vt:lpstr>Ppt0000000</vt:lpstr>
      <vt:lpstr>1_Custom Design</vt:lpstr>
      <vt:lpstr>Custom Design</vt:lpstr>
      <vt:lpstr>PowerPoint Presentation</vt:lpstr>
      <vt:lpstr>Objectives</vt:lpstr>
      <vt:lpstr>References</vt:lpstr>
      <vt:lpstr>References</vt:lpstr>
      <vt:lpstr>References</vt:lpstr>
      <vt:lpstr>References</vt:lpstr>
      <vt:lpstr>General Benefit Categories</vt:lpstr>
      <vt:lpstr>General Benefit Categories</vt:lpstr>
      <vt:lpstr>Status</vt:lpstr>
      <vt:lpstr>Status</vt:lpstr>
      <vt:lpstr>Status</vt:lpstr>
      <vt:lpstr>Minimum Required Information</vt:lpstr>
      <vt:lpstr>Review Exercise Questions</vt:lpstr>
      <vt:lpstr>Types Of Claims</vt:lpstr>
      <vt:lpstr>Formal Claim</vt:lpstr>
      <vt:lpstr>Informal Claim</vt:lpstr>
      <vt:lpstr>Original Claim</vt:lpstr>
      <vt:lpstr>Reopened Claim</vt:lpstr>
      <vt:lpstr>New and Material Evidence</vt:lpstr>
      <vt:lpstr>       Requests for Reconsideration</vt:lpstr>
      <vt:lpstr>New Claim</vt:lpstr>
      <vt:lpstr>New Claim</vt:lpstr>
      <vt:lpstr>Claim For Increase</vt:lpstr>
      <vt:lpstr>Claim For Increase</vt:lpstr>
      <vt:lpstr>Implied Issues</vt:lpstr>
      <vt:lpstr>Inferred Issues</vt:lpstr>
      <vt:lpstr>Review Exercise Questions</vt:lpstr>
      <vt:lpstr>Questions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Claims Recognition Presentation</dc:title>
  <dc:subject>VSR</dc:subject>
  <dc:creator>Department of Veterans Affairs, Veterans Benefits Administration, Compensation Service, STAFF</dc:creator>
  <cp:keywords>Claims, recognition, general, benefits, applicant, claimant, VA, status, classification, implied, inferred, compensation, pension, disability, types, formal, informal, original, reopened, new, increase</cp:keywords>
  <dc:description>The purpose of this lesson is to teach the trainees to recognize the various types of claims that they will receive and the criteria for a substantially complete application.</dc:description>
  <cp:lastModifiedBy>Sochar, Lisa</cp:lastModifiedBy>
  <cp:revision>106</cp:revision>
  <dcterms:created xsi:type="dcterms:W3CDTF">2004-07-29T17:39:59Z</dcterms:created>
  <dcterms:modified xsi:type="dcterms:W3CDTF">2014-09-19T14:19:26Z</dcterms:modified>
  <cp:category>NTC Curriculum</cp:category>
  <cp:contentStatus>June 26, 2012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</vt:lpwstr>
  </property>
  <property fmtid="{D5CDD505-2E9C-101B-9397-08002B2CF9AE}" pid="3" name="Type">
    <vt:lpwstr>Presentation</vt:lpwstr>
  </property>
  <property fmtid="{D5CDD505-2E9C-101B-9397-08002B2CF9AE}" pid="4" name="ContentTypeId">
    <vt:lpwstr>0x010100CBFD98E5031B8244BCAF7B2664987E02</vt:lpwstr>
  </property>
</Properties>
</file>