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4061" r:id="rId4"/>
  </p:sldMasterIdLst>
  <p:notesMasterIdLst>
    <p:notesMasterId r:id="rId21"/>
  </p:notesMasterIdLst>
  <p:handoutMasterIdLst>
    <p:handoutMasterId r:id="rId22"/>
  </p:handoutMasterIdLst>
  <p:sldIdLst>
    <p:sldId id="256" r:id="rId5"/>
    <p:sldId id="263" r:id="rId6"/>
    <p:sldId id="401" r:id="rId7"/>
    <p:sldId id="359" r:id="rId8"/>
    <p:sldId id="388" r:id="rId9"/>
    <p:sldId id="403" r:id="rId10"/>
    <p:sldId id="390" r:id="rId11"/>
    <p:sldId id="391" r:id="rId12"/>
    <p:sldId id="404" r:id="rId13"/>
    <p:sldId id="392" r:id="rId14"/>
    <p:sldId id="405" r:id="rId15"/>
    <p:sldId id="406" r:id="rId16"/>
    <p:sldId id="409" r:id="rId17"/>
    <p:sldId id="407" r:id="rId18"/>
    <p:sldId id="408" r:id="rId19"/>
    <p:sldId id="357" r:id="rId20"/>
  </p:sldIdLst>
  <p:sldSz cx="9144000" cy="6858000" type="screen4x3"/>
  <p:notesSz cx="7010400" cy="9296400"/>
  <p:custDataLst>
    <p:tags r:id="rId2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nknown User" initials="" lastIdx="0" clrIdx="0"/>
  <p:cmAuthor id="1" name="Li, Stephanie, VBAVACO" initials="LSV" lastIdx="1" clrIdx="1"/>
  <p:cmAuthor id="4" name="Department of Veterans Affairs" initials="DoVA" lastIdx="2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D3275"/>
    <a:srgbClr val="000066"/>
    <a:srgbClr val="CC0000"/>
    <a:srgbClr val="BBBBFF"/>
    <a:srgbClr val="ABABFF"/>
    <a:srgbClr val="0033CC"/>
    <a:srgbClr val="0000C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38" autoAdjust="0"/>
    <p:restoredTop sz="98124" autoAdjust="0"/>
  </p:normalViewPr>
  <p:slideViewPr>
    <p:cSldViewPr snapToGrid="0">
      <p:cViewPr varScale="1">
        <p:scale>
          <a:sx n="107" d="100"/>
          <a:sy n="107" d="100"/>
        </p:scale>
        <p:origin x="-2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-1704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gs" Target="tags/tag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t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VBA 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1450" y="0"/>
            <a:ext cx="304165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1100"/>
            <a:ext cx="304323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1450" y="8801100"/>
            <a:ext cx="304165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5F973199-347D-4647-8D26-8C25140D2C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24081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t" anchorCtr="0" compatLnSpc="1">
            <a:prstTxWarp prst="textNoShape">
              <a:avLst/>
            </a:prstTxWarp>
          </a:bodyPr>
          <a:lstStyle>
            <a:lvl1pPr defTabSz="928688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VBA Overview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t" anchorCtr="0" compatLnSpc="1">
            <a:prstTxWarp prst="textNoShape">
              <a:avLst/>
            </a:prstTxWarp>
          </a:bodyPr>
          <a:lstStyle>
            <a:lvl1pPr algn="r" defTabSz="928688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1263" y="708025"/>
            <a:ext cx="4594225" cy="34448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389438"/>
            <a:ext cx="5140325" cy="423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56663"/>
            <a:ext cx="30384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b" anchorCtr="0" compatLnSpc="1">
            <a:prstTxWarp prst="textNoShape">
              <a:avLst/>
            </a:prstTxWarp>
          </a:bodyPr>
          <a:lstStyle>
            <a:lvl1pPr defTabSz="928688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56663"/>
            <a:ext cx="30384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20" tIns="46261" rIns="92520" bIns="46261" numCol="1" anchor="b" anchorCtr="0" compatLnSpc="1">
            <a:prstTxWarp prst="textNoShape">
              <a:avLst/>
            </a:prstTxWarp>
          </a:bodyPr>
          <a:lstStyle>
            <a:lvl1pPr algn="r" defTabSz="928688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C2443B17-8CF4-4E1C-A784-9C392A7A16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91191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VBA Overview</a:t>
            </a:r>
          </a:p>
        </p:txBody>
      </p:sp>
      <p:sp>
        <p:nvSpPr>
          <p:cNvPr id="921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A42844-AF34-404F-A801-33E00CF92789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6612" cy="3484563"/>
          </a:xfrm>
          <a:ln/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4513" y="4418013"/>
            <a:ext cx="5921375" cy="41814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/>
            <a:endParaRPr lang="en-US" altLang="en-US" sz="1600" b="1" smtClean="0"/>
          </a:p>
        </p:txBody>
      </p:sp>
      <p:sp>
        <p:nvSpPr>
          <p:cNvPr id="9222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VBA Overview</a:t>
            </a:r>
          </a:p>
        </p:txBody>
      </p:sp>
      <p:sp>
        <p:nvSpPr>
          <p:cNvPr id="12293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</p:txBody>
      </p:sp>
      <p:sp>
        <p:nvSpPr>
          <p:cNvPr id="12294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E71D8D-7ED3-4C82-A0EE-4B0AE0429EE7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Revise objectives to contain only the behavior. Remove Condition and Standard</a:t>
            </a:r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 flipV="1">
            <a:off x="374650" y="3259138"/>
            <a:ext cx="8769350" cy="4762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>
            <a:spLocks/>
          </p:cNvSpPr>
          <p:nvPr/>
        </p:nvSpPr>
        <p:spPr bwMode="auto">
          <a:xfrm>
            <a:off x="25400" y="452438"/>
            <a:ext cx="1588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Freeform 4"/>
          <p:cNvSpPr>
            <a:spLocks/>
          </p:cNvSpPr>
          <p:nvPr/>
        </p:nvSpPr>
        <p:spPr bwMode="auto">
          <a:xfrm>
            <a:off x="25400" y="6305550"/>
            <a:ext cx="1588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373063" y="3182938"/>
            <a:ext cx="8770937" cy="4762"/>
          </a:xfrm>
          <a:prstGeom prst="line">
            <a:avLst/>
          </a:prstGeom>
          <a:noFill/>
          <a:ln w="76200">
            <a:solidFill>
              <a:srgbClr val="1D3275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643063" y="220663"/>
            <a:ext cx="6691312" cy="454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ctr">
              <a:defRPr/>
            </a:pPr>
            <a:r>
              <a:rPr lang="en-US" sz="4800" b="1" i="1" dirty="0">
                <a:solidFill>
                  <a:srgbClr val="1D3275"/>
                </a:solidFill>
                <a:latin typeface="Century Schoolbook" pitchFamily="18" charset="0"/>
                <a:cs typeface="+mn-cs"/>
              </a:rPr>
              <a:t>Veterans Benefits Administration</a:t>
            </a: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latin typeface="Century Schoolbook" pitchFamily="18" charset="0"/>
              <a:cs typeface="+mn-cs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  <a:cs typeface="+mn-cs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  <a:cs typeface="+mn-cs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  <a:cs typeface="+mn-cs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  <a:cs typeface="+mn-cs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  <a:cs typeface="+mn-cs"/>
            </a:endParaRPr>
          </a:p>
          <a:p>
            <a:pPr algn="ctr">
              <a:defRPr/>
            </a:pP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  <a:cs typeface="+mn-cs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314325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mtClean="0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376238" y="0"/>
            <a:ext cx="142875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mtClean="0"/>
          </a:p>
        </p:txBody>
      </p:sp>
      <p:pic>
        <p:nvPicPr>
          <p:cNvPr id="9" name="Picture 10" descr="vetera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133600"/>
            <a:ext cx="20574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3024189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622BD-9D6F-4D86-93B7-4782F5DE1C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981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0263" y="0"/>
            <a:ext cx="1963737" cy="6051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87463" y="0"/>
            <a:ext cx="5740400" cy="6051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989DE-1213-4D4A-9853-5408E6A0AB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856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5BAF8-6B40-45C0-9609-B831EFF2C1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844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4F212-BE6D-4880-9E64-408A1D8B8D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358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87463" y="1789113"/>
            <a:ext cx="3743325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3188" y="1789113"/>
            <a:ext cx="3744912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06CB5-C733-48DC-99EA-2FA9478EB7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006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C8ADE9-EF6F-414C-A1FB-56DA0D6162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53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7C912-DCF7-4949-8D00-046D4A813C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939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61A3C-7579-4BDD-BA3F-C5CEFAFDB3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319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E35CB-1ED9-4E9D-8BD3-D67C27E3EB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651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97EE0-96EF-4CF2-8C08-4F71682AB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597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1389063" y="1052513"/>
            <a:ext cx="7754937" cy="4762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23863" y="6396038"/>
            <a:ext cx="8720137" cy="539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041400" y="890588"/>
            <a:ext cx="8102600" cy="793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A2D69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mtClean="0"/>
          </a:p>
        </p:txBody>
      </p:sp>
      <p:sp>
        <p:nvSpPr>
          <p:cNvPr id="1029" name="Freeform 5"/>
          <p:cNvSpPr>
            <a:spLocks/>
          </p:cNvSpPr>
          <p:nvPr/>
        </p:nvSpPr>
        <p:spPr bwMode="auto">
          <a:xfrm>
            <a:off x="25400" y="452438"/>
            <a:ext cx="1588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" name="Freeform 6"/>
          <p:cNvSpPr>
            <a:spLocks/>
          </p:cNvSpPr>
          <p:nvPr/>
        </p:nvSpPr>
        <p:spPr bwMode="auto">
          <a:xfrm>
            <a:off x="25400" y="6305550"/>
            <a:ext cx="1588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1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020888" y="0"/>
            <a:ext cx="7123112" cy="88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87463" y="1789113"/>
            <a:ext cx="7640637" cy="426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22221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>
            <a:lvl1pPr algn="ctr" eaLnBrk="0" hangingPunct="0">
              <a:defRPr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  <a:cs typeface="+mn-cs"/>
              </a:defRPr>
            </a:lvl1pPr>
          </a:lstStyle>
          <a:p>
            <a:pPr>
              <a:defRPr/>
            </a:pPr>
            <a:fld id="{FFA58585-5ED4-409A-A0F5-4145BAE0DD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0" y="0"/>
            <a:ext cx="314325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mtClean="0"/>
          </a:p>
        </p:txBody>
      </p:sp>
      <p:sp>
        <p:nvSpPr>
          <p:cNvPr id="1035" name="Rectangle 12"/>
          <p:cNvSpPr>
            <a:spLocks noChangeArrowheads="1"/>
          </p:cNvSpPr>
          <p:nvPr/>
        </p:nvSpPr>
        <p:spPr bwMode="auto">
          <a:xfrm>
            <a:off x="376238" y="0"/>
            <a:ext cx="142875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mtClean="0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469900" y="64008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>
              <a:defRPr/>
            </a:pPr>
            <a:endParaRPr lang="en-US" altLang="en-US" sz="2400" smtClean="0"/>
          </a:p>
        </p:txBody>
      </p:sp>
      <p:sp>
        <p:nvSpPr>
          <p:cNvPr id="1037" name="Rectangle 14"/>
          <p:cNvSpPr>
            <a:spLocks noChangeArrowheads="1"/>
          </p:cNvSpPr>
          <p:nvPr/>
        </p:nvSpPr>
        <p:spPr bwMode="auto">
          <a:xfrm>
            <a:off x="469900" y="64008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>
              <a:defRPr/>
            </a:pPr>
            <a:endParaRPr lang="en-US" altLang="en-US" sz="2400" smtClean="0"/>
          </a:p>
        </p:txBody>
      </p:sp>
      <p:sp>
        <p:nvSpPr>
          <p:cNvPr id="222223" name="Rectangle 15"/>
          <p:cNvSpPr>
            <a:spLocks noChangeArrowheads="1"/>
          </p:cNvSpPr>
          <p:nvPr/>
        </p:nvSpPr>
        <p:spPr bwMode="auto">
          <a:xfrm>
            <a:off x="644525" y="6400800"/>
            <a:ext cx="26574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en-US" sz="1600" b="1" i="1" dirty="0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/>
                <a:cs typeface="+mn-cs"/>
              </a:rPr>
              <a:t>Compensation Service </a:t>
            </a:r>
          </a:p>
        </p:txBody>
      </p:sp>
      <p:pic>
        <p:nvPicPr>
          <p:cNvPr id="1039" name="Picture 19" descr="veterans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38" y="76200"/>
            <a:ext cx="116046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62" r:id="rId1"/>
    <p:sldLayoutId id="2147484063" r:id="rId2"/>
    <p:sldLayoutId id="2147484064" r:id="rId3"/>
    <p:sldLayoutId id="2147484065" r:id="rId4"/>
    <p:sldLayoutId id="2147484066" r:id="rId5"/>
    <p:sldLayoutId id="2147484067" r:id="rId6"/>
    <p:sldLayoutId id="2147484068" r:id="rId7"/>
    <p:sldLayoutId id="2147484069" r:id="rId8"/>
    <p:sldLayoutId id="2147484070" r:id="rId9"/>
    <p:sldLayoutId id="2147484071" r:id="rId10"/>
    <p:sldLayoutId id="2147484072" r:id="rId11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•"/>
        <a:defRPr sz="2800">
          <a:solidFill>
            <a:srgbClr val="1D3275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1D3275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Char char="•"/>
        <a:defRPr sz="2000">
          <a:solidFill>
            <a:srgbClr val="1D3275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1D3275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1D3275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914400" y="4953000"/>
            <a:ext cx="7772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ORIENTATION TO APPEALS TEAM</a:t>
            </a:r>
            <a:endParaRPr lang="en-US" sz="2800" i="1" dirty="0" smtClean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934200" y="3276600"/>
            <a:ext cx="2209800" cy="609600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b="1" i="1" smtClean="0">
                <a:latin typeface="Century Schoolbook" pitchFamily="18" charset="0"/>
              </a:rPr>
              <a:t>January 2015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838200" y="3276600"/>
            <a:ext cx="2514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•"/>
              <a:defRPr sz="2800">
                <a:solidFill>
                  <a:srgbClr val="1D3275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rgbClr val="1D3275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0000"/>
              </a:buClr>
              <a:buChar char="•"/>
              <a:defRPr sz="2000">
                <a:solidFill>
                  <a:srgbClr val="1D3275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1D3275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1D3275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b="1" i="1">
                <a:latin typeface="Century Schoolbook" pitchFamily="18" charset="0"/>
              </a:rPr>
              <a:t>Compensation Service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32C33DD9-C7FD-44FF-9BC8-0EDF2B4C78E5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  <a:cs typeface="+mn-cs"/>
              </a:rPr>
              <a:pPr algn="ctr" eaLnBrk="0" hangingPunct="0">
                <a:defRPr/>
              </a:pPr>
              <a:t>10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8A9A2A-1A1A-487B-A4E5-A9F76954587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Stages of the Appeal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404938"/>
            <a:ext cx="8458200" cy="4876800"/>
          </a:xfrm>
        </p:spPr>
        <p:txBody>
          <a:bodyPr/>
          <a:lstStyle/>
          <a:p>
            <a:pPr eaLnBrk="1"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en-US" altLang="en-US">
                <a:latin typeface="Arial" pitchFamily="34" charset="0"/>
                <a:cs typeface="Arial" pitchFamily="34" charset="0"/>
              </a:rPr>
              <a:t>Stage 1: NOD Received</a:t>
            </a:r>
            <a:endParaRPr lang="en-US" altLang="en-US" dirty="0" smtClean="0">
              <a:latin typeface="Arial" charset="0"/>
              <a:cs typeface="Arial" charset="0"/>
            </a:endParaRPr>
          </a:p>
          <a:p>
            <a:pPr eaLnBrk="1"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en-US" altLang="en-US" dirty="0" smtClean="0">
              <a:latin typeface="Arial" charset="0"/>
              <a:cs typeface="Arial" charset="0"/>
            </a:endParaRPr>
          </a:p>
          <a:p>
            <a:pPr eaLnBrk="1"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en-US" altLang="en-US">
                <a:latin typeface="Arial" pitchFamily="34" charset="0"/>
                <a:cs typeface="Arial" pitchFamily="34" charset="0"/>
              </a:rPr>
              <a:t>Stage 2: Establish VACOLS/Send DeNovo Letter</a:t>
            </a:r>
            <a:endParaRPr lang="en-US" altLang="en-US" dirty="0" smtClean="0">
              <a:latin typeface="Arial" charset="0"/>
              <a:cs typeface="Arial" charset="0"/>
            </a:endParaRPr>
          </a:p>
          <a:p>
            <a:pPr eaLnBrk="1"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en-US" altLang="en-US" dirty="0" smtClean="0">
              <a:latin typeface="Arial" charset="0"/>
              <a:cs typeface="Arial" charset="0"/>
            </a:endParaRPr>
          </a:p>
          <a:p>
            <a:pPr eaLnBrk="1"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en-US" altLang="en-US">
                <a:latin typeface="Arial" pitchFamily="34" charset="0"/>
                <a:cs typeface="Arial" pitchFamily="34" charset="0"/>
              </a:rPr>
              <a:t>Stage 3: Elect Review</a:t>
            </a:r>
            <a:endParaRPr lang="en-US" altLang="en-US" dirty="0" smtClean="0">
              <a:latin typeface="Arial" charset="0"/>
              <a:cs typeface="Arial" charset="0"/>
            </a:endParaRPr>
          </a:p>
          <a:p>
            <a:pPr eaLnBrk="1"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en-US" altLang="en-US" dirty="0" smtClean="0">
              <a:latin typeface="Arial" charset="0"/>
              <a:cs typeface="Arial" charset="0"/>
            </a:endParaRPr>
          </a:p>
          <a:p>
            <a:pPr eaLnBrk="1"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en-US" altLang="en-US">
                <a:latin typeface="Arial" pitchFamily="34" charset="0"/>
                <a:cs typeface="Arial" pitchFamily="34" charset="0"/>
              </a:rPr>
              <a:t>Stage 4: Review the File</a:t>
            </a:r>
            <a:endParaRPr lang="en-US" altLang="en-US" dirty="0" smtClean="0">
              <a:latin typeface="Arial" charset="0"/>
              <a:cs typeface="Arial" charset="0"/>
            </a:endParaRPr>
          </a:p>
          <a:p>
            <a:pPr eaLnBrk="1" hangingPunct="1">
              <a:buClr>
                <a:srgbClr val="1D3275"/>
              </a:buClr>
              <a:buFont typeface="Wingdings" pitchFamily="2" charset="2"/>
              <a:buNone/>
            </a:pPr>
            <a:endParaRPr lang="en-US" altLang="en-US" dirty="0" smtClean="0">
              <a:latin typeface="Arial" charset="0"/>
              <a:cs typeface="Arial" charset="0"/>
            </a:endParaRPr>
          </a:p>
          <a:p>
            <a:pPr eaLnBrk="1" hangingPunct="1">
              <a:buClr>
                <a:srgbClr val="1D3275"/>
              </a:buClr>
              <a:buFont typeface="Wingdings" pitchFamily="2" charset="2"/>
              <a:buNone/>
            </a:pPr>
            <a:endParaRPr lang="en-US" altLang="en-US" dirty="0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6F489ECA-E541-4924-984F-65CC5A3C5434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  <a:cs typeface="+mn-cs"/>
              </a:rPr>
              <a:pPr algn="ctr" eaLnBrk="0" hangingPunct="0">
                <a:defRPr/>
              </a:pPr>
              <a:t>11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9A419E4-E566-4C6A-9E16-8F1AFB153A3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Stages of the Appeal, continued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404938"/>
            <a:ext cx="8458200" cy="4876800"/>
          </a:xfrm>
        </p:spPr>
        <p:txBody>
          <a:bodyPr/>
          <a:lstStyle/>
          <a:p>
            <a:pPr eaLnBrk="1"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en-US" altLang="en-US">
                <a:latin typeface="Arial" pitchFamily="34" charset="0"/>
                <a:cs typeface="Arial" pitchFamily="34" charset="0"/>
              </a:rPr>
              <a:t>Stage 5: Respond to Review</a:t>
            </a:r>
            <a:endParaRPr lang="en-US" altLang="en-US" smtClean="0">
              <a:latin typeface="Arial" charset="0"/>
              <a:cs typeface="Arial" charset="0"/>
            </a:endParaRPr>
          </a:p>
          <a:p>
            <a:pPr eaLnBrk="1"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en-US" altLang="en-US" smtClean="0">
              <a:latin typeface="Arial" charset="0"/>
              <a:cs typeface="Arial" charset="0"/>
            </a:endParaRPr>
          </a:p>
          <a:p>
            <a:pPr eaLnBrk="1"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en-US" altLang="en-US">
                <a:latin typeface="Arial" pitchFamily="34" charset="0"/>
                <a:cs typeface="Arial" pitchFamily="34" charset="0"/>
              </a:rPr>
              <a:t>Stage 6: Perfect the Appeal/Elect a Hearing</a:t>
            </a:r>
            <a:endParaRPr lang="en-US" altLang="en-US" smtClean="0">
              <a:latin typeface="Arial" charset="0"/>
              <a:cs typeface="Arial" charset="0"/>
            </a:endParaRPr>
          </a:p>
          <a:p>
            <a:pPr eaLnBrk="1"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en-US" altLang="en-US" smtClean="0">
              <a:latin typeface="Arial" charset="0"/>
              <a:cs typeface="Arial" charset="0"/>
            </a:endParaRPr>
          </a:p>
          <a:p>
            <a:pPr eaLnBrk="1"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en-US" altLang="en-US">
                <a:latin typeface="Arial" pitchFamily="34" charset="0"/>
                <a:cs typeface="Arial" pitchFamily="34" charset="0"/>
              </a:rPr>
              <a:t>Stage 7: SSOC(s)</a:t>
            </a:r>
            <a:endParaRPr lang="en-US" altLang="en-US" smtClean="0">
              <a:latin typeface="Arial" charset="0"/>
              <a:cs typeface="Arial" charset="0"/>
            </a:endParaRPr>
          </a:p>
          <a:p>
            <a:pPr eaLnBrk="1"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en-US" altLang="en-US" smtClean="0">
              <a:latin typeface="Arial" charset="0"/>
              <a:cs typeface="Arial" charset="0"/>
            </a:endParaRPr>
          </a:p>
          <a:p>
            <a:pPr eaLnBrk="1"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en-US" altLang="en-US">
                <a:latin typeface="Arial" pitchFamily="34" charset="0"/>
                <a:cs typeface="Arial" pitchFamily="34" charset="0"/>
              </a:rPr>
              <a:t>Stage 8: The VSO</a:t>
            </a:r>
            <a:endParaRPr lang="en-US" altLang="en-US" smtClean="0">
              <a:latin typeface="Arial" charset="0"/>
              <a:cs typeface="Arial" charset="0"/>
            </a:endParaRPr>
          </a:p>
          <a:p>
            <a:pPr eaLnBrk="1" hangingPunct="1">
              <a:buClr>
                <a:srgbClr val="1D3275"/>
              </a:buClr>
              <a:buFont typeface="Wingdings" pitchFamily="2" charset="2"/>
              <a:buNone/>
            </a:pPr>
            <a:endParaRPr lang="en-US" altLang="en-US" smtClean="0">
              <a:latin typeface="Arial" charset="0"/>
              <a:cs typeface="Arial" charset="0"/>
            </a:endParaRPr>
          </a:p>
          <a:p>
            <a:pPr eaLnBrk="1" hangingPunct="1">
              <a:buClr>
                <a:srgbClr val="1D3275"/>
              </a:buClr>
              <a:buFont typeface="Wingdings" pitchFamily="2" charset="2"/>
              <a:buNone/>
            </a:pPr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138B9884-4794-48BE-A075-B0C30DDFC778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  <a:cs typeface="+mn-cs"/>
              </a:rPr>
              <a:pPr algn="ctr" eaLnBrk="0" hangingPunct="0">
                <a:defRPr/>
              </a:pPr>
              <a:t>12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BFFFFD-172C-40E2-98C9-8CC2B1D55FAC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Stages of the Appeal, continued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404938"/>
            <a:ext cx="8458200" cy="4876800"/>
          </a:xfrm>
        </p:spPr>
        <p:txBody>
          <a:bodyPr/>
          <a:lstStyle/>
          <a:p>
            <a:pPr eaLnBrk="1"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en-US" altLang="en-US">
                <a:latin typeface="Arial" pitchFamily="34" charset="0"/>
                <a:cs typeface="Arial" pitchFamily="34" charset="0"/>
              </a:rPr>
              <a:t>Stage 9: VA Form 8</a:t>
            </a:r>
            <a:endParaRPr lang="en-US" altLang="en-US" smtClean="0">
              <a:latin typeface="Arial" charset="0"/>
              <a:cs typeface="Arial" charset="0"/>
            </a:endParaRPr>
          </a:p>
          <a:p>
            <a:pPr eaLnBrk="1"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en-US" altLang="en-US" smtClean="0">
              <a:latin typeface="Arial" charset="0"/>
              <a:cs typeface="Arial" charset="0"/>
            </a:endParaRPr>
          </a:p>
          <a:p>
            <a:pPr eaLnBrk="1"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en-US" altLang="en-US">
                <a:latin typeface="Arial" pitchFamily="34" charset="0"/>
                <a:cs typeface="Arial" pitchFamily="34" charset="0"/>
              </a:rPr>
              <a:t>Stage 10: The Transfer</a:t>
            </a:r>
            <a:endParaRPr lang="en-US" altLang="en-US" smtClean="0">
              <a:latin typeface="Arial" charset="0"/>
              <a:cs typeface="Arial" charset="0"/>
            </a:endParaRPr>
          </a:p>
          <a:p>
            <a:pPr eaLnBrk="1"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en-US" altLang="en-US" smtClean="0">
              <a:latin typeface="Arial" charset="0"/>
              <a:cs typeface="Arial" charset="0"/>
            </a:endParaRPr>
          </a:p>
          <a:p>
            <a:pPr eaLnBrk="1"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en-US" altLang="en-US">
                <a:latin typeface="Arial" pitchFamily="34" charset="0"/>
                <a:cs typeface="Arial" pitchFamily="34" charset="0"/>
              </a:rPr>
              <a:t>Stage 11: BVA</a:t>
            </a:r>
            <a:endParaRPr lang="en-US" altLang="en-US" smtClean="0">
              <a:latin typeface="Arial" charset="0"/>
              <a:cs typeface="Arial" charset="0"/>
            </a:endParaRPr>
          </a:p>
          <a:p>
            <a:pPr eaLnBrk="1"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en-US" altLang="en-US" smtClean="0">
              <a:latin typeface="Arial" charset="0"/>
              <a:cs typeface="Arial" charset="0"/>
            </a:endParaRPr>
          </a:p>
          <a:p>
            <a:pPr eaLnBrk="1"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en-US" altLang="en-US">
                <a:latin typeface="Arial" pitchFamily="34" charset="0"/>
                <a:cs typeface="Arial" pitchFamily="34" charset="0"/>
              </a:rPr>
              <a:t>Stage 12: Actions Determined by BVA</a:t>
            </a:r>
            <a:endParaRPr lang="en-US" altLang="en-US" smtClean="0">
              <a:latin typeface="Arial" charset="0"/>
              <a:cs typeface="Arial" charset="0"/>
            </a:endParaRPr>
          </a:p>
          <a:p>
            <a:pPr eaLnBrk="1"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en-US" altLang="en-US" smtClean="0">
              <a:latin typeface="Arial" charset="0"/>
              <a:cs typeface="Arial" charset="0"/>
            </a:endParaRPr>
          </a:p>
          <a:p>
            <a:pPr eaLnBrk="1" hangingPunct="1">
              <a:buClr>
                <a:srgbClr val="1D3275"/>
              </a:buClr>
              <a:buFont typeface="Wingdings" pitchFamily="2" charset="2"/>
              <a:buNone/>
            </a:pPr>
            <a:endParaRPr lang="en-US" altLang="en-US" smtClean="0">
              <a:latin typeface="Arial" charset="0"/>
              <a:cs typeface="Arial" charset="0"/>
            </a:endParaRPr>
          </a:p>
          <a:p>
            <a:pPr eaLnBrk="1" hangingPunct="1">
              <a:buClr>
                <a:srgbClr val="1D3275"/>
              </a:buClr>
              <a:buFont typeface="Wingdings" pitchFamily="2" charset="2"/>
              <a:buNone/>
            </a:pPr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BC5F8A5A-CAEE-47A1-AE99-FA1F3043F015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  <a:cs typeface="+mn-cs"/>
              </a:rPr>
              <a:pPr algn="ctr" eaLnBrk="0" hangingPunct="0">
                <a:defRPr/>
              </a:pPr>
              <a:t>13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59BCDA-6A0B-4F59-83A6-0D3028DCB8E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Stages of the Appeal, continued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404938"/>
            <a:ext cx="8458200" cy="4876800"/>
          </a:xfrm>
        </p:spPr>
        <p:txBody>
          <a:bodyPr/>
          <a:lstStyle/>
          <a:p>
            <a:pPr eaLnBrk="1"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en-US" altLang="en-US">
                <a:latin typeface="Arial" pitchFamily="34" charset="0"/>
                <a:cs typeface="Arial" pitchFamily="34" charset="0"/>
              </a:rPr>
              <a:t>Stage 13: Resolve the Remand</a:t>
            </a:r>
            <a:endParaRPr lang="en-US" altLang="en-US" smtClean="0">
              <a:latin typeface="Arial" charset="0"/>
              <a:cs typeface="Arial" charset="0"/>
            </a:endParaRPr>
          </a:p>
          <a:p>
            <a:pPr eaLnBrk="1"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en-US" altLang="en-US" smtClean="0">
              <a:latin typeface="Arial" charset="0"/>
              <a:cs typeface="Arial" charset="0"/>
            </a:endParaRPr>
          </a:p>
          <a:p>
            <a:pPr eaLnBrk="1"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en-US" altLang="en-US">
                <a:latin typeface="Arial" pitchFamily="34" charset="0"/>
                <a:cs typeface="Arial" pitchFamily="34" charset="0"/>
              </a:rPr>
              <a:t>Stage 14: Appeal the Appeal</a:t>
            </a:r>
            <a:endParaRPr lang="en-US" altLang="en-US" smtClean="0">
              <a:latin typeface="Arial" charset="0"/>
              <a:cs typeface="Arial" charset="0"/>
            </a:endParaRPr>
          </a:p>
          <a:p>
            <a:pPr eaLnBrk="1" hangingPunct="1">
              <a:buClr>
                <a:srgbClr val="1D3275"/>
              </a:buClr>
              <a:buFont typeface="Wingdings" pitchFamily="2" charset="2"/>
              <a:buNone/>
            </a:pPr>
            <a:endParaRPr lang="en-US" altLang="en-US" smtClean="0">
              <a:latin typeface="Arial" charset="0"/>
              <a:cs typeface="Arial" charset="0"/>
            </a:endParaRPr>
          </a:p>
          <a:p>
            <a:pPr eaLnBrk="1" hangingPunct="1">
              <a:buClr>
                <a:srgbClr val="1D3275"/>
              </a:buClr>
              <a:buFont typeface="Wingdings" pitchFamily="2" charset="2"/>
              <a:buNone/>
            </a:pPr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1B2B092C-AB55-4960-AB21-E4B6D92DA5CD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  <a:cs typeface="+mn-cs"/>
              </a:rPr>
              <a:pPr algn="ctr" eaLnBrk="0" hangingPunct="0">
                <a:defRPr/>
              </a:pPr>
              <a:t>14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A16459-3195-4C8B-B429-BEA8C762193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Topic 2: Practical Exercise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404938"/>
            <a:ext cx="8458200" cy="4876800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spcAft>
                <a:spcPts val="1200"/>
              </a:spcAft>
              <a:buClr>
                <a:srgbClr val="1D3275"/>
              </a:buClr>
              <a:buFont typeface="Wingdings" pitchFamily="2" charset="2"/>
              <a:buNone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Page 12 of student handout</a:t>
            </a:r>
          </a:p>
          <a:p>
            <a:pPr eaLnBrk="1" hangingPunct="1">
              <a:buClr>
                <a:srgbClr val="1D3275"/>
              </a:buClr>
              <a:buFont typeface="Wingdings" pitchFamily="2" charset="2"/>
              <a:buNone/>
              <a:defRPr/>
            </a:pPr>
            <a:endParaRPr lang="en-US" dirty="0" smtClean="0">
              <a:latin typeface="Arial" charset="0"/>
              <a:cs typeface="Arial" charset="0"/>
            </a:endParaRPr>
          </a:p>
          <a:p>
            <a:pPr eaLnBrk="1" hangingPunct="1">
              <a:buClr>
                <a:srgbClr val="1D3275"/>
              </a:buClr>
              <a:buFont typeface="Wingdings" pitchFamily="2" charset="2"/>
              <a:buNone/>
              <a:defRPr/>
            </a:pPr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523C3F26-2A76-4158-8E25-93CDCC7B07C4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  <a:cs typeface="+mn-cs"/>
              </a:rPr>
              <a:pPr algn="ctr" eaLnBrk="0" hangingPunct="0">
                <a:defRPr/>
              </a:pPr>
              <a:t>15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8DB710-AD91-4B50-87EA-E75D8EC57F55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Practical Exercise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404938"/>
            <a:ext cx="8458200" cy="4876800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spcAft>
                <a:spcPts val="1200"/>
              </a:spcAft>
              <a:buClr>
                <a:srgbClr val="1D3275"/>
              </a:buClr>
              <a:buFont typeface="Wingdings" pitchFamily="2" charset="2"/>
              <a:buNone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Page 13 of student handout</a:t>
            </a:r>
          </a:p>
          <a:p>
            <a:pPr eaLnBrk="1" hangingPunct="1">
              <a:buClr>
                <a:srgbClr val="1D3275"/>
              </a:buClr>
              <a:buFont typeface="Wingdings" pitchFamily="2" charset="2"/>
              <a:buNone/>
              <a:defRPr/>
            </a:pPr>
            <a:endParaRPr lang="en-US" dirty="0" smtClean="0">
              <a:latin typeface="Arial" charset="0"/>
              <a:cs typeface="Arial" charset="0"/>
            </a:endParaRPr>
          </a:p>
          <a:p>
            <a:pPr eaLnBrk="1" hangingPunct="1">
              <a:buClr>
                <a:srgbClr val="1D3275"/>
              </a:buClr>
              <a:buFont typeface="Wingdings" pitchFamily="2" charset="2"/>
              <a:buNone/>
              <a:defRPr/>
            </a:pPr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>
              <a:effectLst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4" eaLnBrk="1" hangingPunct="1">
              <a:buFontTx/>
              <a:buNone/>
            </a:pPr>
            <a:r>
              <a:rPr lang="en-US" altLang="en-US" smtClean="0"/>
              <a:t>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E01A63-8A43-476E-A76B-7BB087CBE5E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2133600" y="3105150"/>
            <a:ext cx="5943600" cy="1847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0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 Black"/>
              </a:rPr>
              <a:t>Review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08B2C98E-29A6-4163-B03B-EE2062FEEA24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  <a:cs typeface="+mn-cs"/>
              </a:rPr>
              <a:pPr algn="ctr" eaLnBrk="0" hangingPunct="0">
                <a:defRPr/>
              </a:pPr>
              <a:t>2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  <a:cs typeface="+mn-cs"/>
            </a:endParaRPr>
          </a:p>
        </p:txBody>
      </p:sp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Lesson Objectives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idx="1"/>
          </p:nvPr>
        </p:nvSpPr>
        <p:spPr>
          <a:xfrm>
            <a:off x="533400" y="1404938"/>
            <a:ext cx="8382000" cy="4800600"/>
          </a:xfrm>
        </p:spPr>
        <p:txBody>
          <a:bodyPr/>
          <a:lstStyle/>
          <a:p>
            <a:pPr eaLnBrk="1"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Identify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the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purpose, terminology, and positions of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the Appeals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Team</a:t>
            </a:r>
          </a:p>
          <a:p>
            <a:pPr marL="0" indent="0" eaLnBrk="1"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None/>
              <a:defRPr/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eaLnBrk="1">
              <a:spcBef>
                <a:spcPts val="0"/>
              </a:spcBef>
              <a:spcAft>
                <a:spcPts val="1200"/>
              </a:spcAft>
              <a:buClrTx/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Identify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the stages of the Appeals Team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process</a:t>
            </a:r>
            <a:endParaRPr lang="en-US" sz="2400" kern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88BAF6-EC6C-402A-905D-98754A4BFD2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39753C71-75AB-4879-9947-165A2A3D3E9A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  <a:cs typeface="+mn-cs"/>
              </a:rPr>
              <a:pPr algn="ctr" eaLnBrk="0" hangingPunct="0">
                <a:defRPr/>
              </a:pPr>
              <a:t>3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  <a:cs typeface="+mn-cs"/>
            </a:endParaRPr>
          </a:p>
        </p:txBody>
      </p:sp>
      <p:sp>
        <p:nvSpPr>
          <p:cNvPr id="5027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References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D25940-BB21-4E3D-9328-2CC592F99A3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125" name="Rectangle 6"/>
          <p:cNvSpPr txBox="1">
            <a:spLocks noChangeArrowheads="1"/>
          </p:cNvSpPr>
          <p:nvPr/>
        </p:nvSpPr>
        <p:spPr bwMode="auto">
          <a:xfrm>
            <a:off x="534988" y="1408113"/>
            <a:ext cx="8382000" cy="48006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en-US" sz="2400" dirty="0">
                <a:solidFill>
                  <a:srgbClr val="002060"/>
                </a:solidFill>
              </a:rPr>
              <a:t>M21-1MR 1.5.A, General Information on Appeals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  <a:defRPr/>
            </a:pPr>
            <a:endParaRPr lang="en-US" sz="2400" dirty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en-US" sz="2400" dirty="0">
                <a:solidFill>
                  <a:srgbClr val="002060"/>
                </a:solidFill>
              </a:rPr>
              <a:t>M21-1MR 1.5.B, Notice of Disagreement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  <a:defRPr/>
            </a:pPr>
            <a:endParaRPr lang="en-US" sz="2400" dirty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en-US" sz="2400" dirty="0">
                <a:solidFill>
                  <a:srgbClr val="002060"/>
                </a:solidFill>
              </a:rPr>
              <a:t>M21-1MR 1.5.C, Decision Review 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Officer</a:t>
            </a:r>
            <a:endParaRPr lang="en-US" sz="24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Ø"/>
              <a:defRPr/>
            </a:pPr>
            <a:endParaRPr lang="en-US" sz="2400" dirty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en-US" sz="2400" dirty="0">
                <a:solidFill>
                  <a:srgbClr val="002060"/>
                </a:solidFill>
              </a:rPr>
              <a:t>M21-1MR 1.5.D, SOC and SSOC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  <a:defRPr/>
            </a:pPr>
            <a:endParaRPr lang="en-US" sz="2400" dirty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en-US" sz="2400" dirty="0">
                <a:solidFill>
                  <a:srgbClr val="002060"/>
                </a:solidFill>
              </a:rPr>
              <a:t>M21-1MR 1.5.E, Filing a Substantive Appeal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  <a:defRPr/>
            </a:pPr>
            <a:endParaRPr lang="en-US" sz="2400" dirty="0">
              <a:solidFill>
                <a:srgbClr val="002060"/>
              </a:solidFill>
            </a:endParaRPr>
          </a:p>
          <a:p>
            <a:pPr>
              <a:spcBef>
                <a:spcPct val="20000"/>
              </a:spcBef>
              <a:buClr>
                <a:srgbClr val="1D3275"/>
              </a:buClr>
              <a:buFont typeface="Wingdings" pitchFamily="2" charset="2"/>
              <a:buChar char="Ø"/>
              <a:defRPr/>
            </a:pPr>
            <a:endParaRPr lang="en-US" sz="1000" dirty="0">
              <a:solidFill>
                <a:srgbClr val="1D3275"/>
              </a:solidFill>
              <a:latin typeface="Arial" charset="0"/>
            </a:endParaRPr>
          </a:p>
          <a:p>
            <a:pPr>
              <a:spcBef>
                <a:spcPct val="20000"/>
              </a:spcBef>
              <a:buClr>
                <a:srgbClr val="1D3275"/>
              </a:buClr>
              <a:buFont typeface="Wingdings" pitchFamily="2" charset="2"/>
              <a:buChar char="Ø"/>
              <a:defRPr/>
            </a:pPr>
            <a:endParaRPr lang="en-US" sz="1000" dirty="0">
              <a:solidFill>
                <a:srgbClr val="1D3275"/>
              </a:solidFill>
              <a:latin typeface="Arial" charset="0"/>
            </a:endParaRPr>
          </a:p>
          <a:p>
            <a:pPr marL="0" indent="0">
              <a:spcBef>
                <a:spcPct val="20000"/>
              </a:spcBef>
              <a:buClr>
                <a:srgbClr val="1D3275"/>
              </a:buClr>
              <a:defRPr/>
            </a:pPr>
            <a:endParaRPr lang="en-US" sz="2800" dirty="0">
              <a:solidFill>
                <a:srgbClr val="1D3275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B7F57922-BB33-4DB5-824D-AE6A9F1A6C87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  <a:cs typeface="+mn-cs"/>
              </a:rPr>
              <a:pPr algn="ctr" eaLnBrk="0" hangingPunct="0">
                <a:defRPr/>
              </a:pPr>
              <a:t>4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  <a:cs typeface="+mn-cs"/>
            </a:endParaRPr>
          </a:p>
        </p:txBody>
      </p:sp>
      <p:sp>
        <p:nvSpPr>
          <p:cNvPr id="5027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References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2E3F9B-3D78-4270-8C67-E2B64EE1A2A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125" name="Rectangle 6"/>
          <p:cNvSpPr txBox="1">
            <a:spLocks noChangeArrowheads="1"/>
          </p:cNvSpPr>
          <p:nvPr/>
        </p:nvSpPr>
        <p:spPr bwMode="auto">
          <a:xfrm>
            <a:off x="534988" y="1408113"/>
            <a:ext cx="8382000" cy="48006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rgbClr val="002060"/>
                </a:solidFill>
              </a:rPr>
              <a:t>38 </a:t>
            </a:r>
            <a:r>
              <a:rPr lang="en-US" sz="2400" dirty="0">
                <a:solidFill>
                  <a:srgbClr val="002060"/>
                </a:solidFill>
              </a:rPr>
              <a:t>CFR §19.23, Applicability of provisions concerning Notice of Disagreement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rgbClr val="002060"/>
                </a:solidFill>
              </a:rPr>
              <a:t>38 </a:t>
            </a:r>
            <a:r>
              <a:rPr lang="en-US" sz="2400" dirty="0">
                <a:solidFill>
                  <a:srgbClr val="002060"/>
                </a:solidFill>
              </a:rPr>
              <a:t>CFR §19.24, Action by agency of original jurisdiction on Notice of Disagreement required to be filed on a standardized form.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rgbClr val="002060"/>
              </a:solidFill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rgbClr val="002060"/>
                </a:solidFill>
              </a:rPr>
              <a:t>Publication </a:t>
            </a:r>
            <a:r>
              <a:rPr lang="en-US" sz="2400" dirty="0">
                <a:solidFill>
                  <a:srgbClr val="002060"/>
                </a:solidFill>
              </a:rPr>
              <a:t>of Final Rule, </a:t>
            </a:r>
            <a:r>
              <a:rPr lang="en-US" sz="2400" dirty="0" err="1">
                <a:solidFill>
                  <a:srgbClr val="002060"/>
                </a:solidFill>
              </a:rPr>
              <a:t>RIN</a:t>
            </a:r>
            <a:r>
              <a:rPr lang="en-US" sz="2400" dirty="0">
                <a:solidFill>
                  <a:srgbClr val="002060"/>
                </a:solidFill>
              </a:rPr>
              <a:t> 2900-AO81 – Standard Claims and Appeals Forms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rgbClr val="002060"/>
              </a:solidFill>
            </a:endParaRPr>
          </a:p>
          <a:p>
            <a:pPr>
              <a:spcBef>
                <a:spcPct val="20000"/>
              </a:spcBef>
              <a:buClr>
                <a:srgbClr val="1D3275"/>
              </a:buClr>
              <a:buFont typeface="Wingdings" pitchFamily="2" charset="2"/>
              <a:buChar char="Ø"/>
              <a:defRPr/>
            </a:pPr>
            <a:endParaRPr lang="en-US" sz="1000" dirty="0" smtClean="0">
              <a:solidFill>
                <a:srgbClr val="1D3275"/>
              </a:solidFill>
              <a:latin typeface="Arial" charset="0"/>
            </a:endParaRPr>
          </a:p>
          <a:p>
            <a:pPr>
              <a:spcBef>
                <a:spcPct val="20000"/>
              </a:spcBef>
              <a:buClr>
                <a:srgbClr val="1D3275"/>
              </a:buClr>
              <a:buFont typeface="Wingdings" pitchFamily="2" charset="2"/>
              <a:buChar char="Ø"/>
              <a:defRPr/>
            </a:pPr>
            <a:endParaRPr lang="en-US" sz="1000" dirty="0" smtClean="0">
              <a:solidFill>
                <a:srgbClr val="1D3275"/>
              </a:solidFill>
              <a:latin typeface="Arial" charset="0"/>
            </a:endParaRPr>
          </a:p>
          <a:p>
            <a:pPr marL="0" indent="0">
              <a:spcBef>
                <a:spcPct val="20000"/>
              </a:spcBef>
              <a:buClr>
                <a:srgbClr val="1D3275"/>
              </a:buClr>
              <a:defRPr/>
            </a:pPr>
            <a:endParaRPr lang="en-US" sz="2800" dirty="0" smtClean="0">
              <a:solidFill>
                <a:srgbClr val="1D3275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08F28DF7-15B2-489F-8421-35E01D5AAE77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  <a:cs typeface="+mn-cs"/>
              </a:rPr>
              <a:pPr algn="ctr" eaLnBrk="0" hangingPunct="0">
                <a:defRPr/>
              </a:pPr>
              <a:t>5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04FC1B6-0651-4B1C-B6DB-CDC0B1A5718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Appeals Team Purpose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404938"/>
            <a:ext cx="8458200" cy="4876800"/>
          </a:xfrm>
        </p:spPr>
        <p:txBody>
          <a:bodyPr/>
          <a:lstStyle/>
          <a:p>
            <a:pPr marL="0" indent="0" eaLnBrk="1" hangingPunct="1">
              <a:buClr>
                <a:srgbClr val="1D3275"/>
              </a:buClr>
              <a:buFont typeface="Wingdings" pitchFamily="2" charset="2"/>
              <a:buNone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Clr>
                <a:srgbClr val="1D3275"/>
              </a:buClr>
              <a:buFont typeface="Wingdings" pitchFamily="2" charset="2"/>
              <a:buNone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- Only </a:t>
            </a:r>
            <a:r>
              <a:rPr lang="en-US" dirty="0">
                <a:latin typeface="Arial" pitchFamily="34" charset="0"/>
                <a:cs typeface="Arial" pitchFamily="34" charset="0"/>
              </a:rPr>
              <a:t>team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that </a:t>
            </a:r>
            <a:r>
              <a:rPr lang="en-US" dirty="0">
                <a:latin typeface="Arial" pitchFamily="34" charset="0"/>
                <a:cs typeface="Arial" pitchFamily="34" charset="0"/>
              </a:rPr>
              <a:t>closely monitors an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appeal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Clr>
                <a:srgbClr val="1D3275"/>
              </a:buClr>
              <a:buFont typeface="Wingdings" pitchFamily="2" charset="2"/>
              <a:buNone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- A </a:t>
            </a:r>
            <a:r>
              <a:rPr lang="en-US" dirty="0">
                <a:latin typeface="Arial" pitchFamily="34" charset="0"/>
                <a:cs typeface="Arial" pitchFamily="34" charset="0"/>
              </a:rPr>
              <a:t>specialized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team</a:t>
            </a:r>
          </a:p>
          <a:p>
            <a:pPr marL="457200" lvl="1" indent="0" eaLnBrk="1" hangingPunct="1">
              <a:buClr>
                <a:srgbClr val="1D3275"/>
              </a:buClr>
              <a:buFontTx/>
              <a:buNone/>
              <a:defRPr/>
            </a:pPr>
            <a:endParaRPr lang="en-US" dirty="0" smtClean="0">
              <a:latin typeface="Arial" charset="0"/>
              <a:cs typeface="Arial" charset="0"/>
            </a:endParaRP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Clr>
                <a:srgbClr val="1D3275"/>
              </a:buClr>
              <a:buFont typeface="Wingdings" pitchFamily="2" charset="2"/>
              <a:buNone/>
              <a:defRPr/>
            </a:pPr>
            <a:endParaRPr lang="en-US" dirty="0" smtClean="0">
              <a:latin typeface="Arial" charset="0"/>
              <a:cs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1200"/>
              </a:spcAft>
              <a:buClr>
                <a:srgbClr val="1D3275"/>
              </a:buClr>
              <a:buFont typeface="Wingdings" pitchFamily="2" charset="2"/>
              <a:buNone/>
              <a:defRPr/>
            </a:pPr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1A67E7D3-5B9B-48B0-BE58-69442B726332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  <a:cs typeface="+mn-cs"/>
              </a:rPr>
              <a:pPr algn="ctr" eaLnBrk="0" hangingPunct="0">
                <a:defRPr/>
              </a:pPr>
              <a:t>6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4EA75B-2A66-4611-849B-3AE8F8BF913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Appeals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Terminology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404938"/>
            <a:ext cx="8458200" cy="4876800"/>
          </a:xfrm>
        </p:spPr>
        <p:txBody>
          <a:bodyPr/>
          <a:lstStyle/>
          <a:p>
            <a:pPr eaLnBrk="1" hangingPunct="1">
              <a:buClr>
                <a:srgbClr val="1D3275"/>
              </a:buClr>
              <a:buFontTx/>
              <a:buChar char="-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NOD</a:t>
            </a:r>
          </a:p>
          <a:p>
            <a:pPr eaLnBrk="1" hangingPunct="1">
              <a:buClr>
                <a:srgbClr val="1D3275"/>
              </a:buClr>
              <a:buFontTx/>
              <a:buChar char="-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SOC</a:t>
            </a:r>
          </a:p>
          <a:p>
            <a:pPr eaLnBrk="1" hangingPunct="1">
              <a:buClr>
                <a:srgbClr val="1D3275"/>
              </a:buClr>
              <a:buFontTx/>
              <a:buChar char="-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SSOC</a:t>
            </a:r>
          </a:p>
          <a:p>
            <a:pPr eaLnBrk="1" hangingPunct="1">
              <a:buClr>
                <a:srgbClr val="1D3275"/>
              </a:buClr>
              <a:buFontTx/>
              <a:buChar char="-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Substantive appeal</a:t>
            </a:r>
          </a:p>
          <a:p>
            <a:pPr eaLnBrk="1" hangingPunct="1">
              <a:buClr>
                <a:srgbClr val="1D3275"/>
              </a:buClr>
              <a:buFontTx/>
              <a:buChar char="-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BVA</a:t>
            </a:r>
          </a:p>
          <a:p>
            <a:pPr eaLnBrk="1" hangingPunct="1">
              <a:buClr>
                <a:srgbClr val="1D3275"/>
              </a:buClr>
              <a:buFontTx/>
              <a:buChar char="-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VACOLS</a:t>
            </a:r>
          </a:p>
          <a:p>
            <a:pPr eaLnBrk="1" hangingPunct="1">
              <a:buClr>
                <a:srgbClr val="1D3275"/>
              </a:buClr>
              <a:buFontTx/>
              <a:buChar char="-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Remand</a:t>
            </a:r>
          </a:p>
          <a:p>
            <a:pPr marL="457200" lvl="1" indent="0" eaLnBrk="1" hangingPunct="1">
              <a:buClr>
                <a:srgbClr val="1D3275"/>
              </a:buClr>
              <a:buFontTx/>
              <a:buNone/>
              <a:defRPr/>
            </a:pPr>
            <a:endParaRPr lang="en-US" dirty="0" smtClean="0">
              <a:latin typeface="Arial" charset="0"/>
              <a:cs typeface="Arial" charset="0"/>
            </a:endParaRP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Clr>
                <a:srgbClr val="1D3275"/>
              </a:buClr>
              <a:buFont typeface="Wingdings" pitchFamily="2" charset="2"/>
              <a:buNone/>
              <a:defRPr/>
            </a:pPr>
            <a:endParaRPr lang="en-US" dirty="0" smtClean="0">
              <a:latin typeface="Arial" charset="0"/>
              <a:cs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1200"/>
              </a:spcAft>
              <a:buClr>
                <a:srgbClr val="1D3275"/>
              </a:buClr>
              <a:buFont typeface="Wingdings" pitchFamily="2" charset="2"/>
              <a:buNone/>
              <a:defRPr/>
            </a:pPr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941E8F48-EE35-4642-A4BF-1C4A43F4E99D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  <a:cs typeface="+mn-cs"/>
              </a:rPr>
              <a:pPr algn="ctr" eaLnBrk="0" hangingPunct="0">
                <a:defRPr/>
              </a:pPr>
              <a:t>7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8A29B7-9CD4-4A57-A161-98D82B5BDB5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Appeals Team Positions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404938"/>
            <a:ext cx="8458200" cy="4876800"/>
          </a:xfrm>
        </p:spPr>
        <p:txBody>
          <a:bodyPr/>
          <a:lstStyle/>
          <a:p>
            <a:pPr marL="0" lvl="1" indent="0" eaLnBrk="1" hangingPunct="1">
              <a:spcBef>
                <a:spcPct val="0"/>
              </a:spcBef>
              <a:spcAft>
                <a:spcPts val="1200"/>
              </a:spcAft>
              <a:buClr>
                <a:srgbClr val="1D3275"/>
              </a:buClr>
              <a:buFontTx/>
              <a:buNone/>
              <a:defRPr/>
            </a:pPr>
            <a:r>
              <a:rPr lang="en-US" sz="2800" dirty="0" smtClean="0">
                <a:latin typeface="Arial" charset="0"/>
                <a:cs typeface="Arial" charset="0"/>
              </a:rPr>
              <a:t>The Appeals Team is usually staffed with: </a:t>
            </a:r>
            <a:br>
              <a:rPr lang="en-US" sz="2800" dirty="0" smtClean="0">
                <a:latin typeface="Arial" charset="0"/>
                <a:cs typeface="Arial" charset="0"/>
              </a:rPr>
            </a:br>
            <a:endParaRPr lang="en-US" sz="1000" dirty="0" smtClean="0">
              <a:latin typeface="Arial" charset="0"/>
              <a:cs typeface="Arial" charset="0"/>
            </a:endParaRPr>
          </a:p>
          <a:p>
            <a:pPr lvl="1" eaLnBrk="1" hangingPunct="1">
              <a:spcBef>
                <a:spcPts val="0"/>
              </a:spcBef>
              <a:spcAft>
                <a:spcPts val="600"/>
              </a:spcAft>
              <a:buClr>
                <a:srgbClr val="1D3275"/>
              </a:buClr>
              <a:buFont typeface="Wingdings" pitchFamily="2" charset="2"/>
              <a:buChar char="Ø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DRO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spcBef>
                <a:spcPts val="0"/>
              </a:spcBef>
              <a:spcAft>
                <a:spcPts val="600"/>
              </a:spcAft>
              <a:buClr>
                <a:srgbClr val="1D3275"/>
              </a:buClr>
              <a:buFont typeface="Wingdings" pitchFamily="2" charset="2"/>
              <a:buChar char="Ø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RVSR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spcBef>
                <a:spcPts val="0"/>
              </a:spcBef>
              <a:spcAft>
                <a:spcPts val="600"/>
              </a:spcAft>
              <a:buClr>
                <a:srgbClr val="1D3275"/>
              </a:buClr>
              <a:buFont typeface="Wingdings" pitchFamily="2" charset="2"/>
              <a:buChar char="Ø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VSR 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pPr marL="0" lvl="1" indent="0" eaLnBrk="1" hangingPunct="1">
              <a:spcBef>
                <a:spcPts val="0"/>
              </a:spcBef>
              <a:spcAft>
                <a:spcPts val="0"/>
              </a:spcAft>
              <a:buClr>
                <a:srgbClr val="1D3275"/>
              </a:buClr>
              <a:buFontTx/>
              <a:buNone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Some regional offices may assign an SVSR and CA to the Appeals Team. </a:t>
            </a:r>
          </a:p>
          <a:p>
            <a:pPr eaLnBrk="1" hangingPunct="1">
              <a:buClr>
                <a:srgbClr val="1D3275"/>
              </a:buClr>
              <a:buFont typeface="Wingdings" pitchFamily="2" charset="2"/>
              <a:buNone/>
              <a:defRPr/>
            </a:pPr>
            <a:endParaRPr lang="en-US" dirty="0" smtClean="0">
              <a:latin typeface="Arial" charset="0"/>
              <a:cs typeface="Arial" charset="0"/>
            </a:endParaRPr>
          </a:p>
          <a:p>
            <a:pPr eaLnBrk="1" hangingPunct="1">
              <a:buClr>
                <a:srgbClr val="1D3275"/>
              </a:buClr>
              <a:buFont typeface="Wingdings" pitchFamily="2" charset="2"/>
              <a:buNone/>
              <a:defRPr/>
            </a:pPr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FE40FE0-FA2B-4FAB-9E4A-34493118C4A0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  <a:cs typeface="+mn-cs"/>
              </a:rPr>
              <a:pPr algn="ctr" eaLnBrk="0" hangingPunct="0">
                <a:defRPr/>
              </a:pPr>
              <a:t>8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  <a:cs typeface="+mn-cs"/>
            </a:endParaRP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Appeals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Defined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404938"/>
            <a:ext cx="8458200" cy="48768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  <a:buClr>
                <a:srgbClr val="1D3275"/>
              </a:buClr>
              <a:buFontTx/>
              <a:buChar char="-"/>
            </a:pPr>
            <a:r>
              <a:rPr lang="en-US" altLang="en-US" dirty="0">
                <a:latin typeface="Arial" pitchFamily="34" charset="0"/>
                <a:cs typeface="Arial" pitchFamily="34" charset="0"/>
              </a:rPr>
              <a:t>General Definition: written communication</a:t>
            </a:r>
            <a:endParaRPr lang="en-US" altLang="en-US" dirty="0"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Clr>
                <a:srgbClr val="1D3275"/>
              </a:buClr>
              <a:buFontTx/>
              <a:buChar char="-"/>
            </a:pPr>
            <a:endParaRPr lang="en-US" altLang="en-US" dirty="0"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Clr>
                <a:srgbClr val="1D3275"/>
              </a:buClr>
              <a:buFontTx/>
              <a:buChar char="-"/>
            </a:pPr>
            <a:r>
              <a:rPr lang="en-US" altLang="en-US" dirty="0">
                <a:latin typeface="Arial" pitchFamily="34" charset="0"/>
                <a:cs typeface="Arial" pitchFamily="34" charset="0"/>
              </a:rPr>
              <a:t>Standard Form</a:t>
            </a:r>
            <a:r>
              <a:rPr lang="en-US" altLang="en-US">
                <a:latin typeface="Arial" pitchFamily="34" charset="0"/>
                <a:cs typeface="Arial" pitchFamily="34" charset="0"/>
              </a:rPr>
              <a:t>: </a:t>
            </a:r>
            <a:r>
              <a:rPr lang="en-US" altLang="en-US" i="1" smtClean="0">
                <a:latin typeface="Arial" pitchFamily="34" charset="0"/>
                <a:cs typeface="Arial" pitchFamily="34" charset="0"/>
              </a:rPr>
              <a:t>VA </a:t>
            </a:r>
            <a:r>
              <a:rPr lang="en-US" altLang="en-US" i="1" dirty="0">
                <a:latin typeface="Arial" pitchFamily="34" charset="0"/>
                <a:cs typeface="Arial" pitchFamily="34" charset="0"/>
              </a:rPr>
              <a:t>Form 21-0958, Notice of Disagreement </a:t>
            </a:r>
            <a:endParaRPr lang="en-US" altLang="en-US" dirty="0"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Clr>
                <a:srgbClr val="1D3275"/>
              </a:buClr>
              <a:buFontTx/>
              <a:buChar char="-"/>
            </a:pPr>
            <a:endParaRPr lang="en-US" altLang="en-US" dirty="0"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Clr>
                <a:srgbClr val="1D3275"/>
              </a:buClr>
              <a:buFontTx/>
              <a:buChar char="-"/>
            </a:pPr>
            <a:r>
              <a:rPr lang="en-US" altLang="en-US" dirty="0">
                <a:latin typeface="Arial" pitchFamily="34" charset="0"/>
                <a:cs typeface="Arial" pitchFamily="34" charset="0"/>
              </a:rPr>
              <a:t>Complete Form </a:t>
            </a:r>
            <a:endParaRPr lang="en-US" altLang="en-US" dirty="0">
              <a:latin typeface="Arial" charset="0"/>
              <a:cs typeface="Arial" charset="0"/>
            </a:endParaRPr>
          </a:p>
          <a:p>
            <a:pPr eaLnBrk="1" hangingPunct="1">
              <a:buClr>
                <a:srgbClr val="1D3275"/>
              </a:buClr>
              <a:buFont typeface="Wingdings" pitchFamily="2" charset="2"/>
              <a:buNone/>
            </a:pPr>
            <a:endParaRPr lang="en-US" altLang="en-US" dirty="0">
              <a:latin typeface="Arial" charset="0"/>
              <a:cs typeface="Arial" charset="0"/>
            </a:endParaRPr>
          </a:p>
          <a:p>
            <a:pPr eaLnBrk="1" hangingPunct="1">
              <a:buClr>
                <a:srgbClr val="1D3275"/>
              </a:buClr>
              <a:buFont typeface="Wingdings" pitchFamily="2" charset="2"/>
              <a:buNone/>
            </a:pPr>
            <a:endParaRPr lang="en-US" altLang="en-US" dirty="0">
              <a:latin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0C3BB6D-A0F5-472A-BF58-3CA498C1D33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924800" y="635635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63ABD562-25BD-4EAC-9E39-347427263750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  <a:cs typeface="+mn-cs"/>
              </a:rPr>
              <a:pPr algn="ctr" eaLnBrk="0" hangingPunct="0">
                <a:defRPr/>
              </a:pPr>
              <a:t>9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E10D57-50CB-42E7-B042-6B3040926420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Topic 1: Practical Exercise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404938"/>
            <a:ext cx="8458200" cy="4876800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spcAft>
                <a:spcPts val="1200"/>
              </a:spcAft>
              <a:buClr>
                <a:srgbClr val="1D3275"/>
              </a:buClr>
              <a:buFont typeface="Wingdings" pitchFamily="2" charset="2"/>
              <a:buNone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Page 7 of student handout</a:t>
            </a:r>
          </a:p>
          <a:p>
            <a:pPr eaLnBrk="1" hangingPunct="1">
              <a:buClr>
                <a:srgbClr val="1D3275"/>
              </a:buClr>
              <a:buFont typeface="Wingdings" pitchFamily="2" charset="2"/>
              <a:buNone/>
              <a:defRPr/>
            </a:pPr>
            <a:endParaRPr lang="en-US" dirty="0" smtClean="0">
              <a:latin typeface="Arial" charset="0"/>
              <a:cs typeface="Arial" charset="0"/>
            </a:endParaRPr>
          </a:p>
          <a:p>
            <a:pPr eaLnBrk="1" hangingPunct="1">
              <a:buClr>
                <a:srgbClr val="1D3275"/>
              </a:buClr>
              <a:buFont typeface="Wingdings" pitchFamily="2" charset="2"/>
              <a:buNone/>
              <a:defRPr/>
            </a:pPr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ORIENTATION TO APPEALS TEAM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Lesson Objectives&amp;quot;&quot;/&gt;&lt;property id=&quot;20307&quot; value=&quot;263&quot;/&gt;&lt;/object&gt;&lt;object type=&quot;3&quot; unique_id=&quot;10006&quot;&gt;&lt;property id=&quot;20148&quot; value=&quot;5&quot;/&gt;&lt;property id=&quot;20300&quot; value=&quot;Slide 3 - &amp;quot;References&amp;quot;&quot;/&gt;&lt;property id=&quot;20307&quot; value=&quot;359&quot;/&gt;&lt;/object&gt;&lt;object type=&quot;3&quot; unique_id=&quot;10007&quot;&gt;&lt;property id=&quot;20148&quot; value=&quot;5&quot;/&gt;&lt;property id=&quot;20300&quot; value=&quot;Slide 4 - &amp;quot;Appeals Team Purpose&amp;quot;&quot;/&gt;&lt;property id=&quot;20307&quot; value=&quot;388&quot;/&gt;&lt;/object&gt;&lt;object type=&quot;3&quot; unique_id=&quot;10008&quot;&gt;&lt;property id=&quot;20148&quot; value=&quot;5&quot;/&gt;&lt;property id=&quot;20300&quot; value=&quot;Slide 5 - &amp;quot;Appeals Team Positions&amp;quot;&quot;/&gt;&lt;property id=&quot;20307&quot; value=&quot;390&quot;/&gt;&lt;/object&gt;&lt;object type=&quot;3&quot; unique_id=&quot;10009&quot;&gt;&lt;property id=&quot;20148&quot; value=&quot;5&quot;/&gt;&lt;property id=&quot;20300&quot; value=&quot;Slide 6 - &amp;quot;Appeals Team Responsibilities&amp;quot;&quot;/&gt;&lt;property id=&quot;20307&quot; value=&quot;391&quot;/&gt;&lt;/object&gt;&lt;object type=&quot;3&quot; unique_id=&quot;10010&quot;&gt;&lt;property id=&quot;20148&quot; value=&quot;5&quot;/&gt;&lt;property id=&quot;20300&quot; value=&quot;Slide 7 - &amp;quot;Receipt of the Veteran/Claimant Correspondence&amp;quot;&quot;/&gt;&lt;property id=&quot;20307&quot; value=&quot;392&quot;/&gt;&lt;/object&gt;&lt;object type=&quot;3&quot; unique_id=&quot;10011&quot;&gt;&lt;property id=&quot;20148&quot; value=&quot;5&quot;/&gt;&lt;property id=&quot;20300&quot; value=&quot;Slide 8 - &amp;quot;Receipt of Response from the Veteran/Claimant&amp;quot;&quot;/&gt;&lt;property id=&quot;20307&quot; value=&quot;393&quot;/&gt;&lt;/object&gt;&lt;object type=&quot;3&quot; unique_id=&quot;10012&quot;&gt;&lt;property id=&quot;20148&quot; value=&quot;5&quot;/&gt;&lt;property id=&quot;20300&quot; value=&quot;Slide 9 - &amp;quot;Initial Review of the NOD&amp;quot;&quot;/&gt;&lt;property id=&quot;20307&quot; value=&quot;394&quot;/&gt;&lt;/object&gt;&lt;object type=&quot;3&quot; unique_id=&quot;10013&quot;&gt;&lt;property id=&quot;20148&quot; value=&quot;5&quot;/&gt;&lt;property id=&quot;20300&quot; value=&quot;Slide 10 - &amp;quot;Additional Responsibilities&amp;quot;&quot;/&gt;&lt;property id=&quot;20307&quot; value=&quot;395&quot;/&gt;&lt;/object&gt;&lt;object type=&quot;3&quot; unique_id=&quot;10014&quot;&gt;&lt;property id=&quot;20148&quot; value=&quot;5&quot;/&gt;&lt;property id=&quot;20300&quot; value=&quot;Slide 11 - &amp;quot;Substantive Appeal&amp;quot;&quot;/&gt;&lt;property id=&quot;20307&quot; value=&quot;396&quot;/&gt;&lt;/object&gt;&lt;object type=&quot;3&quot; unique_id=&quot;10015&quot;&gt;&lt;property id=&quot;20148&quot; value=&quot;5&quot;/&gt;&lt;property id=&quot;20300&quot; value=&quot;Slide 12 - &amp;quot;Certify Case to BVA &amp;quot;&quot;/&gt;&lt;property id=&quot;20307&quot; value=&quot;397&quot;/&gt;&lt;/object&gt;&lt;object type=&quot;3&quot; unique_id=&quot;10016&quot;&gt;&lt;property id=&quot;20148&quot; value=&quot;5&quot;/&gt;&lt;property id=&quot;20300&quot; value=&quot;Slide 13 - &amp;quot;Issues a Decision&amp;quot;&quot;/&gt;&lt;property id=&quot;20307&quot; value=&quot;398&quot;/&gt;&lt;/object&gt;&lt;object type=&quot;3&quot; unique_id=&quot;10017&quot;&gt;&lt;property id=&quot;20148&quot; value=&quot;5&quot;/&gt;&lt;property id=&quot;20300&quot; value=&quot;Slide 14 - &amp;quot;Full Benefits Not Granted&amp;quot;&quot;/&gt;&lt;property id=&quot;20307&quot; value=&quot;399&quot;/&gt;&lt;/object&gt;&lt;object type=&quot;3&quot; unique_id=&quot;10018&quot;&gt;&lt;property id=&quot;20148&quot; value=&quot;5&quot;/&gt;&lt;property id=&quot;20300&quot; value=&quot;Slide 15 - &amp;quot;Stages of the Appeals Team Process &amp;quot;&quot;/&gt;&lt;property id=&quot;20307&quot; value=&quot;400&quot;/&gt;&lt;/object&gt;&lt;object type=&quot;3&quot; unique_id=&quot;10020&quot;&gt;&lt;property id=&quot;20148&quot; value=&quot;5&quot;/&gt;&lt;property id=&quot;20300&quot; value=&quot;Slide 16&quot;/&gt;&lt;property id=&quot;20307&quot; value=&quot;35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NTC_ PowerPoint Template_0216201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ecBrfNov200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ecBrfNov20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BrfNov2002 2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212ED3162E034D9E83A4A74F1929DA" ma:contentTypeVersion="0" ma:contentTypeDescription="Create a new document." ma:contentTypeScope="" ma:versionID="138cc050258f2d37a5e888b127b5f628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ED33EE8-FEF0-4262-8A98-360126B01FE0}">
  <ds:schemaRefs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purl.org/dc/elements/1.1/"/>
    <ds:schemaRef ds:uri="http://purl.org/dc/terms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3759B9E-30F3-4990-8C37-AC6711ADBF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BE2A2418-54FA-43D4-B83A-C40FC9E693B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NTC_ PowerPoint Template_02162012</Template>
  <TotalTime>1356</TotalTime>
  <Words>343</Words>
  <Application>Microsoft Office PowerPoint</Application>
  <PresentationFormat>On-screen Show (4:3)</PresentationFormat>
  <Paragraphs>124</Paragraphs>
  <Slides>16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NTC_ PowerPoint Template_02162012</vt:lpstr>
      <vt:lpstr>ORIENTATION TO APPEALS TEAM</vt:lpstr>
      <vt:lpstr>Lesson Objectives</vt:lpstr>
      <vt:lpstr>References</vt:lpstr>
      <vt:lpstr>References</vt:lpstr>
      <vt:lpstr>Appeals Team Purpose</vt:lpstr>
      <vt:lpstr>Appeals Terminology</vt:lpstr>
      <vt:lpstr>Appeals Team Positions</vt:lpstr>
      <vt:lpstr>Appeals Defined</vt:lpstr>
      <vt:lpstr>Topic 1: Practical Exercise</vt:lpstr>
      <vt:lpstr>Stages of the Appeal</vt:lpstr>
      <vt:lpstr>Stages of the Appeal, continued</vt:lpstr>
      <vt:lpstr>Stages of the Appeal, continued</vt:lpstr>
      <vt:lpstr>Stages of the Appeal, continued</vt:lpstr>
      <vt:lpstr>Topic 2: Practical Exercise</vt:lpstr>
      <vt:lpstr>Practical Exercise</vt:lpstr>
      <vt:lpstr>PowerPoint Presentation</vt:lpstr>
    </vt:vector>
  </TitlesOfParts>
  <Company>Veterans Benefits Administration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Orientation to Appeals Presentation</dc:title>
  <dc:subject>RVSR</dc:subject>
  <dc:creator>Department of Veteran Affairs, Veterans Benefits Administration, Compensation Service, STAFF</dc:creator>
  <cp:keywords>appeals, team, process</cp:keywords>
  <dc:description>This lesson is intended to monitor and process an appeal claim in a timely manner. This lesson will contain discussions and exercises that will allow you to gain a better understanding of the Overview of the Appeals Team and Appeals Team Process.</dc:description>
  <cp:lastModifiedBy>Sochar, Lisa</cp:lastModifiedBy>
  <cp:revision>89</cp:revision>
  <cp:lastPrinted>2015-01-13T20:27:27Z</cp:lastPrinted>
  <dcterms:created xsi:type="dcterms:W3CDTF">2012-07-13T13:14:03Z</dcterms:created>
  <dcterms:modified xsi:type="dcterms:W3CDTF">2015-03-31T17:55:12Z</dcterms:modified>
  <cp:category>NTC Curriculum</cp:category>
  <cp:contentStatus>November 2012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ype">
    <vt:lpwstr>Presentation</vt:lpwstr>
  </property>
  <property fmtid="{D5CDD505-2E9C-101B-9397-08002B2CF9AE}" pid="3" name="Language">
    <vt:lpwstr>en</vt:lpwstr>
  </property>
</Properties>
</file>