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customXml/itemProps1.xml" ContentType="application/vnd.openxmlformats-officedocument.customXmlProperties+xml"/>
  <Default Extension="rels" ContentType="application/vnd.openxmlformats-package.relationship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Default Extension="jpeg" ContentType="image/jpeg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2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3" r:id="rId3"/>
    <p:sldId id="359" r:id="rId4"/>
    <p:sldId id="388" r:id="rId5"/>
    <p:sldId id="389" r:id="rId6"/>
    <p:sldId id="390" r:id="rId7"/>
    <p:sldId id="392" r:id="rId8"/>
    <p:sldId id="393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66"/>
    <a:srgbClr val="CC0000"/>
    <a:srgbClr val="BBBBFF"/>
    <a:srgbClr val="ABABFF"/>
    <a:srgbClr val="1D3275"/>
    <a:srgbClr val="0033CC"/>
    <a:srgbClr val="0000C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38" autoAdjust="0"/>
    <p:restoredTop sz="94356" autoAdjust="0"/>
  </p:normalViewPr>
  <p:slideViewPr>
    <p:cSldViewPr>
      <p:cViewPr>
        <p:scale>
          <a:sx n="75" d="100"/>
          <a:sy n="75" d="100"/>
        </p:scale>
        <p:origin x="-630" y="174"/>
      </p:cViewPr>
      <p:guideLst>
        <p:guide orient="horz" pos="2160"/>
        <p:guide pos="30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75" d="100"/>
          <a:sy n="75" d="100"/>
        </p:scale>
        <p:origin x="-1164" y="-60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t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VBA 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1450" y="0"/>
            <a:ext cx="304165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1100"/>
            <a:ext cx="304323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1450" y="8801100"/>
            <a:ext cx="304165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9047DD1-5BCF-40C1-A8F5-3CADF1E3B1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10768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t" anchorCtr="0" compatLnSpc="1">
            <a:prstTxWarp prst="textNoShape">
              <a:avLst/>
            </a:prstTxWarp>
          </a:bodyPr>
          <a:lstStyle>
            <a:lvl1pPr defTabSz="928688" eaLnBrk="0" hangingPunct="0">
              <a:defRPr sz="1200"/>
            </a:lvl1pPr>
          </a:lstStyle>
          <a:p>
            <a:pPr>
              <a:defRPr/>
            </a:pPr>
            <a:r>
              <a:rPr lang="en-US"/>
              <a:t>VBA Overview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t" anchorCtr="0" compatLnSpc="1">
            <a:prstTxWarp prst="textNoShape">
              <a:avLst/>
            </a:prstTxWarp>
          </a:bodyPr>
          <a:lstStyle>
            <a:lvl1pPr algn="r" defTabSz="92868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1263" y="708025"/>
            <a:ext cx="4594225" cy="34448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389438"/>
            <a:ext cx="5140325" cy="423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56663"/>
            <a:ext cx="30384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b" anchorCtr="0" compatLnSpc="1">
            <a:prstTxWarp prst="textNoShape">
              <a:avLst/>
            </a:prstTxWarp>
          </a:bodyPr>
          <a:lstStyle>
            <a:lvl1pPr defTabSz="92868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56663"/>
            <a:ext cx="30384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b" anchorCtr="0" compatLnSpc="1">
            <a:prstTxWarp prst="textNoShape">
              <a:avLst/>
            </a:prstTxWarp>
          </a:bodyPr>
          <a:lstStyle>
            <a:lvl1pPr algn="r" defTabSz="928688" eaLnBrk="0" hangingPunct="0">
              <a:defRPr sz="1200"/>
            </a:lvl1pPr>
          </a:lstStyle>
          <a:p>
            <a:pPr>
              <a:defRPr/>
            </a:pPr>
            <a:fld id="{E71C225B-4BA2-462F-B2E0-3B7DD776FF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16123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200" smtClean="0"/>
              <a:t>VBA Overview</a:t>
            </a:r>
          </a:p>
        </p:txBody>
      </p:sp>
      <p:sp>
        <p:nvSpPr>
          <p:cNvPr id="921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19A7FEB1-4FAC-4C2B-B25B-B681930B51F2}" type="slidenum">
              <a:rPr lang="en-US" sz="1200" smtClean="0"/>
              <a:pPr/>
              <a:t>1</a:t>
            </a:fld>
            <a:endParaRPr lang="en-US" sz="1200" smtClean="0"/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6612" cy="3484563"/>
          </a:xfrm>
          <a:ln/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4513" y="4418013"/>
            <a:ext cx="5921375" cy="41814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/>
            <a:endParaRPr lang="en-US" sz="1600" b="1" smtClean="0"/>
          </a:p>
        </p:txBody>
      </p:sp>
      <p:sp>
        <p:nvSpPr>
          <p:cNvPr id="922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 flipV="1">
            <a:off x="374650" y="3259138"/>
            <a:ext cx="8769350" cy="4762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>
            <a:spLocks/>
          </p:cNvSpPr>
          <p:nvPr/>
        </p:nvSpPr>
        <p:spPr bwMode="auto">
          <a:xfrm>
            <a:off x="25400" y="452438"/>
            <a:ext cx="1588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Freeform 4"/>
          <p:cNvSpPr>
            <a:spLocks/>
          </p:cNvSpPr>
          <p:nvPr/>
        </p:nvSpPr>
        <p:spPr bwMode="auto">
          <a:xfrm>
            <a:off x="25400" y="6305550"/>
            <a:ext cx="1588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373063" y="3182938"/>
            <a:ext cx="8770937" cy="4762"/>
          </a:xfrm>
          <a:prstGeom prst="line">
            <a:avLst/>
          </a:prstGeom>
          <a:noFill/>
          <a:ln w="76200">
            <a:solidFill>
              <a:srgbClr val="1D3275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643063" y="220663"/>
            <a:ext cx="6691312" cy="454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ctr">
              <a:defRPr/>
            </a:pPr>
            <a:r>
              <a:rPr lang="en-US" sz="4800" b="1" i="1" dirty="0">
                <a:solidFill>
                  <a:srgbClr val="1D3275"/>
                </a:solidFill>
                <a:latin typeface="Century Schoolbook" pitchFamily="18" charset="0"/>
              </a:rPr>
              <a:t>Veterans Benefits Administration</a:t>
            </a: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latin typeface="Century Schoolbook" pitchFamily="18" charset="0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314325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376238" y="0"/>
            <a:ext cx="142875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9" name="Picture 10" descr="vetera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133600"/>
            <a:ext cx="20574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7892109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94D9C-90B8-4CB8-80B7-2E1E9004BE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95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0263" y="0"/>
            <a:ext cx="1963737" cy="6051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87463" y="0"/>
            <a:ext cx="5740400" cy="60515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D348A-0F85-443B-A79C-C712BE4D25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77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D091C-A1E3-4D2F-838F-2AF3D4B9D9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502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32E08-D1ED-4514-8CD3-CF6950674E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57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87463" y="1789113"/>
            <a:ext cx="3743325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3188" y="1789113"/>
            <a:ext cx="3744912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97B61-3A1B-4C3D-A9E4-81873D2996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70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BC855-88D6-492F-8807-38A3713D8D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231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7B86D-7ED5-40B2-8157-FF4D186176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44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6A732-E78B-48DB-894A-677EA0D480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218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C20B12-A193-4B03-9CA7-451797F003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744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D3DD2-9FE3-4609-B403-7541EE482C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953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1389063" y="1052513"/>
            <a:ext cx="7754937" cy="4762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23863" y="6396038"/>
            <a:ext cx="8720137" cy="539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041400" y="890588"/>
            <a:ext cx="8102600" cy="793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A2D69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9" name="Freeform 5"/>
          <p:cNvSpPr>
            <a:spLocks/>
          </p:cNvSpPr>
          <p:nvPr/>
        </p:nvSpPr>
        <p:spPr bwMode="auto">
          <a:xfrm>
            <a:off x="25400" y="452438"/>
            <a:ext cx="1588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" name="Freeform 6"/>
          <p:cNvSpPr>
            <a:spLocks/>
          </p:cNvSpPr>
          <p:nvPr/>
        </p:nvSpPr>
        <p:spPr bwMode="auto">
          <a:xfrm>
            <a:off x="25400" y="6305550"/>
            <a:ext cx="1588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1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020888" y="0"/>
            <a:ext cx="7123112" cy="88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87463" y="1789113"/>
            <a:ext cx="7640637" cy="426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2221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>
            <a:lvl1pPr algn="ctr" eaLnBrk="0" hangingPunct="0">
              <a:defRPr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defRPr>
            </a:lvl1pPr>
          </a:lstStyle>
          <a:p>
            <a:pPr>
              <a:defRPr/>
            </a:pPr>
            <a:fld id="{C0B98A25-72C3-42AC-AFA6-7953F0EEEA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0" y="0"/>
            <a:ext cx="314325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5" name="Rectangle 12"/>
          <p:cNvSpPr>
            <a:spLocks noChangeArrowheads="1"/>
          </p:cNvSpPr>
          <p:nvPr/>
        </p:nvSpPr>
        <p:spPr bwMode="auto">
          <a:xfrm>
            <a:off x="376238" y="0"/>
            <a:ext cx="142875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469900" y="64008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1037" name="Rectangle 14"/>
          <p:cNvSpPr>
            <a:spLocks noChangeArrowheads="1"/>
          </p:cNvSpPr>
          <p:nvPr/>
        </p:nvSpPr>
        <p:spPr bwMode="auto">
          <a:xfrm>
            <a:off x="469900" y="64008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222223" name="Rectangle 15"/>
          <p:cNvSpPr>
            <a:spLocks noChangeArrowheads="1"/>
          </p:cNvSpPr>
          <p:nvPr/>
        </p:nvSpPr>
        <p:spPr bwMode="auto">
          <a:xfrm>
            <a:off x="644525" y="6400800"/>
            <a:ext cx="3311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Compensation Service Training Staff</a:t>
            </a:r>
          </a:p>
        </p:txBody>
      </p:sp>
      <p:pic>
        <p:nvPicPr>
          <p:cNvPr id="1039" name="Picture 19" descr="veterans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38" y="76200"/>
            <a:ext cx="116046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•"/>
        <a:defRPr sz="2800">
          <a:solidFill>
            <a:srgbClr val="1D3275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1D3275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Char char="•"/>
        <a:defRPr sz="2000">
          <a:solidFill>
            <a:srgbClr val="1D3275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1D3275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1D3275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914400" y="4953000"/>
            <a:ext cx="7772400" cy="609600"/>
          </a:xfrm>
        </p:spPr>
        <p:txBody>
          <a:bodyPr/>
          <a:lstStyle/>
          <a:p>
            <a:pPr>
              <a:defRPr/>
            </a:pPr>
            <a:r>
              <a:rPr lang="en-US" sz="2400" b="1" dirty="0" smtClean="0">
                <a:solidFill>
                  <a:srgbClr val="1D3275"/>
                </a:solidFill>
                <a:latin typeface="Verdana" pitchFamily="34" charset="0"/>
              </a:rPr>
              <a:t>End Product 930</a:t>
            </a:r>
            <a:endParaRPr lang="en-US" sz="4800" i="1" dirty="0" smtClean="0">
              <a:solidFill>
                <a:srgbClr val="003366"/>
              </a:solidFill>
              <a:latin typeface="Verdana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629400" y="3352800"/>
            <a:ext cx="2514600" cy="609600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i="1" dirty="0" smtClean="0">
                <a:latin typeface="Century Schoolbook" pitchFamily="18" charset="0"/>
              </a:rPr>
              <a:t>February </a:t>
            </a:r>
            <a:r>
              <a:rPr lang="en-US" sz="2400" b="1" i="1" dirty="0" smtClean="0">
                <a:latin typeface="Century Schoolbook" pitchFamily="18" charset="0"/>
              </a:rPr>
              <a:t>2014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838200" y="3276600"/>
            <a:ext cx="2514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 b="1" i="1">
                <a:solidFill>
                  <a:srgbClr val="1D3275"/>
                </a:solidFill>
                <a:latin typeface="Century Schoolbook" pitchFamily="18" charset="0"/>
              </a:rPr>
              <a:t>Compensation Service Training Staff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28F830-42DA-493A-834E-77448722BE4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8C3FE827-57D5-4F4F-A388-2605371E15C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2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382000" cy="4800600"/>
          </a:xfrm>
        </p:spPr>
        <p:txBody>
          <a:bodyPr/>
          <a:lstStyle/>
          <a:p>
            <a:pPr>
              <a:lnSpc>
                <a:spcPct val="150000"/>
              </a:lnSpc>
              <a:buClr>
                <a:srgbClr val="1D3275"/>
              </a:buClr>
              <a:buFont typeface="Wingdings" panose="05000000000000000000" pitchFamily="2" charset="2"/>
              <a:buChar char="§"/>
              <a:defRPr/>
            </a:pPr>
            <a:r>
              <a:rPr lang="en-US" kern="1200" dirty="0" smtClean="0">
                <a:latin typeface="Arial" pitchFamily="34" charset="0"/>
                <a:cs typeface="Arial" pitchFamily="34" charset="0"/>
              </a:rPr>
              <a:t>Identify when to use End Product 930</a:t>
            </a:r>
          </a:p>
          <a:p>
            <a:pPr>
              <a:lnSpc>
                <a:spcPct val="150000"/>
              </a:lnSpc>
              <a:buClr>
                <a:srgbClr val="1D3275"/>
              </a:buClr>
              <a:buFont typeface="Wingdings" panose="05000000000000000000" pitchFamily="2" charset="2"/>
              <a:buChar char="§"/>
              <a:defRPr/>
            </a:pPr>
            <a:r>
              <a:rPr lang="en-US" kern="1200" dirty="0" smtClean="0">
                <a:latin typeface="Arial" pitchFamily="34" charset="0"/>
                <a:cs typeface="Arial" pitchFamily="34" charset="0"/>
              </a:rPr>
              <a:t>Understand and correctly apply the proper date of claim for End Product 930</a:t>
            </a:r>
          </a:p>
        </p:txBody>
      </p:sp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0"/>
            <a:ext cx="6477000" cy="882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Lesson Objectives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040767-0933-4FCD-BA96-20C01A13209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A00CCE1D-ADEB-4F69-AED5-2CEAF2A3EE82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3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447800"/>
            <a:ext cx="8394700" cy="48006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1D3275"/>
              </a:buClr>
              <a:buFont typeface="Wingdings" pitchFamily="2" charset="2"/>
              <a:buNone/>
            </a:pPr>
            <a:endParaRPr lang="en-US" sz="1400" smtClean="0">
              <a:latin typeface="Arial" pitchFamily="34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Clr>
                <a:srgbClr val="1D3275"/>
              </a:buClr>
              <a:buFont typeface="Wingdings" pitchFamily="2" charset="2"/>
              <a:buChar char="Ø"/>
            </a:pPr>
            <a:endParaRPr lang="en-US" sz="1400" smtClean="0">
              <a:latin typeface="Arial" pitchFamily="34" charset="0"/>
              <a:cs typeface="Microsoft Sans Serif" pitchFamily="34" charset="0"/>
            </a:endParaRPr>
          </a:p>
          <a:p>
            <a:pPr>
              <a:lnSpc>
                <a:spcPct val="90000"/>
              </a:lnSpc>
              <a:buClr>
                <a:srgbClr val="1D3275"/>
              </a:buClr>
              <a:buFont typeface="Wingdings" pitchFamily="2" charset="2"/>
              <a:buNone/>
            </a:pPr>
            <a:endParaRPr lang="en-US" sz="1200" smtClean="0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5126" name="Rectangle 6"/>
          <p:cNvSpPr txBox="1">
            <a:spLocks noChangeArrowheads="1"/>
          </p:cNvSpPr>
          <p:nvPr/>
        </p:nvSpPr>
        <p:spPr bwMode="auto">
          <a:xfrm>
            <a:off x="533400" y="1447800"/>
            <a:ext cx="8382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ct val="20000"/>
              </a:spcBef>
              <a:buClr>
                <a:srgbClr val="1D3275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rgbClr val="1D3275"/>
                </a:solidFill>
                <a:latin typeface="Arial" pitchFamily="34" charset="0"/>
                <a:cs typeface="Arial" pitchFamily="34" charset="0"/>
              </a:rPr>
              <a:t>M21-4 Appendix C</a:t>
            </a:r>
          </a:p>
          <a:p>
            <a:pPr marL="457200" indent="-457200">
              <a:lnSpc>
                <a:spcPct val="150000"/>
              </a:lnSpc>
              <a:spcBef>
                <a:spcPct val="20000"/>
              </a:spcBef>
              <a:buClr>
                <a:srgbClr val="1D3275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rgbClr val="1D3275"/>
                </a:solidFill>
                <a:latin typeface="Arial" pitchFamily="34" charset="0"/>
                <a:cs typeface="Arial" pitchFamily="34" charset="0"/>
              </a:rPr>
              <a:t>38 CFR 3.1(r)</a:t>
            </a:r>
          </a:p>
          <a:p>
            <a:pPr marL="457200" indent="-457200">
              <a:lnSpc>
                <a:spcPct val="150000"/>
              </a:lnSpc>
              <a:spcBef>
                <a:spcPct val="20000"/>
              </a:spcBef>
              <a:buClr>
                <a:srgbClr val="1D3275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rgbClr val="1D3275"/>
                </a:solidFill>
                <a:latin typeface="Arial" pitchFamily="34" charset="0"/>
                <a:cs typeface="Arial" pitchFamily="34" charset="0"/>
              </a:rPr>
              <a:t>Compensation Service Bulletin March 2009</a:t>
            </a:r>
          </a:p>
          <a:p>
            <a:pPr marL="457200" indent="-457200">
              <a:lnSpc>
                <a:spcPct val="150000"/>
              </a:lnSpc>
              <a:spcBef>
                <a:spcPct val="20000"/>
              </a:spcBef>
              <a:buClr>
                <a:srgbClr val="1D3275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rgbClr val="1D3275"/>
                </a:solidFill>
                <a:latin typeface="Arial" pitchFamily="34" charset="0"/>
                <a:cs typeface="Arial" pitchFamily="34" charset="0"/>
              </a:rPr>
              <a:t>Fast Letter 13-10</a:t>
            </a:r>
            <a:endParaRPr lang="en-US" sz="2800" dirty="0">
              <a:solidFill>
                <a:srgbClr val="1D327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27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0"/>
            <a:ext cx="6477000" cy="882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References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4DA10-E7DA-4D11-84EC-1518B97780F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49106BB-3664-4EC4-A861-38924082FD8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4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447800"/>
            <a:ext cx="8458200" cy="4876800"/>
          </a:xfrm>
        </p:spPr>
        <p:txBody>
          <a:bodyPr/>
          <a:lstStyle/>
          <a:p>
            <a:pPr>
              <a:buClr>
                <a:srgbClr val="1D3275"/>
              </a:buClr>
              <a:buFont typeface="Wingdings" pitchFamily="2" charset="2"/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EP 930 applies to reviews and issues where no direct labor is performed or that require direct labor but no other EP is applicable</a:t>
            </a: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Third digit modifiers should be used with EP 930 when necessary</a:t>
            </a: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dirty="0" smtClean="0">
              <a:latin typeface="Arial" pitchFamily="34" charset="0"/>
            </a:endParaRP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0"/>
            <a:ext cx="6477000" cy="882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End Product 930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4DA10-E7DA-4D11-84EC-1518B97780F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49106BB-3664-4EC4-A861-38924082FD8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5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447800"/>
            <a:ext cx="8458200" cy="4876800"/>
          </a:xfrm>
        </p:spPr>
        <p:txBody>
          <a:bodyPr/>
          <a:lstStyle/>
          <a:p>
            <a:pPr>
              <a:buClr>
                <a:srgbClr val="1D3275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Corrections</a:t>
            </a:r>
          </a:p>
          <a:p>
            <a:pPr>
              <a:buClr>
                <a:srgbClr val="1D3275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Reviews</a:t>
            </a:r>
          </a:p>
          <a:p>
            <a:pPr>
              <a:buClr>
                <a:srgbClr val="1D3275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Referrals</a:t>
            </a:r>
          </a:p>
          <a:p>
            <a:pPr>
              <a:buClr>
                <a:srgbClr val="1D3275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Folders with attached material</a:t>
            </a:r>
          </a:p>
          <a:p>
            <a:pPr>
              <a:buClr>
                <a:srgbClr val="1D3275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Material that bears incorrect routing symbols</a:t>
            </a:r>
          </a:p>
          <a:p>
            <a:pPr>
              <a:buClr>
                <a:srgbClr val="1D3275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Control applications from claimants on active duty who are patients in VAMCs awaiting discharge from military service</a:t>
            </a: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dirty="0" smtClean="0">
              <a:latin typeface="Arial" pitchFamily="34" charset="0"/>
            </a:endParaRP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0"/>
            <a:ext cx="6477000" cy="882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EP 930 is applicable</a:t>
            </a:r>
          </a:p>
        </p:txBody>
      </p:sp>
    </p:spTree>
    <p:extLst>
      <p:ext uri="{BB962C8B-B14F-4D97-AF65-F5344CB8AC3E}">
        <p14:creationId xmlns:p14="http://schemas.microsoft.com/office/powerpoint/2010/main" val="34090116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4DA10-E7DA-4D11-84EC-1518B97780F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49106BB-3664-4EC4-A861-38924082FD8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6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447800"/>
            <a:ext cx="8458200" cy="4876800"/>
          </a:xfrm>
        </p:spPr>
        <p:txBody>
          <a:bodyPr/>
          <a:lstStyle/>
          <a:p>
            <a:pPr>
              <a:buClr>
                <a:srgbClr val="1D3275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Workload management (WIPP) reviews</a:t>
            </a:r>
          </a:p>
          <a:p>
            <a:pPr>
              <a:buClr>
                <a:srgbClr val="1D3275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Pre-discharge claims are controlled by 010/110 diaries</a:t>
            </a:r>
          </a:p>
          <a:p>
            <a:pPr>
              <a:buClr>
                <a:srgbClr val="1D3275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Claims “discovered” in the file</a:t>
            </a: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dirty="0" smtClean="0">
              <a:latin typeface="Arial" pitchFamily="34" charset="0"/>
            </a:endParaRP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0"/>
            <a:ext cx="6477000" cy="882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EP 930 is </a:t>
            </a:r>
            <a:r>
              <a:rPr lang="en-US" b="1" dirty="0" smtClean="0"/>
              <a:t>not</a:t>
            </a:r>
            <a:r>
              <a:rPr lang="en-US" dirty="0" smtClean="0"/>
              <a:t> applicable</a:t>
            </a:r>
          </a:p>
        </p:txBody>
      </p:sp>
    </p:spTree>
    <p:extLst>
      <p:ext uri="{BB962C8B-B14F-4D97-AF65-F5344CB8AC3E}">
        <p14:creationId xmlns:p14="http://schemas.microsoft.com/office/powerpoint/2010/main" val="28002231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4DA10-E7DA-4D11-84EC-1518B97780F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49106BB-3664-4EC4-A861-38924082FD8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7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447800"/>
            <a:ext cx="8458200" cy="4876800"/>
          </a:xfrm>
        </p:spPr>
        <p:txBody>
          <a:bodyPr/>
          <a:lstStyle/>
          <a:p>
            <a:pPr>
              <a:buClr>
                <a:srgbClr val="1D3275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Same date as underlying EP which was cleared prematurely</a:t>
            </a:r>
          </a:p>
          <a:p>
            <a:pPr>
              <a:buClr>
                <a:srgbClr val="1D3275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Ensures timely service to Veterans</a:t>
            </a: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dirty="0" smtClean="0">
              <a:latin typeface="Arial" pitchFamily="34" charset="0"/>
            </a:endParaRP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0"/>
            <a:ext cx="6477000" cy="882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Date of Claim for EP 930</a:t>
            </a:r>
          </a:p>
        </p:txBody>
      </p:sp>
    </p:spTree>
    <p:extLst>
      <p:ext uri="{BB962C8B-B14F-4D97-AF65-F5344CB8AC3E}">
        <p14:creationId xmlns:p14="http://schemas.microsoft.com/office/powerpoint/2010/main" val="19503550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4DA10-E7DA-4D11-84EC-1518B97780F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49106BB-3664-4EC4-A861-38924082FD8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8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447800"/>
            <a:ext cx="8458200" cy="4876800"/>
          </a:xfrm>
        </p:spPr>
        <p:txBody>
          <a:bodyPr/>
          <a:lstStyle/>
          <a:p>
            <a:pPr algn="ctr">
              <a:buClr>
                <a:srgbClr val="1D3275"/>
              </a:buClr>
              <a:buFont typeface="Wingdings" pitchFamily="2" charset="2"/>
              <a:buNone/>
            </a:pPr>
            <a:endParaRPr lang="en-US" dirty="0" smtClean="0">
              <a:latin typeface="Arial" pitchFamily="34" charset="0"/>
            </a:endParaRPr>
          </a:p>
          <a:p>
            <a:pPr algn="ctr">
              <a:buClr>
                <a:srgbClr val="1D3275"/>
              </a:buClr>
              <a:buFont typeface="Wingdings" pitchFamily="2" charset="2"/>
              <a:buNone/>
            </a:pPr>
            <a:endParaRPr lang="en-US" dirty="0">
              <a:latin typeface="Arial" pitchFamily="34" charset="0"/>
            </a:endParaRPr>
          </a:p>
          <a:p>
            <a:pPr algn="ctr">
              <a:buClr>
                <a:srgbClr val="1D3275"/>
              </a:buClr>
              <a:buFont typeface="Wingdings" pitchFamily="2" charset="2"/>
              <a:buNone/>
            </a:pPr>
            <a:r>
              <a:rPr lang="en-US" dirty="0" smtClean="0">
                <a:latin typeface="Arial" pitchFamily="34" charset="0"/>
              </a:rPr>
              <a:t>QUESTIONS</a:t>
            </a:r>
          </a:p>
          <a:p>
            <a:pPr algn="ctr">
              <a:buClr>
                <a:srgbClr val="1D3275"/>
              </a:buClr>
              <a:buFont typeface="Wingdings" pitchFamily="2" charset="2"/>
              <a:buNone/>
            </a:pPr>
            <a:endParaRPr lang="en-US" dirty="0">
              <a:latin typeface="Arial" pitchFamily="34" charset="0"/>
            </a:endParaRPr>
          </a:p>
          <a:p>
            <a:pPr algn="ctr">
              <a:buClr>
                <a:srgbClr val="1D3275"/>
              </a:buClr>
              <a:buFont typeface="Wingdings" pitchFamily="2" charset="2"/>
              <a:buNone/>
            </a:pPr>
            <a:r>
              <a:rPr lang="en-US" dirty="0" smtClean="0">
                <a:latin typeface="Arial" pitchFamily="34" charset="0"/>
              </a:rPr>
              <a:t>REVIEW EXERCISE</a:t>
            </a:r>
            <a:endParaRPr lang="en-US" dirty="0">
              <a:latin typeface="Arial" pitchFamily="34" charset="0"/>
            </a:endParaRPr>
          </a:p>
          <a:p>
            <a:pPr algn="ctr">
              <a:buClr>
                <a:srgbClr val="1D3275"/>
              </a:buClr>
              <a:buFont typeface="Wingdings" pitchFamily="2" charset="2"/>
              <a:buNone/>
            </a:pPr>
            <a:endParaRPr lang="en-US" dirty="0" smtClean="0">
              <a:latin typeface="Arial" pitchFamily="34" charset="0"/>
            </a:endParaRP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0"/>
            <a:ext cx="6477000" cy="882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EP 930</a:t>
            </a:r>
          </a:p>
        </p:txBody>
      </p:sp>
    </p:spTree>
    <p:extLst>
      <p:ext uri="{BB962C8B-B14F-4D97-AF65-F5344CB8AC3E}">
        <p14:creationId xmlns:p14="http://schemas.microsoft.com/office/powerpoint/2010/main" val="35679070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0000000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ecBrfNov200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ecBrfNov20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BrfNov2002 2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B869E3E810774AA7B17315F3F50FE5" ma:contentTypeVersion="2" ma:contentTypeDescription="Create a new document." ma:contentTypeScope="" ma:versionID="6c365028c923d9ffa664fde6e73f74f8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D4638F58-8AD9-40B3-BA71-FA77B8E95CDA}"/>
</file>

<file path=customXml/itemProps2.xml><?xml version="1.0" encoding="utf-8"?>
<ds:datastoreItem xmlns:ds="http://schemas.openxmlformats.org/officeDocument/2006/customXml" ds:itemID="{364D9F61-628C-4A22-82F6-6D4AAE0BCC61}"/>
</file>

<file path=customXml/itemProps3.xml><?xml version="1.0" encoding="utf-8"?>
<ds:datastoreItem xmlns:ds="http://schemas.openxmlformats.org/officeDocument/2006/customXml" ds:itemID="{71532168-37D5-4960-BF86-71945C7CF021}"/>
</file>

<file path=docProps/app.xml><?xml version="1.0" encoding="utf-8"?>
<Properties xmlns="http://schemas.openxmlformats.org/officeDocument/2006/extended-properties" xmlns:vt="http://schemas.openxmlformats.org/officeDocument/2006/docPropsVTypes">
  <Template>C:\DOCUME~1\CAPDPATR\LOCALS~1\Temp\Ppt0000000.pot</Template>
  <TotalTime>126</TotalTime>
  <Words>186</Words>
  <Application>Microsoft Office PowerPoint</Application>
  <PresentationFormat>On-screen Show (4:3)</PresentationFormat>
  <Paragraphs>52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Ppt0000000</vt:lpstr>
      <vt:lpstr>End Product 930</vt:lpstr>
      <vt:lpstr>Lesson Objectives</vt:lpstr>
      <vt:lpstr>References</vt:lpstr>
      <vt:lpstr>End Product 930</vt:lpstr>
      <vt:lpstr>EP 930 is applicable</vt:lpstr>
      <vt:lpstr>EP 930 is not applicable</vt:lpstr>
      <vt:lpstr>Date of Claim for EP 930</vt:lpstr>
      <vt:lpstr>EP 930</vt:lpstr>
    </vt:vector>
  </TitlesOfParts>
  <Company>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&lt;Insert Lesson Title&gt;</dc:title>
  <dc:creator>CAPDPATR</dc:creator>
  <cp:lastModifiedBy>Daly, Brenna, VBAVACO</cp:lastModifiedBy>
  <cp:revision>13</cp:revision>
  <cp:lastPrinted>2000-11-13T16:27:02Z</cp:lastPrinted>
  <dcterms:created xsi:type="dcterms:W3CDTF">2011-04-13T12:48:41Z</dcterms:created>
  <dcterms:modified xsi:type="dcterms:W3CDTF">2014-02-19T16:23:43Z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0x0101003DB869E3E810774AA7B17315F3F50FE5</vt:lpwstr>
  </property>
</Properties>
</file>