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2" r:id="rId4"/>
  </p:sldMasterIdLst>
  <p:notesMasterIdLst>
    <p:notesMasterId r:id="rId31"/>
  </p:notesMasterIdLst>
  <p:handoutMasterIdLst>
    <p:handoutMasterId r:id="rId32"/>
  </p:handoutMasterIdLst>
  <p:sldIdLst>
    <p:sldId id="256" r:id="rId5"/>
    <p:sldId id="263" r:id="rId6"/>
    <p:sldId id="359" r:id="rId7"/>
    <p:sldId id="388" r:id="rId8"/>
    <p:sldId id="389" r:id="rId9"/>
    <p:sldId id="390" r:id="rId10"/>
    <p:sldId id="392" r:id="rId11"/>
    <p:sldId id="393" r:id="rId12"/>
    <p:sldId id="394" r:id="rId13"/>
    <p:sldId id="395" r:id="rId14"/>
    <p:sldId id="396" r:id="rId15"/>
    <p:sldId id="397" r:id="rId16"/>
    <p:sldId id="398" r:id="rId17"/>
    <p:sldId id="404" r:id="rId18"/>
    <p:sldId id="403" r:id="rId19"/>
    <p:sldId id="402" r:id="rId20"/>
    <p:sldId id="400" r:id="rId21"/>
    <p:sldId id="399" r:id="rId22"/>
    <p:sldId id="406" r:id="rId23"/>
    <p:sldId id="407" r:id="rId24"/>
    <p:sldId id="408" r:id="rId25"/>
    <p:sldId id="409" r:id="rId26"/>
    <p:sldId id="410" r:id="rId27"/>
    <p:sldId id="411" r:id="rId28"/>
    <p:sldId id="415" r:id="rId29"/>
    <p:sldId id="412" r:id="rId30"/>
  </p:sldIdLst>
  <p:sldSz cx="9144000" cy="6858000" type="screen4x3"/>
  <p:notesSz cx="7010400" cy="9296400"/>
  <p:defaultTextStyle>
    <a:defPPr>
      <a:defRPr lang="en-US"/>
    </a:defPPr>
    <a:lvl1pPr algn="l" rtl="0" fontAlgn="base">
      <a:spcBef>
        <a:spcPct val="0"/>
      </a:spcBef>
      <a:spcAft>
        <a:spcPct val="0"/>
      </a:spcAft>
      <a:defRPr sz="3200" kern="1200">
        <a:solidFill>
          <a:schemeClr val="tx1"/>
        </a:solidFill>
        <a:latin typeface="Tahoma" pitchFamily="34" charset="0"/>
        <a:ea typeface="+mn-ea"/>
        <a:cs typeface="+mn-cs"/>
      </a:defRPr>
    </a:lvl1pPr>
    <a:lvl2pPr marL="457200" algn="l" rtl="0" fontAlgn="base">
      <a:spcBef>
        <a:spcPct val="0"/>
      </a:spcBef>
      <a:spcAft>
        <a:spcPct val="0"/>
      </a:spcAft>
      <a:defRPr sz="3200" kern="1200">
        <a:solidFill>
          <a:schemeClr val="tx1"/>
        </a:solidFill>
        <a:latin typeface="Tahoma" pitchFamily="34" charset="0"/>
        <a:ea typeface="+mn-ea"/>
        <a:cs typeface="+mn-cs"/>
      </a:defRPr>
    </a:lvl2pPr>
    <a:lvl3pPr marL="914400" algn="l" rtl="0" fontAlgn="base">
      <a:spcBef>
        <a:spcPct val="0"/>
      </a:spcBef>
      <a:spcAft>
        <a:spcPct val="0"/>
      </a:spcAft>
      <a:defRPr sz="3200" kern="1200">
        <a:solidFill>
          <a:schemeClr val="tx1"/>
        </a:solidFill>
        <a:latin typeface="Tahoma" pitchFamily="34" charset="0"/>
        <a:ea typeface="+mn-ea"/>
        <a:cs typeface="+mn-cs"/>
      </a:defRPr>
    </a:lvl3pPr>
    <a:lvl4pPr marL="1371600" algn="l" rtl="0" fontAlgn="base">
      <a:spcBef>
        <a:spcPct val="0"/>
      </a:spcBef>
      <a:spcAft>
        <a:spcPct val="0"/>
      </a:spcAft>
      <a:defRPr sz="3200" kern="1200">
        <a:solidFill>
          <a:schemeClr val="tx1"/>
        </a:solidFill>
        <a:latin typeface="Tahoma" pitchFamily="34" charset="0"/>
        <a:ea typeface="+mn-ea"/>
        <a:cs typeface="+mn-cs"/>
      </a:defRPr>
    </a:lvl4pPr>
    <a:lvl5pPr marL="1828800" algn="l" rtl="0" fontAlgn="base">
      <a:spcBef>
        <a:spcPct val="0"/>
      </a:spcBef>
      <a:spcAft>
        <a:spcPct val="0"/>
      </a:spcAft>
      <a:defRPr sz="3200" kern="1200">
        <a:solidFill>
          <a:schemeClr val="tx1"/>
        </a:solidFill>
        <a:latin typeface="Tahoma" pitchFamily="34" charset="0"/>
        <a:ea typeface="+mn-ea"/>
        <a:cs typeface="+mn-cs"/>
      </a:defRPr>
    </a:lvl5pPr>
    <a:lvl6pPr marL="2286000" algn="l" defTabSz="914400" rtl="0" eaLnBrk="1" latinLnBrk="0" hangingPunct="1">
      <a:defRPr sz="3200" kern="1200">
        <a:solidFill>
          <a:schemeClr val="tx1"/>
        </a:solidFill>
        <a:latin typeface="Tahoma" pitchFamily="34" charset="0"/>
        <a:ea typeface="+mn-ea"/>
        <a:cs typeface="+mn-cs"/>
      </a:defRPr>
    </a:lvl6pPr>
    <a:lvl7pPr marL="2743200" algn="l" defTabSz="914400" rtl="0" eaLnBrk="1" latinLnBrk="0" hangingPunct="1">
      <a:defRPr sz="3200" kern="1200">
        <a:solidFill>
          <a:schemeClr val="tx1"/>
        </a:solidFill>
        <a:latin typeface="Tahoma" pitchFamily="34" charset="0"/>
        <a:ea typeface="+mn-ea"/>
        <a:cs typeface="+mn-cs"/>
      </a:defRPr>
    </a:lvl7pPr>
    <a:lvl8pPr marL="3200400" algn="l" defTabSz="914400" rtl="0" eaLnBrk="1" latinLnBrk="0" hangingPunct="1">
      <a:defRPr sz="3200" kern="1200">
        <a:solidFill>
          <a:schemeClr val="tx1"/>
        </a:solidFill>
        <a:latin typeface="Tahoma" pitchFamily="34" charset="0"/>
        <a:ea typeface="+mn-ea"/>
        <a:cs typeface="+mn-cs"/>
      </a:defRPr>
    </a:lvl8pPr>
    <a:lvl9pPr marL="3657600" algn="l" defTabSz="914400" rtl="0" eaLnBrk="1" latinLnBrk="0" hangingPunct="1">
      <a:defRPr sz="32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66"/>
    <a:srgbClr val="CC0000"/>
    <a:srgbClr val="BBBBFF"/>
    <a:srgbClr val="ABABFF"/>
    <a:srgbClr val="1D3275"/>
    <a:srgbClr val="0033CC"/>
    <a:srgbClr val="0000C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6103" autoAdjust="0"/>
    <p:restoredTop sz="94356" autoAdjust="0"/>
  </p:normalViewPr>
  <p:slideViewPr>
    <p:cSldViewPr>
      <p:cViewPr>
        <p:scale>
          <a:sx n="75" d="100"/>
          <a:sy n="75" d="100"/>
        </p:scale>
        <p:origin x="-744" y="-810"/>
      </p:cViewPr>
      <p:guideLst>
        <p:guide orient="horz" pos="2160"/>
        <p:guide pos="30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164" y="-60"/>
      </p:cViewPr>
      <p:guideLst>
        <p:guide orient="horz" pos="2927"/>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3043238"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30275" eaLnBrk="0" hangingPunct="0">
              <a:defRPr sz="1200">
                <a:latin typeface="Times New Roman" pitchFamily="18" charset="0"/>
              </a:defRPr>
            </a:lvl1pPr>
          </a:lstStyle>
          <a:p>
            <a:pPr>
              <a:defRPr/>
            </a:pPr>
            <a:r>
              <a:rPr lang="en-US"/>
              <a:t>VBA Overview</a:t>
            </a:r>
          </a:p>
        </p:txBody>
      </p:sp>
      <p:sp>
        <p:nvSpPr>
          <p:cNvPr id="4099" name="Rectangle 3"/>
          <p:cNvSpPr>
            <a:spLocks noGrp="1" noChangeArrowheads="1"/>
          </p:cNvSpPr>
          <p:nvPr>
            <p:ph type="dt" sz="quarter" idx="1"/>
          </p:nvPr>
        </p:nvSpPr>
        <p:spPr bwMode="auto">
          <a:xfrm>
            <a:off x="3981450" y="0"/>
            <a:ext cx="3041650" cy="471488"/>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30275" eaLnBrk="0" hangingPunct="0">
              <a:defRPr sz="1200"/>
            </a:lvl1pPr>
          </a:lstStyle>
          <a:p>
            <a:pPr>
              <a:defRPr/>
            </a:pPr>
            <a:endParaRPr lang="en-US"/>
          </a:p>
        </p:txBody>
      </p:sp>
      <p:sp>
        <p:nvSpPr>
          <p:cNvPr id="4100" name="Rectangle 4"/>
          <p:cNvSpPr>
            <a:spLocks noGrp="1" noChangeArrowheads="1"/>
          </p:cNvSpPr>
          <p:nvPr>
            <p:ph type="ftr" sz="quarter" idx="2"/>
          </p:nvPr>
        </p:nvSpPr>
        <p:spPr bwMode="auto">
          <a:xfrm>
            <a:off x="0" y="8801100"/>
            <a:ext cx="3043238"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30275" eaLnBrk="0" hangingPunct="0">
              <a:defRPr sz="1200">
                <a:latin typeface="Times New Roman" pitchFamily="18" charset="0"/>
              </a:defRPr>
            </a:lvl1pPr>
          </a:lstStyle>
          <a:p>
            <a:pPr>
              <a:defRPr/>
            </a:pPr>
            <a:endParaRPr lang="en-US"/>
          </a:p>
        </p:txBody>
      </p:sp>
      <p:sp>
        <p:nvSpPr>
          <p:cNvPr id="4101" name="Rectangle 5"/>
          <p:cNvSpPr>
            <a:spLocks noGrp="1" noChangeArrowheads="1"/>
          </p:cNvSpPr>
          <p:nvPr>
            <p:ph type="sldNum" sz="quarter" idx="3"/>
          </p:nvPr>
        </p:nvSpPr>
        <p:spPr bwMode="auto">
          <a:xfrm>
            <a:off x="3981450" y="8801100"/>
            <a:ext cx="3041650" cy="471488"/>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30275" eaLnBrk="0" hangingPunct="0">
              <a:defRPr sz="1200">
                <a:latin typeface="Times New Roman" pitchFamily="18" charset="0"/>
              </a:defRPr>
            </a:lvl1pPr>
          </a:lstStyle>
          <a:p>
            <a:pPr>
              <a:defRPr/>
            </a:pPr>
            <a:fld id="{89047DD1-5BCF-40C1-A8F5-3CADF1E3B1CA}" type="slidenum">
              <a:rPr lang="en-US"/>
              <a:pPr>
                <a:defRPr/>
              </a:pPr>
              <a:t>‹#›</a:t>
            </a:fld>
            <a:endParaRPr lang="en-US" dirty="0"/>
          </a:p>
        </p:txBody>
      </p:sp>
    </p:spTree>
    <p:extLst>
      <p:ext uri="{BB962C8B-B14F-4D97-AF65-F5344CB8AC3E}">
        <p14:creationId xmlns:p14="http://schemas.microsoft.com/office/powerpoint/2010/main" val="764107682"/>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defTabSz="928688" eaLnBrk="0" hangingPunct="0">
              <a:defRPr sz="1200"/>
            </a:lvl1pPr>
          </a:lstStyle>
          <a:p>
            <a:pPr>
              <a:defRPr/>
            </a:pPr>
            <a:r>
              <a:rPr lang="en-US"/>
              <a:t>VBA Overview</a:t>
            </a:r>
          </a:p>
        </p:txBody>
      </p:sp>
      <p:sp>
        <p:nvSpPr>
          <p:cNvPr id="2051" name="Rectangle 3"/>
          <p:cNvSpPr>
            <a:spLocks noGrp="1" noChangeArrowheads="1"/>
          </p:cNvSpPr>
          <p:nvPr>
            <p:ph type="dt" idx="1"/>
          </p:nvPr>
        </p:nvSpPr>
        <p:spPr bwMode="auto">
          <a:xfrm>
            <a:off x="3971925" y="0"/>
            <a:ext cx="3038475" cy="469900"/>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lvl1pPr algn="r" defTabSz="928688" eaLnBrk="0" hangingPunct="0">
              <a:defRPr sz="1200"/>
            </a:lvl1pPr>
          </a:lstStyle>
          <a:p>
            <a:pPr>
              <a:defRPr/>
            </a:pPr>
            <a:endParaRPr lang="en-US"/>
          </a:p>
        </p:txBody>
      </p:sp>
      <p:sp>
        <p:nvSpPr>
          <p:cNvPr id="8196" name="Rectangle 4"/>
          <p:cNvSpPr>
            <a:spLocks noGrp="1" noRot="1" noChangeAspect="1" noChangeArrowheads="1" noTextEdit="1"/>
          </p:cNvSpPr>
          <p:nvPr>
            <p:ph type="sldImg" idx="2"/>
          </p:nvPr>
        </p:nvSpPr>
        <p:spPr bwMode="auto">
          <a:xfrm>
            <a:off x="1211263" y="708025"/>
            <a:ext cx="4594225" cy="3444875"/>
          </a:xfrm>
          <a:prstGeom prst="rect">
            <a:avLst/>
          </a:prstGeom>
          <a:noFill/>
          <a:ln w="127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35038" y="4389438"/>
            <a:ext cx="5140325" cy="4233862"/>
          </a:xfrm>
          <a:prstGeom prst="rect">
            <a:avLst/>
          </a:prstGeom>
          <a:noFill/>
          <a:ln w="9525">
            <a:noFill/>
            <a:miter lim="800000"/>
            <a:headEnd/>
            <a:tailEnd/>
          </a:ln>
        </p:spPr>
        <p:txBody>
          <a:bodyPr vert="horz" wrap="square" lIns="92520" tIns="46261" rIns="92520" bIns="4626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0"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defTabSz="928688" eaLnBrk="0" hangingPunct="0">
              <a:defRPr sz="1200"/>
            </a:lvl1pPr>
          </a:lstStyle>
          <a:p>
            <a:pPr>
              <a:defRPr/>
            </a:pPr>
            <a:endParaRPr lang="en-US"/>
          </a:p>
        </p:txBody>
      </p:sp>
      <p:sp>
        <p:nvSpPr>
          <p:cNvPr id="2055" name="Rectangle 7"/>
          <p:cNvSpPr>
            <a:spLocks noGrp="1" noChangeArrowheads="1"/>
          </p:cNvSpPr>
          <p:nvPr>
            <p:ph type="sldNum" sz="quarter" idx="5"/>
          </p:nvPr>
        </p:nvSpPr>
        <p:spPr bwMode="auto">
          <a:xfrm>
            <a:off x="3971925" y="8856663"/>
            <a:ext cx="3038475" cy="469900"/>
          </a:xfrm>
          <a:prstGeom prst="rect">
            <a:avLst/>
          </a:prstGeom>
          <a:noFill/>
          <a:ln w="9525">
            <a:noFill/>
            <a:miter lim="800000"/>
            <a:headEnd/>
            <a:tailEnd/>
          </a:ln>
        </p:spPr>
        <p:txBody>
          <a:bodyPr vert="horz" wrap="square" lIns="92520" tIns="46261" rIns="92520" bIns="46261" numCol="1" anchor="b" anchorCtr="0" compatLnSpc="1">
            <a:prstTxWarp prst="textNoShape">
              <a:avLst/>
            </a:prstTxWarp>
          </a:bodyPr>
          <a:lstStyle>
            <a:lvl1pPr algn="r" defTabSz="928688" eaLnBrk="0" hangingPunct="0">
              <a:defRPr sz="1200"/>
            </a:lvl1pPr>
          </a:lstStyle>
          <a:p>
            <a:pPr>
              <a:defRPr/>
            </a:pPr>
            <a:fld id="{E71C225B-4BA2-462F-B2E0-3B7DD776FF5E}" type="slidenum">
              <a:rPr lang="en-US"/>
              <a:pPr>
                <a:defRPr/>
              </a:pPr>
              <a:t>‹#›</a:t>
            </a:fld>
            <a:endParaRPr lang="en-US" dirty="0"/>
          </a:p>
        </p:txBody>
      </p:sp>
    </p:spTree>
    <p:extLst>
      <p:ext uri="{BB962C8B-B14F-4D97-AF65-F5344CB8AC3E}">
        <p14:creationId xmlns:p14="http://schemas.microsoft.com/office/powerpoint/2010/main" val="3212161236"/>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Tahom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Tahom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Tahom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Tahom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Tahom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r>
              <a:rPr lang="en-US" sz="1200" smtClean="0"/>
              <a:t>VBA Overview</a:t>
            </a:r>
          </a:p>
        </p:txBody>
      </p:sp>
      <p:sp>
        <p:nvSpPr>
          <p:cNvPr id="921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fld id="{19A7FEB1-4FAC-4C2B-B25B-B681930B51F2}" type="slidenum">
              <a:rPr lang="en-US" sz="1200" smtClean="0"/>
              <a:pPr/>
              <a:t>1</a:t>
            </a:fld>
            <a:endParaRPr lang="en-US" sz="1200" smtClean="0"/>
          </a:p>
        </p:txBody>
      </p:sp>
      <p:sp>
        <p:nvSpPr>
          <p:cNvPr id="9220" name="Rectangle 2"/>
          <p:cNvSpPr>
            <a:spLocks noGrp="1" noRot="1" noChangeAspect="1" noChangeArrowheads="1" noTextEdit="1"/>
          </p:cNvSpPr>
          <p:nvPr>
            <p:ph type="sldImg"/>
          </p:nvPr>
        </p:nvSpPr>
        <p:spPr>
          <a:xfrm>
            <a:off x="1182688" y="698500"/>
            <a:ext cx="4646612" cy="3484563"/>
          </a:xfrm>
          <a:ln/>
        </p:spPr>
      </p:sp>
      <p:sp>
        <p:nvSpPr>
          <p:cNvPr id="9221" name="Rectangle 3"/>
          <p:cNvSpPr>
            <a:spLocks noGrp="1" noChangeArrowheads="1"/>
          </p:cNvSpPr>
          <p:nvPr>
            <p:ph type="body" idx="1"/>
          </p:nvPr>
        </p:nvSpPr>
        <p:spPr>
          <a:xfrm>
            <a:off x="544513" y="4418013"/>
            <a:ext cx="592137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endParaRPr lang="en-US" sz="1600" b="1" smtClean="0"/>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
        <p:nvSpPr>
          <p:cNvPr id="10244"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smtClean="0"/>
          </a:p>
        </p:txBody>
      </p:sp>
      <p:sp>
        <p:nvSpPr>
          <p:cNvPr id="11268" name="Footer Placeholder 3"/>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8688" eaLnBrk="0" hangingPunct="0">
              <a:defRPr sz="3200">
                <a:solidFill>
                  <a:schemeClr val="tx1"/>
                </a:solidFill>
                <a:latin typeface="Tahoma" pitchFamily="34" charset="0"/>
              </a:defRPr>
            </a:lvl1pPr>
            <a:lvl2pPr marL="742950" indent="-285750" defTabSz="928688" eaLnBrk="0" hangingPunct="0">
              <a:defRPr sz="3200">
                <a:solidFill>
                  <a:schemeClr val="tx1"/>
                </a:solidFill>
                <a:latin typeface="Tahoma" pitchFamily="34" charset="0"/>
              </a:defRPr>
            </a:lvl2pPr>
            <a:lvl3pPr marL="1143000" indent="-228600" defTabSz="928688" eaLnBrk="0" hangingPunct="0">
              <a:defRPr sz="3200">
                <a:solidFill>
                  <a:schemeClr val="tx1"/>
                </a:solidFill>
                <a:latin typeface="Tahoma" pitchFamily="34" charset="0"/>
              </a:defRPr>
            </a:lvl3pPr>
            <a:lvl4pPr marL="1600200" indent="-228600" defTabSz="928688" eaLnBrk="0" hangingPunct="0">
              <a:defRPr sz="3200">
                <a:solidFill>
                  <a:schemeClr val="tx1"/>
                </a:solidFill>
                <a:latin typeface="Tahoma" pitchFamily="34" charset="0"/>
              </a:defRPr>
            </a:lvl4pPr>
            <a:lvl5pPr marL="2057400" indent="-228600" defTabSz="928688" eaLnBrk="0" hangingPunct="0">
              <a:defRPr sz="3200">
                <a:solidFill>
                  <a:schemeClr val="tx1"/>
                </a:solidFill>
                <a:latin typeface="Tahoma" pitchFamily="34" charset="0"/>
              </a:defRPr>
            </a:lvl5pPr>
            <a:lvl6pPr marL="2514600" indent="-228600" defTabSz="928688" eaLnBrk="0" fontAlgn="base" hangingPunct="0">
              <a:spcBef>
                <a:spcPct val="0"/>
              </a:spcBef>
              <a:spcAft>
                <a:spcPct val="0"/>
              </a:spcAft>
              <a:defRPr sz="3200">
                <a:solidFill>
                  <a:schemeClr val="tx1"/>
                </a:solidFill>
                <a:latin typeface="Tahoma" pitchFamily="34" charset="0"/>
              </a:defRPr>
            </a:lvl6pPr>
            <a:lvl7pPr marL="2971800" indent="-228600" defTabSz="928688" eaLnBrk="0" fontAlgn="base" hangingPunct="0">
              <a:spcBef>
                <a:spcPct val="0"/>
              </a:spcBef>
              <a:spcAft>
                <a:spcPct val="0"/>
              </a:spcAft>
              <a:defRPr sz="3200">
                <a:solidFill>
                  <a:schemeClr val="tx1"/>
                </a:solidFill>
                <a:latin typeface="Tahoma" pitchFamily="34" charset="0"/>
              </a:defRPr>
            </a:lvl7pPr>
            <a:lvl8pPr marL="3429000" indent="-228600" defTabSz="928688" eaLnBrk="0" fontAlgn="base" hangingPunct="0">
              <a:spcBef>
                <a:spcPct val="0"/>
              </a:spcBef>
              <a:spcAft>
                <a:spcPct val="0"/>
              </a:spcAft>
              <a:defRPr sz="3200">
                <a:solidFill>
                  <a:schemeClr val="tx1"/>
                </a:solidFill>
                <a:latin typeface="Tahoma" pitchFamily="34" charset="0"/>
              </a:defRPr>
            </a:lvl8pPr>
            <a:lvl9pPr marL="3886200" indent="-228600" defTabSz="928688" eaLnBrk="0" fontAlgn="base" hangingPunct="0">
              <a:spcBef>
                <a:spcPct val="0"/>
              </a:spcBef>
              <a:spcAft>
                <a:spcPct val="0"/>
              </a:spcAft>
              <a:defRPr sz="3200">
                <a:solidFill>
                  <a:schemeClr val="tx1"/>
                </a:solidFill>
                <a:latin typeface="Tahoma" pitchFamily="34" charset="0"/>
              </a:defRPr>
            </a:lvl9pPr>
          </a:lstStyle>
          <a:p>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Line 2"/>
          <p:cNvSpPr>
            <a:spLocks noChangeShapeType="1"/>
          </p:cNvSpPr>
          <p:nvPr/>
        </p:nvSpPr>
        <p:spPr bwMode="auto">
          <a:xfrm flipV="1">
            <a:off x="374650" y="3259138"/>
            <a:ext cx="8769350" cy="4762"/>
          </a:xfrm>
          <a:prstGeom prst="line">
            <a:avLst/>
          </a:prstGeom>
          <a:noFill/>
          <a:ln w="254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Freeform 3"/>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 name="Freeform 4"/>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5" name="Line 5"/>
          <p:cNvSpPr>
            <a:spLocks noChangeShapeType="1"/>
          </p:cNvSpPr>
          <p:nvPr/>
        </p:nvSpPr>
        <p:spPr bwMode="auto">
          <a:xfrm>
            <a:off x="373063" y="3182938"/>
            <a:ext cx="8770937" cy="4762"/>
          </a:xfrm>
          <a:prstGeom prst="line">
            <a:avLst/>
          </a:prstGeom>
          <a:noFill/>
          <a:ln w="76200">
            <a:solidFill>
              <a:srgbClr val="1D3275"/>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 name="Rectangle 6"/>
          <p:cNvSpPr>
            <a:spLocks noChangeArrowheads="1"/>
          </p:cNvSpPr>
          <p:nvPr/>
        </p:nvSpPr>
        <p:spPr bwMode="auto">
          <a:xfrm>
            <a:off x="1643063" y="220663"/>
            <a:ext cx="6691312" cy="4545012"/>
          </a:xfrm>
          <a:prstGeom prst="rect">
            <a:avLst/>
          </a:prstGeom>
          <a:noFill/>
          <a:ln w="9525">
            <a:noFill/>
            <a:miter lim="800000"/>
            <a:headEnd/>
            <a:tailEnd/>
          </a:ln>
          <a:effectLst>
            <a:outerShdw dist="17961" dir="2700000" algn="ctr" rotWithShape="0">
              <a:srgbClr val="808080"/>
            </a:outerShdw>
          </a:effectLst>
        </p:spPr>
        <p:txBody>
          <a:bodyPr lIns="92075" tIns="46038" rIns="92075" bIns="46038">
            <a:spAutoFit/>
          </a:bodyPr>
          <a:lstStyle/>
          <a:p>
            <a:pPr algn="ctr">
              <a:defRPr/>
            </a:pPr>
            <a:r>
              <a:rPr lang="en-US" sz="4800" b="1" i="1" dirty="0">
                <a:solidFill>
                  <a:srgbClr val="1D3275"/>
                </a:solidFill>
                <a:latin typeface="Century Schoolbook" pitchFamily="18" charset="0"/>
              </a:rPr>
              <a:t>Veterans Benefits Administration</a:t>
            </a:r>
          </a:p>
          <a:p>
            <a:pPr algn="ctr">
              <a:defRPr/>
            </a:pPr>
            <a:endParaRPr lang="en-US" sz="2800" b="1" i="1" dirty="0">
              <a:solidFill>
                <a:srgbClr val="1D3275"/>
              </a:solidFill>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a:p>
            <a:pPr algn="ctr">
              <a:defRPr/>
            </a:pPr>
            <a:endParaRPr lang="en-US" sz="2800" b="1" i="1" dirty="0">
              <a:solidFill>
                <a:srgbClr val="1D3275"/>
              </a:solidFill>
              <a:effectLst>
                <a:outerShdw blurRad="38100" dist="38100" dir="2700000" algn="tl">
                  <a:srgbClr val="C0C0C0"/>
                </a:outerShdw>
              </a:effectLst>
              <a:latin typeface="Century Schoolbook" pitchFamily="18" charset="0"/>
            </a:endParaRPr>
          </a:p>
        </p:txBody>
      </p:sp>
      <p:sp>
        <p:nvSpPr>
          <p:cNvPr id="7" name="Rectangle 8"/>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8" name="Rectangle 9"/>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pic>
        <p:nvPicPr>
          <p:cNvPr id="9" name="Picture 10" descr="veteran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05200" y="2133600"/>
            <a:ext cx="2057400"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7892109"/>
      </p:ext>
    </p:extLst>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65B94D9C-90B8-4CB8-80B7-2E1E9004BEF2}" type="slidenum">
              <a:rPr lang="en-US"/>
              <a:pPr>
                <a:defRPr/>
              </a:pPr>
              <a:t>‹#›</a:t>
            </a:fld>
            <a:endParaRPr lang="en-US" dirty="0"/>
          </a:p>
        </p:txBody>
      </p:sp>
    </p:spTree>
    <p:extLst>
      <p:ext uri="{BB962C8B-B14F-4D97-AF65-F5344CB8AC3E}">
        <p14:creationId xmlns:p14="http://schemas.microsoft.com/office/powerpoint/2010/main" val="691956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0263" y="0"/>
            <a:ext cx="1963737" cy="60515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287463" y="0"/>
            <a:ext cx="5740400" cy="60515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7CDD348A-0F85-443B-A79C-C712BE4D2584}" type="slidenum">
              <a:rPr lang="en-US"/>
              <a:pPr>
                <a:defRPr/>
              </a:pPr>
              <a:t>‹#›</a:t>
            </a:fld>
            <a:endParaRPr lang="en-US" dirty="0"/>
          </a:p>
        </p:txBody>
      </p:sp>
    </p:spTree>
    <p:extLst>
      <p:ext uri="{BB962C8B-B14F-4D97-AF65-F5344CB8AC3E}">
        <p14:creationId xmlns:p14="http://schemas.microsoft.com/office/powerpoint/2010/main" val="152077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0"/>
          <p:cNvSpPr>
            <a:spLocks noGrp="1" noChangeArrowheads="1"/>
          </p:cNvSpPr>
          <p:nvPr>
            <p:ph type="sldNum" sz="quarter" idx="10"/>
          </p:nvPr>
        </p:nvSpPr>
        <p:spPr>
          <a:ln/>
        </p:spPr>
        <p:txBody>
          <a:bodyPr/>
          <a:lstStyle>
            <a:lvl1pPr>
              <a:defRPr/>
            </a:lvl1pPr>
          </a:lstStyle>
          <a:p>
            <a:pPr>
              <a:defRPr/>
            </a:pPr>
            <a:fld id="{94ED091C-A1E3-4D2F-838F-2AF3D4B9D92A}" type="slidenum">
              <a:rPr lang="en-US"/>
              <a:pPr>
                <a:defRPr/>
              </a:pPr>
              <a:t>‹#›</a:t>
            </a:fld>
            <a:endParaRPr lang="en-US" dirty="0"/>
          </a:p>
        </p:txBody>
      </p:sp>
    </p:spTree>
    <p:extLst>
      <p:ext uri="{BB962C8B-B14F-4D97-AF65-F5344CB8AC3E}">
        <p14:creationId xmlns:p14="http://schemas.microsoft.com/office/powerpoint/2010/main" val="427850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0"/>
          <p:cNvSpPr>
            <a:spLocks noGrp="1" noChangeArrowheads="1"/>
          </p:cNvSpPr>
          <p:nvPr>
            <p:ph type="sldNum" sz="quarter" idx="10"/>
          </p:nvPr>
        </p:nvSpPr>
        <p:spPr>
          <a:ln/>
        </p:spPr>
        <p:txBody>
          <a:bodyPr/>
          <a:lstStyle>
            <a:lvl1pPr>
              <a:defRPr/>
            </a:lvl1pPr>
          </a:lstStyle>
          <a:p>
            <a:pPr>
              <a:defRPr/>
            </a:pPr>
            <a:fld id="{30B32E08-D1ED-4514-8CD3-CF6950674EE1}" type="slidenum">
              <a:rPr lang="en-US"/>
              <a:pPr>
                <a:defRPr/>
              </a:pPr>
              <a:t>‹#›</a:t>
            </a:fld>
            <a:endParaRPr lang="en-US" dirty="0"/>
          </a:p>
        </p:txBody>
      </p:sp>
    </p:spTree>
    <p:extLst>
      <p:ext uri="{BB962C8B-B14F-4D97-AF65-F5344CB8AC3E}">
        <p14:creationId xmlns:p14="http://schemas.microsoft.com/office/powerpoint/2010/main" val="418357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287463" y="1789113"/>
            <a:ext cx="3743325"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83188" y="1789113"/>
            <a:ext cx="3744912" cy="426243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0"/>
          <p:cNvSpPr>
            <a:spLocks noGrp="1" noChangeArrowheads="1"/>
          </p:cNvSpPr>
          <p:nvPr>
            <p:ph type="sldNum" sz="quarter" idx="10"/>
          </p:nvPr>
        </p:nvSpPr>
        <p:spPr>
          <a:ln/>
        </p:spPr>
        <p:txBody>
          <a:bodyPr/>
          <a:lstStyle>
            <a:lvl1pPr>
              <a:defRPr/>
            </a:lvl1pPr>
          </a:lstStyle>
          <a:p>
            <a:pPr>
              <a:defRPr/>
            </a:pPr>
            <a:fld id="{52897B61-3A1B-4C3D-A9E4-81873D299610}" type="slidenum">
              <a:rPr lang="en-US"/>
              <a:pPr>
                <a:defRPr/>
              </a:pPr>
              <a:t>‹#›</a:t>
            </a:fld>
            <a:endParaRPr lang="en-US" dirty="0"/>
          </a:p>
        </p:txBody>
      </p:sp>
    </p:spTree>
    <p:extLst>
      <p:ext uri="{BB962C8B-B14F-4D97-AF65-F5344CB8AC3E}">
        <p14:creationId xmlns:p14="http://schemas.microsoft.com/office/powerpoint/2010/main" val="538704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0"/>
          <p:cNvSpPr>
            <a:spLocks noGrp="1" noChangeArrowheads="1"/>
          </p:cNvSpPr>
          <p:nvPr>
            <p:ph type="sldNum" sz="quarter" idx="10"/>
          </p:nvPr>
        </p:nvSpPr>
        <p:spPr>
          <a:ln/>
        </p:spPr>
        <p:txBody>
          <a:bodyPr/>
          <a:lstStyle>
            <a:lvl1pPr>
              <a:defRPr/>
            </a:lvl1pPr>
          </a:lstStyle>
          <a:p>
            <a:pPr>
              <a:defRPr/>
            </a:pPr>
            <a:fld id="{617BC855-88D6-492F-8807-38A3713D8DE7}" type="slidenum">
              <a:rPr lang="en-US"/>
              <a:pPr>
                <a:defRPr/>
              </a:pPr>
              <a:t>‹#›</a:t>
            </a:fld>
            <a:endParaRPr lang="en-US" dirty="0"/>
          </a:p>
        </p:txBody>
      </p:sp>
    </p:spTree>
    <p:extLst>
      <p:ext uri="{BB962C8B-B14F-4D97-AF65-F5344CB8AC3E}">
        <p14:creationId xmlns:p14="http://schemas.microsoft.com/office/powerpoint/2010/main" val="4127231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0"/>
          <p:cNvSpPr>
            <a:spLocks noGrp="1" noChangeArrowheads="1"/>
          </p:cNvSpPr>
          <p:nvPr>
            <p:ph type="sldNum" sz="quarter" idx="10"/>
          </p:nvPr>
        </p:nvSpPr>
        <p:spPr>
          <a:ln/>
        </p:spPr>
        <p:txBody>
          <a:bodyPr/>
          <a:lstStyle>
            <a:lvl1pPr>
              <a:defRPr/>
            </a:lvl1pPr>
          </a:lstStyle>
          <a:p>
            <a:pPr>
              <a:defRPr/>
            </a:pPr>
            <a:fld id="{33C7B86D-7ED5-40B2-8157-FF4D1861768B}" type="slidenum">
              <a:rPr lang="en-US"/>
              <a:pPr>
                <a:defRPr/>
              </a:pPr>
              <a:t>‹#›</a:t>
            </a:fld>
            <a:endParaRPr lang="en-US" dirty="0"/>
          </a:p>
        </p:txBody>
      </p:sp>
    </p:spTree>
    <p:extLst>
      <p:ext uri="{BB962C8B-B14F-4D97-AF65-F5344CB8AC3E}">
        <p14:creationId xmlns:p14="http://schemas.microsoft.com/office/powerpoint/2010/main" val="13634413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a:ln/>
        </p:spPr>
        <p:txBody>
          <a:bodyPr/>
          <a:lstStyle>
            <a:lvl1pPr>
              <a:defRPr/>
            </a:lvl1pPr>
          </a:lstStyle>
          <a:p>
            <a:pPr>
              <a:defRPr/>
            </a:pPr>
            <a:fld id="{2CA6A732-E78B-48DB-894A-677EA0D48075}" type="slidenum">
              <a:rPr lang="en-US"/>
              <a:pPr>
                <a:defRPr/>
              </a:pPr>
              <a:t>‹#›</a:t>
            </a:fld>
            <a:endParaRPr lang="en-US" dirty="0"/>
          </a:p>
        </p:txBody>
      </p:sp>
    </p:spTree>
    <p:extLst>
      <p:ext uri="{BB962C8B-B14F-4D97-AF65-F5344CB8AC3E}">
        <p14:creationId xmlns:p14="http://schemas.microsoft.com/office/powerpoint/2010/main" val="350121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95C20B12-A193-4B03-9CA7-451797F00359}" type="slidenum">
              <a:rPr lang="en-US"/>
              <a:pPr>
                <a:defRPr/>
              </a:pPr>
              <a:t>‹#›</a:t>
            </a:fld>
            <a:endParaRPr lang="en-US" dirty="0"/>
          </a:p>
        </p:txBody>
      </p:sp>
    </p:spTree>
    <p:extLst>
      <p:ext uri="{BB962C8B-B14F-4D97-AF65-F5344CB8AC3E}">
        <p14:creationId xmlns:p14="http://schemas.microsoft.com/office/powerpoint/2010/main" val="24537447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0"/>
          <p:cNvSpPr>
            <a:spLocks noGrp="1" noChangeArrowheads="1"/>
          </p:cNvSpPr>
          <p:nvPr>
            <p:ph type="sldNum" sz="quarter" idx="10"/>
          </p:nvPr>
        </p:nvSpPr>
        <p:spPr>
          <a:ln/>
        </p:spPr>
        <p:txBody>
          <a:bodyPr/>
          <a:lstStyle>
            <a:lvl1pPr>
              <a:defRPr/>
            </a:lvl1pPr>
          </a:lstStyle>
          <a:p>
            <a:pPr>
              <a:defRPr/>
            </a:pPr>
            <a:fld id="{29ED3DD2-9FE3-4609-B403-7541EE482CD4}" type="slidenum">
              <a:rPr lang="en-US"/>
              <a:pPr>
                <a:defRPr/>
              </a:pPr>
              <a:t>‹#›</a:t>
            </a:fld>
            <a:endParaRPr lang="en-US" dirty="0"/>
          </a:p>
        </p:txBody>
      </p:sp>
    </p:spTree>
    <p:extLst>
      <p:ext uri="{BB962C8B-B14F-4D97-AF65-F5344CB8AC3E}">
        <p14:creationId xmlns:p14="http://schemas.microsoft.com/office/powerpoint/2010/main" val="271495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1389063" y="1052513"/>
            <a:ext cx="7754937" cy="4762"/>
          </a:xfrm>
          <a:prstGeom prst="line">
            <a:avLst/>
          </a:prstGeom>
          <a:noFill/>
          <a:ln w="50800">
            <a:solidFill>
              <a:srgbClr val="CC0000"/>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1027" name="Rectangle 3"/>
          <p:cNvSpPr>
            <a:spLocks noChangeArrowheads="1"/>
          </p:cNvSpPr>
          <p:nvPr/>
        </p:nvSpPr>
        <p:spPr bwMode="auto">
          <a:xfrm>
            <a:off x="423863" y="6396038"/>
            <a:ext cx="8720137" cy="53975"/>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28" name="Rectangle 4"/>
          <p:cNvSpPr>
            <a:spLocks noChangeArrowheads="1"/>
          </p:cNvSpPr>
          <p:nvPr/>
        </p:nvSpPr>
        <p:spPr bwMode="auto">
          <a:xfrm>
            <a:off x="1041400" y="890588"/>
            <a:ext cx="8102600" cy="79375"/>
          </a:xfrm>
          <a:prstGeom prst="rect">
            <a:avLst/>
          </a:prstGeom>
          <a:gradFill rotWithShape="0">
            <a:gsLst>
              <a:gs pos="0">
                <a:srgbClr val="1D3275"/>
              </a:gs>
              <a:gs pos="100000">
                <a:srgbClr val="1A2D69"/>
              </a:gs>
            </a:gsLst>
            <a:lin ang="0" scaled="1"/>
          </a:gradFill>
          <a:ln w="12700">
            <a:solidFill>
              <a:srgbClr val="000080"/>
            </a:solidFill>
            <a:miter lim="800000"/>
            <a:headEnd/>
            <a:tailEnd/>
          </a:ln>
        </p:spPr>
        <p:txBody>
          <a:bodyPr wrap="none" anchor="ctr"/>
          <a:lstStyle/>
          <a:p>
            <a:pPr algn="ctr"/>
            <a:endParaRPr lang="en-US"/>
          </a:p>
        </p:txBody>
      </p:sp>
      <p:sp>
        <p:nvSpPr>
          <p:cNvPr id="1029" name="Freeform 5"/>
          <p:cNvSpPr>
            <a:spLocks/>
          </p:cNvSpPr>
          <p:nvPr/>
        </p:nvSpPr>
        <p:spPr bwMode="auto">
          <a:xfrm>
            <a:off x="25400" y="452438"/>
            <a:ext cx="1588" cy="1587"/>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0" name="Freeform 6"/>
          <p:cNvSpPr>
            <a:spLocks/>
          </p:cNvSpPr>
          <p:nvPr/>
        </p:nvSpPr>
        <p:spPr bwMode="auto">
          <a:xfrm>
            <a:off x="25400" y="6305550"/>
            <a:ext cx="1588" cy="1588"/>
          </a:xfrm>
          <a:custGeom>
            <a:avLst/>
            <a:gdLst>
              <a:gd name="T0" fmla="*/ 0 w 1"/>
              <a:gd name="T1" fmla="*/ 0 h 1"/>
              <a:gd name="T2" fmla="*/ 0 w 1"/>
              <a:gd name="T3" fmla="*/ 0 h 1"/>
              <a:gd name="T4" fmla="*/ 0 60000 65536"/>
              <a:gd name="T5" fmla="*/ 0 60000 65536"/>
            </a:gdLst>
            <a:ahLst/>
            <a:cxnLst>
              <a:cxn ang="T4">
                <a:pos x="T0" y="T1"/>
              </a:cxn>
              <a:cxn ang="T5">
                <a:pos x="T2" y="T3"/>
              </a:cxn>
            </a:cxnLst>
            <a:rect l="0" t="0" r="r" b="b"/>
            <a:pathLst>
              <a:path w="1" h="1">
                <a:moveTo>
                  <a:pt x="0" y="0"/>
                </a:moveTo>
                <a:lnTo>
                  <a:pt x="0" y="0"/>
                </a:lnTo>
              </a:path>
            </a:pathLst>
          </a:custGeom>
          <a:noFill/>
          <a:ln w="12700" cap="rnd" cmpd="sng">
            <a:solidFill>
              <a:schemeClr val="tx1"/>
            </a:solidFill>
            <a:prstDash val="solid"/>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22215" name="Rectangle 7"/>
          <p:cNvSpPr>
            <a:spLocks noGrp="1" noChangeArrowheads="1"/>
          </p:cNvSpPr>
          <p:nvPr>
            <p:ph type="title"/>
          </p:nvPr>
        </p:nvSpPr>
        <p:spPr bwMode="auto">
          <a:xfrm>
            <a:off x="2020888" y="0"/>
            <a:ext cx="7123112" cy="8826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32" name="Rectangle 8"/>
          <p:cNvSpPr>
            <a:spLocks noGrp="1" noChangeArrowheads="1"/>
          </p:cNvSpPr>
          <p:nvPr>
            <p:ph type="body" idx="1"/>
          </p:nvPr>
        </p:nvSpPr>
        <p:spPr bwMode="auto">
          <a:xfrm>
            <a:off x="1287463" y="1789113"/>
            <a:ext cx="7640637" cy="4262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smtClean="0"/>
          </a:p>
        </p:txBody>
      </p:sp>
      <p:sp>
        <p:nvSpPr>
          <p:cNvPr id="222218" name="Rectangle 10"/>
          <p:cNvSpPr>
            <a:spLocks noGrp="1" noChangeArrowheads="1"/>
          </p:cNvSpPr>
          <p:nvPr>
            <p:ph type="sldNum" sz="quarter" idx="4"/>
          </p:nvPr>
        </p:nvSpPr>
        <p:spPr bwMode="auto">
          <a:xfrm>
            <a:off x="7924800" y="6356350"/>
            <a:ext cx="1219200" cy="457200"/>
          </a:xfrm>
          <a:prstGeom prst="rect">
            <a:avLst/>
          </a:prstGeom>
          <a:noFill/>
          <a:ln w="9525">
            <a:noFill/>
            <a:miter lim="800000"/>
            <a:headEnd/>
            <a:tailEnd/>
          </a:ln>
          <a:effectLst/>
        </p:spPr>
        <p:txBody>
          <a:bodyPr vert="horz" wrap="square" lIns="92075" tIns="46038" rIns="92075" bIns="46038" numCol="1" anchor="ctr" anchorCtr="1" compatLnSpc="1">
            <a:prstTxWarp prst="textNoShape">
              <a:avLst/>
            </a:prstTxWarp>
          </a:bodyPr>
          <a:lstStyle>
            <a:lvl1pPr algn="ctr" eaLnBrk="0" hangingPunct="0">
              <a:defRPr sz="1600" b="1" i="1">
                <a:solidFill>
                  <a:srgbClr val="1D3275"/>
                </a:solidFill>
                <a:effectLst>
                  <a:outerShdw blurRad="38100" dist="38100" dir="2700000" algn="tl">
                    <a:srgbClr val="C0C0C0"/>
                  </a:outerShdw>
                </a:effectLst>
                <a:latin typeface="Century Schoolbook" pitchFamily="18" charset="0"/>
              </a:defRPr>
            </a:lvl1pPr>
          </a:lstStyle>
          <a:p>
            <a:pPr>
              <a:defRPr/>
            </a:pPr>
            <a:fld id="{C0B98A25-72C3-42AC-AFA6-7953F0EEEAD3}" type="slidenum">
              <a:rPr lang="en-US"/>
              <a:pPr>
                <a:defRPr/>
              </a:pPr>
              <a:t>‹#›</a:t>
            </a:fld>
            <a:endParaRPr lang="en-US" dirty="0"/>
          </a:p>
        </p:txBody>
      </p:sp>
      <p:sp>
        <p:nvSpPr>
          <p:cNvPr id="1034" name="Rectangle 11"/>
          <p:cNvSpPr>
            <a:spLocks noChangeArrowheads="1"/>
          </p:cNvSpPr>
          <p:nvPr/>
        </p:nvSpPr>
        <p:spPr bwMode="auto">
          <a:xfrm>
            <a:off x="0" y="0"/>
            <a:ext cx="314325" cy="6858000"/>
          </a:xfrm>
          <a:prstGeom prst="rect">
            <a:avLst/>
          </a:prstGeom>
          <a:gradFill rotWithShape="0">
            <a:gsLst>
              <a:gs pos="0">
                <a:srgbClr val="1D3275"/>
              </a:gs>
              <a:gs pos="100000">
                <a:srgbClr val="111E46"/>
              </a:gs>
            </a:gsLst>
            <a:lin ang="0" scaled="1"/>
          </a:gradFill>
          <a:ln w="12700">
            <a:solidFill>
              <a:srgbClr val="000080"/>
            </a:solidFill>
            <a:miter lim="800000"/>
            <a:headEnd/>
            <a:tailEnd/>
          </a:ln>
        </p:spPr>
        <p:txBody>
          <a:bodyPr wrap="none" anchor="ctr"/>
          <a:lstStyle/>
          <a:p>
            <a:pPr algn="ctr"/>
            <a:endParaRPr lang="en-US"/>
          </a:p>
        </p:txBody>
      </p:sp>
      <p:sp>
        <p:nvSpPr>
          <p:cNvPr id="1035" name="Rectangle 12"/>
          <p:cNvSpPr>
            <a:spLocks noChangeArrowheads="1"/>
          </p:cNvSpPr>
          <p:nvPr/>
        </p:nvSpPr>
        <p:spPr bwMode="auto">
          <a:xfrm>
            <a:off x="376238" y="0"/>
            <a:ext cx="142875" cy="6858000"/>
          </a:xfrm>
          <a:prstGeom prst="rect">
            <a:avLst/>
          </a:prstGeom>
          <a:gradFill rotWithShape="0">
            <a:gsLst>
              <a:gs pos="0">
                <a:srgbClr val="FF0000"/>
              </a:gs>
              <a:gs pos="100000">
                <a:srgbClr val="B20000"/>
              </a:gs>
            </a:gsLst>
            <a:lin ang="0" scaled="1"/>
          </a:gradFill>
          <a:ln w="12700">
            <a:solidFill>
              <a:srgbClr val="FF0000"/>
            </a:solidFill>
            <a:miter lim="800000"/>
            <a:headEnd/>
            <a:tailEnd/>
          </a:ln>
        </p:spPr>
        <p:txBody>
          <a:bodyPr wrap="none" anchor="ctr"/>
          <a:lstStyle/>
          <a:p>
            <a:pPr algn="ctr"/>
            <a:endParaRPr lang="en-US"/>
          </a:p>
        </p:txBody>
      </p:sp>
      <p:sp>
        <p:nvSpPr>
          <p:cNvPr id="1036" name="Rectangle 13"/>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1037" name="Rectangle 14"/>
          <p:cNvSpPr>
            <a:spLocks noChangeArrowheads="1"/>
          </p:cNvSpPr>
          <p:nvPr/>
        </p:nvSpPr>
        <p:spPr bwMode="auto">
          <a:xfrm>
            <a:off x="469900" y="64008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p>
            <a:pPr eaLnBrk="0" hangingPunct="0"/>
            <a:endParaRPr lang="en-US" sz="2400"/>
          </a:p>
        </p:txBody>
      </p:sp>
      <p:sp>
        <p:nvSpPr>
          <p:cNvPr id="222223" name="Rectangle 15"/>
          <p:cNvSpPr>
            <a:spLocks noChangeArrowheads="1"/>
          </p:cNvSpPr>
          <p:nvPr/>
        </p:nvSpPr>
        <p:spPr bwMode="auto">
          <a:xfrm>
            <a:off x="644525" y="6400800"/>
            <a:ext cx="3311525" cy="336550"/>
          </a:xfrm>
          <a:prstGeom prst="rect">
            <a:avLst/>
          </a:prstGeom>
          <a:noFill/>
          <a:ln w="9525">
            <a:noFill/>
            <a:miter lim="800000"/>
            <a:headEnd/>
            <a:tailEnd/>
          </a:ln>
          <a:effectLst/>
        </p:spPr>
        <p:txBody>
          <a:bodyPr wrap="none" lIns="92075" tIns="46038" rIns="92075" bIns="46038">
            <a:spAutoFit/>
          </a:bodyPr>
          <a:lstStyle/>
          <a:p>
            <a:pPr eaLnBrk="0" hangingPunct="0">
              <a:defRPr/>
            </a:pPr>
            <a:r>
              <a:rPr lang="en-US" sz="1600" b="1" i="1">
                <a:solidFill>
                  <a:srgbClr val="1D3275"/>
                </a:solidFill>
                <a:effectLst>
                  <a:outerShdw blurRad="38100" dist="38100" dir="2700000" algn="tl">
                    <a:srgbClr val="C0C0C0"/>
                  </a:outerShdw>
                </a:effectLst>
                <a:latin typeface="Century Schoolbook" pitchFamily="18" charset="0"/>
              </a:rPr>
              <a:t>Compensation Service Training Staff</a:t>
            </a:r>
          </a:p>
        </p:txBody>
      </p:sp>
      <p:pic>
        <p:nvPicPr>
          <p:cNvPr id="1039" name="Picture 19" descr="veterans"/>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92138" y="76200"/>
            <a:ext cx="1160462"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6"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ransition/>
  <p:timing>
    <p:tnLst>
      <p:par>
        <p:cTn id="1" dur="indefinite" restart="never" nodeType="tmRoot"/>
      </p:par>
    </p:tnLst>
  </p:timing>
  <p:hf hdr="0" dt="0"/>
  <p:txStyles>
    <p:titleStyle>
      <a:lvl1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2pPr>
      <a:lvl3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3pPr>
      <a:lvl4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4pPr>
      <a:lvl5pPr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5pPr>
      <a:lvl6pPr marL="4572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6pPr>
      <a:lvl7pPr marL="9144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7pPr>
      <a:lvl8pPr marL="13716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8pPr>
      <a:lvl9pPr marL="1828800" algn="ctr" rtl="0" eaLnBrk="0" fontAlgn="base" hangingPunct="0">
        <a:spcBef>
          <a:spcPct val="0"/>
        </a:spcBef>
        <a:spcAft>
          <a:spcPct val="0"/>
        </a:spcAft>
        <a:defRPr sz="3200">
          <a:solidFill>
            <a:srgbClr val="000066"/>
          </a:solidFill>
          <a:effectLst>
            <a:outerShdw blurRad="38100" dist="38100" dir="2700000" algn="tl">
              <a:srgbClr val="C0C0C0"/>
            </a:outerShdw>
          </a:effectLst>
          <a:latin typeface="Tahoma" pitchFamily="34" charset="0"/>
        </a:defRPr>
      </a:lvl9pPr>
    </p:titleStyle>
    <p:bodyStyle>
      <a:lvl1pPr marL="342900" indent="-342900" algn="l" rtl="0" eaLnBrk="0" fontAlgn="base" hangingPunct="0">
        <a:spcBef>
          <a:spcPct val="20000"/>
        </a:spcBef>
        <a:spcAft>
          <a:spcPct val="0"/>
        </a:spcAft>
        <a:buClr>
          <a:srgbClr val="CC0000"/>
        </a:buClr>
        <a:buFont typeface="Wingdings" pitchFamily="2" charset="2"/>
        <a:buChar char="•"/>
        <a:defRPr sz="2800">
          <a:solidFill>
            <a:srgbClr val="1D3275"/>
          </a:solidFill>
          <a:latin typeface="+mn-lt"/>
          <a:ea typeface="+mn-ea"/>
          <a:cs typeface="+mn-cs"/>
        </a:defRPr>
      </a:lvl1pPr>
      <a:lvl2pPr marL="742950" indent="-285750" algn="l" rtl="0" eaLnBrk="0" fontAlgn="base" hangingPunct="0">
        <a:spcBef>
          <a:spcPct val="20000"/>
        </a:spcBef>
        <a:spcAft>
          <a:spcPct val="0"/>
        </a:spcAft>
        <a:buChar char="–"/>
        <a:defRPr sz="2400">
          <a:solidFill>
            <a:srgbClr val="1D3275"/>
          </a:solidFill>
          <a:latin typeface="+mn-lt"/>
        </a:defRPr>
      </a:lvl2pPr>
      <a:lvl3pPr marL="1143000" indent="-228600" algn="l" rtl="0" eaLnBrk="0" fontAlgn="base" hangingPunct="0">
        <a:spcBef>
          <a:spcPct val="20000"/>
        </a:spcBef>
        <a:spcAft>
          <a:spcPct val="0"/>
        </a:spcAft>
        <a:buClr>
          <a:srgbClr val="CC0000"/>
        </a:buClr>
        <a:buChar char="•"/>
        <a:defRPr sz="2000">
          <a:solidFill>
            <a:srgbClr val="1D3275"/>
          </a:solidFill>
          <a:latin typeface="+mn-lt"/>
        </a:defRPr>
      </a:lvl3pPr>
      <a:lvl4pPr marL="1600200" indent="-228600" algn="l" rtl="0" eaLnBrk="0" fontAlgn="base" hangingPunct="0">
        <a:spcBef>
          <a:spcPct val="20000"/>
        </a:spcBef>
        <a:spcAft>
          <a:spcPct val="0"/>
        </a:spcAft>
        <a:buChar char="–"/>
        <a:defRPr sz="2000">
          <a:solidFill>
            <a:srgbClr val="1D3275"/>
          </a:solidFill>
          <a:latin typeface="+mn-lt"/>
        </a:defRPr>
      </a:lvl4pPr>
      <a:lvl5pPr marL="2057400" indent="-228600" algn="l" rtl="0" eaLnBrk="0" fontAlgn="base" hangingPunct="0">
        <a:spcBef>
          <a:spcPct val="20000"/>
        </a:spcBef>
        <a:spcAft>
          <a:spcPct val="0"/>
        </a:spcAft>
        <a:buChar char="»"/>
        <a:defRPr sz="2000">
          <a:solidFill>
            <a:srgbClr val="1D3275"/>
          </a:solidFill>
          <a:latin typeface="+mn-lt"/>
        </a:defRPr>
      </a:lvl5pPr>
      <a:lvl6pPr marL="2514600" indent="-228600" algn="l" rtl="0" eaLnBrk="0" fontAlgn="base" hangingPunct="0">
        <a:spcBef>
          <a:spcPct val="20000"/>
        </a:spcBef>
        <a:spcAft>
          <a:spcPct val="0"/>
        </a:spcAft>
        <a:buChar char="»"/>
        <a:defRPr>
          <a:solidFill>
            <a:srgbClr val="1D3275"/>
          </a:solidFill>
          <a:latin typeface="+mn-lt"/>
        </a:defRPr>
      </a:lvl6pPr>
      <a:lvl7pPr marL="2971800" indent="-228600" algn="l" rtl="0" eaLnBrk="0" fontAlgn="base" hangingPunct="0">
        <a:spcBef>
          <a:spcPct val="20000"/>
        </a:spcBef>
        <a:spcAft>
          <a:spcPct val="0"/>
        </a:spcAft>
        <a:buChar char="»"/>
        <a:defRPr>
          <a:solidFill>
            <a:srgbClr val="1D3275"/>
          </a:solidFill>
          <a:latin typeface="+mn-lt"/>
        </a:defRPr>
      </a:lvl7pPr>
      <a:lvl8pPr marL="3429000" indent="-228600" algn="l" rtl="0" eaLnBrk="0" fontAlgn="base" hangingPunct="0">
        <a:spcBef>
          <a:spcPct val="20000"/>
        </a:spcBef>
        <a:spcAft>
          <a:spcPct val="0"/>
        </a:spcAft>
        <a:buChar char="»"/>
        <a:defRPr>
          <a:solidFill>
            <a:srgbClr val="1D3275"/>
          </a:solidFill>
          <a:latin typeface="+mn-lt"/>
        </a:defRPr>
      </a:lvl8pPr>
      <a:lvl9pPr marL="3886200" indent="-228600" algn="l" rtl="0" eaLnBrk="0" fontAlgn="base" hangingPunct="0">
        <a:spcBef>
          <a:spcPct val="20000"/>
        </a:spcBef>
        <a:spcAft>
          <a:spcPct val="0"/>
        </a:spcAft>
        <a:buChar char="»"/>
        <a:defRPr>
          <a:solidFill>
            <a:srgbClr val="1D327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ctrTitle" idx="4294967295"/>
          </p:nvPr>
        </p:nvSpPr>
        <p:spPr>
          <a:xfrm>
            <a:off x="914400" y="4953000"/>
            <a:ext cx="7772400" cy="1143000"/>
          </a:xfrm>
        </p:spPr>
        <p:txBody>
          <a:bodyPr/>
          <a:lstStyle/>
          <a:p>
            <a:pPr>
              <a:defRPr/>
            </a:pPr>
            <a:r>
              <a:rPr lang="en-US" sz="2400" b="1" i="1" dirty="0" smtClean="0">
                <a:solidFill>
                  <a:srgbClr val="1D3275"/>
                </a:solidFill>
                <a:latin typeface="Verdana" pitchFamily="34" charset="0"/>
              </a:rPr>
              <a:t>Rating Issues Involving: Auto/Adaptive Equipment, SAH/SHA and Civil Service Preference</a:t>
            </a:r>
            <a:endParaRPr lang="en-US" sz="4800" b="1" i="1" dirty="0" smtClean="0">
              <a:solidFill>
                <a:srgbClr val="003366"/>
              </a:solidFill>
              <a:latin typeface="Verdana" pitchFamily="34" charset="0"/>
            </a:endParaRPr>
          </a:p>
        </p:txBody>
      </p:sp>
      <p:sp>
        <p:nvSpPr>
          <p:cNvPr id="3075" name="Rectangle 3"/>
          <p:cNvSpPr>
            <a:spLocks noGrp="1" noChangeArrowheads="1"/>
          </p:cNvSpPr>
          <p:nvPr>
            <p:ph type="subTitle" idx="4294967295"/>
          </p:nvPr>
        </p:nvSpPr>
        <p:spPr>
          <a:xfrm>
            <a:off x="6629400" y="3352800"/>
            <a:ext cx="2514600" cy="609600"/>
          </a:xfrm>
        </p:spPr>
        <p:txBody>
          <a:bodyPr/>
          <a:lstStyle/>
          <a:p>
            <a:pPr marL="0" indent="0" algn="ctr">
              <a:lnSpc>
                <a:spcPct val="80000"/>
              </a:lnSpc>
              <a:buFont typeface="Wingdings" pitchFamily="2" charset="2"/>
              <a:buNone/>
            </a:pPr>
            <a:r>
              <a:rPr lang="en-US" sz="2400" b="1" i="1" dirty="0" smtClean="0">
                <a:latin typeface="Century Schoolbook" pitchFamily="18" charset="0"/>
              </a:rPr>
              <a:t> February 2015</a:t>
            </a:r>
          </a:p>
        </p:txBody>
      </p:sp>
      <p:sp>
        <p:nvSpPr>
          <p:cNvPr id="3076" name="Rectangle 4"/>
          <p:cNvSpPr>
            <a:spLocks noChangeArrowheads="1"/>
          </p:cNvSpPr>
          <p:nvPr/>
        </p:nvSpPr>
        <p:spPr bwMode="auto">
          <a:xfrm>
            <a:off x="838200" y="3276600"/>
            <a:ext cx="25146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p>
            <a:pPr algn="ctr"/>
            <a:r>
              <a:rPr lang="en-US" sz="2400" b="1" i="1">
                <a:solidFill>
                  <a:srgbClr val="1D3275"/>
                </a:solidFill>
                <a:latin typeface="Century Schoolbook" pitchFamily="18" charset="0"/>
              </a:rPr>
              <a:t>Compensation Service Training Staff</a:t>
            </a:r>
          </a:p>
        </p:txBody>
      </p:sp>
    </p:spTree>
  </p:cSld>
  <p:clrMapOvr>
    <a:masterClrMapping/>
  </p:clrMapOvr>
  <p:transition>
    <p:fade thruBlk="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None/>
            </a:pPr>
            <a:r>
              <a:rPr lang="en-US" altLang="en-US" sz="3200" b="1" dirty="0" smtClean="0">
                <a:solidFill>
                  <a:srgbClr val="000066"/>
                </a:solidFill>
              </a:rPr>
              <a:t>Specially </a:t>
            </a:r>
            <a:r>
              <a:rPr lang="en-US" altLang="en-US" sz="3200" b="1" dirty="0">
                <a:solidFill>
                  <a:srgbClr val="000066"/>
                </a:solidFill>
              </a:rPr>
              <a:t>Adapted Housing</a:t>
            </a:r>
            <a:br>
              <a:rPr lang="en-US" altLang="en-US" sz="3200" b="1" dirty="0">
                <a:solidFill>
                  <a:srgbClr val="000066"/>
                </a:solidFill>
              </a:rPr>
            </a:br>
            <a:r>
              <a:rPr lang="en-US" altLang="en-US" sz="3200" b="1" dirty="0">
                <a:solidFill>
                  <a:srgbClr val="000066"/>
                </a:solidFill>
              </a:rPr>
              <a:t>and</a:t>
            </a:r>
            <a:br>
              <a:rPr lang="en-US" altLang="en-US" sz="3200" b="1" dirty="0">
                <a:solidFill>
                  <a:srgbClr val="000066"/>
                </a:solidFill>
              </a:rPr>
            </a:br>
            <a:r>
              <a:rPr lang="en-US" altLang="en-US" sz="3200" b="1" dirty="0" smtClean="0">
                <a:solidFill>
                  <a:srgbClr val="000066"/>
                </a:solidFill>
              </a:rPr>
              <a:t>Special </a:t>
            </a:r>
            <a:r>
              <a:rPr lang="en-US" altLang="en-US" sz="3200" b="1" dirty="0">
                <a:solidFill>
                  <a:srgbClr val="000066"/>
                </a:solidFill>
              </a:rPr>
              <a:t>Home Adaptation </a:t>
            </a:r>
            <a:r>
              <a:rPr lang="en-US" altLang="en-US" sz="3200" b="1" dirty="0" smtClean="0">
                <a:solidFill>
                  <a:srgbClr val="000066"/>
                </a:solidFill>
              </a:rPr>
              <a:t>Grant</a:t>
            </a:r>
          </a:p>
          <a:p>
            <a:pPr algn="ctr">
              <a:buClr>
                <a:srgbClr val="1D3275"/>
              </a:buClr>
              <a:buNone/>
            </a:pPr>
            <a:endParaRPr lang="en-US" sz="3200" b="1" dirty="0">
              <a:solidFill>
                <a:srgbClr val="000066"/>
              </a:solidFill>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endParaRPr lang="en-US" dirty="0" smtClean="0"/>
          </a:p>
        </p:txBody>
      </p:sp>
      <p:pic>
        <p:nvPicPr>
          <p:cNvPr id="6" name="Picture 3" descr="C:\Program Files\Microsoft Office\Clipart\standard\stddir1\BD06865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86200" y="3124200"/>
            <a:ext cx="4724400" cy="3209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5055123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11</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a:t>38 CFR </a:t>
            </a:r>
            <a:r>
              <a:rPr lang="en-US" altLang="en-US" dirty="0" smtClean="0"/>
              <a:t>3.809</a:t>
            </a:r>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t>38 </a:t>
            </a:r>
            <a:r>
              <a:rPr lang="en-US" altLang="en-US" dirty="0"/>
              <a:t>CFR </a:t>
            </a:r>
            <a:r>
              <a:rPr lang="en-US" altLang="en-US" dirty="0" smtClean="0"/>
              <a:t>3.809a</a:t>
            </a:r>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t>M21-1MR IX.I.3</a:t>
            </a:r>
          </a:p>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cs typeface="Times New Roman" pitchFamily="18" charset="0"/>
              </a:rPr>
              <a:t>38 </a:t>
            </a:r>
            <a:r>
              <a:rPr lang="en-US" altLang="en-US" dirty="0">
                <a:cs typeface="Times New Roman" pitchFamily="18" charset="0"/>
              </a:rPr>
              <a:t>USC Chapter </a:t>
            </a:r>
            <a:r>
              <a:rPr lang="en-US" altLang="en-US" dirty="0" smtClean="0">
                <a:cs typeface="Times New Roman" pitchFamily="18" charset="0"/>
              </a:rPr>
              <a:t>21</a:t>
            </a:r>
          </a:p>
          <a:p>
            <a:pPr eaLnBrk="1" hangingPunct="1">
              <a:buFont typeface="Wingdings" panose="05000000000000000000" pitchFamily="2" charset="2"/>
              <a:buChar char="Ø"/>
            </a:pPr>
            <a:endParaRPr lang="en-US" altLang="en-US" dirty="0" smtClean="0">
              <a:cs typeface="Times New Roman" pitchFamily="18" charset="0"/>
            </a:endParaRPr>
          </a:p>
          <a:p>
            <a:pPr eaLnBrk="1" hangingPunct="1">
              <a:buFont typeface="Wingdings" panose="05000000000000000000" pitchFamily="2" charset="2"/>
              <a:buChar char="Ø"/>
            </a:pPr>
            <a:r>
              <a:rPr lang="en-US" altLang="en-US" dirty="0" smtClean="0">
                <a:cs typeface="Times New Roman" pitchFamily="18" charset="0"/>
              </a:rPr>
              <a:t>PL </a:t>
            </a:r>
            <a:r>
              <a:rPr lang="en-US" altLang="en-US" dirty="0">
                <a:cs typeface="Times New Roman" pitchFamily="18" charset="0"/>
              </a:rPr>
              <a:t>112-154</a:t>
            </a:r>
            <a:r>
              <a:rPr lang="en-US" altLang="en-US" dirty="0"/>
              <a:t> </a:t>
            </a:r>
          </a:p>
          <a:p>
            <a:pP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pic>
        <p:nvPicPr>
          <p:cNvPr id="6" name="Picture 6" descr="C:\Program Files\Common Files\Microsoft Shared\Clipart\cagcat50\BS0055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65700" y="2019298"/>
            <a:ext cx="3949700" cy="396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9587100"/>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lvl="0">
              <a:buFont typeface="Wingdings" panose="05000000000000000000" pitchFamily="2" charset="2"/>
              <a:buChar char="Ø"/>
            </a:pPr>
            <a:r>
              <a:rPr lang="en-US" dirty="0"/>
              <a:t>amyotrophic lateral sclerosis (</a:t>
            </a:r>
            <a:r>
              <a:rPr lang="en-US" dirty="0" smtClean="0"/>
              <a:t>ALS)</a:t>
            </a:r>
          </a:p>
          <a:p>
            <a:pPr lvl="0">
              <a:buFont typeface="Wingdings" panose="05000000000000000000" pitchFamily="2" charset="2"/>
              <a:buChar char="Ø"/>
            </a:pPr>
            <a:r>
              <a:rPr lang="en-US" dirty="0" smtClean="0"/>
              <a:t>loss </a:t>
            </a:r>
            <a:r>
              <a:rPr lang="en-US" dirty="0"/>
              <a:t>or loss of use of</a:t>
            </a:r>
          </a:p>
          <a:p>
            <a:pPr lvl="1"/>
            <a:r>
              <a:rPr lang="en-US" dirty="0"/>
              <a:t>both lower extremities</a:t>
            </a:r>
          </a:p>
          <a:p>
            <a:pPr lvl="1"/>
            <a:r>
              <a:rPr lang="en-US" dirty="0"/>
              <a:t>one lower extremity and one upper extremity affecting balance or propulsion, or </a:t>
            </a:r>
          </a:p>
          <a:p>
            <a:pPr lvl="1"/>
            <a:r>
              <a:rPr lang="en-US" dirty="0"/>
              <a:t>one lower extremity plus residuals of organic disease or injury affecting balance or propulsion such as to preclude locomotion without the aid of braces, crutches, canes, or a wheelchair;</a:t>
            </a:r>
          </a:p>
          <a:p>
            <a:pPr lvl="0"/>
            <a:endParaRPr lang="en-US" dirty="0"/>
          </a:p>
          <a:p>
            <a:pPr algn="ctr">
              <a:buClr>
                <a:srgbClr val="1D3275"/>
              </a:buClr>
              <a:buFont typeface="Wingdings" pitchFamily="2" charset="2"/>
              <a:buNone/>
            </a:pPr>
            <a:endParaRPr lang="en-US" dirty="0" smtClean="0">
              <a:latin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76200"/>
            <a:ext cx="6477000" cy="806450"/>
          </a:xfrm>
        </p:spPr>
        <p:txBody>
          <a:bodyPr/>
          <a:lstStyle/>
          <a:p>
            <a:pPr>
              <a:defRPr/>
            </a:pPr>
            <a:r>
              <a:rPr lang="en-US" sz="2800" dirty="0" smtClean="0"/>
              <a:t>Specially Adapted Housing (SAH) – Qualifying Disabilities</a:t>
            </a:r>
          </a:p>
        </p:txBody>
      </p:sp>
    </p:spTree>
    <p:extLst>
      <p:ext uri="{BB962C8B-B14F-4D97-AF65-F5344CB8AC3E}">
        <p14:creationId xmlns:p14="http://schemas.microsoft.com/office/powerpoint/2010/main" val="24313627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lvl="0">
              <a:buFont typeface="Wingdings" panose="05000000000000000000" pitchFamily="2" charset="2"/>
              <a:buChar char="Ø"/>
            </a:pPr>
            <a:r>
              <a:rPr lang="en-US" sz="2400" dirty="0"/>
              <a:t>loss or loss or use of both upper extremities precluding use of the arms at or above the </a:t>
            </a:r>
            <a:r>
              <a:rPr lang="en-US" sz="2400" dirty="0" smtClean="0"/>
              <a:t>elbow;</a:t>
            </a:r>
          </a:p>
          <a:p>
            <a:pPr lvl="0">
              <a:buFont typeface="Wingdings" panose="05000000000000000000" pitchFamily="2" charset="2"/>
              <a:buChar char="Ø"/>
            </a:pPr>
            <a:endParaRPr lang="en-US" sz="2400" dirty="0" smtClean="0"/>
          </a:p>
          <a:p>
            <a:pPr lvl="0">
              <a:buFont typeface="Wingdings" panose="05000000000000000000" pitchFamily="2" charset="2"/>
              <a:buChar char="Ø"/>
            </a:pPr>
            <a:r>
              <a:rPr lang="en-US" sz="2400" dirty="0" smtClean="0"/>
              <a:t>blindness </a:t>
            </a:r>
            <a:r>
              <a:rPr lang="en-US" sz="2400" dirty="0"/>
              <a:t>in both eyes, having light perception only, and the loss or loss of use of one lower extremity; or</a:t>
            </a:r>
            <a:r>
              <a:rPr lang="en-US" sz="2400" dirty="0" smtClean="0"/>
              <a:t>,</a:t>
            </a:r>
          </a:p>
          <a:p>
            <a:pPr lvl="0">
              <a:buFont typeface="Wingdings" panose="05000000000000000000" pitchFamily="2" charset="2"/>
              <a:buChar char="Ø"/>
            </a:pPr>
            <a:endParaRPr lang="en-US" sz="2400" dirty="0"/>
          </a:p>
          <a:p>
            <a:pPr lvl="0">
              <a:buFont typeface="Wingdings" panose="05000000000000000000" pitchFamily="2" charset="2"/>
              <a:buChar char="Ø"/>
            </a:pPr>
            <a:r>
              <a:rPr lang="en-US" sz="2400" dirty="0"/>
              <a:t>a severe burn </a:t>
            </a:r>
            <a:r>
              <a:rPr lang="en-US" sz="2400" dirty="0" smtClean="0"/>
              <a:t>injury</a:t>
            </a:r>
            <a:endParaRPr lang="en-US" sz="2400" dirty="0"/>
          </a:p>
          <a:p>
            <a:pPr lvl="1"/>
            <a:r>
              <a:rPr lang="en-US" sz="2000" dirty="0"/>
              <a:t>full thickness or </a:t>
            </a:r>
            <a:r>
              <a:rPr lang="en-US" sz="2000" dirty="0" err="1"/>
              <a:t>subdermal</a:t>
            </a:r>
            <a:r>
              <a:rPr lang="en-US" sz="2000" dirty="0"/>
              <a:t> burns that have resulted in contractures with limitation of motion of</a:t>
            </a:r>
          </a:p>
          <a:p>
            <a:pPr lvl="2"/>
            <a:r>
              <a:rPr lang="en-US" dirty="0"/>
              <a:t>two or more extremities, or</a:t>
            </a:r>
          </a:p>
          <a:p>
            <a:pPr lvl="2"/>
            <a:r>
              <a:rPr lang="en-US" dirty="0"/>
              <a:t>at least one extremity and the trunk.</a:t>
            </a:r>
            <a:endParaRPr lang="en-US" dirty="0" smtClean="0">
              <a:latin typeface="Arial" pitchFamily="34" charset="0"/>
            </a:endParaRPr>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a:t>Specially Adapted Housing (SAH) – Qualifying </a:t>
            </a:r>
            <a:r>
              <a:rPr lang="en-US" sz="2800" dirty="0" smtClean="0"/>
              <a:t>Disabilities (cont’d)</a:t>
            </a:r>
          </a:p>
        </p:txBody>
      </p:sp>
    </p:spTree>
    <p:extLst>
      <p:ext uri="{BB962C8B-B14F-4D97-AF65-F5344CB8AC3E}">
        <p14:creationId xmlns:p14="http://schemas.microsoft.com/office/powerpoint/2010/main" val="273367513"/>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a:t>Specially Adapted Housing (SAH) – Qualifying Disabilities (cont’d)</a:t>
            </a:r>
            <a:endParaRPr lang="en-US" sz="2800" dirty="0" smtClean="0"/>
          </a:p>
        </p:txBody>
      </p:sp>
      <p:sp>
        <p:nvSpPr>
          <p:cNvPr id="2" name="Rectangle 1"/>
          <p:cNvSpPr/>
          <p:nvPr/>
        </p:nvSpPr>
        <p:spPr>
          <a:xfrm>
            <a:off x="762000" y="1524000"/>
            <a:ext cx="8153400" cy="3539430"/>
          </a:xfrm>
          <a:prstGeom prst="rect">
            <a:avLst/>
          </a:prstGeom>
        </p:spPr>
        <p:txBody>
          <a:bodyPr wrap="square">
            <a:spAutoFit/>
          </a:bodyPr>
          <a:lstStyle/>
          <a:p>
            <a:pPr marL="457200" indent="-457200" eaLnBrk="1" hangingPunct="1">
              <a:buClr>
                <a:srgbClr val="CC0000"/>
              </a:buClr>
              <a:buFont typeface="Wingdings" panose="05000000000000000000" pitchFamily="2" charset="2"/>
              <a:buChar char="Ø"/>
            </a:pPr>
            <a:endParaRPr lang="en-US" altLang="en-US" dirty="0" smtClean="0">
              <a:solidFill>
                <a:srgbClr val="000066"/>
              </a:solidFill>
            </a:endParaRPr>
          </a:p>
          <a:p>
            <a:pPr marL="457200" indent="-457200" eaLnBrk="1" hangingPunct="1">
              <a:buClr>
                <a:srgbClr val="CC0000"/>
              </a:buClr>
              <a:buFont typeface="Wingdings" panose="05000000000000000000" pitchFamily="2" charset="2"/>
              <a:buChar char="Ø"/>
            </a:pPr>
            <a:r>
              <a:rPr lang="en-US" altLang="en-US" dirty="0" smtClean="0">
                <a:solidFill>
                  <a:srgbClr val="000066"/>
                </a:solidFill>
              </a:rPr>
              <a:t>Must </a:t>
            </a:r>
            <a:r>
              <a:rPr lang="en-US" altLang="en-US" dirty="0">
                <a:solidFill>
                  <a:srgbClr val="000066"/>
                </a:solidFill>
              </a:rPr>
              <a:t>be incurred/aggravated by service </a:t>
            </a:r>
            <a:r>
              <a:rPr lang="en-US" altLang="en-US" u="sng" dirty="0">
                <a:solidFill>
                  <a:srgbClr val="000066"/>
                </a:solidFill>
              </a:rPr>
              <a:t>or</a:t>
            </a:r>
            <a:r>
              <a:rPr lang="en-US" altLang="en-US" dirty="0">
                <a:solidFill>
                  <a:srgbClr val="000066"/>
                </a:solidFill>
              </a:rPr>
              <a:t> </a:t>
            </a:r>
            <a:r>
              <a:rPr lang="en-US" altLang="en-US" dirty="0">
                <a:solidFill>
                  <a:srgbClr val="000066"/>
                </a:solidFill>
                <a:cs typeface="Times New Roman" pitchFamily="18" charset="0"/>
              </a:rPr>
              <a:t>be entitled to compensation </a:t>
            </a:r>
            <a:r>
              <a:rPr lang="en-US" altLang="en-US" dirty="0">
                <a:solidFill>
                  <a:srgbClr val="000066"/>
                </a:solidFill>
              </a:rPr>
              <a:t>under 38 USC 1151</a:t>
            </a:r>
            <a:r>
              <a:rPr lang="en-US" altLang="en-US" dirty="0" smtClean="0">
                <a:solidFill>
                  <a:srgbClr val="000066"/>
                </a:solidFill>
              </a:rPr>
              <a:t>.</a:t>
            </a:r>
          </a:p>
          <a:p>
            <a:pPr marL="457200" indent="-457200" eaLnBrk="1" hangingPunct="1">
              <a:buClr>
                <a:srgbClr val="CC0000"/>
              </a:buClr>
              <a:buFont typeface="Wingdings" panose="05000000000000000000" pitchFamily="2" charset="2"/>
              <a:buChar char="Ø"/>
            </a:pPr>
            <a:endParaRPr lang="en-US" altLang="en-US" dirty="0">
              <a:solidFill>
                <a:srgbClr val="000066"/>
              </a:solidFill>
            </a:endParaRPr>
          </a:p>
          <a:p>
            <a:pPr marL="457200" indent="-457200" eaLnBrk="1" hangingPunct="1">
              <a:buClr>
                <a:srgbClr val="CC0000"/>
              </a:buClr>
              <a:buFont typeface="Wingdings" panose="05000000000000000000" pitchFamily="2" charset="2"/>
              <a:buChar char="Ø"/>
            </a:pPr>
            <a:r>
              <a:rPr lang="en-US" altLang="en-US" dirty="0" smtClean="0">
                <a:solidFill>
                  <a:srgbClr val="000066"/>
                </a:solidFill>
              </a:rPr>
              <a:t>“</a:t>
            </a:r>
            <a:r>
              <a:rPr lang="en-US" altLang="en-US" dirty="0">
                <a:solidFill>
                  <a:srgbClr val="000066"/>
                </a:solidFill>
              </a:rPr>
              <a:t>Paired organs/extremities” under 38 CFR 3.383 do </a:t>
            </a:r>
            <a:r>
              <a:rPr lang="en-US" altLang="en-US" b="1" dirty="0">
                <a:solidFill>
                  <a:srgbClr val="000066"/>
                </a:solidFill>
              </a:rPr>
              <a:t>NOT</a:t>
            </a:r>
            <a:r>
              <a:rPr lang="en-US" altLang="en-US" dirty="0">
                <a:solidFill>
                  <a:srgbClr val="000066"/>
                </a:solidFill>
              </a:rPr>
              <a:t> establish eligibility</a:t>
            </a:r>
            <a:endParaRPr lang="en-US" dirty="0">
              <a:solidFill>
                <a:srgbClr val="000066"/>
              </a:solidFill>
            </a:endParaRPr>
          </a:p>
        </p:txBody>
      </p:sp>
    </p:spTree>
    <p:extLst>
      <p:ext uri="{BB962C8B-B14F-4D97-AF65-F5344CB8AC3E}">
        <p14:creationId xmlns:p14="http://schemas.microsoft.com/office/powerpoint/2010/main" val="35571739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752600"/>
            <a:ext cx="8458200" cy="4603750"/>
          </a:xfrm>
        </p:spPr>
        <p:txBody>
          <a:bodyPr/>
          <a:lstStyle/>
          <a:p>
            <a:pPr eaLnBrk="1" hangingPunct="1">
              <a:buFont typeface="Wingdings" panose="05000000000000000000" pitchFamily="2" charset="2"/>
              <a:buChar char="Ø"/>
            </a:pPr>
            <a:r>
              <a:rPr lang="en-US" altLang="en-US" dirty="0"/>
              <a:t>Defined by 38 CFR 3.809(d) as permitting occasional locomotion by other means so long as the use of aids is the </a:t>
            </a:r>
            <a:r>
              <a:rPr lang="en-US" altLang="en-US" i="1" dirty="0"/>
              <a:t>normal</a:t>
            </a:r>
            <a:r>
              <a:rPr lang="en-US" altLang="en-US" dirty="0"/>
              <a:t> means of </a:t>
            </a:r>
            <a:r>
              <a:rPr lang="en-US" altLang="en-US" dirty="0" smtClean="0"/>
              <a:t>locomotion.</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t>Thus, a veteran can </a:t>
            </a:r>
            <a:r>
              <a:rPr lang="en-US" altLang="en-US" i="1" dirty="0"/>
              <a:t>occasionally</a:t>
            </a:r>
            <a:r>
              <a:rPr lang="en-US" altLang="en-US" dirty="0"/>
              <a:t> walk unassisted and still qualify as long as the use of described aids is the </a:t>
            </a:r>
            <a:r>
              <a:rPr lang="en-US" altLang="en-US" i="1" dirty="0"/>
              <a:t>usual</a:t>
            </a:r>
            <a:r>
              <a:rPr lang="en-US" altLang="en-US" dirty="0"/>
              <a:t> method of locomotion.</a:t>
            </a:r>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buClr>
                <a:srgbClr val="CC0000"/>
              </a:buClr>
              <a:defRPr/>
            </a:pPr>
            <a:r>
              <a:rPr lang="en-US" sz="2800" dirty="0" smtClean="0"/>
              <a:t>“Preclude Locomotion”</a:t>
            </a:r>
          </a:p>
        </p:txBody>
      </p:sp>
    </p:spTree>
    <p:extLst>
      <p:ext uri="{BB962C8B-B14F-4D97-AF65-F5344CB8AC3E}">
        <p14:creationId xmlns:p14="http://schemas.microsoft.com/office/powerpoint/2010/main" val="2222295003"/>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smtClean="0"/>
              <a:t>If </a:t>
            </a:r>
            <a:r>
              <a:rPr lang="en-US" altLang="en-US" dirty="0"/>
              <a:t>specific claim received and issue not previously </a:t>
            </a:r>
            <a:r>
              <a:rPr lang="en-US" altLang="en-US" dirty="0" smtClean="0"/>
              <a:t>considered</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latin typeface="Arial Unicode MS" charset="-128"/>
                <a:cs typeface="Times New Roman" pitchFamily="18" charset="0"/>
              </a:rPr>
              <a:t>If a report of exam or hospitalization and VA Form 10-4555b</a:t>
            </a:r>
            <a:r>
              <a:rPr lang="en-US" altLang="en-US" i="1" dirty="0">
                <a:latin typeface="Arial Unicode MS" charset="-128"/>
                <a:cs typeface="Times New Roman" pitchFamily="18" charset="0"/>
              </a:rPr>
              <a:t>, Certificate of Medical Feasibility, </a:t>
            </a:r>
            <a:r>
              <a:rPr lang="en-US" altLang="en-US" dirty="0">
                <a:latin typeface="Arial Unicode MS" charset="-128"/>
                <a:cs typeface="Times New Roman" pitchFamily="18" charset="0"/>
              </a:rPr>
              <a:t>are </a:t>
            </a:r>
            <a:r>
              <a:rPr lang="en-US" altLang="en-US" dirty="0" smtClean="0">
                <a:latin typeface="Arial Unicode MS" charset="-128"/>
                <a:cs typeface="Times New Roman" pitchFamily="18" charset="0"/>
              </a:rPr>
              <a:t>received</a:t>
            </a:r>
          </a:p>
          <a:p>
            <a:pPr eaLnBrk="1" hangingPunct="1">
              <a:buFont typeface="Wingdings" panose="05000000000000000000" pitchFamily="2" charset="2"/>
              <a:buChar char="Ø"/>
            </a:pPr>
            <a:endParaRPr lang="en-US" altLang="en-US" dirty="0">
              <a:latin typeface="Arial Unicode MS" charset="-128"/>
              <a:cs typeface="Times New Roman" pitchFamily="18" charset="0"/>
            </a:endParaRPr>
          </a:p>
          <a:p>
            <a:pPr eaLnBrk="1" hangingPunct="1">
              <a:buFont typeface="Wingdings" panose="05000000000000000000" pitchFamily="2" charset="2"/>
              <a:buChar char="Ø"/>
            </a:pPr>
            <a:r>
              <a:rPr lang="en-US" altLang="en-US" dirty="0"/>
              <a:t>Inferred from disability rating that fulfills the applicable criteria</a:t>
            </a: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When a Rating is Required</a:t>
            </a:r>
          </a:p>
        </p:txBody>
      </p:sp>
    </p:spTree>
    <p:extLst>
      <p:ext uri="{BB962C8B-B14F-4D97-AF65-F5344CB8AC3E}">
        <p14:creationId xmlns:p14="http://schemas.microsoft.com/office/powerpoint/2010/main" val="249675883"/>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smtClean="0"/>
              <a:t>Blindness in both eyes with visual acuity of 20/200 (corrected) or less in the better eye, (</a:t>
            </a:r>
            <a:r>
              <a:rPr lang="en-US" altLang="en-US" dirty="0" smtClean="0">
                <a:cs typeface="Times New Roman" pitchFamily="18" charset="0"/>
              </a:rPr>
              <a:t>An eye with a limitation in the fields of vision such that the widest diameter of the visual field subtends an angle no greater than 20 degrees shall be considered as having a central visual acuity of 20/200 or less) </a:t>
            </a:r>
            <a:r>
              <a:rPr lang="en-US" altLang="en-US" dirty="0" smtClean="0"/>
              <a:t>or;</a:t>
            </a:r>
          </a:p>
          <a:p>
            <a:pPr marL="0" indent="0" eaLnBrk="1" hangingPunct="1">
              <a:buNone/>
            </a:pPr>
            <a:endParaRPr lang="en-US" altLang="en-US" dirty="0" smtClean="0"/>
          </a:p>
          <a:p>
            <a:pPr eaLnBrk="1" hangingPunct="1">
              <a:buFont typeface="Wingdings" panose="05000000000000000000" pitchFamily="2" charset="2"/>
              <a:buChar char="Ø"/>
            </a:pPr>
            <a:r>
              <a:rPr lang="en-US" altLang="en-US" dirty="0" smtClean="0"/>
              <a:t>Anatomical loss or LOU of both hands.</a:t>
            </a:r>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Special Home Adaptation (SHA) – Qualifying Disabilities</a:t>
            </a:r>
          </a:p>
        </p:txBody>
      </p:sp>
    </p:spTree>
    <p:extLst>
      <p:ext uri="{BB962C8B-B14F-4D97-AF65-F5344CB8AC3E}">
        <p14:creationId xmlns:p14="http://schemas.microsoft.com/office/powerpoint/2010/main" val="92059621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lnSpc>
                <a:spcPct val="90000"/>
              </a:lnSpc>
              <a:buFont typeface="Wingdings" panose="05000000000000000000" pitchFamily="2" charset="2"/>
              <a:buChar char="Ø"/>
            </a:pPr>
            <a:r>
              <a:rPr lang="en-US" altLang="en-US" dirty="0" smtClean="0"/>
              <a:t>Permanent and total injury due to severe burn injury</a:t>
            </a:r>
          </a:p>
          <a:p>
            <a:pPr marL="0" indent="0" eaLnBrk="1" hangingPunct="1">
              <a:lnSpc>
                <a:spcPct val="90000"/>
              </a:lnSpc>
              <a:buNone/>
            </a:pPr>
            <a:endParaRPr lang="en-US" altLang="en-US" dirty="0" smtClean="0"/>
          </a:p>
          <a:p>
            <a:pPr eaLnBrk="1" hangingPunct="1">
              <a:lnSpc>
                <a:spcPct val="90000"/>
              </a:lnSpc>
              <a:buFont typeface="Wingdings" panose="05000000000000000000" pitchFamily="2" charset="2"/>
              <a:buChar char="Ø"/>
            </a:pPr>
            <a:r>
              <a:rPr lang="en-US" altLang="en-US" dirty="0" smtClean="0"/>
              <a:t>Current eligibility under burns includes:</a:t>
            </a:r>
          </a:p>
          <a:p>
            <a:pPr lvl="1" eaLnBrk="1" hangingPunct="1">
              <a:lnSpc>
                <a:spcPct val="90000"/>
              </a:lnSpc>
            </a:pPr>
            <a:r>
              <a:rPr lang="en-US" altLang="en-US" dirty="0" smtClean="0"/>
              <a:t>Deep partial thickness burns resulting in contractures with limitation of motion of:</a:t>
            </a:r>
          </a:p>
          <a:p>
            <a:pPr lvl="2" eaLnBrk="1" hangingPunct="1">
              <a:lnSpc>
                <a:spcPct val="90000"/>
              </a:lnSpc>
            </a:pPr>
            <a:r>
              <a:rPr lang="en-US" altLang="en-US" sz="2400" dirty="0" smtClean="0"/>
              <a:t>Two or more extremities; OR</a:t>
            </a:r>
          </a:p>
          <a:p>
            <a:pPr lvl="2" eaLnBrk="1" hangingPunct="1">
              <a:lnSpc>
                <a:spcPct val="90000"/>
              </a:lnSpc>
            </a:pPr>
            <a:r>
              <a:rPr lang="en-US" altLang="en-US" sz="2400" dirty="0" smtClean="0"/>
              <a:t>At least on extremity and the trunk</a:t>
            </a:r>
          </a:p>
          <a:p>
            <a:pPr lvl="1" eaLnBrk="1" hangingPunct="1">
              <a:lnSpc>
                <a:spcPct val="90000"/>
              </a:lnSpc>
            </a:pPr>
            <a:r>
              <a:rPr lang="en-US" altLang="en-US" dirty="0" smtClean="0"/>
              <a:t>Full thickness or </a:t>
            </a:r>
            <a:r>
              <a:rPr lang="en-US" altLang="en-US" dirty="0" err="1" smtClean="0"/>
              <a:t>subdermal</a:t>
            </a:r>
            <a:r>
              <a:rPr lang="en-US" altLang="en-US" dirty="0" smtClean="0"/>
              <a:t> burns that have resulted in contracture(s) with limitation of motion of:</a:t>
            </a:r>
          </a:p>
          <a:p>
            <a:pPr lvl="2" eaLnBrk="1" hangingPunct="1">
              <a:lnSpc>
                <a:spcPct val="90000"/>
              </a:lnSpc>
            </a:pPr>
            <a:r>
              <a:rPr lang="en-US" altLang="en-US" sz="2400" dirty="0" smtClean="0"/>
              <a:t>One or more extremities; OR</a:t>
            </a:r>
          </a:p>
          <a:p>
            <a:pPr lvl="2" eaLnBrk="1" hangingPunct="1">
              <a:lnSpc>
                <a:spcPct val="90000"/>
              </a:lnSpc>
            </a:pPr>
            <a:r>
              <a:rPr lang="en-US" altLang="en-US" sz="2400" dirty="0" smtClean="0"/>
              <a:t>The trunk</a:t>
            </a:r>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a:t>Special Home Adaptation (SHA) – Qualifying Disabilities</a:t>
            </a:r>
            <a:endParaRPr lang="en-US" sz="2800" dirty="0" smtClean="0"/>
          </a:p>
        </p:txBody>
      </p:sp>
    </p:spTree>
    <p:extLst>
      <p:ext uri="{BB962C8B-B14F-4D97-AF65-F5344CB8AC3E}">
        <p14:creationId xmlns:p14="http://schemas.microsoft.com/office/powerpoint/2010/main" val="209889660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19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19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lnSpc>
                <a:spcPct val="90000"/>
              </a:lnSpc>
              <a:buFont typeface="Wingdings" panose="05000000000000000000" pitchFamily="2" charset="2"/>
              <a:buChar char="Ø"/>
            </a:pPr>
            <a:r>
              <a:rPr lang="en-US" altLang="en-US" dirty="0"/>
              <a:t>Residuals of inhalation injury (including, but not limited to, pulmonary fibrosis, asthma, and chronic obstructive pulmonary disease</a:t>
            </a:r>
            <a:r>
              <a:rPr lang="en-US" altLang="en-US" dirty="0" smtClean="0"/>
              <a:t>)</a:t>
            </a:r>
          </a:p>
          <a:p>
            <a:pPr eaLnBrk="1" hangingPunct="1">
              <a:lnSpc>
                <a:spcPct val="90000"/>
              </a:lnSpc>
              <a:buFont typeface="Wingdings" panose="05000000000000000000" pitchFamily="2" charset="2"/>
              <a:buChar char="Ø"/>
            </a:pPr>
            <a:endParaRPr lang="en-US" altLang="en-US" dirty="0" smtClean="0"/>
          </a:p>
          <a:p>
            <a:pPr eaLnBrk="1" hangingPunct="1">
              <a:lnSpc>
                <a:spcPct val="90000"/>
              </a:lnSpc>
              <a:buFont typeface="Wingdings" panose="05000000000000000000" pitchFamily="2" charset="2"/>
              <a:buChar char="Ø"/>
              <a:defRPr/>
            </a:pPr>
            <a:r>
              <a:rPr lang="en-US" altLang="en-US" sz="2400" dirty="0"/>
              <a:t>Must be considered permanent.    </a:t>
            </a:r>
            <a:r>
              <a:rPr lang="en-US" altLang="en-US" sz="2400" dirty="0" smtClean="0"/>
              <a:t>(</a:t>
            </a:r>
            <a:r>
              <a:rPr lang="en-US" altLang="en-US" sz="2400" dirty="0">
                <a:cs typeface="Times New Roman" charset="0"/>
              </a:rPr>
              <a:t>M21-1 MR IX.i.3.1.a)</a:t>
            </a:r>
            <a:r>
              <a:rPr lang="en-US" altLang="en-US" sz="2400" dirty="0"/>
              <a:t>  </a:t>
            </a:r>
            <a:endParaRPr lang="en-US" altLang="en-US" sz="2400" dirty="0" smtClean="0"/>
          </a:p>
          <a:p>
            <a:pPr eaLnBrk="1" hangingPunct="1">
              <a:lnSpc>
                <a:spcPct val="90000"/>
              </a:lnSpc>
              <a:buFont typeface="Wingdings" panose="05000000000000000000" pitchFamily="2" charset="2"/>
              <a:buChar char="Ø"/>
              <a:defRPr/>
            </a:pPr>
            <a:endParaRPr lang="en-US" altLang="en-US" sz="2400" dirty="0"/>
          </a:p>
          <a:p>
            <a:pPr eaLnBrk="1" hangingPunct="1">
              <a:lnSpc>
                <a:spcPct val="90000"/>
              </a:lnSpc>
              <a:buFont typeface="Wingdings" panose="05000000000000000000" pitchFamily="2" charset="2"/>
              <a:buChar char="Ø"/>
              <a:defRPr/>
            </a:pPr>
            <a:r>
              <a:rPr lang="en-US" altLang="en-US" sz="2400" dirty="0"/>
              <a:t>Must be incurred/aggravated by service </a:t>
            </a:r>
            <a:r>
              <a:rPr lang="en-US" altLang="en-US" sz="2400" u="sng" dirty="0"/>
              <a:t>or</a:t>
            </a:r>
            <a:r>
              <a:rPr lang="en-US" altLang="en-US" sz="2400" dirty="0"/>
              <a:t> </a:t>
            </a:r>
            <a:r>
              <a:rPr lang="en-US" altLang="en-US" sz="2400" dirty="0">
                <a:cs typeface="Times New Roman" charset="0"/>
              </a:rPr>
              <a:t>be entitled to compensation </a:t>
            </a:r>
            <a:r>
              <a:rPr lang="en-US" altLang="en-US" sz="2400" dirty="0"/>
              <a:t>under 38 USC 1151</a:t>
            </a:r>
            <a:r>
              <a:rPr lang="en-US" altLang="en-US" sz="2400" dirty="0" smtClean="0"/>
              <a:t>.</a:t>
            </a:r>
          </a:p>
          <a:p>
            <a:pPr marL="0" indent="0" eaLnBrk="1" hangingPunct="1">
              <a:lnSpc>
                <a:spcPct val="90000"/>
              </a:lnSpc>
              <a:buNone/>
              <a:defRPr/>
            </a:pPr>
            <a:endParaRPr lang="en-US" altLang="en-US" sz="2400" dirty="0"/>
          </a:p>
          <a:p>
            <a:pPr eaLnBrk="1" hangingPunct="1">
              <a:lnSpc>
                <a:spcPct val="90000"/>
              </a:lnSpc>
              <a:buFont typeface="Wingdings" panose="05000000000000000000" pitchFamily="2" charset="2"/>
              <a:buChar char="Ø"/>
              <a:defRPr/>
            </a:pPr>
            <a:r>
              <a:rPr lang="en-US" altLang="en-US" sz="2400" dirty="0"/>
              <a:t>“Paired organs/extremities” under 38 CFR 3.383 do </a:t>
            </a:r>
            <a:r>
              <a:rPr lang="en-US" altLang="en-US" sz="2400" b="1" dirty="0"/>
              <a:t>NOT</a:t>
            </a:r>
            <a:r>
              <a:rPr lang="en-US" altLang="en-US" sz="2400" dirty="0"/>
              <a:t> establish eligibility.</a:t>
            </a:r>
          </a:p>
          <a:p>
            <a:pPr eaLnBrk="1" hangingPunct="1">
              <a:lnSpc>
                <a:spcPct val="90000"/>
              </a:lnSpc>
            </a:pPr>
            <a:endParaRPr lang="en-US" altLang="en-US" sz="2400" dirty="0"/>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a:t>Special Home Adaptation (SHA) – Qualifying Disabilities</a:t>
            </a:r>
            <a:endParaRPr lang="en-US" sz="2800" dirty="0" smtClean="0"/>
          </a:p>
        </p:txBody>
      </p:sp>
    </p:spTree>
    <p:extLst>
      <p:ext uri="{BB962C8B-B14F-4D97-AF65-F5344CB8AC3E}">
        <p14:creationId xmlns:p14="http://schemas.microsoft.com/office/powerpoint/2010/main" val="415698924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4728F830-42DA-493A-834E-77448722BE40}" type="slidenum">
              <a:rPr lang="en-US" smtClean="0"/>
              <a:pPr>
                <a:defRPr/>
              </a:pPr>
              <a:t>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8C3FE827-57D5-4F4F-A388-2605371E15C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4100" name="Rectangle 6"/>
          <p:cNvSpPr>
            <a:spLocks noGrp="1" noChangeArrowheads="1"/>
          </p:cNvSpPr>
          <p:nvPr>
            <p:ph type="body" idx="1"/>
          </p:nvPr>
        </p:nvSpPr>
        <p:spPr>
          <a:xfrm>
            <a:off x="533400" y="1447800"/>
            <a:ext cx="8382000" cy="4800600"/>
          </a:xfrm>
        </p:spPr>
        <p:txBody>
          <a:bodyPr/>
          <a:lstStyle/>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t>Automobile </a:t>
            </a:r>
            <a:r>
              <a:rPr lang="en-US" altLang="en-US" dirty="0"/>
              <a:t>&amp; Adaptive Equipment </a:t>
            </a:r>
            <a:r>
              <a:rPr lang="en-US" altLang="en-US" dirty="0" smtClean="0"/>
              <a:t>Allowance</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t>Specially Adapted Housing &amp; Special Home </a:t>
            </a:r>
            <a:r>
              <a:rPr lang="en-US" altLang="en-US" dirty="0" smtClean="0"/>
              <a:t>Adaptation Grant</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t>Veteran’s Civil Service Preference </a:t>
            </a:r>
          </a:p>
          <a:p>
            <a:pPr marL="0" indent="0">
              <a:lnSpc>
                <a:spcPct val="150000"/>
              </a:lnSpc>
              <a:buClr>
                <a:srgbClr val="1D3275"/>
              </a:buClr>
              <a:buNone/>
              <a:defRPr/>
            </a:pPr>
            <a:endParaRPr lang="en-US" kern="1200" dirty="0" smtClean="0">
              <a:latin typeface="Arial" pitchFamily="34" charset="0"/>
              <a:cs typeface="Arial" pitchFamily="34" charset="0"/>
            </a:endParaRPr>
          </a:p>
        </p:txBody>
      </p:sp>
      <p:sp>
        <p:nvSpPr>
          <p:cNvPr id="502786" name="Rectangle 2"/>
          <p:cNvSpPr>
            <a:spLocks noGrp="1" noChangeArrowheads="1"/>
          </p:cNvSpPr>
          <p:nvPr>
            <p:ph type="title"/>
          </p:nvPr>
        </p:nvSpPr>
        <p:spPr>
          <a:xfrm>
            <a:off x="1752600" y="0"/>
            <a:ext cx="6477000" cy="882650"/>
          </a:xfrm>
        </p:spPr>
        <p:txBody>
          <a:bodyPr/>
          <a:lstStyle/>
          <a:p>
            <a:pPr>
              <a:defRPr/>
            </a:pPr>
            <a:r>
              <a:rPr lang="en-US" dirty="0" smtClean="0"/>
              <a:t>Lesson Topics </a:t>
            </a: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20</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20</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Font typeface="Wingdings" pitchFamily="2" charset="2"/>
              <a:buNone/>
            </a:pPr>
            <a:endParaRPr lang="en-US" dirty="0" smtClean="0">
              <a:latin typeface="Arial" pitchFamily="34" charset="0"/>
            </a:endParaRPr>
          </a:p>
          <a:p>
            <a:pPr eaLnBrk="1" hangingPunct="1">
              <a:buFont typeface="Wingdings" panose="05000000000000000000" pitchFamily="2" charset="2"/>
              <a:buChar char="Ø"/>
            </a:pPr>
            <a:r>
              <a:rPr lang="en-US" altLang="en-US" dirty="0">
                <a:cs typeface="Times New Roman" pitchFamily="18" charset="0"/>
              </a:rPr>
              <a:t>Veteran or service member may </a:t>
            </a:r>
            <a:r>
              <a:rPr lang="en-US" altLang="en-US" dirty="0" smtClean="0">
                <a:cs typeface="Times New Roman" pitchFamily="18" charset="0"/>
              </a:rPr>
              <a:t>qualify</a:t>
            </a:r>
          </a:p>
          <a:p>
            <a:pPr eaLnBrk="1" hangingPunct="1">
              <a:buFont typeface="Wingdings" panose="05000000000000000000" pitchFamily="2" charset="2"/>
              <a:buChar char="Ø"/>
            </a:pPr>
            <a:endParaRPr lang="en-US" altLang="en-US" dirty="0">
              <a:cs typeface="Times New Roman" pitchFamily="18" charset="0"/>
            </a:endParaRPr>
          </a:p>
          <a:p>
            <a:pPr eaLnBrk="1" hangingPunct="1">
              <a:buFont typeface="Wingdings" panose="05000000000000000000" pitchFamily="2" charset="2"/>
              <a:buChar char="Ø"/>
            </a:pPr>
            <a:r>
              <a:rPr lang="en-US" altLang="en-US" dirty="0">
                <a:cs typeface="Times New Roman" pitchFamily="18" charset="0"/>
              </a:rPr>
              <a:t>Prior payments of SHA do not preclude SAH </a:t>
            </a:r>
            <a:r>
              <a:rPr lang="en-US" altLang="en-US" dirty="0" smtClean="0">
                <a:cs typeface="Times New Roman" pitchFamily="18" charset="0"/>
              </a:rPr>
              <a:t>payments</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t>Rating required if specific claim received or when inferred</a:t>
            </a: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SHA General Information</a:t>
            </a:r>
          </a:p>
        </p:txBody>
      </p:sp>
    </p:spTree>
    <p:extLst>
      <p:ext uri="{BB962C8B-B14F-4D97-AF65-F5344CB8AC3E}">
        <p14:creationId xmlns:p14="http://schemas.microsoft.com/office/powerpoint/2010/main" val="9817768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21</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21</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endParaRPr lang="en-US" sz="2800" dirty="0" smtClean="0"/>
          </a:p>
        </p:txBody>
      </p:sp>
      <p:sp>
        <p:nvSpPr>
          <p:cNvPr id="2" name="Rectangle 1"/>
          <p:cNvSpPr/>
          <p:nvPr/>
        </p:nvSpPr>
        <p:spPr>
          <a:xfrm>
            <a:off x="914400" y="1524000"/>
            <a:ext cx="7848600" cy="584775"/>
          </a:xfrm>
          <a:prstGeom prst="rect">
            <a:avLst/>
          </a:prstGeom>
        </p:spPr>
        <p:txBody>
          <a:bodyPr wrap="square">
            <a:spAutoFit/>
          </a:bodyPr>
          <a:lstStyle/>
          <a:p>
            <a:r>
              <a:rPr lang="en-US" altLang="en-US" dirty="0">
                <a:solidFill>
                  <a:srgbClr val="000066"/>
                </a:solidFill>
              </a:rPr>
              <a:t>Veteran’s Civil Service Preference</a:t>
            </a:r>
            <a:endParaRPr lang="en-US" dirty="0">
              <a:solidFill>
                <a:srgbClr val="000066"/>
              </a:solidFill>
            </a:endParaRPr>
          </a:p>
        </p:txBody>
      </p:sp>
      <p:pic>
        <p:nvPicPr>
          <p:cNvPr id="8" name="Picture 7" descr="C:\Program Files\Microsoft Office\Clipart\standard\stddir1\BD06449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67000" y="2438400"/>
            <a:ext cx="5867400" cy="377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59339930"/>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22</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22</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a:t>38 CFR </a:t>
            </a:r>
            <a:r>
              <a:rPr lang="en-US" altLang="en-US" dirty="0" smtClean="0"/>
              <a:t>3.357</a:t>
            </a:r>
          </a:p>
          <a:p>
            <a:pPr marL="0" indent="0" eaLnBrk="1" hangingPunct="1">
              <a:buNone/>
            </a:pPr>
            <a:endParaRPr lang="en-US" altLang="en-US" dirty="0"/>
          </a:p>
          <a:p>
            <a:pPr eaLnBrk="1" hangingPunct="1">
              <a:buFont typeface="Wingdings" panose="05000000000000000000" pitchFamily="2" charset="2"/>
              <a:buChar char="Ø"/>
            </a:pPr>
            <a:r>
              <a:rPr lang="en-US" altLang="en-US" dirty="0"/>
              <a:t>M21-1MR </a:t>
            </a:r>
            <a:r>
              <a:rPr lang="en-US" altLang="en-US" dirty="0" smtClean="0"/>
              <a:t>IX.ii.2.7.a-d</a:t>
            </a: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pic>
        <p:nvPicPr>
          <p:cNvPr id="6" name="Picture 4" descr="C:\Program Files\Common Files\Microsoft Shared\Clipart\cagcat50\BS0055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34000" y="2438400"/>
            <a:ext cx="3657600" cy="3508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7363423"/>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t>Rating </a:t>
            </a:r>
            <a:r>
              <a:rPr lang="en-US" altLang="en-US" dirty="0"/>
              <a:t>is required </a:t>
            </a:r>
            <a:r>
              <a:rPr lang="en-US" altLang="en-US" i="1" dirty="0"/>
              <a:t>only</a:t>
            </a:r>
            <a:r>
              <a:rPr lang="en-US" altLang="en-US" dirty="0"/>
              <a:t> if veteran claims preference based on S/C disability (10-point preference) </a:t>
            </a:r>
            <a:r>
              <a:rPr lang="en-US" altLang="en-US" u="sng" dirty="0" smtClean="0"/>
              <a:t>and</a:t>
            </a:r>
          </a:p>
          <a:p>
            <a:pPr eaLnBrk="1" hangingPunct="1">
              <a:buFont typeface="Wingdings" panose="05000000000000000000" pitchFamily="2" charset="2"/>
              <a:buChar char="Ø"/>
            </a:pPr>
            <a:endParaRPr lang="en-US" altLang="en-US" u="sng" dirty="0"/>
          </a:p>
          <a:p>
            <a:pPr eaLnBrk="1" hangingPunct="1">
              <a:buFont typeface="Wingdings" panose="05000000000000000000" pitchFamily="2" charset="2"/>
              <a:buChar char="Ø"/>
            </a:pPr>
            <a:r>
              <a:rPr lang="en-US" altLang="en-US" dirty="0" smtClean="0"/>
              <a:t>No </a:t>
            </a:r>
            <a:r>
              <a:rPr lang="en-US" altLang="en-US" dirty="0"/>
              <a:t>previous rating has established entitlement to compensation (including SMC only or 10% under   38 CFR 3.324). </a:t>
            </a:r>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Civil Service Preference – When a Rating is Required</a:t>
            </a:r>
          </a:p>
        </p:txBody>
      </p:sp>
    </p:spTree>
    <p:extLst>
      <p:ext uri="{BB962C8B-B14F-4D97-AF65-F5344CB8AC3E}">
        <p14:creationId xmlns:p14="http://schemas.microsoft.com/office/powerpoint/2010/main" val="1990406831"/>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smtClean="0">
              <a:latin typeface="Arial" pitchFamily="34" charset="0"/>
            </a:endParaRPr>
          </a:p>
          <a:p>
            <a:pPr algn="ctr">
              <a:buClr>
                <a:srgbClr val="1D3275"/>
              </a:buClr>
              <a:buNone/>
            </a:pPr>
            <a:r>
              <a:rPr lang="en-US" altLang="en-US" dirty="0">
                <a:cs typeface="Times New Roman" pitchFamily="18" charset="0"/>
              </a:rPr>
              <a:t>Assignment of an evaluation of "</a:t>
            </a:r>
            <a:r>
              <a:rPr lang="en-US" altLang="en-US" i="1" dirty="0">
                <a:cs typeface="Times New Roman" pitchFamily="18" charset="0"/>
              </a:rPr>
              <a:t>less than ten percent</a:t>
            </a:r>
            <a:r>
              <a:rPr lang="en-US" altLang="en-US" dirty="0">
                <a:cs typeface="Times New Roman" pitchFamily="18" charset="0"/>
              </a:rPr>
              <a:t>" for any directly or presumptively S/C disease or injury that exhibits some extent of actual impairment.</a:t>
            </a:r>
            <a:r>
              <a:rPr lang="en-US" altLang="en-US" dirty="0"/>
              <a:t> </a:t>
            </a: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Civil Service Preference</a:t>
            </a:r>
          </a:p>
        </p:txBody>
      </p:sp>
    </p:spTree>
    <p:extLst>
      <p:ext uri="{BB962C8B-B14F-4D97-AF65-F5344CB8AC3E}">
        <p14:creationId xmlns:p14="http://schemas.microsoft.com/office/powerpoint/2010/main" val="1697768807"/>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a:latin typeface="Arial" panose="020B0604020202020204" pitchFamily="34" charset="0"/>
                <a:cs typeface="Arial" panose="020B0604020202020204" pitchFamily="34" charset="0"/>
              </a:rPr>
              <a:t>For non-combat disabilities, there must be ascertainable residuals before a "</a:t>
            </a:r>
            <a:r>
              <a:rPr lang="en-US" altLang="en-US" i="1" dirty="0">
                <a:latin typeface="Arial" panose="020B0604020202020204" pitchFamily="34" charset="0"/>
                <a:cs typeface="Arial" panose="020B0604020202020204" pitchFamily="34" charset="0"/>
              </a:rPr>
              <a:t>less than ten percent</a:t>
            </a:r>
            <a:r>
              <a:rPr lang="en-US" altLang="en-US" dirty="0">
                <a:latin typeface="Arial" panose="020B0604020202020204" pitchFamily="34" charset="0"/>
                <a:cs typeface="Arial" panose="020B0604020202020204" pitchFamily="34" charset="0"/>
              </a:rPr>
              <a:t>" evaluation may be assigned.</a:t>
            </a:r>
          </a:p>
          <a:p>
            <a:pPr eaLnBrk="1" hangingPunct="1">
              <a:buFont typeface="Wingdings" panose="05000000000000000000" pitchFamily="2" charset="2"/>
              <a:buChar char="Ø"/>
            </a:pPr>
            <a:r>
              <a:rPr lang="en-US" altLang="en-US" dirty="0">
                <a:latin typeface="Arial" panose="020B0604020202020204" pitchFamily="34" charset="0"/>
                <a:cs typeface="Arial" panose="020B0604020202020204" pitchFamily="34" charset="0"/>
              </a:rPr>
              <a:t>"Ascertainable residuals" means symptoms that can be objectively verified on examination (e.g., scars, limitation of function, </a:t>
            </a:r>
            <a:r>
              <a:rPr lang="en-US" altLang="en-US" dirty="0" err="1">
                <a:latin typeface="Arial" panose="020B0604020202020204" pitchFamily="34" charset="0"/>
                <a:cs typeface="Arial" panose="020B0604020202020204" pitchFamily="34" charset="0"/>
              </a:rPr>
              <a:t>etc</a:t>
            </a:r>
            <a:r>
              <a:rPr lang="en-US" altLang="en-US" dirty="0">
                <a:latin typeface="Arial" panose="020B0604020202020204" pitchFamily="34" charset="0"/>
                <a:cs typeface="Arial" panose="020B0604020202020204" pitchFamily="34" charset="0"/>
              </a:rPr>
              <a:t>).  </a:t>
            </a:r>
            <a:endParaRPr lang="en-US" altLang="en-US" dirty="0" smtClean="0">
              <a:latin typeface="Arial" panose="020B0604020202020204" pitchFamily="34" charset="0"/>
              <a:cs typeface="Arial" panose="020B0604020202020204" pitchFamily="34" charset="0"/>
            </a:endParaRPr>
          </a:p>
          <a:p>
            <a:pPr eaLnBrk="1" hangingPunct="1">
              <a:buFont typeface="Wingdings" panose="05000000000000000000" pitchFamily="2" charset="2"/>
              <a:buChar char="Ø"/>
            </a:pPr>
            <a:r>
              <a:rPr lang="en-US" altLang="en-US" dirty="0">
                <a:latin typeface="Arial" panose="020B0604020202020204" pitchFamily="34" charset="0"/>
                <a:cs typeface="Arial" panose="020B0604020202020204" pitchFamily="34" charset="0"/>
              </a:rPr>
              <a:t>Combat-incurred </a:t>
            </a:r>
            <a:r>
              <a:rPr lang="en-US" altLang="en-US" dirty="0" err="1">
                <a:latin typeface="Arial" panose="020B0604020202020204" pitchFamily="34" charset="0"/>
                <a:cs typeface="Arial" panose="020B0604020202020204" pitchFamily="34" charset="0"/>
              </a:rPr>
              <a:t>noncompensable</a:t>
            </a:r>
            <a:r>
              <a:rPr lang="en-US" altLang="en-US" dirty="0">
                <a:latin typeface="Arial" panose="020B0604020202020204" pitchFamily="34" charset="0"/>
                <a:cs typeface="Arial" panose="020B0604020202020204" pitchFamily="34" charset="0"/>
              </a:rPr>
              <a:t> disabilities always warrant an evaluation of "</a:t>
            </a:r>
            <a:r>
              <a:rPr lang="en-US" altLang="en-US" i="1" dirty="0">
                <a:latin typeface="Arial" panose="020B0604020202020204" pitchFamily="34" charset="0"/>
                <a:cs typeface="Arial" panose="020B0604020202020204" pitchFamily="34" charset="0"/>
              </a:rPr>
              <a:t>less than ten percent</a:t>
            </a:r>
            <a:r>
              <a:rPr lang="en-US" altLang="en-US" dirty="0">
                <a:latin typeface="Arial" panose="020B0604020202020204" pitchFamily="34" charset="0"/>
                <a:cs typeface="Arial" panose="020B0604020202020204" pitchFamily="34" charset="0"/>
              </a:rPr>
              <a:t>" (i.e., ascertainable residuals do not have to be shown).</a:t>
            </a:r>
          </a:p>
          <a:p>
            <a:pPr eaLnBrk="1" hangingPunct="1"/>
            <a:endParaRPr lang="en-US" altLang="en-US" dirty="0"/>
          </a:p>
          <a:p>
            <a:pPr algn="ct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Civil Service Preference – “Ascertainable Residuals”</a:t>
            </a:r>
          </a:p>
        </p:txBody>
      </p:sp>
    </p:spTree>
    <p:extLst>
      <p:ext uri="{BB962C8B-B14F-4D97-AF65-F5344CB8AC3E}">
        <p14:creationId xmlns:p14="http://schemas.microsoft.com/office/powerpoint/2010/main" val="424728049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26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26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lgn="ctr">
              <a:buClr>
                <a:srgbClr val="1D3275"/>
              </a:buClr>
              <a:buFont typeface="Wingdings" pitchFamily="2" charset="2"/>
              <a:buNone/>
            </a:pPr>
            <a:endParaRPr lang="en-US" dirty="0" smtClean="0">
              <a:latin typeface="Arial" pitchFamily="34" charset="0"/>
            </a:endParaRPr>
          </a:p>
          <a:p>
            <a:pPr eaLnBrk="1" hangingPunct="1">
              <a:buFont typeface="Wingdings" panose="05000000000000000000" pitchFamily="2" charset="2"/>
              <a:buChar char="Ø"/>
            </a:pPr>
            <a:r>
              <a:rPr lang="en-US" altLang="en-US" sz="3200" dirty="0"/>
              <a:t>Questions?</a:t>
            </a:r>
          </a:p>
          <a:p>
            <a:pPr eaLnBrk="1" hangingPunct="1">
              <a:buFont typeface="Wingdings" panose="05000000000000000000" pitchFamily="2" charset="2"/>
              <a:buChar char="Ø"/>
            </a:pPr>
            <a:r>
              <a:rPr lang="en-US" altLang="en-US" sz="3200" dirty="0"/>
              <a:t>Review exercise </a:t>
            </a: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End of Lesson</a:t>
            </a:r>
          </a:p>
        </p:txBody>
      </p:sp>
      <p:pic>
        <p:nvPicPr>
          <p:cNvPr id="6" name="Picture 4" descr="C:\Program Files\Microsoft Office\Clipart\standard\stddir1\BD07017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2000" y="1600200"/>
            <a:ext cx="434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1613469"/>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0"/>
          </p:nvPr>
        </p:nvSpPr>
        <p:spPr/>
        <p:txBody>
          <a:bodyPr/>
          <a:lstStyle/>
          <a:p>
            <a:pPr>
              <a:defRPr/>
            </a:pPr>
            <a:fld id="{B0040767-0933-4FCD-BA96-20C01A13209F}" type="slidenum">
              <a:rPr lang="en-US" smtClean="0"/>
              <a:pPr>
                <a:defRPr/>
              </a:pPr>
              <a:t>3</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A00CCE1D-ADEB-4F69-AED5-2CEAF2A3EE82}"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3</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5124" name="Rectangle 6"/>
          <p:cNvSpPr>
            <a:spLocks noGrp="1" noChangeArrowheads="1"/>
          </p:cNvSpPr>
          <p:nvPr>
            <p:ph type="body" idx="4294967295"/>
          </p:nvPr>
        </p:nvSpPr>
        <p:spPr>
          <a:xfrm>
            <a:off x="533400" y="1447800"/>
            <a:ext cx="8394700" cy="4800600"/>
          </a:xfrm>
        </p:spPr>
        <p:txBody>
          <a:bodyPr/>
          <a:lstStyle/>
          <a:p>
            <a:pPr>
              <a:lnSpc>
                <a:spcPct val="90000"/>
              </a:lnSpc>
              <a:buClr>
                <a:srgbClr val="1D3275"/>
              </a:buClr>
              <a:buFont typeface="Wingdings" pitchFamily="2" charset="2"/>
              <a:buNone/>
            </a:pPr>
            <a:endParaRPr lang="en-US" sz="1400" smtClean="0">
              <a:latin typeface="Arial" pitchFamily="34" charset="0"/>
              <a:cs typeface="Times New Roman" pitchFamily="18" charset="0"/>
            </a:endParaRPr>
          </a:p>
          <a:p>
            <a:pPr>
              <a:lnSpc>
                <a:spcPct val="150000"/>
              </a:lnSpc>
              <a:buClr>
                <a:srgbClr val="1D3275"/>
              </a:buClr>
              <a:buFont typeface="Wingdings" pitchFamily="2" charset="2"/>
              <a:buChar char="Ø"/>
            </a:pPr>
            <a:endParaRPr lang="en-US" sz="1400" smtClean="0">
              <a:latin typeface="Arial" pitchFamily="34" charset="0"/>
              <a:cs typeface="Microsoft Sans Serif" pitchFamily="34" charset="0"/>
            </a:endParaRPr>
          </a:p>
          <a:p>
            <a:pPr>
              <a:lnSpc>
                <a:spcPct val="90000"/>
              </a:lnSpc>
              <a:buClr>
                <a:srgbClr val="1D3275"/>
              </a:buClr>
              <a:buFont typeface="Wingdings" pitchFamily="2" charset="2"/>
              <a:buNone/>
            </a:pPr>
            <a:endParaRPr lang="en-US" sz="1200" smtClean="0">
              <a:latin typeface="Arial" pitchFamily="34" charset="0"/>
              <a:cs typeface="Times New Roman" pitchFamily="18" charset="0"/>
            </a:endParaRPr>
          </a:p>
        </p:txBody>
      </p:sp>
      <p:sp>
        <p:nvSpPr>
          <p:cNvPr id="5126" name="Rectangle 6"/>
          <p:cNvSpPr txBox="1">
            <a:spLocks noChangeArrowheads="1"/>
          </p:cNvSpPr>
          <p:nvPr/>
        </p:nvSpPr>
        <p:spPr bwMode="auto">
          <a:xfrm>
            <a:off x="533400" y="1447800"/>
            <a:ext cx="83820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200">
                <a:solidFill>
                  <a:schemeClr val="tx1"/>
                </a:solidFill>
                <a:latin typeface="Tahoma" pitchFamily="34" charset="0"/>
              </a:defRPr>
            </a:lvl1pPr>
            <a:lvl2pPr marL="742950" indent="-285750" eaLnBrk="0" hangingPunct="0">
              <a:defRPr sz="3200">
                <a:solidFill>
                  <a:schemeClr val="tx1"/>
                </a:solidFill>
                <a:latin typeface="Tahoma" pitchFamily="34" charset="0"/>
              </a:defRPr>
            </a:lvl2pPr>
            <a:lvl3pPr marL="1143000" indent="-228600" eaLnBrk="0" hangingPunct="0">
              <a:defRPr sz="3200">
                <a:solidFill>
                  <a:schemeClr val="tx1"/>
                </a:solidFill>
                <a:latin typeface="Tahoma" pitchFamily="34" charset="0"/>
              </a:defRPr>
            </a:lvl3pPr>
            <a:lvl4pPr marL="1600200" indent="-228600" eaLnBrk="0" hangingPunct="0">
              <a:defRPr sz="3200">
                <a:solidFill>
                  <a:schemeClr val="tx1"/>
                </a:solidFill>
                <a:latin typeface="Tahoma" pitchFamily="34" charset="0"/>
              </a:defRPr>
            </a:lvl4pPr>
            <a:lvl5pPr marL="2057400" indent="-228600" eaLnBrk="0" hangingPunct="0">
              <a:defRPr sz="3200">
                <a:solidFill>
                  <a:schemeClr val="tx1"/>
                </a:solidFill>
                <a:latin typeface="Tahoma" pitchFamily="34" charset="0"/>
              </a:defRPr>
            </a:lvl5pPr>
            <a:lvl6pPr marL="2514600" indent="-228600" eaLnBrk="0" fontAlgn="base" hangingPunct="0">
              <a:spcBef>
                <a:spcPct val="0"/>
              </a:spcBef>
              <a:spcAft>
                <a:spcPct val="0"/>
              </a:spcAft>
              <a:defRPr sz="3200">
                <a:solidFill>
                  <a:schemeClr val="tx1"/>
                </a:solidFill>
                <a:latin typeface="Tahoma" pitchFamily="34" charset="0"/>
              </a:defRPr>
            </a:lvl6pPr>
            <a:lvl7pPr marL="2971800" indent="-228600" eaLnBrk="0" fontAlgn="base" hangingPunct="0">
              <a:spcBef>
                <a:spcPct val="0"/>
              </a:spcBef>
              <a:spcAft>
                <a:spcPct val="0"/>
              </a:spcAft>
              <a:defRPr sz="3200">
                <a:solidFill>
                  <a:schemeClr val="tx1"/>
                </a:solidFill>
                <a:latin typeface="Tahoma" pitchFamily="34" charset="0"/>
              </a:defRPr>
            </a:lvl7pPr>
            <a:lvl8pPr marL="3429000" indent="-228600" eaLnBrk="0" fontAlgn="base" hangingPunct="0">
              <a:spcBef>
                <a:spcPct val="0"/>
              </a:spcBef>
              <a:spcAft>
                <a:spcPct val="0"/>
              </a:spcAft>
              <a:defRPr sz="3200">
                <a:solidFill>
                  <a:schemeClr val="tx1"/>
                </a:solidFill>
                <a:latin typeface="Tahoma" pitchFamily="34" charset="0"/>
              </a:defRPr>
            </a:lvl8pPr>
            <a:lvl9pPr marL="3886200" indent="-228600" eaLnBrk="0" fontAlgn="base" hangingPunct="0">
              <a:spcBef>
                <a:spcPct val="0"/>
              </a:spcBef>
              <a:spcAft>
                <a:spcPct val="0"/>
              </a:spcAft>
              <a:defRPr sz="3200">
                <a:solidFill>
                  <a:schemeClr val="tx1"/>
                </a:solidFill>
                <a:latin typeface="Tahoma" pitchFamily="34" charset="0"/>
              </a:defRPr>
            </a:lvl9pPr>
          </a:lstStyle>
          <a:p>
            <a:pPr>
              <a:lnSpc>
                <a:spcPct val="150000"/>
              </a:lnSpc>
              <a:spcBef>
                <a:spcPct val="20000"/>
              </a:spcBef>
              <a:buClr>
                <a:srgbClr val="1D3275"/>
              </a:buClr>
            </a:pPr>
            <a:r>
              <a:rPr lang="en-US" altLang="en-US" b="1" dirty="0">
                <a:solidFill>
                  <a:srgbClr val="000066"/>
                </a:solidFill>
              </a:rPr>
              <a:t>Automobile and</a:t>
            </a:r>
            <a:br>
              <a:rPr lang="en-US" altLang="en-US" b="1" dirty="0">
                <a:solidFill>
                  <a:srgbClr val="000066"/>
                </a:solidFill>
              </a:rPr>
            </a:br>
            <a:r>
              <a:rPr lang="en-US" altLang="en-US" b="1" dirty="0">
                <a:solidFill>
                  <a:srgbClr val="000066"/>
                </a:solidFill>
              </a:rPr>
              <a:t>Adaptive Equipment </a:t>
            </a:r>
            <a:r>
              <a:rPr lang="en-US" altLang="en-US" b="1" dirty="0" smtClean="0">
                <a:solidFill>
                  <a:srgbClr val="000066"/>
                </a:solidFill>
              </a:rPr>
              <a:t>Allowance</a:t>
            </a:r>
          </a:p>
          <a:p>
            <a:pPr marL="457200" indent="-457200">
              <a:lnSpc>
                <a:spcPct val="150000"/>
              </a:lnSpc>
              <a:spcBef>
                <a:spcPct val="20000"/>
              </a:spcBef>
              <a:buClr>
                <a:srgbClr val="1D3275"/>
              </a:buClr>
              <a:buFont typeface="Wingdings" panose="05000000000000000000" pitchFamily="2" charset="2"/>
              <a:buChar char="§"/>
            </a:pPr>
            <a:endParaRPr lang="en-US" sz="2800" dirty="0">
              <a:solidFill>
                <a:schemeClr val="accent1"/>
              </a:solidFill>
              <a:latin typeface="Arial" pitchFamily="34" charset="0"/>
              <a:cs typeface="Arial" pitchFamily="34" charset="0"/>
            </a:endParaRPr>
          </a:p>
          <a:p>
            <a:pPr marL="457200" indent="-457200">
              <a:lnSpc>
                <a:spcPct val="150000"/>
              </a:lnSpc>
              <a:spcBef>
                <a:spcPct val="20000"/>
              </a:spcBef>
              <a:buClr>
                <a:srgbClr val="1D3275"/>
              </a:buClr>
              <a:buFont typeface="Wingdings" panose="05000000000000000000" pitchFamily="2" charset="2"/>
              <a:buChar char="§"/>
            </a:pPr>
            <a:endParaRPr lang="en-US" sz="2800" dirty="0">
              <a:solidFill>
                <a:srgbClr val="1D3275"/>
              </a:solidFill>
              <a:latin typeface="Arial" pitchFamily="34" charset="0"/>
              <a:cs typeface="Arial" pitchFamily="34" charset="0"/>
            </a:endParaRPr>
          </a:p>
        </p:txBody>
      </p:sp>
      <p:sp>
        <p:nvSpPr>
          <p:cNvPr id="502786" name="Rectangle 2"/>
          <p:cNvSpPr>
            <a:spLocks noGrp="1" noChangeArrowheads="1"/>
          </p:cNvSpPr>
          <p:nvPr>
            <p:ph type="title" idx="4294967295"/>
          </p:nvPr>
        </p:nvSpPr>
        <p:spPr>
          <a:xfrm>
            <a:off x="1752600" y="0"/>
            <a:ext cx="6477000" cy="882650"/>
          </a:xfrm>
        </p:spPr>
        <p:txBody>
          <a:bodyPr/>
          <a:lstStyle/>
          <a:p>
            <a:pPr>
              <a:defRPr/>
            </a:pPr>
            <a:endParaRPr lang="en-US" dirty="0" smtClean="0"/>
          </a:p>
        </p:txBody>
      </p:sp>
      <p:pic>
        <p:nvPicPr>
          <p:cNvPr id="7" name="Picture 4" descr="C:\Program Files\Microsoft Office\Clipart\standard\stddir1\BD06185_.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43400" y="2895600"/>
            <a:ext cx="4114800" cy="3294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4</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4</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Font typeface="Wingdings" panose="05000000000000000000" pitchFamily="2" charset="2"/>
              <a:buChar char="Ø"/>
            </a:pPr>
            <a:endParaRPr lang="en-US" altLang="en-US" dirty="0" smtClean="0"/>
          </a:p>
          <a:p>
            <a:pPr>
              <a:buFont typeface="Wingdings" panose="05000000000000000000" pitchFamily="2" charset="2"/>
              <a:buChar char="Ø"/>
            </a:pPr>
            <a:r>
              <a:rPr lang="en-US" altLang="en-US" dirty="0" smtClean="0"/>
              <a:t>38 </a:t>
            </a:r>
            <a:r>
              <a:rPr lang="en-US" altLang="en-US" dirty="0"/>
              <a:t>CFR 3.808</a:t>
            </a:r>
          </a:p>
          <a:p>
            <a:pPr>
              <a:buFont typeface="Wingdings" panose="05000000000000000000" pitchFamily="2" charset="2"/>
              <a:buChar char="Ø"/>
            </a:pPr>
            <a:r>
              <a:rPr lang="en-US" altLang="en-US" dirty="0"/>
              <a:t>M21-1MR IX.i.2</a:t>
            </a:r>
          </a:p>
          <a:p>
            <a:pPr>
              <a:buFont typeface="Wingdings" panose="05000000000000000000" pitchFamily="2" charset="2"/>
              <a:buChar char="Ø"/>
            </a:pPr>
            <a:r>
              <a:rPr lang="en-US" altLang="en-US" dirty="0"/>
              <a:t>38 USC Chapter 39</a:t>
            </a:r>
          </a:p>
          <a:p>
            <a:pPr>
              <a:buFont typeface="Wingdings" panose="05000000000000000000" pitchFamily="2" charset="2"/>
              <a:buChar char="Ø"/>
            </a:pPr>
            <a:r>
              <a:rPr lang="en-US" altLang="en-US" dirty="0"/>
              <a:t>September 2013 C&amp;P Bulletin</a:t>
            </a:r>
          </a:p>
          <a:p>
            <a:pPr>
              <a:buFont typeface="Wingdings" panose="05000000000000000000" pitchFamily="2" charset="2"/>
              <a:buChar char="Ø"/>
            </a:pPr>
            <a:r>
              <a:rPr lang="en-US" altLang="en-US" dirty="0"/>
              <a:t>VAOPGCPREC 60-09</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dirty="0" smtClean="0"/>
              <a:t>References</a:t>
            </a:r>
          </a:p>
        </p:txBody>
      </p:sp>
      <p:pic>
        <p:nvPicPr>
          <p:cNvPr id="6" name="Picture 6" descr="C:\Program Files\Common Files\Microsoft Shared\Clipart\cagcat50\BS00554_.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562600" y="2057400"/>
            <a:ext cx="3581400" cy="3965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5</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5</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a:t>Anatomical loss or permanent loss of use (LOU) of one or both feet, or;</a:t>
            </a:r>
          </a:p>
          <a:p>
            <a:pPr eaLnBrk="1" hangingPunct="1">
              <a:buFont typeface="Wingdings" panose="05000000000000000000" pitchFamily="2" charset="2"/>
              <a:buChar char="Ø"/>
            </a:pPr>
            <a:r>
              <a:rPr lang="en-US" altLang="en-US" dirty="0"/>
              <a:t>Anatomical loss or permanent LOU of one or both hands, or;</a:t>
            </a:r>
          </a:p>
          <a:p>
            <a:pPr>
              <a:buFont typeface="Wingdings" panose="05000000000000000000" pitchFamily="2" charset="2"/>
              <a:buChar char="Ø"/>
            </a:pPr>
            <a:r>
              <a:rPr lang="en-US" altLang="en-US" dirty="0" smtClean="0"/>
              <a:t>Permanent </a:t>
            </a:r>
            <a:r>
              <a:rPr lang="en-US" altLang="en-US" dirty="0"/>
              <a:t>impairment of vision of both eyes with central visual acuity of 20/200 or less in the better eye w/corrective lenses, </a:t>
            </a:r>
            <a:r>
              <a:rPr lang="en-US" altLang="en-US" u="sng" dirty="0"/>
              <a:t>or</a:t>
            </a:r>
            <a:r>
              <a:rPr lang="en-US" altLang="en-US" dirty="0"/>
              <a:t> central visual acuity of more than 20/200 if there is a qualifying visual field defect. </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Automobile Allowance Qualifying Disabilities</a:t>
            </a:r>
          </a:p>
        </p:txBody>
      </p:sp>
    </p:spTree>
    <p:extLst>
      <p:ext uri="{BB962C8B-B14F-4D97-AF65-F5344CB8AC3E}">
        <p14:creationId xmlns:p14="http://schemas.microsoft.com/office/powerpoint/2010/main" val="34090116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6</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6</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a:buFont typeface="Wingdings" panose="05000000000000000000" pitchFamily="2" charset="2"/>
              <a:buChar char="Ø"/>
            </a:pPr>
            <a:r>
              <a:rPr lang="en-US" altLang="en-US" dirty="0" smtClean="0"/>
              <a:t>Severe </a:t>
            </a:r>
            <a:r>
              <a:rPr lang="en-US" altLang="en-US" dirty="0"/>
              <a:t>burn injury as deep partial thickness or full thickness burns resulting in scar formation that cause contractures and limit motion of one or more extremities or the trunk and preclude effective operation of an automobile. </a:t>
            </a:r>
            <a:endParaRPr lang="en-US" altLang="en-US" dirty="0" smtClean="0"/>
          </a:p>
          <a:p>
            <a:pPr>
              <a:buFont typeface="Wingdings" panose="05000000000000000000" pitchFamily="2" charset="2"/>
              <a:buChar char="Ø"/>
            </a:pPr>
            <a:r>
              <a:rPr lang="en-US" altLang="en-US" dirty="0" smtClean="0"/>
              <a:t>Amyotrophic Lateral Sclerosis (ALS)</a:t>
            </a:r>
          </a:p>
          <a:p>
            <a:pPr>
              <a:buFont typeface="Wingdings" panose="05000000000000000000" pitchFamily="2" charset="2"/>
              <a:buChar char="Ø"/>
            </a:pPr>
            <a:endParaRPr lang="en-US" altLang="en-US" dirty="0"/>
          </a:p>
          <a:p>
            <a:pPr marL="0" indent="0">
              <a:buNone/>
            </a:pPr>
            <a:r>
              <a:rPr lang="en-US" altLang="en-US" dirty="0" smtClean="0">
                <a:cs typeface="Times New Roman" pitchFamily="18" charset="0"/>
              </a:rPr>
              <a:t>		**Also automatically qualifies for 			            adaptive equipment</a:t>
            </a:r>
            <a:endParaRPr lang="en-US" altLang="en-US" dirty="0"/>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152400"/>
            <a:ext cx="6477000" cy="838200"/>
          </a:xfrm>
        </p:spPr>
        <p:txBody>
          <a:bodyPr/>
          <a:lstStyle/>
          <a:p>
            <a:pPr>
              <a:defRPr/>
            </a:pPr>
            <a:r>
              <a:rPr lang="en-US" dirty="0"/>
              <a:t>Automobile Allowance Qualifying </a:t>
            </a:r>
            <a:r>
              <a:rPr lang="en-US" dirty="0" smtClean="0"/>
              <a:t>Disabilities (</a:t>
            </a:r>
            <a:r>
              <a:rPr lang="en-US" dirty="0" err="1" smtClean="0"/>
              <a:t>con’t</a:t>
            </a:r>
            <a:r>
              <a:rPr lang="en-US" dirty="0" smtClean="0"/>
              <a:t>)</a:t>
            </a:r>
          </a:p>
        </p:txBody>
      </p:sp>
    </p:spTree>
    <p:extLst>
      <p:ext uri="{BB962C8B-B14F-4D97-AF65-F5344CB8AC3E}">
        <p14:creationId xmlns:p14="http://schemas.microsoft.com/office/powerpoint/2010/main" val="28002231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7</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7</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err="1"/>
              <a:t>Ankylosis</a:t>
            </a:r>
            <a:r>
              <a:rPr lang="en-US" altLang="en-US" dirty="0"/>
              <a:t> of one or both knees, or;</a:t>
            </a:r>
          </a:p>
          <a:p>
            <a:pPr eaLnBrk="1" hangingPunct="1">
              <a:buFont typeface="Wingdings" panose="05000000000000000000" pitchFamily="2" charset="2"/>
              <a:buChar char="Ø"/>
            </a:pPr>
            <a:r>
              <a:rPr lang="en-US" altLang="en-US" dirty="0" err="1"/>
              <a:t>Ankylosis</a:t>
            </a:r>
            <a:r>
              <a:rPr lang="en-US" altLang="en-US" dirty="0"/>
              <a:t> of one or both hips.</a:t>
            </a:r>
          </a:p>
          <a:p>
            <a:pPr eaLnBrk="1" hangingPunct="1">
              <a:buFont typeface="Wingdings" panose="05000000000000000000" pitchFamily="2" charset="2"/>
              <a:buChar char="Ø"/>
            </a:pPr>
            <a:r>
              <a:rPr lang="en-US" altLang="en-US" dirty="0">
                <a:cs typeface="Times New Roman" pitchFamily="18" charset="0"/>
              </a:rPr>
              <a:t>Must be incurred/aggravated by service </a:t>
            </a:r>
            <a:r>
              <a:rPr lang="en-US" altLang="en-US" b="1" dirty="0">
                <a:cs typeface="Times New Roman" pitchFamily="18" charset="0"/>
              </a:rPr>
              <a:t>or</a:t>
            </a:r>
            <a:r>
              <a:rPr lang="en-US" altLang="en-US" dirty="0">
                <a:cs typeface="Times New Roman" pitchFamily="18" charset="0"/>
              </a:rPr>
              <a:t> be entitled to compensation under 38 USC 1151.</a:t>
            </a:r>
          </a:p>
          <a:p>
            <a:pPr marL="0" indent="0" eaLnBrk="1" hangingPunct="1">
              <a:buNone/>
            </a:pPr>
            <a:r>
              <a:rPr lang="en-US" altLang="en-US" i="1" dirty="0" smtClean="0">
                <a:cs typeface="Times New Roman" pitchFamily="18" charset="0"/>
              </a:rPr>
              <a:t>Note:</a:t>
            </a:r>
            <a:r>
              <a:rPr lang="en-US" altLang="en-US" dirty="0" smtClean="0">
                <a:cs typeface="Times New Roman" pitchFamily="18" charset="0"/>
              </a:rPr>
              <a:t> </a:t>
            </a:r>
          </a:p>
          <a:p>
            <a:pPr eaLnBrk="1" hangingPunct="1">
              <a:buFont typeface="Wingdings" panose="05000000000000000000" pitchFamily="2" charset="2"/>
              <a:buChar char="v"/>
            </a:pPr>
            <a:r>
              <a:rPr lang="en-US" altLang="en-US" dirty="0" smtClean="0">
                <a:cs typeface="Times New Roman" pitchFamily="18" charset="0"/>
              </a:rPr>
              <a:t>“Paired </a:t>
            </a:r>
            <a:r>
              <a:rPr lang="en-US" altLang="en-US" dirty="0">
                <a:cs typeface="Times New Roman" pitchFamily="18" charset="0"/>
              </a:rPr>
              <a:t>organs/extremities” under 38 CFR 3.383 do </a:t>
            </a:r>
            <a:r>
              <a:rPr lang="en-US" altLang="en-US" b="1" dirty="0">
                <a:cs typeface="Times New Roman" pitchFamily="18" charset="0"/>
              </a:rPr>
              <a:t>NOT</a:t>
            </a:r>
            <a:r>
              <a:rPr lang="en-US" altLang="en-US" dirty="0">
                <a:cs typeface="Times New Roman" pitchFamily="18" charset="0"/>
              </a:rPr>
              <a:t> establish eligibility.</a:t>
            </a:r>
          </a:p>
          <a:p>
            <a:pPr eaLnBrk="1" hangingPunct="1">
              <a:buFont typeface="Wingdings" panose="05000000000000000000" pitchFamily="2" charset="2"/>
              <a:buChar char="v"/>
            </a:pPr>
            <a:r>
              <a:rPr lang="en-US" altLang="en-US" dirty="0" smtClean="0">
                <a:cs typeface="Times New Roman" pitchFamily="18" charset="0"/>
              </a:rPr>
              <a:t>Functional </a:t>
            </a:r>
            <a:r>
              <a:rPr lang="en-US" altLang="en-US" dirty="0">
                <a:cs typeface="Times New Roman" pitchFamily="18" charset="0"/>
              </a:rPr>
              <a:t>loss vs. Organic Loss</a:t>
            </a:r>
          </a:p>
          <a:p>
            <a:pPr>
              <a:buClr>
                <a:srgbClr val="1D3275"/>
              </a:buClr>
              <a:buFont typeface="Wingdings" pitchFamily="2" charset="2"/>
              <a:buNone/>
            </a:pPr>
            <a:endParaRPr lang="en-US" dirty="0" smtClean="0">
              <a:latin typeface="Arial" pitchFamily="34" charset="0"/>
            </a:endParaRPr>
          </a:p>
        </p:txBody>
      </p:sp>
      <p:sp>
        <p:nvSpPr>
          <p:cNvPr id="504834" name="Rectangle 2"/>
          <p:cNvSpPr>
            <a:spLocks noGrp="1" noChangeArrowheads="1"/>
          </p:cNvSpPr>
          <p:nvPr>
            <p:ph type="title" idx="4294967295"/>
          </p:nvPr>
        </p:nvSpPr>
        <p:spPr>
          <a:xfrm>
            <a:off x="1752600" y="0"/>
            <a:ext cx="6477000" cy="914400"/>
          </a:xfrm>
        </p:spPr>
        <p:txBody>
          <a:bodyPr/>
          <a:lstStyle/>
          <a:p>
            <a:pPr>
              <a:defRPr/>
            </a:pPr>
            <a:r>
              <a:rPr lang="en-US" sz="2800" dirty="0" smtClean="0"/>
              <a:t>Adaptive Equipment Only – </a:t>
            </a:r>
            <a:br>
              <a:rPr lang="en-US" sz="2800" dirty="0" smtClean="0"/>
            </a:br>
            <a:r>
              <a:rPr lang="en-US" sz="2800" dirty="0" smtClean="0"/>
              <a:t>Qualifying Disabilities</a:t>
            </a:r>
          </a:p>
        </p:txBody>
      </p:sp>
    </p:spTree>
    <p:extLst>
      <p:ext uri="{BB962C8B-B14F-4D97-AF65-F5344CB8AC3E}">
        <p14:creationId xmlns:p14="http://schemas.microsoft.com/office/powerpoint/2010/main" val="195035501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8</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8</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endParaRPr lang="en-US" altLang="en-US" dirty="0" smtClean="0"/>
          </a:p>
          <a:p>
            <a:pPr eaLnBrk="1" hangingPunct="1">
              <a:buFont typeface="Wingdings" panose="05000000000000000000" pitchFamily="2" charset="2"/>
              <a:buChar char="Ø"/>
            </a:pPr>
            <a:r>
              <a:rPr lang="en-US" altLang="en-US" dirty="0" smtClean="0"/>
              <a:t>Veteran </a:t>
            </a:r>
            <a:r>
              <a:rPr lang="en-US" altLang="en-US" dirty="0"/>
              <a:t>or service member may qualify</a:t>
            </a:r>
          </a:p>
          <a:p>
            <a:pPr eaLnBrk="1" hangingPunct="1"/>
            <a:endParaRPr lang="en-US" altLang="en-US" dirty="0" smtClean="0"/>
          </a:p>
          <a:p>
            <a:pPr eaLnBrk="1" hangingPunct="1">
              <a:buFont typeface="Wingdings" panose="05000000000000000000" pitchFamily="2" charset="2"/>
              <a:buChar char="Ø"/>
            </a:pPr>
            <a:r>
              <a:rPr lang="en-US" altLang="en-US" dirty="0" smtClean="0"/>
              <a:t>Automobile </a:t>
            </a:r>
            <a:r>
              <a:rPr lang="en-US" altLang="en-US" dirty="0"/>
              <a:t>allowance is a once-in-a-lifetime grant</a:t>
            </a:r>
          </a:p>
          <a:p>
            <a:pPr eaLnBrk="1" hangingPunct="1"/>
            <a:endParaRPr lang="en-US" altLang="en-US" dirty="0" smtClean="0"/>
          </a:p>
          <a:p>
            <a:pPr eaLnBrk="1" hangingPunct="1">
              <a:buFont typeface="Wingdings" panose="05000000000000000000" pitchFamily="2" charset="2"/>
              <a:buChar char="Ø"/>
            </a:pPr>
            <a:r>
              <a:rPr lang="en-US" altLang="en-US" dirty="0" smtClean="0"/>
              <a:t>No </a:t>
            </a:r>
            <a:r>
              <a:rPr lang="en-US" altLang="en-US" dirty="0"/>
              <a:t>limit on adaptive equipment grants</a:t>
            </a:r>
          </a:p>
          <a:p>
            <a:pPr>
              <a:buClr>
                <a:srgbClr val="1D3275"/>
              </a:buClr>
              <a:buFont typeface="Wingdings" pitchFamily="2" charset="2"/>
              <a:buNone/>
            </a:pPr>
            <a:endParaRPr lang="en-US" dirty="0" smtClean="0">
              <a:latin typeface="Arial" pitchFamily="34" charset="0"/>
            </a:endParaRPr>
          </a:p>
          <a:p>
            <a:pP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Auto/Adaptive Equipment – </a:t>
            </a:r>
            <a:br>
              <a:rPr lang="en-US" sz="2800" dirty="0" smtClean="0"/>
            </a:br>
            <a:r>
              <a:rPr lang="en-US" sz="2800" dirty="0" smtClean="0"/>
              <a:t>General Information</a:t>
            </a:r>
          </a:p>
        </p:txBody>
      </p:sp>
    </p:spTree>
    <p:extLst>
      <p:ext uri="{BB962C8B-B14F-4D97-AF65-F5344CB8AC3E}">
        <p14:creationId xmlns:p14="http://schemas.microsoft.com/office/powerpoint/2010/main" val="356790708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hidden="1"/>
          <p:cNvSpPr>
            <a:spLocks noGrp="1"/>
          </p:cNvSpPr>
          <p:nvPr>
            <p:ph type="sldNum" sz="quarter" idx="10"/>
          </p:nvPr>
        </p:nvSpPr>
        <p:spPr/>
        <p:txBody>
          <a:bodyPr/>
          <a:lstStyle/>
          <a:p>
            <a:pPr>
              <a:defRPr/>
            </a:pPr>
            <a:fld id="{BA44DA10-E7DA-4D11-84EC-1518B97780F6}" type="slidenum">
              <a:rPr lang="en-US" smtClean="0"/>
              <a:pPr>
                <a:defRPr/>
              </a:pPr>
              <a:t>9</a:t>
            </a:fld>
            <a:endParaRPr lang="en-US" dirty="0"/>
          </a:p>
        </p:txBody>
      </p:sp>
      <p:sp>
        <p:nvSpPr>
          <p:cNvPr id="4" name="Slide Number Placeholder 3"/>
          <p:cNvSpPr txBox="1">
            <a:spLocks noGrp="1"/>
          </p:cNvSpPr>
          <p:nvPr/>
        </p:nvSpPr>
        <p:spPr bwMode="auto">
          <a:xfrm>
            <a:off x="7924800" y="6356350"/>
            <a:ext cx="1219200" cy="457200"/>
          </a:xfrm>
          <a:prstGeom prst="rect">
            <a:avLst/>
          </a:prstGeom>
          <a:noFill/>
          <a:ln>
            <a:miter lim="800000"/>
            <a:headEnd/>
            <a:tailEnd/>
          </a:ln>
        </p:spPr>
        <p:txBody>
          <a:bodyPr lIns="92075" tIns="46038" rIns="92075" bIns="46038" anchor="ctr" anchorCtr="1"/>
          <a:lstStyle/>
          <a:p>
            <a:pPr algn="ctr" eaLnBrk="0" hangingPunct="0">
              <a:defRPr/>
            </a:pPr>
            <a:fld id="{C49106BB-3664-4EC4-A861-38924082FD8C}" type="slidenum">
              <a:rPr lang="en-US" sz="1600" b="1" i="1">
                <a:solidFill>
                  <a:srgbClr val="1D3275"/>
                </a:solidFill>
                <a:effectLst>
                  <a:outerShdw blurRad="38100" dist="38100" dir="2700000" algn="tl">
                    <a:srgbClr val="C0C0C0"/>
                  </a:outerShdw>
                </a:effectLst>
                <a:latin typeface="Century Schoolbook" pitchFamily="18" charset="0"/>
              </a:rPr>
              <a:pPr algn="ctr" eaLnBrk="0" hangingPunct="0">
                <a:defRPr/>
              </a:pPr>
              <a:t>9</a:t>
            </a:fld>
            <a:endParaRPr lang="en-US" sz="1600" b="1" i="1" dirty="0">
              <a:solidFill>
                <a:srgbClr val="1D3275"/>
              </a:solidFill>
              <a:effectLst>
                <a:outerShdw blurRad="38100" dist="38100" dir="2700000" algn="tl">
                  <a:srgbClr val="C0C0C0"/>
                </a:outerShdw>
              </a:effectLst>
              <a:latin typeface="Century Schoolbook" pitchFamily="18" charset="0"/>
            </a:endParaRPr>
          </a:p>
        </p:txBody>
      </p:sp>
      <p:sp>
        <p:nvSpPr>
          <p:cNvPr id="6148" name="Rectangle 3"/>
          <p:cNvSpPr>
            <a:spLocks noGrp="1" noChangeArrowheads="1"/>
          </p:cNvSpPr>
          <p:nvPr>
            <p:ph type="body" idx="4294967295"/>
          </p:nvPr>
        </p:nvSpPr>
        <p:spPr>
          <a:xfrm>
            <a:off x="533400" y="1447800"/>
            <a:ext cx="8458200" cy="4876800"/>
          </a:xfrm>
        </p:spPr>
        <p:txBody>
          <a:bodyPr/>
          <a:lstStyle/>
          <a:p>
            <a:pPr eaLnBrk="1" hangingPunct="1">
              <a:buFont typeface="Wingdings" panose="05000000000000000000" pitchFamily="2" charset="2"/>
              <a:buChar char="Ø"/>
            </a:pPr>
            <a:r>
              <a:rPr lang="en-US" altLang="en-US" dirty="0"/>
              <a:t>If specific claim received and issue not previously </a:t>
            </a:r>
            <a:r>
              <a:rPr lang="en-US" altLang="en-US" dirty="0" smtClean="0"/>
              <a:t>considered</a:t>
            </a:r>
          </a:p>
          <a:p>
            <a:pPr eaLnBrk="1" hangingPunct="1">
              <a:buFont typeface="Wingdings" panose="05000000000000000000" pitchFamily="2" charset="2"/>
              <a:buChar char="Ø"/>
            </a:pPr>
            <a:endParaRPr lang="en-US" altLang="en-US" dirty="0"/>
          </a:p>
          <a:p>
            <a:pPr eaLnBrk="1" hangingPunct="1">
              <a:buFont typeface="Wingdings" panose="05000000000000000000" pitchFamily="2" charset="2"/>
              <a:buChar char="Ø"/>
            </a:pPr>
            <a:r>
              <a:rPr lang="en-US" altLang="en-US" dirty="0"/>
              <a:t>Inferred from disability rating that fulfills the applicable </a:t>
            </a:r>
            <a:r>
              <a:rPr lang="en-US" altLang="en-US" dirty="0" smtClean="0"/>
              <a:t>criteria</a:t>
            </a:r>
          </a:p>
          <a:p>
            <a:pPr marL="0" indent="0" eaLnBrk="1" hangingPunct="1">
              <a:buNone/>
            </a:pPr>
            <a:endParaRPr lang="en-US" altLang="en-US" dirty="0"/>
          </a:p>
          <a:p>
            <a:pPr>
              <a:buFont typeface="Wingdings" panose="05000000000000000000" pitchFamily="2" charset="2"/>
              <a:buChar char="Ø"/>
            </a:pPr>
            <a:r>
              <a:rPr lang="en-US" altLang="en-US" dirty="0" smtClean="0"/>
              <a:t>Rating </a:t>
            </a:r>
            <a:r>
              <a:rPr lang="en-US" altLang="en-US" dirty="0"/>
              <a:t>decisions granting eligibility to adaptive equipment</a:t>
            </a:r>
            <a:r>
              <a:rPr lang="en-US" altLang="en-US" b="1" i="1" dirty="0"/>
              <a:t> only</a:t>
            </a:r>
            <a:r>
              <a:rPr lang="en-US" altLang="en-US" dirty="0"/>
              <a:t> must be clear that it does </a:t>
            </a:r>
            <a:r>
              <a:rPr lang="en-US" altLang="en-US" b="1" dirty="0"/>
              <a:t>NOT</a:t>
            </a:r>
            <a:r>
              <a:rPr lang="en-US" altLang="en-US" dirty="0"/>
              <a:t> include the automobile allowance. </a:t>
            </a:r>
          </a:p>
          <a:p>
            <a:pPr>
              <a:buClr>
                <a:srgbClr val="1D3275"/>
              </a:buClr>
              <a:buFont typeface="Wingdings" pitchFamily="2" charset="2"/>
              <a:buNone/>
            </a:pPr>
            <a:endParaRPr lang="en-US" dirty="0" smtClean="0">
              <a:latin typeface="Arial" pitchFamily="34" charset="0"/>
            </a:endParaRPr>
          </a:p>
          <a:p>
            <a:pPr algn="ctr">
              <a:buClr>
                <a:srgbClr val="1D3275"/>
              </a:buClr>
              <a:buFont typeface="Wingdings" pitchFamily="2" charset="2"/>
              <a:buNone/>
            </a:pPr>
            <a:endParaRPr lang="en-US" dirty="0">
              <a:latin typeface="Arial" pitchFamily="34" charset="0"/>
            </a:endParaRPr>
          </a:p>
        </p:txBody>
      </p:sp>
      <p:sp>
        <p:nvSpPr>
          <p:cNvPr id="504834" name="Rectangle 2"/>
          <p:cNvSpPr>
            <a:spLocks noGrp="1" noChangeArrowheads="1"/>
          </p:cNvSpPr>
          <p:nvPr>
            <p:ph type="title" idx="4294967295"/>
          </p:nvPr>
        </p:nvSpPr>
        <p:spPr>
          <a:xfrm>
            <a:off x="1752600" y="0"/>
            <a:ext cx="6477000" cy="882650"/>
          </a:xfrm>
        </p:spPr>
        <p:txBody>
          <a:bodyPr/>
          <a:lstStyle/>
          <a:p>
            <a:pPr>
              <a:defRPr/>
            </a:pPr>
            <a:r>
              <a:rPr lang="en-US" sz="2800" dirty="0" smtClean="0"/>
              <a:t>Auto/Adaptive Equipment – </a:t>
            </a:r>
            <a:br>
              <a:rPr lang="en-US" sz="2800" dirty="0" smtClean="0"/>
            </a:br>
            <a:r>
              <a:rPr lang="en-US" sz="2800" dirty="0" smtClean="0"/>
              <a:t>When a Rating is Required</a:t>
            </a:r>
          </a:p>
        </p:txBody>
      </p:sp>
    </p:spTree>
    <p:extLst>
      <p:ext uri="{BB962C8B-B14F-4D97-AF65-F5344CB8AC3E}">
        <p14:creationId xmlns:p14="http://schemas.microsoft.com/office/powerpoint/2010/main" val="302100849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Ppt0000000">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ecBrfNov2002">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ecBrfNov20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ecBrfNov2002 2">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ecBrfNov20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ecBrfNov2002 4">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ecBrfNov2002 5">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ecBrfNov2002 6">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DB869E3E810774AA7B17315F3F50FE5" ma:contentTypeVersion="2" ma:contentTypeDescription="Create a new document." ma:contentTypeScope="" ma:versionID="6c365028c923d9ffa664fde6e73f74f8">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4638F58-8AD9-40B3-BA71-FA77B8E95C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364D9F61-628C-4A22-82F6-6D4AAE0BCC61}">
  <ds:schemaRefs>
    <ds:schemaRef ds:uri="http://schemas.microsoft.com/sharepoint/v3/contenttype/forms"/>
  </ds:schemaRefs>
</ds:datastoreItem>
</file>

<file path=customXml/itemProps3.xml><?xml version="1.0" encoding="utf-8"?>
<ds:datastoreItem xmlns:ds="http://schemas.openxmlformats.org/officeDocument/2006/customXml" ds:itemID="{71532168-37D5-4960-BF86-71945C7CF021}">
  <ds:schemaRefs>
    <ds:schemaRef ds:uri="http://purl.org/dc/dcmitype/"/>
    <ds:schemaRef ds:uri="http://www.w3.org/XML/1998/namespace"/>
    <ds:schemaRef ds:uri="http://purl.org/dc/terms/"/>
    <ds:schemaRef ds:uri="http://schemas.microsoft.com/office/2006/documentManagement/types"/>
    <ds:schemaRef ds:uri="http://schemas.openxmlformats.org/package/2006/metadata/core-properties"/>
    <ds:schemaRef ds:uri="http://purl.org/dc/elements/1.1/"/>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C:\DOCUME~1\CAPDPATR\LOCALS~1\Temp\Ppt0000000.pot</Template>
  <TotalTime>393</TotalTime>
  <Words>1092</Words>
  <Application>Microsoft Office PowerPoint</Application>
  <PresentationFormat>On-screen Show (4:3)</PresentationFormat>
  <Paragraphs>194</Paragraphs>
  <Slides>26</Slides>
  <Notes>25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Ppt0000000</vt:lpstr>
      <vt:lpstr>Rating Issues Involving: Auto/Adaptive Equipment, SAH/SHA and Civil Service Preference</vt:lpstr>
      <vt:lpstr>Lesson Topics </vt:lpstr>
      <vt:lpstr>PowerPoint Presentation</vt:lpstr>
      <vt:lpstr>References</vt:lpstr>
      <vt:lpstr>Automobile Allowance Qualifying Disabilities</vt:lpstr>
      <vt:lpstr>Automobile Allowance Qualifying Disabilities (con’t)</vt:lpstr>
      <vt:lpstr>Adaptive Equipment Only –  Qualifying Disabilities</vt:lpstr>
      <vt:lpstr>Auto/Adaptive Equipment –  General Information</vt:lpstr>
      <vt:lpstr>Auto/Adaptive Equipment –  When a Rating is Required</vt:lpstr>
      <vt:lpstr>PowerPoint Presentation</vt:lpstr>
      <vt:lpstr>References</vt:lpstr>
      <vt:lpstr>Specially Adapted Housing (SAH) – Qualifying Disabilities</vt:lpstr>
      <vt:lpstr>Specially Adapted Housing (SAH) – Qualifying Disabilities (cont’d)</vt:lpstr>
      <vt:lpstr>Specially Adapted Housing (SAH) – Qualifying Disabilities (cont’d)</vt:lpstr>
      <vt:lpstr>“Preclude Locomotion”</vt:lpstr>
      <vt:lpstr>When a Rating is Required</vt:lpstr>
      <vt:lpstr>Special Home Adaptation (SHA) – Qualifying Disabilities</vt:lpstr>
      <vt:lpstr>Special Home Adaptation (SHA) – Qualifying Disabilities</vt:lpstr>
      <vt:lpstr>Special Home Adaptation (SHA) – Qualifying Disabilities</vt:lpstr>
      <vt:lpstr>SHA General Information</vt:lpstr>
      <vt:lpstr>PowerPoint Presentation</vt:lpstr>
      <vt:lpstr>References</vt:lpstr>
      <vt:lpstr>Civil Service Preference – When a Rating is Required</vt:lpstr>
      <vt:lpstr>Civil Service Preference</vt:lpstr>
      <vt:lpstr>Civil Service Preference – “Ascertainable Residuals”</vt:lpstr>
      <vt:lpstr>End of Lesson</vt:lpstr>
    </vt:vector>
  </TitlesOfParts>
  <Company>Veterans Benefits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&lt;Insert Lesson Title&gt;</dc:title>
  <dc:subject>VSR</dc:subject>
  <dc:creator>Department of Veterans Affairs, Veterans Benefits Administration, Fiduciary Service, STAFF</dc:creator>
  <dc:description>The purpose of this lesson is to introduce the trainees to some ancillary benefits and special benefits that require a rating decision to determine eligibility.</dc:description>
  <cp:lastModifiedBy>Sochar, Lisa</cp:lastModifiedBy>
  <cp:revision>36</cp:revision>
  <cp:lastPrinted>2000-11-13T16:27:02Z</cp:lastPrinted>
  <dcterms:created xsi:type="dcterms:W3CDTF">2011-04-13T12:48:41Z</dcterms:created>
  <dcterms:modified xsi:type="dcterms:W3CDTF">2015-02-23T18:37:00Z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0x0101003DB869E3E810774AA7B17315F3F50FE5</vt:lpwstr>
  </property>
  <property fmtid="{D5CDD505-2E9C-101B-9397-08002B2CF9AE}" pid="3" name="Language">
    <vt:lpwstr>en</vt:lpwstr>
  </property>
  <property fmtid="{D5CDD505-2E9C-101B-9397-08002B2CF9AE}" pid="4" name="Type">
    <vt:lpwstr>Presentation</vt:lpwstr>
  </property>
</Properties>
</file>