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3" r:id="rId6"/>
    <p:sldId id="359" r:id="rId7"/>
    <p:sldId id="388" r:id="rId8"/>
    <p:sldId id="389" r:id="rId9"/>
    <p:sldId id="390" r:id="rId10"/>
    <p:sldId id="392" r:id="rId11"/>
    <p:sldId id="395" r:id="rId12"/>
    <p:sldId id="398" r:id="rId13"/>
    <p:sldId id="394" r:id="rId14"/>
    <p:sldId id="397" r:id="rId15"/>
    <p:sldId id="396" r:id="rId16"/>
    <p:sldId id="401" r:id="rId17"/>
    <p:sldId id="393" r:id="rId18"/>
    <p:sldId id="399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0000"/>
    <a:srgbClr val="BBBBFF"/>
    <a:srgbClr val="ABABFF"/>
    <a:srgbClr val="1D3275"/>
    <a:srgbClr val="0033CC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82" autoAdjust="0"/>
    <p:restoredTop sz="94356" autoAdjust="0"/>
  </p:normalViewPr>
  <p:slideViewPr>
    <p:cSldViewPr>
      <p:cViewPr>
        <p:scale>
          <a:sx n="80" d="100"/>
          <a:sy n="80" d="100"/>
        </p:scale>
        <p:origin x="-666" y="-696"/>
      </p:cViewPr>
      <p:guideLst>
        <p:guide orient="horz" pos="216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1164" y="-60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110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0110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9047DD1-5BCF-40C1-A8F5-3CADF1E3B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076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8025"/>
            <a:ext cx="4594225" cy="344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9438"/>
            <a:ext cx="5140325" cy="42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fld id="{E71C225B-4BA2-462F-B2E0-3B7DD776F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16123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200" smtClean="0"/>
              <a:t>VBA Overview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9A7FEB1-4FAC-4C2B-B25B-B681930B51F2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4418013"/>
            <a:ext cx="5921375" cy="4181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n-US" sz="1600" b="1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94D9C-90B8-4CB8-80B7-2E1E9004B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263" y="0"/>
            <a:ext cx="1963737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7463" y="0"/>
            <a:ext cx="5740400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D348A-0F85-443B-A79C-C712BE4D2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091C-A1E3-4D2F-838F-2AF3D4B9D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32E08-D1ED-4514-8CD3-CF6950674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463" y="1789113"/>
            <a:ext cx="3743325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188" y="1789113"/>
            <a:ext cx="3744912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7B61-3A1B-4C3D-A9E4-81873D2996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BC855-88D6-492F-8807-38A3713D8D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B86D-7ED5-40B2-8157-FF4D18617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A732-E78B-48DB-894A-677EA0D48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20B12-A193-4B03-9CA7-451797F00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3DD2-9FE3-4609-B403-7541EE482C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89063" y="1052513"/>
            <a:ext cx="7754937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863" y="6396038"/>
            <a:ext cx="8720137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41400" y="890588"/>
            <a:ext cx="8102600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20888" y="0"/>
            <a:ext cx="71231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7463" y="1789113"/>
            <a:ext cx="7640637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pPr>
              <a:defRPr/>
            </a:pPr>
            <a:fld id="{C0B98A25-72C3-42AC-AFA6-7953F0EEE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644525" y="6400800"/>
            <a:ext cx="331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Training Staff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76200"/>
            <a:ext cx="11604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•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4953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z="2400" b="1" i="1" dirty="0" smtClean="0">
                <a:solidFill>
                  <a:srgbClr val="1D3275"/>
                </a:solidFill>
                <a:latin typeface="Verdana" pitchFamily="34" charset="0"/>
              </a:rPr>
              <a:t>Automobile Allowance &amp; Adaptive Equipment</a:t>
            </a:r>
            <a:endParaRPr lang="en-US" sz="4800" b="1" i="1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629400" y="3352800"/>
            <a:ext cx="25146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 smtClean="0">
                <a:latin typeface="Century Schoolbook" pitchFamily="18" charset="0"/>
              </a:rPr>
              <a:t>February 2015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3276600"/>
            <a:ext cx="2514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i="1">
                <a:solidFill>
                  <a:srgbClr val="1D3275"/>
                </a:solidFill>
                <a:latin typeface="Century Schoolbook" pitchFamily="18" charset="0"/>
              </a:rPr>
              <a:t>Compensation Service Training Staff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Review </a:t>
            </a:r>
            <a:r>
              <a:rPr lang="en-US" altLang="en-US" dirty="0"/>
              <a:t>evidence of record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None/>
            </a:pPr>
            <a:r>
              <a:rPr lang="en-US" altLang="en-US" dirty="0"/>
              <a:t>		</a:t>
            </a:r>
            <a:r>
              <a:rPr lang="en-US" altLang="en-US" dirty="0" smtClean="0"/>
              <a:t> 1</a:t>
            </a:r>
            <a:r>
              <a:rPr lang="en-US" altLang="en-US" dirty="0"/>
              <a:t>.  Submitted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None/>
            </a:pPr>
            <a:r>
              <a:rPr lang="en-US" altLang="en-US" dirty="0"/>
              <a:t>         2.  </a:t>
            </a:r>
            <a:r>
              <a:rPr lang="en-US" altLang="en-US" dirty="0" smtClean="0"/>
              <a:t>Claims folder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Determine Next action: </a:t>
            </a:r>
          </a:p>
          <a:p>
            <a:pPr marL="0" indent="0" eaLnBrk="1" hangingPunct="1">
              <a:lnSpc>
                <a:spcPct val="90000"/>
              </a:lnSpc>
              <a:spcAft>
                <a:spcPct val="25000"/>
              </a:spcAft>
              <a:buNone/>
            </a:pPr>
            <a:r>
              <a:rPr lang="en-US" altLang="en-US" dirty="0"/>
              <a:t>	 </a:t>
            </a:r>
            <a:r>
              <a:rPr lang="en-US" altLang="en-US" dirty="0" smtClean="0"/>
              <a:t> Development </a:t>
            </a:r>
            <a:r>
              <a:rPr lang="en-US" altLang="en-US" dirty="0"/>
              <a:t>or </a:t>
            </a:r>
            <a:r>
              <a:rPr lang="en-US" altLang="en-US" dirty="0" smtClean="0"/>
              <a:t>a 	</a:t>
            </a:r>
          </a:p>
          <a:p>
            <a:pPr marL="0" indent="0" eaLnBrk="1" hangingPunct="1">
              <a:lnSpc>
                <a:spcPct val="90000"/>
              </a:lnSpc>
              <a:spcAft>
                <a:spcPct val="25000"/>
              </a:spcAft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  Decision</a:t>
            </a:r>
            <a:endParaRPr lang="en-US" altLang="en-US" dirty="0"/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Receipt of VA Form 21-4502</a:t>
            </a:r>
          </a:p>
        </p:txBody>
      </p:sp>
    </p:spTree>
    <p:extLst>
      <p:ext uri="{BB962C8B-B14F-4D97-AF65-F5344CB8AC3E}">
        <p14:creationId xmlns:p14="http://schemas.microsoft.com/office/powerpoint/2010/main" val="3557500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marL="466725" indent="-182563" eaLnBrk="1" hangingPunct="1">
              <a:lnSpc>
                <a:spcPct val="90000"/>
              </a:lnSpc>
              <a:spcAft>
                <a:spcPct val="25000"/>
              </a:spcAft>
              <a:buNone/>
            </a:pPr>
            <a:endParaRPr lang="en-US" altLang="en-US" sz="3200" dirty="0" smtClean="0"/>
          </a:p>
          <a:p>
            <a:pPr marL="466725" indent="-182563" eaLnBrk="1" hangingPunct="1">
              <a:lnSpc>
                <a:spcPct val="90000"/>
              </a:lnSpc>
              <a:spcAft>
                <a:spcPct val="25000"/>
              </a:spcAft>
              <a:buNone/>
            </a:pPr>
            <a:r>
              <a:rPr lang="en-US" altLang="en-US" sz="3200" dirty="0" smtClean="0"/>
              <a:t>Development </a:t>
            </a:r>
            <a:r>
              <a:rPr lang="en-US" altLang="en-US" sz="3200" dirty="0"/>
              <a:t>= </a:t>
            </a:r>
            <a:r>
              <a:rPr lang="en-US" altLang="en-US" sz="3200" dirty="0" smtClean="0"/>
              <a:t>5103 Notice </a:t>
            </a:r>
            <a:r>
              <a:rPr lang="en-US" altLang="en-US" dirty="0" smtClean="0"/>
              <a:t>(formally VCAA)</a:t>
            </a:r>
            <a:endParaRPr lang="en-US" altLang="en-US" dirty="0"/>
          </a:p>
          <a:p>
            <a:pPr marL="741362" indent="-4572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Prepare </a:t>
            </a:r>
            <a:r>
              <a:rPr lang="en-US" altLang="en-US" dirty="0"/>
              <a:t>and send </a:t>
            </a:r>
            <a:r>
              <a:rPr lang="en-US" altLang="en-US" dirty="0" smtClean="0"/>
              <a:t>5103 Notice</a:t>
            </a:r>
            <a:endParaRPr lang="en-US" altLang="en-US" sz="2400" dirty="0" smtClean="0"/>
          </a:p>
          <a:p>
            <a:pPr marL="741362" indent="-4572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30 </a:t>
            </a:r>
            <a:r>
              <a:rPr lang="en-US" altLang="en-US" dirty="0"/>
              <a:t>days expired </a:t>
            </a:r>
            <a:endParaRPr lang="en-US" altLang="en-US" dirty="0" smtClean="0"/>
          </a:p>
          <a:p>
            <a:pPr marL="741362" indent="-4572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Upload treatment </a:t>
            </a:r>
            <a:r>
              <a:rPr lang="en-US" altLang="en-US" dirty="0"/>
              <a:t>records from VAMC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Execute Actions</a:t>
            </a:r>
          </a:p>
        </p:txBody>
      </p:sp>
    </p:spTree>
    <p:extLst>
      <p:ext uri="{BB962C8B-B14F-4D97-AF65-F5344CB8AC3E}">
        <p14:creationId xmlns:p14="http://schemas.microsoft.com/office/powerpoint/2010/main" val="2294623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marL="466725" indent="-182563" eaLnBrk="1" hangingPunct="1">
              <a:lnSpc>
                <a:spcPct val="90000"/>
              </a:lnSpc>
              <a:spcAft>
                <a:spcPct val="25000"/>
              </a:spcAft>
              <a:buNone/>
            </a:pPr>
            <a:endParaRPr lang="en-US" altLang="en-US" dirty="0" smtClean="0"/>
          </a:p>
          <a:p>
            <a:pPr marL="466725" indent="-182563" eaLnBrk="1" hangingPunct="1">
              <a:lnSpc>
                <a:spcPct val="90000"/>
              </a:lnSpc>
              <a:spcAft>
                <a:spcPct val="25000"/>
              </a:spcAft>
              <a:buNone/>
            </a:pPr>
            <a:r>
              <a:rPr lang="en-US" altLang="en-US" sz="3200" dirty="0" smtClean="0"/>
              <a:t>Decision </a:t>
            </a:r>
            <a:r>
              <a:rPr lang="en-US" altLang="en-US" sz="3200" dirty="0"/>
              <a:t>= Award and Notify</a:t>
            </a:r>
          </a:p>
          <a:p>
            <a:pPr marL="741362" indent="-4572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Complete </a:t>
            </a:r>
            <a:r>
              <a:rPr lang="en-US" altLang="en-US" dirty="0"/>
              <a:t>VA Form 21-4502</a:t>
            </a:r>
          </a:p>
          <a:p>
            <a:pPr marL="741362" indent="-4572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Upload copy </a:t>
            </a:r>
            <a:r>
              <a:rPr lang="en-US" altLang="en-US" dirty="0"/>
              <a:t>for C-file </a:t>
            </a:r>
          </a:p>
          <a:p>
            <a:pPr marL="741362" indent="-4572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PCGL </a:t>
            </a:r>
            <a:r>
              <a:rPr lang="en-US" altLang="en-US" dirty="0"/>
              <a:t>with VA Form</a:t>
            </a:r>
          </a:p>
          <a:p>
            <a:pPr marL="741362" indent="-4572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/>
              <a:t>PCLR </a:t>
            </a:r>
            <a:r>
              <a:rPr lang="en-US" altLang="en-US" dirty="0"/>
              <a:t>290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Execute Actions (cont’d)</a:t>
            </a:r>
          </a:p>
        </p:txBody>
      </p:sp>
    </p:spTree>
    <p:extLst>
      <p:ext uri="{BB962C8B-B14F-4D97-AF65-F5344CB8AC3E}">
        <p14:creationId xmlns:p14="http://schemas.microsoft.com/office/powerpoint/2010/main" val="1954914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Review Exercises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99790"/>
              </p:ext>
            </p:extLst>
          </p:nvPr>
        </p:nvGraphicFramePr>
        <p:xfrm>
          <a:off x="1524000" y="1981200"/>
          <a:ext cx="655320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4" imgW="4582562" imgH="3041964" progId="MS_ClipArt_Gallery.5">
                  <p:embed/>
                </p:oleObj>
              </mc:Choice>
              <mc:Fallback>
                <p:oleObj name="Clip" r:id="rId4" imgW="4582562" imgH="3041964" progId="MS_ClipArt_Gallery.5">
                  <p:embed/>
                  <p:pic>
                    <p:nvPicPr>
                      <p:cNvPr id="0" name="Object 205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655320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1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sz="3200" dirty="0" smtClean="0"/>
              <a:t>Eligibility </a:t>
            </a:r>
            <a:r>
              <a:rPr lang="en-US" altLang="en-US" sz="3200" dirty="0"/>
              <a:t>criteria</a:t>
            </a:r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sz="3200" dirty="0" smtClean="0"/>
              <a:t>Proper </a:t>
            </a:r>
            <a:r>
              <a:rPr lang="en-US" altLang="en-US" sz="3200" dirty="0"/>
              <a:t>actions needed</a:t>
            </a:r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sz="3200" dirty="0" smtClean="0"/>
              <a:t>Execute </a:t>
            </a:r>
            <a:r>
              <a:rPr lang="en-US" altLang="en-US" sz="3200" dirty="0"/>
              <a:t>actions</a:t>
            </a:r>
          </a:p>
          <a:p>
            <a:pPr algn="ctr">
              <a:buClr>
                <a:srgbClr val="1D3275"/>
              </a:buClr>
              <a:buFont typeface="Wingdings" pitchFamily="2" charset="2"/>
              <a:buNone/>
            </a:pPr>
            <a:endParaRPr lang="en-US" dirty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567907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marL="566738" lvl="0" indent="-566738" algn="ctr" eaLnBrk="1" hangingPunct="1">
              <a:spcAft>
                <a:spcPct val="25000"/>
              </a:spcAft>
              <a:buClrTx/>
              <a:buNone/>
            </a:pPr>
            <a:endParaRPr lang="en-US" dirty="0" smtClean="0">
              <a:latin typeface="Arial" pitchFamily="34" charset="0"/>
            </a:endParaRPr>
          </a:p>
          <a:p>
            <a:pPr marL="566738" lvl="0" indent="-566738" algn="ctr" eaLnBrk="1" hangingPunct="1">
              <a:spcAft>
                <a:spcPct val="25000"/>
              </a:spcAft>
              <a:buClrTx/>
              <a:buNone/>
            </a:pPr>
            <a:endParaRPr lang="en-US" dirty="0">
              <a:latin typeface="Arial" pitchFamily="34" charset="0"/>
            </a:endParaRPr>
          </a:p>
          <a:p>
            <a:pPr marL="566738" lvl="0" indent="-566738" algn="ctr" eaLnBrk="1" hangingPunct="1">
              <a:spcAft>
                <a:spcPct val="25000"/>
              </a:spcAft>
              <a:buClrTx/>
              <a:buNone/>
            </a:pPr>
            <a:r>
              <a:rPr lang="en-US" sz="8000" dirty="0" smtClean="0">
                <a:latin typeface="Arial" pitchFamily="34" charset="0"/>
              </a:rPr>
              <a:t>Questions…</a:t>
            </a: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0357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28F830-42DA-493A-834E-77448722BE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8C3FE827-57D5-4F4F-A388-2605371E15C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648200"/>
          </a:xfrm>
        </p:spPr>
        <p:txBody>
          <a:bodyPr/>
          <a:lstStyle/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/>
              <a:t>Recognize the eligibility criteria for Auto/Adaptive equipment </a:t>
            </a:r>
            <a:r>
              <a:rPr lang="en-US" altLang="en-US" dirty="0" smtClean="0"/>
              <a:t>benefits</a:t>
            </a:r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/>
              <a:t>Determine what actions to take based on review of the evidence of </a:t>
            </a:r>
            <a:r>
              <a:rPr lang="en-US" altLang="en-US" dirty="0" smtClean="0"/>
              <a:t>record</a:t>
            </a:r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cs typeface="Times New Roman" pitchFamily="18" charset="0"/>
              </a:rPr>
              <a:t>Provide proper development or award notifications</a:t>
            </a:r>
            <a:r>
              <a:rPr lang="en-US" altLang="en-US" dirty="0"/>
              <a:t> </a:t>
            </a:r>
          </a:p>
          <a:p>
            <a:pPr marL="0" indent="0">
              <a:lnSpc>
                <a:spcPct val="150000"/>
              </a:lnSpc>
              <a:buClr>
                <a:srgbClr val="1D3275"/>
              </a:buClr>
              <a:buNone/>
              <a:defRPr/>
            </a:pPr>
            <a:endParaRPr lang="en-US" kern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Objectives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040767-0933-4FCD-BA96-20C01A13209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A00CCE1D-ADEB-4F69-AED5-2CEAF2A3EE8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394700" cy="4800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400" smtClean="0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1D3275"/>
              </a:buClr>
              <a:buFont typeface="Wingdings" pitchFamily="2" charset="2"/>
              <a:buChar char="Ø"/>
            </a:pPr>
            <a:endParaRPr lang="en-US" sz="1400" smtClean="0">
              <a:latin typeface="Arial" pitchFamily="34" charset="0"/>
              <a:cs typeface="Microsoft Sans Serif" pitchFamily="34" charset="0"/>
            </a:endParaRPr>
          </a:p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200" smtClean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126" name="Rectangle 6"/>
          <p:cNvSpPr txBox="1">
            <a:spLocks noChangeArrowheads="1"/>
          </p:cNvSpPr>
          <p:nvPr/>
        </p:nvSpPr>
        <p:spPr bwMode="auto">
          <a:xfrm>
            <a:off x="533400" y="1447800"/>
            <a:ext cx="838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endParaRPr lang="en-US" altLang="en-US" sz="28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solidFill>
                  <a:srgbClr val="000066"/>
                </a:solidFill>
              </a:rPr>
              <a:t>38 </a:t>
            </a:r>
            <a:r>
              <a:rPr lang="en-US" altLang="en-US" sz="2800" dirty="0">
                <a:solidFill>
                  <a:srgbClr val="000066"/>
                </a:solidFill>
              </a:rPr>
              <a:t>U.S.C. Chapter </a:t>
            </a:r>
            <a:r>
              <a:rPr lang="en-US" altLang="en-US" sz="2800" dirty="0" smtClean="0">
                <a:solidFill>
                  <a:srgbClr val="000066"/>
                </a:solidFill>
              </a:rPr>
              <a:t>39</a:t>
            </a:r>
          </a:p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endParaRPr lang="en-US" altLang="en-US" sz="2800" dirty="0">
              <a:solidFill>
                <a:srgbClr val="000066"/>
              </a:solidFill>
            </a:endParaRPr>
          </a:p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en-US" altLang="en-US" sz="2800" dirty="0">
                <a:solidFill>
                  <a:srgbClr val="000066"/>
                </a:solidFill>
              </a:rPr>
              <a:t>38 CFR Part </a:t>
            </a:r>
            <a:r>
              <a:rPr lang="en-US" altLang="en-US" sz="2800" dirty="0" smtClean="0">
                <a:solidFill>
                  <a:srgbClr val="000066"/>
                </a:solidFill>
              </a:rPr>
              <a:t>3.808</a:t>
            </a:r>
          </a:p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endParaRPr lang="en-US" altLang="en-US" sz="28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solidFill>
                  <a:srgbClr val="000066"/>
                </a:solidFill>
              </a:rPr>
              <a:t>38 </a:t>
            </a:r>
            <a:r>
              <a:rPr lang="en-US" altLang="en-US" sz="2800" dirty="0">
                <a:solidFill>
                  <a:srgbClr val="000066"/>
                </a:solidFill>
              </a:rPr>
              <a:t>CFR Part 21, Subpart </a:t>
            </a:r>
            <a:r>
              <a:rPr lang="en-US" altLang="en-US" sz="2800" dirty="0" smtClean="0">
                <a:solidFill>
                  <a:srgbClr val="000066"/>
                </a:solidFill>
              </a:rPr>
              <a:t>A</a:t>
            </a:r>
          </a:p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endParaRPr lang="en-US" altLang="en-US" sz="28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spcAft>
                <a:spcPct val="25000"/>
              </a:spcAft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en-US" altLang="en-US" sz="2800" dirty="0" smtClean="0">
                <a:solidFill>
                  <a:srgbClr val="000066"/>
                </a:solidFill>
              </a:rPr>
              <a:t>M21-1MR </a:t>
            </a:r>
            <a:r>
              <a:rPr lang="en-US" altLang="en-US" sz="2800" dirty="0">
                <a:solidFill>
                  <a:srgbClr val="000066"/>
                </a:solidFill>
              </a:rPr>
              <a:t>Part </a:t>
            </a:r>
            <a:r>
              <a:rPr lang="en-US" altLang="en-US" sz="2800" dirty="0" smtClean="0">
                <a:solidFill>
                  <a:srgbClr val="000066"/>
                </a:solidFill>
              </a:rPr>
              <a:t>IX.i.2</a:t>
            </a:r>
          </a:p>
          <a:p>
            <a:pPr eaLnBrk="1" hangingPunct="1">
              <a:spcAft>
                <a:spcPct val="25000"/>
              </a:spcAft>
              <a:buClr>
                <a:srgbClr val="CC0000"/>
              </a:buClr>
            </a:pPr>
            <a:endParaRPr lang="en-US" altLang="en-US" sz="2800" dirty="0" smtClean="0">
              <a:solidFill>
                <a:srgbClr val="000066"/>
              </a:solidFill>
            </a:endParaRPr>
          </a:p>
          <a:p>
            <a:pPr eaLnBrk="1" hangingPunct="1">
              <a:spcAft>
                <a:spcPct val="25000"/>
              </a:spcAft>
              <a:buClr>
                <a:srgbClr val="CC0000"/>
              </a:buClr>
            </a:pPr>
            <a:endParaRPr lang="en-US" altLang="en-US" sz="2800" dirty="0">
              <a:solidFill>
                <a:srgbClr val="000066"/>
              </a:solidFill>
            </a:endParaRPr>
          </a:p>
          <a:p>
            <a:pPr eaLnBrk="1" hangingPunct="1">
              <a:spcAft>
                <a:spcPct val="25000"/>
              </a:spcAft>
              <a:buClr>
                <a:srgbClr val="CC0000"/>
              </a:buClr>
            </a:pPr>
            <a:endParaRPr lang="en-US" altLang="en-US" sz="2800" dirty="0">
              <a:solidFill>
                <a:srgbClr val="000066"/>
              </a:solidFill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References</a:t>
            </a:r>
          </a:p>
        </p:txBody>
      </p:sp>
      <p:pic>
        <p:nvPicPr>
          <p:cNvPr id="7" name="Picture 5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3505200" cy="292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/>
              <a:t>Automobile Allowance</a:t>
            </a:r>
          </a:p>
          <a:p>
            <a:pPr marL="0" indent="0" eaLnBrk="1" hangingPunct="1">
              <a:spcAft>
                <a:spcPct val="25000"/>
              </a:spcAft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CC0000"/>
                </a:solidFill>
              </a:rPr>
              <a:t>*</a:t>
            </a:r>
            <a:r>
              <a:rPr lang="en-US" altLang="en-US" dirty="0" smtClean="0"/>
              <a:t> M21-1MR</a:t>
            </a:r>
            <a:r>
              <a:rPr lang="en-US" altLang="en-US" dirty="0"/>
              <a:t>, Part IX.i.2.1.a</a:t>
            </a:r>
          </a:p>
          <a:p>
            <a:pPr eaLnBrk="1" hangingPunct="1">
              <a:spcAft>
                <a:spcPct val="25000"/>
              </a:spcAft>
              <a:buNone/>
            </a:pPr>
            <a:endParaRPr lang="en-US" altLang="en-US" dirty="0"/>
          </a:p>
          <a:p>
            <a:pPr eaLnBrk="1" hangingPunct="1"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/>
              <a:t>Adaptive Equipment</a:t>
            </a:r>
          </a:p>
          <a:p>
            <a:pPr eaLnBrk="1" hangingPunct="1">
              <a:spcAft>
                <a:spcPct val="25000"/>
              </a:spcAft>
              <a:buNone/>
            </a:pPr>
            <a:r>
              <a:rPr lang="en-US" altLang="en-US" dirty="0"/>
              <a:t>		</a:t>
            </a:r>
            <a:r>
              <a:rPr lang="en-US" altLang="en-US" dirty="0" smtClean="0">
                <a:solidFill>
                  <a:srgbClr val="CC0000"/>
                </a:solidFill>
              </a:rPr>
              <a:t>*</a:t>
            </a:r>
            <a:r>
              <a:rPr lang="en-US" altLang="en-US" dirty="0" smtClean="0"/>
              <a:t> M21-1MR</a:t>
            </a:r>
            <a:r>
              <a:rPr lang="en-US" altLang="en-US" dirty="0"/>
              <a:t>, Part IX.i.2.1.c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Eligibility</a:t>
            </a:r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71646"/>
            <a:ext cx="48006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>
              <a:buClr>
                <a:srgbClr val="1D3275"/>
              </a:buClr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</a:rPr>
              <a:t>The term </a:t>
            </a:r>
            <a:r>
              <a:rPr lang="en-US" i="1" dirty="0" smtClean="0">
                <a:latin typeface="Arial" pitchFamily="34" charset="0"/>
              </a:rPr>
              <a:t>adaptive equipment</a:t>
            </a:r>
            <a:r>
              <a:rPr lang="en-US" dirty="0" smtClean="0">
                <a:latin typeface="Arial" pitchFamily="34" charset="0"/>
              </a:rPr>
              <a:t> includes, but is not limited to: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itchFamily="34" charset="0"/>
              </a:rPr>
              <a:t>Power steering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itchFamily="34" charset="0"/>
              </a:rPr>
              <a:t>Power brakes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itchFamily="34" charset="0"/>
              </a:rPr>
              <a:t>Power window lifts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</a:rPr>
              <a:t>pecial equipment necessary to assist the eligible person into and out of the automobile or other conveyance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r>
              <a:rPr lang="en-US" i="1" dirty="0" smtClean="0">
                <a:latin typeface="Arial" pitchFamily="34" charset="0"/>
              </a:rPr>
              <a:t>                                           M21-1MR, Part IX.i.2.1.d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Adaptive Equipment</a:t>
            </a:r>
          </a:p>
        </p:txBody>
      </p:sp>
    </p:spTree>
    <p:extLst>
      <p:ext uri="{BB962C8B-B14F-4D97-AF65-F5344CB8AC3E}">
        <p14:creationId xmlns:p14="http://schemas.microsoft.com/office/powerpoint/2010/main" val="3409011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>
              <a:buClr>
                <a:srgbClr val="1D3275"/>
              </a:buClr>
              <a:buFont typeface="Wingdings" pitchFamily="2" charset="2"/>
              <a:buNone/>
            </a:pPr>
            <a:r>
              <a:rPr lang="en-US" b="1" dirty="0" smtClean="0">
                <a:latin typeface="Arial" pitchFamily="34" charset="0"/>
              </a:rPr>
              <a:t>One major difference</a:t>
            </a:r>
            <a:r>
              <a:rPr lang="en-US" dirty="0" smtClean="0">
                <a:latin typeface="Arial" pitchFamily="34" charset="0"/>
              </a:rPr>
              <a:t>: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>
              <a:latin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</a:rPr>
              <a:t>			Auto = </a:t>
            </a:r>
            <a:r>
              <a:rPr lang="en-US" i="1" dirty="0" smtClean="0">
                <a:latin typeface="Arial" pitchFamily="34" charset="0"/>
              </a:rPr>
              <a:t>one time benefit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>
              <a:latin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</a:rPr>
              <a:t>			Adaptive = </a:t>
            </a:r>
            <a:r>
              <a:rPr lang="en-US" i="1" dirty="0" smtClean="0">
                <a:latin typeface="Arial" pitchFamily="34" charset="0"/>
              </a:rPr>
              <a:t>multiple entitlement</a:t>
            </a: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Auto vs. Adaptive</a:t>
            </a:r>
          </a:p>
        </p:txBody>
      </p:sp>
    </p:spTree>
    <p:extLst>
      <p:ext uri="{BB962C8B-B14F-4D97-AF65-F5344CB8AC3E}">
        <p14:creationId xmlns:p14="http://schemas.microsoft.com/office/powerpoint/2010/main" val="2800223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>
              <a:buClr>
                <a:srgbClr val="1D3275"/>
              </a:buClr>
              <a:buNone/>
            </a:pPr>
            <a:endParaRPr lang="en-US" dirty="0" smtClean="0"/>
          </a:p>
          <a:p>
            <a:pPr>
              <a:buClr>
                <a:srgbClr val="1D3275"/>
              </a:buClr>
              <a:buNone/>
            </a:pPr>
            <a:r>
              <a:rPr lang="en-US" dirty="0" smtClean="0"/>
              <a:t>Even </a:t>
            </a:r>
            <a:r>
              <a:rPr lang="en-US" dirty="0"/>
              <a:t>though compensation for disability of paired service-connected (SC) and </a:t>
            </a:r>
            <a:r>
              <a:rPr lang="en-US" dirty="0" err="1"/>
              <a:t>nonservice</a:t>
            </a:r>
            <a:r>
              <a:rPr lang="en-US" dirty="0"/>
              <a:t>-connected (NSC) organs is payable </a:t>
            </a:r>
            <a:r>
              <a:rPr lang="en-US" dirty="0" smtClean="0"/>
              <a:t>under 38 CFR 3.383, </a:t>
            </a:r>
            <a:r>
              <a:rPr lang="en-US" dirty="0"/>
              <a:t>Veterans do </a:t>
            </a:r>
            <a:r>
              <a:rPr lang="en-US" i="1" u="sng" dirty="0"/>
              <a:t>not</a:t>
            </a:r>
            <a:r>
              <a:rPr lang="en-US" u="sng" dirty="0"/>
              <a:t> </a:t>
            </a:r>
            <a:r>
              <a:rPr lang="en-US" dirty="0"/>
              <a:t>qualify for the automobile and adaptive equipment allowance based on bilateral visual impairment if the impairment of vision in one eye is due to a </a:t>
            </a:r>
            <a:r>
              <a:rPr lang="en-US" dirty="0" err="1"/>
              <a:t>nonservice</a:t>
            </a:r>
            <a:r>
              <a:rPr lang="en-US" dirty="0"/>
              <a:t>-connected (NSC) disease or injury.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Veterans Who Do Not Qualify</a:t>
            </a:r>
          </a:p>
        </p:txBody>
      </p:sp>
    </p:spTree>
    <p:extLst>
      <p:ext uri="{BB962C8B-B14F-4D97-AF65-F5344CB8AC3E}">
        <p14:creationId xmlns:p14="http://schemas.microsoft.com/office/powerpoint/2010/main" val="1950355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Automobile adaptive equipment may be furnished to a beneficiary under </a:t>
            </a:r>
            <a:r>
              <a:rPr lang="en-US" u="sng" dirty="0"/>
              <a:t>38 U.S.C. Chapter 31</a:t>
            </a:r>
            <a:r>
              <a:rPr lang="en-US" dirty="0"/>
              <a:t> if Vocational Rehabilitation and Employment (VR&amp;E) determines that the equipment is necessary to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overcome </a:t>
            </a:r>
            <a:r>
              <a:rPr lang="en-US" dirty="0"/>
              <a:t>an employment handicap to which a SC disability materially contributes, </a:t>
            </a:r>
            <a:r>
              <a:rPr lang="en-US" dirty="0" smtClean="0"/>
              <a:t>and</a:t>
            </a:r>
          </a:p>
          <a:p>
            <a:pPr marL="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achieve the goals of the program of rehabilitation.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Voc</a:t>
            </a:r>
            <a:r>
              <a:rPr lang="en-US" dirty="0" smtClean="0"/>
              <a:t> Rehab. (Chapter 31)</a:t>
            </a:r>
          </a:p>
        </p:txBody>
      </p:sp>
    </p:spTree>
    <p:extLst>
      <p:ext uri="{BB962C8B-B14F-4D97-AF65-F5344CB8AC3E}">
        <p14:creationId xmlns:p14="http://schemas.microsoft.com/office/powerpoint/2010/main" val="796186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/>
              <a:t>Completed VA Form </a:t>
            </a:r>
            <a:r>
              <a:rPr lang="en-US" altLang="en-US" dirty="0" smtClean="0"/>
              <a:t>21-4502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/>
              <a:t>Establish EP </a:t>
            </a:r>
            <a:r>
              <a:rPr lang="en-US" altLang="en-US" dirty="0" smtClean="0"/>
              <a:t>290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en-US" altLang="en-US" dirty="0"/>
              <a:t>There is no time limit to apply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None/>
            </a:pPr>
            <a:r>
              <a:rPr lang="en-US" altLang="en-US" dirty="0"/>
              <a:t>* Adaptive equipment only</a:t>
            </a: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Applying for Benefits</a:t>
            </a:r>
          </a:p>
        </p:txBody>
      </p:sp>
    </p:spTree>
    <p:extLst>
      <p:ext uri="{BB962C8B-B14F-4D97-AF65-F5344CB8AC3E}">
        <p14:creationId xmlns:p14="http://schemas.microsoft.com/office/powerpoint/2010/main" val="2775455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0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2" ma:contentTypeDescription="Create a new document." ma:contentTypeScope="" ma:versionID="6c365028c923d9ffa664fde6e73f74f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4638F58-8AD9-40B3-BA71-FA77B8E95C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64D9F61-628C-4A22-82F6-6D4AAE0BC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532168-37D5-4960-BF86-71945C7CF021}">
  <ds:schemaRefs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C:\DOCUME~1\CAPDPATR\LOCALS~1\Temp\Ppt0000000.pot</Template>
  <TotalTime>376</TotalTime>
  <Words>357</Words>
  <Application>Microsoft Office PowerPoint</Application>
  <PresentationFormat>On-screen Show (4:3)</PresentationFormat>
  <Paragraphs>117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Ppt0000000</vt:lpstr>
      <vt:lpstr>Clip</vt:lpstr>
      <vt:lpstr>Automobile Allowance &amp; Adaptive Equipment</vt:lpstr>
      <vt:lpstr>Objectives</vt:lpstr>
      <vt:lpstr>References</vt:lpstr>
      <vt:lpstr>Eligibility</vt:lpstr>
      <vt:lpstr>Adaptive Equipment</vt:lpstr>
      <vt:lpstr>Auto vs. Adaptive</vt:lpstr>
      <vt:lpstr>Veterans Who Do Not Qualify</vt:lpstr>
      <vt:lpstr>Voc Rehab. (Chapter 31)</vt:lpstr>
      <vt:lpstr>Applying for Benefits</vt:lpstr>
      <vt:lpstr>Receipt of VA Form 21-4502</vt:lpstr>
      <vt:lpstr>Execute Actions</vt:lpstr>
      <vt:lpstr>Execute Actions (cont’d)</vt:lpstr>
      <vt:lpstr>Review Exercises</vt:lpstr>
      <vt:lpstr>Summary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Automobile Allowance and Adaptive Equipment PowerPoint</dc:title>
  <dc:subject>VSR</dc:subject>
  <dc:creator>Department of Veterans Affairs, Veterans Benefits Administration, Compensation Service, STAFF</dc:creator>
  <cp:keywords>allowance, adaptive, equipment, automobile</cp:keywords>
  <dc:description>The purpose of this lesson is to provide the employee an overview of Automobile Allowance and Adaptive Equipment benefits available to Veterans and to provide guidance for processing.</dc:description>
  <cp:lastModifiedBy>Sochar, Lisa</cp:lastModifiedBy>
  <cp:revision>28</cp:revision>
  <cp:lastPrinted>2000-11-13T16:27:02Z</cp:lastPrinted>
  <dcterms:created xsi:type="dcterms:W3CDTF">2011-04-13T12:48:41Z</dcterms:created>
  <dcterms:modified xsi:type="dcterms:W3CDTF">2015-02-23T18:12:57Z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0x0101003DB869E3E810774AA7B17315F3F50FE5</vt:lpwstr>
  </property>
  <property fmtid="{D5CDD505-2E9C-101B-9397-08002B2CF9AE}" pid="3" name="Language">
    <vt:lpwstr>en</vt:lpwstr>
  </property>
  <property fmtid="{D5CDD505-2E9C-101B-9397-08002B2CF9AE}" pid="4" name="Type">
    <vt:lpwstr>Presentation</vt:lpwstr>
  </property>
</Properties>
</file>