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notesMasterIdLst>
    <p:notesMasterId r:id="rId27"/>
  </p:notesMasterIdLst>
  <p:handoutMasterIdLst>
    <p:handoutMasterId r:id="rId28"/>
  </p:handoutMasterIdLst>
  <p:sldIdLst>
    <p:sldId id="257" r:id="rId5"/>
    <p:sldId id="262" r:id="rId6"/>
    <p:sldId id="263" r:id="rId7"/>
    <p:sldId id="286" r:id="rId8"/>
    <p:sldId id="264" r:id="rId9"/>
    <p:sldId id="281" r:id="rId10"/>
    <p:sldId id="288" r:id="rId11"/>
    <p:sldId id="285" r:id="rId12"/>
    <p:sldId id="266" r:id="rId13"/>
    <p:sldId id="287" r:id="rId14"/>
    <p:sldId id="268" r:id="rId15"/>
    <p:sldId id="269" r:id="rId16"/>
    <p:sldId id="270" r:id="rId17"/>
    <p:sldId id="271" r:id="rId18"/>
    <p:sldId id="290" r:id="rId19"/>
    <p:sldId id="289" r:id="rId20"/>
    <p:sldId id="273" r:id="rId21"/>
    <p:sldId id="275" r:id="rId22"/>
    <p:sldId id="276" r:id="rId23"/>
    <p:sldId id="277" r:id="rId24"/>
    <p:sldId id="279" r:id="rId25"/>
    <p:sldId id="280" r:id="rId26"/>
  </p:sldIdLst>
  <p:sldSz cx="12192000" cy="6858000"/>
  <p:notesSz cx="6858000" cy="9144000"/>
  <p:custDataLst>
    <p:tags r:id="rId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5F1E"/>
    <a:srgbClr val="E7D0A4"/>
    <a:srgbClr val="6A5B3F"/>
    <a:srgbClr val="987734"/>
    <a:srgbClr val="AB8C4E"/>
    <a:srgbClr val="C6A156"/>
    <a:srgbClr val="E8D2A8"/>
    <a:srgbClr val="F5F0E9"/>
    <a:srgbClr val="BEA5A1"/>
    <a:srgbClr val="8673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1079" autoAdjust="0"/>
  </p:normalViewPr>
  <p:slideViewPr>
    <p:cSldViewPr snapToGrid="0">
      <p:cViewPr varScale="1">
        <p:scale>
          <a:sx n="81" d="100"/>
          <a:sy n="81" d="100"/>
        </p:scale>
        <p:origin x="-78" y="-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267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ACAB9-A087-46C6-8392-9DA45A27783B}" type="datetimeFigureOut">
              <a:rPr lang="en-US" smtClean="0">
                <a:latin typeface="Times New Roman" panose="02020603050405020304" pitchFamily="18" charset="0"/>
              </a:rPr>
              <a:t>17-May-16</a:t>
            </a:fld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BF439-490C-45C3-9C2D-A971383A48DD}" type="slidenum">
              <a:rPr lang="en-US" smtClean="0">
                <a:latin typeface="Times New Roman" panose="02020603050405020304" pitchFamily="18" charset="0"/>
              </a:rPr>
              <a:t>‹#›</a:t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298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3DF05838-7BCA-4652-9007-BD0302928936}" type="datetimeFigureOut">
              <a:rPr lang="en-US" smtClean="0"/>
              <a:pPr/>
              <a:t>17-May-16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0E7C618C-DDD3-4DC9-ADAB-73264023D4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00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0213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9700" name="Footer Placeholder 3"/>
          <p:cNvSpPr txBox="1">
            <a:spLocks noGrp="1"/>
          </p:cNvSpPr>
          <p:nvPr/>
        </p:nvSpPr>
        <p:spPr bwMode="auto">
          <a:xfrm>
            <a:off x="1" y="8711472"/>
            <a:ext cx="2972421" cy="462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90" tIns="45396" rIns="90790" bIns="45396" anchor="b"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 sz="1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1748" name="Footer Placeholder 3"/>
          <p:cNvSpPr txBox="1">
            <a:spLocks noGrp="1"/>
          </p:cNvSpPr>
          <p:nvPr/>
        </p:nvSpPr>
        <p:spPr bwMode="auto">
          <a:xfrm>
            <a:off x="1" y="8711472"/>
            <a:ext cx="2972421" cy="462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90" tIns="45396" rIns="90790" bIns="45396" anchor="b"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 sz="1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2772" name="Footer Placeholder 3"/>
          <p:cNvSpPr txBox="1">
            <a:spLocks noGrp="1"/>
          </p:cNvSpPr>
          <p:nvPr/>
        </p:nvSpPr>
        <p:spPr bwMode="auto">
          <a:xfrm>
            <a:off x="1" y="8711472"/>
            <a:ext cx="2972421" cy="462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90" tIns="45396" rIns="90790" bIns="45396" anchor="b"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 sz="1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3796" name="Footer Placeholder 3"/>
          <p:cNvSpPr txBox="1">
            <a:spLocks noGrp="1"/>
          </p:cNvSpPr>
          <p:nvPr/>
        </p:nvSpPr>
        <p:spPr bwMode="auto">
          <a:xfrm>
            <a:off x="1" y="8711472"/>
            <a:ext cx="2972421" cy="462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90" tIns="45396" rIns="90790" bIns="45396" anchor="b"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 sz="1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4820" name="Footer Placeholder 3"/>
          <p:cNvSpPr txBox="1">
            <a:spLocks noGrp="1"/>
          </p:cNvSpPr>
          <p:nvPr/>
        </p:nvSpPr>
        <p:spPr bwMode="auto">
          <a:xfrm>
            <a:off x="1" y="8711472"/>
            <a:ext cx="2972421" cy="462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90" tIns="45396" rIns="90790" bIns="45396" anchor="b"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 sz="1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4820" name="Footer Placeholder 3"/>
          <p:cNvSpPr txBox="1">
            <a:spLocks noGrp="1"/>
          </p:cNvSpPr>
          <p:nvPr/>
        </p:nvSpPr>
        <p:spPr bwMode="auto">
          <a:xfrm>
            <a:off x="1" y="8711472"/>
            <a:ext cx="2972421" cy="462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90" tIns="45396" rIns="90790" bIns="45396" anchor="b"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 sz="1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4820" name="Footer Placeholder 3"/>
          <p:cNvSpPr txBox="1">
            <a:spLocks noGrp="1"/>
          </p:cNvSpPr>
          <p:nvPr/>
        </p:nvSpPr>
        <p:spPr bwMode="auto">
          <a:xfrm>
            <a:off x="1" y="8711472"/>
            <a:ext cx="2972421" cy="462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90" tIns="45396" rIns="90790" bIns="45396" anchor="b"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 sz="1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6868" name="Footer Placeholder 3"/>
          <p:cNvSpPr txBox="1">
            <a:spLocks noGrp="1"/>
          </p:cNvSpPr>
          <p:nvPr/>
        </p:nvSpPr>
        <p:spPr bwMode="auto">
          <a:xfrm>
            <a:off x="1" y="8711472"/>
            <a:ext cx="2972421" cy="462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90" tIns="45396" rIns="90790" bIns="45396" anchor="b"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 sz="1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8916" name="Footer Placeholder 3"/>
          <p:cNvSpPr txBox="1">
            <a:spLocks noGrp="1"/>
          </p:cNvSpPr>
          <p:nvPr/>
        </p:nvSpPr>
        <p:spPr bwMode="auto">
          <a:xfrm>
            <a:off x="1" y="8711472"/>
            <a:ext cx="2972421" cy="462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90" tIns="45396" rIns="90790" bIns="45396" anchor="b"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 sz="1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9940" name="Footer Placeholder 3"/>
          <p:cNvSpPr txBox="1">
            <a:spLocks noGrp="1"/>
          </p:cNvSpPr>
          <p:nvPr/>
        </p:nvSpPr>
        <p:spPr bwMode="auto">
          <a:xfrm>
            <a:off x="1" y="8711472"/>
            <a:ext cx="2972421" cy="462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90" tIns="45396" rIns="90790" bIns="45396" anchor="b"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 sz="1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5604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 sz="1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0964" name="Footer Placeholder 3"/>
          <p:cNvSpPr txBox="1">
            <a:spLocks noGrp="1"/>
          </p:cNvSpPr>
          <p:nvPr/>
        </p:nvSpPr>
        <p:spPr bwMode="auto">
          <a:xfrm>
            <a:off x="1" y="8711472"/>
            <a:ext cx="2972421" cy="462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90" tIns="45396" rIns="90790" bIns="45396" anchor="b"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 sz="1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3012" name="Footer Placeholder 3"/>
          <p:cNvSpPr txBox="1">
            <a:spLocks noGrp="1"/>
          </p:cNvSpPr>
          <p:nvPr/>
        </p:nvSpPr>
        <p:spPr bwMode="auto">
          <a:xfrm>
            <a:off x="1" y="8711472"/>
            <a:ext cx="2972421" cy="462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90" tIns="45396" rIns="90790" bIns="45396" anchor="b"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 sz="1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403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200" dirty="0">
                <a:latin typeface="Times New Roman" panose="02020603050405020304" pitchFamily="18" charset="0"/>
              </a:rPr>
              <a:t>VBA Overview</a:t>
            </a:r>
          </a:p>
        </p:txBody>
      </p:sp>
      <p:sp>
        <p:nvSpPr>
          <p:cNvPr id="44037" name="Footer Placehold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 sz="1200" dirty="0">
              <a:latin typeface="Times New Roman" panose="02020603050405020304" pitchFamily="18" charset="0"/>
            </a:endParaRPr>
          </a:p>
        </p:txBody>
      </p:sp>
      <p:sp>
        <p:nvSpPr>
          <p:cNvPr id="4403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EF2DEEDF-A893-4A5D-8FA6-6E96C6B19693}" type="slidenum">
              <a:rPr lang="en-US" altLang="en-US" sz="1200">
                <a:latin typeface="Times New Roman" panose="02020603050405020304" pitchFamily="18" charset="0"/>
              </a:rPr>
              <a:pPr/>
              <a:t>22</a:t>
            </a:fld>
            <a:endParaRPr lang="en-US" altLang="en-US" sz="1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6628" name="Footer Placeholder 3"/>
          <p:cNvSpPr txBox="1">
            <a:spLocks noGrp="1"/>
          </p:cNvSpPr>
          <p:nvPr/>
        </p:nvSpPr>
        <p:spPr bwMode="auto">
          <a:xfrm>
            <a:off x="1" y="8711472"/>
            <a:ext cx="2972421" cy="462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90" tIns="45396" rIns="90790" bIns="45396" anchor="b"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 sz="1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6628" name="Footer Placeholder 3"/>
          <p:cNvSpPr txBox="1">
            <a:spLocks noGrp="1"/>
          </p:cNvSpPr>
          <p:nvPr/>
        </p:nvSpPr>
        <p:spPr bwMode="auto">
          <a:xfrm>
            <a:off x="1" y="8711472"/>
            <a:ext cx="2972421" cy="462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90" tIns="45396" rIns="90790" bIns="45396" anchor="b"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 sz="1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2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 sz="1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2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 sz="1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2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 sz="1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2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1322" eaLnBrk="0" hangingPunct="0">
              <a:defRPr sz="31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1322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 sz="1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9700" name="Footer Placeholder 3"/>
          <p:cNvSpPr txBox="1">
            <a:spLocks noGrp="1"/>
          </p:cNvSpPr>
          <p:nvPr/>
        </p:nvSpPr>
        <p:spPr bwMode="auto">
          <a:xfrm>
            <a:off x="1" y="8711472"/>
            <a:ext cx="2972421" cy="462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90" tIns="45396" rIns="90790" bIns="45396" anchor="b"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 sz="1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499533" y="3259138"/>
            <a:ext cx="11692467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497418" y="3182938"/>
            <a:ext cx="11694583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35126" y="220663"/>
            <a:ext cx="8921749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rgbClr val="1D3275"/>
                </a:solidFill>
                <a:latin typeface="Times New Roman" panose="02020603050405020304" pitchFamily="18" charset="0"/>
              </a:rPr>
              <a:t>Veterans Benefits </a:t>
            </a:r>
            <a:r>
              <a:rPr lang="en-US" sz="4800" b="1" i="1" dirty="0" smtClean="0">
                <a:solidFill>
                  <a:srgbClr val="1D3275"/>
                </a:solidFill>
                <a:latin typeface="Times New Roman" panose="02020603050405020304" pitchFamily="18" charset="0"/>
              </a:rPr>
              <a:t>Administration</a:t>
            </a: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99946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pic>
        <p:nvPicPr>
          <p:cNvPr id="9" name="Picture 10" descr="vetera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2133600"/>
            <a:ext cx="2743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892109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defRPr>
                <a:latin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5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3685" y="0"/>
            <a:ext cx="2618316" cy="6051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16617" y="0"/>
            <a:ext cx="7653867" cy="6051550"/>
          </a:xfrm>
        </p:spPr>
        <p:txBody>
          <a:bodyPr vert="eaVert"/>
          <a:lstStyle>
            <a:lvl2pPr>
              <a:defRPr>
                <a:latin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7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1" y="0"/>
            <a:ext cx="9717743" cy="11515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789114"/>
            <a:ext cx="10945906" cy="4262437"/>
          </a:xfrm>
        </p:spPr>
        <p:txBody>
          <a:bodyPr/>
          <a:lstStyle>
            <a:lvl2pPr>
              <a:defRPr>
                <a:latin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0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6618" y="1789114"/>
            <a:ext cx="4991100" cy="4262437"/>
          </a:xfrm>
        </p:spPr>
        <p:txBody>
          <a:bodyPr/>
          <a:lstStyle>
            <a:lvl1pPr>
              <a:defRPr sz="2800"/>
            </a:lvl1pPr>
            <a:lvl2pPr>
              <a:defRPr sz="2400">
                <a:latin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0917" y="1789114"/>
            <a:ext cx="4993216" cy="4262437"/>
          </a:xfrm>
        </p:spPr>
        <p:txBody>
          <a:bodyPr/>
          <a:lstStyle>
            <a:lvl1pPr>
              <a:defRPr sz="2800"/>
            </a:lvl1pPr>
            <a:lvl2pPr>
              <a:defRPr sz="2400">
                <a:latin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0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2" y="0"/>
            <a:ext cx="9444318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>
                <a:latin typeface="Times New Roman" panose="02020603050405020304" pitchFamily="18" charset="0"/>
              </a:defRPr>
            </a:lvl2pPr>
            <a:lvl3pPr>
              <a:defRPr sz="1800">
                <a:latin typeface="Times New Roman" panose="02020603050405020304" pitchFamily="18" charset="0"/>
              </a:defRPr>
            </a:lvl3pPr>
            <a:lvl4pPr>
              <a:defRPr sz="1600">
                <a:latin typeface="Times New Roman" panose="02020603050405020304" pitchFamily="18" charset="0"/>
              </a:defRPr>
            </a:lvl4pPr>
            <a:lvl5pPr>
              <a:defRPr sz="1600">
                <a:latin typeface="Times New Roman" panose="02020603050405020304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>
                <a:latin typeface="Times New Roman" panose="02020603050405020304" pitchFamily="18" charset="0"/>
              </a:defRPr>
            </a:lvl2pPr>
            <a:lvl3pPr>
              <a:defRPr sz="1800">
                <a:latin typeface="Times New Roman" panose="02020603050405020304" pitchFamily="18" charset="0"/>
              </a:defRPr>
            </a:lvl3pPr>
            <a:lvl4pPr>
              <a:defRPr sz="1600">
                <a:latin typeface="Times New Roman" panose="02020603050405020304" pitchFamily="18" charset="0"/>
              </a:defRPr>
            </a:lvl4pPr>
            <a:lvl5pPr>
              <a:defRPr sz="1600">
                <a:latin typeface="Times New Roman" panose="02020603050405020304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3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4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1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>
                <a:latin typeface="Times New Roman" panose="02020603050405020304" pitchFamily="18" charset="0"/>
              </a:defRPr>
            </a:lvl2pPr>
            <a:lvl3pPr>
              <a:defRPr sz="2400">
                <a:latin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4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5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852085" y="1361794"/>
            <a:ext cx="10339916" cy="4762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65152" y="6396039"/>
            <a:ext cx="11626849" cy="539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388533" y="1199870"/>
            <a:ext cx="10803467" cy="793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A2D69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135094" y="49307"/>
            <a:ext cx="9752105" cy="11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9367" y="1573306"/>
            <a:ext cx="11044767" cy="4478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endParaRPr lang="en-US" dirty="0" smtClean="0"/>
          </a:p>
        </p:txBody>
      </p:sp>
      <p:sp>
        <p:nvSpPr>
          <p:cNvPr id="2222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>
            <a:lvl1pPr algn="ctr" eaLnBrk="0" hangingPunct="0">
              <a:defRPr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defRPr>
            </a:lvl1pPr>
          </a:lstStyle>
          <a:p>
            <a:fld id="{36A6A193-2FDC-48DD-8023-1C75B05EEA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273052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 dirty="0">
              <a:latin typeface="Times New Roman" panose="02020603050405020304" pitchFamily="18" charset="0"/>
            </a:endParaRPr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22223" name="Rectangle 15"/>
          <p:cNvSpPr>
            <a:spLocks noChangeArrowheads="1"/>
          </p:cNvSpPr>
          <p:nvPr/>
        </p:nvSpPr>
        <p:spPr bwMode="auto">
          <a:xfrm>
            <a:off x="859367" y="6400800"/>
            <a:ext cx="2127185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US" sz="1600" b="1" i="1" dirty="0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Compensation Service </a:t>
            </a:r>
          </a:p>
        </p:txBody>
      </p:sp>
      <p:pic>
        <p:nvPicPr>
          <p:cNvPr id="1039" name="Picture 19" descr="veteran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78" y="-19577"/>
            <a:ext cx="1659217" cy="1419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6">
            <a:lumMod val="75000"/>
          </a:schemeClr>
        </a:buClr>
        <a:buFont typeface="Wingdings" panose="05000000000000000000" pitchFamily="2" charset="2"/>
        <a:buChar char="Ø"/>
        <a:defRPr sz="2800">
          <a:solidFill>
            <a:srgbClr val="1D3275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1D3275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Char char="•"/>
        <a:defRPr sz="2000">
          <a:solidFill>
            <a:srgbClr val="1D3275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D3275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3275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731520" y="3368675"/>
            <a:ext cx="35966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sz="2800" b="1" i="1" dirty="0">
                <a:solidFill>
                  <a:srgbClr val="1D3275"/>
                </a:solidFill>
                <a:latin typeface="Times New Roman" panose="02020603050405020304" pitchFamily="18" charset="0"/>
              </a:rPr>
              <a:t>Compensation </a:t>
            </a:r>
            <a:r>
              <a:rPr lang="en-US" sz="2800" b="1" i="1" dirty="0" smtClean="0">
                <a:solidFill>
                  <a:srgbClr val="1D3275"/>
                </a:solidFill>
                <a:latin typeface="Times New Roman" panose="02020603050405020304" pitchFamily="18" charset="0"/>
              </a:rPr>
              <a:t>Service</a:t>
            </a:r>
            <a:endParaRPr lang="en-US" sz="2800" b="1" i="1" dirty="0">
              <a:solidFill>
                <a:srgbClr val="1D3275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046720" y="3368675"/>
            <a:ext cx="31394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•"/>
              <a:defRPr sz="2800">
                <a:solidFill>
                  <a:srgbClr val="1D327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D3275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rgbClr val="1D3275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D3275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b="1" i="1" kern="0" dirty="0" smtClean="0">
                <a:latin typeface="Times New Roman" panose="02020603050405020304" pitchFamily="18" charset="0"/>
              </a:rPr>
              <a:t>April 2016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209800" y="4953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sz="3600" b="1" dirty="0">
                <a:latin typeface="Times New Roman" panose="02020603050405020304" pitchFamily="18" charset="0"/>
              </a:rPr>
              <a:t>Traumatic Brain Injury (TBI)</a:t>
            </a:r>
            <a:br>
              <a:rPr lang="en-US" sz="3600" b="1" dirty="0">
                <a:latin typeface="Times New Roman" panose="02020603050405020304" pitchFamily="18" charset="0"/>
              </a:rPr>
            </a:br>
            <a:r>
              <a:rPr lang="en-US" sz="3600" b="1" dirty="0">
                <a:latin typeface="Times New Roman" panose="02020603050405020304" pitchFamily="18" charset="0"/>
              </a:rPr>
              <a:t>Claims Development</a:t>
            </a:r>
            <a:endParaRPr lang="en-US" sz="6600" i="1" kern="0" dirty="0" smtClean="0">
              <a:solidFill>
                <a:srgbClr val="003366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15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2F67C438-DC60-445E-A5FB-E7B209EDF73D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10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1200" y="1447800"/>
            <a:ext cx="11277600" cy="487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Clr>
                <a:srgbClr val="1D3275"/>
              </a:buClr>
            </a:pPr>
            <a:r>
              <a:rPr lang="en-US" altLang="en-US" sz="32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Penetrating brain wounds</a:t>
            </a:r>
            <a:endParaRPr lang="en-US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Clr>
                <a:srgbClr val="1D3275"/>
              </a:buClr>
            </a:pP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Bullets, fragments, blasts</a:t>
            </a:r>
          </a:p>
          <a:p>
            <a:pPr>
              <a:spcBef>
                <a:spcPts val="0"/>
              </a:spcBef>
              <a:buClr>
                <a:srgbClr val="1D3275"/>
              </a:buClr>
            </a:pPr>
            <a:r>
              <a:rPr lang="en-US" altLang="en-US" sz="32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Other head trauma, combat and non-combat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ts val="0"/>
              </a:spcBef>
              <a:buClr>
                <a:srgbClr val="1D3275"/>
              </a:buClr>
              <a:buNone/>
            </a:pPr>
            <a:endParaRPr lang="en-US" altLang="en-US" sz="3200" dirty="0" smtClean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" indent="0">
              <a:spcBef>
                <a:spcPts val="0"/>
              </a:spcBef>
              <a:buClr>
                <a:srgbClr val="1D3275"/>
              </a:buClr>
              <a:buNone/>
            </a:pP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Blast injuries are the primary cause </a:t>
            </a:r>
            <a:r>
              <a:rPr lang="en-US" altLang="en-US" sz="32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in 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war </a:t>
            </a:r>
            <a:r>
              <a:rPr lang="en-US" altLang="en-US" sz="32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zones.</a:t>
            </a:r>
            <a:endParaRPr lang="en-US" altLang="en-US" sz="3200" dirty="0">
              <a:solidFill>
                <a:srgbClr val="000066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BA37E1F3-20D3-49EC-A65B-680A14728989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10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138081" y="-1"/>
            <a:ext cx="10053919" cy="118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r>
              <a:rPr lang="en-US" dirty="0"/>
              <a:t>Causation</a:t>
            </a:r>
          </a:p>
        </p:txBody>
      </p:sp>
    </p:spTree>
    <p:extLst>
      <p:ext uri="{BB962C8B-B14F-4D97-AF65-F5344CB8AC3E}">
        <p14:creationId xmlns:p14="http://schemas.microsoft.com/office/powerpoint/2010/main" val="24324514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C4BDAED-C6CE-456F-824F-CF29135B7DBE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11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1200" y="1447800"/>
            <a:ext cx="11277600" cy="4876800"/>
          </a:xfrm>
        </p:spPr>
        <p:txBody>
          <a:bodyPr/>
          <a:lstStyle/>
          <a:p>
            <a:pPr>
              <a:spcBef>
                <a:spcPts val="0"/>
              </a:spcBef>
              <a:buClr>
                <a:srgbClr val="1D3275"/>
              </a:buClr>
              <a:buFont typeface="Wingdings" pitchFamily="2" charset="2"/>
              <a:buNone/>
            </a:pPr>
            <a:r>
              <a:rPr lang="en-US" altLang="en-US" dirty="0" smtClean="0"/>
              <a:t> </a:t>
            </a:r>
          </a:p>
          <a:p>
            <a:pPr>
              <a:spcBef>
                <a:spcPts val="0"/>
              </a:spcBef>
              <a:buClr>
                <a:srgbClr val="1D3275"/>
              </a:buClr>
              <a:buFont typeface="Wingdings" pitchFamily="2" charset="2"/>
              <a:buNone/>
            </a:pPr>
            <a:endParaRPr lang="en-US" altLang="en-US" dirty="0" smtClean="0"/>
          </a:p>
          <a:p>
            <a:pPr>
              <a:spcBef>
                <a:spcPts val="0"/>
              </a:spcBef>
              <a:buClr>
                <a:srgbClr val="1D3275"/>
              </a:buClr>
              <a:buFont typeface="Wingdings" pitchFamily="2" charset="2"/>
              <a:buNone/>
            </a:pPr>
            <a:endParaRPr lang="en-US" altLang="en-US" dirty="0" smtClean="0"/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B3D5EF32-1136-4FE4-9F81-DA52D5960B9D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11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138081" y="-1"/>
            <a:ext cx="10053919" cy="118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r>
              <a:rPr lang="en-US" dirty="0" smtClean="0"/>
              <a:t>Classifications</a:t>
            </a:r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713472" y="1436424"/>
            <a:ext cx="11277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  <a:defRPr sz="2800">
                <a:solidFill>
                  <a:srgbClr val="1D3275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D3275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rgbClr val="1D3275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D3275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buClr>
                <a:srgbClr val="1D3275"/>
              </a:buClr>
            </a:pPr>
            <a:r>
              <a:rPr lang="en-US" altLang="en-US" sz="3200" kern="0" dirty="0" smtClean="0">
                <a:solidFill>
                  <a:srgbClr val="000066"/>
                </a:solidFill>
              </a:rPr>
              <a:t>Mild</a:t>
            </a:r>
          </a:p>
          <a:p>
            <a:pPr>
              <a:spcBef>
                <a:spcPts val="0"/>
              </a:spcBef>
              <a:buClr>
                <a:srgbClr val="1D3275"/>
              </a:buClr>
            </a:pPr>
            <a:r>
              <a:rPr lang="en-US" altLang="en-US" sz="3200" kern="0" dirty="0" smtClean="0">
                <a:solidFill>
                  <a:srgbClr val="000066"/>
                </a:solidFill>
              </a:rPr>
              <a:t>Moderate</a:t>
            </a:r>
          </a:p>
          <a:p>
            <a:pPr>
              <a:spcBef>
                <a:spcPts val="0"/>
              </a:spcBef>
              <a:buClr>
                <a:srgbClr val="1D3275"/>
              </a:buClr>
            </a:pPr>
            <a:r>
              <a:rPr lang="en-US" altLang="en-US" sz="3200" kern="0" dirty="0" smtClean="0">
                <a:solidFill>
                  <a:srgbClr val="000066"/>
                </a:solidFill>
              </a:rPr>
              <a:t>Severe</a:t>
            </a:r>
          </a:p>
        </p:txBody>
      </p:sp>
    </p:spTree>
    <p:extLst>
      <p:ext uri="{BB962C8B-B14F-4D97-AF65-F5344CB8AC3E}">
        <p14:creationId xmlns:p14="http://schemas.microsoft.com/office/powerpoint/2010/main" val="453878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9C4EDD2-525B-4E0E-A1FB-6E9E21D18800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12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1200" y="1447800"/>
            <a:ext cx="11277600" cy="487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Clr>
                <a:srgbClr val="1D3275"/>
              </a:buClr>
            </a:pPr>
            <a:r>
              <a:rPr lang="en-US" altLang="en-US" sz="3200" dirty="0" smtClean="0">
                <a:solidFill>
                  <a:srgbClr val="000066"/>
                </a:solidFill>
              </a:rPr>
              <a:t>Changes in appropriate social behavior</a:t>
            </a:r>
          </a:p>
          <a:p>
            <a:pPr>
              <a:spcBef>
                <a:spcPts val="0"/>
              </a:spcBef>
              <a:buClr>
                <a:srgbClr val="1D3275"/>
              </a:buClr>
            </a:pPr>
            <a:r>
              <a:rPr lang="en-US" altLang="en-US" sz="3200" dirty="0" smtClean="0">
                <a:solidFill>
                  <a:srgbClr val="000066"/>
                </a:solidFill>
              </a:rPr>
              <a:t>Deficits in social judgment</a:t>
            </a:r>
          </a:p>
          <a:p>
            <a:pPr>
              <a:spcBef>
                <a:spcPts val="0"/>
              </a:spcBef>
              <a:buClr>
                <a:srgbClr val="1D3275"/>
              </a:buClr>
            </a:pPr>
            <a:r>
              <a:rPr lang="en-US" altLang="en-US" sz="3200" dirty="0" smtClean="0">
                <a:solidFill>
                  <a:srgbClr val="000066"/>
                </a:solidFill>
              </a:rPr>
              <a:t>Cognitive changes, especially problems with sustained attention, processing speed, and executive functioning</a:t>
            </a: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D7DF4D05-6B48-436D-954D-C32BB0C32DF3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12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138081" y="-1"/>
            <a:ext cx="10053919" cy="118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r>
              <a:rPr lang="en-US" dirty="0" smtClean="0"/>
              <a:t>Effects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2481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E262EB82-5CDD-4F36-B3F1-B2BEAF18CF85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13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1200" y="1447800"/>
            <a:ext cx="11277600" cy="487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Clr>
                <a:srgbClr val="1D3275"/>
              </a:buClr>
            </a:pPr>
            <a:r>
              <a:rPr lang="en-US" altLang="en-US" sz="3200" dirty="0" smtClean="0">
                <a:solidFill>
                  <a:srgbClr val="000066"/>
                </a:solidFill>
              </a:rPr>
              <a:t>Could be main residuals</a:t>
            </a:r>
          </a:p>
          <a:p>
            <a:pPr>
              <a:spcBef>
                <a:spcPts val="0"/>
              </a:spcBef>
              <a:buClr>
                <a:srgbClr val="1D3275"/>
              </a:buClr>
            </a:pPr>
            <a:r>
              <a:rPr lang="en-US" altLang="en-US" sz="3200" dirty="0" smtClean="0">
                <a:solidFill>
                  <a:srgbClr val="000066"/>
                </a:solidFill>
              </a:rPr>
              <a:t>May qualify for entitlement to benefits under rating of TBI</a:t>
            </a: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F29850F0-10AB-49F3-B335-C293DAD5403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13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138081" y="-1"/>
            <a:ext cx="10053919" cy="118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r>
              <a:rPr lang="en-US" dirty="0"/>
              <a:t>Subjective </a:t>
            </a:r>
            <a:r>
              <a:rPr lang="en-US" dirty="0" smtClean="0"/>
              <a:t>Symptoms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8510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2362C5AF-A8EC-41DE-A250-035E6F5EE962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14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1200" y="1447800"/>
            <a:ext cx="11277600" cy="48768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3200" dirty="0" smtClean="0">
                <a:solidFill>
                  <a:srgbClr val="000066"/>
                </a:solidFill>
              </a:rPr>
              <a:t>Residuals of TBI can be categorized into three types of disabilities: </a:t>
            </a:r>
          </a:p>
          <a:p>
            <a:pPr lvl="1">
              <a:spcBef>
                <a:spcPts val="0"/>
              </a:spcBef>
              <a:buClr>
                <a:srgbClr val="000066"/>
              </a:buClr>
              <a:buFont typeface="Wingdings" pitchFamily="2" charset="2"/>
              <a:buChar char="Ø"/>
              <a:defRPr/>
            </a:pPr>
            <a:r>
              <a:rPr lang="en-US" sz="28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</a:t>
            </a:r>
          </a:p>
          <a:p>
            <a:pPr lvl="1">
              <a:spcBef>
                <a:spcPts val="0"/>
              </a:spcBef>
              <a:buClr>
                <a:srgbClr val="000066"/>
              </a:buClr>
              <a:buFont typeface="Wingdings" pitchFamily="2" charset="2"/>
              <a:buChar char="Ø"/>
              <a:defRPr/>
            </a:pPr>
            <a:r>
              <a:rPr lang="en-US" sz="28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Cognitive</a:t>
            </a:r>
          </a:p>
          <a:p>
            <a:pPr lvl="1">
              <a:spcBef>
                <a:spcPts val="0"/>
              </a:spcBef>
              <a:buClr>
                <a:srgbClr val="000066"/>
              </a:buClr>
              <a:buFont typeface="Wingdings" pitchFamily="2" charset="2"/>
              <a:buChar char="Ø"/>
              <a:defRPr/>
            </a:pPr>
            <a:r>
              <a:rPr lang="en-US" sz="28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Emotional/Behavioral</a:t>
            </a:r>
            <a:endParaRPr lang="en-US" sz="2800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6036F53D-66E9-4953-90DE-948B3CDEB98A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14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138081" y="-1"/>
            <a:ext cx="10053919" cy="118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r>
              <a:rPr lang="en-US" dirty="0" smtClean="0"/>
              <a:t>Residuals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3185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2362C5AF-A8EC-41DE-A250-035E6F5EE962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15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1200" y="1447800"/>
            <a:ext cx="11277600" cy="48768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3200" dirty="0" smtClean="0">
                <a:solidFill>
                  <a:srgbClr val="000066"/>
                </a:solidFill>
              </a:rPr>
              <a:t>Determining issues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3200" dirty="0" smtClean="0">
                <a:solidFill>
                  <a:srgbClr val="000066"/>
                </a:solidFill>
              </a:rPr>
              <a:t>Service-connection of residuals</a:t>
            </a:r>
            <a:endParaRPr lang="en-US" sz="3200" dirty="0">
              <a:solidFill>
                <a:srgbClr val="000066"/>
              </a:solidFill>
            </a:endParaRP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6036F53D-66E9-4953-90DE-948B3CDEB98A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15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138081" y="-1"/>
            <a:ext cx="10053919" cy="118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r>
              <a:rPr lang="en-US" dirty="0" smtClean="0"/>
              <a:t>Residuals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8312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2362C5AF-A8EC-41DE-A250-035E6F5EE962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16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1200" y="1447800"/>
            <a:ext cx="11277600" cy="487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32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Parkinsonism</a:t>
            </a:r>
          </a:p>
          <a:p>
            <a:pPr>
              <a:spcBef>
                <a:spcPts val="0"/>
              </a:spcBef>
              <a:defRPr/>
            </a:pPr>
            <a:r>
              <a:rPr lang="en-US" sz="32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Unprovoked seizures</a:t>
            </a:r>
          </a:p>
          <a:p>
            <a:pPr>
              <a:spcBef>
                <a:spcPts val="0"/>
              </a:spcBef>
              <a:defRPr/>
            </a:pPr>
            <a:r>
              <a:rPr lang="en-US" sz="32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 dementias</a:t>
            </a:r>
          </a:p>
          <a:p>
            <a:pPr>
              <a:spcBef>
                <a:spcPts val="0"/>
              </a:spcBef>
              <a:defRPr/>
            </a:pPr>
            <a:r>
              <a:rPr lang="en-US" sz="32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Depression</a:t>
            </a:r>
          </a:p>
          <a:p>
            <a:pPr>
              <a:spcBef>
                <a:spcPts val="0"/>
              </a:spcBef>
              <a:defRPr/>
            </a:pPr>
            <a:r>
              <a:rPr lang="en-US" sz="32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 diseases of hormone deficiency</a:t>
            </a: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6036F53D-66E9-4953-90DE-948B3CDEB98A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16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138081" y="-1"/>
            <a:ext cx="10053919" cy="118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r>
              <a:rPr lang="en-US" dirty="0" smtClean="0"/>
              <a:t>Proximately Due to TBI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7711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9B8ACDF9-D0B7-4D93-80FF-C7093A03BB25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17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1200" y="1447800"/>
            <a:ext cx="11277600" cy="487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Clr>
                <a:srgbClr val="1D3275"/>
              </a:buClr>
            </a:pPr>
            <a:r>
              <a:rPr lang="en-US" altLang="en-US" sz="32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Pre-Stabilization</a:t>
            </a:r>
          </a:p>
          <a:p>
            <a:pPr>
              <a:spcBef>
                <a:spcPts val="0"/>
              </a:spcBef>
              <a:buClr>
                <a:srgbClr val="1D3275"/>
              </a:buClr>
            </a:pPr>
            <a:r>
              <a:rPr lang="en-US" altLang="en-US" sz="32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Special Monthly Compensation (SMC)(t)</a:t>
            </a:r>
          </a:p>
          <a:p>
            <a:pPr>
              <a:spcBef>
                <a:spcPts val="0"/>
              </a:spcBef>
              <a:buClr>
                <a:srgbClr val="1D3275"/>
              </a:buClr>
            </a:pPr>
            <a:r>
              <a:rPr lang="en-US" altLang="en-US" sz="32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Individual Unemployability (IU)</a:t>
            </a:r>
          </a:p>
          <a:p>
            <a:pPr>
              <a:spcBef>
                <a:spcPts val="0"/>
              </a:spcBef>
              <a:buClr>
                <a:srgbClr val="1D3275"/>
              </a:buClr>
            </a:pPr>
            <a:r>
              <a:rPr lang="en-US" altLang="en-US" sz="32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Ancillary Benefits</a:t>
            </a: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48968F68-3328-447E-AA1B-20CCA21035C3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17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138081" y="-1"/>
            <a:ext cx="10053919" cy="118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r>
              <a:rPr lang="en-US" dirty="0" smtClean="0"/>
              <a:t>Additional Benefits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6298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9BAE773A-1181-40F4-838A-9AC288BF01EC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18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36976" y="1447800"/>
            <a:ext cx="11277600" cy="48768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3200" dirty="0" smtClean="0">
                <a:solidFill>
                  <a:srgbClr val="000066"/>
                </a:solidFill>
              </a:rPr>
              <a:t>Considered to be specialty exams to evaluate the residuals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endParaRPr lang="en-US" sz="3200" dirty="0" smtClean="0">
              <a:solidFill>
                <a:srgbClr val="000066"/>
              </a:solidFill>
            </a:endParaRP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3200" dirty="0" smtClean="0">
                <a:solidFill>
                  <a:srgbClr val="000066"/>
                </a:solidFill>
              </a:rPr>
              <a:t>Body systems affected:</a:t>
            </a:r>
          </a:p>
          <a:p>
            <a:pPr lvl="1">
              <a:spcBef>
                <a:spcPts val="0"/>
              </a:spcBef>
              <a:buClr>
                <a:srgbClr val="1D3275"/>
              </a:buClr>
              <a:buFont typeface="Wingdings" pitchFamily="2" charset="2"/>
              <a:buChar char="Ø"/>
              <a:defRPr/>
            </a:pPr>
            <a:r>
              <a:rPr lang="en-US" sz="28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</a:t>
            </a:r>
          </a:p>
          <a:p>
            <a:pPr lvl="1">
              <a:spcBef>
                <a:spcPts val="0"/>
              </a:spcBef>
              <a:buClr>
                <a:srgbClr val="1D3275"/>
              </a:buClr>
              <a:buFont typeface="Wingdings" pitchFamily="2" charset="2"/>
              <a:buChar char="Ø"/>
              <a:defRPr/>
            </a:pPr>
            <a:r>
              <a:rPr lang="en-US" sz="28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Cognitive</a:t>
            </a:r>
          </a:p>
          <a:p>
            <a:pPr lvl="1">
              <a:spcBef>
                <a:spcPts val="0"/>
              </a:spcBef>
              <a:buClr>
                <a:srgbClr val="1D3275"/>
              </a:buClr>
              <a:buFont typeface="Wingdings" pitchFamily="2" charset="2"/>
              <a:buChar char="Ø"/>
              <a:defRPr/>
            </a:pPr>
            <a:r>
              <a:rPr lang="en-US" sz="28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Behavioral/Emotional</a:t>
            </a: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DDC48980-9E8C-4384-A90F-83B548A1EE1D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18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138081" y="-1"/>
            <a:ext cx="10053919" cy="118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r>
              <a:rPr lang="en-US" dirty="0" smtClean="0"/>
              <a:t>Examinations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8829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F749F363-4AED-4D40-ACD9-026B3A835035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19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1200" y="1447800"/>
            <a:ext cx="11277600" cy="487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Clr>
                <a:srgbClr val="1D3275"/>
              </a:buClr>
              <a:buFont typeface="Wingdings" pitchFamily="2" charset="2"/>
              <a:buNone/>
              <a:defRPr/>
            </a:pPr>
            <a:r>
              <a:rPr lang="en-US" sz="3200" dirty="0" smtClean="0">
                <a:solidFill>
                  <a:srgbClr val="000066"/>
                </a:solidFill>
              </a:rPr>
              <a:t>Review file and STRs for:</a:t>
            </a:r>
          </a:p>
          <a:p>
            <a:pPr lvl="1">
              <a:spcBef>
                <a:spcPts val="0"/>
              </a:spcBef>
              <a:buClr>
                <a:srgbClr val="1D3275"/>
              </a:buClr>
              <a:buFont typeface="Wingdings" pitchFamily="2" charset="2"/>
              <a:buChar char="Ø"/>
              <a:defRPr/>
            </a:pPr>
            <a:r>
              <a:rPr lang="en-US" sz="28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ndications of blast exposure, and</a:t>
            </a:r>
          </a:p>
          <a:p>
            <a:pPr lvl="1">
              <a:spcBef>
                <a:spcPts val="0"/>
              </a:spcBef>
              <a:buClr>
                <a:srgbClr val="1D3275"/>
              </a:buClr>
              <a:buFont typeface="Wingdings" pitchFamily="2" charset="2"/>
              <a:buChar char="Ø"/>
              <a:defRPr/>
            </a:pPr>
            <a:r>
              <a:rPr lang="en-US" sz="28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indications of head injuries.</a:t>
            </a:r>
          </a:p>
          <a:p>
            <a:pPr marL="6350" lvl="1" indent="0">
              <a:spcBef>
                <a:spcPts val="0"/>
              </a:spcBef>
              <a:buClr>
                <a:srgbClr val="1D3275"/>
              </a:buClr>
              <a:buNone/>
              <a:defRPr/>
            </a:pPr>
            <a:endParaRPr lang="en-US" sz="3200" dirty="0" smtClean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spcBef>
                <a:spcPts val="0"/>
              </a:spcBef>
              <a:buClr>
                <a:srgbClr val="1D3275"/>
              </a:buClr>
              <a:buFontTx/>
              <a:buNone/>
              <a:defRPr/>
            </a:pPr>
            <a:r>
              <a:rPr lang="en-US" sz="32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Comments should contain all information related to event and treatment</a:t>
            </a: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3165E3CE-2331-4DDE-A581-EF39E6A3A328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19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138081" y="-1"/>
            <a:ext cx="10053919" cy="118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r>
              <a:rPr lang="en-US" dirty="0" smtClean="0"/>
              <a:t>File Review &amp; Exam Comments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4742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7F7D56D-D417-493D-966B-17C97380C8E8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2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8081" y="-1"/>
            <a:ext cx="10053919" cy="1187355"/>
          </a:xfrm>
        </p:spPr>
        <p:txBody>
          <a:bodyPr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Objectives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11200" y="1447800"/>
            <a:ext cx="11176000" cy="4800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Clr>
                <a:srgbClr val="1D3275"/>
              </a:buClr>
              <a:buFont typeface="Wingdings" pitchFamily="2" charset="2"/>
              <a:buChar char="Ø"/>
            </a:pPr>
            <a:r>
              <a:rPr lang="en-US" altLang="en-US" sz="3200" dirty="0" smtClean="0">
                <a:solidFill>
                  <a:srgbClr val="000066"/>
                </a:solidFill>
                <a:cs typeface="Times New Roman" pitchFamily="18" charset="0"/>
              </a:rPr>
              <a:t>Identify the characteristics</a:t>
            </a:r>
          </a:p>
          <a:p>
            <a:pPr>
              <a:spcBef>
                <a:spcPts val="0"/>
              </a:spcBef>
              <a:buClr>
                <a:srgbClr val="1D3275"/>
              </a:buClr>
              <a:buFont typeface="Wingdings" pitchFamily="2" charset="2"/>
              <a:buChar char="Ø"/>
            </a:pPr>
            <a:r>
              <a:rPr lang="en-US" altLang="en-US" sz="3200" dirty="0" smtClean="0">
                <a:solidFill>
                  <a:srgbClr val="000066"/>
                </a:solidFill>
                <a:cs typeface="Times New Roman" pitchFamily="18" charset="0"/>
              </a:rPr>
              <a:t>Identify subjective symptoms</a:t>
            </a:r>
          </a:p>
          <a:p>
            <a:pPr>
              <a:spcBef>
                <a:spcPts val="0"/>
              </a:spcBef>
              <a:buClr>
                <a:srgbClr val="1D3275"/>
              </a:buClr>
              <a:buFont typeface="Wingdings" pitchFamily="2" charset="2"/>
              <a:buChar char="Ø"/>
            </a:pPr>
            <a:r>
              <a:rPr lang="en-US" altLang="en-US" sz="3200" dirty="0" smtClean="0">
                <a:solidFill>
                  <a:srgbClr val="000066"/>
                </a:solidFill>
                <a:cs typeface="Times New Roman" pitchFamily="18" charset="0"/>
              </a:rPr>
              <a:t>Differentiate residuals</a:t>
            </a:r>
          </a:p>
          <a:p>
            <a:pPr>
              <a:spcBef>
                <a:spcPts val="0"/>
              </a:spcBef>
              <a:buClr>
                <a:srgbClr val="1D3275"/>
              </a:buClr>
              <a:buFont typeface="Wingdings" pitchFamily="2" charset="2"/>
              <a:buChar char="Ø"/>
            </a:pPr>
            <a:r>
              <a:rPr lang="en-US" altLang="en-US" sz="3200" dirty="0" smtClean="0">
                <a:solidFill>
                  <a:srgbClr val="000066"/>
                </a:solidFill>
                <a:cs typeface="Times New Roman" pitchFamily="18" charset="0"/>
              </a:rPr>
              <a:t>Identify additional benefits for Veterans with TBI</a:t>
            </a:r>
          </a:p>
          <a:p>
            <a:pPr>
              <a:spcBef>
                <a:spcPts val="0"/>
              </a:spcBef>
              <a:buClr>
                <a:srgbClr val="1D3275"/>
              </a:buClr>
              <a:buFont typeface="Wingdings" pitchFamily="2" charset="2"/>
              <a:buChar char="Ø"/>
            </a:pPr>
            <a:r>
              <a:rPr lang="en-US" altLang="en-US" sz="3200" dirty="0" smtClean="0">
                <a:solidFill>
                  <a:srgbClr val="000066"/>
                </a:solidFill>
                <a:cs typeface="Times New Roman" pitchFamily="18" charset="0"/>
              </a:rPr>
              <a:t>Identify examination requirements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7A5107-6011-4BCB-A0B9-19CCE6935C6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3897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843A1DFE-739C-4040-922B-DEEE1261EAB4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20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1200" y="1447800"/>
            <a:ext cx="11277600" cy="4876800"/>
          </a:xfrm>
        </p:spPr>
        <p:txBody>
          <a:bodyPr/>
          <a:lstStyle/>
          <a:p>
            <a:pPr marL="400050" lvl="1" indent="-457200">
              <a:spcBef>
                <a:spcPts val="0"/>
              </a:spcBef>
              <a:buClr>
                <a:srgbClr val="1D3275"/>
              </a:buClr>
              <a:buFont typeface="Wingdings" pitchFamily="2" charset="2"/>
              <a:buChar char="Ø"/>
            </a:pPr>
            <a:r>
              <a:rPr lang="en-US" altLang="en-US" sz="32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Use Initial Evaluation of TBI DBQ when service-connection has not been established for TBI.</a:t>
            </a:r>
          </a:p>
          <a:p>
            <a:pPr marL="400050" lvl="1" indent="-457200">
              <a:spcBef>
                <a:spcPts val="0"/>
              </a:spcBef>
              <a:buClr>
                <a:srgbClr val="1D3275"/>
              </a:buClr>
              <a:buFont typeface="Wingdings" pitchFamily="2" charset="2"/>
              <a:buChar char="Ø"/>
            </a:pPr>
            <a:r>
              <a:rPr lang="en-US" altLang="en-US" sz="32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Use Review Residuals of TBI DBQ when service-connection has been established.</a:t>
            </a:r>
          </a:p>
          <a:p>
            <a:pPr marL="342900" lvl="2" indent="0">
              <a:spcBef>
                <a:spcPts val="0"/>
              </a:spcBef>
              <a:buClr>
                <a:srgbClr val="1D3275"/>
              </a:buClr>
              <a:buNone/>
            </a:pPr>
            <a:endParaRPr lang="en-US" altLang="en-US" sz="2800" dirty="0">
              <a:solidFill>
                <a:srgbClr val="000066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marL="1588" lvl="2" indent="0">
              <a:spcBef>
                <a:spcPts val="0"/>
              </a:spcBef>
              <a:buClr>
                <a:srgbClr val="1D3275"/>
              </a:buClr>
              <a:buNone/>
            </a:pPr>
            <a:r>
              <a:rPr lang="en-US" altLang="en-US" sz="32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For A&amp;A/Housebound examinations, include VA Form 21-2680.</a:t>
            </a:r>
            <a:endParaRPr lang="en-US" altLang="en-US" sz="3600" dirty="0">
              <a:solidFill>
                <a:srgbClr val="000066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C37EBA4D-1F0B-45E8-8A69-E98488834731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20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138081" y="-1"/>
            <a:ext cx="10053919" cy="118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r>
              <a:rPr lang="en-US" dirty="0" smtClean="0"/>
              <a:t>Examination </a:t>
            </a:r>
            <a:r>
              <a:rPr lang="en-US" dirty="0"/>
              <a:t>Requirements</a:t>
            </a:r>
          </a:p>
        </p:txBody>
      </p:sp>
    </p:spTree>
    <p:extLst>
      <p:ext uri="{BB962C8B-B14F-4D97-AF65-F5344CB8AC3E}">
        <p14:creationId xmlns:p14="http://schemas.microsoft.com/office/powerpoint/2010/main" val="38576677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41A04FBB-1E1E-4448-A40D-65B5AC544698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21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1200" y="1447800"/>
            <a:ext cx="11277600" cy="4876800"/>
          </a:xfrm>
        </p:spPr>
        <p:txBody>
          <a:bodyPr/>
          <a:lstStyle/>
          <a:p>
            <a:pPr marL="0" indent="0">
              <a:spcBef>
                <a:spcPts val="0"/>
              </a:spcBef>
              <a:buClr>
                <a:srgbClr val="1D3275"/>
              </a:buClr>
              <a:buNone/>
            </a:pPr>
            <a:r>
              <a:rPr lang="en-US" altLang="en-US" sz="3200" dirty="0">
                <a:solidFill>
                  <a:srgbClr val="000066"/>
                </a:solidFill>
              </a:rPr>
              <a:t>M</a:t>
            </a:r>
            <a:r>
              <a:rPr lang="en-US" altLang="en-US" sz="3200" dirty="0" smtClean="0">
                <a:solidFill>
                  <a:srgbClr val="000066"/>
                </a:solidFill>
                <a:cs typeface="Times New Roman" pitchFamily="18" charset="0"/>
              </a:rPr>
              <a:t>ay also be necessary for </a:t>
            </a:r>
            <a:r>
              <a:rPr lang="en-US" altLang="en-US" sz="3200" dirty="0" smtClean="0">
                <a:solidFill>
                  <a:srgbClr val="000066"/>
                </a:solidFill>
              </a:rPr>
              <a:t>conditions </a:t>
            </a:r>
            <a:r>
              <a:rPr lang="en-US" altLang="en-US" sz="3200" dirty="0">
                <a:solidFill>
                  <a:srgbClr val="000066"/>
                </a:solidFill>
              </a:rPr>
              <a:t>claimed due </a:t>
            </a:r>
            <a:r>
              <a:rPr lang="en-US" altLang="en-US" sz="3200" dirty="0" smtClean="0">
                <a:solidFill>
                  <a:srgbClr val="000066"/>
                </a:solidFill>
                <a:cs typeface="Times New Roman" pitchFamily="18" charset="0"/>
              </a:rPr>
              <a:t>to TBI:</a:t>
            </a:r>
          </a:p>
          <a:p>
            <a:pPr marL="800100" lvl="1" indent="-400050">
              <a:spcBef>
                <a:spcPts val="0"/>
              </a:spcBef>
              <a:buClr>
                <a:srgbClr val="1D3275"/>
              </a:buClr>
              <a:buFont typeface="Wingdings" pitchFamily="2" charset="2"/>
              <a:buChar char="Ø"/>
            </a:pPr>
            <a:r>
              <a:rPr lang="en-US" altLang="en-US" sz="28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Hearing Loss</a:t>
            </a:r>
          </a:p>
          <a:p>
            <a:pPr marL="800100" lvl="1" indent="-400050">
              <a:spcBef>
                <a:spcPts val="0"/>
              </a:spcBef>
              <a:buClr>
                <a:srgbClr val="1D3275"/>
              </a:buClr>
              <a:buFont typeface="Wingdings" pitchFamily="2" charset="2"/>
              <a:buChar char="Ø"/>
            </a:pPr>
            <a:r>
              <a:rPr lang="en-US" altLang="en-US" sz="28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Post-Traumatic Stress Disorder</a:t>
            </a:r>
          </a:p>
          <a:p>
            <a:pPr marL="800100" lvl="1" indent="-400050">
              <a:spcBef>
                <a:spcPts val="0"/>
              </a:spcBef>
              <a:buClr>
                <a:srgbClr val="1D3275"/>
              </a:buClr>
              <a:buFont typeface="Wingdings" pitchFamily="2" charset="2"/>
              <a:buChar char="Ø"/>
            </a:pPr>
            <a:r>
              <a:rPr lang="en-US" altLang="en-US" sz="28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Loss of teeth or jaw damage</a:t>
            </a:r>
          </a:p>
          <a:p>
            <a:pPr marL="800100" lvl="1" indent="-400050">
              <a:spcBef>
                <a:spcPts val="0"/>
              </a:spcBef>
              <a:buClr>
                <a:srgbClr val="1D3275"/>
              </a:buClr>
              <a:buFont typeface="Wingdings" pitchFamily="2" charset="2"/>
              <a:buChar char="Ø"/>
            </a:pPr>
            <a:r>
              <a:rPr lang="en-US" altLang="en-US" sz="28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itchFamily="18" charset="0"/>
              </a:rPr>
              <a:t>Vision problems</a:t>
            </a: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AA802294-A687-4E84-B6A4-1F8DE2BCD55F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21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138081" y="-1"/>
            <a:ext cx="10053919" cy="118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r>
              <a:rPr lang="en-US" dirty="0" smtClean="0"/>
              <a:t>Specialist Exams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4858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175" y="1400175"/>
            <a:ext cx="4991099" cy="4991099"/>
          </a:xfrm>
          <a:prstGeom prst="rect">
            <a:avLst/>
          </a:prstGeom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138081" y="-1"/>
            <a:ext cx="10053919" cy="118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r>
              <a:rPr lang="en-US" dirty="0" smtClean="0"/>
              <a:t>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6552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DA20A4D3-C1CD-467C-95D9-A4929B1DD344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3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711200" y="1447800"/>
            <a:ext cx="11176000" cy="4800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Clr>
                <a:srgbClr val="1D3275"/>
              </a:buClr>
            </a:pPr>
            <a:r>
              <a:rPr lang="en-US" altLang="en-US" sz="3200" dirty="0" smtClean="0">
                <a:solidFill>
                  <a:srgbClr val="000066"/>
                </a:solidFill>
              </a:rPr>
              <a:t>38 </a:t>
            </a:r>
            <a:r>
              <a:rPr lang="en-US" altLang="en-US" sz="3200" dirty="0">
                <a:solidFill>
                  <a:srgbClr val="000066"/>
                </a:solidFill>
              </a:rPr>
              <a:t>CFR 3.310(d), Traumatic brain injury</a:t>
            </a:r>
            <a:endParaRPr lang="en-US" altLang="en-US" sz="3200" dirty="0" smtClean="0">
              <a:solidFill>
                <a:srgbClr val="000066"/>
              </a:solidFill>
            </a:endParaRPr>
          </a:p>
          <a:p>
            <a:pPr>
              <a:spcBef>
                <a:spcPts val="0"/>
              </a:spcBef>
              <a:buClr>
                <a:srgbClr val="1D3275"/>
              </a:buClr>
            </a:pPr>
            <a:r>
              <a:rPr lang="en-US" altLang="en-US" sz="3200" dirty="0" smtClean="0">
                <a:solidFill>
                  <a:srgbClr val="000066"/>
                </a:solidFill>
              </a:rPr>
              <a:t>M21-1 Part III Subpart </a:t>
            </a:r>
            <a:r>
              <a:rPr lang="en-US" altLang="en-US" sz="3200" dirty="0" err="1" smtClean="0">
                <a:solidFill>
                  <a:srgbClr val="000066"/>
                </a:solidFill>
              </a:rPr>
              <a:t>i</a:t>
            </a:r>
            <a:r>
              <a:rPr lang="en-US" altLang="en-US" sz="3200" dirty="0" smtClean="0">
                <a:solidFill>
                  <a:srgbClr val="000066"/>
                </a:solidFill>
              </a:rPr>
              <a:t> 1.3.a, </a:t>
            </a:r>
            <a:r>
              <a:rPr lang="en-US" altLang="en-US" sz="3200" dirty="0">
                <a:solidFill>
                  <a:srgbClr val="000066"/>
                </a:solidFill>
              </a:rPr>
              <a:t>Segmented, Claim-Processing Lanes</a:t>
            </a:r>
          </a:p>
          <a:p>
            <a:pPr>
              <a:spcBef>
                <a:spcPts val="0"/>
              </a:spcBef>
              <a:buClr>
                <a:srgbClr val="1D3275"/>
              </a:buClr>
            </a:pPr>
            <a:r>
              <a:rPr lang="en-US" altLang="en-US" sz="3200" dirty="0">
                <a:solidFill>
                  <a:srgbClr val="000066"/>
                </a:solidFill>
              </a:rPr>
              <a:t>M21-1 </a:t>
            </a:r>
            <a:r>
              <a:rPr lang="en-US" altLang="en-US" sz="3200" dirty="0" smtClean="0">
                <a:solidFill>
                  <a:srgbClr val="000066"/>
                </a:solidFill>
              </a:rPr>
              <a:t>Part III Subpart iv 3.D.2.h, </a:t>
            </a:r>
            <a:r>
              <a:rPr lang="en-US" altLang="en-US" sz="3200" dirty="0">
                <a:solidFill>
                  <a:srgbClr val="000066"/>
                </a:solidFill>
              </a:rPr>
              <a:t>Qualification Requirements of Examiners – TBI </a:t>
            </a:r>
            <a:r>
              <a:rPr lang="en-US" altLang="en-US" sz="3200" dirty="0" smtClean="0">
                <a:solidFill>
                  <a:srgbClr val="000066"/>
                </a:solidFill>
              </a:rPr>
              <a:t>Examinations</a:t>
            </a:r>
            <a:endParaRPr lang="en-US" altLang="en-US" sz="3200" dirty="0">
              <a:solidFill>
                <a:srgbClr val="000066"/>
              </a:solidFill>
            </a:endParaRP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AB38786A-F2BB-4121-B9CB-62DE58FA9218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3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138081" y="-1"/>
            <a:ext cx="10053919" cy="118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15320293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DA20A4D3-C1CD-467C-95D9-A4929B1DD344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4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711200" y="1447800"/>
            <a:ext cx="11176000" cy="4800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Clr>
                <a:srgbClr val="1D3275"/>
              </a:buClr>
            </a:pPr>
            <a:r>
              <a:rPr lang="en-US" altLang="en-US" sz="3200" dirty="0">
                <a:solidFill>
                  <a:srgbClr val="000066"/>
                </a:solidFill>
              </a:rPr>
              <a:t>M21-1 Part III Subpart iv 4.G.2, Traumatic Brain Injury</a:t>
            </a:r>
          </a:p>
          <a:p>
            <a:pPr>
              <a:spcBef>
                <a:spcPts val="0"/>
              </a:spcBef>
              <a:buClr>
                <a:srgbClr val="1D3275"/>
              </a:buClr>
            </a:pPr>
            <a:r>
              <a:rPr lang="en-US" altLang="en-US" sz="3200" dirty="0" smtClean="0">
                <a:solidFill>
                  <a:srgbClr val="000066"/>
                </a:solidFill>
              </a:rPr>
              <a:t>M21-1 Part III Subpart iv 4.G.3, Secondary Conditions Associated with TBI</a:t>
            </a:r>
          </a:p>
          <a:p>
            <a:pPr>
              <a:spcBef>
                <a:spcPts val="0"/>
              </a:spcBef>
              <a:buClr>
                <a:srgbClr val="1D3275"/>
              </a:buClr>
            </a:pPr>
            <a:r>
              <a:rPr lang="en-US" altLang="en-US" sz="3200" dirty="0" smtClean="0">
                <a:solidFill>
                  <a:srgbClr val="000066"/>
                </a:solidFill>
              </a:rPr>
              <a:t>M21-1 Part IV Subpart ii 2.H.11, </a:t>
            </a:r>
            <a:r>
              <a:rPr lang="en-US" altLang="en-US" sz="3200" dirty="0">
                <a:solidFill>
                  <a:srgbClr val="000066"/>
                </a:solidFill>
              </a:rPr>
              <a:t>Entitlement to SMC Under 38 U.S.C. 1114(t) Based on the Need for A&amp;A for Residuals of </a:t>
            </a:r>
            <a:r>
              <a:rPr lang="en-US" altLang="en-US" sz="3200" dirty="0" smtClean="0">
                <a:solidFill>
                  <a:srgbClr val="000066"/>
                </a:solidFill>
              </a:rPr>
              <a:t>TBI</a:t>
            </a: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AB38786A-F2BB-4121-B9CB-62DE58FA9218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4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138081" y="-1"/>
            <a:ext cx="10053919" cy="118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10511959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FB4BE7DC-F330-4D32-9DB3-B15A8A51ABDE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5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1200" y="1447800"/>
            <a:ext cx="11277600" cy="4876800"/>
          </a:xfrm>
        </p:spPr>
        <p:txBody>
          <a:bodyPr>
            <a:normAutofit/>
          </a:bodyPr>
          <a:lstStyle/>
          <a:p>
            <a:pPr marL="0" indent="0">
              <a:buClr>
                <a:srgbClr val="1D3275"/>
              </a:buClr>
              <a:buNone/>
            </a:pPr>
            <a:r>
              <a:rPr lang="en-US" sz="3200" dirty="0"/>
              <a:t>P</a:t>
            </a:r>
            <a:r>
              <a:rPr lang="en-US" sz="3200" dirty="0" smtClean="0"/>
              <a:t>hysical</a:t>
            </a:r>
            <a:r>
              <a:rPr lang="en-US" sz="3200" dirty="0"/>
              <a:t>, cognitive and/or behavioral/emotional residual disability resulting from </a:t>
            </a:r>
            <a:r>
              <a:rPr lang="en-US" sz="3200" dirty="0" smtClean="0"/>
              <a:t>event </a:t>
            </a:r>
            <a:r>
              <a:rPr lang="en-US" sz="3200" dirty="0"/>
              <a:t>of external force causing </a:t>
            </a:r>
            <a:r>
              <a:rPr lang="en-US" sz="3200" dirty="0" smtClean="0"/>
              <a:t>injury </a:t>
            </a:r>
            <a:r>
              <a:rPr lang="en-US" sz="3200" dirty="0"/>
              <a:t>to the </a:t>
            </a:r>
            <a:r>
              <a:rPr lang="en-US" sz="3200" dirty="0" smtClean="0"/>
              <a:t>brain</a:t>
            </a:r>
            <a:endParaRPr lang="en-US" altLang="en-US" sz="3200" dirty="0" smtClean="0">
              <a:solidFill>
                <a:srgbClr val="000066"/>
              </a:solidFill>
              <a:cs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4ECACC-36DA-45CF-9438-C3A32E240DC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2138081" y="-1"/>
            <a:ext cx="10053919" cy="118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r>
              <a:rPr lang="en-US" dirty="0" smtClean="0"/>
              <a:t>Definition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6374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FB4BE7DC-F330-4D32-9DB3-B15A8A51ABDE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6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1200" y="1447800"/>
            <a:ext cx="11277600" cy="4876800"/>
          </a:xfrm>
        </p:spPr>
        <p:txBody>
          <a:bodyPr>
            <a:noAutofit/>
          </a:bodyPr>
          <a:lstStyle/>
          <a:p>
            <a:pPr lvl="0" hangingPunct="0">
              <a:spcBef>
                <a:spcPts val="0"/>
              </a:spcBef>
            </a:pPr>
            <a:r>
              <a:rPr lang="en-US" sz="3200" dirty="0"/>
              <a:t>Any period of loss of or a decreased level of consciousness</a:t>
            </a:r>
          </a:p>
          <a:p>
            <a:pPr lvl="0" hangingPunct="0">
              <a:spcBef>
                <a:spcPts val="0"/>
              </a:spcBef>
            </a:pPr>
            <a:r>
              <a:rPr lang="en-US" sz="3200" dirty="0" smtClean="0"/>
              <a:t>Any </a:t>
            </a:r>
            <a:r>
              <a:rPr lang="en-US" sz="3200" dirty="0"/>
              <a:t>loss of memory for events immediately before or after the </a:t>
            </a:r>
            <a:r>
              <a:rPr lang="en-US" sz="3200" dirty="0" smtClean="0"/>
              <a:t>injury</a:t>
            </a:r>
            <a:endParaRPr lang="en-US" sz="3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4ECACC-36DA-45CF-9438-C3A32E240DC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2138081" y="-1"/>
            <a:ext cx="10053919" cy="118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r>
              <a:rPr lang="en-US" smtClean="0"/>
              <a:t>Clinical Signs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9790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FB4BE7DC-F330-4D32-9DB3-B15A8A51ABDE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7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1200" y="1447800"/>
            <a:ext cx="11277600" cy="4876800"/>
          </a:xfrm>
        </p:spPr>
        <p:txBody>
          <a:bodyPr>
            <a:noAutofit/>
          </a:bodyPr>
          <a:lstStyle/>
          <a:p>
            <a:pPr lvl="0" hangingPunct="0">
              <a:spcBef>
                <a:spcPts val="0"/>
              </a:spcBef>
            </a:pPr>
            <a:r>
              <a:rPr lang="en-US" sz="3200" dirty="0" smtClean="0"/>
              <a:t>Any </a:t>
            </a:r>
            <a:r>
              <a:rPr lang="en-US" sz="3200" dirty="0"/>
              <a:t>alteration in mental state at the time of the </a:t>
            </a:r>
            <a:r>
              <a:rPr lang="en-US" sz="3200" dirty="0" smtClean="0"/>
              <a:t>injury</a:t>
            </a:r>
          </a:p>
          <a:p>
            <a:pPr lvl="0" hangingPunct="0">
              <a:spcBef>
                <a:spcPts val="0"/>
              </a:spcBef>
            </a:pPr>
            <a:r>
              <a:rPr lang="en-US" sz="3200" dirty="0"/>
              <a:t>Neurological deficits that may or may not be </a:t>
            </a:r>
            <a:r>
              <a:rPr lang="en-US" sz="3200" dirty="0" smtClean="0"/>
              <a:t>transient</a:t>
            </a:r>
          </a:p>
          <a:p>
            <a:pPr hangingPunct="0">
              <a:spcBef>
                <a:spcPts val="0"/>
              </a:spcBef>
            </a:pPr>
            <a:r>
              <a:rPr lang="en-US" sz="3200" dirty="0"/>
              <a:t>Intracranial </a:t>
            </a:r>
            <a:r>
              <a:rPr lang="en-US" sz="3200" dirty="0" smtClean="0"/>
              <a:t>lesion</a:t>
            </a:r>
            <a:endParaRPr lang="en-US" sz="3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4ECACC-36DA-45CF-9438-C3A32E240DC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2138081" y="-1"/>
            <a:ext cx="10053919" cy="118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r>
              <a:rPr lang="en-US" smtClean="0"/>
              <a:t>Clinical Signs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7246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FB4BE7DC-F330-4D32-9DB3-B15A8A51ABDE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8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1200" y="1447800"/>
            <a:ext cx="11277600" cy="48768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Clr>
                <a:srgbClr val="1D3275"/>
              </a:buClr>
              <a:buNone/>
            </a:pPr>
            <a:r>
              <a:rPr lang="en-US" altLang="en-US" sz="3200" dirty="0" smtClean="0">
                <a:solidFill>
                  <a:srgbClr val="000066"/>
                </a:solidFill>
              </a:rPr>
              <a:t>Must </a:t>
            </a:r>
            <a:r>
              <a:rPr lang="en-US" altLang="en-US" sz="3200" dirty="0">
                <a:solidFill>
                  <a:srgbClr val="000066"/>
                </a:solidFill>
              </a:rPr>
              <a:t>be made </a:t>
            </a:r>
            <a:r>
              <a:rPr lang="en-US" altLang="en-US" sz="3200" dirty="0" smtClean="0">
                <a:solidFill>
                  <a:srgbClr val="000066"/>
                </a:solidFill>
              </a:rPr>
              <a:t>by:</a:t>
            </a:r>
            <a:endParaRPr lang="en-US" altLang="en-US" sz="3200" dirty="0">
              <a:solidFill>
                <a:srgbClr val="000066"/>
              </a:solidFill>
            </a:endParaRPr>
          </a:p>
          <a:p>
            <a:pPr lvl="1">
              <a:spcBef>
                <a:spcPts val="0"/>
              </a:spcBef>
              <a:buClr>
                <a:srgbClr val="1D3275"/>
              </a:buClr>
            </a:pPr>
            <a:r>
              <a:rPr lang="en-US" altLang="en-US" sz="28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physiatrists</a:t>
            </a:r>
            <a:endParaRPr lang="en-US" altLang="en-US" sz="2800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Clr>
                <a:srgbClr val="1D3275"/>
              </a:buClr>
            </a:pPr>
            <a:r>
              <a:rPr lang="en-US" altLang="en-US" sz="28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psychiatrists</a:t>
            </a:r>
            <a:endParaRPr lang="en-US" altLang="en-US" sz="2800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Clr>
                <a:srgbClr val="1D3275"/>
              </a:buClr>
            </a:pPr>
            <a:r>
              <a:rPr lang="en-US" altLang="en-US" sz="28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neurosurgeons</a:t>
            </a:r>
            <a:endParaRPr lang="en-US" altLang="en-US" sz="2800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Clr>
                <a:srgbClr val="1D3275"/>
              </a:buClr>
            </a:pPr>
            <a:r>
              <a:rPr lang="en-US" altLang="en-US" sz="28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neurologists</a:t>
            </a:r>
            <a:endParaRPr lang="en-US" altLang="en-US" sz="2800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4ECACC-36DA-45CF-9438-C3A32E240DC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2138081" y="-1"/>
            <a:ext cx="10053919" cy="118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r>
              <a:rPr lang="en-US" dirty="0" smtClean="0"/>
              <a:t>Initial Diagnosis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8828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2F67C438-DC60-445E-A5FB-E7B209EDF73D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9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1200" y="1447800"/>
            <a:ext cx="11277600" cy="487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Clr>
                <a:srgbClr val="1D3275"/>
              </a:buClr>
            </a:pPr>
            <a:r>
              <a:rPr lang="en-US" altLang="en-US" sz="3200" dirty="0">
                <a:solidFill>
                  <a:srgbClr val="000066"/>
                </a:solidFill>
              </a:rPr>
              <a:t>Falls</a:t>
            </a:r>
          </a:p>
          <a:p>
            <a:pPr>
              <a:spcBef>
                <a:spcPts val="0"/>
              </a:spcBef>
              <a:buClr>
                <a:srgbClr val="1D3275"/>
              </a:buClr>
            </a:pPr>
            <a:r>
              <a:rPr lang="en-US" altLang="en-US" sz="3200" dirty="0">
                <a:solidFill>
                  <a:srgbClr val="000066"/>
                </a:solidFill>
              </a:rPr>
              <a:t>Assaults</a:t>
            </a:r>
          </a:p>
          <a:p>
            <a:pPr>
              <a:spcBef>
                <a:spcPts val="0"/>
              </a:spcBef>
              <a:buClr>
                <a:srgbClr val="1D3275"/>
              </a:buClr>
            </a:pPr>
            <a:r>
              <a:rPr lang="en-US" altLang="en-US" sz="3200" dirty="0">
                <a:solidFill>
                  <a:srgbClr val="000066"/>
                </a:solidFill>
              </a:rPr>
              <a:t>Vehicle crashes</a:t>
            </a:r>
          </a:p>
          <a:p>
            <a:pPr>
              <a:spcBef>
                <a:spcPts val="0"/>
              </a:spcBef>
              <a:buClr>
                <a:srgbClr val="1D3275"/>
              </a:buClr>
            </a:pPr>
            <a:r>
              <a:rPr lang="en-US" altLang="en-US" sz="3200" dirty="0">
                <a:solidFill>
                  <a:srgbClr val="000066"/>
                </a:solidFill>
              </a:rPr>
              <a:t>Blows to the </a:t>
            </a:r>
            <a:r>
              <a:rPr lang="en-US" altLang="en-US" sz="3200" dirty="0" smtClean="0">
                <a:solidFill>
                  <a:srgbClr val="000066"/>
                </a:solidFill>
              </a:rPr>
              <a:t>head</a:t>
            </a:r>
            <a:endParaRPr lang="en-US" altLang="en-US" sz="3200" dirty="0">
              <a:solidFill>
                <a:srgbClr val="000066"/>
              </a:solidFill>
            </a:endParaRP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BA37E1F3-20D3-49EC-A65B-680A14728989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 algn="ctr" eaLnBrk="0" hangingPunct="0">
                <a:defRPr/>
              </a:pPr>
              <a:t>9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138081" y="-1"/>
            <a:ext cx="10053919" cy="118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r>
              <a:rPr lang="en-US" dirty="0" smtClean="0"/>
              <a:t>Causation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5474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ID" val="48c204b9-85cf-4293-91f0-ea4e2b879004"/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ARTICULATE_USED_PAGE_ORIENTATION" val="1"/>
  <p:tag name="ARTICULATE_USED_PAGE_SIZE" val="7"/>
  <p:tag name="TAG_BACKING_FORM_KEY" val="3215762-c:\users\lynne\documents\appeals\vsr rvsr lay evidence final.pptx"/>
  <p:tag name="ARTICULATE_PRESENTER_VERSION" val="7"/>
  <p:tag name="ARTICULATE_PROJECT_OPEN" val="0"/>
  <p:tag name="ARTICULATE_SLIDE_COUNT" val="42"/>
</p:tagLst>
</file>

<file path=ppt/theme/theme1.xml><?xml version="1.0" encoding="utf-8"?>
<a:theme xmlns:a="http://schemas.openxmlformats.org/drawingml/2006/main" name="Ppt0000000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B2B2B2"/>
      </a:folHlink>
    </a:clrScheme>
    <a:fontScheme name="SecBrfNov200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ecBrfNov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BrfNov2002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808080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B869E3E810774AA7B17315F3F50FE5" ma:contentTypeVersion="3" ma:contentTypeDescription="Create a new document." ma:contentTypeScope="" ma:versionID="3506bbe711662e7f510a98fd483a111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420958C-FF78-4199-8684-26A589F097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4567239-2D12-4DA4-ACBD-83B3EAAAF4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5E050F-F6DD-446A-BC54-722BE857956D}">
  <ds:schemaRefs>
    <ds:schemaRef ds:uri="http://schemas.microsoft.com/office/2006/metadata/properties"/>
    <ds:schemaRef ds:uri="http://purl.org/dc/elements/1.1/"/>
    <ds:schemaRef ds:uri="http://purl.org/dc/dcmitype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5791</TotalTime>
  <Words>484</Words>
  <Application>Microsoft Office PowerPoint</Application>
  <PresentationFormat>Custom</PresentationFormat>
  <Paragraphs>142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Ppt0000000</vt:lpstr>
      <vt:lpstr>PowerPoint Presentation</vt:lpstr>
      <vt:lpstr>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Veterans Benefits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Traumatic Brain Injury (TBI) Claims Development PowerPoint Presentation</dc:title>
  <dc:subject>VSR</dc:subject>
  <dc:creator>Department of Veterans Affairs, Veterans Benefits Administration, Compensation Service, STAFF</dc:creator>
  <cp:keywords>traumatic; brain; injury; TBI; trauma; development; residuals; SMC; blast; injuries; benefits; examination</cp:keywords>
  <dc:description>This lesson provides a thorough understanding of the processes necessary to properly develop a claim of TBI, and possible residuals. </dc:description>
  <cp:lastModifiedBy>Kathleen Poole</cp:lastModifiedBy>
  <cp:revision>408</cp:revision>
  <dcterms:created xsi:type="dcterms:W3CDTF">2014-04-30T02:32:11Z</dcterms:created>
  <dcterms:modified xsi:type="dcterms:W3CDTF">2016-05-17T16:36:18Z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VSR RVSR Lay Evidence</vt:lpwstr>
  </property>
  <property fmtid="{D5CDD505-2E9C-101B-9397-08002B2CF9AE}" pid="3" name="ArticulateUseProject">
    <vt:lpwstr>1</vt:lpwstr>
  </property>
  <property fmtid="{D5CDD505-2E9C-101B-9397-08002B2CF9AE}" pid="4" name="ArticulateProjectVersion">
    <vt:lpwstr>7</vt:lpwstr>
  </property>
  <property fmtid="{D5CDD505-2E9C-101B-9397-08002B2CF9AE}" pid="5" name="ArticulateGUID">
    <vt:lpwstr>C99A1101-545A-4F06-B9B7-341CBA93A72A</vt:lpwstr>
  </property>
  <property fmtid="{D5CDD505-2E9C-101B-9397-08002B2CF9AE}" pid="6" name="ArticulateProjectFull">
    <vt:lpwstr>C:\Users\Lynne\Documents\Appeals\VSR RVSR Lay Evidence Final.ppta</vt:lpwstr>
  </property>
  <property fmtid="{D5CDD505-2E9C-101B-9397-08002B2CF9AE}" pid="7" name="ContentTypeId">
    <vt:lpwstr>0x0101003DB869E3E810774AA7B17315F3F50FE5</vt:lpwstr>
  </property>
  <property fmtid="{D5CDD505-2E9C-101B-9397-08002B2CF9AE}" pid="8" name="Language">
    <vt:lpwstr>en</vt:lpwstr>
  </property>
  <property fmtid="{D5CDD505-2E9C-101B-9397-08002B2CF9AE}" pid="9" name="Type">
    <vt:lpwstr>Presentation</vt:lpwstr>
  </property>
</Properties>
</file>