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62" r:id="rId6"/>
    <p:sldId id="263" r:id="rId7"/>
    <p:sldId id="286" r:id="rId8"/>
    <p:sldId id="264" r:id="rId9"/>
    <p:sldId id="281" r:id="rId10"/>
    <p:sldId id="288" r:id="rId11"/>
    <p:sldId id="285" r:id="rId12"/>
    <p:sldId id="266" r:id="rId13"/>
    <p:sldId id="287" r:id="rId14"/>
    <p:sldId id="268" r:id="rId15"/>
    <p:sldId id="269" r:id="rId16"/>
    <p:sldId id="270" r:id="rId17"/>
    <p:sldId id="271" r:id="rId18"/>
    <p:sldId id="290" r:id="rId19"/>
    <p:sldId id="289" r:id="rId20"/>
    <p:sldId id="273" r:id="rId21"/>
    <p:sldId id="275" r:id="rId22"/>
    <p:sldId id="276" r:id="rId23"/>
    <p:sldId id="277" r:id="rId24"/>
    <p:sldId id="279" r:id="rId25"/>
    <p:sldId id="280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81" d="100"/>
          <a:sy n="81" d="100"/>
        </p:scale>
        <p:origin x="-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>
                <a:latin typeface="Times New Roman" panose="02020603050405020304" pitchFamily="18" charset="0"/>
              </a:rPr>
              <a:t>17-May-16</a:t>
            </a:fld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>
                <a:latin typeface="Times New Roman" panose="02020603050405020304" pitchFamily="18" charset="0"/>
              </a:rPr>
              <a:t>‹#›</a:t>
            </a:fld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DF05838-7BCA-4652-9007-BD0302928936}" type="datetimeFigureOut">
              <a:rPr lang="en-US" smtClean="0"/>
              <a:pPr/>
              <a:t>17-May-16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0E7C618C-DDD3-4DC9-ADAB-73264023D4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3012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dirty="0">
                <a:latin typeface="Times New Roman" panose="02020603050405020304" pitchFamily="18" charset="0"/>
              </a:rPr>
              <a:t>VBA Overview</a:t>
            </a:r>
          </a:p>
        </p:txBody>
      </p:sp>
      <p:sp>
        <p:nvSpPr>
          <p:cNvPr id="4403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2DEEDF-A893-4A5D-8FA6-6E96C6B19693}" type="slidenum">
              <a:rPr lang="en-US" altLang="en-US" sz="1200">
                <a:latin typeface="Times New Roman" panose="02020603050405020304" pitchFamily="18" charset="0"/>
              </a:rPr>
              <a:pPr/>
              <a:t>22</a:t>
            </a:fld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 eaLnBrk="0" hangingPunct="0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Footer Placeholder 3"/>
          <p:cNvSpPr txBox="1">
            <a:spLocks noGrp="1"/>
          </p:cNvSpPr>
          <p:nvPr/>
        </p:nvSpPr>
        <p:spPr bwMode="auto">
          <a:xfrm>
            <a:off x="1" y="8711472"/>
            <a:ext cx="2972421" cy="46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90" tIns="45396" rIns="90790" bIns="45396" anchor="b"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1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>
            <a:lvl2pPr>
              <a:defRPr>
                <a:latin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>
                <a:latin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</a:defRPr>
            </a:lvl3pPr>
            <a:lvl4pPr>
              <a:defRPr sz="1600">
                <a:latin typeface="Times New Roman" panose="02020603050405020304" pitchFamily="18" charset="0"/>
              </a:defRPr>
            </a:lvl4pPr>
            <a:lvl5pPr>
              <a:defRPr sz="1600">
                <a:latin typeface="Times New Roman" panose="0202060305040502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36A6A193-2FDC-48DD-8023-1C75B05EEA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12718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Times New Roman" panose="02020603050405020304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368675"/>
            <a:ext cx="313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Times New Roman" panose="02020603050405020304" pitchFamily="18" charset="0"/>
              </a:rPr>
              <a:t>April 2016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0" y="4953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dirty="0">
                <a:latin typeface="Times New Roman" panose="02020603050405020304" pitchFamily="18" charset="0"/>
              </a:rPr>
              <a:t>Traumatic Brain Injury (TBI)</a:t>
            </a:r>
            <a:br>
              <a:rPr lang="en-US" sz="3600" b="1" dirty="0">
                <a:latin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</a:rPr>
              <a:t>Claims Development</a:t>
            </a:r>
            <a:endParaRPr lang="en-US" sz="6600" i="1" kern="0" dirty="0" smtClean="0">
              <a:solidFill>
                <a:srgbClr val="0033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F67C438-DC60-445E-A5FB-E7B209EDF73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Penetrating brain wounds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Bullets, fragments, blasts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Other head trauma, combat and non-combat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Clr>
                <a:srgbClr val="1D3275"/>
              </a:buClr>
              <a:buNone/>
            </a:pPr>
            <a:endParaRPr lang="en-US" altLang="en-US" sz="3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spcBef>
                <a:spcPts val="0"/>
              </a:spcBef>
              <a:buClr>
                <a:srgbClr val="1D3275"/>
              </a:buClr>
              <a:buNone/>
            </a:pP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Blast injuries are the primary cause </a:t>
            </a: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in </a:t>
            </a:r>
            <a:r>
              <a:rPr lang="en-US" altLang="en-US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war </a:t>
            </a: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zones.</a:t>
            </a:r>
            <a:endParaRPr lang="en-US" altLang="en-US" sz="3200" dirty="0">
              <a:solidFill>
                <a:srgbClr val="000066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BA37E1F3-20D3-49EC-A65B-680A14728989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Causation</a:t>
            </a:r>
          </a:p>
        </p:txBody>
      </p:sp>
    </p:spTree>
    <p:extLst>
      <p:ext uri="{BB962C8B-B14F-4D97-AF65-F5344CB8AC3E}">
        <p14:creationId xmlns:p14="http://schemas.microsoft.com/office/powerpoint/2010/main" val="2432451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C4BDAED-C6CE-456F-824F-CF29135B7DBE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None/>
            </a:pPr>
            <a:endParaRPr lang="en-US" altLang="en-US" dirty="0" smtClean="0"/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B3D5EF32-1136-4FE4-9F81-DA52D5960B9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Classifications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13472" y="1436424"/>
            <a:ext cx="11277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 sz="2800">
                <a:solidFill>
                  <a:srgbClr val="1D327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Mild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Moderate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kern="0" dirty="0" smtClean="0">
                <a:solidFill>
                  <a:srgbClr val="000066"/>
                </a:solidFill>
              </a:rPr>
              <a:t>Severe</a:t>
            </a:r>
          </a:p>
        </p:txBody>
      </p:sp>
    </p:spTree>
    <p:extLst>
      <p:ext uri="{BB962C8B-B14F-4D97-AF65-F5344CB8AC3E}">
        <p14:creationId xmlns:p14="http://schemas.microsoft.com/office/powerpoint/2010/main" val="45387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9C4EDD2-525B-4E0E-A1FB-6E9E21D18800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Changes in appropriate social behavior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Deficits in social judgment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Cognitive changes, especially problems with sustained attention, processing speed, and executive functioning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D7DF4D05-6B48-436D-954D-C32BB0C32DF3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48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E262EB82-5CDD-4F36-B3F1-B2BEAF18CF8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Could be main residuals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May qualify for entitlement to benefits under rating of TBI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29850F0-10AB-49F3-B335-C293DAD5403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Subjective </a:t>
            </a:r>
            <a:r>
              <a:rPr lang="en-US" dirty="0" smtClean="0"/>
              <a:t>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51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362C5AF-A8EC-41DE-A250-035E6F5EE96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Residuals of TBI can be categorized into three types of disabilities: 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</a:p>
          <a:p>
            <a:pPr lvl="1">
              <a:spcBef>
                <a:spcPts val="0"/>
              </a:spcBef>
              <a:buClr>
                <a:srgbClr val="000066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Emotional/Behavioral</a:t>
            </a:r>
            <a:endParaRPr 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6036F53D-66E9-4953-90DE-948B3CDEB98A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Residuals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18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362C5AF-A8EC-41DE-A250-035E6F5EE96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Determining issues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Service-connection of residuals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6036F53D-66E9-4953-90DE-948B3CDEB98A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Residuals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31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362C5AF-A8EC-41DE-A250-035E6F5EE96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Parkinsonism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Unprovoked seizures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dementias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  <a:p>
            <a:pPr>
              <a:spcBef>
                <a:spcPts val="0"/>
              </a:spcBef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diseases of hormone deficiency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6036F53D-66E9-4953-90DE-948B3CDEB98A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Proximately Due to TBI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71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9B8ACDF9-D0B7-4D93-80FF-C7093A03BB2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Pre-Stabilization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Special Monthly Compensation (SMC)(t)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Individual Unemployability (IU)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Ancillary Benefits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48968F68-3328-447E-AA1B-20CCA21035C3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Additional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9BAE773A-1181-40F4-838A-9AC288BF01E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6976" y="1447800"/>
            <a:ext cx="11277600" cy="4876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Considered to be specialty exams to evaluate the residuals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3200" dirty="0" smtClean="0">
              <a:solidFill>
                <a:srgbClr val="000066"/>
              </a:solidFill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Body systems affected:</a:t>
            </a:r>
          </a:p>
          <a:p>
            <a:pPr lvl="1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</a:p>
          <a:p>
            <a:pPr lvl="1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</a:t>
            </a:r>
          </a:p>
          <a:p>
            <a:pPr lvl="1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Behavioral/Emotional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DDC48980-9E8C-4384-A90F-83B548A1EE1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Examinations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2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749F363-4AED-4D40-ACD9-026B3A835035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</a:rPr>
              <a:t>Review file and STRs for:</a:t>
            </a:r>
          </a:p>
          <a:p>
            <a:pPr lvl="1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sz="28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ndications of blast exposure, and</a:t>
            </a:r>
          </a:p>
          <a:p>
            <a:pPr lvl="1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indications of head injuries.</a:t>
            </a:r>
          </a:p>
          <a:p>
            <a:pPr marL="6350" lvl="1" indent="0">
              <a:spcBef>
                <a:spcPts val="0"/>
              </a:spcBef>
              <a:buClr>
                <a:srgbClr val="1D3275"/>
              </a:buClr>
              <a:buNone/>
              <a:defRPr/>
            </a:pPr>
            <a:endParaRPr lang="en-US" sz="32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spcBef>
                <a:spcPts val="0"/>
              </a:spcBef>
              <a:buClr>
                <a:srgbClr val="1D3275"/>
              </a:buClr>
              <a:buFontTx/>
              <a:buNone/>
              <a:defRPr/>
            </a:pPr>
            <a:r>
              <a:rPr 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Comments should contain all information related to event and treatment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3165E3CE-2331-4DDE-A581-EF39E6A3A32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19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File Review &amp; Exam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74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7F7D56D-D417-493D-966B-17C97380C8E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8081" y="-1"/>
            <a:ext cx="10053919" cy="1187355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1200" y="1447800"/>
            <a:ext cx="111760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Identify the characteristics</a:t>
            </a:r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Identify subjective symptoms</a:t>
            </a:r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Differentiate residuals</a:t>
            </a:r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Identify additional benefits for Veterans with TBI</a:t>
            </a:r>
          </a:p>
          <a:p>
            <a:pPr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Identify examination requirements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7A5107-6011-4BCB-A0B9-19CCE6935C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89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43A1DFE-739C-4040-922B-DEEE1261EAB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/>
          <a:lstStyle/>
          <a:p>
            <a:pPr marL="400050" lvl="1" indent="-45720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Use Initial Evaluation of TBI DBQ when service-connection has not been established for TBI.</a:t>
            </a:r>
          </a:p>
          <a:p>
            <a:pPr marL="400050" lvl="1" indent="-45720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Use Review Residuals of TBI DBQ when service-connection has been established.</a:t>
            </a:r>
          </a:p>
          <a:p>
            <a:pPr marL="342900" lvl="2" indent="0">
              <a:spcBef>
                <a:spcPts val="0"/>
              </a:spcBef>
              <a:buClr>
                <a:srgbClr val="1D3275"/>
              </a:buClr>
              <a:buNone/>
            </a:pPr>
            <a:endParaRPr lang="en-US" alt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1588" lvl="2" indent="0">
              <a:spcBef>
                <a:spcPts val="0"/>
              </a:spcBef>
              <a:buClr>
                <a:srgbClr val="1D3275"/>
              </a:buClr>
              <a:buNone/>
            </a:pPr>
            <a:r>
              <a:rPr lang="en-US" altLang="en-US" sz="32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For A&amp;A/Housebound examinations, include VA Form 21-2680.</a:t>
            </a:r>
            <a:endParaRPr lang="en-US" altLang="en-US" sz="3600" dirty="0">
              <a:solidFill>
                <a:srgbClr val="000066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37EBA4D-1F0B-45E8-8A69-E98488834731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Examination </a:t>
            </a:r>
            <a:r>
              <a:rPr lang="en-US" dirty="0"/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766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41A04FBB-1E1E-4448-A40D-65B5AC54469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rgbClr val="1D3275"/>
              </a:buClr>
              <a:buNone/>
            </a:pPr>
            <a:r>
              <a:rPr lang="en-US" altLang="en-US" sz="3200" dirty="0">
                <a:solidFill>
                  <a:srgbClr val="000066"/>
                </a:solidFill>
              </a:rPr>
              <a:t>M</a:t>
            </a: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ay also be necessary for </a:t>
            </a:r>
            <a:r>
              <a:rPr lang="en-US" altLang="en-US" sz="3200" dirty="0" smtClean="0">
                <a:solidFill>
                  <a:srgbClr val="000066"/>
                </a:solidFill>
              </a:rPr>
              <a:t>conditions </a:t>
            </a:r>
            <a:r>
              <a:rPr lang="en-US" altLang="en-US" sz="3200" dirty="0">
                <a:solidFill>
                  <a:srgbClr val="000066"/>
                </a:solidFill>
              </a:rPr>
              <a:t>claimed due </a:t>
            </a:r>
            <a:r>
              <a:rPr lang="en-US" altLang="en-US" sz="3200" dirty="0" smtClean="0">
                <a:solidFill>
                  <a:srgbClr val="000066"/>
                </a:solidFill>
                <a:cs typeface="Times New Roman" pitchFamily="18" charset="0"/>
              </a:rPr>
              <a:t>to TBI:</a:t>
            </a:r>
          </a:p>
          <a:p>
            <a:pPr marL="800100" lvl="1" indent="-40005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Hearing Loss</a:t>
            </a:r>
          </a:p>
          <a:p>
            <a:pPr marL="800100" lvl="1" indent="-40005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Post-Traumatic Stress Disorder</a:t>
            </a:r>
          </a:p>
          <a:p>
            <a:pPr marL="800100" lvl="1" indent="-40005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Loss of teeth or jaw damage</a:t>
            </a:r>
          </a:p>
          <a:p>
            <a:pPr marL="800100" lvl="1" indent="-400050">
              <a:spcBef>
                <a:spcPts val="0"/>
              </a:spcBef>
              <a:buClr>
                <a:srgbClr val="1D3275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itchFamily="18" charset="0"/>
              </a:rPr>
              <a:t>Vision problems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A802294-A687-4E84-B6A4-1F8DE2BCD55F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21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Specialist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85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175" y="1400175"/>
            <a:ext cx="4991099" cy="4991099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5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DA20A4D3-C1CD-467C-95D9-A4929B1DD34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1760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38 </a:t>
            </a:r>
            <a:r>
              <a:rPr lang="en-US" altLang="en-US" sz="3200" dirty="0">
                <a:solidFill>
                  <a:srgbClr val="000066"/>
                </a:solidFill>
              </a:rPr>
              <a:t>CFR 3.310(d), Traumatic brain injury</a:t>
            </a:r>
            <a:endParaRPr lang="en-US" altLang="en-US" sz="3200" dirty="0" smtClean="0">
              <a:solidFill>
                <a:srgbClr val="000066"/>
              </a:solidFill>
            </a:endParaRP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M21-1 Part III Subpart </a:t>
            </a:r>
            <a:r>
              <a:rPr lang="en-US" altLang="en-US" sz="3200" dirty="0" err="1" smtClean="0">
                <a:solidFill>
                  <a:srgbClr val="000066"/>
                </a:solidFill>
              </a:rPr>
              <a:t>i</a:t>
            </a:r>
            <a:r>
              <a:rPr lang="en-US" altLang="en-US" sz="3200" dirty="0" smtClean="0">
                <a:solidFill>
                  <a:srgbClr val="000066"/>
                </a:solidFill>
              </a:rPr>
              <a:t> 1.3.a, </a:t>
            </a:r>
            <a:r>
              <a:rPr lang="en-US" altLang="en-US" sz="3200" dirty="0">
                <a:solidFill>
                  <a:srgbClr val="000066"/>
                </a:solidFill>
              </a:rPr>
              <a:t>Segmented, Claim-Processing Lanes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M21-1 </a:t>
            </a:r>
            <a:r>
              <a:rPr lang="en-US" altLang="en-US" sz="3200" dirty="0" smtClean="0">
                <a:solidFill>
                  <a:srgbClr val="000066"/>
                </a:solidFill>
              </a:rPr>
              <a:t>Part III Subpart iv 3.D.2.h, </a:t>
            </a:r>
            <a:r>
              <a:rPr lang="en-US" altLang="en-US" sz="3200" dirty="0">
                <a:solidFill>
                  <a:srgbClr val="000066"/>
                </a:solidFill>
              </a:rPr>
              <a:t>Qualification Requirements of Examiners – TBI </a:t>
            </a:r>
            <a:r>
              <a:rPr lang="en-US" altLang="en-US" sz="3200" dirty="0" smtClean="0">
                <a:solidFill>
                  <a:srgbClr val="000066"/>
                </a:solidFill>
              </a:rPr>
              <a:t>Examinations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B38786A-F2BB-4121-B9CB-62DE58FA921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532029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DA20A4D3-C1CD-467C-95D9-A4929B1DD344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1760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M21-1 Part III Subpart iv 4.G.2, Traumatic Brain Injury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M21-1 Part III Subpart iv 4.G.3, Secondary Conditions Associated with TBI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 smtClean="0">
                <a:solidFill>
                  <a:srgbClr val="000066"/>
                </a:solidFill>
              </a:rPr>
              <a:t>M21-1 Part IV Subpart ii 2.H.11, </a:t>
            </a:r>
            <a:r>
              <a:rPr lang="en-US" altLang="en-US" sz="3200" dirty="0">
                <a:solidFill>
                  <a:srgbClr val="000066"/>
                </a:solidFill>
              </a:rPr>
              <a:t>Entitlement to SMC Under 38 U.S.C. 1114(t) Based on the Need for A&amp;A for Residuals of </a:t>
            </a:r>
            <a:r>
              <a:rPr lang="en-US" altLang="en-US" sz="3200" dirty="0" smtClean="0">
                <a:solidFill>
                  <a:srgbClr val="000066"/>
                </a:solidFill>
              </a:rPr>
              <a:t>TBI</a:t>
            </a: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B38786A-F2BB-4121-B9CB-62DE58FA9218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051195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B4BE7DC-F330-4D32-9DB3-B15A8A51ABDE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 marL="0" indent="0">
              <a:buClr>
                <a:srgbClr val="1D3275"/>
              </a:buClr>
              <a:buNone/>
            </a:pPr>
            <a:r>
              <a:rPr lang="en-US" sz="3200" dirty="0"/>
              <a:t>P</a:t>
            </a:r>
            <a:r>
              <a:rPr lang="en-US" sz="3200" dirty="0" smtClean="0"/>
              <a:t>hysical</a:t>
            </a:r>
            <a:r>
              <a:rPr lang="en-US" sz="3200" dirty="0"/>
              <a:t>, cognitive and/or behavioral/emotional residual disability resulting from </a:t>
            </a:r>
            <a:r>
              <a:rPr lang="en-US" sz="3200" dirty="0" smtClean="0"/>
              <a:t>event </a:t>
            </a:r>
            <a:r>
              <a:rPr lang="en-US" sz="3200" dirty="0"/>
              <a:t>of external force causing </a:t>
            </a:r>
            <a:r>
              <a:rPr lang="en-US" sz="3200" dirty="0" smtClean="0"/>
              <a:t>injury </a:t>
            </a:r>
            <a:r>
              <a:rPr lang="en-US" sz="3200" dirty="0"/>
              <a:t>to the </a:t>
            </a:r>
            <a:r>
              <a:rPr lang="en-US" sz="3200" dirty="0" smtClean="0"/>
              <a:t>brain</a:t>
            </a:r>
            <a:endParaRPr lang="en-US" altLang="en-US" sz="3200" dirty="0" smtClean="0">
              <a:solidFill>
                <a:srgbClr val="000066"/>
              </a:solidFill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4ECACC-36DA-45CF-9438-C3A32E240D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37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B4BE7DC-F330-4D32-9DB3-B15A8A51ABDE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Autofit/>
          </a:bodyPr>
          <a:lstStyle/>
          <a:p>
            <a:pPr lvl="0" hangingPunct="0">
              <a:spcBef>
                <a:spcPts val="0"/>
              </a:spcBef>
            </a:pPr>
            <a:r>
              <a:rPr lang="en-US" sz="3200" dirty="0"/>
              <a:t>Any period of loss of or a decreased level of consciousness</a:t>
            </a:r>
          </a:p>
          <a:p>
            <a:pPr lvl="0" hangingPunct="0">
              <a:spcBef>
                <a:spcPts val="0"/>
              </a:spcBef>
            </a:pPr>
            <a:r>
              <a:rPr lang="en-US" sz="3200" dirty="0" smtClean="0"/>
              <a:t>Any </a:t>
            </a:r>
            <a:r>
              <a:rPr lang="en-US" sz="3200" dirty="0"/>
              <a:t>loss of memory for events immediately before or after the </a:t>
            </a:r>
            <a:r>
              <a:rPr lang="en-US" sz="3200" dirty="0" smtClean="0"/>
              <a:t>injury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4ECACC-36DA-45CF-9438-C3A32E240D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smtClean="0"/>
              <a:t>Clinical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79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B4BE7DC-F330-4D32-9DB3-B15A8A51ABDE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Autofit/>
          </a:bodyPr>
          <a:lstStyle/>
          <a:p>
            <a:pPr lvl="0" hangingPunct="0">
              <a:spcBef>
                <a:spcPts val="0"/>
              </a:spcBef>
            </a:pPr>
            <a:r>
              <a:rPr lang="en-US" sz="3200" dirty="0" smtClean="0"/>
              <a:t>Any </a:t>
            </a:r>
            <a:r>
              <a:rPr lang="en-US" sz="3200" dirty="0"/>
              <a:t>alteration in mental state at the time of the </a:t>
            </a:r>
            <a:r>
              <a:rPr lang="en-US" sz="3200" dirty="0" smtClean="0"/>
              <a:t>injury</a:t>
            </a:r>
          </a:p>
          <a:p>
            <a:pPr lvl="0" hangingPunct="0">
              <a:spcBef>
                <a:spcPts val="0"/>
              </a:spcBef>
            </a:pPr>
            <a:r>
              <a:rPr lang="en-US" sz="3200" dirty="0"/>
              <a:t>Neurological deficits that may or may not be </a:t>
            </a:r>
            <a:r>
              <a:rPr lang="en-US" sz="3200" dirty="0" smtClean="0"/>
              <a:t>transient</a:t>
            </a:r>
          </a:p>
          <a:p>
            <a:pPr hangingPunct="0">
              <a:spcBef>
                <a:spcPts val="0"/>
              </a:spcBef>
            </a:pPr>
            <a:r>
              <a:rPr lang="en-US" sz="3200" dirty="0"/>
              <a:t>Intracranial </a:t>
            </a:r>
            <a:r>
              <a:rPr lang="en-US" sz="3200" dirty="0" smtClean="0"/>
              <a:t>lesion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4ECACC-36DA-45CF-9438-C3A32E240D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smtClean="0"/>
              <a:t>Clinical Signs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24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FB4BE7DC-F330-4D32-9DB3-B15A8A51ABDE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1D3275"/>
              </a:buClr>
              <a:buNone/>
            </a:pPr>
            <a:r>
              <a:rPr lang="en-US" altLang="en-US" sz="3200" dirty="0" smtClean="0">
                <a:solidFill>
                  <a:srgbClr val="000066"/>
                </a:solidFill>
              </a:rPr>
              <a:t>Must </a:t>
            </a:r>
            <a:r>
              <a:rPr lang="en-US" altLang="en-US" sz="3200" dirty="0">
                <a:solidFill>
                  <a:srgbClr val="000066"/>
                </a:solidFill>
              </a:rPr>
              <a:t>be made </a:t>
            </a:r>
            <a:r>
              <a:rPr lang="en-US" altLang="en-US" sz="3200" dirty="0" smtClean="0">
                <a:solidFill>
                  <a:srgbClr val="000066"/>
                </a:solidFill>
              </a:rPr>
              <a:t>by:</a:t>
            </a:r>
            <a:endParaRPr lang="en-US" altLang="en-US" sz="3200" dirty="0">
              <a:solidFill>
                <a:srgbClr val="000066"/>
              </a:solidFill>
            </a:endParaRPr>
          </a:p>
          <a:p>
            <a:pPr lvl="1">
              <a:spcBef>
                <a:spcPts val="0"/>
              </a:spcBef>
              <a:buClr>
                <a:srgbClr val="1D3275"/>
              </a:buClr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physiatrists</a:t>
            </a:r>
            <a:endParaRPr lang="en-US" alt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rgbClr val="1D3275"/>
              </a:buClr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psychiatrists</a:t>
            </a:r>
            <a:endParaRPr lang="en-US" alt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rgbClr val="1D3275"/>
              </a:buClr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neurosurgeons</a:t>
            </a:r>
            <a:endParaRPr lang="en-US" alt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rgbClr val="1D3275"/>
              </a:buClr>
            </a:pPr>
            <a:r>
              <a:rPr lang="en-US" altLang="en-US" sz="2800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neurologists</a:t>
            </a:r>
            <a:endParaRPr lang="en-US" alt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4ECACC-36DA-45CF-9438-C3A32E240DC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Initial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82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2F67C438-DC60-445E-A5FB-E7B209EDF73D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1200" y="1447800"/>
            <a:ext cx="11277600" cy="4876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Falls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Assaults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Vehicle crashes</a:t>
            </a:r>
          </a:p>
          <a:p>
            <a:pPr>
              <a:spcBef>
                <a:spcPts val="0"/>
              </a:spcBef>
              <a:buClr>
                <a:srgbClr val="1D3275"/>
              </a:buClr>
            </a:pPr>
            <a:r>
              <a:rPr lang="en-US" altLang="en-US" sz="3200" dirty="0">
                <a:solidFill>
                  <a:srgbClr val="000066"/>
                </a:solidFill>
              </a:rPr>
              <a:t>Blows to the </a:t>
            </a:r>
            <a:r>
              <a:rPr lang="en-US" altLang="en-US" sz="3200" dirty="0" smtClean="0">
                <a:solidFill>
                  <a:srgbClr val="000066"/>
                </a:solidFill>
              </a:rPr>
              <a:t>head</a:t>
            </a:r>
            <a:endParaRPr lang="en-US" altLang="en-US" sz="3200" dirty="0">
              <a:solidFill>
                <a:srgbClr val="000066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BA37E1F3-20D3-49EC-A65B-680A14728989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138081" y="-1"/>
            <a:ext cx="10053919" cy="118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r>
              <a:rPr lang="en-US" dirty="0" smtClean="0"/>
              <a:t>Causation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47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80808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3506bbe711662e7f510a98fd483a11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20958C-FF78-4199-8684-26A589F097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5E050F-F6DD-446A-BC54-722BE857956D}">
  <ds:schemaRefs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</TotalTime>
  <Words>484</Words>
  <Application>Microsoft Office PowerPoint</Application>
  <PresentationFormat>Custom</PresentationFormat>
  <Paragraphs>142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Ppt0000000</vt:lpstr>
      <vt:lpstr>PowerPoint Presentation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Traumatic Brain Injury (TBI) Claims Development PowerPoint Presentation</dc:title>
  <dc:subject>VSR</dc:subject>
  <dc:creator>Department of Veterans Affairs, Veterans Benefits Administration, Compensation Service, STAFF</dc:creator>
  <cp:keywords>traumatic; brain; injury; TBI; trauma; development; residuals; SMC; blast; injuries; benefits; examination</cp:keywords>
  <dc:description>This lesson provides a thorough understanding of the processes necessary to properly develop a claim of TBI, and possible residuals. </dc:description>
  <cp:lastModifiedBy>Kathleen Poole</cp:lastModifiedBy>
  <cp:revision>408</cp:revision>
  <dcterms:created xsi:type="dcterms:W3CDTF">2014-04-30T02:32:11Z</dcterms:created>
  <dcterms:modified xsi:type="dcterms:W3CDTF">2016-05-17T16:36:18Z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</Properties>
</file>