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96" r:id="rId5"/>
  </p:sldMasterIdLst>
  <p:notesMasterIdLst>
    <p:notesMasterId r:id="rId36"/>
  </p:notesMasterIdLst>
  <p:handoutMasterIdLst>
    <p:handoutMasterId r:id="rId37"/>
  </p:handoutMasterIdLst>
  <p:sldIdLst>
    <p:sldId id="288" r:id="rId6"/>
    <p:sldId id="257" r:id="rId7"/>
    <p:sldId id="258" r:id="rId8"/>
    <p:sldId id="287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s, James C., VBABALT\ACAD" initials="JCD" lastIdx="4" clrIdx="0"/>
  <p:cmAuthor id="1" name="Keith Salas" initials="KS" lastIdx="19" clrIdx="1">
    <p:extLst>
      <p:ext uri="{19B8F6BF-5375-455C-9EA6-DF929625EA0E}">
        <p15:presenceInfo xmlns:p15="http://schemas.microsoft.com/office/powerpoint/2012/main" userId="Keith Sa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B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B6219-35C6-4355-8B1E-8CE8D0FCDC1A}" v="48" dt="2020-10-22T20:30:4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87193" autoAdjust="0"/>
  </p:normalViewPr>
  <p:slideViewPr>
    <p:cSldViewPr snapToGrid="0">
      <p:cViewPr varScale="1">
        <p:scale>
          <a:sx n="96" d="100"/>
          <a:sy n="96" d="100"/>
        </p:scale>
        <p:origin x="16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Paul, VBABALT\ACAD" userId="51d68bab-254c-48af-9179-ee4da02f2d08" providerId="ADAL" clId="{923B6219-35C6-4355-8B1E-8CE8D0FCDC1A}"/>
    <pc:docChg chg="undo custSel modSld">
      <pc:chgData name="Peterson, Paul, VBABALT\ACAD" userId="51d68bab-254c-48af-9179-ee4da02f2d08" providerId="ADAL" clId="{923B6219-35C6-4355-8B1E-8CE8D0FCDC1A}" dt="2020-10-22T20:56:31.997" v="363" actId="20577"/>
      <pc:docMkLst>
        <pc:docMk/>
      </pc:docMkLst>
      <pc:sldChg chg="modNotesTx">
        <pc:chgData name="Peterson, Paul, VBABALT\ACAD" userId="51d68bab-254c-48af-9179-ee4da02f2d08" providerId="ADAL" clId="{923B6219-35C6-4355-8B1E-8CE8D0FCDC1A}" dt="2020-10-22T17:00:31.287" v="48" actId="20577"/>
        <pc:sldMkLst>
          <pc:docMk/>
          <pc:sldMk cId="1759984299" sldId="257"/>
        </pc:sldMkLst>
      </pc:sldChg>
      <pc:sldChg chg="modNotesTx">
        <pc:chgData name="Peterson, Paul, VBABALT\ACAD" userId="51d68bab-254c-48af-9179-ee4da02f2d08" providerId="ADAL" clId="{923B6219-35C6-4355-8B1E-8CE8D0FCDC1A}" dt="2020-10-22T16:48:52.065" v="21" actId="20577"/>
        <pc:sldMkLst>
          <pc:docMk/>
          <pc:sldMk cId="776894198" sldId="258"/>
        </pc:sldMkLst>
      </pc:sldChg>
      <pc:sldChg chg="modSp modNotesTx">
        <pc:chgData name="Peterson, Paul, VBABALT\ACAD" userId="51d68bab-254c-48af-9179-ee4da02f2d08" providerId="ADAL" clId="{923B6219-35C6-4355-8B1E-8CE8D0FCDC1A}" dt="2020-10-22T16:49:26.880" v="33" actId="20577"/>
        <pc:sldMkLst>
          <pc:docMk/>
          <pc:sldMk cId="173401935" sldId="260"/>
        </pc:sldMkLst>
        <pc:spChg chg="mod">
          <ac:chgData name="Peterson, Paul, VBABALT\ACAD" userId="51d68bab-254c-48af-9179-ee4da02f2d08" providerId="ADAL" clId="{923B6219-35C6-4355-8B1E-8CE8D0FCDC1A}" dt="2020-10-22T16:49:20.007" v="32" actId="20577"/>
          <ac:spMkLst>
            <pc:docMk/>
            <pc:sldMk cId="173401935" sldId="260"/>
            <ac:spMk id="6149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9:04:54.422" v="201" actId="20577"/>
        <pc:sldMkLst>
          <pc:docMk/>
          <pc:sldMk cId="959362513" sldId="261"/>
        </pc:sldMkLst>
        <pc:spChg chg="mod">
          <ac:chgData name="Peterson, Paul, VBABALT\ACAD" userId="51d68bab-254c-48af-9179-ee4da02f2d08" providerId="ADAL" clId="{923B6219-35C6-4355-8B1E-8CE8D0FCDC1A}" dt="2020-10-22T19:04:54.422" v="201" actId="20577"/>
          <ac:spMkLst>
            <pc:docMk/>
            <pc:sldMk cId="959362513" sldId="261"/>
            <ac:spMk id="6148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9:04:16.846" v="178" actId="113"/>
        <pc:sldMkLst>
          <pc:docMk/>
          <pc:sldMk cId="650253062" sldId="262"/>
        </pc:sldMkLst>
      </pc:sldChg>
      <pc:sldChg chg="modSp modNotesTx">
        <pc:chgData name="Peterson, Paul, VBABALT\ACAD" userId="51d68bab-254c-48af-9179-ee4da02f2d08" providerId="ADAL" clId="{923B6219-35C6-4355-8B1E-8CE8D0FCDC1A}" dt="2020-10-22T20:30:42.299" v="331" actId="27636"/>
        <pc:sldMkLst>
          <pc:docMk/>
          <pc:sldMk cId="1145957442" sldId="263"/>
        </pc:sldMkLst>
        <pc:spChg chg="mod">
          <ac:chgData name="Peterson, Paul, VBABALT\ACAD" userId="51d68bab-254c-48af-9179-ee4da02f2d08" providerId="ADAL" clId="{923B6219-35C6-4355-8B1E-8CE8D0FCDC1A}" dt="2020-10-22T20:30:42.299" v="331" actId="27636"/>
          <ac:spMkLst>
            <pc:docMk/>
            <pc:sldMk cId="1145957442" sldId="263"/>
            <ac:spMk id="9221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9:46:55.743" v="304" actId="20577"/>
        <pc:sldMkLst>
          <pc:docMk/>
          <pc:sldMk cId="1026180050" sldId="264"/>
        </pc:sldMkLst>
        <pc:spChg chg="mod">
          <ac:chgData name="Peterson, Paul, VBABALT\ACAD" userId="51d68bab-254c-48af-9179-ee4da02f2d08" providerId="ADAL" clId="{923B6219-35C6-4355-8B1E-8CE8D0FCDC1A}" dt="2020-10-22T19:46:55.743" v="304" actId="20577"/>
          <ac:spMkLst>
            <pc:docMk/>
            <pc:sldMk cId="1026180050" sldId="264"/>
            <ac:spMk id="6148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9:27:15.903" v="285" actId="20577"/>
        <pc:sldMkLst>
          <pc:docMk/>
          <pc:sldMk cId="1252801981" sldId="265"/>
        </pc:sldMkLst>
      </pc:sldChg>
      <pc:sldChg chg="modNotesTx">
        <pc:chgData name="Peterson, Paul, VBABALT\ACAD" userId="51d68bab-254c-48af-9179-ee4da02f2d08" providerId="ADAL" clId="{923B6219-35C6-4355-8B1E-8CE8D0FCDC1A}" dt="2020-10-22T19:09:45.458" v="209" actId="113"/>
        <pc:sldMkLst>
          <pc:docMk/>
          <pc:sldMk cId="3020476464" sldId="267"/>
        </pc:sldMkLst>
      </pc:sldChg>
      <pc:sldChg chg="modSp modNotesTx">
        <pc:chgData name="Peterson, Paul, VBABALT\ACAD" userId="51d68bab-254c-48af-9179-ee4da02f2d08" providerId="ADAL" clId="{923B6219-35C6-4355-8B1E-8CE8D0FCDC1A}" dt="2020-10-22T20:38:20.776" v="332" actId="20577"/>
        <pc:sldMkLst>
          <pc:docMk/>
          <pc:sldMk cId="225579743" sldId="268"/>
        </pc:sldMkLst>
        <pc:spChg chg="mod">
          <ac:chgData name="Peterson, Paul, VBABALT\ACAD" userId="51d68bab-254c-48af-9179-ee4da02f2d08" providerId="ADAL" clId="{923B6219-35C6-4355-8B1E-8CE8D0FCDC1A}" dt="2020-10-22T18:50:53.901" v="160" actId="1076"/>
          <ac:spMkLst>
            <pc:docMk/>
            <pc:sldMk cId="225579743" sldId="268"/>
            <ac:spMk id="3" creationId="{C6383AEF-2BC6-4076-9656-6FC65F804AFA}"/>
          </ac:spMkLst>
        </pc:spChg>
        <pc:spChg chg="mod">
          <ac:chgData name="Peterson, Paul, VBABALT\ACAD" userId="51d68bab-254c-48af-9179-ee4da02f2d08" providerId="ADAL" clId="{923B6219-35C6-4355-8B1E-8CE8D0FCDC1A}" dt="2020-10-22T18:50:32.066" v="159" actId="20577"/>
          <ac:spMkLst>
            <pc:docMk/>
            <pc:sldMk cId="225579743" sldId="268"/>
            <ac:spMk id="6148" creationId="{00000000-0000-0000-0000-000000000000}"/>
          </ac:spMkLst>
        </pc:spChg>
        <pc:spChg chg="mod">
          <ac:chgData name="Peterson, Paul, VBABALT\ACAD" userId="51d68bab-254c-48af-9179-ee4da02f2d08" providerId="ADAL" clId="{923B6219-35C6-4355-8B1E-8CE8D0FCDC1A}" dt="2020-10-22T20:38:20.776" v="332" actId="20577"/>
          <ac:spMkLst>
            <pc:docMk/>
            <pc:sldMk cId="225579743" sldId="268"/>
            <ac:spMk id="504834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6:58:36.769" v="42" actId="20577"/>
        <pc:sldMkLst>
          <pc:docMk/>
          <pc:sldMk cId="491439354" sldId="269"/>
        </pc:sldMkLst>
      </pc:sldChg>
      <pc:sldChg chg="modNotesTx">
        <pc:chgData name="Peterson, Paul, VBABALT\ACAD" userId="51d68bab-254c-48af-9179-ee4da02f2d08" providerId="ADAL" clId="{923B6219-35C6-4355-8B1E-8CE8D0FCDC1A}" dt="2020-10-22T19:01:49.635" v="176" actId="20577"/>
        <pc:sldMkLst>
          <pc:docMk/>
          <pc:sldMk cId="2852282426" sldId="270"/>
        </pc:sldMkLst>
      </pc:sldChg>
      <pc:sldChg chg="modSp modNotesTx">
        <pc:chgData name="Peterson, Paul, VBABALT\ACAD" userId="51d68bab-254c-48af-9179-ee4da02f2d08" providerId="ADAL" clId="{923B6219-35C6-4355-8B1E-8CE8D0FCDC1A}" dt="2020-10-22T20:07:33.397" v="309" actId="20577"/>
        <pc:sldMkLst>
          <pc:docMk/>
          <pc:sldMk cId="2028146947" sldId="271"/>
        </pc:sldMkLst>
        <pc:spChg chg="mod">
          <ac:chgData name="Peterson, Paul, VBABALT\ACAD" userId="51d68bab-254c-48af-9179-ee4da02f2d08" providerId="ADAL" clId="{923B6219-35C6-4355-8B1E-8CE8D0FCDC1A}" dt="2020-10-22T20:07:33.397" v="309" actId="20577"/>
          <ac:spMkLst>
            <pc:docMk/>
            <pc:sldMk cId="2028146947" sldId="271"/>
            <ac:spMk id="6148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20:09:25.830" v="321" actId="27636"/>
        <pc:sldMkLst>
          <pc:docMk/>
          <pc:sldMk cId="2555244383" sldId="272"/>
        </pc:sldMkLst>
        <pc:spChg chg="mod">
          <ac:chgData name="Peterson, Paul, VBABALT\ACAD" userId="51d68bab-254c-48af-9179-ee4da02f2d08" providerId="ADAL" clId="{923B6219-35C6-4355-8B1E-8CE8D0FCDC1A}" dt="2020-10-22T20:09:25.830" v="321" actId="27636"/>
          <ac:spMkLst>
            <pc:docMk/>
            <pc:sldMk cId="2555244383" sldId="272"/>
            <ac:spMk id="1843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20:09:11.349" v="315"/>
        <pc:sldMkLst>
          <pc:docMk/>
          <pc:sldMk cId="794196588" sldId="273"/>
        </pc:sldMkLst>
        <pc:spChg chg="mod">
          <ac:chgData name="Peterson, Paul, VBABALT\ACAD" userId="51d68bab-254c-48af-9179-ee4da02f2d08" providerId="ADAL" clId="{923B6219-35C6-4355-8B1E-8CE8D0FCDC1A}" dt="2020-10-22T20:09:11.349" v="315"/>
          <ac:spMkLst>
            <pc:docMk/>
            <pc:sldMk cId="794196588" sldId="273"/>
            <ac:spMk id="19461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9:17:38.281" v="229" actId="20577"/>
        <pc:sldMkLst>
          <pc:docMk/>
          <pc:sldMk cId="4279212718" sldId="274"/>
        </pc:sldMkLst>
      </pc:sldChg>
      <pc:sldChg chg="modSp modNotesTx">
        <pc:chgData name="Peterson, Paul, VBABALT\ACAD" userId="51d68bab-254c-48af-9179-ee4da02f2d08" providerId="ADAL" clId="{923B6219-35C6-4355-8B1E-8CE8D0FCDC1A}" dt="2020-10-22T20:11:56.716" v="323" actId="20577"/>
        <pc:sldMkLst>
          <pc:docMk/>
          <pc:sldMk cId="1003425892" sldId="275"/>
        </pc:sldMkLst>
        <pc:spChg chg="mod">
          <ac:chgData name="Peterson, Paul, VBABALT\ACAD" userId="51d68bab-254c-48af-9179-ee4da02f2d08" providerId="ADAL" clId="{923B6219-35C6-4355-8B1E-8CE8D0FCDC1A}" dt="2020-10-22T20:11:56.716" v="323" actId="20577"/>
          <ac:spMkLst>
            <pc:docMk/>
            <pc:sldMk cId="1003425892" sldId="275"/>
            <ac:spMk id="6148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9:33:32.961" v="302" actId="20577"/>
        <pc:sldMkLst>
          <pc:docMk/>
          <pc:sldMk cId="1112894115" sldId="276"/>
        </pc:sldMkLst>
      </pc:sldChg>
      <pc:sldChg chg="modNotesTx">
        <pc:chgData name="Peterson, Paul, VBABALT\ACAD" userId="51d68bab-254c-48af-9179-ee4da02f2d08" providerId="ADAL" clId="{923B6219-35C6-4355-8B1E-8CE8D0FCDC1A}" dt="2020-10-22T19:15:48.296" v="222" actId="113"/>
        <pc:sldMkLst>
          <pc:docMk/>
          <pc:sldMk cId="2745863165" sldId="277"/>
        </pc:sldMkLst>
      </pc:sldChg>
      <pc:sldChg chg="modSp modNotesTx">
        <pc:chgData name="Peterson, Paul, VBABALT\ACAD" userId="51d68bab-254c-48af-9179-ee4da02f2d08" providerId="ADAL" clId="{923B6219-35C6-4355-8B1E-8CE8D0FCDC1A}" dt="2020-10-22T19:12:19.595" v="217" actId="20577"/>
        <pc:sldMkLst>
          <pc:docMk/>
          <pc:sldMk cId="3090471903" sldId="278"/>
        </pc:sldMkLst>
        <pc:spChg chg="mod">
          <ac:chgData name="Peterson, Paul, VBABALT\ACAD" userId="51d68bab-254c-48af-9179-ee4da02f2d08" providerId="ADAL" clId="{923B6219-35C6-4355-8B1E-8CE8D0FCDC1A}" dt="2020-10-22T16:46:21.231" v="20" actId="20577"/>
          <ac:spMkLst>
            <pc:docMk/>
            <pc:sldMk cId="3090471903" sldId="278"/>
            <ac:spMk id="24581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9:13:36.565" v="219" actId="20577"/>
        <pc:sldMkLst>
          <pc:docMk/>
          <pc:sldMk cId="1731202624" sldId="279"/>
        </pc:sldMkLst>
      </pc:sldChg>
      <pc:sldChg chg="modSp modNotesTx">
        <pc:chgData name="Peterson, Paul, VBABALT\ACAD" userId="51d68bab-254c-48af-9179-ee4da02f2d08" providerId="ADAL" clId="{923B6219-35C6-4355-8B1E-8CE8D0FCDC1A}" dt="2020-10-22T18:37:51.957" v="156" actId="20577"/>
        <pc:sldMkLst>
          <pc:docMk/>
          <pc:sldMk cId="3463767121" sldId="280"/>
        </pc:sldMkLst>
        <pc:spChg chg="mod">
          <ac:chgData name="Peterson, Paul, VBABALT\ACAD" userId="51d68bab-254c-48af-9179-ee4da02f2d08" providerId="ADAL" clId="{923B6219-35C6-4355-8B1E-8CE8D0FCDC1A}" dt="2020-10-22T18:37:51.957" v="156" actId="20577"/>
          <ac:spMkLst>
            <pc:docMk/>
            <pc:sldMk cId="3463767121" sldId="280"/>
            <ac:spMk id="26629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7:47:20.322" v="88" actId="20577"/>
        <pc:sldMkLst>
          <pc:docMk/>
          <pc:sldMk cId="710266511" sldId="281"/>
        </pc:sldMkLst>
      </pc:sldChg>
      <pc:sldChg chg="modSp modNotesTx">
        <pc:chgData name="Peterson, Paul, VBABALT\ACAD" userId="51d68bab-254c-48af-9179-ee4da02f2d08" providerId="ADAL" clId="{923B6219-35C6-4355-8B1E-8CE8D0FCDC1A}" dt="2020-10-22T20:56:31.997" v="363" actId="20577"/>
        <pc:sldMkLst>
          <pc:docMk/>
          <pc:sldMk cId="3650905792" sldId="282"/>
        </pc:sldMkLst>
        <pc:spChg chg="mod">
          <ac:chgData name="Peterson, Paul, VBABALT\ACAD" userId="51d68bab-254c-48af-9179-ee4da02f2d08" providerId="ADAL" clId="{923B6219-35C6-4355-8B1E-8CE8D0FCDC1A}" dt="2020-10-22T20:53:33.682" v="351" actId="20577"/>
          <ac:spMkLst>
            <pc:docMk/>
            <pc:sldMk cId="3650905792" sldId="282"/>
            <ac:spMk id="28677" creationId="{00000000-0000-0000-0000-000000000000}"/>
          </ac:spMkLst>
        </pc:spChg>
        <pc:spChg chg="mod">
          <ac:chgData name="Peterson, Paul, VBABALT\ACAD" userId="51d68bab-254c-48af-9179-ee4da02f2d08" providerId="ADAL" clId="{923B6219-35C6-4355-8B1E-8CE8D0FCDC1A}" dt="2020-10-22T20:56:31.997" v="363" actId="20577"/>
          <ac:spMkLst>
            <pc:docMk/>
            <pc:sldMk cId="3650905792" sldId="282"/>
            <ac:spMk id="504834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8:15:16.496" v="109"/>
        <pc:sldMkLst>
          <pc:docMk/>
          <pc:sldMk cId="2633297579" sldId="283"/>
        </pc:sldMkLst>
        <pc:spChg chg="mod">
          <ac:chgData name="Peterson, Paul, VBABALT\ACAD" userId="51d68bab-254c-48af-9179-ee4da02f2d08" providerId="ADAL" clId="{923B6219-35C6-4355-8B1E-8CE8D0FCDC1A}" dt="2020-10-22T18:15:16.496" v="109"/>
          <ac:spMkLst>
            <pc:docMk/>
            <pc:sldMk cId="2633297579" sldId="283"/>
            <ac:spMk id="29701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8:38:17.775" v="157" actId="33524"/>
        <pc:sldMkLst>
          <pc:docMk/>
          <pc:sldMk cId="2306556072" sldId="284"/>
        </pc:sldMkLst>
        <pc:spChg chg="mod">
          <ac:chgData name="Peterson, Paul, VBABALT\ACAD" userId="51d68bab-254c-48af-9179-ee4da02f2d08" providerId="ADAL" clId="{923B6219-35C6-4355-8B1E-8CE8D0FCDC1A}" dt="2020-10-22T18:38:17.775" v="157" actId="33524"/>
          <ac:spMkLst>
            <pc:docMk/>
            <pc:sldMk cId="2306556072" sldId="284"/>
            <ac:spMk id="6148" creationId="{00000000-0000-0000-0000-000000000000}"/>
          </ac:spMkLst>
        </pc:spChg>
        <pc:spChg chg="mod">
          <ac:chgData name="Peterson, Paul, VBABALT\ACAD" userId="51d68bab-254c-48af-9179-ee4da02f2d08" providerId="ADAL" clId="{923B6219-35C6-4355-8B1E-8CE8D0FCDC1A}" dt="2020-10-22T17:04:29.631" v="71" actId="20577"/>
          <ac:spMkLst>
            <pc:docMk/>
            <pc:sldMk cId="2306556072" sldId="284"/>
            <ac:spMk id="504834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8:14:42.447" v="108" actId="255"/>
        <pc:sldMkLst>
          <pc:docMk/>
          <pc:sldMk cId="125648535" sldId="285"/>
        </pc:sldMkLst>
        <pc:spChg chg="mod">
          <ac:chgData name="Peterson, Paul, VBABALT\ACAD" userId="51d68bab-254c-48af-9179-ee4da02f2d08" providerId="ADAL" clId="{923B6219-35C6-4355-8B1E-8CE8D0FCDC1A}" dt="2020-10-22T18:14:42.447" v="108" actId="255"/>
          <ac:spMkLst>
            <pc:docMk/>
            <pc:sldMk cId="125648535" sldId="285"/>
            <ac:spMk id="31749" creationId="{00000000-0000-0000-0000-000000000000}"/>
          </ac:spMkLst>
        </pc:spChg>
        <pc:spChg chg="mod">
          <ac:chgData name="Peterson, Paul, VBABALT\ACAD" userId="51d68bab-254c-48af-9179-ee4da02f2d08" providerId="ADAL" clId="{923B6219-35C6-4355-8B1E-8CE8D0FCDC1A}" dt="2020-10-22T17:59:20.689" v="98" actId="20577"/>
          <ac:spMkLst>
            <pc:docMk/>
            <pc:sldMk cId="125648535" sldId="285"/>
            <ac:spMk id="504834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923B6219-35C6-4355-8B1E-8CE8D0FCDC1A}" dt="2020-10-22T19:18:47.714" v="283" actId="20577"/>
        <pc:sldMkLst>
          <pc:docMk/>
          <pc:sldMk cId="2811114191" sldId="286"/>
        </pc:sldMkLst>
        <pc:spChg chg="mod">
          <ac:chgData name="Peterson, Paul, VBABALT\ACAD" userId="51d68bab-254c-48af-9179-ee4da02f2d08" providerId="ADAL" clId="{923B6219-35C6-4355-8B1E-8CE8D0FCDC1A}" dt="2020-10-22T16:37:48.215" v="3" actId="20577"/>
          <ac:spMkLst>
            <pc:docMk/>
            <pc:sldMk cId="2811114191" sldId="286"/>
            <ac:spMk id="2" creationId="{41243213-2DF3-4B60-83BC-E3F6ABE38286}"/>
          </ac:spMkLst>
        </pc:spChg>
      </pc:sldChg>
      <pc:sldChg chg="modNotesTx">
        <pc:chgData name="Peterson, Paul, VBABALT\ACAD" userId="51d68bab-254c-48af-9179-ee4da02f2d08" providerId="ADAL" clId="{923B6219-35C6-4355-8B1E-8CE8D0FCDC1A}" dt="2020-10-22T16:49:00.934" v="22" actId="20577"/>
        <pc:sldMkLst>
          <pc:docMk/>
          <pc:sldMk cId="3226397010" sldId="287"/>
        </pc:sldMkLst>
      </pc:sldChg>
      <pc:sldChg chg="modSp modNotesTx">
        <pc:chgData name="Peterson, Paul, VBABALT\ACAD" userId="51d68bab-254c-48af-9179-ee4da02f2d08" providerId="ADAL" clId="{923B6219-35C6-4355-8B1E-8CE8D0FCDC1A}" dt="2020-10-22T17:36:40.073" v="81" actId="20577"/>
        <pc:sldMkLst>
          <pc:docMk/>
          <pc:sldMk cId="303315381" sldId="288"/>
        </pc:sldMkLst>
        <pc:spChg chg="mod">
          <ac:chgData name="Peterson, Paul, VBABALT\ACAD" userId="51d68bab-254c-48af-9179-ee4da02f2d08" providerId="ADAL" clId="{923B6219-35C6-4355-8B1E-8CE8D0FCDC1A}" dt="2020-10-22T17:36:40.073" v="81" actId="20577"/>
          <ac:spMkLst>
            <pc:docMk/>
            <pc:sldMk cId="303315381" sldId="288"/>
            <ac:spMk id="5" creationId="{9B641968-9563-43B7-80F4-C12594CBDAD3}"/>
          </ac:spMkLst>
        </pc:spChg>
        <pc:spChg chg="mod">
          <ac:chgData name="Peterson, Paul, VBABALT\ACAD" userId="51d68bab-254c-48af-9179-ee4da02f2d08" providerId="ADAL" clId="{923B6219-35C6-4355-8B1E-8CE8D0FCDC1A}" dt="2020-10-22T16:39:33.643" v="18" actId="20577"/>
          <ac:spMkLst>
            <pc:docMk/>
            <pc:sldMk cId="303315381" sldId="288"/>
            <ac:spMk id="7" creationId="{6379E4B3-E46E-4588-A15B-1E61966A06D5}"/>
          </ac:spMkLst>
        </pc:spChg>
      </pc:sldChg>
    </pc:docChg>
  </pc:docChgLst>
  <pc:docChgLst>
    <pc:chgData name="Peterson, Paul, VBABALT\ACAD" userId="51d68bab-254c-48af-9179-ee4da02f2d08" providerId="ADAL" clId="{369091C1-A281-4ECF-8F84-37ACF05E9DCC}"/>
    <pc:docChg chg="undo custSel modSld">
      <pc:chgData name="Peterson, Paul, VBABALT\ACAD" userId="51d68bab-254c-48af-9179-ee4da02f2d08" providerId="ADAL" clId="{369091C1-A281-4ECF-8F84-37ACF05E9DCC}" dt="2020-08-06T19:27:03.222" v="2" actId="33524"/>
      <pc:docMkLst>
        <pc:docMk/>
      </pc:docMkLst>
      <pc:sldChg chg="modSp">
        <pc:chgData name="Peterson, Paul, VBABALT\ACAD" userId="51d68bab-254c-48af-9179-ee4da02f2d08" providerId="ADAL" clId="{369091C1-A281-4ECF-8F84-37ACF05E9DCC}" dt="2020-08-06T19:27:03.222" v="2" actId="33524"/>
        <pc:sldMkLst>
          <pc:docMk/>
          <pc:sldMk cId="3463767121" sldId="280"/>
        </pc:sldMkLst>
        <pc:spChg chg="mod">
          <ac:chgData name="Peterson, Paul, VBABALT\ACAD" userId="51d68bab-254c-48af-9179-ee4da02f2d08" providerId="ADAL" clId="{369091C1-A281-4ECF-8F84-37ACF05E9DCC}" dt="2020-08-06T19:27:03.222" v="2" actId="33524"/>
          <ac:spMkLst>
            <pc:docMk/>
            <pc:sldMk cId="3463767121" sldId="280"/>
            <ac:spMk id="2662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C618C-DDD3-4DC9-ADAB-73264023D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IX.i.7.1.a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ACAP Eligibility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https://www.va.gov/disability/eligibility/special-claims/clothing-allowance/ </a:t>
            </a:r>
          </a:p>
          <a:p>
            <a:pPr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77140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IX.i.7.1.a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ACAP Eligibility Requirements</a:t>
            </a:r>
          </a:p>
          <a:p>
            <a:pPr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25409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IX.i.1.A.1.a.  Services Provided by VR&amp;E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https://www.va.gov/careers-employment/vocational-rehabilitation/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Vocational Rehabilitation and Employment (V R &amp; E) program is designed to help Veterans with two key goals: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service-disabled veteran to prepare for, obtain and maintain suitable employment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severely disabled veterans, where gainful employment is not an option, to allow that person to live more independently in his or her community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7421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07714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IX.i.1.A.2.a-b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36409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IX.i.1.A.1.c.  Time Period During Which a Rehabilitation Program Must Be Completed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32464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IX.ii.2.1.a-b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https://www.va.gov/education/survivor-dependent-benefits/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346801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IX.ii.2.1.d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Veteran Eligibility for DEA Purposes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95320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IX.i.6.A.1.a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891155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IX.i.6.A.2.a-b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37386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356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IX.i.4.1.a.  General Description of CHAMPVA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https://www.va.gov/health-care/family-caregiver-benefits/champva/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751998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IX.i.4.1.b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Eligibility Requirements for CHAMPVA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IX.i.4.2.b.  Who Is Responsible for Responding to Requests for Information Regarding CHAMPVA Eligibility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75699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IX.i.5.A.1.a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VA’s Role Backing Home Loans,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IX.i.5.A.1.e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VA Home Loan Program Application Forms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748490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https://www.va.gov/housing-assistance/home-loans/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702229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https://www.va.gov/housing-assistance/home-loans/eligibility/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382947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IX.i.3.1.b.  Eligibility for SAH Grants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https://www.va.gov/housing-assistance/disability-housing-grants/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597607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IX.i.3.1.a.  General Information on SAH and SHA Grants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4169803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IX.i.3.1.b.  Eligibility for SAH Grants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40870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IX.i.3.1.a.  General Information on SAH and SHA Grants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564181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IX.i.3.1.c.  Eligibility for SHA Grants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3926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97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VBA Overview</a:t>
            </a: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B6323-9343-41A1-9CFF-B6DC8F01F2E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85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5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41563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https://www.va.gov/disability/eligibility/special-claims/automobile-allowance-adaptive-equipment/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66305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IX.i.2.1.a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Eligibility Requirements for Financial Assistance for a Conveyance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62489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IX.i.2.1.d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Definition: Adaptive Equipment</a:t>
            </a:r>
          </a:p>
          <a:p>
            <a:pPr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412604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IX.i.2.1.c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Eligibility Requirements for Adaptive Equipment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96205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2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2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8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1297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1470454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14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889757"/>
      </p:ext>
    </p:extLst>
  </p:cSld>
  <p:clrMapOvr>
    <a:masterClrMapping/>
  </p:clrMapOvr>
  <p:transition>
    <p:fade thruBlk="1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641968-9563-43B7-80F4-C12594CBDAD3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1F4B7D"/>
                </a:solidFill>
                <a:ea typeface="Verdana" panose="020B0604030504040204" pitchFamily="34" charset="0"/>
              </a:rPr>
              <a:t>Ancillary Benefits (VSR)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23B2C7-87EC-48C3-8668-7B8BCEC99856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79E4B3-E46E-4588-A15B-1E61966A06D5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2169"/>
            <a:ext cx="9144000" cy="679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Clothing Allowance Benefit/Eligibility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89649"/>
            <a:ext cx="8335108" cy="48955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D3275"/>
              </a:buClr>
              <a:defRPr/>
            </a:pPr>
            <a:r>
              <a:rPr lang="en-US" dirty="0"/>
              <a:t>The clothing allowance</a:t>
            </a:r>
            <a:r>
              <a:rPr lang="en-US" b="1" dirty="0"/>
              <a:t> </a:t>
            </a:r>
            <a:r>
              <a:rPr lang="en-US" dirty="0"/>
              <a:t>benefit</a:t>
            </a:r>
            <a:r>
              <a:rPr lang="en-US" b="1" dirty="0"/>
              <a:t> </a:t>
            </a:r>
            <a:r>
              <a:rPr lang="en-US" dirty="0"/>
              <a:t>is an annual payment available to Veterans with a service-connected (SC) disability that requires: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 prosthetic or orthopedic device, such as an artificial limb, brace, wheelchair, or crutches, worn or used by a Veteran, that causes premature wear on clothing, or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physician prescribed medication, used by a Veteran for a skin condition, that causes irreparable damage to the outer garments</a:t>
            </a:r>
          </a:p>
          <a:p>
            <a:pPr>
              <a:buClr>
                <a:srgbClr val="1D3275"/>
              </a:buClr>
              <a:defRPr/>
            </a:pPr>
            <a:endParaRPr lang="en-US" dirty="0"/>
          </a:p>
          <a:p>
            <a:pPr>
              <a:buClr>
                <a:srgbClr val="1D3275"/>
              </a:buClr>
              <a:defRPr/>
            </a:pPr>
            <a:r>
              <a:rPr lang="en-US" dirty="0"/>
              <a:t>Claims submitted on VA Form 10-8678, Application for Annual Clothing Allowance, and payments are generally made on or about September 1</a:t>
            </a:r>
          </a:p>
          <a:p>
            <a:pPr>
              <a:buClr>
                <a:srgbClr val="1D3275"/>
              </a:buClr>
              <a:defRPr/>
            </a:pPr>
            <a:endParaRPr lang="en-US" dirty="0"/>
          </a:p>
          <a:p>
            <a:pPr>
              <a:buClr>
                <a:srgbClr val="1D3275"/>
              </a:buClr>
              <a:defRPr/>
            </a:pPr>
            <a:r>
              <a:rPr lang="en-US" dirty="0"/>
              <a:t>Payments are made by the Prosthetics Departments at a VA Medical Center</a:t>
            </a:r>
          </a:p>
          <a:p>
            <a:pPr>
              <a:buClr>
                <a:srgbClr val="1D3275"/>
              </a:buCl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51C-19BB-4AF5-B117-3E1E9CD265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019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56426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Sursely v. Peake Decision Impact on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Clothing Allowance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The Federal Circuit held in </a:t>
            </a:r>
            <a:r>
              <a:rPr lang="en-US" altLang="en-US" i="1" dirty="0"/>
              <a:t>Sursely v. Peake</a:t>
            </a:r>
            <a:r>
              <a:rPr lang="en-US" altLang="en-US" dirty="0"/>
              <a:t> on January 7, 2009, ruled that the VA is required to pay multiple clothing allowances to a Veteran who, as determined under VA's regulations, uses multiple qualifying appliances.</a:t>
            </a:r>
          </a:p>
          <a:p>
            <a:endParaRPr lang="en-US" altLang="en-US" dirty="0"/>
          </a:p>
          <a:p>
            <a:r>
              <a:rPr lang="en-US" altLang="en-US" dirty="0"/>
              <a:t>The VA implemented </a:t>
            </a:r>
            <a:r>
              <a:rPr lang="en-US" altLang="en-US" i="1" dirty="0"/>
              <a:t>Sursely</a:t>
            </a:r>
            <a:r>
              <a:rPr lang="en-US" altLang="en-US" dirty="0"/>
              <a:t> with VA Final Rule, RIN 2900-AN64 on November 16, 2011, amending 38 CFR 3.810 Clothing Allowance.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8FEC90-323A-4135-ADDC-B369AA77F9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764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56426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Vocational Rehabilitation &amp;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Employment (VR&amp;E)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162584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defRPr/>
            </a:pPr>
            <a:r>
              <a:rPr lang="en-US" dirty="0"/>
              <a:t>The Vocational Rehabilitation and Employment (VR&amp;E) VR&amp;E) program is designed to help Veterans overcome barriers to employment by providing the follow services: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0EAE1-BF96-46F4-9E4B-4DA82A5D2F1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83AEF-2BC6-4076-9656-6FC65F804A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13752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evaluation of the individual’s abilities, skills, and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assistance in finding and maintaining suitable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vocational counseling and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training, such 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on-the-job and work experience programs,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certificate, two- or four-year college, or technical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supportive rehabilitation services and additional counseling, </a:t>
            </a:r>
            <a:r>
              <a:rPr lang="en-US" sz="2000" b="1" dirty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program of services to assist in achieving independence in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255797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9F33-4F66-44E3-88EC-D4FCC424B3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62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latin typeface="Arial" panose="020B0604020202020204" pitchFamily="34" charset="0"/>
              </a:rPr>
              <a:t>Vocational Rehabilitation &amp;</a:t>
            </a:r>
            <a:br>
              <a:rPr lang="en-US" kern="0" dirty="0">
                <a:latin typeface="Arial" panose="020B0604020202020204" pitchFamily="34" charset="0"/>
              </a:rPr>
            </a:br>
            <a:r>
              <a:rPr lang="en-US" kern="0" dirty="0">
                <a:latin typeface="Arial" panose="020B0604020202020204" pitchFamily="34" charset="0"/>
              </a:rPr>
              <a:t>Employment (VR&amp;E) Benefits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defRPr/>
            </a:pPr>
            <a:r>
              <a:rPr lang="en-US" sz="2200" dirty="0"/>
              <a:t>The VR&amp;E program benefits include the following services: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681DE-2948-43CA-8CB3-0D654EFDF6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61FF0-1AE2-44EA-93A4-26367FA3B8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72996"/>
            <a:ext cx="821858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Post-secondary training at a college, vocational, technical or business school, or certificate program</a:t>
            </a:r>
          </a:p>
          <a:p>
            <a:pPr marL="569913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living services for Veterans unable to work due to the severity of their disabilities</a:t>
            </a:r>
          </a:p>
        </p:txBody>
      </p:sp>
    </p:spTree>
    <p:extLst>
      <p:ext uri="{BB962C8B-B14F-4D97-AF65-F5344CB8AC3E}">
        <p14:creationId xmlns:p14="http://schemas.microsoft.com/office/powerpoint/2010/main" val="4914393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8AA5-217B-4CFA-9566-441526D29B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55674"/>
            <a:ext cx="9144000" cy="1086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kern="0" dirty="0">
                <a:latin typeface="Arial" panose="020B0604020202020204" pitchFamily="34" charset="0"/>
              </a:rPr>
              <a:t>Vocational Rehabilitation &amp;</a:t>
            </a:r>
            <a:br>
              <a:rPr lang="en-US" sz="3100" kern="0" dirty="0">
                <a:latin typeface="Arial" panose="020B0604020202020204" pitchFamily="34" charset="0"/>
              </a:rPr>
            </a:br>
            <a:r>
              <a:rPr lang="en-US" sz="3100" kern="0" dirty="0">
                <a:latin typeface="Arial" panose="020B0604020202020204" pitchFamily="34" charset="0"/>
              </a:rPr>
              <a:t>Employment (VR&amp;E) Eligibility</a:t>
            </a:r>
            <a:b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44218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dirty="0"/>
              <a:t>The VR&amp;E program eligibility requirements include the following:</a:t>
            </a:r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Received or will receive discharge that is other than dishonorable</a:t>
            </a:r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SC disability rating of at least 20% or</a:t>
            </a:r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10-percent disabling, </a:t>
            </a:r>
            <a:r>
              <a:rPr lang="en-US" b="1" i="1" dirty="0"/>
              <a:t>provided</a:t>
            </a:r>
            <a:r>
              <a:rPr lang="en-US" dirty="0"/>
              <a:t> the VR&amp;E activity determines that the Veteran has a serious employment handicap.</a:t>
            </a:r>
            <a:endParaRPr lang="en-US" altLang="en-US" dirty="0"/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Apply for VR&amp;E services</a:t>
            </a:r>
          </a:p>
          <a:p>
            <a:r>
              <a:rPr lang="en-US" altLang="en-US" dirty="0"/>
              <a:t>Forms: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VA Form 28-0588, Request for Memo Rating (for active duty 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VA Form 28-1900, </a:t>
            </a:r>
            <a:r>
              <a:rPr lang="en-US" dirty="0"/>
              <a:t>Application for Vocational Rehabilitation for Claimants With Service-connected Disabilities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 Form 28-8890, Important Information About Vocational Rehabilitation Benefits.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VA Form 28-8832, Educational/Vocational Counseling Application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FCBEC-571F-4A40-947A-2221FBC745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824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56426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kern="0" dirty="0">
                <a:latin typeface="Arial" panose="020B0604020202020204" pitchFamily="34" charset="0"/>
              </a:rPr>
              <a:t>Vocational Rehabilitation &amp;</a:t>
            </a:r>
            <a:br>
              <a:rPr lang="en-US" kern="0" dirty="0">
                <a:latin typeface="Arial" panose="020B0604020202020204" pitchFamily="34" charset="0"/>
              </a:rPr>
            </a:br>
            <a:r>
              <a:rPr lang="en-US" kern="0" dirty="0">
                <a:latin typeface="Arial" panose="020B0604020202020204" pitchFamily="34" charset="0"/>
              </a:rPr>
              <a:t>Employment (VR&amp;E) Timeframe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basic period of eligibility in which VR&amp;E benefits may be used is 12 years from the later of the following: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Veteran’s date of separation from active military service, 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date VA first notified a Veteran that he/she has a compensable SC disability.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en-US" dirty="0"/>
              <a:t>The individual may have longer than 12 years to use their VR&amp;E benefits if: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Certain conditions prevented them from participating in a vocational rehabilitation program,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determined that there is a serious employment handicap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130C-A7B7-4B9B-A1EE-6485C844D1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46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Dependents Educational Assistance (DEA) Benefit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91733"/>
            <a:ext cx="8229600" cy="4472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The 38 USC Chapter 35 program called Dependents Educational Assistance (DEA), is education or special restorative training for eligible dependents or survivors of certain Veterans and SMs.</a:t>
            </a:r>
          </a:p>
          <a:p>
            <a:endParaRPr lang="en-US" altLang="en-US" sz="800" dirty="0"/>
          </a:p>
          <a:p>
            <a:r>
              <a:rPr lang="en-US" altLang="en-US" dirty="0"/>
              <a:t>The DEA benefit provides an educational assistance allowance to:</a:t>
            </a:r>
          </a:p>
          <a:p>
            <a:pPr marL="628650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Spouse</a:t>
            </a:r>
          </a:p>
          <a:p>
            <a:pPr marL="628650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Surviving spouse, or</a:t>
            </a:r>
          </a:p>
          <a:p>
            <a:pPr marL="628650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Children</a:t>
            </a:r>
          </a:p>
          <a:p>
            <a:endParaRPr lang="en-US" altLang="en-US" sz="800" dirty="0"/>
          </a:p>
          <a:p>
            <a:r>
              <a:rPr lang="en-US" dirty="0"/>
              <a:t>Benefit granted via rating decision </a:t>
            </a:r>
          </a:p>
          <a:p>
            <a:endParaRPr lang="en-US" altLang="en-US" sz="800" dirty="0"/>
          </a:p>
          <a:p>
            <a:r>
              <a:rPr lang="en-US" altLang="en-US" dirty="0"/>
              <a:t>VA Form 22-5490, </a:t>
            </a:r>
            <a:r>
              <a:rPr lang="en-US" dirty="0"/>
              <a:t>Dependents' Application for VA Education Benefits (Under Provisions of chapters 33 and 35, of title 38, U.S.C.)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45567-A273-4BCF-B163-1BE7E122DA9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443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DEA Eligibility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63505"/>
            <a:ext cx="8229600" cy="44008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Veteran or service member must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an other than dishonorable discharge,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death in service</a:t>
            </a:r>
          </a:p>
          <a:p>
            <a:endParaRPr lang="en-US" altLang="en-US" dirty="0"/>
          </a:p>
          <a:p>
            <a:r>
              <a:rPr lang="en-US" altLang="en-US" dirty="0"/>
              <a:t>In addition, there must be any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Permanent and total (P&amp;T) SC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P&amp;T SC disability on the date of the Veteran’s death,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Death resulting from a SC disability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58C32-DDCF-476B-BE39-C83EE8BE511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965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Restored Entitlement Program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for Survivors (REPS)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D3275"/>
              </a:buClr>
              <a:defRPr/>
            </a:pPr>
            <a:r>
              <a:rPr lang="en-US" dirty="0"/>
              <a:t>Benefits payable under Public Law (PL) 97-377, Section 156, are called Restored Entitlement Program for Survivors (REPS) benefits.</a:t>
            </a:r>
          </a:p>
          <a:p>
            <a:pPr>
              <a:buClr>
                <a:srgbClr val="1D3275"/>
              </a:buClr>
              <a:defRPr/>
            </a:pPr>
            <a:endParaRPr lang="en-US" dirty="0"/>
          </a:p>
          <a:p>
            <a:pPr>
              <a:buClr>
                <a:srgbClr val="1D3275"/>
              </a:buClr>
              <a:defRPr/>
            </a:pPr>
            <a:r>
              <a:rPr lang="en-US" dirty="0"/>
              <a:t>This allowance restores certain Social Security Administration benefits that provisions of the Omnibus Budget Reconciliation Act of 1981 terminated.</a:t>
            </a:r>
          </a:p>
          <a:p>
            <a:pPr>
              <a:buClr>
                <a:srgbClr val="1D3275"/>
              </a:buClr>
              <a:defRPr/>
            </a:pPr>
            <a:endParaRPr lang="en-US" dirty="0"/>
          </a:p>
          <a:p>
            <a:pPr>
              <a:buClr>
                <a:srgbClr val="1D3275"/>
              </a:buClr>
              <a:defRPr/>
            </a:pPr>
            <a:r>
              <a:rPr lang="en-US" dirty="0"/>
              <a:t>REPS is unique in that it is funded by the Department of Defense and administered by the Department of Veterans Affairs using a mixture of VA and SSA eligibility criteria.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CD158-0AAE-45BB-AC61-59A876EE4AB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127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REPS Eligibility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4549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defRPr/>
            </a:pPr>
            <a:r>
              <a:rPr lang="en-US" dirty="0"/>
              <a:t>Certain spouses and school children have basic eligibility to REPS benefits if they are survivors of a member of the Armed Forces who died:</a:t>
            </a:r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while on active duty before August 13, 1981, </a:t>
            </a:r>
            <a:r>
              <a:rPr lang="en-US" b="1" dirty="0"/>
              <a:t>or</a:t>
            </a:r>
            <a:endParaRPr lang="en-US" dirty="0"/>
          </a:p>
          <a:p>
            <a:pPr marL="569913" indent="-2254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from disabilities incurred in or aggravated by active duty before August 13, 1981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REPS claims are submitted using VA Form 21P-8924, Application of Surviving Spouse or Child for REPS Benefits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C680C-AEE6-47D1-BC9E-D6FDD469B3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58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92907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6340" y="2124094"/>
            <a:ext cx="7850459" cy="696817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Differentiate the types of ancillary benefits, basic eligibility requirements, and the associated VA Forms.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5C0288-2AF5-43CF-BF4B-C48DCB67A1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842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dirty="0">
                <a:latin typeface="Arial" panose="020B0604020202020204" pitchFamily="34" charset="0"/>
              </a:rPr>
              <a:t>Civilian Health and Medical Program of the Department of Veterans Affairs (CHAMPVA)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47492" y="1917962"/>
            <a:ext cx="7382108" cy="40256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sz="2400" dirty="0"/>
              <a:t>CHAMPVA provides reimbursement for most medical expenses, of eligible survivors and dependents, such as:</a:t>
            </a:r>
          </a:p>
          <a:p>
            <a:pPr>
              <a:buClr>
                <a:schemeClr val="accent6"/>
              </a:buClr>
              <a:defRPr/>
            </a:pPr>
            <a:endParaRPr lang="en-US" sz="2400" dirty="0"/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Inpatient 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Outpatient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Mental health treatment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Prescription medication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Skilled nursing care and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Durable medical equipment 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8AE5B-6D97-4E18-8CC2-AE06C70282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41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CHAMPVA Eligibility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50379"/>
            <a:ext cx="8229600" cy="48173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dirty="0"/>
              <a:t>To be eligible for CHAMPVA benefits, an individual must be: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dirty="0"/>
              <a:t>the spouse or child of a Veteran whom the Department of Veterans Affairs (VA) has rated as P&amp;T disabled based on SC disability or disabilities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dirty="0"/>
              <a:t>the surviving spouse or child of a Veteran who</a:t>
            </a:r>
          </a:p>
          <a:p>
            <a:pPr marL="914400" lvl="2" indent="-290513"/>
            <a:r>
              <a:rPr lang="en-US" sz="1800" dirty="0"/>
              <a:t>died from an SC disability, or</a:t>
            </a:r>
          </a:p>
          <a:p>
            <a:pPr marL="914400" lvl="2" indent="-290513"/>
            <a:r>
              <a:rPr lang="en-US" sz="1800" dirty="0"/>
              <a:t>at the time of death, was rated P&amp;T disabled, or</a:t>
            </a: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US" dirty="0"/>
              <a:t>the surviving spouse or child of a service member who died, not as a result of his/her own willful misconduct, in the line of duty.</a:t>
            </a:r>
          </a:p>
          <a:p>
            <a:pPr marL="280988"/>
            <a:endParaRPr lang="en-US" dirty="0"/>
          </a:p>
          <a:p>
            <a:pPr marL="280988"/>
            <a:r>
              <a:rPr lang="en-US" dirty="0"/>
              <a:t>Veterans Service Centers are responsible processing requests from VHA Health Administration Center (HAC) for </a:t>
            </a:r>
            <a:r>
              <a:rPr lang="en-US" b="1" i="1" dirty="0"/>
              <a:t>living</a:t>
            </a:r>
            <a:r>
              <a:rPr lang="en-US" dirty="0"/>
              <a:t> Veteran’s dependents.</a:t>
            </a:r>
          </a:p>
          <a:p>
            <a:pPr marL="280988"/>
            <a:r>
              <a:rPr lang="en-US" dirty="0"/>
              <a:t>Pension Management Centers responsible for processing requests involving a Veteran’s </a:t>
            </a:r>
            <a:r>
              <a:rPr lang="en-US" b="1" i="1" dirty="0"/>
              <a:t>survivors.</a:t>
            </a:r>
            <a:endParaRPr lang="en-US" dirty="0"/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2AC53-9FBB-43C5-A005-3E7703CD5F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631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Loan Guaranty Benefit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87517"/>
            <a:ext cx="8229600" cy="43768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D3275"/>
              </a:buClr>
            </a:pPr>
            <a:r>
              <a:rPr lang="en-US" altLang="en-US" dirty="0"/>
              <a:t>This benefit is designed to reduce the risk to private lenders and enables applicants to purchase homes, who might not otherwise be able to qualify for a home loan.</a:t>
            </a:r>
          </a:p>
          <a:p>
            <a:pPr>
              <a:buClr>
                <a:srgbClr val="1D3275"/>
              </a:buClr>
            </a:pPr>
            <a:endParaRPr lang="en-US" altLang="en-US" dirty="0"/>
          </a:p>
          <a:p>
            <a:pPr>
              <a:buClr>
                <a:srgbClr val="1D3275"/>
              </a:buClr>
            </a:pPr>
            <a:r>
              <a:rPr lang="en-US" altLang="en-US" dirty="0"/>
              <a:t>The VA does not issue home loans, rather it backs private loans by guaranteeing a portion of the loan.</a:t>
            </a:r>
          </a:p>
          <a:p>
            <a:pPr>
              <a:buClr>
                <a:srgbClr val="1D3275"/>
              </a:buClr>
            </a:pPr>
            <a:endParaRPr lang="en-US" altLang="en-US" dirty="0"/>
          </a:p>
          <a:p>
            <a:pPr>
              <a:buClr>
                <a:srgbClr val="1D3275"/>
              </a:buClr>
            </a:pPr>
            <a:r>
              <a:rPr lang="en-US" altLang="en-US" dirty="0"/>
              <a:t>Forms: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VA Form 26-1880, Request for a Certificate of Eligibility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VA Form 26-1817, Request for Determination of Loan Guaranty Eligibility-Unmarried Surviving Spouse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VA Form 26-8937, Verification of VA Benefits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4F221-54A3-4056-9C92-9DD12286E6F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719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Use of VA Guaranteed Loans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596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VA guaranteed loans can be used to: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Construct a home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Buy a home, a manufactured home, or a condominium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Buy a lot for a manufactured home or a farm with a residence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Build, repair, or improve a home (including energy efficient improvements)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Refinance an existing loan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31E63-A38C-419D-A783-428C30EA294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026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Loan Guaranty Eligibility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2683"/>
            <a:ext cx="8229600" cy="457170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For a claimant to be eligible for Loan Guaranty benefits, they must meet the following criteria:</a:t>
            </a:r>
          </a:p>
          <a:p>
            <a:r>
              <a:rPr lang="en-US" sz="2600" dirty="0"/>
              <a:t>Veteran/SM</a:t>
            </a:r>
          </a:p>
          <a:p>
            <a:pPr lvl="1"/>
            <a:r>
              <a:rPr lang="en-US" sz="2200" dirty="0"/>
              <a:t>Discharged honorably,</a:t>
            </a:r>
          </a:p>
          <a:p>
            <a:pPr lvl="1"/>
            <a:r>
              <a:rPr lang="en-US" sz="2200" dirty="0"/>
              <a:t>Minimum service requirements for the period of service,</a:t>
            </a:r>
          </a:p>
          <a:p>
            <a:pPr lvl="1"/>
            <a:r>
              <a:rPr lang="en-US" sz="2200" dirty="0"/>
              <a:t>Discharge due to SC disability.</a:t>
            </a:r>
          </a:p>
          <a:p>
            <a:r>
              <a:rPr lang="en-US" sz="2600" dirty="0"/>
              <a:t>Reserve or National Guard</a:t>
            </a:r>
          </a:p>
          <a:p>
            <a:pPr lvl="1"/>
            <a:r>
              <a:rPr lang="en-US" sz="2200" dirty="0"/>
              <a:t>6 years creditable service</a:t>
            </a:r>
          </a:p>
          <a:p>
            <a:pPr lvl="1"/>
            <a:r>
              <a:rPr lang="en-US" sz="2200" dirty="0"/>
              <a:t>Discharged honorably, or </a:t>
            </a:r>
          </a:p>
          <a:p>
            <a:pPr lvl="1"/>
            <a:r>
              <a:rPr lang="en-US" sz="2200" dirty="0"/>
              <a:t>Continue to serve</a:t>
            </a:r>
          </a:p>
          <a:p>
            <a:r>
              <a:rPr lang="en-US" sz="2600" dirty="0"/>
              <a:t>Surviving spouse</a:t>
            </a:r>
          </a:p>
          <a:p>
            <a:pPr lvl="1"/>
            <a:r>
              <a:rPr lang="en-US" sz="2200" dirty="0"/>
              <a:t>Veteran is MIA/POW</a:t>
            </a:r>
          </a:p>
          <a:p>
            <a:pPr lvl="1"/>
            <a:r>
              <a:rPr lang="en-US" sz="2200" dirty="0"/>
              <a:t>Died in service or from SC disability</a:t>
            </a:r>
          </a:p>
          <a:p>
            <a:pPr lvl="1"/>
            <a:r>
              <a:rPr lang="en-US" sz="2200" dirty="0"/>
              <a:t>Veteran P&amp;T but did not die of SC disability</a:t>
            </a:r>
          </a:p>
          <a:p>
            <a:pPr lvl="1"/>
            <a:r>
              <a:rPr lang="en-US" sz="2200" dirty="0"/>
              <a:t>Did not remarry before 57 years old or before December 16, 2003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9EF9-45A0-4355-BF5F-ACEBA30335A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71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92475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Specially Adapted Housing (SAH) and Special Home Adaptation (</a:t>
            </a:r>
            <a:r>
              <a:rPr lang="en-US">
                <a:latin typeface="Arial" panose="020B0604020202020204" pitchFamily="34" charset="0"/>
              </a:rPr>
              <a:t>SHA)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45426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To be eligible for a SAH or SHA grant, the Veteran or SM must be permanently disabled from one of the qualifying conditions which are the result of injury or disease:</a:t>
            </a:r>
          </a:p>
          <a:p>
            <a:endParaRPr lang="en-US" altLang="en-US" dirty="0"/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Incurred in active military service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Aggravated during active military service</a:t>
            </a:r>
          </a:p>
          <a:p>
            <a:pPr marL="569913" indent="-2841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Established under 38 U.S.C. 1151</a:t>
            </a:r>
          </a:p>
          <a:p>
            <a:endParaRPr lang="en-US" altLang="en-US" dirty="0"/>
          </a:p>
          <a:p>
            <a:r>
              <a:rPr lang="en-US" dirty="0"/>
              <a:t>Benefits granted via rating decision.</a:t>
            </a:r>
          </a:p>
          <a:p>
            <a:endParaRPr lang="en-US" altLang="en-US" dirty="0"/>
          </a:p>
          <a:p>
            <a:r>
              <a:rPr lang="en-US" altLang="en-US" dirty="0"/>
              <a:t>VA Form 26-4555, </a:t>
            </a:r>
            <a:r>
              <a:rPr lang="en-US" dirty="0"/>
              <a:t>Application in Acquiring Specially Adapted Housing or Special Home Adaptation Grant </a:t>
            </a:r>
            <a:endParaRPr lang="en-US" alt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8E570-D092-4475-AE74-9CFCF2DF6F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05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Specially Adapted Housing (SAH) Grant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D3275"/>
              </a:buClr>
            </a:pPr>
            <a:r>
              <a:rPr lang="en-US" altLang="en-US" dirty="0"/>
              <a:t>The SAH grant provides financial assistance for obtaining adapted housing to eligible Veterans or SMs. </a:t>
            </a:r>
          </a:p>
          <a:p>
            <a:pPr>
              <a:buClr>
                <a:srgbClr val="1D3275"/>
              </a:buClr>
            </a:pPr>
            <a:endParaRPr lang="en-US" altLang="en-US" dirty="0"/>
          </a:p>
          <a:p>
            <a:pPr>
              <a:buClr>
                <a:srgbClr val="1D3275"/>
              </a:buClr>
            </a:pPr>
            <a:r>
              <a:rPr lang="en-US" dirty="0"/>
              <a:t>Often SAH is granted to ensure an eligible Veteran or SM residence provides wheelchair accessibility in terms of maneuverability and convenience.</a:t>
            </a:r>
          </a:p>
          <a:p>
            <a:pPr>
              <a:buClr>
                <a:srgbClr val="1D3275"/>
              </a:buClr>
            </a:pPr>
            <a:endParaRPr lang="en-US" altLang="en-US" dirty="0"/>
          </a:p>
          <a:p>
            <a:pPr>
              <a:buClr>
                <a:srgbClr val="1D3275"/>
              </a:buClr>
            </a:pPr>
            <a:r>
              <a:rPr lang="en-US" altLang="en-US" dirty="0"/>
              <a:t>An eligible claimant may receive a grant </a:t>
            </a:r>
            <a:r>
              <a:rPr lang="en-US" dirty="0"/>
              <a:t>of not more than 50 percent of the cost of a specially adapted house, up to the total maximum allowable by law.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BF785-B397-4220-B517-4ECD57A800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665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428504"/>
            <a:ext cx="9144000" cy="6114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SAH Qualifying Conditions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5483"/>
            <a:ext cx="8229600" cy="5386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Blindness with visual acuity of 20/200 or less in each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Amyotrophic lateral sclerosis (ALS)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 or loss of use (L/LOU) of</a:t>
            </a:r>
          </a:p>
          <a:p>
            <a:pPr marL="457200" lvl="1" indent="-144463"/>
            <a:r>
              <a:rPr lang="en-US" sz="1800" dirty="0"/>
              <a:t>both lower extremities, precluding locomotion without the aid of braces, crutches, canes, or a wheelchair</a:t>
            </a:r>
          </a:p>
          <a:p>
            <a:pPr marL="457200" lvl="1" indent="-144463"/>
            <a:r>
              <a:rPr lang="en-US" sz="1800" dirty="0"/>
              <a:t>one lower extremity and one upper extremity affecting balance or propulsion, </a:t>
            </a:r>
            <a:r>
              <a:rPr lang="en-US" sz="1800" i="1" dirty="0"/>
              <a:t>or</a:t>
            </a:r>
            <a:endParaRPr lang="en-US" sz="1800" dirty="0"/>
          </a:p>
          <a:p>
            <a:pPr marL="457200" lvl="1" indent="-144463"/>
            <a:r>
              <a:rPr lang="en-US" sz="1800" dirty="0"/>
              <a:t>one lower extremity plus residuals of organic disease or injury affecting balance or propulsion such as to preclude locomotion without the aid of braces, crutches, canes, or a wheelchair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L/LOU of both upper extremities precluding use of the arms at or above the elbow, </a:t>
            </a:r>
            <a:r>
              <a:rPr lang="en-US" b="1" i="1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severe burn injury with full thickness or subdermal burns that have resulted in contractures with limitation of motion (LOM) of</a:t>
            </a:r>
          </a:p>
          <a:p>
            <a:pPr marL="457200" lvl="1" indent="-144463">
              <a:tabLst>
                <a:tab pos="346075" algn="l"/>
              </a:tabLst>
            </a:pPr>
            <a:r>
              <a:rPr lang="en-US" sz="1800" dirty="0"/>
              <a:t>two or more extremities, or</a:t>
            </a:r>
          </a:p>
          <a:p>
            <a:pPr marL="457200" lvl="1" indent="-144463">
              <a:tabLst>
                <a:tab pos="346075" algn="l"/>
              </a:tabLst>
            </a:pPr>
            <a:r>
              <a:rPr lang="en-US" sz="1800" dirty="0"/>
              <a:t>at least one extremity and the trunk</a:t>
            </a:r>
            <a:r>
              <a:rPr lang="en-US" sz="16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D07FF-0B2C-421B-A9AF-121D23E7EAD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75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Special Home Adaptation (SHA) Grants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68551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defRPr/>
            </a:pPr>
            <a:r>
              <a:rPr lang="en-US" dirty="0"/>
              <a:t>SHA grants aid with modifying an existing home to meet adaptive needs, such as assistance with mobility throughout the home.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An eligible claimant may receive a grant for the actual cost to adapt a house or for the appraised market value of necessary adapted features already in a house when it was purchased, up to the total maximum allowable by law.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DD597-40CB-47FA-9986-9F074351AD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60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76900"/>
            <a:ext cx="9144000" cy="600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SHA Qualifying Conditions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1072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Blindness with visual acuity of 20/200 or less in each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 &amp; T disability from (L/LOU) of both hands,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 &amp; T disability from:</a:t>
            </a:r>
          </a:p>
          <a:p>
            <a:pPr marL="632222" lvl="1" indent="-342900"/>
            <a:r>
              <a:rPr lang="en-US" sz="2000" dirty="0"/>
              <a:t>deep partial thickness burns that resulted in contractures with LOM of </a:t>
            </a:r>
          </a:p>
          <a:p>
            <a:pPr marL="776883" lvl="2" indent="-342900"/>
            <a:r>
              <a:rPr lang="en-US" sz="1800" dirty="0"/>
              <a:t>two or more extremities, or</a:t>
            </a:r>
          </a:p>
          <a:p>
            <a:pPr marL="776883" lvl="2" indent="-342900"/>
            <a:r>
              <a:rPr lang="en-US" sz="1800" dirty="0"/>
              <a:t>at least one extremity </a:t>
            </a:r>
            <a:r>
              <a:rPr lang="en-US" sz="1800" i="1" dirty="0"/>
              <a:t>and</a:t>
            </a:r>
            <a:r>
              <a:rPr lang="en-US" sz="1800" dirty="0"/>
              <a:t> the trunk</a:t>
            </a:r>
          </a:p>
          <a:p>
            <a:pPr marL="632222" lvl="1" indent="-342900"/>
            <a:r>
              <a:rPr lang="en-US" sz="2000" dirty="0"/>
              <a:t>full thickness or subdermal burns resulting in contracture(s) with LOM of</a:t>
            </a:r>
          </a:p>
          <a:p>
            <a:pPr marL="776883" lvl="2" indent="-342900"/>
            <a:r>
              <a:rPr lang="en-US" sz="1800" dirty="0"/>
              <a:t>one or more extremities, or</a:t>
            </a:r>
          </a:p>
          <a:p>
            <a:pPr marL="776883" lvl="2" indent="-342900"/>
            <a:r>
              <a:rPr lang="en-US" sz="1800" dirty="0"/>
              <a:t>the trunk, or</a:t>
            </a:r>
          </a:p>
          <a:p>
            <a:pPr marL="632222" lvl="1" indent="-342900"/>
            <a:r>
              <a:rPr lang="en-US" sz="2000" dirty="0"/>
              <a:t>residuals of an inhalation injury, including, but not limited to</a:t>
            </a:r>
          </a:p>
          <a:p>
            <a:pPr marL="776883" lvl="2" indent="-342900"/>
            <a:r>
              <a:rPr lang="en-US" sz="1800" dirty="0"/>
              <a:t>pulmonary fibrosis </a:t>
            </a:r>
          </a:p>
          <a:p>
            <a:pPr marL="776883" lvl="2" indent="-342900"/>
            <a:r>
              <a:rPr lang="en-US" sz="1800" dirty="0"/>
              <a:t>asthma, or</a:t>
            </a:r>
          </a:p>
          <a:p>
            <a:pPr marL="776883" lvl="2" indent="-342900"/>
            <a:r>
              <a:rPr lang="en-US" sz="1800" dirty="0"/>
              <a:t>chronic obstructive pulmonary disease (COPD)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6DB99-E625-43DA-9CA8-7A9D60B0463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85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85424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05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050" dirty="0"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900" dirty="0"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885950"/>
            <a:ext cx="8153400" cy="42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D2DB9"/>
              </a:buClr>
              <a:buFont typeface="Arial" panose="020B0604020202020204" pitchFamily="34" charset="0"/>
              <a:buChar char="•"/>
              <a:defRPr sz="2800">
                <a:solidFill>
                  <a:srgbClr val="1D3275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38 U.S.C. 1781 Medical care for survivors and dependents of certain Veterans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38 U.S.C. 2101 Acquisition and adaption of housing; eligible Veterans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38 U.S.C. 2102 Limitations on assistance furnished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38 U.S.C. Chapter 31 Training and Rehabilitation for Veterans with Service-Connected Disabilities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38 U.S.C. Chapter 35 Survivors’ and Dependents’ Educational Assistance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38 U.S.C. Chapter 37 Housing and Small Business Loans</a:t>
            </a:r>
          </a:p>
          <a:p>
            <a:pPr marL="285750" indent="-285750" hangingPunct="0"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38 U.S.C. Chapter 39 Automobiles and Adaptive Equipment for Certain Disabled Veterans and Members of the Armed Forces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25C3E-DD7E-4378-9349-C43F11C084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41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69FAC-1244-4312-BE51-58144A588CA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43213-2DF3-4B60-83BC-E3F6ABE3828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11141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EDBF2D-B073-4963-9D62-5F6FAB4C7E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1369"/>
            <a:ext cx="9144000" cy="1086867"/>
          </a:xfrm>
        </p:spPr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E0C10-67A0-4591-B67F-BE204F7A914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006971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altLang="en-US" sz="2000" dirty="0"/>
              <a:t>38 CFR 3.805 Loan guaranty for surviving spouses; certification</a:t>
            </a:r>
          </a:p>
          <a:p>
            <a:pPr hangingPunct="0"/>
            <a:r>
              <a:rPr lang="en-US" altLang="en-US" sz="2000" dirty="0"/>
              <a:t>38 CFR 3.808 Automobiles or other conveyances and adaptive equipment; certification</a:t>
            </a:r>
          </a:p>
          <a:p>
            <a:pPr hangingPunct="0"/>
            <a:r>
              <a:rPr lang="en-US" altLang="en-US" sz="2000" dirty="0"/>
              <a:t>38 CFR 3.809 Specially adapted housing under 38 U.S.C. 2101(a)(2)(A)(i)</a:t>
            </a:r>
          </a:p>
          <a:p>
            <a:pPr hangingPunct="0"/>
            <a:r>
              <a:rPr lang="en-US" altLang="en-US" sz="2000" dirty="0"/>
              <a:t>38 CFR 3.809a Special home adaptation grants under 38 U.S.C. 2101(b)</a:t>
            </a:r>
          </a:p>
          <a:p>
            <a:pPr hangingPunct="0"/>
            <a:r>
              <a:rPr lang="en-US" altLang="en-US" sz="2000" dirty="0"/>
              <a:t>M21-1, Part III, Subpart ii, 1.C Initial Screening Policies</a:t>
            </a:r>
          </a:p>
          <a:p>
            <a:pPr hangingPunct="0"/>
            <a:r>
              <a:rPr lang="en-US" altLang="en-US" sz="2000" dirty="0"/>
              <a:t>M21-1, Part, III, Subpart iv, 6.B Determining the Issues</a:t>
            </a:r>
          </a:p>
          <a:p>
            <a:pPr hangingPunct="0"/>
            <a:r>
              <a:rPr lang="en-US" altLang="en-US" sz="2000" dirty="0"/>
              <a:t>M21-1, Part IV, Subpart ii, 2.G Benefits Under 38 U.S.C. 1151</a:t>
            </a:r>
          </a:p>
          <a:p>
            <a:pPr hangingPunct="0"/>
            <a:r>
              <a:rPr lang="en-US" altLang="en-US" sz="2000" dirty="0"/>
              <a:t>M21-1, Part IV, Subpart ii, 3.D Disability Comp Under 38 U.S.C. 1151</a:t>
            </a:r>
          </a:p>
          <a:p>
            <a:pPr hangingPunct="0"/>
            <a:r>
              <a:rPr lang="en-US" altLang="en-US" sz="2000" dirty="0"/>
              <a:t>M21-1, Part IX, Subpart i Ancillary and Special Benefits</a:t>
            </a:r>
            <a:endParaRPr lang="en-US" alt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62918-A022-4373-ADFE-14F770355DB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9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315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Types of Ancillary Benefits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33844"/>
            <a:ext cx="8229600" cy="707834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Ancillary benefits are available to Veterans or service members (SM) provided they meet certain eligibility requirements.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A103A-3E54-4113-93E6-B09332337E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55810-6E66-4AC0-BD58-940B29F3D946}"/>
              </a:ext>
            </a:extLst>
          </p:cNvPr>
          <p:cNvSpPr txBox="1"/>
          <p:nvPr/>
        </p:nvSpPr>
        <p:spPr>
          <a:xfrm>
            <a:off x="457200" y="2820711"/>
            <a:ext cx="8229600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Automobile allowance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Adaptive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Clothing allowance (ACAP)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Vocational Rehabilitation and Employment (VR&amp;E)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Dependents Educational Assistance (DEA)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Restored entitlement program for survivors (REPS)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Civilian health and medical program of the Department of Veterans Affairs (CHAMPVA)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Loan guaranty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Specially Adaptive Housing (SAH)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Housing Adaptation (SHA)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19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25389"/>
            <a:ext cx="9144000" cy="53336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</a:rPr>
              <a:t>Automobile Allowance Benefit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70274" y="1443764"/>
            <a:ext cx="7803452" cy="48732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dirty="0"/>
              <a:t>Under 38 U.S.C. Chapter 31, the automobile allowance benefit may be paid if vocational rehabilitation and employment circumstances deem the equipment is necessary.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The automobile allowance is only payable once (with some exceptions), and it is paid directly to the seller of the vehicle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A Veteran who qualifies for automobile allowance also qualifies for adaptive equipment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Benefit granted via rating decision 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/>
              <a:t>VA Form 21-4502, Application for Auto or Other Conveyance and Adaptive Equipment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AEB60B-C0BC-4591-81A0-546CE99DA86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625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38077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Automobile Allowance Eligibility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94332"/>
            <a:ext cx="8229600" cy="418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To be eligible for the automobile allowance, a Veteran or SM must have acquired one or more of the following disabilities:</a:t>
            </a:r>
          </a:p>
          <a:p>
            <a:pPr marL="51117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Loss, or permanent loss of use (LOU), of one or both feet</a:t>
            </a:r>
          </a:p>
          <a:p>
            <a:pPr marL="51117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Loss, or permanent LOU, of one or both hands</a:t>
            </a:r>
          </a:p>
          <a:p>
            <a:pPr marL="51117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Permanent impairment of vision in both eyes</a:t>
            </a:r>
          </a:p>
          <a:p>
            <a:pPr marL="968375" lvl="1" indent="-285750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Central visual acuity of 20/200 or less in the better eye with corrective glasses or</a:t>
            </a:r>
          </a:p>
          <a:p>
            <a:pPr marL="968375" lvl="1" indent="-285750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Central visual acuity of more than 20/200 if there is a field defect</a:t>
            </a:r>
          </a:p>
          <a:p>
            <a:pPr marL="51117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 severe burn injury (pursuant to the regulations)</a:t>
            </a:r>
          </a:p>
          <a:p>
            <a:pPr marL="511175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Amyotrophic lateral sclerosis (ALS)</a:t>
            </a:r>
          </a:p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C5AAF-70D7-42E7-9253-0FB94FC9CC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30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11552"/>
            <a:ext cx="9144000" cy="6114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Adaptive Equipment Benefit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82390"/>
            <a:ext cx="8229600" cy="531958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altLang="en-US" sz="2600" dirty="0"/>
              <a:t>For VA purposes, the adaptive equipment benefit generally covers special equipment necessary to assist the Veteran or SM into and out of the automobile or other conveyance. </a:t>
            </a:r>
          </a:p>
          <a:p>
            <a:endParaRPr lang="en-US" altLang="en-US" sz="2200" dirty="0"/>
          </a:p>
          <a:p>
            <a:r>
              <a:rPr lang="en-US" altLang="en-US" sz="2600" dirty="0"/>
              <a:t>Equipment includes but is not limited to: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power steering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power brakes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power window lifts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power seats</a:t>
            </a:r>
          </a:p>
          <a:p>
            <a:endParaRPr lang="en-US" sz="2200" dirty="0"/>
          </a:p>
          <a:p>
            <a:pPr>
              <a:buClr>
                <a:schemeClr val="accent6"/>
              </a:buClr>
              <a:defRPr/>
            </a:pPr>
            <a:r>
              <a:rPr lang="en-US" altLang="en-US" sz="2600" dirty="0"/>
              <a:t>The adaptive equipment benefit may be paid more than once, and it may be paid to either the seller or the Veteran.</a:t>
            </a:r>
          </a:p>
          <a:p>
            <a:pPr>
              <a:buClr>
                <a:schemeClr val="accent6"/>
              </a:buClr>
              <a:defRPr/>
            </a:pPr>
            <a:endParaRPr lang="en-US" sz="2600" dirty="0"/>
          </a:p>
          <a:p>
            <a:pPr>
              <a:buClr>
                <a:schemeClr val="accent6"/>
              </a:buClr>
              <a:defRPr/>
            </a:pPr>
            <a:r>
              <a:rPr lang="en-US" sz="2600" dirty="0"/>
              <a:t>Benefit granted via rating decision </a:t>
            </a:r>
          </a:p>
          <a:p>
            <a:pPr>
              <a:buClr>
                <a:schemeClr val="accent6"/>
              </a:buClr>
              <a:defRPr/>
            </a:pPr>
            <a:endParaRPr lang="en-US" sz="2200" dirty="0"/>
          </a:p>
          <a:p>
            <a:pPr>
              <a:buClr>
                <a:schemeClr val="accent6"/>
              </a:buClr>
              <a:defRPr/>
            </a:pPr>
            <a:r>
              <a:rPr lang="en-US" sz="2600" dirty="0"/>
              <a:t>VA Form 10-1394, Application for Adaptive Equipment – Motor Vehicle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A2583-1C6E-4C18-982B-6B6224C7C39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74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4866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Adaptive Equipment Eligibility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9316" y="2057401"/>
            <a:ext cx="7554351" cy="21066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sz="2400" dirty="0"/>
              <a:t>A Veteran will receive </a:t>
            </a:r>
            <a:r>
              <a:rPr lang="en-US" sz="2400" i="1" dirty="0"/>
              <a:t>only</a:t>
            </a:r>
            <a:r>
              <a:rPr lang="en-US" sz="2400" dirty="0"/>
              <a:t> adaptive equipment (as opposed to the automobile allowance) when the disability compensation is for ankylosis of:</a:t>
            </a:r>
          </a:p>
          <a:p>
            <a:pPr marL="569913" indent="-34448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one or both knees </a:t>
            </a:r>
          </a:p>
          <a:p>
            <a:pPr marL="569913" indent="-34448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hips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F64FF-935C-413F-BF1F-CC5A754719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8005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CDA476B-B9B3-40CD-A312-E480CC576DC4}&quot;/&gt;&lt;isInvalidForFieldText val=&quot;0&quot;/&gt;&lt;Image&gt;&lt;filename val=&quot;C:\Users\User\AppData\Local\Temp\CP46232149791328Session\CPTrustFolder46232149791343\PPTImport46232149867265\data\asimages\{DCDA476B-B9B3-40CD-A312-E480CC576DC4}_25.png&quot;/&gt;&lt;left val=&quot;727&quot;/&gt;&lt;top val=&quot;687&quot;/&gt;&lt;width val=&quot;226&quot;/&gt;&lt;height val=&quot;4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7F0F7D65-E2E8-4D40-BBFB-B4FB03C4C8F5}&quot;/&gt;&lt;isInvalidForFieldText val=&quot;0&quot;/&gt;&lt;Image&gt;&lt;filename val=&quot;C:\Users\User\AppData\Local\Temp\CP46232149791328Session\CPTrustFolder46232149791343\PPTImport46232149867265\data\asimages\{7F0F7D65-E2E8-4D40-BBFB-B4FB03C4C8F5}_27.png&quot;/&gt;&lt;left val=&quot;0&quot;/&gt;&lt;top val=&quot;76&quot;/&gt;&lt;width val=&quot;961&quot;/&gt;&lt;height val=&quot;12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68&quot;/&gt;&lt;lineCharCount val=&quot;36&quot;/&gt;&lt;/TableIndex&gt;&lt;/ShapeTextInfo&gt;"/>
  <p:tag name="HTML_SHAPEINFO" val="&lt;ThreeDShapeInfo&gt;&lt;uuid val=&quot;{53306866-2319-4377-A54D-FD1F2489CC57}&quot;/&gt;&lt;isInvalidForFieldText val=&quot;0&quot;/&gt;&lt;Image&gt;&lt;filename val=&quot;C:\Users\User\AppData\Local\Temp\CP46232149791328Session\CPTrustFolder46232149791343\PPTImport46232149867265\data\asimages\{53306866-2319-4377-A54D-FD1F2489CC57}_27.png&quot;/&gt;&lt;left val=&quot;40&quot;/&gt;&lt;top val=&quot;212&quot;/&gt;&lt;width val=&quot;871&quot;/&gt;&lt;height val=&quot;121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2294945-6F6C-44DF-82E1-536FB41B5E34}&quot;/&gt;&lt;isInvalidForFieldText val=&quot;0&quot;/&gt;&lt;Image&gt;&lt;filename val=&quot;C:\Users\User\AppData\Local\Temp\CP46232149791328Session\CPTrustFolder46232149791343\PPTImport46232149867265\data\asimages\{82294945-6F6C-44DF-82E1-536FB41B5E34}_27.png&quot;/&gt;&lt;left val=&quot;727&quot;/&gt;&lt;top val=&quot;687&quot;/&gt;&lt;width val=&quot;226&quot;/&gt;&lt;height val=&quot;4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0A7D1C48-FB83-4774-9BD7-5231B778C35C}&quot;/&gt;&lt;isInvalidForFieldText val=&quot;0&quot;/&gt;&lt;Image&gt;&lt;filename val=&quot;C:\Users\User\AppData\Local\Temp\CP46232149791328Session\CPTrustFolder46232149791343\PPTImport46232149867265\data\asimages\{0A7D1C48-FB83-4774-9BD7-5231B778C35C}_26.png&quot;/&gt;&lt;left val=&quot;0&quot;/&gt;&lt;top val=&quot;76&quot;/&gt;&lt;width val=&quot;961&quot;/&gt;&lt;height val=&quot;122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49&quot;/&gt;&lt;/TableIndex&gt;&lt;/ShapeTextInfo&gt;"/>
  <p:tag name="HTML_SHAPEINFO" val="&lt;ThreeDShapeInfo&gt;&lt;uuid val=&quot;{9249DE24-CC27-49D1-92F3-84D7AED48EA2}&quot;/&gt;&lt;isInvalidForFieldText val=&quot;0&quot;/&gt;&lt;Image&gt;&lt;filename val=&quot;C:\Users\User\AppData\Local\Temp\CP46232149791328Session\CPTrustFolder46232149791343\PPTImport46232149867265\data\asimages\{9249DE24-CC27-49D1-92F3-84D7AED48EA2}_26.png&quot;/&gt;&lt;left val=&quot;40&quot;/&gt;&lt;top val=&quot;212&quot;/&gt;&lt;width val=&quot;871&quot;/&gt;&lt;height val=&quot;41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26299B1-A42C-4EB6-B6E2-9219168CA4A4}&quot;/&gt;&lt;isInvalidForFieldText val=&quot;0&quot;/&gt;&lt;Image&gt;&lt;filename val=&quot;C:\Users\User\AppData\Local\Temp\CP46232149791328Session\CPTrustFolder46232149791343\PPTImport46232149867265\data\asimages\{D26299B1-A42C-4EB6-B6E2-9219168CA4A4}_26.png&quot;/&gt;&lt;left val=&quot;727&quot;/&gt;&lt;top val=&quot;687&quot;/&gt;&lt;width val=&quot;226&quot;/&gt;&lt;height val=&quot;4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520E2759-8110-4F26-9D65-0321D4351213}&quot;/&gt;&lt;isInvalidForFieldText val=&quot;0&quot;/&gt;&lt;Image&gt;&lt;filename val=&quot;C:\Users\User\AppData\Local\Temp\CP46232149791328Session\CPTrustFolder46232149791343\PPTImport46232149867265\data\asimages\{520E2759-8110-4F26-9D65-0321D4351213}_28.png&quot;/&gt;&lt;left val=&quot;0&quot;/&gt;&lt;top val=&quot;76&quot;/&gt;&lt;width val=&quot;961&quot;/&gt;&lt;height val=&quot;12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35&quot;/&gt;&lt;/TableIndex&gt;&lt;/ShapeTextInfo&gt;"/>
  <p:tag name="HTML_SHAPEINFO" val="&lt;ThreeDShapeInfo&gt;&lt;uuid val=&quot;{7CC15A02-83D6-4FCB-982B-65A5196E7BBB}&quot;/&gt;&lt;isInvalidForFieldText val=&quot;0&quot;/&gt;&lt;Image&gt;&lt;filename val=&quot;C:\Users\User\AppData\Local\Temp\CP46232149791328Session\CPTrustFolder46232149791343\PPTImport46232149867265\data\asimages\{7CC15A02-83D6-4FCB-982B-65A5196E7BBB}_28.png&quot;/&gt;&lt;left val=&quot;40&quot;/&gt;&lt;top val=&quot;212&quot;/&gt;&lt;width val=&quot;871&quot;/&gt;&lt;height val=&quot;89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65A9281-E344-4046-B8AE-11A67457CE62}&quot;/&gt;&lt;isInvalidForFieldText val=&quot;0&quot;/&gt;&lt;Image&gt;&lt;filename val=&quot;C:\Users\User\AppData\Local\Temp\CP46232149791328Session\CPTrustFolder46232149791343\PPTImport46232149867265\data\asimages\{F65A9281-E344-4046-B8AE-11A67457CE62}_28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FC8F5C7E-A655-4799-B4D2-CE0B511CE284}&quot;/&gt;&lt;isInvalidForFieldText val=&quot;0&quot;/&gt;&lt;Image&gt;&lt;filename val=&quot;C:\Users\User\AppData\Local\Temp\CP46232149791328Session\CPTrustFolder46232149791343\PPTImport46232149867265\data\asimages\{FC8F5C7E-A655-4799-B4D2-CE0B511CE284}_29.png&quot;/&gt;&lt;left val=&quot;0&quot;/&gt;&lt;top val=&quot;76&quot;/&gt;&lt;width val=&quot;961&quot;/&gt;&lt;height val=&quot;122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9&quot;/&gt;&lt;lineCharCount val=&quot;69&quot;/&gt;&lt;/TableIndex&gt;&lt;/ShapeTextInfo&gt;"/>
  <p:tag name="HTML_SHAPEINFO" val="&lt;ThreeDShapeInfo&gt;&lt;uuid val=&quot;{BC7686E1-3BC4-4986-B232-6A006DC7A5B4}&quot;/&gt;&lt;isInvalidForFieldText val=&quot;0&quot;/&gt;&lt;Image&gt;&lt;filename val=&quot;C:\Users\User\AppData\Local\Temp\CP46232149791328Session\CPTrustFolder46232149791343\PPTImport46232149867265\data\asimages\{BC7686E1-3BC4-4986-B232-6A006DC7A5B4}_29.png&quot;/&gt;&lt;left val=&quot;40&quot;/&gt;&lt;top val=&quot;212&quot;/&gt;&lt;width val=&quot;871&quot;/&gt;&lt;height val=&quot;41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DA75F12-7949-4CFC-9BD0-D36AB74D0320}&quot;/&gt;&lt;isInvalidForFieldText val=&quot;0&quot;/&gt;&lt;Image&gt;&lt;filename val=&quot;C:\Users\User\AppData\Local\Temp\CP46232149791328Session\CPTrustFolder46232149791343\PPTImport46232149867265\data\asimages\{EDA75F12-7949-4CFC-9BD0-D36AB74D0320}_29.png&quot;/&gt;&lt;left val=&quot;727&quot;/&gt;&lt;top val=&quot;687&quot;/&gt;&lt;width val=&quot;226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B1FA2B0D-042E-4808-8B23-FBB701A51DB0}&quot;/&gt;&lt;isInvalidForFieldText val=&quot;0&quot;/&gt;&lt;Image&gt;&lt;filename val=&quot;C:\Users\User\AppData\Local\Temp\CP46232149791328Session\CPTrustFolder46232149791343\PPTImport46232149867265\data\asimages\{B1FA2B0D-042E-4808-8B23-FBB701A51DB0}_30.png&quot;/&gt;&lt;left val=&quot;0&quot;/&gt;&lt;top val=&quot;76&quot;/&gt;&lt;width val=&quot;961&quot;/&gt;&lt;height val=&quot;122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42&quot;/&gt;&lt;/TableIndex&gt;&lt;/ShapeTextInfo&gt;"/>
  <p:tag name="HTML_SHAPEINFO" val="&lt;ThreeDShapeInfo&gt;&lt;uuid val=&quot;{AE0816E7-CE02-4F46-B512-7B25F5316581}&quot;/&gt;&lt;isInvalidForFieldText val=&quot;0&quot;/&gt;&lt;Image&gt;&lt;filename val=&quot;C:\Users\User\AppData\Local\Temp\CP46232149791328Session\CPTrustFolder46232149791343\PPTImport46232149867265\data\asimages\{AE0816E7-CE02-4F46-B512-7B25F5316581}_30.png&quot;/&gt;&lt;left val=&quot;40&quot;/&gt;&lt;top val=&quot;212&quot;/&gt;&lt;width val=&quot;871&quot;/&gt;&lt;height val=&quot;89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0394F86-6B57-44D7-B9BB-7587068D7D44}&quot;/&gt;&lt;isInvalidForFieldText val=&quot;0&quot;/&gt;&lt;Image&gt;&lt;filename val=&quot;C:\Users\User\AppData\Local\Temp\CP46232149791328Session\CPTrustFolder46232149791343\PPTImport46232149867265\data\asimages\{90394F86-6B57-44D7-B9BB-7587068D7D44}_30.png&quot;/&gt;&lt;left val=&quot;727&quot;/&gt;&lt;top val=&quot;687&quot;/&gt;&lt;width val=&quot;226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B45EE9C-657E-46BD-8275-B6F49CA717B6}&quot;/&gt;&lt;isInvalidForFieldText val=&quot;0&quot;/&gt;&lt;Image&gt;&lt;filename val=&quot;C:\Users\User\AppData\Local\Temp\CP46232149791328Session\CPTrustFolder46232149791343\PPTImport46232149867265\data\asimages\{BB45EE9C-657E-46BD-8275-B6F49CA717B6}_32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869642A-6DCC-44E8-A46D-4E3202086F86}&quot;/&gt;&lt;isInvalidForFieldText val=&quot;0&quot;/&gt;&lt;Image&gt;&lt;filename val=&quot;C:\Users\User\AppData\Local\Temp\CP46232149791328Session\CPTrustFolder46232149791343\PPTImport46232149867265\data\asimages\{9869642A-6DCC-44E8-A46D-4E3202086F86}_32.png&quot;/&gt;&lt;left val=&quot;0&quot;/&gt;&lt;top val=&quot;272&quot;/&gt;&lt;width val=&quot;961&quot;/&gt;&lt;height val=&quot;20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DUMMYTAG" val="&lt;DummyForForceWrite&gt;&lt;/DummyForForceWrite&gt;"/>
  <p:tag name="HTML_SHAPEINFO" val="&lt;ThreeDShapeInfo&gt;&lt;uuid val=&quot;{0484A2C5-3690-44F5-A6AA-DA8D92FB8673}&quot;/&gt;&lt;isInvalidForFieldText val=&quot;0&quot;/&gt;&lt;Image&gt;&lt;filename val=&quot;C:\Users\User\AppData\Local\Temp\CP50442386000Session\CPTrustFolder50442386000\PPTImport50443304515\data\asimages\{0484A2C5-3690-44F5-A6AA-DA8D92FB8673}_1.png&quot;/&gt;&lt;left val=&quot;71&quot;/&gt;&lt;top val=&quot;288&quot;/&gt;&lt;width val=&quot;817&quot;/&gt;&lt;height val=&quot;13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BF2A6A64-3F7A-43BC-8D0C-EC45DF647E11}&quot;/&gt;&lt;isInvalidForFieldText val=&quot;0&quot;/&gt;&lt;Image&gt;&lt;filename val=&quot;C:\Users\User\AppData\Local\Temp\CP50442386000Session\CPTrustFolder50442386000\PPTImport50443304515\data\asimages\{BF2A6A64-3F7A-43BC-8D0C-EC45DF647E11}_1.png&quot;/&gt;&lt;left val=&quot;71&quot;/&gt;&lt;top val=&quot;491&quot;/&gt;&lt;width val=&quot;249&quot;/&gt;&lt;height val=&quot;9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5301E60F-5B9A-4DE0-9BE8-8E923EEC2191}&quot;/&gt;&lt;isInvalidForFieldText val=&quot;0&quot;/&gt;&lt;Image&gt;&lt;filename val=&quot;C:\Users\User\AppData\Local\Temp\CP50442386000Session\CPTrustFolder50442386000\PPTImport50443304515\data\asimages\{5301E60F-5B9A-4DE0-9BE8-8E923EEC2191}_1.png&quot;/&gt;&lt;left val=&quot;639&quot;/&gt;&lt;top val=&quot;491&quot;/&gt;&lt;width val=&quot;249&quot;/&gt;&lt;height val=&quot;9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2EDD497-D2AF-4B6C-B0FB-15F47ED884D9}&quot;/&gt;&lt;isInvalidForFieldText val=&quot;0&quot;/&gt;&lt;Image&gt;&lt;filename val=&quot;C:\Users\User\AppData\Local\Temp\CP46232149791328Session\CPTrustFolder46232149791343\PPTImport46232149867265\data\asimages\{C2EDD497-D2AF-4B6C-B0FB-15F47ED884D9}_2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42&quot;/&gt;&lt;/TableIndex&gt;&lt;/ShapeTextInfo&gt;"/>
  <p:tag name="HTML_SHAPEINFO" val="&lt;ThreeDShapeInfo&gt;&lt;uuid val=&quot;{3D6C905A-67EC-4E96-B882-6DC226CF9C5C}&quot;/&gt;&lt;isInvalidForFieldText val=&quot;0&quot;/&gt;&lt;Image&gt;&lt;filename val=&quot;C:\Users\User\AppData\Local\Temp\CP46232149791328Session\CPTrustFolder46232149791343\PPTImport46232149867265\data\asimages\{3D6C905A-67EC-4E96-B882-6DC226CF9C5C}_2.png&quot;/&gt;&lt;left val=&quot;42&quot;/&gt;&lt;top val=&quot;219&quot;/&gt;&lt;width val=&quot;870&quot;/&gt;&lt;height val=&quot;8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9FC243E-3BE8-4905-AAC6-4B132C7C574E}&quot;/&gt;&lt;isInvalidForFieldText val=&quot;0&quot;/&gt;&lt;Image&gt;&lt;filename val=&quot;C:\Users\User\AppData\Local\Temp\CP46232149791328Session\CPTrustFolder46232149791343\PPTImport46232149867265\data\asimages\{39FC243E-3BE8-4905-AAC6-4B132C7C574E}_2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E79FDD7-DEDB-4EAA-8708-0CE3724C81A9}&quot;/&gt;&lt;isInvalidForFieldText val=&quot;0&quot;/&gt;&lt;Image&gt;&lt;filename val=&quot;C:\Users\User\AppData\Local\Temp\CP46232149791328Session\CPTrustFolder46232149791343\PPTImport46232149867265\data\asimages\{0E79FDD7-DEDB-4EAA-8708-0CE3724C81A9}_3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DC59C833-508A-49AA-86F3-A4EA70D7F161}&quot;/&gt;&lt;isInvalidForFieldText val=&quot;0&quot;/&gt;&lt;Image&gt;&lt;filename val=&quot;C:\Users\User\AppData\Local\Temp\CP46232149791328Session\CPTrustFolder46232149791343\PPTImport46232149867265\data\asimages\{DC59C833-508A-49AA-86F3-A4EA70D7F161}_3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0&quot;/&gt;&lt;lineCharCount val=&quot;17&quot;/&gt;&lt;lineCharCount val=&quot;61&quot;/&gt;&lt;lineCharCount val=&quot;9&quot;/&gt;&lt;lineCharCount val=&quot;51&quot;/&gt;&lt;lineCharCount val=&quot;67&quot;/&gt;&lt;lineCharCount val=&quot;31&quot;/&gt;&lt;lineCharCount val=&quot;60&quot;/&gt;&lt;lineCharCount val=&quot;11&quot;/&gt;&lt;lineCharCount val=&quot;54&quot;/&gt;&lt;lineCharCount val=&quot;60&quot;/&gt;&lt;lineCharCount val=&quot;57&quot;/&gt;&lt;/TableIndex&gt;&lt;/ShapeTextInfo&gt;"/>
  <p:tag name="HTML_SHAPEINFO" val="&lt;ThreeDShapeInfo&gt;&lt;uuid val=&quot;{4E7A44F0-5BFB-4717-B28A-5AFD0CF62C14}&quot;/&gt;&lt;isInvalidForFieldText val=&quot;0&quot;/&gt;&lt;Image&gt;&lt;filename val=&quot;C:\Users\User\AppData\Local\Temp\CP46232149791328Session\CPTrustFolder46232149791343\PPTImport46232149867265\data\asimages\{4E7A44F0-5BFB-4717-B28A-5AFD0CF62C14}_3.png&quot;/&gt;&lt;left val=&quot;50&quot;/&gt;&lt;top val=&quot;194&quot;/&gt;&lt;width val=&quot;862&quot;/&gt;&lt;height val=&quot;45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1D4AF65-8D92-4217-80F9-E96B8EDBCEA5}&quot;/&gt;&lt;isInvalidForFieldText val=&quot;0&quot;/&gt;&lt;Image&gt;&lt;filename val=&quot;C:\Users\User\AppData\Local\Temp\CP46232149791328Session\CPTrustFolder46232149791343\PPTImport46232149867265\data\asimages\{41D4AF65-8D92-4217-80F9-E96B8EDBCEA5}_3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E4DD5A4A-B5DB-44A8-809F-79CD0D6FFD34}&quot;/&gt;&lt;isInvalidForFieldText val=&quot;0&quot;/&gt;&lt;Image&gt;&lt;filename val=&quot;C:\Users\User\AppData\Local\Temp\CP46232149791328Session\CPTrustFolder46232149791343\PPTImport46232149867265\data\asimages\{E4DD5A4A-B5DB-44A8-809F-79CD0D6FFD34}_4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4&quot;/&gt;&lt;lineCharCount val=&quot;59&quot;/&gt;&lt;lineCharCount val=&quot;25&quot;/&gt;&lt;lineCharCount val=&quot;55&quot;/&gt;&lt;lineCharCount val=&quot;17&quot;/&gt;&lt;lineCharCount val=&quot;60&quot;/&gt;&lt;lineCharCount val=&quot;57&quot;/&gt;&lt;lineCharCount val=&quot;63&quot;/&gt;&lt;lineCharCount val=&quot;15&quot;/&gt;&lt;lineCharCount val=&quot;62&quot;/&gt;&lt;lineCharCount val=&quot;56&quot;/&gt;&lt;/TableIndex&gt;&lt;/ShapeTextInfo&gt;"/>
  <p:tag name="HTML_SHAPEINFO" val="&lt;ThreeDShapeInfo&gt;&lt;uuid val=&quot;{1C6CEA1F-BF60-4686-B395-1CF7FD9FF1DF}&quot;/&gt;&lt;isInvalidForFieldText val=&quot;0&quot;/&gt;&lt;Image&gt;&lt;filename val=&quot;C:\Users\User\AppData\Local\Temp\CP46232149791328Session\CPTrustFolder46232149791343\PPTImport46232149867265\data\asimages\{1C6CEA1F-BF60-4686-B395-1CF7FD9FF1DF}_4.png&quot;/&gt;&lt;left val=&quot;42&quot;/&gt;&lt;top val=&quot;212&quot;/&gt;&lt;width val=&quot;870&quot;/&gt;&lt;height val=&quot;441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E5C9642-4A7F-47AD-886D-FA3EB3D7DA40}&quot;/&gt;&lt;isInvalidForFieldText val=&quot;0&quot;/&gt;&lt;Image&gt;&lt;filename val=&quot;C:\Users\User\AppData\Local\Temp\CP46232149791328Session\CPTrustFolder46232149791343\PPTImport46232149867265\data\asimages\{BE5C9642-4A7F-47AD-886D-FA3EB3D7DA40}_4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8E66B8B7-8CD4-4530-B51E-F370C76148BA}&quot;/&gt;&lt;isInvalidForFieldText val=&quot;0&quot;/&gt;&lt;Image&gt;&lt;filename val=&quot;C:\Users\User\AppData\Local\Temp\CP46232149791328Session\CPTrustFolder46232149791343\PPTImport46232149867265\data\asimages\{8E66B8B7-8CD4-4530-B51E-F370C76148BA}_5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4&quot;/&gt;&lt;lineCharCount val=&quot;59&quot;/&gt;&lt;/TableIndex&gt;&lt;/ShapeTextInfo&gt;"/>
  <p:tag name="HTML_SHAPEINFO" val="&lt;ThreeDShapeInfo&gt;&lt;uuid val=&quot;{B54EA67B-82C8-474C-A579-A826F3869370}&quot;/&gt;&lt;isInvalidForFieldText val=&quot;0&quot;/&gt;&lt;Image&gt;&lt;filename val=&quot;C:\Users\User\AppData\Local\Temp\CP46232149791328Session\CPTrustFolder46232149791343\PPTImport46232149867265\data\asimages\{B54EA67B-82C8-474C-A579-A826F3869370}_5.png&quot;/&gt;&lt;left val=&quot;40&quot;/&gt;&lt;top val=&quot;212&quot;/&gt;&lt;width val=&quot;871&quot;/&gt;&lt;height val=&quot;8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85E7021-3F46-4AB1-B839-1013C5716EAC}&quot;/&gt;&lt;isInvalidForFieldText val=&quot;0&quot;/&gt;&lt;Image&gt;&lt;filename val=&quot;C:\Users\User\AppData\Local\Temp\CP46232149791328Session\CPTrustFolder46232149791343\PPTImport46232149867265\data\asimages\{B85E7021-3F46-4AB1-B839-1013C5716EAC}_5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03751A51-1365-442B-8753-4DBABD59522D}&quot;/&gt;&lt;isInvalidForFieldText val=&quot;0&quot;/&gt;&lt;Image&gt;&lt;filename val=&quot;C:\Users\User\AppData\Local\Temp\CP46232149791328Session\CPTrustFolder46232149791343\PPTImport46232149867265\data\asimages\{03751A51-1365-442B-8753-4DBABD59522D}_6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8&quot;/&gt;&lt;lineCharCount val=&quot;68&quot;/&gt;&lt;lineCharCount val=&quot;27&quot;/&gt;&lt;/TableIndex&gt;&lt;/ShapeTextInfo&gt;"/>
  <p:tag name="HTML_SHAPEINFO" val="&lt;ThreeDShapeInfo&gt;&lt;uuid val=&quot;{9328F1E8-7C68-42AA-B36E-154EC0E4C3F5}&quot;/&gt;&lt;isInvalidForFieldText val=&quot;0&quot;/&gt;&lt;Image&gt;&lt;filename val=&quot;C:\Users\User\AppData\Local\Temp\CP46232149791328Session\CPTrustFolder46232149791343\PPTImport46232149867265\data\asimages\{9328F1E8-7C68-42AA-B36E-154EC0E4C3F5}_6.png&quot;/&gt;&lt;left val=&quot;40&quot;/&gt;&lt;top val=&quot;212&quot;/&gt;&lt;width val=&quot;876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41CF975-1BD8-4EE6-BD5F-F3BFCCB4AC89}&quot;/&gt;&lt;isInvalidForFieldText val=&quot;0&quot;/&gt;&lt;Image&gt;&lt;filename val=&quot;C:\Users\User\AppData\Local\Temp\CP46232149791328Session\CPTrustFolder46232149791343\PPTImport46232149867265\data\asimages\{F41CF975-1BD8-4EE6-BD5F-F3BFCCB4AC89}_6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F418A836-2D0C-4863-B019-D84775CA4F85}&quot;/&gt;&lt;isInvalidForFieldText val=&quot;0&quot;/&gt;&lt;Image&gt;&lt;filename val=&quot;C:\Users\User\AppData\Local\Temp\CP46232149791328Session\CPTrustFolder46232149791343\PPTImport46232149867265\data\asimages\{F418A836-2D0C-4863-B019-D84775CA4F85}_7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68&quot;/&gt;&lt;/TableIndex&gt;&lt;/ShapeTextInfo&gt;"/>
  <p:tag name="HTML_SHAPEINFO" val="&lt;ThreeDShapeInfo&gt;&lt;uuid val=&quot;{B8A2233F-3055-4B59-BE9D-32ABAB930DF7}&quot;/&gt;&lt;isInvalidForFieldText val=&quot;0&quot;/&gt;&lt;Image&gt;&lt;filename val=&quot;C:\Users\User\AppData\Local\Temp\CP46232149791328Session\CPTrustFolder46232149791343\PPTImport46232149867265\data\asimages\{B8A2233F-3055-4B59-BE9D-32ABAB930DF7}_7.png&quot;/&gt;&lt;left val=&quot;40&quot;/&gt;&lt;top val=&quot;212&quot;/&gt;&lt;width val=&quot;871&quot;/&gt;&lt;height val=&quot;8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05F922C-6BC6-4CBE-9CBB-A5B1E3F99C33}&quot;/&gt;&lt;isInvalidForFieldText val=&quot;0&quot;/&gt;&lt;Image&gt;&lt;filename val=&quot;C:\Users\User\AppData\Local\Temp\CP46232149791328Session\CPTrustFolder46232149791343\PPTImport46232149867265\data\asimages\{F05F922C-6BC6-4CBE-9CBB-A5B1E3F99C33}_7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F2A2A15D-A466-40D1-BC5E-9609C05D86A4}&quot;/&gt;&lt;isInvalidForFieldText val=&quot;0&quot;/&gt;&lt;Image&gt;&lt;filename val=&quot;C:\Users\User\AppData\Local\Temp\CP46232149791328Session\CPTrustFolder46232149791343\PPTImport46232149867265\data\asimages\{F2A2A15D-A466-40D1-BC5E-9609C05D86A4}_8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5&quot;/&gt;&lt;lineCharCount val=&quot;68&quot;/&gt;&lt;lineCharCount val=&quot;52&quot;/&gt;&lt;/TableIndex&gt;&lt;/ShapeTextInfo&gt;"/>
  <p:tag name="HTML_SHAPEINFO" val="&lt;ThreeDShapeInfo&gt;&lt;uuid val=&quot;{3517A4F0-265E-4944-B740-37F2AC710BCB}&quot;/&gt;&lt;isInvalidForFieldText val=&quot;0&quot;/&gt;&lt;Image&gt;&lt;filename val=&quot;C:\Users\User\AppData\Local\Temp\CP46232149791328Session\CPTrustFolder46232149791343\PPTImport46232149867265\data\asimages\{3517A4F0-265E-4944-B740-37F2AC710BCB}_8.png&quot;/&gt;&lt;left val=&quot;40&quot;/&gt;&lt;top val=&quot;212&quot;/&gt;&lt;width val=&quot;871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3FD2B0B-AE99-4E58-B18A-D7473BA2C3BA}&quot;/&gt;&lt;isInvalidForFieldText val=&quot;0&quot;/&gt;&lt;Image&gt;&lt;filename val=&quot;C:\Users\User\AppData\Local\Temp\CP46232149791328Session\CPTrustFolder46232149791343\PPTImport46232149867265\data\asimages\{93FD2B0B-AE99-4E58-B18A-D7473BA2C3BA}_8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8D2516DC-99DC-4C57-8F94-9A607F6D7EF1}&quot;/&gt;&lt;isInvalidForFieldText val=&quot;0&quot;/&gt;&lt;Image&gt;&lt;filename val=&quot;C:\Users\User\AppData\Local\Temp\CP46232149791328Session\CPTrustFolder46232149791343\PPTImport46232149867265\data\asimages\{8D2516DC-99DC-4C57-8F94-9A607F6D7EF1}_9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34&quot;/&gt;&lt;/TableIndex&gt;&lt;/ShapeTextInfo&gt;"/>
  <p:tag name="HTML_SHAPEINFO" val="&lt;ThreeDShapeInfo&gt;&lt;uuid val=&quot;{C38286CC-B1D7-4092-AE89-DBB76A75E5CB}&quot;/&gt;&lt;isInvalidForFieldText val=&quot;0&quot;/&gt;&lt;Image&gt;&lt;filename val=&quot;C:\Users\User\AppData\Local\Temp\CP46232149791328Session\CPTrustFolder46232149791343\PPTImport46232149867265\data\asimages\{C38286CC-B1D7-4092-AE89-DBB76A75E5CB}_9.png&quot;/&gt;&lt;left val=&quot;40&quot;/&gt;&lt;top val=&quot;212&quot;/&gt;&lt;width val=&quot;871&quot;/&gt;&lt;height val=&quot;8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80F524E-F054-4555-AD28-0208CA16B4F1}&quot;/&gt;&lt;isInvalidForFieldText val=&quot;0&quot;/&gt;&lt;Image&gt;&lt;filename val=&quot;C:\Users\User\AppData\Local\Temp\CP46232149791328Session\CPTrustFolder46232149791343\PPTImport46232149867265\data\asimages\{F80F524E-F054-4555-AD28-0208CA16B4F1}_9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F4EB158-0233-4EC5-8E4E-18262B7BCB0D}&quot;/&gt;&lt;isInvalidForFieldText val=&quot;0&quot;/&gt;&lt;Image&gt;&lt;filename val=&quot;C:\Users\User\AppData\Local\Temp\CP46232149791328Session\CPTrustFolder46232149791343\PPTImport46232149867265\data\asimages\{7F4EB158-0233-4EC5-8E4E-18262B7BCB0D}_10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5&quot;/&gt;&lt;lineCharCount val=&quot;72&quot;/&gt;&lt;lineCharCount val=&quot;60&quot;/&gt;&lt;/TableIndex&gt;&lt;/ShapeTextInfo&gt;"/>
  <p:tag name="HTML_SHAPEINFO" val="&lt;ThreeDShapeInfo&gt;&lt;uuid val=&quot;{CD2AB376-B511-4179-9B7E-B04762B31B1E}&quot;/&gt;&lt;isInvalidForFieldText val=&quot;0&quot;/&gt;&lt;Image&gt;&lt;filename val=&quot;C:\Users\User\AppData\Local\Temp\CP46232149791328Session\CPTrustFolder46232149791343\PPTImport46232149867265\data\asimages\{CD2AB376-B511-4179-9B7E-B04762B31B1E}_10.png&quot;/&gt;&lt;left val=&quot;40&quot;/&gt;&lt;top val=&quot;212&quot;/&gt;&lt;width val=&quot;871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514E221-76CD-4A6D-873C-71D7F56DAE65}&quot;/&gt;&lt;isInvalidForFieldText val=&quot;0&quot;/&gt;&lt;Image&gt;&lt;filename val=&quot;C:\Users\User\AppData\Local\Temp\CP46232149791328Session\CPTrustFolder46232149791343\PPTImport46232149867265\data\asimages\{6514E221-76CD-4A6D-873C-71D7F56DAE65}_10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8&quot;/&gt;&lt;/TableIndex&gt;&lt;/ShapeTextInfo&gt;"/>
  <p:tag name="HTML_SHAPEINFO" val="&lt;ThreeDShapeInfo&gt;&lt;uuid val=&quot;{818882B2-D975-4ADF-BD6C-7156E681915D}&quot;/&gt;&lt;isInvalidForFieldText val=&quot;0&quot;/&gt;&lt;Image&gt;&lt;filename val=&quot;C:\Users\User\AppData\Local\Temp\CP46232149791328Session\CPTrustFolder46232149791343\PPTImport46232149867265\data\asimages\{818882B2-D975-4ADF-BD6C-7156E681915D}_12.png&quot;/&gt;&lt;left val=&quot;0&quot;/&gt;&lt;top val=&quot;76&quot;/&gt;&lt;width val=&quot;961&quot;/&gt;&lt;height val=&quot;124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1&quot;/&gt;&lt;lineCharCount val=&quot;73&quot;/&gt;&lt;lineCharCount val=&quot;68&quot;/&gt;&lt;lineCharCount val=&quot;12&quot;/&gt;&lt;lineCharCount val=&quot;1&quot;/&gt;&lt;lineCharCount val=&quot;64&quot;/&gt;&lt;lineCharCount val=&quot;38&quot;/&gt;&lt;/TableIndex&gt;&lt;/ShapeTextInfo&gt;"/>
  <p:tag name="HTML_SHAPEINFO" val="&lt;ThreeDShapeInfo&gt;&lt;uuid val=&quot;{8907C181-8E64-481C-95BD-8B4B1E69F447}&quot;/&gt;&lt;isInvalidForFieldText val=&quot;0&quot;/&gt;&lt;Image&gt;&lt;filename val=&quot;C:\Users\User\AppData\Local\Temp\CP46232149791328Session\CPTrustFolder46232149791343\PPTImport46232149867265\data\asimages\{8907C181-8E64-481C-95BD-8B4B1E69F447}_12.png&quot;/&gt;&lt;left val=&quot;40&quot;/&gt;&lt;top val=&quot;212&quot;/&gt;&lt;width val=&quot;871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5BDECAB-D9FB-48EF-BFFD-F322D1E25BAB}&quot;/&gt;&lt;isInvalidForFieldText val=&quot;0&quot;/&gt;&lt;Image&gt;&lt;filename val=&quot;C:\Users\User\AppData\Local\Temp\CP46232149791328Session\CPTrustFolder46232149791343\PPTImport46232149867265\data\asimages\{95BDECAB-D9FB-48EF-BFFD-F322D1E25BAB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5&quot;/&gt;&lt;/TableIndex&gt;&lt;/ShapeTextInfo&gt;"/>
  <p:tag name="HTML_SHAPEINFO" val="&lt;ThreeDShapeInfo&gt;&lt;uuid val=&quot;{5E96C0BC-FB56-4503-AED4-D95DDD4A6FAF}&quot;/&gt;&lt;isInvalidForFieldText val=&quot;0&quot;/&gt;&lt;Image&gt;&lt;filename val=&quot;C:\Users\User\AppData\Local\Temp\CP46232149791328Session\CPTrustFolder46232149791343\PPTImport46232149867265\data\asimages\{5E96C0BC-FB56-4503-AED4-D95DDD4A6FAF}_13.png&quot;/&gt;&lt;left val=&quot;0&quot;/&gt;&lt;top val=&quot;76&quot;/&gt;&lt;width val=&quot;961&quot;/&gt;&lt;height val=&quot;124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45&quot;/&gt;&lt;/TableIndex&gt;&lt;/ShapeTextInfo&gt;"/>
  <p:tag name="HTML_SHAPEINFO" val="&lt;ThreeDShapeInfo&gt;&lt;uuid val=&quot;{5C97CDCF-159D-4AB4-9082-9F96F6E7D90A}&quot;/&gt;&lt;isInvalidForFieldText val=&quot;0&quot;/&gt;&lt;Image&gt;&lt;filename val=&quot;C:\Users\User\AppData\Local\Temp\CP46232149791328Session\CPTrustFolder46232149791343\PPTImport46232149867265\data\asimages\{5C97CDCF-159D-4AB4-9082-9F96F6E7D90A}_13.png&quot;/&gt;&lt;left val=&quot;40&quot;/&gt;&lt;top val=&quot;212&quot;/&gt;&lt;width val=&quot;871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35C06D-B672-4086-A615-D934D6FC5AA4}&quot;/&gt;&lt;isInvalidForFieldText val=&quot;0&quot;/&gt;&lt;Image&gt;&lt;filename val=&quot;C:\Users\User\AppData\Local\Temp\CP46232149791328Session\CPTrustFolder46232149791343\PPTImport46232149867265\data\asimages\{2F35C06D-B672-4086-A615-D934D6FC5AA4}_13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3&quot;/&gt;&lt;lineCharCount val=&quot;29&quot;/&gt;&lt;lineCharCount val=&quot;1&quot;/&gt;&lt;lineCharCount val=&quot;63&quot;/&gt;&lt;lineCharCount val=&quot;66&quot;/&gt;&lt;lineCharCount val=&quot;20&quot;/&gt;&lt;/TableIndex&gt;&lt;/ShapeTextInfo&gt;"/>
  <p:tag name="HTML_SHAPEINFO" val="&lt;ThreeDShapeInfo&gt;&lt;uuid val=&quot;{A038B74E-81EE-4EC1-B029-62A2CB6923AF}&quot;/&gt;&lt;isInvalidForFieldText val=&quot;0&quot;/&gt;&lt;Image&gt;&lt;filename val=&quot;C:\Users\User\AppData\Local\Temp\CP46232149791328Session\CPTrustFolder46232149791343\PPTImport46232149867265\data\asimages\{A038B74E-81EE-4EC1-B029-62A2CB6923AF}_13.png&quot;/&gt;&lt;left val=&quot;47&quot;/&gt;&lt;top val=&quot;309&quot;/&gt;&lt;width val=&quot;865&quot;/&gt;&lt;height val=&quot;23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  <p:tag name="HTML_SHAPEINFO" val="&lt;ThreeDShapeInfo&gt;&lt;uuid val=&quot;{43F9B901-3DF2-4F1E-A903-DDDACB49AC65}&quot;/&gt;&lt;isInvalidForFieldText val=&quot;0&quot;/&gt;&lt;Image&gt;&lt;filename val=&quot;C:\Users\User\AppData\Local\Temp\CP46232149791328Session\CPTrustFolder46232149791343\PPTImport46232149867265\data\asimages\{43F9B901-3DF2-4F1E-A903-DDDACB49AC65}_14.png&quot;/&gt;&lt;left val=&quot;0&quot;/&gt;&lt;top val=&quot;76&quot;/&gt;&lt;width val=&quot;961&quot;/&gt;&lt;height val=&quot;12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7&quot;/&gt;&lt;/TableIndex&gt;&lt;/ShapeTextInfo&gt;"/>
  <p:tag name="HTML_SHAPEINFO" val="&lt;ThreeDShapeInfo&gt;&lt;uuid val=&quot;{4AC33075-6CB4-42F2-8DE0-C035291C53E3}&quot;/&gt;&lt;isInvalidForFieldText val=&quot;0&quot;/&gt;&lt;Image&gt;&lt;filename val=&quot;C:\Users\User\AppData\Local\Temp\CP46232149791328Session\CPTrustFolder46232149791343\PPTImport46232149867265\data\asimages\{4AC33075-6CB4-42F2-8DE0-C035291C53E3}_14.png&quot;/&gt;&lt;left val=&quot;40&quot;/&gt;&lt;top val=&quot;212&quot;/&gt;&lt;width val=&quot;871&quot;/&gt;&lt;height val=&quot;5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6961DD2-A4C3-473F-B0CE-767761811519}&quot;/&gt;&lt;isInvalidForFieldText val=&quot;0&quot;/&gt;&lt;Image&gt;&lt;filename val=&quot;C:\Users\User\AppData\Local\Temp\CP46232149791328Session\CPTrustFolder46232149791343\PPTImport46232149867265\data\asimages\{06961DD2-A4C3-473F-B0CE-767761811519}_14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0&quot;/&gt;&lt;lineCharCount val=&quot;25&quot;/&gt;&lt;lineCharCount val=&quot;65&quot;/&gt;&lt;lineCharCount val=&quot;59&quot;/&gt;&lt;lineCharCount val=&quot;46&quot;/&gt;&lt;lineCharCount val=&quot;63&quot;/&gt;&lt;lineCharCount val=&quot;16&quot;/&gt;&lt;lineCharCount val=&quot;67&quot;/&gt;&lt;lineCharCount val=&quot;30&quot;/&gt;&lt;/TableIndex&gt;&lt;/ShapeTextInfo&gt;"/>
  <p:tag name="HTML_SHAPEINFO" val="&lt;ThreeDShapeInfo&gt;&lt;uuid val=&quot;{5EC0B3E9-38DF-416D-BC8B-183543EF364D}&quot;/&gt;&lt;isInvalidForFieldText val=&quot;0&quot;/&gt;&lt;Image&gt;&lt;filename val=&quot;C:\Users\User\AppData\Local\Temp\CP46232149791328Session\CPTrustFolder46232149791343\PPTImport46232149867265\data\asimages\{5EC0B3E9-38DF-416D-BC8B-183543EF364D}_14.png&quot;/&gt;&lt;left val=&quot;47&quot;/&gt;&lt;top val=&quot;250&quot;/&gt;&lt;width val=&quot;872&quot;/&gt;&lt;height val=&quot;3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30&quot;/&gt;&lt;/TableIndex&gt;&lt;/ShapeTextInfo&gt;"/>
  <p:tag name="HTML_SHAPEINFO" val="&lt;ThreeDShapeInfo&gt;&lt;uuid val=&quot;{3F38C047-E287-42D6-BE98-34BA53BA7E24}&quot;/&gt;&lt;isInvalidForFieldText val=&quot;0&quot;/&gt;&lt;Image&gt;&lt;filename val=&quot;C:\Users\User\AppData\Local\Temp\CP46232149791328Session\CPTrustFolder46232149791343\PPTImport46232149867265\data\asimages\{3F38C047-E287-42D6-BE98-34BA53BA7E24}_15.png&quot;/&gt;&lt;left val=&quot;0&quot;/&gt;&lt;top val=&quot;76&quot;/&gt;&lt;width val=&quot;961&quot;/&gt;&lt;height val=&quot;12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9CCB07E8-EED8-44E9-A16A-140D562CEED7}&quot;/&gt;&lt;isInvalidForFieldText val=&quot;0&quot;/&gt;&lt;Image&gt;&lt;filename val=&quot;C:\Users\User\AppData\Local\Temp\CP46232149791328Session\CPTrustFolder46232149791343\PPTImport46232149867265\data\asimages\{9CCB07E8-EED8-44E9-A16A-140D562CEED7}_15.png&quot;/&gt;&lt;left val=&quot;40&quot;/&gt;&lt;top val=&quot;212&quot;/&gt;&lt;width val=&quot;871&quot;/&gt;&lt;height val=&quot;5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0D65A32-DEB6-4E60-B74E-AD3E127A19F8}&quot;/&gt;&lt;isInvalidForFieldText val=&quot;0&quot;/&gt;&lt;Image&gt;&lt;filename val=&quot;C:\Users\User\AppData\Local\Temp\CP46232149791328Session\CPTrustFolder46232149791343\PPTImport46232149867265\data\asimages\{50D65A32-DEB6-4E60-B74E-AD3E127A19F8}_15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F5FB65D8-AC8E-434A-A834-DFF3E9EA3464}&quot;/&gt;&lt;isInvalidForFieldText val=&quot;0&quot;/&gt;&lt;Image&gt;&lt;filename val=&quot;C:\Users\User\AppData\Local\Temp\CP46232149791328Session\CPTrustFolder46232149791343\PPTImport46232149867265\data\asimages\{F5FB65D8-AC8E-434A-A834-DFF3E9EA3464}_16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65&quot;/&gt;&lt;lineCharCount val=&quot;41&quot;/&gt;&lt;/TableIndex&gt;&lt;/ShapeTextInfo&gt;"/>
  <p:tag name="HTML_SHAPEINFO" val="&lt;ThreeDShapeInfo&gt;&lt;uuid val=&quot;{622B201D-CC09-4AAF-BBB0-B409CE8EF7F8}&quot;/&gt;&lt;isInvalidForFieldText val=&quot;0&quot;/&gt;&lt;Image&gt;&lt;filename val=&quot;C:\Users\User\AppData\Local\Temp\CP46232149791328Session\CPTrustFolder46232149791343\PPTImport46232149867265\data\asimages\{622B201D-CC09-4AAF-BBB0-B409CE8EF7F8}_16.png&quot;/&gt;&lt;left val=&quot;40&quot;/&gt;&lt;top val=&quot;212&quot;/&gt;&lt;width val=&quot;871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2CDD93F-6242-41FA-9923-E76ABBDC0232}&quot;/&gt;&lt;isInvalidForFieldText val=&quot;0&quot;/&gt;&lt;Image&gt;&lt;filename val=&quot;C:\Users\User\AppData\Local\Temp\CP46232149791328Session\CPTrustFolder46232149791343\PPTImport46232149867265\data\asimages\{02CDD93F-6242-41FA-9923-E76ABBDC0232}_16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{6A7918AB-42B6-4A4F-B7B2-49DD996AB9D5}&quot;/&gt;&lt;isInvalidForFieldText val=&quot;0&quot;/&gt;&lt;Image&gt;&lt;filename val=&quot;C:\Users\User\AppData\Local\Temp\CP46232149791328Session\CPTrustFolder46232149791343\PPTImport46232149867265\data\asimages\{6A7918AB-42B6-4A4F-B7B2-49DD996AB9D5}_17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0609DED8-A8B5-4D76-8C1F-82C067B2D445}&quot;/&gt;&lt;isInvalidForFieldText val=&quot;0&quot;/&gt;&lt;Image&gt;&lt;filename val=&quot;C:\Users\User\AppData\Local\Temp\CP46232149791328Session\CPTrustFolder46232149791343\PPTImport46232149867265\data\asimages\{0609DED8-A8B5-4D76-8C1F-82C067B2D445}_17.png&quot;/&gt;&lt;left val=&quot;40&quot;/&gt;&lt;top val=&quot;212&quot;/&gt;&lt;width val=&quot;871&quot;/&gt;&lt;height val=&quot;5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702D595-8CD9-42C7-8627-BC496A4B8496}&quot;/&gt;&lt;isInvalidForFieldText val=&quot;0&quot;/&gt;&lt;Image&gt;&lt;filename val=&quot;C:\Users\User\AppData\Local\Temp\CP46232149791328Session\CPTrustFolder46232149791343\PPTImport46232149867265\data\asimages\{5702D595-8CD9-42C7-8627-BC496A4B8496}_17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34BAB836-7D8B-4E9F-9E66-2546B77EC098}&quot;/&gt;&lt;isInvalidForFieldText val=&quot;0&quot;/&gt;&lt;Image&gt;&lt;filename val=&quot;C:\Users\User\AppData\Local\Temp\CP46232149791328Session\CPTrustFolder46232149791343\PPTImport46232149867265\data\asimages\{34BAB836-7D8B-4E9F-9E66-2546B77EC098}_18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9&quot;/&gt;&lt;lineCharCount val=&quot;25&quot;/&gt;&lt;/TableIndex&gt;&lt;/ShapeTextInfo&gt;"/>
  <p:tag name="HTML_SHAPEINFO" val="&lt;ThreeDShapeInfo&gt;&lt;uuid val=&quot;{138BE1EA-551C-44A8-B0EF-AEF36894BE82}&quot;/&gt;&lt;isInvalidForFieldText val=&quot;0&quot;/&gt;&lt;Image&gt;&lt;filename val=&quot;C:\Users\User\AppData\Local\Temp\CP46232149791328Session\CPTrustFolder46232149791343\PPTImport46232149867265\data\asimages\{138BE1EA-551C-44A8-B0EF-AEF36894BE82}_18.png&quot;/&gt;&lt;left val=&quot;40&quot;/&gt;&lt;top val=&quot;212&quot;/&gt;&lt;width val=&quot;871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2BB9DED-BFA9-4627-914D-608CADBF8EEC}&quot;/&gt;&lt;isInvalidForFieldText val=&quot;0&quot;/&gt;&lt;Image&gt;&lt;filename val=&quot;C:\Users\User\AppData\Local\Temp\CP46232149791328Session\CPTrustFolder46232149791343\PPTImport46232149867265\data\asimages\{02BB9DED-BFA9-4627-914D-608CADBF8EEC}_18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0&quot;/&gt;&lt;/TableIndex&gt;&lt;/ShapeTextInfo&gt;"/>
  <p:tag name="HTML_SHAPEINFO" val="&lt;ThreeDShapeInfo&gt;&lt;uuid val=&quot;{B7D99B10-4AA7-41B1-A2CF-6F47CFDCA27B}&quot;/&gt;&lt;isInvalidForFieldText val=&quot;0&quot;/&gt;&lt;Image&gt;&lt;filename val=&quot;C:\Users\User\AppData\Local\Temp\CP46232149791328Session\CPTrustFolder46232149791343\PPTImport46232149867265\data\asimages\{B7D99B10-4AA7-41B1-A2CF-6F47CFDCA27B}_19.png&quot;/&gt;&lt;left val=&quot;0&quot;/&gt;&lt;top val=&quot;76&quot;/&gt;&lt;width val=&quot;961&quot;/&gt;&lt;height val=&quot;12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3&quot;/&gt;&lt;lineCharCount val=&quot;67&quot;/&gt;&lt;lineCharCount val=&quot;11&quot;/&gt;&lt;/TableIndex&gt;&lt;/ShapeTextInfo&gt;"/>
  <p:tag name="HTML_SHAPEINFO" val="&lt;ThreeDShapeInfo&gt;&lt;uuid val=&quot;{A3D473EC-22B4-4AF6-B9C8-465B7B52FFAE}&quot;/&gt;&lt;isInvalidForFieldText val=&quot;0&quot;/&gt;&lt;Image&gt;&lt;filename val=&quot;C:\Users\User\AppData\Local\Temp\CP46232149791328Session\CPTrustFolder46232149791343\PPTImport46232149867265\data\asimages\{A3D473EC-22B4-4AF6-B9C8-465B7B52FFAE}_19.png&quot;/&gt;&lt;left val=&quot;40&quot;/&gt;&lt;top val=&quot;212&quot;/&gt;&lt;width val=&quot;876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DAF7853-2FBF-4E06-8B75-DD4488989C5A}&quot;/&gt;&lt;isInvalidForFieldText val=&quot;0&quot;/&gt;&lt;Image&gt;&lt;filename val=&quot;C:\Users\User\AppData\Local\Temp\CP46232149791328Session\CPTrustFolder46232149791343\PPTImport46232149867265\data\asimages\{ADAF7853-2FBF-4E06-8B75-DD4488989C5A}_19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3DEF7A1A-50B9-4A09-87F2-7F785F259309}&quot;/&gt;&lt;isInvalidForFieldText val=&quot;0&quot;/&gt;&lt;Image&gt;&lt;filename val=&quot;C:\Users\User\AppData\Local\Temp\CP46232149791328Session\CPTrustFolder46232149791343\PPTImport46232149867265\data\asimages\{3DEF7A1A-50B9-4A09-87F2-7F785F259309}_20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7&quot;/&gt;&lt;lineCharCount val=&quot;22&quot;/&gt;&lt;/TableIndex&gt;&lt;/ShapeTextInfo&gt;"/>
  <p:tag name="HTML_SHAPEINFO" val="&lt;ThreeDShapeInfo&gt;&lt;uuid val=&quot;{746700BE-9419-4499-BBC9-A7C3F929D7E6}&quot;/&gt;&lt;isInvalidForFieldText val=&quot;0&quot;/&gt;&lt;Image&gt;&lt;filename val=&quot;C:\Users\User\AppData\Local\Temp\CP46232149791328Session\CPTrustFolder46232149791343\PPTImport46232149867265\data\asimages\{746700BE-9419-4499-BBC9-A7C3F929D7E6}_20.png&quot;/&gt;&lt;left val=&quot;40&quot;/&gt;&lt;top val=&quot;212&quot;/&gt;&lt;width val=&quot;871&quot;/&gt;&lt;height val=&quot;12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23139BF-2207-40A2-BDBF-77185980C283}&quot;/&gt;&lt;isInvalidForFieldText val=&quot;0&quot;/&gt;&lt;Image&gt;&lt;filename val=&quot;C:\Users\User\AppData\Local\Temp\CP46232149791328Session\CPTrustFolder46232149791343\PPTImport46232149867265\data\asimages\{323139BF-2207-40A2-BDBF-77185980C283}_20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7&quot;/&gt;&lt;lineCharCount val=&quot;26&quot;/&gt;&lt;/TableIndex&gt;&lt;/ShapeTextInfo&gt;"/>
  <p:tag name="HTML_SHAPEINFO" val="&lt;ThreeDShapeInfo&gt;&lt;uuid val=&quot;{CD049DCC-96AB-4A7E-8D10-A00B67273B61}&quot;/&gt;&lt;isInvalidForFieldText val=&quot;0&quot;/&gt;&lt;Image&gt;&lt;filename val=&quot;C:\Users\User\AppData\Local\Temp\CP46232149791328Session\CPTrustFolder46232149791343\PPTImport46232149867265\data\asimages\{CD049DCC-96AB-4A7E-8D10-A00B67273B61}_21.png&quot;/&gt;&lt;left val=&quot;0&quot;/&gt;&lt;top val=&quot;77&quot;/&gt;&lt;width val=&quot;966&quot;/&gt;&lt;height val=&quot;12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8&quot;/&gt;&lt;lineCharCount val=&quot;8&quot;/&gt;&lt;/TableIndex&gt;&lt;/ShapeTextInfo&gt;"/>
  <p:tag name="HTML_SHAPEINFO" val="&lt;ThreeDShapeInfo&gt;&lt;uuid val=&quot;{2AA1A3ED-85E2-4415-AFD7-02BC586E87CD}&quot;/&gt;&lt;isInvalidForFieldText val=&quot;0&quot;/&gt;&lt;Image&gt;&lt;filename val=&quot;C:\Users\User\AppData\Local\Temp\CP46232149791328Session\CPTrustFolder46232149791343\PPTImport46232149867265\data\asimages\{2AA1A3ED-85E2-4415-AFD7-02BC586E87CD}_21.png&quot;/&gt;&lt;left val=&quot;40&quot;/&gt;&lt;top val=&quot;270&quot;/&gt;&lt;width val=&quot;794&quot;/&gt;&lt;height val=&quot;8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AB4A411-3D80-49D9-AA13-EBE485B38EF3}&quot;/&gt;&lt;isInvalidForFieldText val=&quot;0&quot;/&gt;&lt;Image&gt;&lt;filename val=&quot;C:\Users\User\AppData\Local\Temp\CP46232149791328Session\CPTrustFolder46232149791343\PPTImport46232149867265\data\asimages\{1AB4A411-3D80-49D9-AA13-EBE485B38EF3}_21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60745D7-0C57-448A-8FBB-D616A9365F82}&quot;/&gt;&lt;isInvalidForFieldText val=&quot;0&quot;/&gt;&lt;Image&gt;&lt;filename val=&quot;C:\Users\User\AppData\Local\Temp\CP46232149791328Session\CPTrustFolder46232149791343\PPTImport46232149867265\data\asimages\{D60745D7-0C57-448A-8FBB-D616A9365F82}_22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9&quot;/&gt;&lt;lineCharCount val=&quot;25&quot;/&gt;&lt;/TableIndex&gt;&lt;/ShapeTextInfo&gt;"/>
  <p:tag name="HTML_SHAPEINFO" val="&lt;ThreeDShapeInfo&gt;&lt;uuid val=&quot;{EF98F7FC-F2D6-4FC0-A45F-84552F3C1F9E}&quot;/&gt;&lt;isInvalidForFieldText val=&quot;0&quot;/&gt;&lt;Image&gt;&lt;filename val=&quot;C:\Users\User\AppData\Local\Temp\CP46232149791328Session\CPTrustFolder46232149791343\PPTImport46232149867265\data\asimages\{EF98F7FC-F2D6-4FC0-A45F-84552F3C1F9E}_22.png&quot;/&gt;&lt;left val=&quot;40&quot;/&gt;&lt;top val=&quot;212&quot;/&gt;&lt;width val=&quot;871&quot;/&gt;&lt;height val=&quot;8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CD52E5-7CE7-439E-92C1-A6FB269B7514}&quot;/&gt;&lt;isInvalidForFieldText val=&quot;0&quot;/&gt;&lt;Image&gt;&lt;filename val=&quot;C:\Users\User\AppData\Local\Temp\CP46232149791328Session\CPTrustFolder46232149791343\PPTImport46232149867265\data\asimages\{E3CD52E5-7CE7-439E-92C1-A6FB269B7514}_22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F39DDD1B-AF82-4EEA-870B-549F6D83D5B9}&quot;/&gt;&lt;isInvalidForFieldText val=&quot;0&quot;/&gt;&lt;Image&gt;&lt;filename val=&quot;C:\Users\User\AppData\Local\Temp\CP46232149791328Session\CPTrustFolder46232149791343\PPTImport46232149867265\data\asimages\{F39DDD1B-AF82-4EEA-870B-549F6D83D5B9}_23.png&quot;/&gt;&lt;left val=&quot;0&quot;/&gt;&lt;top val=&quot;76&quot;/&gt;&lt;width val=&quot;961&quot;/&gt;&lt;height val=&quot;12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5&quot;/&gt;&lt;lineCharCount val=&quot;32&quot;/&gt;&lt;/TableIndex&gt;&lt;/ShapeTextInfo&gt;"/>
  <p:tag name="HTML_SHAPEINFO" val="&lt;ThreeDShapeInfo&gt;&lt;uuid val=&quot;{C773118C-78F1-45A8-AFCF-B9E6496B363C}&quot;/&gt;&lt;isInvalidForFieldText val=&quot;0&quot;/&gt;&lt;Image&gt;&lt;filename val=&quot;C:\Users\User\AppData\Local\Temp\CP46232149791328Session\CPTrustFolder46232149791343\PPTImport46232149867265\data\asimages\{C773118C-78F1-45A8-AFCF-B9E6496B363C}_23.png&quot;/&gt;&lt;left val=&quot;40&quot;/&gt;&lt;top val=&quot;212&quot;/&gt;&lt;width val=&quot;871&quot;/&gt;&lt;height val=&quot;41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EF72E78-748D-458A-B2E5-EA1B49C0BE6D}&quot;/&gt;&lt;isInvalidForFieldText val=&quot;0&quot;/&gt;&lt;Image&gt;&lt;filename val=&quot;C:\Users\User\AppData\Local\Temp\CP46232149791328Session\CPTrustFolder46232149791343\PPTImport46232149867265\data\asimages\{FEF72E78-748D-458A-B2E5-EA1B49C0BE6D}_23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A03A453F-4E6F-4BC0-8F00-B2B59BA2DB05}&quot;/&gt;&lt;isInvalidForFieldText val=&quot;0&quot;/&gt;&lt;Image&gt;&lt;filename val=&quot;C:\Users\User\AppData\Local\Temp\CP46232149791328Session\CPTrustFolder46232149791343\PPTImport46232149867265\data\asimages\{A03A453F-4E6F-4BC0-8F00-B2B59BA2DB05}_24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6109AD16-6EAE-4DF8-8938-8CB370E19675}&quot;/&gt;&lt;isInvalidForFieldText val=&quot;0&quot;/&gt;&lt;Image&gt;&lt;filename val=&quot;C:\Users\User\AppData\Local\Temp\CP46232149791328Session\CPTrustFolder46232149791343\PPTImport46232149867265\data\asimages\{6109AD16-6EAE-4DF8-8938-8CB370E19675}_24.png&quot;/&gt;&lt;left val=&quot;40&quot;/&gt;&lt;top val=&quot;212&quot;/&gt;&lt;width val=&quot;871&quot;/&gt;&lt;height val=&quot;57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9AC4CA0-F128-45D2-86AF-64578E783DC8}&quot;/&gt;&lt;isInvalidForFieldText val=&quot;0&quot;/&gt;&lt;Image&gt;&lt;filename val=&quot;C:\Users\User\AppData\Local\Temp\CP46232149791328Session\CPTrustFolder46232149791343\PPTImport46232149867265\data\asimages\{59AC4CA0-F128-45D2-86AF-64578E783DC8}_24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7B726E4A-A304-428F-9D4C-A08D47A4D6FF}&quot;/&gt;&lt;isInvalidForFieldText val=&quot;0&quot;/&gt;&lt;Image&gt;&lt;filename val=&quot;C:\Users\User\AppData\Local\Temp\CP46232149791328Session\CPTrustFolder46232149791343\PPTImport46232149867265\data\asimages\{7B726E4A-A304-428F-9D4C-A08D47A4D6FF}_25.png&quot;/&gt;&lt;left val=&quot;0&quot;/&gt;&lt;top val=&quot;76&quot;/&gt;&lt;width val=&quot;961&quot;/&gt;&lt;height val=&quot;122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0&quot;/&gt;&lt;lineCharCount val=&quot;39&quot;/&gt;&lt;/TableIndex&gt;&lt;/ShapeTextInfo&gt;"/>
  <p:tag name="HTML_SHAPEINFO" val="&lt;ThreeDShapeInfo&gt;&lt;uuid val=&quot;{1B26845F-1714-4012-8A73-F74CC9302E6E}&quot;/&gt;&lt;isInvalidForFieldText val=&quot;0&quot;/&gt;&lt;Image&gt;&lt;filename val=&quot;C:\Users\User\AppData\Local\Temp\CP46232149791328Session\CPTrustFolder46232149791343\PPTImport46232149867265\data\asimages\{1B26845F-1714-4012-8A73-F74CC9302E6E}_25.png&quot;/&gt;&lt;left val=&quot;40&quot;/&gt;&lt;top val=&quot;212&quot;/&gt;&lt;width val=&quot;871&quot;/&gt;&lt;height val=&quot;89&quot;/&gt;&lt;hasText val=&quot;1&quot;/&gt;&lt;/Image&gt;&lt;/ThreeDShape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c5326d831fb6a53c5dbddb7731498c17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4bed23cefccdd041b299481f7c304393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Benefit Eligibility Support Team (BEST)"/>
          <xsd:enumeration value="TPSS Course Documents"/>
          <xsd:enumeration value="TPSS Answer Keys"/>
          <xsd:enumeration value="Challenge Course Documents"/>
          <xsd:enumeration value="VASRD"/>
          <xsd:enumeration value="After Classroom Training (ACT)"/>
          <xsd:enumeration value="National Training Curriculum (NTC)"/>
          <xsd:enumeration value="TPSS Project"/>
          <xsd:enumeration value="Training Inventory Review (TIR)"/>
          <xsd:enumeration value="RVSR Course Updates for 10/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Benefit Eligibility Support Team (BEST)</Document_x0020_Category>
    <Task_x0020_Status xmlns="b64ba0c6-cbc7-4b8a-8400-04e73b36eec3">138</Task_x0020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D0A81-0A1E-4426-81CB-D3FC9CFE8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77dce447-0566-47ff-8c07-c9b85fda5322"/>
    <ds:schemaRef ds:uri="b64ba0c6-cbc7-4b8a-8400-04e73b36eec3"/>
    <ds:schemaRef ds:uri="http://schemas.openxmlformats.org/package/2006/metadata/core-properties"/>
    <ds:schemaRef ds:uri="http://schemas.microsoft.com/office/2006/documentManagement/types"/>
    <ds:schemaRef ds:uri="c13a68cb-816a-4054-99ff-2c26efa9c4e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February</Template>
  <TotalTime>9907</TotalTime>
  <Words>3036</Words>
  <Application>Microsoft Office PowerPoint</Application>
  <PresentationFormat>On-screen Show (4:3)</PresentationFormat>
  <Paragraphs>346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Theme February</vt:lpstr>
      <vt:lpstr>VA Theme</vt:lpstr>
      <vt:lpstr>Ancillary Benefits (VSR)</vt:lpstr>
      <vt:lpstr>Lesson Objectives</vt:lpstr>
      <vt:lpstr>References</vt:lpstr>
      <vt:lpstr>References (cont.)</vt:lpstr>
      <vt:lpstr>Types of Ancillary Benefits</vt:lpstr>
      <vt:lpstr>Automobile Allowance Benefit</vt:lpstr>
      <vt:lpstr>Automobile Allowance Eligibility</vt:lpstr>
      <vt:lpstr>Adaptive Equipment Benefit</vt:lpstr>
      <vt:lpstr>Adaptive Equipment Eligibility</vt:lpstr>
      <vt:lpstr>Clothing Allowance Benefit/Eligibility</vt:lpstr>
      <vt:lpstr>Sursely v. Peake Decision Impact on Clothing Allowance</vt:lpstr>
      <vt:lpstr>Vocational Rehabilitation &amp; Employment (VR&amp;E)</vt:lpstr>
      <vt:lpstr>Vocational Rehabilitation &amp; Employment (VR&amp;E) Benefits</vt:lpstr>
      <vt:lpstr>Vocational Rehabilitation &amp; Employment (VR&amp;E) Eligibility </vt:lpstr>
      <vt:lpstr>Vocational Rehabilitation &amp; Employment (VR&amp;E) Timeframe</vt:lpstr>
      <vt:lpstr>Dependents Educational Assistance (DEA) Benefit</vt:lpstr>
      <vt:lpstr>DEA Eligibility</vt:lpstr>
      <vt:lpstr>Restored Entitlement Program for Survivors (REPS)</vt:lpstr>
      <vt:lpstr>REPS Eligibility</vt:lpstr>
      <vt:lpstr>Civilian Health and Medical Program of the Department of Veterans Affairs (CHAMPVA)</vt:lpstr>
      <vt:lpstr>CHAMPVA Eligibility</vt:lpstr>
      <vt:lpstr>Loan Guaranty Benefit </vt:lpstr>
      <vt:lpstr>Use of VA Guaranteed Loans </vt:lpstr>
      <vt:lpstr>Loan Guaranty Eligibility</vt:lpstr>
      <vt:lpstr>Specially Adapted Housing (SAH) and Special Home Adaptation (SHA)</vt:lpstr>
      <vt:lpstr>Specially Adapted Housing (SAH) Grant</vt:lpstr>
      <vt:lpstr>SAH Qualifying Conditions</vt:lpstr>
      <vt:lpstr>Special Home Adaptation (SHA) Grants</vt:lpstr>
      <vt:lpstr>SHA Qualifying Conditions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Anxillary Benefits PowerPoint Presentation</dc:title>
  <dc:subject>IDES MSC, VSR</dc:subject>
  <dc:creator>Department of Veterans Affairs, Veterans Benefits Administration, Compensation Service, STAFF</dc:creator>
  <cp:keywords>ancillary benefits,automobile allowance benefit,adaptive equipment benefit,clothing allowance benefit,vocational rehabilitation program,dependents educational assistance benefit,DEA,restored entitlement program,REPS,CHAMPVA,loan guaranty benefit,specially adapted housing,SAH,special housing adaptations,SHA</cp:keywords>
  <dc:description>This lesson provides an overview of ancillary benefits available to Veterans, the basic eligibility requirements, and the associated VA forms.</dc:description>
  <cp:lastModifiedBy>Kathy Poole</cp:lastModifiedBy>
  <cp:revision>481</cp:revision>
  <dcterms:created xsi:type="dcterms:W3CDTF">2014-04-30T02:32:11Z</dcterms:created>
  <dcterms:modified xsi:type="dcterms:W3CDTF">2020-10-23T14:51:13Z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