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9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0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1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2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3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5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6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7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5"/>
  </p:sldMasterIdLst>
  <p:notesMasterIdLst>
    <p:notesMasterId r:id="rId24"/>
  </p:notesMasterIdLst>
  <p:handoutMasterIdLst>
    <p:handoutMasterId r:id="rId25"/>
  </p:handoutMasterIdLst>
  <p:sldIdLst>
    <p:sldId id="261" r:id="rId6"/>
    <p:sldId id="262" r:id="rId7"/>
    <p:sldId id="263" r:id="rId8"/>
    <p:sldId id="264" r:id="rId9"/>
    <p:sldId id="265" r:id="rId10"/>
    <p:sldId id="279" r:id="rId11"/>
    <p:sldId id="278" r:id="rId12"/>
    <p:sldId id="283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82" r:id="rId22"/>
    <p:sldId id="277" r:id="rId23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yd, George, VBAVACO" initials="BGV" lastIdx="1" clrIdx="0">
    <p:extLst>
      <p:ext uri="{19B8F6BF-5375-455C-9EA6-DF929625EA0E}">
        <p15:presenceInfo xmlns:p15="http://schemas.microsoft.com/office/powerpoint/2012/main" userId="S-1-5-21-1409082233-764733703-682003330-186062" providerId="AD"/>
      </p:ext>
    </p:extLst>
  </p:cmAuthor>
  <p:cmAuthor id="2" name="Holcomb, Jeffrey, VBADENV Trng Facility" initials="HJVTF" lastIdx="1" clrIdx="1">
    <p:extLst>
      <p:ext uri="{19B8F6BF-5375-455C-9EA6-DF929625EA0E}">
        <p15:presenceInfo xmlns:p15="http://schemas.microsoft.com/office/powerpoint/2012/main" userId="S-1-5-21-1409082233-764733703-682003330-301731" providerId="AD"/>
      </p:ext>
    </p:extLst>
  </p:cmAuthor>
  <p:cmAuthor id="3" name="Givans, James, VBABALT\ACAD" initials="GJV" lastIdx="5" clrIdx="2">
    <p:extLst>
      <p:ext uri="{19B8F6BF-5375-455C-9EA6-DF929625EA0E}">
        <p15:presenceInfo xmlns:p15="http://schemas.microsoft.com/office/powerpoint/2012/main" userId="S::James.Givans@va.gov::d804af50-c2c6-4b66-abe0-70fda5f99a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B7D"/>
    <a:srgbClr val="7C5F1E"/>
    <a:srgbClr val="E7D0A4"/>
    <a:srgbClr val="6A5B3F"/>
    <a:srgbClr val="987734"/>
    <a:srgbClr val="AB8C4E"/>
    <a:srgbClr val="C6A156"/>
    <a:srgbClr val="E8D2A8"/>
    <a:srgbClr val="F5F0E9"/>
    <a:srgbClr val="BEA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86004" autoAdjust="0"/>
  </p:normalViewPr>
  <p:slideViewPr>
    <p:cSldViewPr snapToGrid="0">
      <p:cViewPr varScale="1">
        <p:scale>
          <a:sx n="95" d="100"/>
          <a:sy n="95" d="100"/>
        </p:scale>
        <p:origin x="12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6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ACAB9-A087-46C6-8392-9DA45A27783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F439-490C-45C3-9C2D-A971383A4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98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05838-7BCA-4652-9007-BD0302928936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C618C-DDD3-4DC9-ADAB-73264023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/>
              <a:t>VBA Overview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9A7FEB1-4FAC-4C2B-B25B-B681930B51F2}" type="slidenum">
              <a:rPr lang="en-US" sz="1200" smtClean="0"/>
              <a:pPr/>
              <a:t>1</a:t>
            </a:fld>
            <a:endParaRPr lang="en-US" sz="120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677" y="4345588"/>
            <a:ext cx="5792649" cy="41129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22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2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96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7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22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13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19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61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92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/>
              <a:t>VBA Overview</a:t>
            </a: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27860C2-8588-434C-91E7-780EBC532DB6}" type="slidenum">
              <a:rPr lang="en-US" sz="1200" smtClean="0"/>
              <a:pPr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72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75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27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24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88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91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285056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9322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3983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78644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414AED-89CE-4A48-8B2B-1B3A5C68EA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77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8974" indent="-2143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03635" indent="-2143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48296" indent="-2143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2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48723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6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69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0" y="45720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0" b="0" i="0" u="none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0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hf hdr="0" ftr="0" dt="0"/>
  <p:txStyles>
    <p:titleStyle>
      <a:lvl1pPr algn="ctr" defTabSz="289322" rtl="0" eaLnBrk="1" latinLnBrk="0" hangingPunct="1">
        <a:spcBef>
          <a:spcPct val="0"/>
        </a:spcBef>
        <a:buNone/>
        <a:defRPr sz="1575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44661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89322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3983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78644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95635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hyperlink" Target="http://epss.vba.va.gov/mepss" TargetMode="Externa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0.png"/><Relationship Id="rId5" Type="http://schemas.openxmlformats.org/officeDocument/2006/relationships/hyperlink" Target="https://vbaw.vba.va.gov/bl/21/rating/rat00.htm" TargetMode="Externa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hyperlink" Target="https://vaww.va.gov/acronyms/" TargetMode="Externa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rgbClr val="1F4B7D"/>
                </a:solidFill>
              </a:rPr>
              <a:t>(VSR VIP Pre-D) </a:t>
            </a:r>
            <a:br>
              <a:rPr lang="en-US" dirty="0">
                <a:solidFill>
                  <a:srgbClr val="1F4B7D"/>
                </a:solidFill>
              </a:rPr>
            </a:br>
            <a:r>
              <a:rPr lang="en-US" dirty="0">
                <a:solidFill>
                  <a:srgbClr val="1F4B7D"/>
                </a:solidFill>
              </a:rPr>
              <a:t>VA Terminology  </a:t>
            </a:r>
            <a:endParaRPr lang="en-US" sz="4800" i="1" dirty="0">
              <a:solidFill>
                <a:srgbClr val="1F4B7D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8F527C-BCF3-40E2-95EC-141F5DD4DD2E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rgbClr val="1F4B7D"/>
                </a:solidFill>
              </a:rPr>
              <a:t>Compensation Service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en-US" dirty="0">
                <a:solidFill>
                  <a:srgbClr val="1F4B7D"/>
                </a:solidFill>
              </a:rPr>
              <a:t>September </a:t>
            </a:r>
          </a:p>
          <a:p>
            <a:pPr algn="ctr">
              <a:spcAft>
                <a:spcPts val="0"/>
              </a:spcAft>
            </a:pPr>
            <a:r>
              <a:rPr lang="en-US" dirty="0">
                <a:solidFill>
                  <a:srgbClr val="1F4B7D"/>
                </a:solidFill>
              </a:rPr>
              <a:t>2020</a:t>
            </a:r>
            <a:endParaRPr lang="en-US" b="1" dirty="0">
              <a:solidFill>
                <a:srgbClr val="1F4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54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>
                <a:effectLst/>
              </a:rPr>
              <a:t>VA Acronym Lookup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084" y="2624080"/>
            <a:ext cx="8199831" cy="3234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472084" y="1865436"/>
            <a:ext cx="8651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Under VA Reference section, select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VA Acronym Lookup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6A9F42-4CE1-4012-849A-7F225CC673B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4C36196-AD1F-48DF-92ED-26F600F5DA3B}"/>
              </a:ext>
            </a:extLst>
          </p:cNvPr>
          <p:cNvSpPr/>
          <p:nvPr/>
        </p:nvSpPr>
        <p:spPr>
          <a:xfrm rot="10800000">
            <a:off x="2358488" y="3854513"/>
            <a:ext cx="1073024" cy="326841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5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704665"/>
          </a:xfrm>
        </p:spPr>
        <p:txBody>
          <a:bodyPr/>
          <a:lstStyle/>
          <a:p>
            <a:r>
              <a:rPr lang="en-US" dirty="0">
                <a:effectLst/>
              </a:rPr>
              <a:t>VA Acronym Lookup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F440E-F4BE-44F4-9738-9470033ECFF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6C6BA7F-FE2A-4E2C-86BC-162E288EE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37093" r="6055" b="3585"/>
          <a:stretch/>
        </p:blipFill>
        <p:spPr>
          <a:xfrm>
            <a:off x="3396340" y="1877007"/>
            <a:ext cx="4730621" cy="4290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B16028-D8FA-468B-ACE4-CCF4EAF353F4}"/>
              </a:ext>
            </a:extLst>
          </p:cNvPr>
          <p:cNvSpPr txBox="1"/>
          <p:nvPr/>
        </p:nvSpPr>
        <p:spPr>
          <a:xfrm>
            <a:off x="699801" y="1877007"/>
            <a:ext cx="26032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Direct Link to VA Acronym Lookup:</a:t>
            </a:r>
          </a:p>
          <a:p>
            <a:endParaRPr lang="en-US" dirty="0"/>
          </a:p>
          <a:p>
            <a:r>
              <a:rPr lang="en-US" sz="2000" dirty="0"/>
              <a:t>https://vaww.va.gov/</a:t>
            </a:r>
          </a:p>
          <a:p>
            <a:r>
              <a:rPr lang="en-US" sz="2000" dirty="0"/>
              <a:t>acronyms/</a:t>
            </a:r>
          </a:p>
        </p:txBody>
      </p:sp>
    </p:spTree>
    <p:extLst>
      <p:ext uri="{BB962C8B-B14F-4D97-AF65-F5344CB8AC3E}">
        <p14:creationId xmlns:p14="http://schemas.microsoft.com/office/powerpoint/2010/main" val="2255750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>
                <a:effectLst/>
              </a:rPr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199" y="1582123"/>
            <a:ext cx="8229600" cy="444011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Use the VA Acronym Lookup tool to search for “VBMS”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2059" y="2194092"/>
            <a:ext cx="6239879" cy="3878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4B61D9-6AF1-4368-86A8-C8B34CA6FA1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497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>
                <a:effectLst/>
              </a:rPr>
              <a:t>Search Results for “VBMS”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046" y="1538973"/>
            <a:ext cx="5329907" cy="4539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C3B46C-7DA0-4785-ADE6-588EB516E6D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43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/>
              <a:t>Common VA acronyms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1" y="1828347"/>
            <a:ext cx="8229600" cy="693116"/>
          </a:xfrm>
        </p:spPr>
        <p:txBody>
          <a:bodyPr>
            <a:normAutofit/>
          </a:bodyPr>
          <a:lstStyle/>
          <a:p>
            <a:r>
              <a:rPr lang="en-US" sz="2400" dirty="0"/>
              <a:t>What do these Acronyms Stand for?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BCCDC-42D2-4261-90C6-2A14A65F982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0A0EA75-3CBE-4986-B5B3-7B5A092D3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788769"/>
              </p:ext>
            </p:extLst>
          </p:nvPr>
        </p:nvGraphicFramePr>
        <p:xfrm>
          <a:off x="457199" y="2585421"/>
          <a:ext cx="8229602" cy="3502386"/>
        </p:xfrm>
        <a:graphic>
          <a:graphicData uri="http://schemas.openxmlformats.org/drawingml/2006/table">
            <a:tbl>
              <a:tblPr firstRow="1" bandRow="1"/>
              <a:tblGrid>
                <a:gridCol w="1913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3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2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473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b="1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b="1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b="1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b="1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b="1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b="1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b="1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b="1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b="1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dirty="0">
                          <a:solidFill>
                            <a:srgbClr val="1D3275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SC</a:t>
                      </a:r>
                    </a:p>
                  </a:txBody>
                  <a:tcPr marL="121920" marR="12192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b="1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b="1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b="1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b="1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b="1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b="1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b="1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b="1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b="1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dirty="0">
                          <a:solidFill>
                            <a:srgbClr val="1D3275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SVSR</a:t>
                      </a:r>
                    </a:p>
                  </a:txBody>
                  <a:tcPr marL="121920" marR="12192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b="1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b="1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b="1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b="1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b="1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b="1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b="1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b="1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b="1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dirty="0">
                          <a:solidFill>
                            <a:srgbClr val="1D3275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PCGL</a:t>
                      </a:r>
                    </a:p>
                  </a:txBody>
                  <a:tcPr marL="121920" marR="12192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b="1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b="1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b="1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b="1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b="1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b="1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b="1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b="1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b="1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dirty="0">
                          <a:solidFill>
                            <a:srgbClr val="1D3275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VBMS-R</a:t>
                      </a:r>
                    </a:p>
                  </a:txBody>
                  <a:tcPr marL="121920" marR="12192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473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dirty="0">
                          <a:solidFill>
                            <a:srgbClr val="1D3275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NSC</a:t>
                      </a:r>
                    </a:p>
                  </a:txBody>
                  <a:tcPr marL="121920" marR="12192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dirty="0">
                          <a:solidFill>
                            <a:srgbClr val="1D3275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COD</a:t>
                      </a:r>
                    </a:p>
                  </a:txBody>
                  <a:tcPr marL="121920" marR="12192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dirty="0">
                          <a:solidFill>
                            <a:srgbClr val="1D3275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MAP-D</a:t>
                      </a:r>
                    </a:p>
                  </a:txBody>
                  <a:tcPr marL="121920" marR="12192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dirty="0">
                          <a:solidFill>
                            <a:srgbClr val="1D3275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FDC</a:t>
                      </a:r>
                    </a:p>
                  </a:txBody>
                  <a:tcPr marL="121920" marR="12192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338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dirty="0">
                          <a:solidFill>
                            <a:srgbClr val="1D3275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BVA</a:t>
                      </a:r>
                    </a:p>
                  </a:txBody>
                  <a:tcPr marL="121920" marR="12192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dirty="0">
                          <a:solidFill>
                            <a:srgbClr val="1D3275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VSCM</a:t>
                      </a:r>
                    </a:p>
                  </a:txBody>
                  <a:tcPr marL="121920" marR="12192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dirty="0">
                          <a:solidFill>
                            <a:srgbClr val="1D3275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VETSNET</a:t>
                      </a:r>
                    </a:p>
                  </a:txBody>
                  <a:tcPr marL="121920" marR="12192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dirty="0">
                          <a:solidFill>
                            <a:srgbClr val="1D3275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ADL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endParaRPr lang="en-US" sz="2400" b="0" dirty="0">
                        <a:solidFill>
                          <a:srgbClr val="1D3275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4305"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dirty="0">
                          <a:solidFill>
                            <a:srgbClr val="1D3275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NOD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endParaRPr lang="en-US" sz="2400" b="0" dirty="0">
                        <a:solidFill>
                          <a:srgbClr val="1D3275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dirty="0">
                          <a:solidFill>
                            <a:srgbClr val="1D3275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CEST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endParaRPr lang="en-US" sz="2400" b="0" dirty="0">
                        <a:solidFill>
                          <a:srgbClr val="1D3275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dirty="0">
                          <a:solidFill>
                            <a:srgbClr val="1D3275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DRO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endParaRPr lang="en-US" sz="2400" b="0" dirty="0">
                        <a:solidFill>
                          <a:srgbClr val="1D3275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dirty="0">
                          <a:solidFill>
                            <a:srgbClr val="1D3275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CAPRI</a:t>
                      </a:r>
                    </a:p>
                  </a:txBody>
                  <a:tcPr marL="121920" marR="12192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144661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289322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433983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578644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723305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867966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1012627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1157288" algn="l" defTabSz="289322" rtl="0" eaLnBrk="1" latinLnBrk="0" hangingPunct="1">
                        <a:defRPr sz="57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dirty="0">
                          <a:solidFill>
                            <a:srgbClr val="1D3275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VBMS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endParaRPr lang="en-US" sz="2400" b="0" dirty="0">
                        <a:solidFill>
                          <a:srgbClr val="1D3275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dirty="0">
                          <a:solidFill>
                            <a:srgbClr val="1D3275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VBMS-A</a:t>
                      </a:r>
                    </a:p>
                  </a:txBody>
                  <a:tcPr marL="121920" marR="12192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2893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327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AMA</a:t>
                      </a:r>
                    </a:p>
                    <a:p>
                      <a:endParaRPr lang="en-US" sz="2400" dirty="0">
                        <a:latin typeface="+mn-lt"/>
                      </a:endParaRPr>
                    </a:p>
                  </a:txBody>
                  <a:tcPr marL="121920" marR="12192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0037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>
                <a:effectLst/>
              </a:rPr>
              <a:t>Medical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86108" cy="3916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+mn-lt"/>
              </a:rPr>
              <a:t>VSRs are responsible for reviewing medical records, which often contain common medical abbreviations and symbols. </a:t>
            </a:r>
          </a:p>
          <a:p>
            <a:endParaRPr lang="en-US" sz="900" dirty="0">
              <a:latin typeface="+mn-lt"/>
            </a:endParaRPr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Several tools are available to help you learn the meaning of these abbreviations and symbols, and build a working knowledge. </a:t>
            </a:r>
          </a:p>
          <a:p>
            <a:endParaRPr lang="en-US" sz="900" dirty="0">
              <a:latin typeface="+mn-lt"/>
            </a:endParaRPr>
          </a:p>
          <a:p>
            <a:r>
              <a:rPr lang="en-US" sz="2400" dirty="0">
                <a:latin typeface="+mn-lt"/>
                <a:hlinkClick r:id="rId6"/>
              </a:rPr>
              <a:t>Medical EPSS</a:t>
            </a:r>
            <a:endParaRPr lang="en-US" sz="2400" dirty="0">
              <a:latin typeface="+mn-lt"/>
            </a:endParaRPr>
          </a:p>
          <a:p>
            <a:pPr marL="0" indent="0">
              <a:buNone/>
            </a:pPr>
            <a:endParaRPr lang="en-US" sz="900" dirty="0">
              <a:latin typeface="+mn-lt"/>
            </a:endParaRPr>
          </a:p>
          <a:p>
            <a:pPr marL="0" indent="0">
              <a:buNone/>
            </a:pPr>
            <a:r>
              <a:rPr lang="en-US" sz="2400" dirty="0">
                <a:latin typeface="+mn-lt"/>
              </a:rPr>
              <a:t>Note that a complete course on Medical EPSS is provided in a separate lesson. 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41066-C147-4EB1-9EFE-6D70D6FECFE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99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0"/>
            <a:ext cx="9144000" cy="705562"/>
          </a:xfrm>
        </p:spPr>
        <p:txBody>
          <a:bodyPr/>
          <a:lstStyle/>
          <a:p>
            <a:r>
              <a:rPr lang="en-US" dirty="0">
                <a:effectLst/>
              </a:rPr>
              <a:t>Navigating to MEPSS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CC0198-C1AF-4131-81D8-D3DBD37ECB3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B5A7B-D0A4-4272-9D9B-F4CC825DD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80453"/>
            <a:ext cx="8229600" cy="3916363"/>
          </a:xfrm>
        </p:spPr>
        <p:txBody>
          <a:bodyPr/>
          <a:lstStyle/>
          <a:p>
            <a:r>
              <a:rPr lang="en-US" dirty="0"/>
              <a:t>Below is one method to access Medical EPSS.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Job Aids</a:t>
            </a:r>
            <a:endParaRPr lang="en-US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From the Job Aids page, click the </a:t>
            </a:r>
            <a:r>
              <a:rPr lang="en-US" i="1" dirty="0"/>
              <a:t>Medical References</a:t>
            </a:r>
            <a:r>
              <a:rPr lang="en-US" dirty="0"/>
              <a:t> link in the left hand column.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From there, click the </a:t>
            </a:r>
            <a:r>
              <a:rPr lang="en-US" i="1" dirty="0"/>
              <a:t>Medical Abbreviations</a:t>
            </a:r>
            <a:r>
              <a:rPr lang="en-US" dirty="0"/>
              <a:t> link.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31A9E7-0B03-4ED4-90C9-059BB967B92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2794"/>
          <a:stretch/>
        </p:blipFill>
        <p:spPr>
          <a:xfrm>
            <a:off x="1595535" y="5166620"/>
            <a:ext cx="5538593" cy="1144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041820E-8D56-426F-B249-2760C2C6F5EC}"/>
              </a:ext>
            </a:extLst>
          </p:cNvPr>
          <p:cNvSpPr/>
          <p:nvPr/>
        </p:nvSpPr>
        <p:spPr>
          <a:xfrm>
            <a:off x="606489" y="4323739"/>
            <a:ext cx="839755" cy="326841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75557A7-34AC-454B-B620-ECCBD1233A59}"/>
              </a:ext>
            </a:extLst>
          </p:cNvPr>
          <p:cNvSpPr/>
          <p:nvPr/>
        </p:nvSpPr>
        <p:spPr>
          <a:xfrm>
            <a:off x="606489" y="6008384"/>
            <a:ext cx="839755" cy="326841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78F62D-3E46-43DB-98FB-FBB5468B33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5535" y="3141813"/>
            <a:ext cx="6189815" cy="150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9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742563"/>
          </a:xfrm>
        </p:spPr>
        <p:txBody>
          <a:bodyPr/>
          <a:lstStyle/>
          <a:p>
            <a:r>
              <a:rPr lang="en-US" dirty="0"/>
              <a:t>Lesson Review and Wrap-Up</a:t>
            </a:r>
            <a:endParaRPr lang="en-US" dirty="0">
              <a:effectLst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CC0198-C1AF-4131-81D8-D3DBD37ECB3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B5A7B-D0A4-4272-9D9B-F4CC825DD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2147"/>
            <a:ext cx="8229600" cy="3814669"/>
          </a:xfrm>
        </p:spPr>
        <p:txBody>
          <a:bodyPr/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latin typeface="+mn-lt"/>
                <a:cs typeface="Times New Roman" panose="02020603050405020304" pitchFamily="18" charset="0"/>
              </a:rPr>
              <a:t>Identify and define 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VA acronyms, abbreviations, and initialisms using the on-line Lookup tool and discuss how to use them appropriately in correspondence. 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latin typeface="+mn-lt"/>
                <a:cs typeface="Times New Roman" panose="02020603050405020304" pitchFamily="18" charset="0"/>
              </a:rPr>
              <a:t>Identify and define medical acronyms, abbreviations, and symbols using the online “Tools” found in Medical EPSS</a:t>
            </a:r>
            <a:r>
              <a:rPr lang="en-US" sz="2400" kern="0" dirty="0">
                <a:solidFill>
                  <a:srgbClr val="1D3275"/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1D3275"/>
              </a:solidFill>
              <a:latin typeface="+mn-lt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55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>
                <a:effectLst/>
              </a:rPr>
              <a:t>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03D168-F303-4C71-9C1C-4437A498C8A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F462C3-9DC2-43A3-945C-397EE4EF874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0" y="282883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tx2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01880145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/>
              </a:rPr>
              <a:t>Lesson Objectives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199" y="1704814"/>
            <a:ext cx="8283845" cy="4602996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1D3275"/>
              </a:buClr>
              <a:defRPr/>
            </a:pPr>
            <a:r>
              <a:rPr lang="en-US" sz="2400" dirty="0">
                <a:latin typeface="+mn-lt"/>
              </a:rPr>
              <a:t>Identify and define VA acronyms, abbreviations, and initialisms utilizing VA Acronym Lookup and Medical Electronic Performance Support System (Medical EPSS)</a:t>
            </a:r>
          </a:p>
          <a:p>
            <a:pPr marL="0" indent="0">
              <a:buClr>
                <a:srgbClr val="1D3275"/>
              </a:buClr>
              <a:buNone/>
              <a:defRPr/>
            </a:pPr>
            <a:endParaRPr lang="en-US" sz="2400" dirty="0">
              <a:latin typeface="+mn-lt"/>
            </a:endParaRPr>
          </a:p>
          <a:p>
            <a:pPr>
              <a:buClr>
                <a:srgbClr val="1D3275"/>
              </a:buClr>
              <a:defRPr/>
            </a:pPr>
            <a:r>
              <a:rPr lang="en-US" sz="2400" dirty="0">
                <a:latin typeface="+mn-lt"/>
              </a:rPr>
              <a:t>Appropriate utilization of acronyms, abbreviations, and initialisms in correspondence</a:t>
            </a:r>
          </a:p>
          <a:p>
            <a:pPr>
              <a:buClr>
                <a:srgbClr val="1D3275"/>
              </a:buClr>
              <a:defRPr/>
            </a:pPr>
            <a:endParaRPr lang="en-US" sz="2400" dirty="0">
              <a:latin typeface="+mn-lt"/>
            </a:endParaRPr>
          </a:p>
          <a:p>
            <a:pPr>
              <a:buClr>
                <a:srgbClr val="1D3275"/>
              </a:buClr>
              <a:defRPr/>
            </a:pPr>
            <a:r>
              <a:rPr lang="en-US" sz="2400" dirty="0">
                <a:latin typeface="+mn-lt"/>
              </a:rPr>
              <a:t>Given the online VA acronym lookup tool, identify and define 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VA acronyms, abbreviations, and initialisms, and discuss how to use them appropriately in correspondence.</a:t>
            </a:r>
          </a:p>
          <a:p>
            <a:pPr>
              <a:buClr>
                <a:srgbClr val="1D3275"/>
              </a:buClr>
              <a:defRPr/>
            </a:pPr>
            <a:endParaRPr lang="en-US" sz="2400" dirty="0">
              <a:latin typeface="+mn-lt"/>
              <a:cs typeface="Times New Roman" panose="02020603050405020304" pitchFamily="18" charset="0"/>
            </a:endParaRPr>
          </a:p>
          <a:p>
            <a:pPr>
              <a:buClr>
                <a:srgbClr val="1D3275"/>
              </a:buClr>
              <a:defRPr/>
            </a:pPr>
            <a:r>
              <a:rPr lang="en-US" sz="2400" dirty="0">
                <a:latin typeface="+mn-lt"/>
              </a:rPr>
              <a:t>Given the online “Tools” found in Medical Electronic Performance Support System (MEPSS), identify and define medical acronyms, abbreviations, and symbols utilized in medical records and MEPSS.</a:t>
            </a:r>
            <a:endParaRPr lang="en-US" sz="2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BB0EA0-CDEA-4551-A62F-A0DD473F11F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6497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/>
              </a:rPr>
              <a:t>References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A15E1A-070E-447B-9C0F-B2A4FF5272C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733DB7-2F1E-4AA8-8735-D61E74B7EAC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" y="1856799"/>
            <a:ext cx="8229600" cy="42734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14313" indent="-214313" algn="l" defTabSz="28932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58974" indent="-214313" algn="l" defTabSz="28932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b="0" i="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03635" indent="-214313" algn="l" defTabSz="28932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48296" indent="-214313" algn="l" defTabSz="28932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3305" indent="-144661" algn="l" defTabSz="289322" rtl="0" eaLnBrk="1" latinLnBrk="0" hangingPunct="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795635" indent="-72331" algn="l" defTabSz="2893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40297" indent="-72331" algn="l" defTabSz="2893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4958" indent="-72331" algn="l" defTabSz="2893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9618" indent="-72331" algn="l" defTabSz="2893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dirty="0"/>
              <a:t>VA Acronym Lookup Tool</a:t>
            </a:r>
          </a:p>
          <a:p>
            <a:pPr marL="917972" lvl="3" indent="-284163"/>
            <a:r>
              <a:rPr lang="en-US" altLang="en-US" sz="2400" dirty="0">
                <a:hlinkClick r:id="rId6"/>
              </a:rPr>
              <a:t>https://vaww.va.gov/acronyms/</a:t>
            </a:r>
            <a:endParaRPr lang="en-US" altLang="en-US" sz="2400" dirty="0"/>
          </a:p>
          <a:p>
            <a:pPr marL="344487" lvl="1" indent="0">
              <a:buNone/>
            </a:pPr>
            <a:endParaRPr lang="en-US" altLang="en-US" sz="2400" dirty="0"/>
          </a:p>
          <a:p>
            <a:pPr marL="457200" indent="-457200"/>
            <a:r>
              <a:rPr lang="en-US" altLang="en-US" sz="2400" dirty="0">
                <a:cs typeface="Times New Roman" panose="02020603050405020304" pitchFamily="18" charset="0"/>
              </a:rPr>
              <a:t>Medical EPSS</a:t>
            </a:r>
          </a:p>
          <a:p>
            <a:pPr marL="1055489" indent="-457200"/>
            <a:r>
              <a:rPr lang="en-US" altLang="en-US" sz="2400" i="1" dirty="0">
                <a:cs typeface="Times New Roman" panose="02020603050405020304" pitchFamily="18" charset="0"/>
              </a:rPr>
              <a:t>Acronyms &amp; Abbreviation </a:t>
            </a:r>
            <a:r>
              <a:rPr lang="en-US" altLang="en-US" sz="2400" dirty="0">
                <a:cs typeface="Times New Roman" panose="02020603050405020304" pitchFamily="18" charset="0"/>
              </a:rPr>
              <a:t>tool</a:t>
            </a:r>
          </a:p>
          <a:p>
            <a:pPr marL="1055489" indent="-457200"/>
            <a:r>
              <a:rPr lang="en-US" altLang="en-US" sz="2400" i="1" dirty="0">
                <a:cs typeface="Times New Roman" panose="02020603050405020304" pitchFamily="18" charset="0"/>
              </a:rPr>
              <a:t>Symbols</a:t>
            </a:r>
            <a:r>
              <a:rPr lang="en-US" altLang="en-US" sz="2400" dirty="0">
                <a:cs typeface="Times New Roman" panose="02020603050405020304" pitchFamily="18" charset="0"/>
              </a:rPr>
              <a:t> tool</a:t>
            </a:r>
          </a:p>
          <a:p>
            <a:pPr marL="0" indent="0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457200" indent="-457200"/>
            <a:r>
              <a:rPr lang="en-US" altLang="en-US" sz="2400" dirty="0">
                <a:cs typeface="Times New Roman" panose="02020603050405020304" pitchFamily="18" charset="0"/>
              </a:rPr>
              <a:t>Job Aids</a:t>
            </a:r>
          </a:p>
          <a:p>
            <a:pPr marL="1055489" indent="-457200"/>
            <a:r>
              <a:rPr lang="en-US" altLang="en-US" sz="2400" dirty="0">
                <a:cs typeface="Times New Roman" panose="02020603050405020304" pitchFamily="18" charset="0"/>
              </a:rPr>
              <a:t>Medical References</a:t>
            </a:r>
          </a:p>
          <a:p>
            <a:pPr marL="1055489" indent="-457200"/>
            <a:r>
              <a:rPr lang="en-US" altLang="en-US" sz="2400" dirty="0">
                <a:cs typeface="Times New Roman" panose="02020603050405020304" pitchFamily="18" charset="0"/>
              </a:rPr>
              <a:t>Medical Abbreviations</a:t>
            </a:r>
          </a:p>
          <a:p>
            <a:pPr marL="628650" lvl="1" indent="-284163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8748328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0"/>
            <a:ext cx="9144000" cy="758724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/>
              </a:rPr>
              <a:t>Abbreviations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597159" y="2057400"/>
            <a:ext cx="8182947" cy="39163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1D3275"/>
              </a:buClr>
              <a:buFont typeface="Wingdings" pitchFamily="2" charset="2"/>
              <a:buNone/>
            </a:pPr>
            <a:r>
              <a:rPr lang="en-US" sz="2400" u="sng" dirty="0">
                <a:latin typeface="+mn-lt"/>
              </a:rPr>
              <a:t>Abbreviation</a:t>
            </a:r>
          </a:p>
          <a:p>
            <a:pPr>
              <a:buClrTx/>
              <a:defRPr/>
            </a:pPr>
            <a:r>
              <a:rPr lang="en-US" sz="2400" dirty="0">
                <a:latin typeface="+mn-lt"/>
              </a:rPr>
              <a:t>An </a:t>
            </a:r>
            <a:r>
              <a:rPr lang="en-US" sz="2400" b="1" dirty="0">
                <a:latin typeface="+mn-lt"/>
              </a:rPr>
              <a:t>abbreviation</a:t>
            </a:r>
            <a:r>
              <a:rPr lang="en-US" sz="2400" dirty="0">
                <a:latin typeface="+mn-lt"/>
              </a:rPr>
              <a:t> is a shortened form of a word or phrase</a:t>
            </a:r>
          </a:p>
          <a:p>
            <a:pPr>
              <a:buClrTx/>
              <a:defRPr/>
            </a:pPr>
            <a:endParaRPr lang="en-US" sz="2400" dirty="0">
              <a:latin typeface="+mn-lt"/>
            </a:endParaRPr>
          </a:p>
          <a:p>
            <a:pPr marL="0" indent="0">
              <a:buClrTx/>
              <a:buNone/>
              <a:defRPr/>
            </a:pPr>
            <a:r>
              <a:rPr lang="en-US" sz="2400" u="sng" dirty="0">
                <a:latin typeface="+mn-lt"/>
              </a:rPr>
              <a:t>Examples</a:t>
            </a:r>
            <a:r>
              <a:rPr lang="en-US" sz="2400" dirty="0">
                <a:latin typeface="+mn-lt"/>
              </a:rPr>
              <a:t>:</a:t>
            </a:r>
          </a:p>
          <a:p>
            <a:pPr lvl="1">
              <a:buClrTx/>
              <a:defRPr/>
            </a:pPr>
            <a:r>
              <a:rPr lang="en-US" sz="2400" dirty="0">
                <a:latin typeface="+mn-lt"/>
                <a:cs typeface="Times New Roman" panose="02020603050405020304" pitchFamily="18" charset="0"/>
              </a:rPr>
              <a:t>eFolder stands for electronic folder </a:t>
            </a:r>
          </a:p>
          <a:p>
            <a:pPr lvl="1">
              <a:buClrTx/>
              <a:defRPr/>
            </a:pPr>
            <a:r>
              <a:rPr lang="en-US" sz="2400" dirty="0">
                <a:latin typeface="+mn-lt"/>
                <a:cs typeface="Times New Roman" panose="02020603050405020304" pitchFamily="18" charset="0"/>
              </a:rPr>
              <a:t>HON stands for honorable service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6EDBA2-4B99-45F8-AD89-8268537F69D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3875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26F00-36DC-4FEE-B9E9-F94566F8DB20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950098"/>
            <a:ext cx="8229600" cy="4023665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>
                <a:latin typeface="+mn-lt"/>
                <a:cs typeface="Times New Roman" panose="02020603050405020304" pitchFamily="18" charset="0"/>
              </a:rPr>
              <a:t>Acronym</a:t>
            </a:r>
          </a:p>
          <a:p>
            <a:pPr marL="457200" indent="-457200"/>
            <a:r>
              <a:rPr lang="en-US" sz="2400" dirty="0">
                <a:latin typeface="+mn-lt"/>
                <a:cs typeface="Times New Roman" panose="02020603050405020304" pitchFamily="18" charset="0"/>
              </a:rPr>
              <a:t>An </a:t>
            </a:r>
            <a:r>
              <a:rPr lang="en-US" sz="2400" b="1" dirty="0">
                <a:latin typeface="+mn-lt"/>
                <a:cs typeface="Times New Roman" panose="02020603050405020304" pitchFamily="18" charset="0"/>
              </a:rPr>
              <a:t>acronym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is an abbreviation formed from the initial components in a phrase or a word </a:t>
            </a:r>
          </a:p>
          <a:p>
            <a:pPr marL="457200" indent="-457200"/>
            <a:endParaRPr lang="en-US" sz="2400" dirty="0">
              <a:latin typeface="+mn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u="sng" dirty="0">
                <a:latin typeface="+mn-lt"/>
                <a:cs typeface="Times New Roman" panose="02020603050405020304" pitchFamily="18" charset="0"/>
              </a:rPr>
              <a:t>Examples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:</a:t>
            </a:r>
          </a:p>
          <a:p>
            <a:pPr marL="914400" lvl="1" indent="-457200"/>
            <a:r>
              <a:rPr lang="en-US" sz="2400" dirty="0">
                <a:latin typeface="+mn-lt"/>
                <a:cs typeface="Times New Roman" panose="02020603050405020304" pitchFamily="18" charset="0"/>
              </a:rPr>
              <a:t>VIS – Veterans Information System</a:t>
            </a:r>
          </a:p>
          <a:p>
            <a:pPr marL="914400" lvl="1" indent="-457200"/>
            <a:r>
              <a:rPr lang="en-US" sz="2400" dirty="0">
                <a:latin typeface="+mn-lt"/>
                <a:cs typeface="Times New Roman" panose="02020603050405020304" pitchFamily="18" charset="0"/>
              </a:rPr>
              <a:t>CAPRI – Compensation and Pension Record Interchange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30"/>
            <a:ext cx="9144000" cy="790622"/>
          </a:xfrm>
        </p:spPr>
        <p:txBody>
          <a:bodyPr/>
          <a:lstStyle/>
          <a:p>
            <a:r>
              <a:rPr lang="en-US" dirty="0">
                <a:effectLst/>
              </a:rPr>
              <a:t>Acronyms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F98C5-92D5-4B00-AA04-32955D3EF54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984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26F00-36DC-4FEE-B9E9-F94566F8DB20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964090"/>
            <a:ext cx="8229600" cy="3916363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>
                <a:latin typeface="+mn-lt"/>
                <a:cs typeface="Times New Roman" panose="02020603050405020304" pitchFamily="18" charset="0"/>
              </a:rPr>
              <a:t>Initialism</a:t>
            </a:r>
          </a:p>
          <a:p>
            <a:pPr marL="457200" indent="-457200"/>
            <a:r>
              <a:rPr lang="en-US" sz="2400" dirty="0">
                <a:latin typeface="+mn-lt"/>
                <a:cs typeface="Times New Roman" panose="02020603050405020304" pitchFamily="18" charset="0"/>
              </a:rPr>
              <a:t>An </a:t>
            </a:r>
            <a:r>
              <a:rPr lang="en-US" sz="2400" b="1" dirty="0">
                <a:latin typeface="+mn-lt"/>
                <a:cs typeface="Times New Roman" panose="02020603050405020304" pitchFamily="18" charset="0"/>
              </a:rPr>
              <a:t>initialism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is an abbreviation consisting of initial letters pronounced separately. </a:t>
            </a:r>
          </a:p>
          <a:p>
            <a:pPr marL="457200" indent="-457200"/>
            <a:endParaRPr lang="en-US" sz="2400" dirty="0">
              <a:latin typeface="+mn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u="sng" dirty="0">
                <a:latin typeface="+mn-lt"/>
                <a:cs typeface="Times New Roman" panose="02020603050405020304" pitchFamily="18" charset="0"/>
              </a:rPr>
              <a:t>Examples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:</a:t>
            </a:r>
          </a:p>
          <a:p>
            <a:pPr marL="914400" lvl="1" indent="-457200"/>
            <a:r>
              <a:rPr lang="en-US" sz="2400" dirty="0">
                <a:latin typeface="+mn-lt"/>
                <a:cs typeface="Times New Roman" panose="02020603050405020304" pitchFamily="18" charset="0"/>
              </a:rPr>
              <a:t>VBMS, which stands for Veterans Benefits Management System and is pronounced “V-B-M-S”</a:t>
            </a:r>
          </a:p>
          <a:p>
            <a:pPr marL="914400" lvl="1" indent="-457200"/>
            <a:r>
              <a:rPr lang="en-US" sz="2400" dirty="0">
                <a:latin typeface="+mn-lt"/>
                <a:cs typeface="Times New Roman" panose="02020603050405020304" pitchFamily="18" charset="0"/>
              </a:rPr>
              <a:t>EPSS, which stands for Electronic Performance Support System is  pronounced “E-P-S-S”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30"/>
            <a:ext cx="9144000" cy="779990"/>
          </a:xfrm>
        </p:spPr>
        <p:txBody>
          <a:bodyPr/>
          <a:lstStyle/>
          <a:p>
            <a:r>
              <a:rPr lang="en-US" dirty="0">
                <a:effectLst/>
              </a:rPr>
              <a:t>Initialisms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F98C5-92D5-4B00-AA04-32955D3EF54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251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32CF0-BF94-4754-A3B7-5DAC89AC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C3A12-F597-4B4A-AD73-788B723A1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Clr>
                <a:schemeClr val="accent4"/>
              </a:buClr>
              <a:buNone/>
              <a:defRPr/>
            </a:pPr>
            <a:r>
              <a:rPr lang="en-US" sz="2400" dirty="0">
                <a:latin typeface="+mn-lt"/>
              </a:rPr>
              <a:t>Avoid VA jargon in all letters to Veterans and claimants</a:t>
            </a:r>
          </a:p>
          <a:p>
            <a:pPr lvl="0">
              <a:buClr>
                <a:schemeClr val="accent4"/>
              </a:buClr>
              <a:defRPr/>
            </a:pPr>
            <a:r>
              <a:rPr lang="en-US" sz="2400" dirty="0">
                <a:latin typeface="+mn-lt"/>
              </a:rPr>
              <a:t>Never use an acronym, abbreviation, or initialism without first writing the word or words out completely, followed by the abbreviation or acronym in parenthesis</a:t>
            </a:r>
          </a:p>
          <a:p>
            <a:pPr marL="0" lvl="1" indent="0">
              <a:buClr>
                <a:schemeClr val="accent4"/>
              </a:buClr>
              <a:buNone/>
              <a:tabLst>
                <a:tab pos="179388" algn="l"/>
              </a:tabLst>
              <a:defRPr/>
            </a:pPr>
            <a:endParaRPr lang="en-US" sz="2400" dirty="0">
              <a:latin typeface="+mn-lt"/>
              <a:cs typeface="Times New Roman" panose="02020603050405020304" pitchFamily="18" charset="0"/>
            </a:endParaRPr>
          </a:p>
          <a:p>
            <a:pPr marL="0" lvl="1" indent="0">
              <a:buClr>
                <a:schemeClr val="accent4"/>
              </a:buClr>
              <a:buNone/>
              <a:tabLst>
                <a:tab pos="179388" algn="l"/>
              </a:tabLst>
              <a:defRPr/>
            </a:pPr>
            <a:r>
              <a:rPr lang="en-US" sz="2400" u="sng" dirty="0">
                <a:latin typeface="+mn-lt"/>
                <a:cs typeface="Times New Roman" panose="02020603050405020304" pitchFamily="18" charset="0"/>
              </a:rPr>
              <a:t>Example:</a:t>
            </a:r>
          </a:p>
          <a:p>
            <a:pPr lvl="2">
              <a:buClr>
                <a:schemeClr val="accent4"/>
              </a:buClr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Incorrect: 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Please send us any copies of your STRs.  </a:t>
            </a:r>
          </a:p>
          <a:p>
            <a:pPr lvl="2">
              <a:buClr>
                <a:schemeClr val="accent4"/>
              </a:buClr>
              <a:defRPr/>
            </a:pPr>
            <a:r>
              <a:rPr lang="en-US" sz="240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Correct: 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Please send us any copies of your Service Treatment Records (STRs).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8D23E-85EC-450D-B24E-812ECBAE2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10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2365C-D7C5-4AB2-B8F1-B4422FFE1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 to Acronym Lookup Tool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F1BFC8-CB91-4C56-9527-AB44E0A14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6029" y="1604657"/>
            <a:ext cx="6486525" cy="1609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403C3-9E12-4E12-99C7-EBAD382E9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ED8849-57D7-453A-866A-DEC74E3E0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839" y="2214430"/>
            <a:ext cx="1207113" cy="3901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0E2B5EF-29CF-4812-A0D1-C308DC630408}"/>
              </a:ext>
            </a:extLst>
          </p:cNvPr>
          <p:cNvSpPr/>
          <p:nvPr/>
        </p:nvSpPr>
        <p:spPr>
          <a:xfrm>
            <a:off x="621323" y="3727938"/>
            <a:ext cx="78427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Open the Compensation Services Intranet Home Page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Click “Employee Resources” in the upper right-hand corner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Under “Reference” section, click “VA Acronym Lookup”</a:t>
            </a:r>
          </a:p>
        </p:txBody>
      </p:sp>
    </p:spTree>
    <p:extLst>
      <p:ext uri="{BB962C8B-B14F-4D97-AF65-F5344CB8AC3E}">
        <p14:creationId xmlns:p14="http://schemas.microsoft.com/office/powerpoint/2010/main" val="1226083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>
                <a:effectLst/>
              </a:rPr>
              <a:t>VA Acronym Lookup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400110"/>
          </a:xfr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/>
              <a:t>Select </a:t>
            </a:r>
            <a:r>
              <a:rPr lang="en-US" i="1" dirty="0"/>
              <a:t>Reference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2A6102-06F2-4F80-A6B6-CA9726ADD7A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9"/>
          <a:stretch/>
        </p:blipFill>
        <p:spPr>
          <a:xfrm>
            <a:off x="569167" y="2781195"/>
            <a:ext cx="8005666" cy="2343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1B78DC7F-A431-411B-8D31-5CC383FB2691}"/>
              </a:ext>
            </a:extLst>
          </p:cNvPr>
          <p:cNvSpPr/>
          <p:nvPr/>
        </p:nvSpPr>
        <p:spPr>
          <a:xfrm rot="10800000">
            <a:off x="1530217" y="4329133"/>
            <a:ext cx="1175657" cy="326841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0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PROJECT_OPEN" val="0"/>
  <p:tag name="ARTICULATE_SLIDE_COUNT" val="42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VA Terminology&amp;quot;&quot;/&gt;&lt;property id=&quot;20307&quot; value=&quot;261&quot;/&gt;&lt;/object&gt;&lt;object type=&quot;3&quot; unique_id=&quot;10004&quot;&gt;&lt;property id=&quot;20148&quot; value=&quot;5&quot;/&gt;&lt;property id=&quot;20300&quot; value=&quot;Slide 2 - &amp;quot;Lesson Objectives&amp;quot;&quot;/&gt;&lt;property id=&quot;20307&quot; value=&quot;262&quot;/&gt;&lt;/object&gt;&lt;object type=&quot;3&quot; unique_id=&quot;10005&quot;&gt;&lt;property id=&quot;20148&quot; value=&quot;5&quot;/&gt;&lt;property id=&quot;20300&quot; value=&quot;Slide 3 - &amp;quot;References&amp;quot;&quot;/&gt;&lt;property id=&quot;20307&quot; value=&quot;263&quot;/&gt;&lt;/object&gt;&lt;object type=&quot;3&quot; unique_id=&quot;10006&quot;&gt;&lt;property id=&quot;20148&quot; value=&quot;5&quot;/&gt;&lt;property id=&quot;20300&quot; value=&quot;Slide 4 - &amp;quot;Topic 1: Abbreviations, Acronyms, &amp;amp; Initialisms&amp;quot;&quot;/&gt;&lt;property id=&quot;20307&quot; value=&quot;264&quot;/&gt;&lt;/object&gt;&lt;object type=&quot;3&quot; unique_id=&quot;10007&quot;&gt;&lt;property id=&quot;20148&quot; value=&quot;5&quot;/&gt;&lt;property id=&quot;20300&quot; value=&quot;Slide 5 - &amp;quot;Abbreviations, Acronyms, &amp;amp; Initialisms&amp;quot;&quot;/&gt;&lt;property id=&quot;20307&quot; value=&quot;265&quot;/&gt;&lt;/object&gt;&lt;object type=&quot;3&quot; unique_id=&quot;10008&quot;&gt;&lt;property id=&quot;20148&quot; value=&quot;5&quot;/&gt;&lt;property id=&quot;20300&quot; value=&quot;Slide 6 - &amp;quot;Abbreviations, Acronyms, &amp;amp; Initialisms&amp;quot;&quot;/&gt;&lt;property id=&quot;20307&quot; value=&quot;279&quot;/&gt;&lt;/object&gt;&lt;object type=&quot;3&quot; unique_id=&quot;10009&quot;&gt;&lt;property id=&quot;20148&quot; value=&quot;5&quot;/&gt;&lt;property id=&quot;20300&quot; value=&quot;Slide 7 - &amp;quot;Proper Application&amp;quot;&quot;/&gt;&lt;property id=&quot;20307&quot; value=&quot;278&quot;/&gt;&lt;/object&gt;&lt;object type=&quot;3&quot; unique_id=&quot;10010&quot;&gt;&lt;property id=&quot;20148&quot; value=&quot;5&quot;/&gt;&lt;property id=&quot;20300&quot; value=&quot;Slide 8 - &amp;quot;Topic 2:  Navigation to Acronym Lookup Tool&amp;quot;&quot;/&gt;&lt;property id=&quot;20307&quot; value=&quot;280&quot;/&gt;&lt;/object&gt;&lt;object type=&quot;3&quot; unique_id=&quot;10011&quot;&gt;&lt;property id=&quot;20148&quot; value=&quot;5&quot;/&gt;&lt;property id=&quot;20300&quot; value=&quot;Slide 9 - &amp;quot;VA Acronym Lookup&amp;quot;&quot;/&gt;&lt;property id=&quot;20307&quot; value=&quot;267&quot;/&gt;&lt;/object&gt;&lt;object type=&quot;3&quot; unique_id=&quot;10012&quot;&gt;&lt;property id=&quot;20148&quot; value=&quot;5&quot;/&gt;&lt;property id=&quot;20300&quot; value=&quot;Slide 10 - &amp;quot;VA Acronym Lookup&amp;quot;&quot;/&gt;&lt;property id=&quot;20307&quot; value=&quot;281&quot;/&gt;&lt;/object&gt;&lt;object type=&quot;3&quot; unique_id=&quot;10013&quot;&gt;&lt;property id=&quot;20148&quot; value=&quot;5&quot;/&gt;&lt;property id=&quot;20300&quot; value=&quot;Slide 11 - &amp;quot;VA Acronym Lookup&amp;quot;&quot;/&gt;&lt;property id=&quot;20307&quot; value=&quot;268&quot;/&gt;&lt;/object&gt;&lt;object type=&quot;3&quot; unique_id=&quot;10014&quot;&gt;&lt;property id=&quot;20148&quot; value=&quot;5&quot;/&gt;&lt;property id=&quot;20300&quot; value=&quot;Slide 12 - &amp;quot;VA Acronym Lookup&amp;quot;&quot;/&gt;&lt;property id=&quot;20307&quot; value=&quot;269&quot;/&gt;&lt;/object&gt;&lt;object type=&quot;3&quot; unique_id=&quot;10015&quot;&gt;&lt;property id=&quot;20148&quot; value=&quot;5&quot;/&gt;&lt;property id=&quot;20300&quot; value=&quot;Slide 13 - &amp;quot;VA Acronym Lookup&amp;quot;&quot;/&gt;&lt;property id=&quot;20307&quot; value=&quot;270&quot;/&gt;&lt;/object&gt;&lt;object type=&quot;3&quot; unique_id=&quot;10016&quot;&gt;&lt;property id=&quot;20148&quot; value=&quot;5&quot;/&gt;&lt;property id=&quot;20300&quot; value=&quot;Slide 14 - &amp;quot;Exercise&amp;quot;&quot;/&gt;&lt;property id=&quot;20307&quot; value=&quot;271&quot;/&gt;&lt;/object&gt;&lt;object type=&quot;3&quot; unique_id=&quot;10017&quot;&gt;&lt;property id=&quot;20148&quot; value=&quot;5&quot;/&gt;&lt;property id=&quot;20300&quot; value=&quot;Slide 15 - &amp;quot;Search Results for “VBMS”&amp;quot;&quot;/&gt;&lt;property id=&quot;20307&quot; value=&quot;272&quot;/&gt;&lt;/object&gt;&lt;object type=&quot;3&quot; unique_id=&quot;10018&quot;&gt;&lt;property id=&quot;20148&quot; value=&quot;5&quot;/&gt;&lt;property id=&quot;20300&quot; value=&quot;Slide 16 - &amp;quot;Common VA acronyms&amp;quot;&quot;/&gt;&lt;property id=&quot;20307&quot; value=&quot;273&quot;/&gt;&lt;/object&gt;&lt;object type=&quot;3&quot; unique_id=&quot;10019&quot;&gt;&lt;property id=&quot;20148&quot; value=&quot;5&quot;/&gt;&lt;property id=&quot;20300&quot; value=&quot;Slide 17 - &amp;quot;Topic 3: Medical Abbreviations&amp;quot;&quot;/&gt;&lt;property id=&quot;20307&quot; value=&quot;274&quot;/&gt;&lt;/object&gt;&lt;object type=&quot;3&quot; unique_id=&quot;10020&quot;&gt;&lt;property id=&quot;20148&quot; value=&quot;5&quot;/&gt;&lt;property id=&quot;20300&quot; value=&quot;Slide 18 - &amp;quot;Medical EPSS&amp;quot;&quot;/&gt;&lt;property id=&quot;20307&quot; value=&quot;275&quot;/&gt;&lt;/object&gt;&lt;object type=&quot;3&quot; unique_id=&quot;10021&quot;&gt;&lt;property id=&quot;20148&quot; value=&quot;5&quot;/&gt;&lt;property id=&quot;20300&quot; value=&quot;Slide 19 - &amp;quot;Rating Job Aids&amp;quot;&quot;/&gt;&lt;property id=&quot;20307&quot; value=&quot;276&quot;/&gt;&lt;/object&gt;&lt;object type=&quot;3&quot; unique_id=&quot;10022&quot;&gt;&lt;property id=&quot;20148&quot; value=&quot;5&quot;/&gt;&lt;property id=&quot;20300&quot; value=&quot;Slide 20 - &amp;quot;Review&amp;quot;&quot;/&gt;&lt;property id=&quot;20307&quot; value=&quot;277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3&quot;/&gt;&lt;lineCharCount val=&quot;12&quot;/&gt;&lt;lineCharCount val=&quot;13&quot;/&gt;&lt;lineCharCount val=&quot;1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PRESENTER_DUMMYTAG" val="&lt;DummyForForceWrite&gt;&lt;/DummyForForceWrite&gt;"/>
  <p:tag name="HTML_SHAPEINFO" val="&lt;ThreeDShapeInfo&gt;&lt;uuid val=&quot;{9A1A40F0-EC74-4CCD-AF52-DCDDD5CDAB74}&quot;/&gt;&lt;isInvalidForFieldText val=&quot;0&quot;/&gt;&lt;Image&gt;&lt;filename val=&quot;C:\Users\User\AppData\Local\Temp\CP9260542250Session\CPTrustFolder9260542250\PPTImport926049739937\data\asimages\{9A1A40F0-EC74-4CCD-AF52-DCDDD5CDAB74}_1.png&quot;/&gt;&lt;left val=&quot;71&quot;/&gt;&lt;top val=&quot;288&quot;/&gt;&lt;width val=&quot;817&quot;/&gt;&lt;height val=&quot;13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27369C4D-CA45-4EDF-A46D-D2B9439A9C62}&quot;/&gt;&lt;isInvalidForFieldText val=&quot;0&quot;/&gt;&lt;Image&gt;&lt;filename val=&quot;C:\Users\User\AppData\Local\Temp\CP9260542250Session\CPTrustFolder9260542250\PPTImport926049739937\data\asimages\{27369C4D-CA45-4EDF-A46D-D2B9439A9C62}_1.png&quot;/&gt;&lt;left val=&quot;71&quot;/&gt;&lt;top val=&quot;491&quot;/&gt;&lt;width val=&quot;249&quot;/&gt;&lt;height val=&quot;93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DUMMYTAG" val="&lt;DummyForForceWrite&gt;&lt;/DummyForForceWrite&gt;"/>
  <p:tag name="HTML_SHAPEINFO" val="&lt;ThreeDShapeInfo&gt;&lt;uuid val=&quot;{2670DDA5-6B0C-48E1-BAC4-8E7963A96060}&quot;/&gt;&lt;isInvalidForFieldText val=&quot;0&quot;/&gt;&lt;Image&gt;&lt;filename val=&quot;C:\Users\User\AppData\Local\Temp\CP9260542250Session\CPTrustFolder9260542250\PPTImport926049739937\data\asimages\{2670DDA5-6B0C-48E1-BAC4-8E7963A96060}_1.png&quot;/&gt;&lt;left val=&quot;639&quot;/&gt;&lt;top val=&quot;491&quot;/&gt;&lt;width val=&quot;249&quot;/&gt;&lt;height val=&quot;92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93E86CAB-6E2F-4FE9-8844-7105453C6996}&quot;/&gt;&lt;isInvalidForFieldText val=&quot;0&quot;/&gt;&lt;Image&gt;&lt;filename val=&quot;C:\Users\User\AppData\Local\Temp\CP9260542250Session\CPTrustFolder9260542250\PPTImport926049739937\data\asimages\{93E86CAB-6E2F-4FE9-8844-7105453C6996}_2.png&quot;/&gt;&lt;left val=&quot;0&quot;/&gt;&lt;top val=&quot;76&quot;/&gt;&lt;width val=&quot;961&quot;/&gt;&lt;height val=&quot;122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6&quot;/&gt;&lt;lineCharCount val=&quot;37&quot;/&gt;&lt;lineCharCount val=&quot;68&quot;/&gt;&lt;/TableIndex&gt;&lt;/ShapeTextInfo&gt;"/>
  <p:tag name="HTML_SHAPEINFO" val="&lt;ThreeDShapeInfo&gt;&lt;uuid val=&quot;{0BA07964-F666-4B2B-844F-25A58A6A1A1D}&quot;/&gt;&lt;isInvalidForFieldText val=&quot;0&quot;/&gt;&lt;Image&gt;&lt;filename val=&quot;C:\Users\User\AppData\Local\Temp\CP9260542250Session\CPTrustFolder9260542250\PPTImport926049739937\data\asimages\{0BA07964-F666-4B2B-844F-25A58A6A1A1D}_2.png&quot;/&gt;&lt;left val=&quot;42&quot;/&gt;&lt;top val=&quot;212&quot;/&gt;&lt;width val=&quot;896&quot;/&gt;&lt;height val=&quot;41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508161B5-61EA-4545-A5D1-DD5125DBAA90}&quot;/&gt;&lt;isInvalidForFieldText val=&quot;0&quot;/&gt;&lt;Image&gt;&lt;filename val=&quot;C:\Users\User\AppData\Local\Temp\CP9260542250Session\CPTrustFolder9260542250\PPTImport926049739937\data\asimages\{508161B5-61EA-4545-A5D1-DD5125DBAA90}_2.png&quot;/&gt;&lt;left val=&quot;727&quot;/&gt;&lt;top val=&quot;687&quot;/&gt;&lt;width val=&quot;226&quot;/&gt;&lt;height val=&quot;4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09FD7BBF-3161-49FF-8F54-612711E28C7B}&quot;/&gt;&lt;isInvalidForFieldText val=&quot;0&quot;/&gt;&lt;Image&gt;&lt;filename val=&quot;C:\Users\User\AppData\Local\Temp\CP9260542250Session\CPTrustFolder9260542250\PPTImport926049739937\data\asimages\{09FD7BBF-3161-49FF-8F54-612711E28C7B}_3.png&quot;/&gt;&lt;left val=&quot;0&quot;/&gt;&lt;top val=&quot;76&quot;/&gt;&lt;width val=&quot;961&quot;/&gt;&lt;height val=&quot;122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D8E1E5F3-6D3E-41AF-BBE6-2E121A4AE329}&quot;/&gt;&lt;isInvalidForFieldText val=&quot;0&quot;/&gt;&lt;Image&gt;&lt;filename val=&quot;C:\Users\User\AppData\Local\Temp\CP9260542250Session\CPTrustFolder9260542250\PPTImport926049739937\data\asimages\{D8E1E5F3-6D3E-41AF-BBE6-2E121A4AE329}_3.png&quot;/&gt;&lt;left val=&quot;727&quot;/&gt;&lt;top val=&quot;687&quot;/&gt;&lt;width val=&quot;226&quot;/&gt;&lt;height val=&quot;45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3&quot;/&gt;&lt;lineCharCount val=&quot;28&quot;/&gt;&lt;/TableIndex&gt;&lt;/ShapeTextInfo&gt;"/>
  <p:tag name="HTML_SHAPEINFO" val="&lt;ThreeDShapeInfo&gt;&lt;uuid val=&quot;{794246A0-F0AC-4865-871F-4ECEE0079A9C}&quot;/&gt;&lt;isInvalidForFieldText val=&quot;0&quot;/&gt;&lt;Image&gt;&lt;filename val=&quot;C:\Users\User\AppData\Local\Temp\CP9260542250Session\CPTrustFolder9260542250\PPTImport926049739937\data\asimages\{794246A0-F0AC-4865-871F-4ECEE0079A9C}_3.png&quot;/&gt;&lt;left val=&quot;42&quot;/&gt;&lt;top val=&quot;212&quot;/&gt;&lt;width val=&quot;870&quot;/&gt;&lt;height val=&quot;118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{E87E7DA8-A6F7-4804-868C-8250236D7C76}&quot;/&gt;&lt;isInvalidForFieldText val=&quot;0&quot;/&gt;&lt;Image&gt;&lt;filename val=&quot;C:\Users\User\AppData\Local\Temp\CP9260542250Session\CPTrustFolder9260542250\PPTImport926049739937\data\asimages\{E87E7DA8-A6F7-4804-868C-8250236D7C76}_4.png&quot;/&gt;&lt;left val=&quot;0&quot;/&gt;&lt;top val=&quot;76&quot;/&gt;&lt;width val=&quot;961&quot;/&gt;&lt;height val=&quot;122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56&quot;/&gt;&lt;lineCharCount val=&quot;1&quot;/&gt;&lt;lineCharCount val=&quot;43&quot;/&gt;&lt;/TableIndex&gt;&lt;/ShapeTextInfo&gt;"/>
  <p:tag name="HTML_SHAPEINFO" val="&lt;ThreeDShapeInfo&gt;&lt;uuid val=&quot;{268318C8-1F5B-4711-BCBC-4B3D4EB805D2}&quot;/&gt;&lt;isInvalidForFieldText val=&quot;0&quot;/&gt;&lt;Image&gt;&lt;filename val=&quot;C:\Users\User\AppData\Local\Temp\CP9260542250Session\CPTrustFolder9260542250\PPTImport926049739937\data\asimages\{268318C8-1F5B-4711-BCBC-4B3D4EB805D2}_4.png&quot;/&gt;&lt;left val=&quot;42&quot;/&gt;&lt;top val=&quot;212&quot;/&gt;&lt;width val=&quot;870&quot;/&gt;&lt;height val=&quot;415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9CB13CF3-D7C3-4BA1-A448-3C92E6398827}&quot;/&gt;&lt;isInvalidForFieldText val=&quot;0&quot;/&gt;&lt;Image&gt;&lt;filename val=&quot;C:\Users\User\AppData\Local\Temp\CP9260542250Session\CPTrustFolder9260542250\PPTImport926049739937\data\asimages\{9CB13CF3-D7C3-4BA1-A448-3C92E6398827}_4.png&quot;/&gt;&lt;left val=&quot;727&quot;/&gt;&lt;top val=&quot;687&quot;/&gt;&lt;width val=&quot;226&quot;/&gt;&lt;height val=&quot;45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8&quot;/&gt;&lt;lineCharCount val=&quot;20&quot;/&gt;&lt;lineCharCount val=&quot;1&quot;/&gt;&lt;lineCharCount val=&quot;62&quot;/&gt;&lt;/TableIndex&gt;&lt;/ShapeTextInfo&gt;"/>
  <p:tag name="HTML_SHAPEINFO" val="&lt;ThreeDShapeInfo&gt;&lt;uuid val=&quot;{4883F902-6FA2-40F5-A440-A2D657E8018B}&quot;/&gt;&lt;isInvalidForFieldText val=&quot;0&quot;/&gt;&lt;Image&gt;&lt;filename val=&quot;C:\Users\User\AppData\Local\Temp\CP9260542250Session\CPTrustFolder9260542250\PPTImport926049739937\data\asimages\{4883F902-6FA2-40F5-A440-A2D657E8018B}_5.png&quot;/&gt;&lt;left val=&quot;42&quot;/&gt;&lt;top val=&quot;212&quot;/&gt;&lt;width val=&quot;878&quot;/&gt;&lt;height val=&quot;415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{99014697-AE9F-40C3-9F18-543C253CC9E1}&quot;/&gt;&lt;isInvalidForFieldText val=&quot;0&quot;/&gt;&lt;Image&gt;&lt;filename val=&quot;C:\Users\User\AppData\Local\Temp\CP9260542250Session\CPTrustFolder9260542250\PPTImport926049739937\data\asimages\{99014697-AE9F-40C3-9F18-543C253CC9E1}_5.png&quot;/&gt;&lt;left val=&quot;0&quot;/&gt;&lt;top val=&quot;76&quot;/&gt;&lt;width val=&quot;961&quot;/&gt;&lt;height val=&quot;122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23CAE188-6370-46E3-97CA-923DFB6128CE}&quot;/&gt;&lt;isInvalidForFieldText val=&quot;0&quot;/&gt;&lt;Image&gt;&lt;filename val=&quot;C:\Users\User\AppData\Local\Temp\CP9260542250Session\CPTrustFolder9260542250\PPTImport926049739937\data\asimages\{23CAE188-6370-46E3-97CA-923DFB6128CE}_5.png&quot;/&gt;&lt;left val=&quot;727&quot;/&gt;&lt;top val=&quot;687&quot;/&gt;&lt;width val=&quot;226&quot;/&gt;&lt;height val=&quot;45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8&quot;/&gt;&lt;lineCharCount val=&quot;20&quot;/&gt;&lt;lineCharCount val=&quot;1&quot;/&gt;&lt;lineCharCount val=&quot;62&quot;/&gt;&lt;/TableIndex&gt;&lt;/ShapeTextInfo&gt;"/>
  <p:tag name="HTML_SHAPEINFO" val="&lt;ThreeDShapeInfo&gt;&lt;uuid val=&quot;{4883F902-6FA2-40F5-A440-A2D657E8018B}&quot;/&gt;&lt;isInvalidForFieldText val=&quot;0&quot;/&gt;&lt;Image&gt;&lt;filename val=&quot;C:\Users\User\AppData\Local\Temp\CP9260542250Session\CPTrustFolder9260542250\PPTImport926049739937\data\asimages\{4883F902-6FA2-40F5-A440-A2D657E8018B}_5.png&quot;/&gt;&lt;left val=&quot;42&quot;/&gt;&lt;top val=&quot;212&quot;/&gt;&lt;width val=&quot;878&quot;/&gt;&lt;height val=&quot;415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{99014697-AE9F-40C3-9F18-543C253CC9E1}&quot;/&gt;&lt;isInvalidForFieldText val=&quot;0&quot;/&gt;&lt;Image&gt;&lt;filename val=&quot;C:\Users\User\AppData\Local\Temp\CP9260542250Session\CPTrustFolder9260542250\PPTImport926049739937\data\asimages\{99014697-AE9F-40C3-9F18-543C253CC9E1}_5.png&quot;/&gt;&lt;left val=&quot;0&quot;/&gt;&lt;top val=&quot;76&quot;/&gt;&lt;width val=&quot;961&quot;/&gt;&lt;height val=&quot;122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23CAE188-6370-46E3-97CA-923DFB6128CE}&quot;/&gt;&lt;isInvalidForFieldText val=&quot;0&quot;/&gt;&lt;Image&gt;&lt;filename val=&quot;C:\Users\User\AppData\Local\Temp\CP9260542250Session\CPTrustFolder9260542250\PPTImport926049739937\data\asimages\{23CAE188-6370-46E3-97CA-923DFB6128CE}_5.png&quot;/&gt;&lt;left val=&quot;727&quot;/&gt;&lt;top val=&quot;687&quot;/&gt;&lt;width val=&quot;226&quot;/&gt;&lt;height val=&quot;45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685C5C60-47D9-4ADE-8F48-E79B2C577BF0}&quot;/&gt;&lt;isInvalidForFieldText val=&quot;0&quot;/&gt;&lt;Image&gt;&lt;filename val=&quot;C:\Users\User\AppData\Local\Temp\CP9260542250Session\CPTrustFolder9260542250\PPTImport926049739937\data\asimages\{685C5C60-47D9-4ADE-8F48-E79B2C577BF0}_8.png&quot;/&gt;&lt;left val=&quot;0&quot;/&gt;&lt;top val=&quot;76&quot;/&gt;&lt;width val=&quot;961&quot;/&gt;&lt;height val=&quot;122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DA6FCDE2-5B97-4C22-9AFB-A7027459FE64}&quot;/&gt;&lt;isInvalidForFieldText val=&quot;0&quot;/&gt;&lt;Image&gt;&lt;filename val=&quot;C:\Users\User\AppData\Local\Temp\CP9260542250Session\CPTrustFolder9260542250\PPTImport926049739937\data\asimages\{DA6FCDE2-5B97-4C22-9AFB-A7027459FE64}_8.png&quot;/&gt;&lt;left val=&quot;47&quot;/&gt;&lt;top val=&quot;212&quot;/&gt;&lt;width val=&quot;865&quot;/&gt;&lt;height val=&quot;57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DC6AA2B2-14A4-44BE-8540-ECAA458888C6}&quot;/&gt;&lt;isInvalidForFieldText val=&quot;0&quot;/&gt;&lt;Image&gt;&lt;filename val=&quot;C:\Users\User\AppData\Local\Temp\CP9260542250Session\CPTrustFolder9260542250\PPTImport926049739937\data\asimages\{DC6AA2B2-14A4-44BE-8540-ECAA458888C6}_8.png&quot;/&gt;&lt;left val=&quot;727&quot;/&gt;&lt;top val=&quot;687&quot;/&gt;&lt;width val=&quot;226&quot;/&gt;&lt;height val=&quot;45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699844FF-0362-465A-AC39-D82CA80213A5}&quot;/&gt;&lt;isInvalidForFieldText val=&quot;0&quot;/&gt;&lt;Image&gt;&lt;filename val=&quot;C:\Users\User\AppData\Local\Temp\CP9260542250Session\CPTrustFolder9260542250\PPTImport926049739937\data\asimages\{699844FF-0362-465A-AC39-D82CA80213A5}_9.png&quot;/&gt;&lt;left val=&quot;0&quot;/&gt;&lt;top val=&quot;76&quot;/&gt;&lt;width val=&quot;961&quot;/&gt;&lt;height val=&quot;122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0&quot;/&gt;&lt;/TableIndex&gt;&lt;/ShapeTextInfo&gt;"/>
  <p:tag name="HTML_SHAPEINFO" val="&lt;ThreeDShapeInfo&gt;&lt;uuid val=&quot;{801C02F7-F541-443E-B686-41C710DBF5B4}&quot;/&gt;&lt;isInvalidForFieldText val=&quot;0&quot;/&gt;&lt;Image&gt;&lt;filename val=&quot;C:\Users\User\AppData\Local\Temp\CP9260542250Session\CPTrustFolder9260542250\PPTImport926049739937\data\asimages\{801C02F7-F541-443E-B686-41C710DBF5B4}_9.png&quot;/&gt;&lt;left val=&quot;44&quot;/&gt;&lt;top val=&quot;228&quot;/&gt;&lt;width val=&quot;916&quot;/&gt;&lt;height val=&quot;57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05B77ECF-C54F-42FF-97F6-95FD35C1DDBA}&quot;/&gt;&lt;isInvalidForFieldText val=&quot;0&quot;/&gt;&lt;Image&gt;&lt;filename val=&quot;C:\Users\User\AppData\Local\Temp\CP9260542250Session\CPTrustFolder9260542250\PPTImport926049739937\data\asimages\{05B77ECF-C54F-42FF-97F6-95FD35C1DDBA}_9.png&quot;/&gt;&lt;left val=&quot;727&quot;/&gt;&lt;top val=&quot;687&quot;/&gt;&lt;width val=&quot;226&quot;/&gt;&lt;height val=&quot;45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3E2A2264-0D6C-4124-8CDA-0E1EAFFC3658}&quot;/&gt;&lt;isInvalidForFieldText val=&quot;0&quot;/&gt;&lt;Image&gt;&lt;filename val=&quot;C:\Users\User\AppData\Local\Temp\CP9260542250Session\CPTrustFolder9260542250\PPTImport926049739937\data\asimages\{3E2A2264-0D6C-4124-8CDA-0E1EAFFC3658}_10.png&quot;/&gt;&lt;left val=&quot;0&quot;/&gt;&lt;top val=&quot;76&quot;/&gt;&lt;width val=&quot;961&quot;/&gt;&lt;height val=&quot;81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483FB1E0-B7EB-4D38-B429-6A2E9709D1BC}&quot;/&gt;&lt;isInvalidForFieldText val=&quot;0&quot;/&gt;&lt;Image&gt;&lt;filename val=&quot;C:\Users\User\AppData\Local\Temp\CP9260542250Session\CPTrustFolder9260542250\PPTImport926049739937\data\asimages\{483FB1E0-B7EB-4D38-B429-6A2E9709D1BC}_10.png&quot;/&gt;&lt;left val=&quot;727&quot;/&gt;&lt;top val=&quot;687&quot;/&gt;&lt;width val=&quot;226&quot;/&gt;&lt;height val=&quot;4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{073045BD-C0A6-4030-8485-AB08DE866985}&quot;/&gt;&lt;isInvalidForFieldText val=&quot;0&quot;/&gt;&lt;Image&gt;&lt;filename val=&quot;C:\Users\User\AppData\Local\Temp\CP9260542250Session\CPTrustFolder9260542250\PPTImport926049739937\data\asimages\{073045BD-C0A6-4030-8485-AB08DE866985}_11.png&quot;/&gt;&lt;left val=&quot;0&quot;/&gt;&lt;top val=&quot;76&quot;/&gt;&lt;width val=&quot;961&quot;/&gt;&lt;height val=&quot;122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1&quot;/&gt;&lt;/TableIndex&gt;&lt;/ShapeTextInfo&gt;"/>
  <p:tag name="HTML_SHAPEINFO" val="&lt;ThreeDShapeInfo&gt;&lt;uuid val=&quot;{3B201013-C31D-4C0F-8A23-2B48C201CF9F}&quot;/&gt;&lt;isInvalidForFieldText val=&quot;0&quot;/&gt;&lt;Image&gt;&lt;filename val=&quot;C:\Users\User\AppData\Local\Temp\CP9260542250Session\CPTrustFolder9260542250\PPTImport926049739937\data\asimages\{3B201013-C31D-4C0F-8A23-2B48C201CF9F}_11.png&quot;/&gt;&lt;left val=&quot;47&quot;/&gt;&lt;top val=&quot;183&quot;/&gt;&lt;width val=&quot;865&quot;/&gt;&lt;height val=&quot;57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1A89C6C-6487-454B-80E2-A33B6E97249F}&quot;/&gt;&lt;isInvalidForFieldText val=&quot;0&quot;/&gt;&lt;Image&gt;&lt;filename val=&quot;C:\Users\User\AppData\Local\Temp\CP9260542250Session\CPTrustFolder9260542250\PPTImport926049739937\data\asimages\{91A89C6C-6487-454B-80E2-A33B6E97249F}_11.png&quot;/&gt;&lt;left val=&quot;727&quot;/&gt;&lt;top val=&quot;687&quot;/&gt;&lt;width val=&quot;226&quot;/&gt;&lt;height val=&quot;45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HTML_SHAPEINFO" val="&lt;ThreeDShapeInfo&gt;&lt;uuid val=&quot;{BEF6FC1C-4609-47FE-9157-537602A2C3A2}&quot;/&gt;&lt;isInvalidForFieldText val=&quot;0&quot;/&gt;&lt;Image&gt;&lt;filename val=&quot;C:\Users\User\AppData\Local\Temp\CP9260542250Session\CPTrustFolder9260542250\PPTImport926049739937\data\asimages\{BEF6FC1C-4609-47FE-9157-537602A2C3A2}_12.png&quot;/&gt;&lt;left val=&quot;0&quot;/&gt;&lt;top val=&quot;76&quot;/&gt;&lt;width val=&quot;961&quot;/&gt;&lt;height val=&quot;122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ADCCAB1-981B-4B79-984C-8B1445AEC70C}&quot;/&gt;&lt;isInvalidForFieldText val=&quot;0&quot;/&gt;&lt;Image&gt;&lt;filename val=&quot;C:\Users\User\AppData\Local\Temp\CP9260542250Session\CPTrustFolder9260542250\PPTImport926049739937\data\asimages\{1ADCCAB1-981B-4B79-984C-8B1445AEC70C}_12.png&quot;/&gt;&lt;left val=&quot;727&quot;/&gt;&lt;top val=&quot;687&quot;/&gt;&lt;width val=&quot;226&quot;/&gt;&lt;height val=&quot;45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HTML_SHAPEINFO" val="&lt;ThreeDShapeInfo&gt;&lt;uuid val=&quot;{48FC513F-238C-4278-8C2E-9D1216A82DF7}&quot;/&gt;&lt;isInvalidForFieldText val=&quot;0&quot;/&gt;&lt;Image&gt;&lt;filename val=&quot;C:\Users\User\AppData\Local\Temp\CP9260542250Session\CPTrustFolder9260542250\PPTImport926049739937\data\asimages\{48FC513F-238C-4278-8C2E-9D1216A82DF7}_16.png&quot;/&gt;&lt;left val=&quot;0&quot;/&gt;&lt;top val=&quot;76&quot;/&gt;&lt;width val=&quot;961&quot;/&gt;&lt;height val=&quot;122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  <p:tag name="HTML_SHAPEINFO" val="&lt;ThreeDShapeInfo&gt;&lt;uuid val=&quot;{4D8050D3-5F16-476A-945C-55766EEF970A}&quot;/&gt;&lt;isInvalidForFieldText val=&quot;0&quot;/&gt;&lt;Image&gt;&lt;filename val=&quot;C:\Users\User\AppData\Local\Temp\CP9260542250Session\CPTrustFolder9260542250\PPTImport926049739937\data\asimages\{4D8050D3-5F16-476A-945C-55766EEF970A}_16.png&quot;/&gt;&lt;left val=&quot;40&quot;/&gt;&lt;top val=&quot;212&quot;/&gt;&lt;width val=&quot;871&quot;/&gt;&lt;height val=&quot;57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E56986AD-78CB-470E-B21C-BE1928831B92}&quot;/&gt;&lt;isInvalidForFieldText val=&quot;0&quot;/&gt;&lt;Image&gt;&lt;filename val=&quot;C:\Users\User\AppData\Local\Temp\CP9260542250Session\CPTrustFolder9260542250\PPTImport926049739937\data\asimages\{E56986AD-78CB-470E-B21C-BE1928831B92}_16.png&quot;/&gt;&lt;left val=&quot;727&quot;/&gt;&lt;top val=&quot;687&quot;/&gt;&lt;width val=&quot;226&quot;/&gt;&lt;height val=&quot;45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D2F7246E-92EA-471F-A683-ACDAE3758058}&quot;/&gt;&lt;isInvalidForFieldText val=&quot;0&quot;/&gt;&lt;Image&gt;&lt;filename val=&quot;C:\Users\User\AppData\Local\Temp\CP9260542250Session\CPTrustFolder9260542250\PPTImport926049739937\data\asimages\{D2F7246E-92EA-471F-A683-ACDAE3758058}_13.png&quot;/&gt;&lt;left val=&quot;0&quot;/&gt;&lt;top val=&quot;76&quot;/&gt;&lt;width val=&quot;961&quot;/&gt;&lt;height val=&quot;122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3&quot;/&gt;&lt;lineCharCount val=&quot;10&quot;/&gt;&lt;lineCharCount val=&quot;69&quot;/&gt;&lt;lineCharCount val=&quot;68&quot;/&gt;&lt;lineCharCount val=&quot;1&quot;/&gt;&lt;lineCharCount val=&quot;55&quot;/&gt;&lt;lineCharCount val=&quot;69&quot;/&gt;&lt;lineCharCount val=&quot;7&quot;/&gt;&lt;/TableIndex&gt;&lt;/ShapeTextInfo&gt;"/>
  <p:tag name="HTML_SHAPEINFO" val="&lt;ThreeDShapeInfo&gt;&lt;uuid val=&quot;{B4C7E972-D5D7-425F-94AA-CB4156F5E562}&quot;/&gt;&lt;isInvalidForFieldText val=&quot;0&quot;/&gt;&lt;Image&gt;&lt;filename val=&quot;C:\Users\User\AppData\Local\Temp\CP9260542250Session\CPTrustFolder9260542250\PPTImport926049739937\data\asimages\{B4C7E972-D5D7-425F-94AA-CB4156F5E562}_13.png&quot;/&gt;&lt;left val=&quot;42&quot;/&gt;&lt;top val=&quot;212&quot;/&gt;&lt;width val=&quot;876&quot;/&gt;&lt;height val=&quot;41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9B05AA8-E743-42E2-81F3-045B9789E2F8}&quot;/&gt;&lt;isInvalidForFieldText val=&quot;0&quot;/&gt;&lt;Image&gt;&lt;filename val=&quot;C:\Users\User\AppData\Local\Temp\CP9260542250Session\CPTrustFolder9260542250\PPTImport926049739937\data\asimages\{59B05AA8-E743-42E2-81F3-045B9789E2F8}_13.png&quot;/&gt;&lt;left val=&quot;727&quot;/&gt;&lt;top val=&quot;687&quot;/&gt;&lt;width val=&quot;226&quot;/&gt;&lt;height val=&quot;45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62242FC5-584E-4E12-8E7A-11D8F36F53F2}&quot;/&gt;&lt;isInvalidForFieldText val=&quot;0&quot;/&gt;&lt;Image&gt;&lt;filename val=&quot;C:\Users\User\AppData\Local\Temp\CP9260542250Session\CPTrustFolder9260542250\PPTImport926049739937\data\asimages\{62242FC5-584E-4E12-8E7A-11D8F36F53F2}_15.png&quot;/&gt;&lt;left val=&quot;0&quot;/&gt;&lt;top val=&quot;76&quot;/&gt;&lt;width val=&quot;961&quot;/&gt;&lt;height val=&quot;122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0A9D18DC-F9AB-4D42-B31D-62F545F2D9D4}&quot;/&gt;&lt;isInvalidForFieldText val=&quot;0&quot;/&gt;&lt;Image&gt;&lt;filename val=&quot;C:\Users\User\AppData\Local\Temp\CP9260542250Session\CPTrustFolder9260542250\PPTImport926049739937\data\asimages\{0A9D18DC-F9AB-4D42-B31D-62F545F2D9D4}_15.png&quot;/&gt;&lt;left val=&quot;727&quot;/&gt;&lt;top val=&quot;687&quot;/&gt;&lt;width val=&quot;226&quot;/&gt;&lt;height val=&quot;45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62242FC5-584E-4E12-8E7A-11D8F36F53F2}&quot;/&gt;&lt;isInvalidForFieldText val=&quot;0&quot;/&gt;&lt;Image&gt;&lt;filename val=&quot;C:\Users\User\AppData\Local\Temp\CP9260542250Session\CPTrustFolder9260542250\PPTImport926049739937\data\asimages\{62242FC5-584E-4E12-8E7A-11D8F36F53F2}_15.png&quot;/&gt;&lt;left val=&quot;0&quot;/&gt;&lt;top val=&quot;76&quot;/&gt;&lt;width val=&quot;961&quot;/&gt;&lt;height val=&quot;122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0A9D18DC-F9AB-4D42-B31D-62F545F2D9D4}&quot;/&gt;&lt;isInvalidForFieldText val=&quot;0&quot;/&gt;&lt;Image&gt;&lt;filename val=&quot;C:\Users\User\AppData\Local\Temp\CP9260542250Session\CPTrustFolder9260542250\PPTImport926049739937\data\asimages\{0A9D18DC-F9AB-4D42-B31D-62F545F2D9D4}_15.png&quot;/&gt;&lt;left val=&quot;727&quot;/&gt;&lt;top val=&quot;687&quot;/&gt;&lt;width val=&quot;226&quot;/&gt;&lt;height val=&quot;45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295E66C4-E293-40F4-895B-85499A670D7F}&quot;/&gt;&lt;isInvalidForFieldText val=&quot;0&quot;/&gt;&lt;Image&gt;&lt;filename val=&quot;C:\Users\User\AppData\Local\Temp\CP9260542250Session\CPTrustFolder9260542250\PPTImport926049739937\data\asimages\{295E66C4-E293-40F4-895B-85499A670D7F}_17.png&quot;/&gt;&lt;left val=&quot;0&quot;/&gt;&lt;top val=&quot;0&quot;/&gt;&lt;width val=&quot;1&quot;/&gt;&lt;height val=&quot;1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FC754A1-070F-43DD-9ED0-52B99C6E7E92}&quot;/&gt;&lt;isInvalidForFieldText val=&quot;0&quot;/&gt;&lt;Image&gt;&lt;filename val=&quot;C:\Users\User\AppData\Local\Temp\CP9260542250Session\CPTrustFolder9260542250\PPTImport926049739937\data\asimages\{8FC754A1-070F-43DD-9ED0-52B99C6E7E92}_17.png&quot;/&gt;&lt;left val=&quot;727&quot;/&gt;&lt;top val=&quot;687&quot;/&gt;&lt;width val=&quot;226&quot;/&gt;&lt;height val=&quot;45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8E444116-F464-4DF1-B5F7-F7099C9E3221}&quot;/&gt;&lt;isInvalidForFieldText val=&quot;0&quot;/&gt;&lt;Image&gt;&lt;filename val=&quot;C:\Users\User\AppData\Local\Temp\CP9260542250Session\CPTrustFolder9260542250\PPTImport926049739937\data\asimages\{8E444116-F464-4DF1-B5F7-F7099C9E3221}_17.png&quot;/&gt;&lt;left val=&quot;0&quot;/&gt;&lt;top val=&quot;272&quot;/&gt;&lt;width val=&quot;961&quot;/&gt;&lt;height val=&quot;203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heme/theme1.xml><?xml version="1.0" encoding="utf-8"?>
<a:theme xmlns:a="http://schemas.openxmlformats.org/drawingml/2006/main" name="Theme February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February" id="{D1F4C9E1-2396-4CDD-8CA9-EB944796C043}" vid="{8A04F0C2-259B-4AE6-85B0-EB8C2087D1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62c6c12-24c5-4d47-ac4d-c5cc93bcdf7b">RO317-839076992-15351</_dlc_DocId>
    <_dlc_DocIdUrl xmlns="b62c6c12-24c5-4d47-ac4d-c5cc93bcdf7b">
      <Url>https://vaww.vashare.vba.va.gov/sites/SPTNCIO/focusedveterans/training/VSRvirtualtraining/_layouts/15/DocIdRedir.aspx?ID=RO317-839076992-15351</Url>
      <Description>RO317-839076992-15351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3" ma:contentTypeDescription="Create a new document." ma:contentTypeScope="" ma:versionID="a92e5099b9d4665426d5e2f5210929e0">
  <xsd:schema xmlns:xsd="http://www.w3.org/2001/XMLSchema" xmlns:xs="http://www.w3.org/2001/XMLSchema" xmlns:p="http://schemas.microsoft.com/office/2006/metadata/properties" xmlns:ns2="b62c6c12-24c5-4d47-ac4d-c5cc93bcdf7b" targetNamespace="http://schemas.microsoft.com/office/2006/metadata/properties" ma:root="true" ma:fieldsID="f00e8daebf23d3a43a83cbf8cd51dded" ns2:_="">
    <xsd:import namespace="b62c6c12-24c5-4d47-ac4d-c5cc93bcdf7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2c6c12-24c5-4d47-ac4d-c5cc93bcdf7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53D551-DB9E-4224-81B2-C008A60B06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35E050F-F6DD-446A-BC54-722BE857956D}">
  <ds:schemaRefs>
    <ds:schemaRef ds:uri="b62c6c12-24c5-4d47-ac4d-c5cc93bcdf7b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86453D8-B3FA-4672-BA2C-BE3EA8BA50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2c6c12-24c5-4d47-ac4d-c5cc93bcdf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 February</Template>
  <TotalTime>7303</TotalTime>
  <Words>616</Words>
  <Application>Microsoft Office PowerPoint</Application>
  <PresentationFormat>On-screen Show (4:3)</PresentationFormat>
  <Paragraphs>152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Tahoma</vt:lpstr>
      <vt:lpstr>Wingdings</vt:lpstr>
      <vt:lpstr>Theme February</vt:lpstr>
      <vt:lpstr>(VSR VIP Pre-D)  VA Terminology  </vt:lpstr>
      <vt:lpstr>Lesson Objectives</vt:lpstr>
      <vt:lpstr>References</vt:lpstr>
      <vt:lpstr>Abbreviations</vt:lpstr>
      <vt:lpstr>Acronyms</vt:lpstr>
      <vt:lpstr>Initialisms</vt:lpstr>
      <vt:lpstr>Proper Application</vt:lpstr>
      <vt:lpstr>Navigation to Acronym Lookup Tool</vt:lpstr>
      <vt:lpstr>VA Acronym Lookup</vt:lpstr>
      <vt:lpstr>VA Acronym Lookup</vt:lpstr>
      <vt:lpstr>VA Acronym Lookup</vt:lpstr>
      <vt:lpstr>Exercise</vt:lpstr>
      <vt:lpstr>Search Results for “VBMS”</vt:lpstr>
      <vt:lpstr>Common VA acronyms</vt:lpstr>
      <vt:lpstr>Medical Terminology</vt:lpstr>
      <vt:lpstr>Navigating to MEPSS</vt:lpstr>
      <vt:lpstr>Lesson Review and Wrap-Up</vt:lpstr>
      <vt:lpstr>Review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 Terminology PowerPoint Presentation</dc:title>
  <dc:subject>VSR</dc:subject>
  <dc:creator>Department of Veterans Affairs, Veterans Benefits Administration, Compensation Service, STAFF</dc:creator>
  <cp:keywords>VA,terminology,definitions,acronyms,jargon,abbreviations</cp:keywords>
  <dc:description>This lesson provides employees with an overview of VA Terminology and the resources that can be used to find definitions and acronyms.</dc:description>
  <cp:lastModifiedBy>Kathy Poole</cp:lastModifiedBy>
  <cp:revision>494</cp:revision>
  <dcterms:created xsi:type="dcterms:W3CDTF">2014-04-30T02:32:11Z</dcterms:created>
  <dcterms:modified xsi:type="dcterms:W3CDTF">2020-09-17T13:23:48Z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0x0101003DB869E3E810774AA7B17315F3F50FE5</vt:lpwstr>
  </property>
  <property fmtid="{D5CDD505-2E9C-101B-9397-08002B2CF9AE}" pid="8" name="Language">
    <vt:lpwstr>en</vt:lpwstr>
  </property>
  <property fmtid="{D5CDD505-2E9C-101B-9397-08002B2CF9AE}" pid="9" name="Type">
    <vt:lpwstr>Presentation</vt:lpwstr>
  </property>
  <property fmtid="{D5CDD505-2E9C-101B-9397-08002B2CF9AE}" pid="10" name="_dlc_DocIdItemGuid">
    <vt:lpwstr>4391cd3a-7d71-4453-a98b-9565da5b24ed</vt:lpwstr>
  </property>
</Properties>
</file>