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4"/>
  </p:sldMasterIdLst>
  <p:notesMasterIdLst>
    <p:notesMasterId r:id="rId51"/>
  </p:notesMasterIdLst>
  <p:handoutMasterIdLst>
    <p:handoutMasterId r:id="rId52"/>
  </p:handoutMasterIdLst>
  <p:sldIdLst>
    <p:sldId id="256" r:id="rId5"/>
    <p:sldId id="263" r:id="rId6"/>
    <p:sldId id="359" r:id="rId7"/>
    <p:sldId id="388" r:id="rId8"/>
    <p:sldId id="390" r:id="rId9"/>
    <p:sldId id="393" r:id="rId10"/>
    <p:sldId id="394" r:id="rId11"/>
    <p:sldId id="423" r:id="rId12"/>
    <p:sldId id="424" r:id="rId13"/>
    <p:sldId id="430" r:id="rId14"/>
    <p:sldId id="426" r:id="rId15"/>
    <p:sldId id="429" r:id="rId16"/>
    <p:sldId id="428" r:id="rId17"/>
    <p:sldId id="427" r:id="rId18"/>
    <p:sldId id="425" r:id="rId19"/>
    <p:sldId id="396" r:id="rId20"/>
    <p:sldId id="419" r:id="rId21"/>
    <p:sldId id="420" r:id="rId22"/>
    <p:sldId id="421" r:id="rId23"/>
    <p:sldId id="422" r:id="rId24"/>
    <p:sldId id="418" r:id="rId25"/>
    <p:sldId id="417" r:id="rId26"/>
    <p:sldId id="398" r:id="rId27"/>
    <p:sldId id="416" r:id="rId28"/>
    <p:sldId id="406" r:id="rId29"/>
    <p:sldId id="431" r:id="rId30"/>
    <p:sldId id="432" r:id="rId31"/>
    <p:sldId id="415" r:id="rId32"/>
    <p:sldId id="414" r:id="rId33"/>
    <p:sldId id="410" r:id="rId34"/>
    <p:sldId id="412" r:id="rId35"/>
    <p:sldId id="413" r:id="rId36"/>
    <p:sldId id="411" r:id="rId37"/>
    <p:sldId id="409" r:id="rId38"/>
    <p:sldId id="408" r:id="rId39"/>
    <p:sldId id="407" r:id="rId40"/>
    <p:sldId id="405" r:id="rId41"/>
    <p:sldId id="404" r:id="rId42"/>
    <p:sldId id="401" r:id="rId43"/>
    <p:sldId id="403" r:id="rId44"/>
    <p:sldId id="402" r:id="rId45"/>
    <p:sldId id="400" r:id="rId46"/>
    <p:sldId id="399" r:id="rId47"/>
    <p:sldId id="397" r:id="rId48"/>
    <p:sldId id="391" r:id="rId49"/>
    <p:sldId id="357" r:id="rId50"/>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Tahoma" pitchFamily="34" charset="0"/>
        <a:ea typeface="+mn-ea"/>
        <a:cs typeface="+mn-cs"/>
      </a:defRPr>
    </a:lvl1pPr>
    <a:lvl2pPr marL="457200" algn="l" rtl="0" fontAlgn="base">
      <a:spcBef>
        <a:spcPct val="0"/>
      </a:spcBef>
      <a:spcAft>
        <a:spcPct val="0"/>
      </a:spcAft>
      <a:defRPr sz="3200" kern="1200">
        <a:solidFill>
          <a:schemeClr val="tx1"/>
        </a:solidFill>
        <a:latin typeface="Tahoma" pitchFamily="34" charset="0"/>
        <a:ea typeface="+mn-ea"/>
        <a:cs typeface="+mn-cs"/>
      </a:defRPr>
    </a:lvl2pPr>
    <a:lvl3pPr marL="914400" algn="l" rtl="0" fontAlgn="base">
      <a:spcBef>
        <a:spcPct val="0"/>
      </a:spcBef>
      <a:spcAft>
        <a:spcPct val="0"/>
      </a:spcAft>
      <a:defRPr sz="3200" kern="1200">
        <a:solidFill>
          <a:schemeClr val="tx1"/>
        </a:solidFill>
        <a:latin typeface="Tahoma" pitchFamily="34" charset="0"/>
        <a:ea typeface="+mn-ea"/>
        <a:cs typeface="+mn-cs"/>
      </a:defRPr>
    </a:lvl3pPr>
    <a:lvl4pPr marL="1371600" algn="l" rtl="0" fontAlgn="base">
      <a:spcBef>
        <a:spcPct val="0"/>
      </a:spcBef>
      <a:spcAft>
        <a:spcPct val="0"/>
      </a:spcAft>
      <a:defRPr sz="3200" kern="1200">
        <a:solidFill>
          <a:schemeClr val="tx1"/>
        </a:solidFill>
        <a:latin typeface="Tahoma" pitchFamily="34" charset="0"/>
        <a:ea typeface="+mn-ea"/>
        <a:cs typeface="+mn-cs"/>
      </a:defRPr>
    </a:lvl4pPr>
    <a:lvl5pPr marL="1828800" algn="l" rtl="0" fontAlgn="base">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00"/>
    <a:srgbClr val="ABABFF"/>
    <a:srgbClr val="0000CC"/>
    <a:srgbClr val="0033CC"/>
    <a:srgbClr val="CC0000"/>
    <a:srgbClr val="BBBBFF"/>
    <a:srgbClr val="1D3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2" autoAdjust="0"/>
    <p:restoredTop sz="94356" autoAdjust="0"/>
  </p:normalViewPr>
  <p:slideViewPr>
    <p:cSldViewPr>
      <p:cViewPr>
        <p:scale>
          <a:sx n="50" d="100"/>
          <a:sy n="50" d="100"/>
        </p:scale>
        <p:origin x="-1464" y="-1236"/>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a:t>VBA Overview</a:t>
            </a:r>
          </a:p>
        </p:txBody>
      </p:sp>
      <p:sp>
        <p:nvSpPr>
          <p:cNvPr id="4099" name="Rectangle 3"/>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vl1pPr>
          </a:lstStyle>
          <a:p>
            <a:pPr>
              <a:defRPr/>
            </a:pPr>
            <a:endParaRPr lang="en-US"/>
          </a:p>
        </p:txBody>
      </p:sp>
      <p:sp>
        <p:nvSpPr>
          <p:cNvPr id="4100" name="Rectangle 4"/>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itchFamily="18" charset="0"/>
              </a:defRPr>
            </a:lvl1pPr>
          </a:lstStyle>
          <a:p>
            <a:pPr>
              <a:defRPr/>
            </a:pPr>
            <a:fld id="{89047DD1-5BCF-40C1-A8F5-3CADF1E3B1CA}" type="slidenum">
              <a:rPr lang="en-US"/>
              <a:pPr>
                <a:defRPr/>
              </a:pPr>
              <a:t>‹#›</a:t>
            </a:fld>
            <a:endParaRPr lang="en-US" dirty="0"/>
          </a:p>
        </p:txBody>
      </p:sp>
    </p:spTree>
    <p:extLst>
      <p:ext uri="{BB962C8B-B14F-4D97-AF65-F5344CB8AC3E}">
        <p14:creationId xmlns:p14="http://schemas.microsoft.com/office/powerpoint/2010/main" val="7641076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vl1pPr>
          </a:lstStyle>
          <a:p>
            <a:pPr>
              <a:defRPr/>
            </a:pPr>
            <a:r>
              <a:rPr lang="en-US"/>
              <a:t>VBA Overview</a:t>
            </a:r>
          </a:p>
        </p:txBody>
      </p:sp>
      <p:sp>
        <p:nvSpPr>
          <p:cNvPr id="2051" name="Rectangle 3"/>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vl1pPr>
          </a:lstStyle>
          <a:p>
            <a:pPr>
              <a:defRPr/>
            </a:pPr>
            <a:endParaRPr lang="en-US"/>
          </a:p>
        </p:txBody>
      </p:sp>
      <p:sp>
        <p:nvSpPr>
          <p:cNvPr id="2055" name="Rectangle 7"/>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vl1pPr>
          </a:lstStyle>
          <a:p>
            <a:pPr>
              <a:defRPr/>
            </a:pPr>
            <a:fld id="{E71C225B-4BA2-462F-B2E0-3B7DD776FF5E}" type="slidenum">
              <a:rPr lang="en-US"/>
              <a:pPr>
                <a:defRPr/>
              </a:pPr>
              <a:t>‹#›</a:t>
            </a:fld>
            <a:endParaRPr lang="en-US" dirty="0"/>
          </a:p>
        </p:txBody>
      </p:sp>
    </p:spTree>
    <p:extLst>
      <p:ext uri="{BB962C8B-B14F-4D97-AF65-F5344CB8AC3E}">
        <p14:creationId xmlns:p14="http://schemas.microsoft.com/office/powerpoint/2010/main" val="321216123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smtClean="0"/>
              <a:t>VBA Overview</a:t>
            </a: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19A7FEB1-4FAC-4C2B-B25B-B681930B51F2}" type="slidenum">
              <a:rPr lang="en-US" sz="1200" smtClean="0"/>
              <a:pPr/>
              <a:t>1</a:t>
            </a:fld>
            <a:endParaRPr lang="en-US" sz="1200" smtClean="0"/>
          </a:p>
        </p:txBody>
      </p:sp>
      <p:sp>
        <p:nvSpPr>
          <p:cNvPr id="9220" name="Rectangle 2"/>
          <p:cNvSpPr>
            <a:spLocks noGrp="1" noRot="1" noChangeAspect="1" noChangeArrowheads="1" noTextEdit="1"/>
          </p:cNvSpPr>
          <p:nvPr>
            <p:ph type="sldImg"/>
          </p:nvPr>
        </p:nvSpPr>
        <p:spPr>
          <a:xfrm>
            <a:off x="1182688" y="698500"/>
            <a:ext cx="4646612" cy="3484563"/>
          </a:xfrm>
          <a:ln/>
        </p:spPr>
      </p:sp>
      <p:sp>
        <p:nvSpPr>
          <p:cNvPr id="9221" name="Rectangle 3"/>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z="1600" b="1" smtClean="0"/>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smtClean="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327860C2-8588-434C-91E7-780EBC532DB6}" type="slidenum">
              <a:rPr lang="en-US" sz="1200" smtClean="0"/>
              <a:pPr/>
              <a:t>46</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374650" y="3259138"/>
            <a:ext cx="8769350"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Freeform 3"/>
          <p:cNvSpPr>
            <a:spLocks/>
          </p:cNvSpPr>
          <p:nvPr/>
        </p:nvSpPr>
        <p:spPr bwMode="auto">
          <a:xfrm>
            <a:off x="25400" y="452438"/>
            <a:ext cx="1588"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reeform 4"/>
          <p:cNvSpPr>
            <a:spLocks/>
          </p:cNvSpPr>
          <p:nvPr/>
        </p:nvSpPr>
        <p:spPr bwMode="auto">
          <a:xfrm>
            <a:off x="25400" y="6305550"/>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5"/>
          <p:cNvSpPr>
            <a:spLocks noChangeShapeType="1"/>
          </p:cNvSpPr>
          <p:nvPr/>
        </p:nvSpPr>
        <p:spPr bwMode="auto">
          <a:xfrm>
            <a:off x="373063" y="3182938"/>
            <a:ext cx="8770937"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643063" y="220663"/>
            <a:ext cx="6691312" cy="4545012"/>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p>
          <a:p>
            <a:pPr algn="ctr">
              <a:defRPr/>
            </a:pPr>
            <a:endParaRPr lang="en-US" sz="2800" b="1" i="1" dirty="0">
              <a:solidFill>
                <a:srgbClr val="1D3275"/>
              </a:solidFill>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0" y="0"/>
            <a:ext cx="314325"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8" name="Rectangle 9"/>
          <p:cNvSpPr>
            <a:spLocks noChangeArrowheads="1"/>
          </p:cNvSpPr>
          <p:nvPr/>
        </p:nvSpPr>
        <p:spPr bwMode="auto">
          <a:xfrm>
            <a:off x="376238" y="0"/>
            <a:ext cx="142875"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65B94D9C-90B8-4CB8-80B7-2E1E9004BEF2}" type="slidenum">
              <a:rPr lang="en-US"/>
              <a:pPr>
                <a:defRPr/>
              </a:pPr>
              <a:t>‹#›</a:t>
            </a:fld>
            <a:endParaRPr lang="en-US" dirty="0"/>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0"/>
            <a:ext cx="1963737"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7463" y="0"/>
            <a:ext cx="5740400"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7CDD348A-0F85-443B-A79C-C712BE4D2584}" type="slidenum">
              <a:rPr lang="en-US"/>
              <a:pPr>
                <a:defRPr/>
              </a:pPr>
              <a:t>‹#›</a:t>
            </a:fld>
            <a:endParaRPr lang="en-US" dirty="0"/>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94ED091C-A1E3-4D2F-838F-2AF3D4B9D92A}" type="slidenum">
              <a:rPr lang="en-US"/>
              <a:pPr>
                <a:defRPr/>
              </a:pPr>
              <a:t>‹#›</a:t>
            </a:fld>
            <a:endParaRPr lang="en-US" dirty="0"/>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30B32E08-D1ED-4514-8CD3-CF6950674EE1}" type="slidenum">
              <a:rPr lang="en-US"/>
              <a:pPr>
                <a:defRPr/>
              </a:pPr>
              <a:t>‹#›</a:t>
            </a:fld>
            <a:endParaRPr lang="en-US" dirty="0"/>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3" y="1789113"/>
            <a:ext cx="3743325"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3"/>
            <a:ext cx="3744912"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52897B61-3A1B-4C3D-A9E4-81873D299610}" type="slidenum">
              <a:rPr lang="en-US"/>
              <a:pPr>
                <a:defRPr/>
              </a:pPr>
              <a:t>‹#›</a:t>
            </a:fld>
            <a:endParaRPr lang="en-US" dirty="0"/>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617BC855-88D6-492F-8807-38A3713D8DE7}" type="slidenum">
              <a:rPr lang="en-US"/>
              <a:pPr>
                <a:defRPr/>
              </a:pPr>
              <a:t>‹#›</a:t>
            </a:fld>
            <a:endParaRPr lang="en-US" dirty="0"/>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33C7B86D-7ED5-40B2-8157-FF4D1861768B}" type="slidenum">
              <a:rPr lang="en-US"/>
              <a:pPr>
                <a:defRPr/>
              </a:pPr>
              <a:t>‹#›</a:t>
            </a:fld>
            <a:endParaRPr lang="en-US" dirty="0"/>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2CA6A732-E78B-48DB-894A-677EA0D48075}" type="slidenum">
              <a:rPr lang="en-US"/>
              <a:pPr>
                <a:defRPr/>
              </a:pPr>
              <a:t>‹#›</a:t>
            </a:fld>
            <a:endParaRPr lang="en-US" dirty="0"/>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95C20B12-A193-4B03-9CA7-451797F00359}" type="slidenum">
              <a:rPr lang="en-US"/>
              <a:pPr>
                <a:defRPr/>
              </a:pPr>
              <a:t>‹#›</a:t>
            </a:fld>
            <a:endParaRPr lang="en-US" dirty="0"/>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29ED3DD2-9FE3-4609-B403-7541EE482CD4}" type="slidenum">
              <a:rPr lang="en-US"/>
              <a:pPr>
                <a:defRPr/>
              </a:pPr>
              <a:t>‹#›</a:t>
            </a:fld>
            <a:endParaRPr lang="en-US" dirty="0"/>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389063" y="1052513"/>
            <a:ext cx="7754937"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ChangeArrowheads="1"/>
          </p:cNvSpPr>
          <p:nvPr/>
        </p:nvSpPr>
        <p:spPr bwMode="auto">
          <a:xfrm>
            <a:off x="423863" y="6396038"/>
            <a:ext cx="8720137"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28" name="Rectangle 4"/>
          <p:cNvSpPr>
            <a:spLocks noChangeArrowheads="1"/>
          </p:cNvSpPr>
          <p:nvPr/>
        </p:nvSpPr>
        <p:spPr bwMode="auto">
          <a:xfrm>
            <a:off x="1041400" y="890588"/>
            <a:ext cx="8102600"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a:p>
        </p:txBody>
      </p:sp>
      <p:sp>
        <p:nvSpPr>
          <p:cNvPr id="1029" name="Freeform 5"/>
          <p:cNvSpPr>
            <a:spLocks/>
          </p:cNvSpPr>
          <p:nvPr/>
        </p:nvSpPr>
        <p:spPr bwMode="auto">
          <a:xfrm>
            <a:off x="25400" y="452438"/>
            <a:ext cx="1588"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6"/>
          <p:cNvSpPr>
            <a:spLocks/>
          </p:cNvSpPr>
          <p:nvPr/>
        </p:nvSpPr>
        <p:spPr bwMode="auto">
          <a:xfrm>
            <a:off x="25400" y="6305550"/>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15" name="Rectangle 7"/>
          <p:cNvSpPr>
            <a:spLocks noGrp="1" noChangeArrowheads="1"/>
          </p:cNvSpPr>
          <p:nvPr>
            <p:ph type="title"/>
          </p:nvPr>
        </p:nvSpPr>
        <p:spPr bwMode="auto">
          <a:xfrm>
            <a:off x="2020888" y="0"/>
            <a:ext cx="7123112" cy="8826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1287463" y="1789113"/>
            <a:ext cx="7640637"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smtClean="0"/>
          </a:p>
        </p:txBody>
      </p:sp>
      <p:sp>
        <p:nvSpPr>
          <p:cNvPr id="222218" name="Rectangle 10"/>
          <p:cNvSpPr>
            <a:spLocks noGrp="1" noChangeArrowheads="1"/>
          </p:cNvSpPr>
          <p:nvPr>
            <p:ph type="sldNum" sz="quarter" idx="4"/>
          </p:nvPr>
        </p:nvSpPr>
        <p:spPr bwMode="auto">
          <a:xfrm>
            <a:off x="7924800" y="6356350"/>
            <a:ext cx="12192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pPr>
              <a:defRPr/>
            </a:pPr>
            <a:fld id="{C0B98A25-72C3-42AC-AFA6-7953F0EEEAD3}" type="slidenum">
              <a:rPr lang="en-US"/>
              <a:pPr>
                <a:defRPr/>
              </a:pPr>
              <a:t>‹#›</a:t>
            </a:fld>
            <a:endParaRPr lang="en-US" dirty="0"/>
          </a:p>
        </p:txBody>
      </p:sp>
      <p:sp>
        <p:nvSpPr>
          <p:cNvPr id="1034" name="Rectangle 11"/>
          <p:cNvSpPr>
            <a:spLocks noChangeArrowheads="1"/>
          </p:cNvSpPr>
          <p:nvPr/>
        </p:nvSpPr>
        <p:spPr bwMode="auto">
          <a:xfrm>
            <a:off x="0" y="0"/>
            <a:ext cx="314325"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35" name="Rectangle 12"/>
          <p:cNvSpPr>
            <a:spLocks noChangeArrowheads="1"/>
          </p:cNvSpPr>
          <p:nvPr/>
        </p:nvSpPr>
        <p:spPr bwMode="auto">
          <a:xfrm>
            <a:off x="376238" y="0"/>
            <a:ext cx="142875"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sp>
        <p:nvSpPr>
          <p:cNvPr id="1036" name="Rectangle 13"/>
          <p:cNvSpPr>
            <a:spLocks noChangeArrowheads="1"/>
          </p:cNvSpPr>
          <p:nvPr/>
        </p:nvSpPr>
        <p:spPr bwMode="auto">
          <a:xfrm>
            <a:off x="4699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1037" name="Rectangle 14"/>
          <p:cNvSpPr>
            <a:spLocks noChangeArrowheads="1"/>
          </p:cNvSpPr>
          <p:nvPr/>
        </p:nvSpPr>
        <p:spPr bwMode="auto">
          <a:xfrm>
            <a:off x="4699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222223" name="Rectangle 15"/>
          <p:cNvSpPr>
            <a:spLocks noChangeArrowheads="1"/>
          </p:cNvSpPr>
          <p:nvPr/>
        </p:nvSpPr>
        <p:spPr bwMode="auto">
          <a:xfrm>
            <a:off x="644525" y="6400800"/>
            <a:ext cx="3311525" cy="336550"/>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a:solidFill>
                  <a:srgbClr val="1D3275"/>
                </a:solidFill>
                <a:effectLst>
                  <a:outerShdw blurRad="38100" dist="38100" dir="2700000" algn="tl">
                    <a:srgbClr val="C0C0C0"/>
                  </a:outerShdw>
                </a:effectLst>
                <a:latin typeface="Century Schoolbook" pitchFamily="18" charset="0"/>
              </a:rPr>
              <a:t>Compensation Service Training Staff</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2138" y="76200"/>
            <a:ext cx="11604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0" fontAlgn="base" hangingPunct="0">
        <a:spcBef>
          <a:spcPct val="20000"/>
        </a:spcBef>
        <a:spcAft>
          <a:spcPct val="0"/>
        </a:spcAft>
        <a:buChar char="–"/>
        <a:defRPr sz="2400">
          <a:solidFill>
            <a:srgbClr val="1D3275"/>
          </a:solidFill>
          <a:latin typeface="+mn-lt"/>
        </a:defRPr>
      </a:lvl2pPr>
      <a:lvl3pPr marL="1143000" indent="-228600" algn="l" rtl="0" eaLnBrk="0" fontAlgn="base" hangingPunct="0">
        <a:spcBef>
          <a:spcPct val="20000"/>
        </a:spcBef>
        <a:spcAft>
          <a:spcPct val="0"/>
        </a:spcAft>
        <a:buClr>
          <a:srgbClr val="CC0000"/>
        </a:buClr>
        <a:buChar char="•"/>
        <a:defRPr sz="2000">
          <a:solidFill>
            <a:srgbClr val="1D3275"/>
          </a:solidFill>
          <a:latin typeface="+mn-lt"/>
        </a:defRPr>
      </a:lvl3pPr>
      <a:lvl4pPr marL="1600200" indent="-228600" algn="l" rtl="0" eaLnBrk="0" fontAlgn="base" hangingPunct="0">
        <a:spcBef>
          <a:spcPct val="20000"/>
        </a:spcBef>
        <a:spcAft>
          <a:spcPct val="0"/>
        </a:spcAft>
        <a:buChar char="–"/>
        <a:defRPr sz="2000">
          <a:solidFill>
            <a:srgbClr val="1D3275"/>
          </a:solidFill>
          <a:latin typeface="+mn-lt"/>
        </a:defRPr>
      </a:lvl4pPr>
      <a:lvl5pPr marL="2057400" indent="-228600" algn="l" rtl="0" eaLnBrk="0" fontAlgn="base" hangingPunct="0">
        <a:spcBef>
          <a:spcPct val="20000"/>
        </a:spcBef>
        <a:spcAft>
          <a:spcPct val="0"/>
        </a:spcAft>
        <a:buChar char="»"/>
        <a:defRPr sz="2000">
          <a:solidFill>
            <a:srgbClr val="1D3275"/>
          </a:solidFill>
          <a:latin typeface="+mn-lt"/>
        </a:defRPr>
      </a:lvl5pPr>
      <a:lvl6pPr marL="2514600" indent="-228600" algn="l" rtl="0" eaLnBrk="0" fontAlgn="base" hangingPunct="0">
        <a:spcBef>
          <a:spcPct val="20000"/>
        </a:spcBef>
        <a:spcAft>
          <a:spcPct val="0"/>
        </a:spcAft>
        <a:buChar char="»"/>
        <a:defRPr>
          <a:solidFill>
            <a:srgbClr val="1D3275"/>
          </a:solidFill>
          <a:latin typeface="+mn-lt"/>
        </a:defRPr>
      </a:lvl6pPr>
      <a:lvl7pPr marL="2971800" indent="-228600" algn="l" rtl="0" eaLnBrk="0" fontAlgn="base" hangingPunct="0">
        <a:spcBef>
          <a:spcPct val="20000"/>
        </a:spcBef>
        <a:spcAft>
          <a:spcPct val="0"/>
        </a:spcAft>
        <a:buChar char="»"/>
        <a:defRPr>
          <a:solidFill>
            <a:srgbClr val="1D3275"/>
          </a:solidFill>
          <a:latin typeface="+mn-lt"/>
        </a:defRPr>
      </a:lvl7pPr>
      <a:lvl8pPr marL="3429000" indent="-228600" algn="l" rtl="0" eaLnBrk="0" fontAlgn="base" hangingPunct="0">
        <a:spcBef>
          <a:spcPct val="20000"/>
        </a:spcBef>
        <a:spcAft>
          <a:spcPct val="0"/>
        </a:spcAft>
        <a:buChar char="»"/>
        <a:defRPr>
          <a:solidFill>
            <a:srgbClr val="1D3275"/>
          </a:solidFill>
          <a:latin typeface="+mn-lt"/>
        </a:defRPr>
      </a:lvl8pPr>
      <a:lvl9pPr marL="3886200" indent="-228600" algn="l" rtl="0" eaLnBrk="0" fontAlgn="base" hangingPunct="0">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idx="4294967295"/>
          </p:nvPr>
        </p:nvSpPr>
        <p:spPr>
          <a:xfrm>
            <a:off x="914400" y="4953000"/>
            <a:ext cx="7772400" cy="609600"/>
          </a:xfrm>
        </p:spPr>
        <p:txBody>
          <a:bodyPr/>
          <a:lstStyle/>
          <a:p>
            <a:pPr>
              <a:defRPr/>
            </a:pPr>
            <a:r>
              <a:rPr lang="en-US" sz="2400" b="1" dirty="0" smtClean="0">
                <a:solidFill>
                  <a:srgbClr val="1D3275"/>
                </a:solidFill>
                <a:latin typeface="Verdana" pitchFamily="34" charset="0"/>
              </a:rPr>
              <a:t>Compensation Offsets: Retired Pay</a:t>
            </a:r>
            <a:endParaRPr lang="en-US" sz="4800" i="1" dirty="0" smtClean="0">
              <a:solidFill>
                <a:srgbClr val="003366"/>
              </a:solidFill>
              <a:latin typeface="Verdana" pitchFamily="34" charset="0"/>
            </a:endParaRPr>
          </a:p>
        </p:txBody>
      </p:sp>
      <p:sp>
        <p:nvSpPr>
          <p:cNvPr id="3075" name="Rectangle 3"/>
          <p:cNvSpPr>
            <a:spLocks noGrp="1" noChangeArrowheads="1"/>
          </p:cNvSpPr>
          <p:nvPr>
            <p:ph type="subTitle" idx="4294967295"/>
          </p:nvPr>
        </p:nvSpPr>
        <p:spPr>
          <a:xfrm>
            <a:off x="6934200" y="3352800"/>
            <a:ext cx="2209800" cy="609600"/>
          </a:xfrm>
        </p:spPr>
        <p:txBody>
          <a:bodyPr/>
          <a:lstStyle/>
          <a:p>
            <a:pPr marL="0" indent="0" algn="ctr">
              <a:lnSpc>
                <a:spcPct val="80000"/>
              </a:lnSpc>
              <a:buFont typeface="Wingdings" pitchFamily="2" charset="2"/>
              <a:buNone/>
            </a:pPr>
            <a:r>
              <a:rPr lang="en-US" sz="2400" b="1" i="1" dirty="0" smtClean="0">
                <a:latin typeface="Century Schoolbook" pitchFamily="18" charset="0"/>
              </a:rPr>
              <a:t>September 2014</a:t>
            </a:r>
          </a:p>
        </p:txBody>
      </p:sp>
      <p:sp>
        <p:nvSpPr>
          <p:cNvPr id="3076" name="Rectangle 4"/>
          <p:cNvSpPr>
            <a:spLocks noChangeArrowheads="1"/>
          </p:cNvSpPr>
          <p:nvPr/>
        </p:nvSpPr>
        <p:spPr bwMode="auto">
          <a:xfrm>
            <a:off x="838200" y="327660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400" b="1" i="1">
                <a:solidFill>
                  <a:srgbClr val="1D3275"/>
                </a:solidFill>
                <a:latin typeface="Century Schoolbook" pitchFamily="18" charset="0"/>
              </a:rPr>
              <a:t>Compensation Service Training Staff</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10</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10</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Verify cont.</a:t>
            </a:r>
          </a:p>
        </p:txBody>
      </p:sp>
      <p:sp>
        <p:nvSpPr>
          <p:cNvPr id="2" name="Rectangle 1"/>
          <p:cNvSpPr/>
          <p:nvPr/>
        </p:nvSpPr>
        <p:spPr>
          <a:xfrm>
            <a:off x="914400" y="1413064"/>
            <a:ext cx="7620000" cy="1200329"/>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000066"/>
                </a:solidFill>
                <a:latin typeface="+mn-lt"/>
              </a:rPr>
              <a:t>VA Form 21-651, Election of Compensation In Lieu of Retired Pay or Waiver of Retired Pay to Secure Compensation From Department of Veterans Affairs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24200"/>
            <a:ext cx="7903048" cy="2209800"/>
          </a:xfrm>
          <a:prstGeom prst="rect">
            <a:avLst/>
          </a:prstGeom>
        </p:spPr>
      </p:pic>
    </p:spTree>
    <p:extLst>
      <p:ext uri="{BB962C8B-B14F-4D97-AF65-F5344CB8AC3E}">
        <p14:creationId xmlns:p14="http://schemas.microsoft.com/office/powerpoint/2010/main" val="29532879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11</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11</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Birls MSC Screen</a:t>
            </a:r>
          </a:p>
        </p:txBody>
      </p:sp>
      <p:sp>
        <p:nvSpPr>
          <p:cNvPr id="2" name="Rectangle 1"/>
          <p:cNvSpPr/>
          <p:nvPr/>
        </p:nvSpPr>
        <p:spPr>
          <a:xfrm>
            <a:off x="1447800" y="1447800"/>
            <a:ext cx="5791200" cy="523220"/>
          </a:xfrm>
          <a:prstGeom prst="rect">
            <a:avLst/>
          </a:prstGeom>
        </p:spPr>
        <p:txBody>
          <a:bodyPr wrap="square">
            <a:spAutoFit/>
          </a:bodyPr>
          <a:lstStyle/>
          <a:p>
            <a:pPr marL="457200" indent="-457200">
              <a:buFont typeface="Wingdings" panose="05000000000000000000" pitchFamily="2" charset="2"/>
              <a:buChar char="q"/>
            </a:pPr>
            <a:r>
              <a:rPr lang="en-US" sz="2800" dirty="0">
                <a:solidFill>
                  <a:srgbClr val="000066"/>
                </a:solidFill>
                <a:latin typeface="+mn-lt"/>
              </a:rPr>
              <a:t>Review BIRLS MSC Screen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58320"/>
            <a:ext cx="7848600" cy="4038600"/>
          </a:xfrm>
          <a:prstGeom prst="rect">
            <a:avLst/>
          </a:prstGeom>
        </p:spPr>
      </p:pic>
      <p:sp>
        <p:nvSpPr>
          <p:cNvPr id="9" name="Left Arrow 8"/>
          <p:cNvSpPr/>
          <p:nvPr/>
        </p:nvSpPr>
        <p:spPr>
          <a:xfrm>
            <a:off x="2463800" y="3200400"/>
            <a:ext cx="1371600" cy="1905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6582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12</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12</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Birls MSC Screen cont.</a:t>
            </a:r>
          </a:p>
        </p:txBody>
      </p:sp>
      <p:sp>
        <p:nvSpPr>
          <p:cNvPr id="2" name="Rectangle 1"/>
          <p:cNvSpPr/>
          <p:nvPr/>
        </p:nvSpPr>
        <p:spPr>
          <a:xfrm>
            <a:off x="762000" y="1371953"/>
            <a:ext cx="8382000" cy="492443"/>
          </a:xfrm>
          <a:prstGeom prst="rect">
            <a:avLst/>
          </a:prstGeom>
        </p:spPr>
        <p:txBody>
          <a:bodyPr wrap="square">
            <a:spAutoFit/>
          </a:bodyPr>
          <a:lstStyle/>
          <a:p>
            <a:pPr marL="457200" indent="-457200">
              <a:buFont typeface="Wingdings" panose="05000000000000000000" pitchFamily="2" charset="2"/>
              <a:buChar char="q"/>
            </a:pPr>
            <a:r>
              <a:rPr lang="en-US" sz="2600" dirty="0">
                <a:solidFill>
                  <a:srgbClr val="000066"/>
                </a:solidFill>
                <a:latin typeface="+mn-lt"/>
              </a:rPr>
              <a:t>Review BIRLS MSC </a:t>
            </a:r>
            <a:r>
              <a:rPr lang="en-US" sz="2600" dirty="0" smtClean="0">
                <a:solidFill>
                  <a:srgbClr val="000066"/>
                </a:solidFill>
                <a:latin typeface="+mn-lt"/>
              </a:rPr>
              <a:t>Screen for additional payments</a:t>
            </a:r>
            <a:endParaRPr lang="en-US" sz="2600" dirty="0">
              <a:solidFill>
                <a:srgbClr val="000066"/>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128" y="1864396"/>
            <a:ext cx="7316222" cy="4248743"/>
          </a:xfrm>
          <a:prstGeom prst="rect">
            <a:avLst/>
          </a:prstGeom>
        </p:spPr>
      </p:pic>
      <p:sp>
        <p:nvSpPr>
          <p:cNvPr id="9" name="Left Arrow 8"/>
          <p:cNvSpPr/>
          <p:nvPr/>
        </p:nvSpPr>
        <p:spPr>
          <a:xfrm>
            <a:off x="2743200" y="4724400"/>
            <a:ext cx="1400628" cy="683077"/>
          </a:xfrm>
          <a:prstGeom prst="leftArrow">
            <a:avLst/>
          </a:prstGeom>
          <a:solidFill>
            <a:schemeClr val="accent6"/>
          </a:solidFill>
          <a:scene3d>
            <a:camera prst="orthographicFront">
              <a:rot lat="21299999" lon="300000" rev="10799999"/>
            </a:camera>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Left Arrow 9"/>
          <p:cNvSpPr/>
          <p:nvPr/>
        </p:nvSpPr>
        <p:spPr>
          <a:xfrm>
            <a:off x="6172199" y="4724400"/>
            <a:ext cx="1288143" cy="756555"/>
          </a:xfrm>
          <a:prstGeom prst="leftArrow">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65753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13</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13</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Review the Corporate Record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63542"/>
            <a:ext cx="7392432" cy="4572638"/>
          </a:xfrm>
          <a:prstGeom prst="rect">
            <a:avLst/>
          </a:prstGeom>
        </p:spPr>
      </p:pic>
      <p:sp>
        <p:nvSpPr>
          <p:cNvPr id="9" name="Left Arrow 8"/>
          <p:cNvSpPr/>
          <p:nvPr/>
        </p:nvSpPr>
        <p:spPr>
          <a:xfrm>
            <a:off x="3657600" y="3428891"/>
            <a:ext cx="1524000" cy="45719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625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14</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14</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anose="05000000000000000000" pitchFamily="2" charset="2"/>
              <a:buChar char="q"/>
            </a:pPr>
            <a:r>
              <a:rPr lang="en-US" dirty="0" smtClean="0"/>
              <a:t>Select the Military Tab</a:t>
            </a:r>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Review the Corporate Record cont.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04" y="1981200"/>
            <a:ext cx="7487696" cy="4115375"/>
          </a:xfrm>
          <a:prstGeom prst="rect">
            <a:avLst/>
          </a:prstGeom>
        </p:spPr>
      </p:pic>
      <p:sp>
        <p:nvSpPr>
          <p:cNvPr id="17" name="Up Arrow 16"/>
          <p:cNvSpPr/>
          <p:nvPr/>
        </p:nvSpPr>
        <p:spPr>
          <a:xfrm>
            <a:off x="1760481" y="2590800"/>
            <a:ext cx="402021" cy="116210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3362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15</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15</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419600"/>
          </a:xfrm>
        </p:spPr>
        <p:txBody>
          <a:bodyPr/>
          <a:lstStyle/>
          <a:p>
            <a:pPr>
              <a:buClr>
                <a:srgbClr val="1D3275"/>
              </a:buClr>
              <a:buFont typeface="Wingdings" panose="05000000000000000000" pitchFamily="2" charset="2"/>
              <a:buChar char="q"/>
            </a:pPr>
            <a:r>
              <a:rPr lang="en-US" dirty="0" smtClean="0"/>
              <a:t>Select the Military Payments tab</a:t>
            </a:r>
          </a:p>
        </p:txBody>
      </p:sp>
      <p:sp>
        <p:nvSpPr>
          <p:cNvPr id="504834" name="Rectangle 2"/>
          <p:cNvSpPr>
            <a:spLocks noGrp="1" noChangeArrowheads="1"/>
          </p:cNvSpPr>
          <p:nvPr>
            <p:ph type="title" idx="4294967295"/>
          </p:nvPr>
        </p:nvSpPr>
        <p:spPr>
          <a:xfrm>
            <a:off x="1752600" y="0"/>
            <a:ext cx="7391400" cy="882650"/>
          </a:xfrm>
        </p:spPr>
        <p:txBody>
          <a:bodyPr/>
          <a:lstStyle/>
          <a:p>
            <a:pPr>
              <a:defRPr/>
            </a:pPr>
            <a:r>
              <a:rPr lang="en-US" dirty="0" smtClean="0"/>
              <a:t>Review the Military Payments Screen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23294"/>
            <a:ext cx="7697275" cy="4124901"/>
          </a:xfrm>
          <a:prstGeom prst="rect">
            <a:avLst/>
          </a:prstGeom>
        </p:spPr>
      </p:pic>
      <p:sp>
        <p:nvSpPr>
          <p:cNvPr id="9" name="Up Arrow 8"/>
          <p:cNvSpPr/>
          <p:nvPr/>
        </p:nvSpPr>
        <p:spPr>
          <a:xfrm>
            <a:off x="6963760" y="3124198"/>
            <a:ext cx="533400" cy="1290145"/>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2905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16</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16</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Review the Retired Pay History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24000"/>
            <a:ext cx="8078328" cy="4648849"/>
          </a:xfrm>
          <a:prstGeom prst="rect">
            <a:avLst/>
          </a:prstGeom>
        </p:spPr>
      </p:pic>
      <p:sp>
        <p:nvSpPr>
          <p:cNvPr id="9" name="Right Arrow 8"/>
          <p:cNvSpPr/>
          <p:nvPr/>
        </p:nvSpPr>
        <p:spPr>
          <a:xfrm>
            <a:off x="1261242" y="2944024"/>
            <a:ext cx="914400" cy="65370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Left Arrow 9"/>
          <p:cNvSpPr/>
          <p:nvPr/>
        </p:nvSpPr>
        <p:spPr>
          <a:xfrm>
            <a:off x="8078328" y="2944024"/>
            <a:ext cx="914400" cy="63137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6015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17</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17</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7162800" cy="882650"/>
          </a:xfrm>
        </p:spPr>
        <p:txBody>
          <a:bodyPr/>
          <a:lstStyle/>
          <a:p>
            <a:pPr>
              <a:defRPr/>
            </a:pPr>
            <a:r>
              <a:rPr lang="en-US" dirty="0" smtClean="0"/>
              <a:t>Additional Ways to Confirm Payments</a:t>
            </a:r>
          </a:p>
        </p:txBody>
      </p:sp>
      <p:sp>
        <p:nvSpPr>
          <p:cNvPr id="2" name="Rectangle 1"/>
          <p:cNvSpPr/>
          <p:nvPr/>
        </p:nvSpPr>
        <p:spPr>
          <a:xfrm>
            <a:off x="762000" y="1413064"/>
            <a:ext cx="8229600" cy="2246769"/>
          </a:xfrm>
          <a:prstGeom prst="rect">
            <a:avLst/>
          </a:prstGeom>
        </p:spPr>
        <p:txBody>
          <a:bodyPr wrap="square">
            <a:spAutoFit/>
          </a:bodyPr>
          <a:lstStyle/>
          <a:p>
            <a:pPr marL="457200" indent="-457200">
              <a:buFont typeface="Wingdings" panose="05000000000000000000" pitchFamily="2" charset="2"/>
              <a:buChar char="q"/>
            </a:pPr>
            <a:r>
              <a:rPr lang="en-US" sz="2800" dirty="0">
                <a:solidFill>
                  <a:srgbClr val="000066"/>
                </a:solidFill>
                <a:latin typeface="+mn-lt"/>
              </a:rPr>
              <a:t>Or….call Defense, Finance and Accounting System (DFAS) 1-800-321-1080</a:t>
            </a:r>
          </a:p>
          <a:p>
            <a:pPr marL="457200" indent="-457200">
              <a:buFont typeface="Wingdings" panose="05000000000000000000" pitchFamily="2" charset="2"/>
              <a:buChar char="q"/>
            </a:pPr>
            <a:r>
              <a:rPr lang="en-US" sz="2800" dirty="0">
                <a:solidFill>
                  <a:srgbClr val="000066"/>
                </a:solidFill>
                <a:latin typeface="+mn-lt"/>
              </a:rPr>
              <a:t>Contact your local Retired Casualty Pay Subsystem (RCPS) </a:t>
            </a:r>
            <a:r>
              <a:rPr lang="en-US" sz="2800" dirty="0" smtClean="0">
                <a:solidFill>
                  <a:srgbClr val="000066"/>
                </a:solidFill>
                <a:latin typeface="+mn-lt"/>
              </a:rPr>
              <a:t>Liaison</a:t>
            </a:r>
          </a:p>
          <a:p>
            <a:pPr marL="457200" indent="-457200">
              <a:buFont typeface="Wingdings" panose="05000000000000000000" pitchFamily="2" charset="2"/>
              <a:buChar char="q"/>
            </a:pPr>
            <a:endParaRPr lang="en-US" sz="2800" dirty="0">
              <a:solidFill>
                <a:srgbClr val="000066"/>
              </a:solidFill>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971800"/>
            <a:ext cx="3124200" cy="3215197"/>
          </a:xfrm>
          <a:prstGeom prst="rect">
            <a:avLst/>
          </a:prstGeom>
        </p:spPr>
      </p:pic>
    </p:spTree>
    <p:extLst>
      <p:ext uri="{BB962C8B-B14F-4D97-AF65-F5344CB8AC3E}">
        <p14:creationId xmlns:p14="http://schemas.microsoft.com/office/powerpoint/2010/main" val="39894768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18</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18</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eaLnBrk="1" hangingPunct="1">
              <a:buFont typeface="Wingdings" panose="05000000000000000000" pitchFamily="2" charset="2"/>
              <a:buChar char="q"/>
              <a:defRPr/>
            </a:pPr>
            <a:endParaRPr lang="en-US" sz="1200" dirty="0" smtClean="0"/>
          </a:p>
          <a:p>
            <a:pPr eaLnBrk="1" hangingPunct="1">
              <a:buClr>
                <a:srgbClr val="000066"/>
              </a:buClr>
              <a:buFont typeface="Wingdings" panose="05000000000000000000" pitchFamily="2" charset="2"/>
              <a:buChar char="q"/>
              <a:defRPr/>
            </a:pPr>
            <a:r>
              <a:rPr lang="en-US" dirty="0" smtClean="0">
                <a:solidFill>
                  <a:srgbClr val="000066"/>
                </a:solidFill>
              </a:rPr>
              <a:t>Consider factors</a:t>
            </a:r>
            <a:endParaRPr lang="en-US" dirty="0">
              <a:solidFill>
                <a:srgbClr val="000066"/>
              </a:solidFill>
            </a:endParaRPr>
          </a:p>
          <a:p>
            <a:pPr eaLnBrk="1" hangingPunct="1">
              <a:buClr>
                <a:srgbClr val="000066"/>
              </a:buClr>
              <a:buFont typeface="Wingdings" panose="05000000000000000000" pitchFamily="2" charset="2"/>
              <a:buChar char="q"/>
              <a:defRPr/>
            </a:pPr>
            <a:r>
              <a:rPr lang="en-US" dirty="0">
                <a:solidFill>
                  <a:srgbClr val="000066"/>
                </a:solidFill>
              </a:rPr>
              <a:t>Determine withholding end </a:t>
            </a:r>
            <a:r>
              <a:rPr lang="en-US" dirty="0" smtClean="0">
                <a:solidFill>
                  <a:srgbClr val="000066"/>
                </a:solidFill>
              </a:rPr>
              <a:t>date</a:t>
            </a:r>
            <a:endParaRPr lang="en-US" dirty="0">
              <a:solidFill>
                <a:srgbClr val="000066"/>
              </a:solidFill>
            </a:endParaRPr>
          </a:p>
          <a:p>
            <a:pPr eaLnBrk="1" hangingPunct="1">
              <a:buClr>
                <a:srgbClr val="000066"/>
              </a:buClr>
              <a:buFont typeface="Wingdings" panose="05000000000000000000" pitchFamily="2" charset="2"/>
              <a:buChar char="q"/>
              <a:defRPr/>
            </a:pPr>
            <a:r>
              <a:rPr lang="en-US" dirty="0">
                <a:solidFill>
                  <a:srgbClr val="000066"/>
                </a:solidFill>
              </a:rPr>
              <a:t>Determine amount to </a:t>
            </a:r>
            <a:r>
              <a:rPr lang="en-US" dirty="0" smtClean="0">
                <a:solidFill>
                  <a:srgbClr val="000066"/>
                </a:solidFill>
              </a:rPr>
              <a:t>withhold</a:t>
            </a:r>
          </a:p>
          <a:p>
            <a:pPr>
              <a:buClr>
                <a:srgbClr val="000066"/>
              </a:buClr>
              <a:buFont typeface="Wingdings" panose="05000000000000000000" pitchFamily="2" charset="2"/>
              <a:buChar char="q"/>
            </a:pPr>
            <a:r>
              <a:rPr lang="en-US" dirty="0">
                <a:solidFill>
                  <a:srgbClr val="000066"/>
                </a:solidFill>
              </a:rPr>
              <a:t>Is a waiver of record? </a:t>
            </a:r>
          </a:p>
          <a:p>
            <a:pPr>
              <a:buClr>
                <a:srgbClr val="000066"/>
              </a:buClr>
              <a:buFont typeface="Wingdings" panose="05000000000000000000" pitchFamily="2" charset="2"/>
              <a:buChar char="q"/>
            </a:pPr>
            <a:r>
              <a:rPr lang="en-US" dirty="0">
                <a:solidFill>
                  <a:srgbClr val="000066"/>
                </a:solidFill>
              </a:rPr>
              <a:t>Is it an original award or an increase</a:t>
            </a:r>
            <a:r>
              <a:rPr lang="en-US" dirty="0" smtClean="0">
                <a:solidFill>
                  <a:srgbClr val="000066"/>
                </a:solidFill>
              </a:rPr>
              <a:t>?</a:t>
            </a:r>
            <a:endParaRPr lang="en-US" dirty="0">
              <a:solidFill>
                <a:srgbClr val="000066"/>
              </a:solidFill>
            </a:endParaRPr>
          </a:p>
          <a:p>
            <a:pPr>
              <a:buClr>
                <a:srgbClr val="000066"/>
              </a:buClr>
              <a:buFont typeface="Wingdings" panose="05000000000000000000" pitchFamily="2" charset="2"/>
              <a:buChar char="q"/>
            </a:pPr>
            <a:r>
              <a:rPr lang="en-US" dirty="0">
                <a:solidFill>
                  <a:srgbClr val="000066"/>
                </a:solidFill>
              </a:rPr>
              <a:t>Is dependency an issue? </a:t>
            </a:r>
          </a:p>
          <a:p>
            <a:pPr>
              <a:buClr>
                <a:srgbClr val="000066"/>
              </a:buClr>
              <a:buFont typeface="Wingdings" panose="05000000000000000000" pitchFamily="2" charset="2"/>
              <a:buChar char="q"/>
            </a:pPr>
            <a:r>
              <a:rPr lang="en-US" dirty="0">
                <a:solidFill>
                  <a:srgbClr val="000066"/>
                </a:solidFill>
              </a:rPr>
              <a:t>Is VA compensation or Military Retired Pay (MRP) greater?</a:t>
            </a:r>
          </a:p>
          <a:p>
            <a:pPr eaLnBrk="1" hangingPunct="1">
              <a:buFont typeface="Wingdings" panose="05000000000000000000" pitchFamily="2" charset="2"/>
              <a:buChar char="q"/>
              <a:defRPr/>
            </a:pPr>
            <a:endParaRPr lang="en-US" dirty="0"/>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676400" y="0"/>
            <a:ext cx="6477000" cy="882650"/>
          </a:xfrm>
        </p:spPr>
        <p:txBody>
          <a:bodyPr/>
          <a:lstStyle/>
          <a:p>
            <a:pPr>
              <a:defRPr/>
            </a:pPr>
            <a:r>
              <a:rPr lang="en-US" dirty="0" smtClean="0"/>
              <a:t>Prepare Award</a:t>
            </a:r>
          </a:p>
        </p:txBody>
      </p:sp>
      <p:pic>
        <p:nvPicPr>
          <p:cNvPr id="6" name="Picture 4" descr="C:\Documents and Settings\CAPMGREE\Application Data\Microsoft\Media Catalog\Downloaded Clips\cla9\j0423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430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5456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19</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19</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anose="05000000000000000000" pitchFamily="2" charset="2"/>
              <a:buChar char="q"/>
            </a:pPr>
            <a:r>
              <a:rPr lang="en-US" dirty="0" smtClean="0"/>
              <a:t>Select the “Calendar” from the Compensation Service Intranet</a:t>
            </a:r>
          </a:p>
          <a:p>
            <a:pPr>
              <a:buClr>
                <a:srgbClr val="1D3275"/>
              </a:buClr>
              <a:buFont typeface="Wingdings" panose="05000000000000000000" pitchFamily="2" charset="2"/>
              <a:buChar char="q"/>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Determine the Cutoff (end) Date</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80233"/>
            <a:ext cx="7924800" cy="371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2362200" y="5486400"/>
            <a:ext cx="1981200" cy="381000"/>
          </a:xfrm>
          <a:prstGeom prst="leftArrow">
            <a:avLst/>
          </a:prstGeom>
          <a:solidFill>
            <a:srgbClr val="00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1709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728F830-42DA-493A-834E-77448722BE40}" type="slidenum">
              <a:rPr lang="en-US" smtClean="0"/>
              <a:pPr>
                <a:defRPr/>
              </a:pPr>
              <a:t>2</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8C3FE827-57D5-4F4F-A388-2605371E15C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4100" name="Rectangle 6"/>
          <p:cNvSpPr>
            <a:spLocks noGrp="1" noChangeArrowheads="1"/>
          </p:cNvSpPr>
          <p:nvPr>
            <p:ph type="body" idx="1"/>
          </p:nvPr>
        </p:nvSpPr>
        <p:spPr>
          <a:xfrm>
            <a:off x="533400" y="1447800"/>
            <a:ext cx="8382000" cy="4800600"/>
          </a:xfrm>
        </p:spPr>
        <p:txBody>
          <a:bodyPr/>
          <a:lstStyle/>
          <a:p>
            <a:pPr>
              <a:lnSpc>
                <a:spcPct val="150000"/>
              </a:lnSpc>
              <a:buClr>
                <a:srgbClr val="1D3275"/>
              </a:buClr>
              <a:buFont typeface="Wingdings" pitchFamily="2" charset="2"/>
              <a:buNone/>
              <a:defRPr/>
            </a:pPr>
            <a:r>
              <a:rPr lang="en-US" kern="1200" dirty="0" smtClean="0">
                <a:latin typeface="Arial" pitchFamily="34" charset="0"/>
                <a:cs typeface="Arial" pitchFamily="34" charset="0"/>
              </a:rPr>
              <a:t>Learn “CPIN”</a:t>
            </a:r>
          </a:p>
          <a:p>
            <a:pPr marL="514350" lvl="0" indent="-514350">
              <a:buClr>
                <a:srgbClr val="000066"/>
              </a:buClr>
              <a:buFont typeface="+mj-lt"/>
              <a:buAutoNum type="arabicPeriod"/>
            </a:pPr>
            <a:r>
              <a:rPr lang="en-US" dirty="0"/>
              <a:t>H</a:t>
            </a:r>
            <a:r>
              <a:rPr lang="en-US" dirty="0" smtClean="0"/>
              <a:t>ow </a:t>
            </a:r>
            <a:r>
              <a:rPr lang="en-US" dirty="0"/>
              <a:t>to </a:t>
            </a:r>
            <a:r>
              <a:rPr lang="en-US" sz="3600" b="1" dirty="0"/>
              <a:t>C</a:t>
            </a:r>
            <a:r>
              <a:rPr lang="en-US" dirty="0"/>
              <a:t>onfirm/verify receipt of retired pay</a:t>
            </a:r>
          </a:p>
          <a:p>
            <a:pPr marL="514350" lvl="0" indent="-514350">
              <a:buClr>
                <a:srgbClr val="000066"/>
              </a:buClr>
              <a:buFont typeface="+mj-lt"/>
              <a:buAutoNum type="arabicPeriod"/>
            </a:pPr>
            <a:r>
              <a:rPr lang="en-US" dirty="0"/>
              <a:t>H</a:t>
            </a:r>
            <a:r>
              <a:rPr lang="en-US" dirty="0" smtClean="0"/>
              <a:t>ow </a:t>
            </a:r>
            <a:r>
              <a:rPr lang="en-US" dirty="0"/>
              <a:t>to </a:t>
            </a:r>
            <a:r>
              <a:rPr lang="en-US" sz="3600" b="1" dirty="0"/>
              <a:t>P</a:t>
            </a:r>
            <a:r>
              <a:rPr lang="en-US" dirty="0"/>
              <a:t>repare an award </a:t>
            </a:r>
          </a:p>
          <a:p>
            <a:pPr marL="514350" lvl="0" indent="-514350">
              <a:buClr>
                <a:srgbClr val="000066"/>
              </a:buClr>
              <a:buFont typeface="+mj-lt"/>
              <a:buAutoNum type="arabicPeriod"/>
            </a:pPr>
            <a:r>
              <a:rPr lang="en-US" dirty="0"/>
              <a:t>H</a:t>
            </a:r>
            <a:r>
              <a:rPr lang="en-US" dirty="0" smtClean="0"/>
              <a:t>ow </a:t>
            </a:r>
            <a:r>
              <a:rPr lang="en-US" dirty="0"/>
              <a:t>to </a:t>
            </a:r>
            <a:r>
              <a:rPr lang="en-US" sz="3600" b="1" dirty="0"/>
              <a:t>I</a:t>
            </a:r>
            <a:r>
              <a:rPr lang="en-US" dirty="0"/>
              <a:t>nput the award and notify the Veteran in the appropriate system</a:t>
            </a:r>
          </a:p>
          <a:p>
            <a:pPr marL="514350" lvl="0" indent="-514350">
              <a:buClr>
                <a:srgbClr val="000066"/>
              </a:buClr>
              <a:buFont typeface="+mj-lt"/>
              <a:buAutoNum type="arabicPeriod"/>
            </a:pPr>
            <a:r>
              <a:rPr lang="en-US" dirty="0"/>
              <a:t>H</a:t>
            </a:r>
            <a:r>
              <a:rPr lang="en-US" dirty="0" smtClean="0"/>
              <a:t>ow </a:t>
            </a:r>
            <a:r>
              <a:rPr lang="en-US" dirty="0"/>
              <a:t>to </a:t>
            </a:r>
            <a:r>
              <a:rPr lang="en-US" sz="3600" b="1" dirty="0"/>
              <a:t>N</a:t>
            </a:r>
            <a:r>
              <a:rPr lang="en-US" dirty="0"/>
              <a:t>otify a veteran using </a:t>
            </a:r>
            <a:r>
              <a:rPr lang="en-US" dirty="0" smtClean="0"/>
              <a:t>PCGL and/or VBMS-A ADL (Automated Decision Letter)</a:t>
            </a:r>
            <a:endParaRPr lang="en-US" dirty="0"/>
          </a:p>
          <a:p>
            <a:pPr marL="514350" indent="-514350">
              <a:lnSpc>
                <a:spcPct val="150000"/>
              </a:lnSpc>
              <a:buClr>
                <a:srgbClr val="000066"/>
              </a:buClr>
              <a:buFont typeface="+mj-lt"/>
              <a:buAutoNum type="arabicPeriod"/>
              <a:defRPr/>
            </a:pPr>
            <a:endParaRPr lang="en-US" kern="1200" dirty="0" smtClean="0">
              <a:latin typeface="Arial" pitchFamily="34" charset="0"/>
              <a:cs typeface="Arial" pitchFamily="34" charset="0"/>
            </a:endParaRPr>
          </a:p>
        </p:txBody>
      </p:sp>
      <p:sp>
        <p:nvSpPr>
          <p:cNvPr id="502786" name="Rectangle 2"/>
          <p:cNvSpPr>
            <a:spLocks noGrp="1" noChangeArrowheads="1"/>
          </p:cNvSpPr>
          <p:nvPr>
            <p:ph type="title"/>
          </p:nvPr>
        </p:nvSpPr>
        <p:spPr>
          <a:xfrm>
            <a:off x="1752600" y="0"/>
            <a:ext cx="6477000" cy="882650"/>
          </a:xfrm>
        </p:spPr>
        <p:txBody>
          <a:bodyPr/>
          <a:lstStyle/>
          <a:p>
            <a:pPr>
              <a:defRPr/>
            </a:pPr>
            <a:r>
              <a:rPr lang="en-US" dirty="0" smtClean="0"/>
              <a:t>Lesson Objectives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20</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20</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Prepare Cutoff (end) Date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21" y="1461157"/>
            <a:ext cx="8153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2622331" y="3184345"/>
            <a:ext cx="1066800" cy="242316"/>
          </a:xfrm>
          <a:prstGeom prst="leftArrow">
            <a:avLst/>
          </a:prstGeom>
          <a:solidFill>
            <a:srgbClr val="0000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Left Arrow 8"/>
          <p:cNvSpPr/>
          <p:nvPr/>
        </p:nvSpPr>
        <p:spPr>
          <a:xfrm>
            <a:off x="6109138" y="4359715"/>
            <a:ext cx="1371600" cy="242316"/>
          </a:xfrm>
          <a:prstGeom prst="leftArrow">
            <a:avLst/>
          </a:prstGeom>
          <a:solidFill>
            <a:srgbClr val="0000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Left Arrow 9"/>
          <p:cNvSpPr/>
          <p:nvPr/>
        </p:nvSpPr>
        <p:spPr>
          <a:xfrm>
            <a:off x="6109138" y="4690362"/>
            <a:ext cx="1371600" cy="242316"/>
          </a:xfrm>
          <a:prstGeom prst="leftArrow">
            <a:avLst/>
          </a:prstGeom>
          <a:solidFill>
            <a:srgbClr val="0000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7228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21</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21</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marL="0" indent="0">
              <a:buNone/>
            </a:pPr>
            <a:endParaRPr lang="en-US" dirty="0"/>
          </a:p>
          <a:p>
            <a:pPr>
              <a:buClr>
                <a:srgbClr val="000066"/>
              </a:buClr>
              <a:buFont typeface="Wingdings" panose="05000000000000000000" pitchFamily="2" charset="2"/>
              <a:buChar char="q"/>
            </a:pPr>
            <a:r>
              <a:rPr lang="en-US" dirty="0"/>
              <a:t>When Retired Pay is Greater:</a:t>
            </a:r>
          </a:p>
          <a:p>
            <a:endParaRPr lang="en-US" dirty="0"/>
          </a:p>
          <a:p>
            <a:pPr lvl="1"/>
            <a:r>
              <a:rPr lang="en-US" dirty="0">
                <a:solidFill>
                  <a:srgbClr val="000066"/>
                </a:solidFill>
              </a:rPr>
              <a:t>Withhold VA compensation in an amount equal to the MRP until DFAS has had time to reduce the Veteran’s MRP by an amount equaling the compensation paid by VA.  </a:t>
            </a:r>
            <a:r>
              <a:rPr lang="en-US" u="sng" dirty="0">
                <a:solidFill>
                  <a:srgbClr val="000066"/>
                </a:solidFill>
              </a:rPr>
              <a:t>M21-1MR(III)(v)(5)(B)(9)(a)</a:t>
            </a: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7162800" cy="882650"/>
          </a:xfrm>
        </p:spPr>
        <p:txBody>
          <a:bodyPr/>
          <a:lstStyle/>
          <a:p>
            <a:pPr>
              <a:defRPr/>
            </a:pPr>
            <a:r>
              <a:rPr lang="en-US" dirty="0"/>
              <a:t>Determine the </a:t>
            </a:r>
            <a:r>
              <a:rPr lang="en-US" dirty="0" smtClean="0"/>
              <a:t>Amount </a:t>
            </a:r>
            <a:r>
              <a:rPr lang="en-US" dirty="0"/>
              <a:t>to </a:t>
            </a:r>
            <a:r>
              <a:rPr lang="en-US" dirty="0" smtClean="0"/>
              <a:t>Withhold</a:t>
            </a:r>
          </a:p>
        </p:txBody>
      </p:sp>
    </p:spTree>
    <p:extLst>
      <p:ext uri="{BB962C8B-B14F-4D97-AF65-F5344CB8AC3E}">
        <p14:creationId xmlns:p14="http://schemas.microsoft.com/office/powerpoint/2010/main" val="29492565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22</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22</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000066"/>
              </a:buClr>
              <a:buFont typeface="Wingdings" panose="05000000000000000000" pitchFamily="2" charset="2"/>
              <a:buChar char="q"/>
            </a:pPr>
            <a:r>
              <a:rPr lang="en-US" sz="2200" dirty="0" smtClean="0">
                <a:solidFill>
                  <a:srgbClr val="000066"/>
                </a:solidFill>
              </a:rPr>
              <a:t>To </a:t>
            </a:r>
            <a:r>
              <a:rPr lang="en-US" sz="2200" dirty="0">
                <a:solidFill>
                  <a:srgbClr val="000066"/>
                </a:solidFill>
              </a:rPr>
              <a:t>calculate the withholding for an </a:t>
            </a:r>
            <a:r>
              <a:rPr lang="en-US" sz="2200" b="1" u="sng" dirty="0">
                <a:solidFill>
                  <a:srgbClr val="000066"/>
                </a:solidFill>
              </a:rPr>
              <a:t>original</a:t>
            </a:r>
            <a:r>
              <a:rPr lang="en-US" sz="2200" dirty="0">
                <a:solidFill>
                  <a:srgbClr val="000066"/>
                </a:solidFill>
              </a:rPr>
              <a:t> award you need the Veterans:</a:t>
            </a:r>
          </a:p>
          <a:p>
            <a:pPr lvl="1"/>
            <a:r>
              <a:rPr lang="en-US" sz="2200" dirty="0">
                <a:solidFill>
                  <a:srgbClr val="000066"/>
                </a:solidFill>
              </a:rPr>
              <a:t>Gross Retired Pay amount</a:t>
            </a:r>
          </a:p>
          <a:p>
            <a:pPr lvl="1"/>
            <a:r>
              <a:rPr lang="en-US" sz="2200" dirty="0">
                <a:solidFill>
                  <a:srgbClr val="000066"/>
                </a:solidFill>
              </a:rPr>
              <a:t>New Gross VA payment amount from the rate chart {slow way}, or by </a:t>
            </a:r>
            <a:r>
              <a:rPr lang="en-US" sz="2200" u="sng" dirty="0">
                <a:solidFill>
                  <a:srgbClr val="000066"/>
                </a:solidFill>
              </a:rPr>
              <a:t>generating a dummy award</a:t>
            </a:r>
            <a:r>
              <a:rPr lang="en-US" sz="2200" dirty="0">
                <a:solidFill>
                  <a:srgbClr val="000066"/>
                </a:solidFill>
              </a:rPr>
              <a:t> {fast way}.</a:t>
            </a:r>
            <a:endParaRPr lang="en-US" dirty="0">
              <a:solidFill>
                <a:srgbClr val="000066"/>
              </a:solidFill>
            </a:endParaRPr>
          </a:p>
          <a:p>
            <a:pPr marL="457200" lvl="1" indent="0">
              <a:buNone/>
            </a:pPr>
            <a:endParaRPr lang="en-US" sz="2000" dirty="0">
              <a:solidFill>
                <a:srgbClr val="000066"/>
              </a:solidFill>
            </a:endParaRPr>
          </a:p>
          <a:p>
            <a:pPr marL="457200" lvl="1" indent="0">
              <a:buNone/>
            </a:pPr>
            <a:r>
              <a:rPr lang="en-US" sz="2000" dirty="0">
                <a:solidFill>
                  <a:srgbClr val="000066"/>
                </a:solidFill>
              </a:rPr>
              <a:t>Original Example:</a:t>
            </a:r>
          </a:p>
          <a:p>
            <a:pPr marL="457200" lvl="1" indent="0">
              <a:buNone/>
            </a:pPr>
            <a:r>
              <a:rPr lang="en-US" sz="2000" dirty="0">
                <a:solidFill>
                  <a:srgbClr val="000066"/>
                </a:solidFill>
              </a:rPr>
              <a:t>Vet receives MRP of $950.  He is granted 10% in the amount of $129.00 per month, effective 3/14/13. How much will we withhold, when will the withholding start, and when will the withholding end based on the current calendar?</a:t>
            </a:r>
          </a:p>
          <a:p>
            <a:pPr marL="457200" lvl="1" indent="0">
              <a:buNone/>
            </a:pPr>
            <a:r>
              <a:rPr lang="en-US" sz="2200" dirty="0">
                <a:solidFill>
                  <a:srgbClr val="000066"/>
                </a:solidFill>
              </a:rPr>
              <a:t>Answer: $129 from April 1, 2013 to (Current Month)</a:t>
            </a: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Calculate the Amount to Withhold</a:t>
            </a:r>
          </a:p>
        </p:txBody>
      </p:sp>
    </p:spTree>
    <p:extLst>
      <p:ext uri="{BB962C8B-B14F-4D97-AF65-F5344CB8AC3E}">
        <p14:creationId xmlns:p14="http://schemas.microsoft.com/office/powerpoint/2010/main" val="5141310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23</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23</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600200" y="0"/>
            <a:ext cx="7543800" cy="882650"/>
          </a:xfrm>
        </p:spPr>
        <p:txBody>
          <a:bodyPr/>
          <a:lstStyle/>
          <a:p>
            <a:pPr>
              <a:defRPr/>
            </a:pPr>
            <a:r>
              <a:rPr lang="en-US" dirty="0" smtClean="0"/>
              <a:t>Calculate the Amount to withhold pt. 2</a:t>
            </a:r>
          </a:p>
        </p:txBody>
      </p:sp>
      <p:sp>
        <p:nvSpPr>
          <p:cNvPr id="2" name="Rectangle 1"/>
          <p:cNvSpPr/>
          <p:nvPr/>
        </p:nvSpPr>
        <p:spPr>
          <a:xfrm>
            <a:off x="762000" y="1447800"/>
            <a:ext cx="8343900" cy="4893647"/>
          </a:xfrm>
          <a:prstGeom prst="rect">
            <a:avLst/>
          </a:prstGeom>
        </p:spPr>
        <p:txBody>
          <a:bodyPr wrap="square">
            <a:spAutoFit/>
          </a:bodyPr>
          <a:lstStyle/>
          <a:p>
            <a:pPr marL="457200" indent="-457200">
              <a:buFont typeface="Wingdings" panose="05000000000000000000" pitchFamily="2" charset="2"/>
              <a:buChar char="q"/>
            </a:pPr>
            <a:r>
              <a:rPr lang="en-US" sz="2600" dirty="0">
                <a:solidFill>
                  <a:srgbClr val="000066"/>
                </a:solidFill>
                <a:latin typeface="+mn-lt"/>
              </a:rPr>
              <a:t>To calculate the withholding for an </a:t>
            </a:r>
            <a:r>
              <a:rPr lang="en-US" sz="2600" b="1" u="sng" dirty="0">
                <a:solidFill>
                  <a:srgbClr val="000066"/>
                </a:solidFill>
                <a:latin typeface="+mn-lt"/>
              </a:rPr>
              <a:t>increased</a:t>
            </a:r>
            <a:r>
              <a:rPr lang="en-US" sz="2600" dirty="0">
                <a:solidFill>
                  <a:srgbClr val="000066"/>
                </a:solidFill>
                <a:latin typeface="+mn-lt"/>
              </a:rPr>
              <a:t> award you need the Veterans:</a:t>
            </a:r>
          </a:p>
          <a:p>
            <a:pPr marL="914400" lvl="1" indent="-457200">
              <a:buFont typeface="Arial" panose="020B0604020202020204" pitchFamily="34" charset="0"/>
              <a:buChar char="•"/>
            </a:pPr>
            <a:r>
              <a:rPr lang="en-US" sz="2600" dirty="0">
                <a:solidFill>
                  <a:srgbClr val="000066"/>
                </a:solidFill>
                <a:latin typeface="+mn-lt"/>
              </a:rPr>
              <a:t>Gross Retired Pay amount</a:t>
            </a:r>
          </a:p>
          <a:p>
            <a:pPr marL="914400" lvl="1" indent="-457200">
              <a:buFont typeface="Arial" panose="020B0604020202020204" pitchFamily="34" charset="0"/>
              <a:buChar char="•"/>
            </a:pPr>
            <a:r>
              <a:rPr lang="en-US" sz="2600" dirty="0">
                <a:solidFill>
                  <a:srgbClr val="000066"/>
                </a:solidFill>
                <a:latin typeface="+mn-lt"/>
              </a:rPr>
              <a:t>Prior NET VA payment (old rate) from the Awards/Ratings tab of the Corporate Inquiry in SHARE. </a:t>
            </a:r>
          </a:p>
          <a:p>
            <a:pPr marL="914400" lvl="1" indent="-457200">
              <a:buFont typeface="Arial" panose="020B0604020202020204" pitchFamily="34" charset="0"/>
              <a:buChar char="•"/>
            </a:pPr>
            <a:r>
              <a:rPr lang="en-US" sz="2600" dirty="0">
                <a:solidFill>
                  <a:srgbClr val="000066"/>
                </a:solidFill>
                <a:latin typeface="+mn-lt"/>
              </a:rPr>
              <a:t>Prior VA withholding amount from the Awards/Ratings tab of the Corporate Inquiry in SHARE. </a:t>
            </a:r>
          </a:p>
          <a:p>
            <a:pPr marL="914400" lvl="1" indent="-457200">
              <a:buFont typeface="Arial" panose="020B0604020202020204" pitchFamily="34" charset="0"/>
              <a:buChar char="•"/>
            </a:pPr>
            <a:r>
              <a:rPr lang="en-US" sz="2600" dirty="0">
                <a:solidFill>
                  <a:srgbClr val="000066"/>
                </a:solidFill>
                <a:latin typeface="+mn-lt"/>
              </a:rPr>
              <a:t>New Gross VA payment (new rate) amount from the rate chart {slow way}, or by </a:t>
            </a:r>
            <a:r>
              <a:rPr lang="en-US" sz="2600" u="sng" dirty="0">
                <a:solidFill>
                  <a:srgbClr val="000066"/>
                </a:solidFill>
                <a:latin typeface="+mn-lt"/>
              </a:rPr>
              <a:t>generating a dummy award</a:t>
            </a:r>
            <a:r>
              <a:rPr lang="en-US" sz="2600" dirty="0">
                <a:solidFill>
                  <a:srgbClr val="000066"/>
                </a:solidFill>
                <a:latin typeface="+mn-lt"/>
              </a:rPr>
              <a:t> {fast way}</a:t>
            </a:r>
          </a:p>
        </p:txBody>
      </p:sp>
    </p:spTree>
    <p:extLst>
      <p:ext uri="{BB962C8B-B14F-4D97-AF65-F5344CB8AC3E}">
        <p14:creationId xmlns:p14="http://schemas.microsoft.com/office/powerpoint/2010/main" val="429026634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24</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24</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Prior Net VA Payment</a:t>
            </a:r>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79550"/>
            <a:ext cx="7655162" cy="4876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287" y="3190875"/>
            <a:ext cx="1295400" cy="5143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9037" y="3871912"/>
            <a:ext cx="1476375" cy="381000"/>
          </a:xfrm>
          <a:prstGeom prst="rect">
            <a:avLst/>
          </a:prstGeom>
        </p:spPr>
      </p:pic>
      <p:cxnSp>
        <p:nvCxnSpPr>
          <p:cNvPr id="10" name="Straight Arrow Connector 9"/>
          <p:cNvCxnSpPr/>
          <p:nvPr/>
        </p:nvCxnSpPr>
        <p:spPr>
          <a:xfrm flipV="1">
            <a:off x="7162800" y="3767137"/>
            <a:ext cx="304800" cy="714375"/>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9068" y="4314824"/>
            <a:ext cx="233363" cy="166688"/>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8849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25</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25</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000066"/>
              </a:buClr>
              <a:buFont typeface="Wingdings" panose="05000000000000000000" pitchFamily="2" charset="2"/>
              <a:buChar char="q"/>
            </a:pPr>
            <a:r>
              <a:rPr lang="en-US" sz="2400" dirty="0">
                <a:solidFill>
                  <a:srgbClr val="000066"/>
                </a:solidFill>
              </a:rPr>
              <a:t>To calculate the withholding for an </a:t>
            </a:r>
            <a:r>
              <a:rPr lang="en-US" sz="2400" b="1" u="sng" dirty="0">
                <a:solidFill>
                  <a:srgbClr val="000066"/>
                </a:solidFill>
              </a:rPr>
              <a:t>increased</a:t>
            </a:r>
            <a:r>
              <a:rPr lang="en-US" sz="2400" dirty="0">
                <a:solidFill>
                  <a:srgbClr val="000066"/>
                </a:solidFill>
              </a:rPr>
              <a:t> award you need the Veterans:</a:t>
            </a:r>
          </a:p>
          <a:p>
            <a:pPr lvl="1"/>
            <a:r>
              <a:rPr lang="en-US" dirty="0">
                <a:solidFill>
                  <a:srgbClr val="000066"/>
                </a:solidFill>
              </a:rPr>
              <a:t>Gross Retired Pay amount</a:t>
            </a:r>
          </a:p>
          <a:p>
            <a:pPr lvl="1"/>
            <a:r>
              <a:rPr lang="en-US" dirty="0">
                <a:solidFill>
                  <a:srgbClr val="000066"/>
                </a:solidFill>
              </a:rPr>
              <a:t>Prior NET VA payment (old rate) from the Awards/Ratings tab of the Corporate Inquiry in SHARE. </a:t>
            </a:r>
          </a:p>
          <a:p>
            <a:pPr lvl="1"/>
            <a:r>
              <a:rPr lang="en-US" dirty="0">
                <a:solidFill>
                  <a:srgbClr val="000066"/>
                </a:solidFill>
              </a:rPr>
              <a:t>Prior VA withholding amount from the Awards/Ratings tab of the Corporate Inquiry in SHARE. </a:t>
            </a:r>
          </a:p>
          <a:p>
            <a:pPr lvl="1"/>
            <a:r>
              <a:rPr lang="en-US" dirty="0">
                <a:solidFill>
                  <a:srgbClr val="000066"/>
                </a:solidFill>
              </a:rPr>
              <a:t>New Gross VA payment (new rate) amount from the rate chart {slow way}, or by </a:t>
            </a:r>
            <a:r>
              <a:rPr lang="en-US" u="sng" dirty="0">
                <a:solidFill>
                  <a:srgbClr val="000066"/>
                </a:solidFill>
              </a:rPr>
              <a:t>generating a dummy award</a:t>
            </a:r>
            <a:r>
              <a:rPr lang="en-US" dirty="0">
                <a:solidFill>
                  <a:srgbClr val="000066"/>
                </a:solidFill>
              </a:rPr>
              <a:t> {fast way}</a:t>
            </a: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Increased Award Adjustments</a:t>
            </a:r>
          </a:p>
        </p:txBody>
      </p:sp>
    </p:spTree>
    <p:extLst>
      <p:ext uri="{BB962C8B-B14F-4D97-AF65-F5344CB8AC3E}">
        <p14:creationId xmlns:p14="http://schemas.microsoft.com/office/powerpoint/2010/main" val="110656212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26</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26</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000066"/>
              </a:buClr>
              <a:buFont typeface="Wingdings" panose="05000000000000000000" pitchFamily="2" charset="2"/>
              <a:buChar char="q"/>
            </a:pPr>
            <a:r>
              <a:rPr lang="en-US" sz="2000" dirty="0" smtClean="0">
                <a:solidFill>
                  <a:srgbClr val="000066"/>
                </a:solidFill>
              </a:rPr>
              <a:t>Increased </a:t>
            </a:r>
            <a:r>
              <a:rPr lang="en-US" sz="2000" dirty="0">
                <a:solidFill>
                  <a:srgbClr val="000066"/>
                </a:solidFill>
              </a:rPr>
              <a:t>example</a:t>
            </a:r>
            <a:r>
              <a:rPr lang="en-US" dirty="0">
                <a:solidFill>
                  <a:srgbClr val="000066"/>
                </a:solidFill>
              </a:rPr>
              <a:t>:</a:t>
            </a:r>
          </a:p>
          <a:p>
            <a:pPr marL="457200" lvl="1" indent="0">
              <a:buNone/>
            </a:pPr>
            <a:r>
              <a:rPr lang="en-US" sz="2000" dirty="0">
                <a:solidFill>
                  <a:srgbClr val="000066"/>
                </a:solidFill>
              </a:rPr>
              <a:t>Veteran was previously 10% ($129) from 2/1/98.  Increased to 20% ($255) effective 6/10/13. He receives $1200 per month for MRP. How much will with withhold, when will the withholding start, and when will the withholding stop based on the current calendar?</a:t>
            </a:r>
          </a:p>
          <a:p>
            <a:pPr marL="457200" lvl="1" indent="0">
              <a:buNone/>
            </a:pPr>
            <a:endParaRPr lang="en-US" sz="2000" dirty="0">
              <a:solidFill>
                <a:srgbClr val="000066"/>
              </a:solidFill>
            </a:endParaRPr>
          </a:p>
          <a:p>
            <a:pPr marL="457200" lvl="1" indent="0">
              <a:buNone/>
            </a:pPr>
            <a:r>
              <a:rPr lang="en-US" sz="2000" dirty="0">
                <a:solidFill>
                  <a:srgbClr val="000066"/>
                </a:solidFill>
              </a:rPr>
              <a:t>Answer:  $126 from July 1, 2013 to (Current Month)</a:t>
            </a:r>
          </a:p>
          <a:p>
            <a:pPr marL="457200" lvl="1" indent="0">
              <a:buNone/>
            </a:pPr>
            <a:r>
              <a:rPr lang="en-US" sz="2000" dirty="0">
                <a:solidFill>
                  <a:srgbClr val="000066"/>
                </a:solidFill>
              </a:rPr>
              <a:t>	New Rate:	$255</a:t>
            </a:r>
          </a:p>
          <a:p>
            <a:pPr marL="457200" lvl="1" indent="0">
              <a:buNone/>
            </a:pPr>
            <a:r>
              <a:rPr lang="en-US" sz="2000" dirty="0">
                <a:solidFill>
                  <a:srgbClr val="000066"/>
                </a:solidFill>
              </a:rPr>
              <a:t>     </a:t>
            </a:r>
            <a:r>
              <a:rPr lang="en-US" sz="2000" u="sng" dirty="0">
                <a:solidFill>
                  <a:srgbClr val="000066"/>
                </a:solidFill>
              </a:rPr>
              <a:t>-  Old Rate:  </a:t>
            </a:r>
            <a:r>
              <a:rPr lang="en-US" sz="2000" dirty="0">
                <a:solidFill>
                  <a:srgbClr val="000066"/>
                </a:solidFill>
              </a:rPr>
              <a:t>	</a:t>
            </a:r>
            <a:r>
              <a:rPr lang="en-US" sz="2000" u="sng" dirty="0">
                <a:solidFill>
                  <a:srgbClr val="000066"/>
                </a:solidFill>
              </a:rPr>
              <a:t>$129</a:t>
            </a:r>
          </a:p>
          <a:p>
            <a:pPr marL="457200" lvl="1" indent="0">
              <a:buNone/>
            </a:pPr>
            <a:r>
              <a:rPr lang="en-US" sz="2000" dirty="0">
                <a:solidFill>
                  <a:srgbClr val="000066"/>
                </a:solidFill>
              </a:rPr>
              <a:t>     Withholding	$126</a:t>
            </a:r>
          </a:p>
          <a:p>
            <a:pPr marL="457200" lvl="1" indent="0">
              <a:buNone/>
            </a:pPr>
            <a:endParaRPr lang="en-US" sz="2000" dirty="0">
              <a:solidFill>
                <a:srgbClr val="000066"/>
              </a:solidFill>
            </a:endParaRPr>
          </a:p>
          <a:p>
            <a:pPr marL="457200" lvl="1" indent="0">
              <a:buNone/>
            </a:pPr>
            <a:r>
              <a:rPr lang="en-US" sz="2000" u="sng" dirty="0">
                <a:solidFill>
                  <a:srgbClr val="000066"/>
                </a:solidFill>
              </a:rPr>
              <a:t>**Whenever MRP is greater, the award should have a $0.00 Net Effect** </a:t>
            </a: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7010400" cy="882650"/>
          </a:xfrm>
        </p:spPr>
        <p:txBody>
          <a:bodyPr/>
          <a:lstStyle/>
          <a:p>
            <a:pPr>
              <a:defRPr/>
            </a:pPr>
            <a:r>
              <a:rPr lang="en-US" dirty="0" smtClean="0"/>
              <a:t>Increased Award Adjustments cont.</a:t>
            </a:r>
          </a:p>
        </p:txBody>
      </p:sp>
    </p:spTree>
    <p:extLst>
      <p:ext uri="{BB962C8B-B14F-4D97-AF65-F5344CB8AC3E}">
        <p14:creationId xmlns:p14="http://schemas.microsoft.com/office/powerpoint/2010/main" val="3753810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27</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27</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000066"/>
              </a:buClr>
              <a:buFont typeface="Wingdings" panose="05000000000000000000" pitchFamily="2" charset="2"/>
              <a:buChar char="q"/>
            </a:pPr>
            <a:r>
              <a:rPr lang="en-US" sz="2000" dirty="0"/>
              <a:t>Increased example</a:t>
            </a:r>
            <a:r>
              <a:rPr lang="en-US" dirty="0"/>
              <a:t>:</a:t>
            </a:r>
          </a:p>
          <a:p>
            <a:pPr marL="457200" lvl="1" indent="0">
              <a:buNone/>
            </a:pPr>
            <a:r>
              <a:rPr lang="en-US" sz="2000" dirty="0"/>
              <a:t>Veterans was previously 50% ($810)from 6/1/2005.  Increased to 90% ($1,689) effective 2/13/13. He receives $1588 per month for MRP. How much will with withhold, when will the withholding start, and when will the withholding stop based on the current calendar?</a:t>
            </a:r>
          </a:p>
          <a:p>
            <a:pPr marL="457200" lvl="1" indent="0">
              <a:buNone/>
            </a:pPr>
            <a:endParaRPr lang="en-US" sz="2000" dirty="0"/>
          </a:p>
          <a:p>
            <a:pPr marL="457200" lvl="1" indent="0">
              <a:buNone/>
            </a:pPr>
            <a:r>
              <a:rPr lang="en-US" sz="2000" dirty="0"/>
              <a:t>Answer:  $778 from March 1, 2013 to (Current Month)</a:t>
            </a:r>
          </a:p>
          <a:p>
            <a:pPr marL="457200" lvl="1" indent="0">
              <a:buNone/>
            </a:pPr>
            <a:r>
              <a:rPr lang="en-US" sz="2000" dirty="0"/>
              <a:t>	           MRP:	$1,588</a:t>
            </a:r>
          </a:p>
          <a:p>
            <a:pPr marL="457200" lvl="1" indent="0">
              <a:buNone/>
            </a:pPr>
            <a:r>
              <a:rPr lang="en-US" sz="2000" dirty="0"/>
              <a:t>     </a:t>
            </a:r>
            <a:r>
              <a:rPr lang="en-US" sz="2000" u="sng" dirty="0"/>
              <a:t>-Prior Net VA:  </a:t>
            </a:r>
            <a:r>
              <a:rPr lang="en-US" sz="2000" dirty="0"/>
              <a:t>	</a:t>
            </a:r>
            <a:r>
              <a:rPr lang="en-US" sz="2000" u="sng" dirty="0"/>
              <a:t>$   810</a:t>
            </a:r>
          </a:p>
          <a:p>
            <a:pPr marL="457200" lvl="1" indent="0">
              <a:buNone/>
            </a:pPr>
            <a:r>
              <a:rPr lang="en-US" sz="2000" dirty="0"/>
              <a:t>     Withholding	$   778		Paying: $911</a:t>
            </a:r>
          </a:p>
          <a:p>
            <a:pPr marL="457200" lvl="1" indent="0">
              <a:buNone/>
            </a:pPr>
            <a:endParaRPr lang="en-US" sz="2000" dirty="0"/>
          </a:p>
          <a:p>
            <a:pPr marL="457200" lvl="1" indent="0">
              <a:buNone/>
            </a:pPr>
            <a:r>
              <a:rPr lang="en-US" sz="2000" u="sng" dirty="0"/>
              <a:t>**Whenever VA compensation is greater than MRP, the award will release a retro payment** </a:t>
            </a: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7010400" cy="882650"/>
          </a:xfrm>
        </p:spPr>
        <p:txBody>
          <a:bodyPr/>
          <a:lstStyle/>
          <a:p>
            <a:pPr>
              <a:defRPr/>
            </a:pPr>
            <a:r>
              <a:rPr lang="en-US" dirty="0" smtClean="0"/>
              <a:t>Increased Award Example</a:t>
            </a:r>
          </a:p>
        </p:txBody>
      </p:sp>
    </p:spTree>
    <p:extLst>
      <p:ext uri="{BB962C8B-B14F-4D97-AF65-F5344CB8AC3E}">
        <p14:creationId xmlns:p14="http://schemas.microsoft.com/office/powerpoint/2010/main" val="33743278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28</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28</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endParaRPr lang="en-US" dirty="0">
              <a:solidFill>
                <a:srgbClr val="000066"/>
              </a:solidFill>
            </a:endParaRPr>
          </a:p>
          <a:p>
            <a:pPr>
              <a:buClr>
                <a:srgbClr val="000066"/>
              </a:buClr>
              <a:buFont typeface="Wingdings" panose="05000000000000000000" pitchFamily="2" charset="2"/>
              <a:buChar char="q"/>
            </a:pPr>
            <a:r>
              <a:rPr lang="en-US" dirty="0">
                <a:solidFill>
                  <a:srgbClr val="000066"/>
                </a:solidFill>
              </a:rPr>
              <a:t>When VA compensation is greater:</a:t>
            </a:r>
          </a:p>
          <a:p>
            <a:pPr marL="0" indent="0">
              <a:buNone/>
            </a:pPr>
            <a:endParaRPr lang="en-US" dirty="0">
              <a:solidFill>
                <a:srgbClr val="000066"/>
              </a:solidFill>
            </a:endParaRPr>
          </a:p>
          <a:p>
            <a:pPr lvl="1"/>
            <a:r>
              <a:rPr lang="en-US" sz="2800" dirty="0">
                <a:solidFill>
                  <a:srgbClr val="000066"/>
                </a:solidFill>
              </a:rPr>
              <a:t>Pay the difference between the rate of compensation and the rate of MRP </a:t>
            </a:r>
            <a:r>
              <a:rPr lang="en-US" sz="2800" u="sng" dirty="0">
                <a:solidFill>
                  <a:srgbClr val="000066"/>
                </a:solidFill>
              </a:rPr>
              <a:t>M21-1MR(III)(v)(5)(B)(9)(a)</a:t>
            </a:r>
          </a:p>
          <a:p>
            <a:pPr marL="457200" lvl="1" indent="0">
              <a:buNone/>
            </a:pPr>
            <a:r>
              <a:rPr lang="en-US" dirty="0"/>
              <a:t>	</a:t>
            </a: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Award Adjustments</a:t>
            </a:r>
          </a:p>
        </p:txBody>
      </p:sp>
    </p:spTree>
    <p:extLst>
      <p:ext uri="{BB962C8B-B14F-4D97-AF65-F5344CB8AC3E}">
        <p14:creationId xmlns:p14="http://schemas.microsoft.com/office/powerpoint/2010/main" val="32646670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29</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29</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000066"/>
              </a:buClr>
              <a:buFont typeface="Wingdings" panose="05000000000000000000" pitchFamily="2" charset="2"/>
              <a:buChar char="q"/>
            </a:pPr>
            <a:r>
              <a:rPr lang="en-US" sz="2200" dirty="0" smtClean="0">
                <a:solidFill>
                  <a:srgbClr val="000066"/>
                </a:solidFill>
              </a:rPr>
              <a:t>To calculate the withholding for an </a:t>
            </a:r>
            <a:r>
              <a:rPr lang="en-US" sz="2200" b="1" u="sng" dirty="0" smtClean="0">
                <a:solidFill>
                  <a:srgbClr val="000066"/>
                </a:solidFill>
              </a:rPr>
              <a:t>original</a:t>
            </a:r>
            <a:r>
              <a:rPr lang="en-US" sz="2200" dirty="0" smtClean="0">
                <a:solidFill>
                  <a:srgbClr val="000066"/>
                </a:solidFill>
              </a:rPr>
              <a:t> award you need the Veterans:</a:t>
            </a:r>
          </a:p>
          <a:p>
            <a:pPr lvl="1"/>
            <a:r>
              <a:rPr lang="en-US" sz="2200" dirty="0" smtClean="0">
                <a:solidFill>
                  <a:srgbClr val="000066"/>
                </a:solidFill>
              </a:rPr>
              <a:t>Gross Retired Pay amount</a:t>
            </a:r>
          </a:p>
          <a:p>
            <a:pPr lvl="1"/>
            <a:r>
              <a:rPr lang="en-US" sz="2200" dirty="0" smtClean="0">
                <a:solidFill>
                  <a:srgbClr val="000066"/>
                </a:solidFill>
              </a:rPr>
              <a:t>New Gross VA payment amount from the rate chart {slow way}, or by </a:t>
            </a:r>
            <a:r>
              <a:rPr lang="en-US" sz="2200" u="sng" dirty="0" smtClean="0">
                <a:solidFill>
                  <a:srgbClr val="000066"/>
                </a:solidFill>
              </a:rPr>
              <a:t>generating a dummy award</a:t>
            </a:r>
            <a:r>
              <a:rPr lang="en-US" sz="2200" dirty="0" smtClean="0">
                <a:solidFill>
                  <a:srgbClr val="000066"/>
                </a:solidFill>
              </a:rPr>
              <a:t> {fast way}.</a:t>
            </a:r>
          </a:p>
          <a:p>
            <a:pPr marL="457200" lvl="1" indent="0">
              <a:buNone/>
            </a:pPr>
            <a:endParaRPr lang="en-US" sz="2200" dirty="0" smtClean="0">
              <a:solidFill>
                <a:srgbClr val="000066"/>
              </a:solidFill>
            </a:endParaRPr>
          </a:p>
          <a:p>
            <a:pPr marL="457200" lvl="1" indent="0">
              <a:buNone/>
            </a:pPr>
            <a:r>
              <a:rPr lang="en-US" sz="2200" dirty="0" smtClean="0">
                <a:solidFill>
                  <a:srgbClr val="000066"/>
                </a:solidFill>
              </a:rPr>
              <a:t>Original Example:</a:t>
            </a:r>
          </a:p>
          <a:p>
            <a:pPr marL="457200" lvl="1" indent="0">
              <a:buNone/>
            </a:pPr>
            <a:r>
              <a:rPr lang="en-US" sz="2200" dirty="0" smtClean="0">
                <a:solidFill>
                  <a:srgbClr val="000066"/>
                </a:solidFill>
              </a:rPr>
              <a:t>Vet receives MRP of $350.  He is granted 60% in the amount of $1,026.00 per month, effective 3/14/13. How much will we withhold, when will the withholding start, and when will the withholding end based on the current calendar?</a:t>
            </a:r>
          </a:p>
          <a:p>
            <a:pPr marL="457200" lvl="1" indent="0">
              <a:buNone/>
            </a:pPr>
            <a:r>
              <a:rPr lang="en-US" sz="2200" dirty="0" smtClean="0">
                <a:solidFill>
                  <a:srgbClr val="000066"/>
                </a:solidFill>
              </a:rPr>
              <a:t>Answer: $350 from April 1, 2013 to (Current Month)</a:t>
            </a: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Original Award Adjustments</a:t>
            </a:r>
          </a:p>
        </p:txBody>
      </p:sp>
    </p:spTree>
    <p:extLst>
      <p:ext uri="{BB962C8B-B14F-4D97-AF65-F5344CB8AC3E}">
        <p14:creationId xmlns:p14="http://schemas.microsoft.com/office/powerpoint/2010/main" val="41926649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pPr>
              <a:defRPr/>
            </a:pPr>
            <a:fld id="{B0040767-0933-4FCD-BA96-20C01A13209F}" type="slidenum">
              <a:rPr lang="en-US" smtClean="0"/>
              <a:pPr>
                <a:defRPr/>
              </a:pPr>
              <a:t>3</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A00CCE1D-ADEB-4F69-AED5-2CEAF2A3EE82}"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5124" name="Rectangle 6"/>
          <p:cNvSpPr>
            <a:spLocks noGrp="1" noChangeArrowheads="1"/>
          </p:cNvSpPr>
          <p:nvPr>
            <p:ph type="body" idx="4294967295"/>
          </p:nvPr>
        </p:nvSpPr>
        <p:spPr>
          <a:xfrm>
            <a:off x="533400" y="1447800"/>
            <a:ext cx="8394700" cy="4800600"/>
          </a:xfrm>
        </p:spPr>
        <p:txBody>
          <a:bodyPr/>
          <a:lstStyle/>
          <a:p>
            <a:pPr>
              <a:lnSpc>
                <a:spcPct val="90000"/>
              </a:lnSpc>
              <a:buClr>
                <a:srgbClr val="1D3275"/>
              </a:buClr>
              <a:buFont typeface="Wingdings" pitchFamily="2" charset="2"/>
              <a:buNone/>
            </a:pPr>
            <a:endParaRPr lang="en-US" sz="1400" smtClean="0">
              <a:latin typeface="Arial" pitchFamily="34" charset="0"/>
              <a:cs typeface="Times New Roman" pitchFamily="18" charset="0"/>
            </a:endParaRPr>
          </a:p>
          <a:p>
            <a:pPr>
              <a:lnSpc>
                <a:spcPct val="150000"/>
              </a:lnSpc>
              <a:buClr>
                <a:srgbClr val="1D3275"/>
              </a:buClr>
              <a:buFont typeface="Wingdings" pitchFamily="2" charset="2"/>
              <a:buChar char="Ø"/>
            </a:pPr>
            <a:endParaRPr lang="en-US" sz="1400" smtClean="0">
              <a:latin typeface="Arial" pitchFamily="34" charset="0"/>
              <a:cs typeface="Microsoft Sans Serif" pitchFamily="34" charset="0"/>
            </a:endParaRPr>
          </a:p>
          <a:p>
            <a:pPr>
              <a:lnSpc>
                <a:spcPct val="90000"/>
              </a:lnSpc>
              <a:buClr>
                <a:srgbClr val="1D3275"/>
              </a:buClr>
              <a:buFont typeface="Wingdings" pitchFamily="2" charset="2"/>
              <a:buNone/>
            </a:pPr>
            <a:endParaRPr lang="en-US" sz="1200" smtClean="0">
              <a:latin typeface="Arial" pitchFamily="34" charset="0"/>
              <a:cs typeface="Times New Roman" pitchFamily="18" charset="0"/>
            </a:endParaRPr>
          </a:p>
        </p:txBody>
      </p:sp>
      <p:sp>
        <p:nvSpPr>
          <p:cNvPr id="5126" name="Rectangle 6"/>
          <p:cNvSpPr txBox="1">
            <a:spLocks noChangeArrowheads="1"/>
          </p:cNvSpPr>
          <p:nvPr/>
        </p:nvSpPr>
        <p:spPr bwMode="auto">
          <a:xfrm>
            <a:off x="533400" y="14478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457200" indent="-457200" eaLnBrk="1" hangingPunct="1">
              <a:buFont typeface="Wingdings" panose="05000000000000000000" pitchFamily="2" charset="2"/>
              <a:buChar char="q"/>
            </a:pPr>
            <a:r>
              <a:rPr lang="en-US" sz="2800" dirty="0">
                <a:solidFill>
                  <a:srgbClr val="000066"/>
                </a:solidFill>
                <a:latin typeface="+mn-lt"/>
                <a:cs typeface="Times New Roman" charset="0"/>
              </a:rPr>
              <a:t>38 U.S.C. 5304</a:t>
            </a:r>
          </a:p>
          <a:p>
            <a:pPr marL="457200" indent="-457200" eaLnBrk="1" hangingPunct="1">
              <a:buFont typeface="Wingdings" panose="05000000000000000000" pitchFamily="2" charset="2"/>
              <a:buChar char="q"/>
            </a:pPr>
            <a:r>
              <a:rPr lang="en-US" sz="2800" dirty="0">
                <a:solidFill>
                  <a:srgbClr val="000066"/>
                </a:solidFill>
                <a:latin typeface="+mn-lt"/>
                <a:cs typeface="Times New Roman" charset="0"/>
              </a:rPr>
              <a:t>38 CFR 3.750</a:t>
            </a:r>
          </a:p>
          <a:p>
            <a:pPr marL="457200" indent="-457200" eaLnBrk="1" hangingPunct="1">
              <a:buFont typeface="Wingdings" panose="05000000000000000000" pitchFamily="2" charset="2"/>
              <a:buChar char="q"/>
            </a:pPr>
            <a:r>
              <a:rPr lang="en-US" sz="2800" dirty="0">
                <a:solidFill>
                  <a:srgbClr val="000066"/>
                </a:solidFill>
                <a:latin typeface="+mn-lt"/>
                <a:cs typeface="Times New Roman" charset="0"/>
              </a:rPr>
              <a:t>M21-1MR(III)(v)(5)</a:t>
            </a:r>
          </a:p>
          <a:p>
            <a:pPr marL="457200" indent="-457200" eaLnBrk="1" hangingPunct="1">
              <a:buFont typeface="Wingdings" panose="05000000000000000000" pitchFamily="2" charset="2"/>
              <a:buChar char="q"/>
            </a:pPr>
            <a:r>
              <a:rPr lang="en-US" sz="2800" dirty="0">
                <a:solidFill>
                  <a:srgbClr val="000066"/>
                </a:solidFill>
                <a:latin typeface="+mn-lt"/>
                <a:cs typeface="Times New Roman" charset="0"/>
              </a:rPr>
              <a:t>April 2011 C&amp;P Bulletin Addendum</a:t>
            </a:r>
            <a:r>
              <a:rPr lang="en-US" sz="4000" dirty="0">
                <a:solidFill>
                  <a:srgbClr val="000066"/>
                </a:solidFill>
                <a:latin typeface="+mn-lt"/>
                <a:cs typeface="Times New Roman" charset="0"/>
              </a:rPr>
              <a:t> </a:t>
            </a:r>
          </a:p>
          <a:p>
            <a:pPr marL="457200" indent="-457200" eaLnBrk="1" hangingPunct="1">
              <a:buFont typeface="Wingdings" panose="05000000000000000000" pitchFamily="2" charset="2"/>
              <a:buChar char="q"/>
            </a:pPr>
            <a:r>
              <a:rPr lang="en-US" sz="2800" dirty="0">
                <a:solidFill>
                  <a:srgbClr val="000066"/>
                </a:solidFill>
                <a:latin typeface="+mn-lt"/>
                <a:cs typeface="Times New Roman" charset="0"/>
              </a:rPr>
              <a:t>Rate Tables</a:t>
            </a:r>
          </a:p>
          <a:p>
            <a:pPr marL="457200" indent="-457200" eaLnBrk="1" hangingPunct="1">
              <a:buFont typeface="Wingdings" panose="05000000000000000000" pitchFamily="2" charset="2"/>
              <a:buChar char="q"/>
            </a:pPr>
            <a:r>
              <a:rPr lang="en-US" sz="2800" dirty="0">
                <a:solidFill>
                  <a:srgbClr val="000066"/>
                </a:solidFill>
                <a:latin typeface="+mn-lt"/>
                <a:cs typeface="Times New Roman" charset="0"/>
              </a:rPr>
              <a:t>Compensation Service Calendar Page</a:t>
            </a:r>
          </a:p>
        </p:txBody>
      </p:sp>
      <p:sp>
        <p:nvSpPr>
          <p:cNvPr id="502786" name="Rectangle 2"/>
          <p:cNvSpPr>
            <a:spLocks noGrp="1" noChangeArrowheads="1"/>
          </p:cNvSpPr>
          <p:nvPr>
            <p:ph type="title" idx="4294967295"/>
          </p:nvPr>
        </p:nvSpPr>
        <p:spPr>
          <a:xfrm>
            <a:off x="1752600" y="0"/>
            <a:ext cx="6477000" cy="882650"/>
          </a:xfrm>
        </p:spPr>
        <p:txBody>
          <a:bodyPr/>
          <a:lstStyle/>
          <a:p>
            <a:pPr>
              <a:defRPr/>
            </a:pPr>
            <a:r>
              <a:rPr lang="en-US" dirty="0" smtClean="0"/>
              <a:t>References</a:t>
            </a:r>
          </a:p>
        </p:txBody>
      </p:sp>
      <p:pic>
        <p:nvPicPr>
          <p:cNvPr id="7" name="Picture 5" descr="C:\Documents and Settings\CAPMGREE\Application Data\Microsoft\Media Catalog\Downloaded Clips\claf\j04395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705" y="1752600"/>
            <a:ext cx="174018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30</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30</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eaLnBrk="1" hangingPunct="1"/>
            <a:endParaRPr lang="en-US" dirty="0">
              <a:solidFill>
                <a:srgbClr val="FDF54B"/>
              </a:solidFill>
            </a:endParaRPr>
          </a:p>
          <a:p>
            <a:pPr eaLnBrk="1" hangingPunct="1">
              <a:buClr>
                <a:srgbClr val="000066"/>
              </a:buClr>
              <a:buFont typeface="Wingdings" panose="05000000000000000000" pitchFamily="2" charset="2"/>
              <a:buChar char="q"/>
            </a:pPr>
            <a:r>
              <a:rPr lang="en-US" dirty="0"/>
              <a:t>Launch VBMS-A</a:t>
            </a:r>
          </a:p>
          <a:p>
            <a:pPr eaLnBrk="1" hangingPunct="1">
              <a:buClr>
                <a:srgbClr val="000066"/>
              </a:buClr>
              <a:buFont typeface="Wingdings" panose="05000000000000000000" pitchFamily="2" charset="2"/>
              <a:buChar char="q"/>
            </a:pPr>
            <a:endParaRPr lang="en-US" dirty="0"/>
          </a:p>
          <a:p>
            <a:pPr eaLnBrk="1" hangingPunct="1">
              <a:buClr>
                <a:srgbClr val="000066"/>
              </a:buClr>
              <a:buFont typeface="Wingdings" panose="05000000000000000000" pitchFamily="2" charset="2"/>
              <a:buChar char="q"/>
            </a:pPr>
            <a:r>
              <a:rPr lang="en-US" dirty="0"/>
              <a:t>Input award data</a:t>
            </a:r>
          </a:p>
          <a:p>
            <a:pPr eaLnBrk="1" hangingPunct="1">
              <a:buClr>
                <a:srgbClr val="000066"/>
              </a:buClr>
            </a:pPr>
            <a:endParaRPr lang="en-US" dirty="0"/>
          </a:p>
          <a:p>
            <a:pPr lvl="1"/>
            <a:r>
              <a:rPr lang="en-US" sz="2800" dirty="0"/>
              <a:t>VETSNET Awards Handbook</a:t>
            </a:r>
          </a:p>
          <a:p>
            <a:pPr lvl="1"/>
            <a:r>
              <a:rPr lang="en-US" sz="2800" dirty="0"/>
              <a:t>VBMS-A User Guide  </a:t>
            </a:r>
          </a:p>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Input</a:t>
            </a:r>
          </a:p>
        </p:txBody>
      </p:sp>
    </p:spTree>
    <p:extLst>
      <p:ext uri="{BB962C8B-B14F-4D97-AF65-F5344CB8AC3E}">
        <p14:creationId xmlns:p14="http://schemas.microsoft.com/office/powerpoint/2010/main" val="9390545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31</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31</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7010400" cy="882650"/>
          </a:xfrm>
        </p:spPr>
        <p:txBody>
          <a:bodyPr/>
          <a:lstStyle/>
          <a:p>
            <a:pPr>
              <a:defRPr/>
            </a:pPr>
            <a:r>
              <a:rPr lang="en-US" dirty="0" smtClean="0"/>
              <a:t>Military Payment Information Screen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0"/>
            <a:ext cx="8534400" cy="4494528"/>
          </a:xfrm>
          <a:prstGeom prst="rect">
            <a:avLst/>
          </a:prstGeom>
        </p:spPr>
      </p:pic>
      <p:sp>
        <p:nvSpPr>
          <p:cNvPr id="2" name="Rectangle 1"/>
          <p:cNvSpPr/>
          <p:nvPr/>
        </p:nvSpPr>
        <p:spPr>
          <a:xfrm>
            <a:off x="3048000" y="1093608"/>
            <a:ext cx="4038600" cy="2677656"/>
          </a:xfrm>
          <a:prstGeom prst="rect">
            <a:avLst/>
          </a:prstGeom>
          <a:solidFill>
            <a:srgbClr val="ABABFF"/>
          </a:solidFill>
        </p:spPr>
        <p:txBody>
          <a:bodyPr wrap="square">
            <a:spAutoFit/>
          </a:bodyPr>
          <a:lstStyle/>
          <a:p>
            <a:pPr lvl="0"/>
            <a:r>
              <a:rPr lang="en-US" sz="1400" dirty="0">
                <a:solidFill>
                  <a:srgbClr val="000000"/>
                </a:solidFill>
                <a:latin typeface="Arial"/>
              </a:rPr>
              <a:t>The Veterans Retired Pay amounts have to be recorded in the “Military Payment Information” screen if it is not already in the record.</a:t>
            </a:r>
          </a:p>
          <a:p>
            <a:pPr lvl="0"/>
            <a:endParaRPr lang="en-US" sz="1400" dirty="0">
              <a:solidFill>
                <a:srgbClr val="000000"/>
              </a:solidFill>
              <a:latin typeface="Arial"/>
            </a:endParaRPr>
          </a:p>
          <a:p>
            <a:pPr lvl="0"/>
            <a:r>
              <a:rPr lang="en-US" sz="1400" dirty="0">
                <a:solidFill>
                  <a:srgbClr val="000000"/>
                </a:solidFill>
                <a:latin typeface="Arial"/>
              </a:rPr>
              <a:t>     1) Military Pay Info</a:t>
            </a:r>
          </a:p>
          <a:p>
            <a:pPr lvl="0"/>
            <a:r>
              <a:rPr lang="en-US" sz="1400" dirty="0">
                <a:solidFill>
                  <a:srgbClr val="000000"/>
                </a:solidFill>
                <a:latin typeface="Arial"/>
              </a:rPr>
              <a:t>     2) Select “Retired Pay” at top of screen</a:t>
            </a:r>
          </a:p>
          <a:p>
            <a:pPr lvl="0"/>
            <a:r>
              <a:rPr lang="en-US" sz="1400" dirty="0">
                <a:solidFill>
                  <a:srgbClr val="000000"/>
                </a:solidFill>
                <a:latin typeface="Arial"/>
              </a:rPr>
              <a:t>     3) Select “Retrieve BIRLS Data” </a:t>
            </a:r>
          </a:p>
          <a:p>
            <a:pPr lvl="0"/>
            <a:r>
              <a:rPr lang="en-US" sz="1400" dirty="0">
                <a:solidFill>
                  <a:srgbClr val="000000"/>
                </a:solidFill>
                <a:latin typeface="Arial"/>
              </a:rPr>
              <a:t>     4) If no record in BIRLS, select “Add”</a:t>
            </a:r>
          </a:p>
          <a:p>
            <a:pPr lvl="0"/>
            <a:r>
              <a:rPr lang="en-US" sz="1400" dirty="0">
                <a:solidFill>
                  <a:srgbClr val="000000"/>
                </a:solidFill>
                <a:latin typeface="Arial"/>
              </a:rPr>
              <a:t>     5) Select “Retired Pay Type”, effective date,      </a:t>
            </a:r>
          </a:p>
          <a:p>
            <a:pPr lvl="0"/>
            <a:r>
              <a:rPr lang="en-US" sz="1400" dirty="0">
                <a:solidFill>
                  <a:srgbClr val="000000"/>
                </a:solidFill>
                <a:latin typeface="Arial"/>
              </a:rPr>
              <a:t>         and amount. </a:t>
            </a:r>
          </a:p>
          <a:p>
            <a:pPr lvl="0"/>
            <a:r>
              <a:rPr lang="en-US" sz="1400" dirty="0">
                <a:solidFill>
                  <a:srgbClr val="000000"/>
                </a:solidFill>
                <a:latin typeface="Arial"/>
              </a:rPr>
              <a:t>     6) Select “Accept”</a:t>
            </a:r>
          </a:p>
          <a:p>
            <a:pPr lvl="0"/>
            <a:r>
              <a:rPr lang="en-US" sz="1400" dirty="0">
                <a:solidFill>
                  <a:srgbClr val="000000"/>
                </a:solidFill>
                <a:latin typeface="Arial"/>
              </a:rPr>
              <a:t>     7) Select “Done”</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64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00200" y="3320856"/>
            <a:ext cx="1447800" cy="424103"/>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401145" y="3252450"/>
            <a:ext cx="1761905" cy="771429"/>
          </a:xfrm>
          <a:prstGeom prst="rect">
            <a:avLst/>
          </a:prstGeom>
        </p:spPr>
      </p:pic>
      <p:cxnSp>
        <p:nvCxnSpPr>
          <p:cNvPr id="10" name="Straight Arrow Connector 9"/>
          <p:cNvCxnSpPr/>
          <p:nvPr/>
        </p:nvCxnSpPr>
        <p:spPr>
          <a:xfrm flipH="1">
            <a:off x="1500187" y="3778448"/>
            <a:ext cx="685800" cy="51911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515445" y="3891639"/>
            <a:ext cx="571501" cy="26448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3734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32</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32</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Award Adjustments Tab</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1459664"/>
            <a:ext cx="8001000" cy="4896686"/>
          </a:xfrm>
          <a:prstGeom prst="rect">
            <a:avLst/>
          </a:prstGeom>
        </p:spPr>
      </p:pic>
      <p:cxnSp>
        <p:nvCxnSpPr>
          <p:cNvPr id="9" name="Straight Arrow Connector 8"/>
          <p:cNvCxnSpPr/>
          <p:nvPr/>
        </p:nvCxnSpPr>
        <p:spPr>
          <a:xfrm flipH="1">
            <a:off x="1821653" y="3010494"/>
            <a:ext cx="1652587" cy="5143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0467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33</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33</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Retired Pay Tab</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00200"/>
            <a:ext cx="7697275" cy="4563112"/>
          </a:xfrm>
          <a:prstGeom prst="rect">
            <a:avLst/>
          </a:prstGeom>
        </p:spPr>
      </p:pic>
      <p:cxnSp>
        <p:nvCxnSpPr>
          <p:cNvPr id="9" name="Straight Arrow Connector 8"/>
          <p:cNvCxnSpPr/>
          <p:nvPr/>
        </p:nvCxnSpPr>
        <p:spPr>
          <a:xfrm flipH="1">
            <a:off x="3522126" y="2627484"/>
            <a:ext cx="1017416" cy="304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08247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34</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34</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Inputting Award Adjustments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47800"/>
            <a:ext cx="7849696" cy="4734586"/>
          </a:xfrm>
          <a:prstGeom prst="rect">
            <a:avLst/>
          </a:prstGeom>
        </p:spPr>
      </p:pic>
      <p:cxnSp>
        <p:nvCxnSpPr>
          <p:cNvPr id="9" name="Straight Arrow Connector 8"/>
          <p:cNvCxnSpPr/>
          <p:nvPr/>
        </p:nvCxnSpPr>
        <p:spPr>
          <a:xfrm flipH="1">
            <a:off x="6591300" y="3067049"/>
            <a:ext cx="342900" cy="1905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483318" y="4114800"/>
            <a:ext cx="457200" cy="48895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483318" y="5543550"/>
            <a:ext cx="342900" cy="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1156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35</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35</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Generating an Award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447800"/>
            <a:ext cx="7163800" cy="4658375"/>
          </a:xfrm>
          <a:prstGeom prst="rect">
            <a:avLst/>
          </a:prstGeom>
        </p:spPr>
      </p:pic>
      <p:cxnSp>
        <p:nvCxnSpPr>
          <p:cNvPr id="9" name="Straight Arrow Connector 8"/>
          <p:cNvCxnSpPr/>
          <p:nvPr/>
        </p:nvCxnSpPr>
        <p:spPr>
          <a:xfrm flipH="1">
            <a:off x="2895600" y="4407187"/>
            <a:ext cx="1600200" cy="43984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590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36</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36</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marL="857250" lvl="2" indent="-457200">
              <a:lnSpc>
                <a:spcPct val="150000"/>
              </a:lnSpc>
              <a:buClr>
                <a:srgbClr val="000066"/>
              </a:buClr>
              <a:buFont typeface="Wingdings" panose="05000000000000000000" pitchFamily="2" charset="2"/>
              <a:buChar char="q"/>
            </a:pPr>
            <a:r>
              <a:rPr lang="en-US" sz="2800" dirty="0" smtClean="0">
                <a:solidFill>
                  <a:srgbClr val="000066"/>
                </a:solidFill>
              </a:rPr>
              <a:t>M21-1MR(III</a:t>
            </a:r>
            <a:r>
              <a:rPr lang="en-US" sz="2800" dirty="0">
                <a:solidFill>
                  <a:srgbClr val="000066"/>
                </a:solidFill>
              </a:rPr>
              <a:t>)(v)(2)(B)(8)(b)</a:t>
            </a:r>
          </a:p>
          <a:p>
            <a:pPr lvl="3">
              <a:lnSpc>
                <a:spcPct val="150000"/>
              </a:lnSpc>
            </a:pPr>
            <a:r>
              <a:rPr lang="en-US" sz="2800" dirty="0">
                <a:solidFill>
                  <a:srgbClr val="000066"/>
                </a:solidFill>
              </a:rPr>
              <a:t>Effective dates of payments</a:t>
            </a:r>
          </a:p>
          <a:p>
            <a:pPr lvl="3">
              <a:lnSpc>
                <a:spcPct val="150000"/>
              </a:lnSpc>
            </a:pPr>
            <a:r>
              <a:rPr lang="en-US" sz="2800" dirty="0">
                <a:solidFill>
                  <a:srgbClr val="000066"/>
                </a:solidFill>
              </a:rPr>
              <a:t>Amounts withheld</a:t>
            </a:r>
          </a:p>
          <a:p>
            <a:pPr lvl="3">
              <a:lnSpc>
                <a:spcPct val="150000"/>
              </a:lnSpc>
            </a:pPr>
            <a:r>
              <a:rPr lang="en-US" sz="2800" dirty="0">
                <a:solidFill>
                  <a:srgbClr val="000066"/>
                </a:solidFill>
              </a:rPr>
              <a:t>Withholding:  Full or Partial</a:t>
            </a:r>
          </a:p>
          <a:p>
            <a:pPr lvl="1">
              <a:lnSpc>
                <a:spcPct val="150000"/>
              </a:lnSpc>
              <a:buFont typeface="Wingdings" panose="05000000000000000000" pitchFamily="2" charset="2"/>
              <a:buChar char="q"/>
            </a:pPr>
            <a:r>
              <a:rPr lang="en-US" sz="2800" dirty="0">
                <a:solidFill>
                  <a:srgbClr val="000066"/>
                </a:solidFill>
              </a:rPr>
              <a:t>April, 2011 Addendum to Compensation Service Bulletin</a:t>
            </a: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Notify</a:t>
            </a:r>
          </a:p>
        </p:txBody>
      </p:sp>
    </p:spTree>
    <p:extLst>
      <p:ext uri="{BB962C8B-B14F-4D97-AF65-F5344CB8AC3E}">
        <p14:creationId xmlns:p14="http://schemas.microsoft.com/office/powerpoint/2010/main" val="27495485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37</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37</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000066"/>
              </a:buClr>
              <a:buFont typeface="Wingdings" panose="05000000000000000000" pitchFamily="2" charset="2"/>
              <a:buChar char="q"/>
            </a:pPr>
            <a:r>
              <a:rPr lang="en-US" dirty="0"/>
              <a:t>If the EP is one that is approved for ADL, the system will identify the withholding and adjust the notification letter accordingly.</a:t>
            </a:r>
          </a:p>
          <a:p>
            <a:pPr>
              <a:buClr>
                <a:srgbClr val="000066"/>
              </a:buClr>
              <a:buFont typeface="Wingdings" panose="05000000000000000000" pitchFamily="2" charset="2"/>
              <a:buChar char="q"/>
            </a:pPr>
            <a:endParaRPr lang="en-US" dirty="0"/>
          </a:p>
          <a:p>
            <a:pPr>
              <a:buClr>
                <a:srgbClr val="000066"/>
              </a:buClr>
              <a:buFont typeface="Wingdings" panose="05000000000000000000" pitchFamily="2" charset="2"/>
              <a:buChar char="q"/>
            </a:pPr>
            <a:r>
              <a:rPr lang="en-US" dirty="0"/>
              <a:t>If the EP is not approved for ADL, or you have encountered an error, you will create the notification letter in PCGL.</a:t>
            </a:r>
          </a:p>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Notification Letter Directives</a:t>
            </a:r>
          </a:p>
        </p:txBody>
      </p:sp>
    </p:spTree>
    <p:extLst>
      <p:ext uri="{BB962C8B-B14F-4D97-AF65-F5344CB8AC3E}">
        <p14:creationId xmlns:p14="http://schemas.microsoft.com/office/powerpoint/2010/main" val="24946879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38</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38</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000066"/>
              </a:buClr>
              <a:buFont typeface="Wingdings" panose="05000000000000000000" pitchFamily="2" charset="2"/>
              <a:buChar char="q"/>
            </a:pPr>
            <a:r>
              <a:rPr lang="en-US" dirty="0" smtClean="0">
                <a:solidFill>
                  <a:srgbClr val="000066"/>
                </a:solidFill>
              </a:rPr>
              <a:t>CG4 </a:t>
            </a:r>
            <a:r>
              <a:rPr lang="en-US" dirty="0">
                <a:solidFill>
                  <a:srgbClr val="000066"/>
                </a:solidFill>
              </a:rPr>
              <a:t>letter in PCGL for Rating Decisions</a:t>
            </a:r>
          </a:p>
          <a:p>
            <a:pPr>
              <a:buClr>
                <a:srgbClr val="000066"/>
              </a:buClr>
              <a:buFont typeface="Wingdings" panose="05000000000000000000" pitchFamily="2" charset="2"/>
              <a:buChar char="q"/>
            </a:pPr>
            <a:r>
              <a:rPr lang="en-US" dirty="0">
                <a:solidFill>
                  <a:srgbClr val="000066"/>
                </a:solidFill>
              </a:rPr>
              <a:t>Withholding text is not an option in AB11 dependency letter</a:t>
            </a: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PCGL Notification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3200400"/>
            <a:ext cx="7467600" cy="2997199"/>
          </a:xfrm>
          <a:prstGeom prst="rect">
            <a:avLst/>
          </a:prstGeom>
        </p:spPr>
      </p:pic>
      <p:sp>
        <p:nvSpPr>
          <p:cNvPr id="8" name="Right Arrow 7"/>
          <p:cNvSpPr/>
          <p:nvPr/>
        </p:nvSpPr>
        <p:spPr>
          <a:xfrm>
            <a:off x="1371600" y="4222749"/>
            <a:ext cx="1600200" cy="533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5285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39</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39</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The Withholding Chart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 y="1981200"/>
            <a:ext cx="8305800" cy="3505200"/>
          </a:xfrm>
          <a:prstGeom prst="rect">
            <a:avLst/>
          </a:prstGeom>
        </p:spPr>
      </p:pic>
      <p:sp>
        <p:nvSpPr>
          <p:cNvPr id="8" name="Up Arrow 7"/>
          <p:cNvSpPr/>
          <p:nvPr/>
        </p:nvSpPr>
        <p:spPr>
          <a:xfrm>
            <a:off x="2291443" y="5486400"/>
            <a:ext cx="838200" cy="8699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Up Arrow 8"/>
          <p:cNvSpPr/>
          <p:nvPr/>
        </p:nvSpPr>
        <p:spPr>
          <a:xfrm>
            <a:off x="3733800" y="5421086"/>
            <a:ext cx="838200" cy="93526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4622" y="1087049"/>
            <a:ext cx="902273"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78821" y="1087049"/>
            <a:ext cx="902273"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2596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4</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4</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anose="05000000000000000000" pitchFamily="2" charset="2"/>
              <a:buChar char="q"/>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7391400" cy="882650"/>
          </a:xfrm>
        </p:spPr>
        <p:txBody>
          <a:bodyPr/>
          <a:lstStyle/>
          <a:p>
            <a:pPr>
              <a:defRPr/>
            </a:pPr>
            <a:r>
              <a:rPr lang="en-US" sz="3000" dirty="0" smtClean="0"/>
              <a:t>Prohibition Against Duplication of Benefits</a:t>
            </a:r>
          </a:p>
        </p:txBody>
      </p:sp>
      <p:sp>
        <p:nvSpPr>
          <p:cNvPr id="2" name="Rectangle 1"/>
          <p:cNvSpPr/>
          <p:nvPr/>
        </p:nvSpPr>
        <p:spPr>
          <a:xfrm>
            <a:off x="1066800" y="1447800"/>
            <a:ext cx="7467600" cy="3539430"/>
          </a:xfrm>
          <a:prstGeom prst="rect">
            <a:avLst/>
          </a:prstGeom>
        </p:spPr>
        <p:txBody>
          <a:bodyPr wrap="square">
            <a:spAutoFit/>
          </a:bodyPr>
          <a:lstStyle/>
          <a:p>
            <a:pPr marL="457200" indent="-457200">
              <a:buFont typeface="Wingdings" panose="05000000000000000000" pitchFamily="2" charset="2"/>
              <a:buChar char="q"/>
            </a:pPr>
            <a:r>
              <a:rPr lang="en-US" dirty="0">
                <a:solidFill>
                  <a:srgbClr val="000066"/>
                </a:solidFill>
                <a:cs typeface="Times New Roman" charset="0"/>
              </a:rPr>
              <a:t>38 U.S.C. 5304</a:t>
            </a:r>
          </a:p>
          <a:p>
            <a:pPr marL="800100" lvl="1" indent="-342900">
              <a:buFont typeface="Tahoma" panose="020B0604030504040204" pitchFamily="34" charset="0"/>
              <a:buChar char="̶"/>
            </a:pPr>
            <a:r>
              <a:rPr lang="en-US" sz="2400" dirty="0">
                <a:solidFill>
                  <a:srgbClr val="000066"/>
                </a:solidFill>
              </a:rPr>
              <a:t>(a)(1) …..not more than one award of pension, compensation, emergency officers’, regular, or reserve retirement pay, or initial award of naval pension granted after July 13, 1943, shall be made concurrently to any person based on such person’s own service or concurrently to any person based on the service of any other person.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40</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40</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Withholding Selections</a:t>
            </a: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7894708" cy="4572000"/>
          </a:xfrm>
          <a:prstGeom prst="rect">
            <a:avLst/>
          </a:prstGeom>
        </p:spPr>
      </p:pic>
      <p:sp>
        <p:nvSpPr>
          <p:cNvPr id="8" name="Left Arrow 7"/>
          <p:cNvSpPr/>
          <p:nvPr/>
        </p:nvSpPr>
        <p:spPr>
          <a:xfrm>
            <a:off x="3909254" y="2495550"/>
            <a:ext cx="2732314" cy="7620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63563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41</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41</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Amount to withhold</a:t>
            </a: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49" y="1524000"/>
            <a:ext cx="7658909" cy="4444058"/>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71" y="3048001"/>
            <a:ext cx="3254830"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13869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42</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42</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Entering the Cutoff (end) Date</a:t>
            </a: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24" y="1676400"/>
            <a:ext cx="8371776" cy="3691992"/>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469" y="3522396"/>
            <a:ext cx="318973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95647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43</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43</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Notification of Cutoff (end) Date</a:t>
            </a: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7937379" cy="4114800"/>
          </a:xfrm>
          <a:prstGeom prst="rect">
            <a:avLst/>
          </a:prstGeom>
        </p:spPr>
      </p:pic>
      <p:sp>
        <p:nvSpPr>
          <p:cNvPr id="8" name="Down Arrow 7"/>
          <p:cNvSpPr/>
          <p:nvPr/>
        </p:nvSpPr>
        <p:spPr>
          <a:xfrm>
            <a:off x="5731328" y="3124200"/>
            <a:ext cx="533400" cy="1066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Up Arrow 8"/>
          <p:cNvSpPr/>
          <p:nvPr/>
        </p:nvSpPr>
        <p:spPr>
          <a:xfrm>
            <a:off x="5750378" y="4533900"/>
            <a:ext cx="533400" cy="10668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73576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44</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44</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anose="05000000000000000000" pitchFamily="2" charset="2"/>
              <a:buChar char="q"/>
            </a:pPr>
            <a:r>
              <a:rPr lang="en-US" dirty="0">
                <a:solidFill>
                  <a:srgbClr val="000066"/>
                </a:solidFill>
              </a:rPr>
              <a:t>Per the addendum of the April, 2011 </a:t>
            </a:r>
            <a:r>
              <a:rPr lang="en-US" dirty="0" smtClean="0">
                <a:solidFill>
                  <a:srgbClr val="000066"/>
                </a:solidFill>
              </a:rPr>
              <a:t>Compensation Service </a:t>
            </a:r>
            <a:r>
              <a:rPr lang="en-US" dirty="0">
                <a:solidFill>
                  <a:srgbClr val="000066"/>
                </a:solidFill>
              </a:rPr>
              <a:t>Bulletin</a:t>
            </a:r>
          </a:p>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Addendum of April 2011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934" y="2438400"/>
            <a:ext cx="7600586" cy="3695700"/>
          </a:xfrm>
          <a:prstGeom prst="rect">
            <a:avLst/>
          </a:prstGeom>
        </p:spPr>
      </p:pic>
    </p:spTree>
    <p:extLst>
      <p:ext uri="{BB962C8B-B14F-4D97-AF65-F5344CB8AC3E}">
        <p14:creationId xmlns:p14="http://schemas.microsoft.com/office/powerpoint/2010/main" val="373399281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45</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45</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anose="05000000000000000000" pitchFamily="2" charset="2"/>
              <a:buChar char="ü"/>
            </a:pPr>
            <a:endParaRPr lang="en-US" sz="3600" dirty="0" smtClean="0">
              <a:solidFill>
                <a:srgbClr val="000066"/>
              </a:solidFill>
              <a:cs typeface="Arial" pitchFamily="34" charset="0"/>
            </a:endParaRPr>
          </a:p>
          <a:p>
            <a:pPr eaLnBrk="1" hangingPunct="1">
              <a:buClr>
                <a:srgbClr val="000066"/>
              </a:buClr>
              <a:buFont typeface="Wingdings" panose="05000000000000000000" pitchFamily="2" charset="2"/>
              <a:buChar char="ü"/>
            </a:pPr>
            <a:r>
              <a:rPr lang="en-US" sz="3600" dirty="0">
                <a:solidFill>
                  <a:srgbClr val="000066"/>
                </a:solidFill>
              </a:rPr>
              <a:t>Confirm receipt of retired pay</a:t>
            </a:r>
          </a:p>
          <a:p>
            <a:pPr eaLnBrk="1" hangingPunct="1">
              <a:buClr>
                <a:srgbClr val="000066"/>
              </a:buClr>
              <a:buFont typeface="Wingdings" panose="05000000000000000000" pitchFamily="2" charset="2"/>
              <a:buChar char="ü"/>
            </a:pPr>
            <a:r>
              <a:rPr lang="en-US" sz="3600" dirty="0">
                <a:solidFill>
                  <a:srgbClr val="000066"/>
                </a:solidFill>
              </a:rPr>
              <a:t>Prepare to input award data</a:t>
            </a:r>
          </a:p>
          <a:p>
            <a:pPr eaLnBrk="1" hangingPunct="1">
              <a:buClr>
                <a:srgbClr val="000066"/>
              </a:buClr>
              <a:buFont typeface="Wingdings" panose="05000000000000000000" pitchFamily="2" charset="2"/>
              <a:buChar char="ü"/>
            </a:pPr>
            <a:r>
              <a:rPr lang="en-US" sz="3600" dirty="0">
                <a:solidFill>
                  <a:srgbClr val="000066"/>
                </a:solidFill>
              </a:rPr>
              <a:t>Input award data in VBMS-A</a:t>
            </a:r>
          </a:p>
          <a:p>
            <a:pPr eaLnBrk="1" hangingPunct="1">
              <a:buClr>
                <a:srgbClr val="000066"/>
              </a:buClr>
              <a:buFont typeface="Wingdings" panose="05000000000000000000" pitchFamily="2" charset="2"/>
              <a:buChar char="ü"/>
            </a:pPr>
            <a:r>
              <a:rPr lang="en-US" sz="3600" dirty="0">
                <a:solidFill>
                  <a:srgbClr val="000066"/>
                </a:solidFill>
              </a:rPr>
              <a:t>Notify by using PCGL </a:t>
            </a:r>
          </a:p>
          <a:p>
            <a:pPr>
              <a:buClr>
                <a:srgbClr val="000066"/>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Summary</a:t>
            </a:r>
          </a:p>
        </p:txBody>
      </p:sp>
    </p:spTree>
    <p:extLst>
      <p:ext uri="{BB962C8B-B14F-4D97-AF65-F5344CB8AC3E}">
        <p14:creationId xmlns:p14="http://schemas.microsoft.com/office/powerpoint/2010/main" val="68998796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7A6C14B2-BBED-4B4E-9FC2-734F189F8D80}" type="slidenum">
              <a:rPr lang="en-US" smtClean="0"/>
              <a:pPr>
                <a:defRPr/>
              </a:pPr>
              <a:t>46</a:t>
            </a:fld>
            <a:endParaRPr lang="en-US" dirty="0"/>
          </a:p>
        </p:txBody>
      </p:sp>
      <p:sp>
        <p:nvSpPr>
          <p:cNvPr id="7170" name="Rectangle 2" hidden="1"/>
          <p:cNvSpPr>
            <a:spLocks noGrp="1" noChangeArrowheads="1"/>
          </p:cNvSpPr>
          <p:nvPr>
            <p:ph type="title"/>
          </p:nvPr>
        </p:nvSpPr>
        <p:spPr/>
        <p:txBody>
          <a:bodyPr/>
          <a:lstStyle/>
          <a:p>
            <a:r>
              <a:rPr lang="en-US" dirty="0" smtClean="0">
                <a:effectLst/>
              </a:rPr>
              <a:t>Review</a:t>
            </a:r>
          </a:p>
        </p:txBody>
      </p:sp>
      <p:sp>
        <p:nvSpPr>
          <p:cNvPr id="7171" name="Rectangle 3" hidden="1"/>
          <p:cNvSpPr>
            <a:spLocks noGrp="1" noChangeArrowheads="1"/>
          </p:cNvSpPr>
          <p:nvPr>
            <p:ph type="body" idx="1"/>
          </p:nvPr>
        </p:nvSpPr>
        <p:spPr/>
        <p:txBody>
          <a:bodyPr/>
          <a:lstStyle/>
          <a:p>
            <a:pPr lvl="4">
              <a:buFontTx/>
              <a:buNone/>
            </a:pPr>
            <a:endParaRPr lang="en-US" smtClean="0"/>
          </a:p>
        </p:txBody>
      </p:sp>
      <p:sp>
        <p:nvSpPr>
          <p:cNvPr id="7172" name="WordArt 4"/>
          <p:cNvSpPr>
            <a:spLocks noChangeArrowheads="1" noChangeShapeType="1" noTextEdit="1"/>
          </p:cNvSpPr>
          <p:nvPr/>
        </p:nvSpPr>
        <p:spPr bwMode="auto">
          <a:xfrm>
            <a:off x="2133600" y="3105150"/>
            <a:ext cx="5943600" cy="184785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Review</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5</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5</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eaLnBrk="1" hangingPunct="1">
              <a:buClr>
                <a:srgbClr val="000066"/>
              </a:buClr>
              <a:buFont typeface="Wingdings" panose="05000000000000000000" pitchFamily="2" charset="2"/>
              <a:buChar char="q"/>
            </a:pPr>
            <a:r>
              <a:rPr lang="en-US" sz="2000" dirty="0"/>
              <a:t>DD Form 214, Certificate of Release or Discharge from Active Duty, or other reports of separation</a:t>
            </a:r>
          </a:p>
          <a:p>
            <a:pPr eaLnBrk="1" hangingPunct="1">
              <a:buClr>
                <a:srgbClr val="000066"/>
              </a:buClr>
              <a:buFont typeface="Wingdings" panose="05000000000000000000" pitchFamily="2" charset="2"/>
              <a:buChar char="q"/>
            </a:pPr>
            <a:r>
              <a:rPr lang="en-US" sz="2000" dirty="0"/>
              <a:t>Review VA Form 21-526 or evidence in C-file</a:t>
            </a:r>
          </a:p>
          <a:p>
            <a:pPr lvl="1">
              <a:buClr>
                <a:srgbClr val="000066"/>
              </a:buClr>
            </a:pPr>
            <a:r>
              <a:rPr lang="en-US" sz="2000" dirty="0"/>
              <a:t>Part III - Active Duty Service Information</a:t>
            </a:r>
          </a:p>
          <a:p>
            <a:pPr lvl="1"/>
            <a:r>
              <a:rPr lang="en-US" sz="2000" dirty="0"/>
              <a:t>Part IV – Reserve and National Guard Service Information</a:t>
            </a:r>
          </a:p>
          <a:p>
            <a:pPr lvl="1"/>
            <a:r>
              <a:rPr lang="en-US" sz="2000" dirty="0"/>
              <a:t>Part V – Military Retired/Severance Pay</a:t>
            </a:r>
            <a:r>
              <a:rPr lang="en-US" sz="1600" dirty="0"/>
              <a:t> </a:t>
            </a:r>
          </a:p>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Confirm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713764"/>
            <a:ext cx="7162800" cy="2642586"/>
          </a:xfrm>
          <a:prstGeom prst="rect">
            <a:avLst/>
          </a:prstGeom>
        </p:spPr>
      </p:pic>
    </p:spTree>
    <p:extLst>
      <p:ext uri="{BB962C8B-B14F-4D97-AF65-F5344CB8AC3E}">
        <p14:creationId xmlns:p14="http://schemas.microsoft.com/office/powerpoint/2010/main" val="12899671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6</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6</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lvl="0">
              <a:buClr>
                <a:srgbClr val="000066"/>
              </a:buClr>
              <a:buFont typeface="Wingdings" panose="05000000000000000000" pitchFamily="2" charset="2"/>
              <a:buChar char="q"/>
            </a:pPr>
            <a:r>
              <a:rPr lang="en-US" sz="2200" dirty="0"/>
              <a:t>Review VA Form 21-526, VA Form 21-526EZ, or evidence in C-file or VBMS e-folder</a:t>
            </a:r>
          </a:p>
          <a:p>
            <a:pPr lvl="1">
              <a:buClr>
                <a:srgbClr val="000066"/>
              </a:buClr>
            </a:pPr>
            <a:r>
              <a:rPr lang="en-US" sz="2200" dirty="0"/>
              <a:t>VA Form 21-526,  Part V – Military Retired/Severance Pay</a:t>
            </a:r>
          </a:p>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Confirm cont.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3048000"/>
            <a:ext cx="7734300" cy="2971800"/>
          </a:xfrm>
          <a:prstGeom prst="rect">
            <a:avLst/>
          </a:prstGeom>
        </p:spPr>
      </p:pic>
    </p:spTree>
    <p:extLst>
      <p:ext uri="{BB962C8B-B14F-4D97-AF65-F5344CB8AC3E}">
        <p14:creationId xmlns:p14="http://schemas.microsoft.com/office/powerpoint/2010/main" val="3576476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7</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7</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marL="342900" lvl="1" indent="-342900">
              <a:buClr>
                <a:srgbClr val="1D3275"/>
              </a:buClr>
              <a:buFont typeface="Wingdings" panose="05000000000000000000" pitchFamily="2" charset="2"/>
              <a:buChar char="q"/>
            </a:pPr>
            <a:r>
              <a:rPr lang="en-US" dirty="0"/>
              <a:t>VA Form 21-526EZ,  Section III: Service Pay</a:t>
            </a:r>
          </a:p>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Review</a:t>
            </a:r>
          </a:p>
        </p:txBody>
      </p:sp>
      <p:pic>
        <p:nvPicPr>
          <p:cNvPr id="6" name="Picture 5" descr="Snipping Tool"/>
          <p:cNvPicPr>
            <a:picLocks noChangeAspect="1"/>
          </p:cNvPicPr>
          <p:nvPr/>
        </p:nvPicPr>
        <p:blipFill rotWithShape="1">
          <a:blip r:embed="rId3">
            <a:extLst>
              <a:ext uri="{28A0092B-C50C-407E-A947-70E740481C1C}">
                <a14:useLocalDpi xmlns:a14="http://schemas.microsoft.com/office/drawing/2010/main" val="0"/>
              </a:ext>
            </a:extLst>
          </a:blip>
          <a:srcRect l="6718" t="33425" r="5469" b="21409"/>
          <a:stretch/>
        </p:blipFill>
        <p:spPr>
          <a:xfrm>
            <a:off x="643504" y="2743200"/>
            <a:ext cx="8348791" cy="2819400"/>
          </a:xfrm>
          <a:prstGeom prst="rect">
            <a:avLst/>
          </a:prstGeom>
        </p:spPr>
      </p:pic>
    </p:spTree>
    <p:extLst>
      <p:ext uri="{BB962C8B-B14F-4D97-AF65-F5344CB8AC3E}">
        <p14:creationId xmlns:p14="http://schemas.microsoft.com/office/powerpoint/2010/main" val="20878381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8</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8</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anose="05000000000000000000" pitchFamily="2" charset="2"/>
              <a:buChar char="q"/>
            </a:pPr>
            <a:r>
              <a:rPr lang="en-US" sz="2000" dirty="0"/>
              <a:t>“In order for an entitled Veteran to receive VA compensation, he/she must submit an election of VA benefits or waiver of military retirement pay.”  </a:t>
            </a:r>
            <a:r>
              <a:rPr lang="en-US" sz="2000" u="sng" dirty="0"/>
              <a:t>M21-1MR(III)(v)(5)(A)(2)</a:t>
            </a:r>
          </a:p>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Review cont.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514600"/>
            <a:ext cx="7391400" cy="2707741"/>
          </a:xfrm>
          <a:prstGeom prst="rect">
            <a:avLst/>
          </a:prstGeom>
        </p:spPr>
      </p:pic>
      <p:sp>
        <p:nvSpPr>
          <p:cNvPr id="8" name="Right Arrow 7"/>
          <p:cNvSpPr/>
          <p:nvPr/>
        </p:nvSpPr>
        <p:spPr>
          <a:xfrm rot="20525952">
            <a:off x="2781473" y="4211523"/>
            <a:ext cx="1678887" cy="36752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6800" y="5334000"/>
            <a:ext cx="7239000" cy="830997"/>
          </a:xfrm>
          <a:prstGeom prst="rect">
            <a:avLst/>
          </a:prstGeom>
        </p:spPr>
        <p:txBody>
          <a:bodyPr wrap="square">
            <a:spAutoFit/>
          </a:bodyPr>
          <a:lstStyle/>
          <a:p>
            <a:pPr lvl="1"/>
            <a:r>
              <a:rPr lang="en-US" sz="1600" b="1" dirty="0">
                <a:solidFill>
                  <a:srgbClr val="000066"/>
                </a:solidFill>
                <a:latin typeface="+mn-lt"/>
              </a:rPr>
              <a:t>On this version, a mark in this box would mean the </a:t>
            </a:r>
            <a:r>
              <a:rPr lang="en-US" sz="1600" b="1" dirty="0" smtClean="0">
                <a:solidFill>
                  <a:srgbClr val="000066"/>
                </a:solidFill>
                <a:latin typeface="+mn-lt"/>
              </a:rPr>
              <a:t>  </a:t>
            </a:r>
            <a:r>
              <a:rPr lang="en-US" sz="1600" b="1" dirty="0">
                <a:solidFill>
                  <a:srgbClr val="000066"/>
                </a:solidFill>
                <a:latin typeface="+mn-lt"/>
              </a:rPr>
              <a:t>Veteran does NOT want to receive VA compensation. </a:t>
            </a:r>
            <a:r>
              <a:rPr lang="en-US" sz="1600" b="1" dirty="0" smtClean="0">
                <a:solidFill>
                  <a:srgbClr val="000066"/>
                </a:solidFill>
                <a:latin typeface="+mn-lt"/>
              </a:rPr>
              <a:t>Older </a:t>
            </a:r>
            <a:r>
              <a:rPr lang="en-US" sz="1600" b="1" dirty="0">
                <a:solidFill>
                  <a:srgbClr val="000066"/>
                </a:solidFill>
                <a:latin typeface="+mn-lt"/>
              </a:rPr>
              <a:t>versions may </a:t>
            </a:r>
            <a:r>
              <a:rPr lang="en-US" sz="1600" b="1" dirty="0" smtClean="0">
                <a:solidFill>
                  <a:srgbClr val="000066"/>
                </a:solidFill>
                <a:latin typeface="+mn-lt"/>
              </a:rPr>
              <a:t>differ.</a:t>
            </a:r>
            <a:endParaRPr lang="en-US" sz="1600" b="1" dirty="0">
              <a:solidFill>
                <a:srgbClr val="000066"/>
              </a:solidFill>
              <a:latin typeface="+mn-lt"/>
            </a:endParaRPr>
          </a:p>
        </p:txBody>
      </p:sp>
    </p:spTree>
    <p:extLst>
      <p:ext uri="{BB962C8B-B14F-4D97-AF65-F5344CB8AC3E}">
        <p14:creationId xmlns:p14="http://schemas.microsoft.com/office/powerpoint/2010/main" val="39956760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9</a:t>
            </a:fld>
            <a:endParaRPr lang="en-US" dirty="0"/>
          </a:p>
        </p:txBody>
      </p:sp>
      <p:sp>
        <p:nvSpPr>
          <p:cNvPr id="4" name="Slide Number Placeholder 3"/>
          <p:cNvSpPr txBox="1">
            <a:spLocks noGrp="1"/>
          </p:cNvSpPr>
          <p:nvPr/>
        </p:nvSpPr>
        <p:spPr bwMode="auto">
          <a:xfrm>
            <a:off x="7924800" y="6356350"/>
            <a:ext cx="12192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Century Schoolbook" pitchFamily="18" charset="0"/>
              </a:rPr>
              <a:pPr algn="ctr" eaLnBrk="0" hangingPunct="0">
                <a:defRPr/>
              </a:pPr>
              <a:t>9</a:t>
            </a:fld>
            <a:endParaRPr lang="en-US" sz="1600" b="1" i="1" dirty="0">
              <a:solidFill>
                <a:srgbClr val="1D3275"/>
              </a:solidFill>
              <a:effectLst>
                <a:outerShdw blurRad="38100" dist="38100" dir="2700000" algn="tl">
                  <a:srgbClr val="C0C0C0"/>
                </a:outerShdw>
              </a:effectLst>
              <a:latin typeface="Century Schoolbook" pitchFamily="18" charset="0"/>
            </a:endParaRPr>
          </a:p>
        </p:txBody>
      </p:sp>
      <p:sp>
        <p:nvSpPr>
          <p:cNvPr id="6148" name="Rectangle 3"/>
          <p:cNvSpPr>
            <a:spLocks noGrp="1" noChangeArrowheads="1"/>
          </p:cNvSpPr>
          <p:nvPr>
            <p:ph type="body" idx="4294967295"/>
          </p:nvPr>
        </p:nvSpPr>
        <p:spPr>
          <a:xfrm>
            <a:off x="533400" y="1447800"/>
            <a:ext cx="8458200" cy="4876800"/>
          </a:xfrm>
        </p:spPr>
        <p:txBody>
          <a:bodyPr/>
          <a:lstStyle/>
          <a:p>
            <a:pPr>
              <a:buClr>
                <a:srgbClr val="1D3275"/>
              </a:buClr>
              <a:buFont typeface="Wingdings" pitchFamily="2" charset="2"/>
              <a:buNone/>
            </a:pPr>
            <a:endParaRPr lang="en-US" dirty="0" smtClean="0">
              <a:cs typeface="Arial" pitchFamily="34" charset="0"/>
            </a:endParaRPr>
          </a:p>
          <a:p>
            <a:pPr>
              <a:buClr>
                <a:srgbClr val="1D3275"/>
              </a:buClr>
              <a:buFont typeface="Wingdings" pitchFamily="2" charset="2"/>
              <a:buNone/>
            </a:pPr>
            <a:endParaRPr lang="en-US" dirty="0" smtClean="0"/>
          </a:p>
        </p:txBody>
      </p:sp>
      <p:sp>
        <p:nvSpPr>
          <p:cNvPr id="504834" name="Rectangle 2"/>
          <p:cNvSpPr>
            <a:spLocks noGrp="1" noChangeArrowheads="1"/>
          </p:cNvSpPr>
          <p:nvPr>
            <p:ph type="title" idx="4294967295"/>
          </p:nvPr>
        </p:nvSpPr>
        <p:spPr>
          <a:xfrm>
            <a:off x="1752600" y="0"/>
            <a:ext cx="6477000" cy="882650"/>
          </a:xfrm>
        </p:spPr>
        <p:txBody>
          <a:bodyPr/>
          <a:lstStyle/>
          <a:p>
            <a:pPr>
              <a:defRPr/>
            </a:pPr>
            <a:r>
              <a:rPr lang="en-US" dirty="0" smtClean="0"/>
              <a:t>Verify</a:t>
            </a:r>
          </a:p>
        </p:txBody>
      </p:sp>
      <p:pic>
        <p:nvPicPr>
          <p:cNvPr id="6" name="Picture 5" descr="Snipping Tool"/>
          <p:cNvPicPr>
            <a:picLocks noChangeAspect="1"/>
          </p:cNvPicPr>
          <p:nvPr/>
        </p:nvPicPr>
        <p:blipFill rotWithShape="1">
          <a:blip r:embed="rId3">
            <a:extLst>
              <a:ext uri="{28A0092B-C50C-407E-A947-70E740481C1C}">
                <a14:useLocalDpi xmlns:a14="http://schemas.microsoft.com/office/drawing/2010/main" val="0"/>
              </a:ext>
            </a:extLst>
          </a:blip>
          <a:srcRect l="6718" t="33425" r="5469" b="21409"/>
          <a:stretch/>
        </p:blipFill>
        <p:spPr>
          <a:xfrm>
            <a:off x="533400" y="1435100"/>
            <a:ext cx="8230296" cy="2222500"/>
          </a:xfrm>
          <a:prstGeom prst="rect">
            <a:avLst/>
          </a:prstGeom>
        </p:spPr>
      </p:pic>
      <p:sp>
        <p:nvSpPr>
          <p:cNvPr id="8" name="Right Arrow 7"/>
          <p:cNvSpPr/>
          <p:nvPr/>
        </p:nvSpPr>
        <p:spPr>
          <a:xfrm rot="13032505">
            <a:off x="904945" y="3996174"/>
            <a:ext cx="1694651" cy="37117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2819400" y="4267200"/>
            <a:ext cx="5944296" cy="1384995"/>
          </a:xfrm>
          <a:prstGeom prst="rect">
            <a:avLst/>
          </a:prstGeom>
        </p:spPr>
        <p:txBody>
          <a:bodyPr wrap="square">
            <a:spAutoFit/>
          </a:bodyPr>
          <a:lstStyle/>
          <a:p>
            <a:r>
              <a:rPr lang="en-US" sz="2800" dirty="0">
                <a:solidFill>
                  <a:srgbClr val="000066"/>
                </a:solidFill>
                <a:latin typeface="+mn-lt"/>
              </a:rPr>
              <a:t>*A mark in this box would mean the </a:t>
            </a:r>
            <a:r>
              <a:rPr lang="en-US" sz="2800" dirty="0" smtClean="0">
                <a:solidFill>
                  <a:srgbClr val="000066"/>
                </a:solidFill>
                <a:latin typeface="+mn-lt"/>
              </a:rPr>
              <a:t>Veteran </a:t>
            </a:r>
            <a:r>
              <a:rPr lang="en-US" sz="2800" dirty="0">
                <a:solidFill>
                  <a:srgbClr val="000066"/>
                </a:solidFill>
                <a:latin typeface="+mn-lt"/>
              </a:rPr>
              <a:t>does NOT want to receive VA compensation. </a:t>
            </a:r>
          </a:p>
        </p:txBody>
      </p:sp>
    </p:spTree>
    <p:extLst>
      <p:ext uri="{BB962C8B-B14F-4D97-AF65-F5344CB8AC3E}">
        <p14:creationId xmlns:p14="http://schemas.microsoft.com/office/powerpoint/2010/main" val="18347205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pt000000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4246B4E1878B40B401014D6FD511C4" ma:contentTypeVersion="0" ma:contentTypeDescription="Create a new document." ma:contentTypeScope="" ma:versionID="efd79cecd58b98a3159429a7656c4ef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94345E9-6986-486F-8987-9EB886DDA334}">
  <ds:schemaRefs>
    <ds:schemaRef ds:uri="http://schemas.microsoft.com/sharepoint/v3/contenttype/forms"/>
  </ds:schemaRefs>
</ds:datastoreItem>
</file>

<file path=customXml/itemProps2.xml><?xml version="1.0" encoding="utf-8"?>
<ds:datastoreItem xmlns:ds="http://schemas.openxmlformats.org/officeDocument/2006/customXml" ds:itemID="{0BE0F6C6-ECE3-4792-A9D8-DCB448963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726F7F2-667C-4471-B7F7-8F770644E914}">
  <ds:schemaRefs>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C:\DOCUME~1\CAPDPATR\LOCALS~1\Temp\Ppt0000000.pot</Template>
  <TotalTime>265</TotalTime>
  <Words>1506</Words>
  <Application>Microsoft Office PowerPoint</Application>
  <PresentationFormat>On-screen Show (4:3)</PresentationFormat>
  <Paragraphs>268</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Ppt0000000</vt:lpstr>
      <vt:lpstr>Compensation Offsets: Retired Pay</vt:lpstr>
      <vt:lpstr>Lesson Objectives</vt:lpstr>
      <vt:lpstr>References</vt:lpstr>
      <vt:lpstr>Prohibition Against Duplication of Benefits</vt:lpstr>
      <vt:lpstr>Confirm</vt:lpstr>
      <vt:lpstr>Confirm cont.</vt:lpstr>
      <vt:lpstr>Review</vt:lpstr>
      <vt:lpstr>Review cont.</vt:lpstr>
      <vt:lpstr>Verify</vt:lpstr>
      <vt:lpstr>Verify cont.</vt:lpstr>
      <vt:lpstr>Birls MSC Screen</vt:lpstr>
      <vt:lpstr>Birls MSC Screen cont.</vt:lpstr>
      <vt:lpstr>Review the Corporate Record</vt:lpstr>
      <vt:lpstr>Review the Corporate Record cont.</vt:lpstr>
      <vt:lpstr>Review the Military Payments Screen </vt:lpstr>
      <vt:lpstr>Review the Retired Pay History</vt:lpstr>
      <vt:lpstr>Additional Ways to Confirm Payments</vt:lpstr>
      <vt:lpstr>Prepare Award</vt:lpstr>
      <vt:lpstr>Determine the Cutoff (end) Date</vt:lpstr>
      <vt:lpstr>Prepare Cutoff (end) Date</vt:lpstr>
      <vt:lpstr>Determine the Amount to Withhold</vt:lpstr>
      <vt:lpstr>Calculate the Amount to Withhold</vt:lpstr>
      <vt:lpstr>Calculate the Amount to withhold pt. 2</vt:lpstr>
      <vt:lpstr>Prior Net VA Payment</vt:lpstr>
      <vt:lpstr>Increased Award Adjustments</vt:lpstr>
      <vt:lpstr>Increased Award Adjustments cont.</vt:lpstr>
      <vt:lpstr>Increased Award Example</vt:lpstr>
      <vt:lpstr>Award Adjustments</vt:lpstr>
      <vt:lpstr>Original Award Adjustments</vt:lpstr>
      <vt:lpstr>Input</vt:lpstr>
      <vt:lpstr>Military Payment Information Screen</vt:lpstr>
      <vt:lpstr>Award Adjustments Tab</vt:lpstr>
      <vt:lpstr>Retired Pay Tab</vt:lpstr>
      <vt:lpstr>Inputting Award Adjustments</vt:lpstr>
      <vt:lpstr>Generating an Award</vt:lpstr>
      <vt:lpstr>Notify</vt:lpstr>
      <vt:lpstr>Notification Letter Directives</vt:lpstr>
      <vt:lpstr>PCGL Notification</vt:lpstr>
      <vt:lpstr>The Withholding Chart</vt:lpstr>
      <vt:lpstr>Withholding Selections</vt:lpstr>
      <vt:lpstr>Amount to withhold</vt:lpstr>
      <vt:lpstr>Entering the Cutoff (end) Date</vt:lpstr>
      <vt:lpstr>Notification of Cutoff (end) Date</vt:lpstr>
      <vt:lpstr>Addendum of April 2011</vt:lpstr>
      <vt:lpstr>Summary</vt:lpstr>
      <vt:lpstr>Review</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Retire Pay PowerPoint</dc:title>
  <dc:subject>VSR</dc:subject>
  <dc:creator>Department of Veterans Affairs, Veterans Benefits Administration, Compensation Service, STAFF</dc:creator>
  <dc:description>This lesson is intended to enable the employee to have a clear understanding of CPIN. Confirm, Prepare, Input, and Notify.</dc:description>
  <cp:lastModifiedBy>Sochar, Lisa</cp:lastModifiedBy>
  <cp:revision>74</cp:revision>
  <cp:lastPrinted>2000-11-13T16:27:02Z</cp:lastPrinted>
  <dcterms:created xsi:type="dcterms:W3CDTF">2011-04-13T12:48:41Z</dcterms:created>
  <dcterms:modified xsi:type="dcterms:W3CDTF">2015-02-09T15:00:03Z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0x010100404246B4E1878B40B401014D6FD511C4</vt:lpwstr>
  </property>
  <property fmtid="{D5CDD505-2E9C-101B-9397-08002B2CF9AE}" pid="3" name="Language">
    <vt:lpwstr>en</vt:lpwstr>
  </property>
  <property fmtid="{D5CDD505-2E9C-101B-9397-08002B2CF9AE}" pid="4" name="Type">
    <vt:lpwstr>Presentation</vt:lpwstr>
  </property>
</Properties>
</file>