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3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5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6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7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9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0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notesSlides/notesSlide11.xml" ContentType="application/vnd.openxmlformats-officedocument.presentationml.notesSlid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notesSlides/notesSlide13.xml" ContentType="application/vnd.openxmlformats-officedocument.presentationml.notesSlide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15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notesSlides/notesSlide17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8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5"/>
  </p:sldMasterIdLst>
  <p:notesMasterIdLst>
    <p:notesMasterId r:id="rId33"/>
  </p:notesMasterIdLst>
  <p:handoutMasterIdLst>
    <p:handoutMasterId r:id="rId34"/>
  </p:handoutMasterIdLst>
  <p:sldIdLst>
    <p:sldId id="256" r:id="rId6"/>
    <p:sldId id="257" r:id="rId7"/>
    <p:sldId id="258" r:id="rId8"/>
    <p:sldId id="298" r:id="rId9"/>
    <p:sldId id="302" r:id="rId10"/>
    <p:sldId id="305" r:id="rId11"/>
    <p:sldId id="306" r:id="rId12"/>
    <p:sldId id="307" r:id="rId13"/>
    <p:sldId id="309" r:id="rId14"/>
    <p:sldId id="308" r:id="rId15"/>
    <p:sldId id="303" r:id="rId16"/>
    <p:sldId id="266" r:id="rId17"/>
    <p:sldId id="304" r:id="rId18"/>
    <p:sldId id="270" r:id="rId19"/>
    <p:sldId id="268" r:id="rId20"/>
    <p:sldId id="283" r:id="rId21"/>
    <p:sldId id="282" r:id="rId22"/>
    <p:sldId id="284" r:id="rId23"/>
    <p:sldId id="287" r:id="rId24"/>
    <p:sldId id="285" r:id="rId25"/>
    <p:sldId id="289" r:id="rId26"/>
    <p:sldId id="290" r:id="rId27"/>
    <p:sldId id="291" r:id="rId28"/>
    <p:sldId id="292" r:id="rId29"/>
    <p:sldId id="293" r:id="rId30"/>
    <p:sldId id="294" r:id="rId31"/>
    <p:sldId id="278" r:id="rId32"/>
  </p:sldIdLst>
  <p:sldSz cx="9144000" cy="6858000" type="screen4x3"/>
  <p:notesSz cx="7010400" cy="9236075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6" clrIdx="0"/>
  <p:cmAuthor id="1" name="Lampitok, Zachary, VBABALT\ACAD" initials="zcl" lastIdx="0" clrIdx="1"/>
  <p:cmAuthor id="2" name="Hauser, Mary,  VBADENV Trng Facility" initials="HMVTF" lastIdx="5" clrIdx="2">
    <p:extLst>
      <p:ext uri="{19B8F6BF-5375-455C-9EA6-DF929625EA0E}">
        <p15:presenceInfo xmlns:p15="http://schemas.microsoft.com/office/powerpoint/2012/main" userId="S-1-5-21-1409082233-764733703-682003330-24263" providerId="AD"/>
      </p:ext>
    </p:extLst>
  </p:cmAuthor>
  <p:cmAuthor id="3" name="Meyer, Blake A., VBADENV" initials="MBAV" lastIdx="3" clrIdx="3">
    <p:extLst>
      <p:ext uri="{19B8F6BF-5375-455C-9EA6-DF929625EA0E}">
        <p15:presenceInfo xmlns:p15="http://schemas.microsoft.com/office/powerpoint/2012/main" userId="S-1-5-21-1409082233-764733703-682003330-385800" providerId="AD"/>
      </p:ext>
    </p:extLst>
  </p:cmAuthor>
  <p:cmAuthor id="4" name="Loving, Janet, VBABALT\ACAD" initials="LJV" lastIdx="1" clrIdx="4">
    <p:extLst>
      <p:ext uri="{19B8F6BF-5375-455C-9EA6-DF929625EA0E}">
        <p15:presenceInfo xmlns:p15="http://schemas.microsoft.com/office/powerpoint/2012/main" userId="S-1-5-21-1409082233-764733703-682003330-3207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7C5F1E"/>
    <a:srgbClr val="E7D0A4"/>
    <a:srgbClr val="6A5B3F"/>
    <a:srgbClr val="987734"/>
    <a:srgbClr val="AB8C4E"/>
    <a:srgbClr val="C6A156"/>
    <a:srgbClr val="E8D2A8"/>
    <a:srgbClr val="F5F0E9"/>
    <a:srgbClr val="BEA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51" autoAdjust="0"/>
    <p:restoredTop sz="91148" autoAdjust="0"/>
  </p:normalViewPr>
  <p:slideViewPr>
    <p:cSldViewPr snapToGrid="0">
      <p:cViewPr varScale="1">
        <p:scale>
          <a:sx n="100" d="100"/>
          <a:sy n="100" d="100"/>
        </p:scale>
        <p:origin x="13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1" d="100"/>
          <a:sy n="41" d="100"/>
        </p:scale>
        <p:origin x="-2347" y="-82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13DACAB9-A087-46C6-8392-9DA45A27783B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D34BF439-490C-45C3-9C2D-A971383A48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298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3408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3DF05838-7BCA-4652-9007-BD0302928936}" type="datetimeFigureOut">
              <a:rPr lang="en-US" smtClean="0"/>
              <a:t>9/17/2020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271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44861"/>
            <a:ext cx="5608320" cy="3636705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9"/>
            <a:ext cx="3037840" cy="463407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0E7C618C-DDD3-4DC9-ADAB-73264023D4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007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01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266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6867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4082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421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343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5202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2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90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872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9428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27138" y="703263"/>
            <a:ext cx="4562475" cy="34226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593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434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612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1428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8632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18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947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27163" y="1154113"/>
            <a:ext cx="4156075" cy="31178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7C618C-DDD3-4DC9-ADAB-73264023D4F2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3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2.jpg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  <a:ln>
            <a:noFill/>
          </a:ln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 b="1" cap="none" spc="0">
                <a:ln w="3175" cmpd="sng">
                  <a:noFill/>
                  <a:prstDash val="solid"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0D3C7F-DECC-4E3E-BB4B-2E454E899B9C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Sub title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509C35E9-41D4-42EB-8235-20B6E0E3EA49}"/>
              </a:ext>
            </a:extLst>
          </p:cNvPr>
          <p:cNvSpPr>
            <a:spLocks noGrp="1"/>
          </p:cNvSpPr>
          <p:nvPr>
            <p:ph type="body" sz="quarter" idx="11" hasCustomPrompt="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450"/>
              </a:spcAft>
              <a:buNone/>
              <a:defRPr sz="2100" b="1">
                <a:solidFill>
                  <a:srgbClr val="1F497D"/>
                </a:solidFill>
              </a:defRPr>
            </a:lvl1pPr>
            <a:lvl5pPr marL="433983" indent="0">
              <a:buNone/>
              <a:defRPr/>
            </a:lvl5pPr>
          </a:lstStyle>
          <a:p>
            <a:pPr lvl="0"/>
            <a:r>
              <a:rPr lang="en-US" dirty="0"/>
              <a:t>Date sub-title</a:t>
            </a:r>
          </a:p>
        </p:txBody>
      </p:sp>
    </p:spTree>
    <p:extLst>
      <p:ext uri="{BB962C8B-B14F-4D97-AF65-F5344CB8AC3E}">
        <p14:creationId xmlns:p14="http://schemas.microsoft.com/office/powerpoint/2010/main" val="572515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80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FontTx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16992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325487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433983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7010400" y="6491432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spcAft>
                <a:spcPts val="45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7C414AED-89CE-4A48-8B2B-1B3A5C68EA2A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088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885568"/>
            <a:ext cx="9144000" cy="1086867"/>
          </a:xfrm>
        </p:spPr>
        <p:txBody>
          <a:bodyPr anchor="t">
            <a:noAutofit/>
          </a:bodyPr>
          <a:lstStyle>
            <a:lvl1pPr algn="ctr">
              <a:spcAft>
                <a:spcPts val="450"/>
              </a:spcAft>
              <a:defRPr sz="5400" b="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652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 anchor="t">
            <a:normAutofit/>
          </a:bodyPr>
          <a:lstStyle>
            <a:lvl1pPr algn="ctr">
              <a:spcAft>
                <a:spcPts val="450"/>
              </a:spcAft>
              <a:defRPr sz="2100">
                <a:solidFill>
                  <a:srgbClr val="1F497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  <a:prstGeom prst="rect">
            <a:avLst/>
          </a:prstGeom>
        </p:spPr>
        <p:txBody>
          <a:bodyPr>
            <a:normAutofit/>
          </a:bodyPr>
          <a:lstStyle>
            <a:lvl1pPr marL="172641" indent="-172641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6472" indent="-173831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13160" indent="-166688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685800" indent="-172641">
              <a:spcBef>
                <a:spcPts val="0"/>
              </a:spcBef>
              <a:spcAft>
                <a:spcPts val="45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542479" indent="-108496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First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  <a:p>
            <a:pPr lvl="3"/>
            <a:r>
              <a:rPr lang="en-US" dirty="0"/>
              <a:t>Fifth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182D0DC-F309-4AD6-9FC4-7A92EF3A0C2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spcAft>
                <a:spcPts val="450"/>
              </a:spcAft>
              <a:defRPr sz="10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507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414AED-89CE-4A48-8B2B-1B3A5C68EA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499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836844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4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76200" y="682977"/>
            <a:ext cx="8991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255132-F725-42BA-BD6A-346EAF30B44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8" b="0" i="0" u="none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658DF1-112E-40ED-AD80-74665B53845E}"/>
              </a:ext>
            </a:extLst>
          </p:cNvPr>
          <p:cNvSpPr>
            <a:spLocks noGrp="1"/>
          </p:cNvSpPr>
          <p:nvPr>
            <p:ph type="sldNum" sz="quarter" idx="4"/>
            <p:custDataLst>
              <p:tags r:id="rId10"/>
            </p:custDataLst>
          </p:nvPr>
        </p:nvSpPr>
        <p:spPr>
          <a:xfrm>
            <a:off x="6931152" y="6601978"/>
            <a:ext cx="2133600" cy="365125"/>
          </a:xfrm>
          <a:prstGeom prst="rect">
            <a:avLst/>
          </a:prstGeom>
        </p:spPr>
        <p:txBody>
          <a:bodyPr tIns="0"/>
          <a:lstStyle>
            <a:lvl1pPr algn="r">
              <a:defRPr sz="59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6A6A193-2FDC-48DD-8023-1C75B05EEA9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44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 ftr="0" dt="0"/>
  <p:txStyles>
    <p:titleStyle>
      <a:lvl1pPr algn="ctr" defTabSz="216992" rtl="0" eaLnBrk="1" latinLnBrk="0" hangingPunct="1">
        <a:spcBef>
          <a:spcPct val="0"/>
        </a:spcBef>
        <a:buNone/>
        <a:defRPr sz="2800" b="1" i="0" u="none" kern="1200" cap="none" spc="0">
          <a:ln w="3175" cmpd="sng">
            <a:noFill/>
            <a:prstDash val="solid"/>
          </a:ln>
          <a:solidFill>
            <a:srgbClr val="1F497D"/>
          </a:solidFill>
          <a:effectLst/>
          <a:latin typeface="+mj-lt"/>
          <a:ea typeface="+mj-ea"/>
          <a:cs typeface="Arial" panose="020B0604020202020204" pitchFamily="34" charset="0"/>
        </a:defRPr>
      </a:lvl1pPr>
    </p:titleStyle>
    <p:bodyStyle>
      <a:lvl1pPr marL="0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108496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b="0" i="0" u="none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16992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5487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433983" indent="0" algn="l" defTabSz="216992" rtl="0" eaLnBrk="1" latinLnBrk="0" hangingPunct="1">
        <a:spcBef>
          <a:spcPct val="20000"/>
        </a:spcBef>
        <a:buFont typeface="Arial" panose="020B0604020202020204" pitchFamily="34" charset="0"/>
        <a:buNone/>
        <a:defRPr sz="57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596726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6pPr>
      <a:lvl7pPr marL="705223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7pPr>
      <a:lvl8pPr marL="813719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8pPr>
      <a:lvl9pPr marL="922214" indent="-54248" algn="l" defTabSz="216992" rtl="0" eaLnBrk="1" latinLnBrk="0" hangingPunct="1">
        <a:spcBef>
          <a:spcPct val="20000"/>
        </a:spcBef>
        <a:buFont typeface="Arial" panose="020B0604020202020204" pitchFamily="34" charset="0"/>
        <a:buChar char="•"/>
        <a:defRPr sz="4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1pPr>
      <a:lvl2pPr marL="10849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2pPr>
      <a:lvl3pPr marL="216992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3pPr>
      <a:lvl4pPr marL="325487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4pPr>
      <a:lvl5pPr marL="433983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5pPr>
      <a:lvl6pPr marL="542479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6pPr>
      <a:lvl7pPr marL="650975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7pPr>
      <a:lvl8pPr marL="759470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8pPr>
      <a:lvl9pPr marL="867966" algn="l" defTabSz="216992" rtl="0" eaLnBrk="1" latinLnBrk="0" hangingPunct="1">
        <a:defRPr sz="4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5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7.JP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61.xml"/><Relationship Id="rId7" Type="http://schemas.openxmlformats.org/officeDocument/2006/relationships/image" Target="../media/image8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11.png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image" Target="../media/image13.emf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77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28817A1-EC1A-4D7F-9A7B-F61EC724CD89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819400"/>
            <a:ext cx="7772400" cy="1219200"/>
          </a:xfrm>
        </p:spPr>
        <p:txBody>
          <a:bodyPr/>
          <a:lstStyle/>
          <a:p>
            <a:r>
              <a:rPr lang="en-US" dirty="0"/>
              <a:t>(VSR VIP Pre-D) Introduction to End Product Controls and Claims Establishment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470681E-0DBA-4B9C-BBA7-7B20044018A8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2"/>
            </p:custDataLst>
          </p:nvPr>
        </p:nvSpPr>
        <p:spPr>
          <a:xfrm>
            <a:off x="685800" y="4724400"/>
            <a:ext cx="2362200" cy="838200"/>
          </a:xfrm>
        </p:spPr>
        <p:txBody>
          <a:bodyPr/>
          <a:lstStyle/>
          <a:p>
            <a:r>
              <a:rPr lang="en-US" dirty="0"/>
              <a:t>Compensation Service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45C5A1-B609-4673-801D-901CA221DF6E}"/>
              </a:ext>
            </a:extLst>
          </p:cNvPr>
          <p:cNvSpPr>
            <a:spLocks noGrp="1"/>
          </p:cNvSpPr>
          <p:nvPr>
            <p:ph type="body" sz="quarter" idx="11"/>
            <p:custDataLst>
              <p:tags r:id="rId3"/>
            </p:custDataLst>
          </p:nvPr>
        </p:nvSpPr>
        <p:spPr>
          <a:xfrm>
            <a:off x="6096000" y="4724400"/>
            <a:ext cx="2362200" cy="838200"/>
          </a:xfrm>
        </p:spPr>
        <p:txBody>
          <a:bodyPr/>
          <a:lstStyle/>
          <a:p>
            <a:r>
              <a:rPr lang="en-US" dirty="0"/>
              <a:t>September 2020</a:t>
            </a:r>
            <a:endParaRPr 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69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6ED7-BD1D-40AA-8568-C9E5480D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32"/>
            <a:ext cx="9144000" cy="635554"/>
          </a:xfrm>
        </p:spPr>
        <p:txBody>
          <a:bodyPr>
            <a:normAutofit/>
          </a:bodyPr>
          <a:lstStyle/>
          <a:p>
            <a:r>
              <a:rPr lang="en-US" sz="2800" dirty="0"/>
              <a:t>Establishing Claims in Caseflow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DFFA-1D81-43DC-8075-394D4BEA2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Veterans Appeals Improvement and Modernization Act authorized two new decision review options.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	</a:t>
            </a:r>
            <a:r>
              <a:rPr lang="en-US" sz="2000" dirty="0"/>
              <a:t>Higher Leve Review (HLR) EP 030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Supplemental Claims EP 040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Both types claims must be established using Caseflow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3962-8D58-4998-8B6E-EF4FB27B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527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1613153-8637-4945-A67D-7747DCA70E4C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Preparing for Claims Establishment (CEST)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19F7F3F-D660-4A87-B107-6BC9DC74AD19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418056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Check for a previously established claims folder number</a:t>
            </a:r>
          </a:p>
          <a:p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Determine the current claims folder location and request scanning of paper claim folder (if necessary)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Review the VBMS exclusions to determine the system in which to place the claim under control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Place EP under control using the appropriate system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22582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029E09-E24B-4045-BFA2-8D433F2CC54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Establishing a New EP in VBMS Core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C200F8-C410-4EC7-AD0E-59E733780636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Navigate to the Veteran’s Profile and </a:t>
            </a:r>
            <a:r>
              <a:rPr lang="en-US" dirty="0"/>
              <a:t>select New Claim from the ACTIONS drop down menu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On the NEW CLAIM screen verify the Veteran’s name, address, telephone number and email are correct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Check for open claims in the EXISTING CLAIMS field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Complete the required CLAIM INFORMATION fields (indicated by red *) all applicable optional fields and click SUBMIT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Enter claimant’s contentions, completing the required fields</a:t>
            </a:r>
          </a:p>
          <a:p>
            <a:pPr lvl="0" hangingPunct="0"/>
            <a:r>
              <a:rPr lang="en-US" dirty="0">
                <a:latin typeface="+mj-lt"/>
              </a:rPr>
              <a:t> </a:t>
            </a:r>
          </a:p>
          <a:p>
            <a:pPr lvl="0" hangingPunct="0"/>
            <a:endParaRPr lang="en-US" altLang="en-US" sz="1600" dirty="0">
              <a:latin typeface="+mj-lt"/>
              <a:cs typeface="Times New Roman" panose="02020603050405020304" pitchFamily="18" charset="0"/>
            </a:endParaRPr>
          </a:p>
          <a:p>
            <a:pPr lvl="0" hangingPunct="0"/>
            <a:endParaRPr lang="en-US" altLang="en-US" sz="16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03061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13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0E7A89-E11C-4CCD-84BA-6906F66480D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2"/>
            <a:ext cx="9144000" cy="546654"/>
          </a:xfrm>
        </p:spPr>
        <p:txBody>
          <a:bodyPr/>
          <a:lstStyle/>
          <a:p>
            <a:r>
              <a:rPr lang="en-US" dirty="0"/>
              <a:t>Veteran’s Profile Screen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EF206E1-48B5-4AC5-838D-B68F3CC1664D}"/>
              </a:ext>
            </a:extLst>
          </p:cNvPr>
          <p:cNvGrpSpPr/>
          <p:nvPr/>
        </p:nvGrpSpPr>
        <p:grpSpPr>
          <a:xfrm>
            <a:off x="614362" y="2384953"/>
            <a:ext cx="7915276" cy="3946135"/>
            <a:chOff x="614361" y="1880498"/>
            <a:chExt cx="7915276" cy="394613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D9831E6-3FD6-41A9-8437-0D96C643F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362" y="1880498"/>
              <a:ext cx="7915275" cy="14287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D36BA71-9373-4377-9A52-46DA335AE0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14361" y="3445383"/>
              <a:ext cx="7915275" cy="2381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BE9FD52-9F2A-4D16-BA11-2CC35778B986}"/>
              </a:ext>
            </a:extLst>
          </p:cNvPr>
          <p:cNvSpPr txBox="1"/>
          <p:nvPr/>
        </p:nvSpPr>
        <p:spPr>
          <a:xfrm>
            <a:off x="426177" y="1602487"/>
            <a:ext cx="8291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Navigate to the Veteran’s profile via entry of the claim number or social security number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/>
              <a:t>in the search box and selecting </a:t>
            </a:r>
            <a:r>
              <a:rPr lang="en-US" b="1" dirty="0"/>
              <a:t>Open Profile.</a:t>
            </a:r>
          </a:p>
        </p:txBody>
      </p:sp>
    </p:spTree>
    <p:extLst>
      <p:ext uri="{BB962C8B-B14F-4D97-AF65-F5344CB8AC3E}">
        <p14:creationId xmlns:p14="http://schemas.microsoft.com/office/powerpoint/2010/main" val="3536816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6FCAC3-0B81-45AE-BDAD-03A8A0FEA35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2"/>
            <a:ext cx="9144000" cy="596758"/>
          </a:xfrm>
        </p:spPr>
        <p:txBody>
          <a:bodyPr/>
          <a:lstStyle/>
          <a:p>
            <a:r>
              <a:rPr lang="en-US" dirty="0"/>
              <a:t>Date of Claim (DOC)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B883F76-3E8A-47F1-95D5-49CFA520A885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716066"/>
            <a:ext cx="8229600" cy="448431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CEST purposes, the DOC is the earliest date the claim was received by a VA facility. Examples include, but are not limited to:</a:t>
            </a:r>
          </a:p>
          <a:p>
            <a:pPr marL="640080" lvl="1" indent="-342900"/>
            <a:r>
              <a:rPr lang="en-US" sz="1800" dirty="0"/>
              <a:t>eBenefits</a:t>
            </a:r>
          </a:p>
          <a:p>
            <a:pPr marL="640080" lvl="1" indent="-342900"/>
            <a:r>
              <a:rPr lang="en-US" sz="1800" dirty="0"/>
              <a:t>VA Regional Office</a:t>
            </a:r>
          </a:p>
          <a:p>
            <a:pPr marL="640080" lvl="1" indent="-342900"/>
            <a:r>
              <a:rPr lang="en-US" sz="1800" dirty="0"/>
              <a:t>VA Centralized Mail Facility</a:t>
            </a:r>
          </a:p>
          <a:p>
            <a:pPr marL="640080" lvl="1" indent="-342900"/>
            <a:r>
              <a:rPr lang="en-US" sz="1800" dirty="0"/>
              <a:t>VA employee at an outreach event</a:t>
            </a:r>
          </a:p>
          <a:p>
            <a:pPr marL="640080" lvl="1" indent="-342900"/>
            <a:r>
              <a:rPr lang="en-US" sz="1800" dirty="0"/>
              <a:t>VA Public Contact team</a:t>
            </a:r>
          </a:p>
          <a:p>
            <a:pPr marL="640080" lvl="1" indent="-342900"/>
            <a:r>
              <a:rPr lang="en-US" sz="1800" dirty="0"/>
              <a:t>VA Call Center</a:t>
            </a:r>
          </a:p>
          <a:p>
            <a:pPr marL="640080" lvl="1" indent="-342900"/>
            <a:r>
              <a:rPr lang="en-US" sz="1800" dirty="0"/>
              <a:t>VA Medical Center</a:t>
            </a:r>
          </a:p>
          <a:p>
            <a:pPr marL="347472" lvl="1" indent="-342900"/>
            <a:r>
              <a:rPr lang="en-US" sz="2000" dirty="0"/>
              <a:t>All documents submitted to VA must receive an electronic or manual date stamp showing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the date of receipt</a:t>
            </a:r>
          </a:p>
          <a:p>
            <a:pPr marL="347472" lvl="1" indent="-342900"/>
            <a:r>
              <a:rPr lang="en-US" sz="2000" dirty="0"/>
              <a:t>Critical to make sure the DOC is correct as it can impact benefit entitlement</a:t>
            </a:r>
          </a:p>
          <a:p>
            <a:pPr marL="640080" lvl="1" indent="-34290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52148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15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93C443A-D26E-4A2D-81E4-C61BDB3B74B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Establishing a New Claim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23639F44-7270-4548-9DAF-06EE93D2B7A0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48257"/>
            <a:ext cx="8229600" cy="70408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j-lt"/>
                <a:cs typeface="Times New Roman" panose="02020603050405020304" pitchFamily="18" charset="0"/>
              </a:rPr>
              <a:t>Click 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Actions 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and select </a:t>
            </a:r>
            <a:r>
              <a:rPr lang="en-US" sz="1800" b="1" dirty="0">
                <a:latin typeface="+mj-lt"/>
                <a:cs typeface="Times New Roman" panose="02020603050405020304" pitchFamily="18" charset="0"/>
              </a:rPr>
              <a:t>New Claim</a:t>
            </a:r>
            <a:r>
              <a:rPr lang="en-US" sz="1800" dirty="0">
                <a:latin typeface="+mj-lt"/>
                <a:cs typeface="Times New Roman" panose="02020603050405020304" pitchFamily="18" charset="0"/>
              </a:rPr>
              <a:t>. The Claim Establishment page opens to the New Claim Information section.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6976C9F-917C-46AC-8D85-F4FA5A4654C6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730935" y="2920103"/>
            <a:ext cx="7727265" cy="2621161"/>
          </a:xfrm>
          <a:prstGeom prst="rect">
            <a:avLst/>
          </a:prstGeom>
          <a:ln cap="sq">
            <a:solidFill>
              <a:schemeClr val="tx1"/>
            </a:solidFill>
            <a:bevel/>
          </a:ln>
        </p:spPr>
      </p:pic>
    </p:spTree>
    <p:extLst>
      <p:ext uri="{BB962C8B-B14F-4D97-AF65-F5344CB8AC3E}">
        <p14:creationId xmlns:p14="http://schemas.microsoft.com/office/powerpoint/2010/main" val="2168269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A4F3C75-400F-4A1C-A79A-0BB54552416B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60940"/>
            <a:ext cx="9144000" cy="469944"/>
          </a:xfrm>
        </p:spPr>
        <p:txBody>
          <a:bodyPr>
            <a:normAutofit fontScale="90000"/>
          </a:bodyPr>
          <a:lstStyle/>
          <a:p>
            <a:r>
              <a:rPr lang="en-US" dirty="0"/>
              <a:t>New Claim Information Screen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DDE71EB-A33D-41C8-B204-C20D0A6EA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560074" y="1992945"/>
            <a:ext cx="7864142" cy="4249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D1467AC-0369-406B-BEEF-AB963754204F}"/>
              </a:ext>
            </a:extLst>
          </p:cNvPr>
          <p:cNvSpPr txBox="1"/>
          <p:nvPr/>
        </p:nvSpPr>
        <p:spPr>
          <a:xfrm>
            <a:off x="560074" y="1485424"/>
            <a:ext cx="786414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/>
              <a:t>Complete all the entries noted by the red asterisk.</a:t>
            </a:r>
          </a:p>
        </p:txBody>
      </p:sp>
    </p:spTree>
    <p:extLst>
      <p:ext uri="{BB962C8B-B14F-4D97-AF65-F5344CB8AC3E}">
        <p14:creationId xmlns:p14="http://schemas.microsoft.com/office/powerpoint/2010/main" val="1286985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2F909D0-83CE-4837-B448-DD60679A3AE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2"/>
            <a:ext cx="9144000" cy="535536"/>
          </a:xfrm>
        </p:spPr>
        <p:txBody>
          <a:bodyPr/>
          <a:lstStyle/>
          <a:p>
            <a:r>
              <a:rPr lang="en-US" dirty="0"/>
              <a:t>Claimant Contact Information</a:t>
            </a:r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86033947-779E-4C37-B4B6-956285A525EB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343650"/>
            <a:ext cx="8229600" cy="535535"/>
          </a:xfrm>
        </p:spPr>
        <p:txBody>
          <a:bodyPr>
            <a:normAutofit fontScale="92500"/>
          </a:bodyPr>
          <a:lstStyle/>
          <a:p>
            <a:pPr lvl="0" hangingPunct="0"/>
            <a:r>
              <a:rPr lang="en-US" sz="1800" dirty="0">
                <a:latin typeface="+mj-lt"/>
              </a:rPr>
              <a:t>Verify Veteran’s contact information and POA and update as needed. Click </a:t>
            </a:r>
            <a:r>
              <a:rPr lang="en-US" sz="1800" b="1" dirty="0">
                <a:latin typeface="+mj-lt"/>
              </a:rPr>
              <a:t>Submit</a:t>
            </a:r>
            <a:r>
              <a:rPr lang="en-US" sz="1800" dirty="0">
                <a:latin typeface="+mj-lt"/>
              </a:rPr>
              <a:t>.</a:t>
            </a:r>
          </a:p>
          <a:p>
            <a:pPr lvl="0" hangingPunct="0"/>
            <a:endParaRPr lang="en-US" altLang="en-US" sz="18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A7C9B2F-FA0B-4E90-A4E9-87B2C09BA9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10" y="1893668"/>
            <a:ext cx="8807371" cy="34498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Arrow: Down 15">
            <a:extLst>
              <a:ext uri="{FF2B5EF4-FFF2-40B4-BE49-F238E27FC236}">
                <a16:creationId xmlns:a16="http://schemas.microsoft.com/office/drawing/2014/main" id="{57016FF9-64CB-4098-A0EA-567C4B4D4278}"/>
              </a:ext>
            </a:extLst>
          </p:cNvPr>
          <p:cNvSpPr/>
          <p:nvPr/>
        </p:nvSpPr>
        <p:spPr>
          <a:xfrm>
            <a:off x="8675709" y="4705172"/>
            <a:ext cx="190500" cy="419100"/>
          </a:xfrm>
          <a:prstGeom prst="down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88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C0A2CE0-B702-4C6D-8C55-CF2658CC8D1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New Contentions at Claims Establishment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14486F-C9CD-4AB9-94EB-4930BD5A927A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Once claims establishment is complete, the system automatically goes to the </a:t>
            </a:r>
            <a:r>
              <a:rPr lang="en-US" i="1" dirty="0"/>
              <a:t>Contentions</a:t>
            </a:r>
            <a:r>
              <a:rPr lang="en-US" dirty="0"/>
              <a:t> list</a:t>
            </a:r>
          </a:p>
          <a:p>
            <a:endParaRPr lang="en-US" sz="16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 This information is available via eBenefits and should be easy to understand and in the claimant’s own words, as appropriate</a:t>
            </a:r>
          </a:p>
          <a:p>
            <a:pPr hangingPunct="0"/>
            <a:endParaRPr lang="en-US" sz="16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Each claimed issue, including non-rating issues, must be entered as a separate contention</a:t>
            </a:r>
          </a:p>
          <a:p>
            <a:pPr hangingPunct="0"/>
            <a:endParaRPr lang="en-US" sz="1600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Non-rating contentions must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relate to the specific benefit being sought</a:t>
            </a:r>
          </a:p>
        </p:txBody>
      </p:sp>
    </p:spTree>
    <p:extLst>
      <p:ext uri="{BB962C8B-B14F-4D97-AF65-F5344CB8AC3E}">
        <p14:creationId xmlns:p14="http://schemas.microsoft.com/office/powerpoint/2010/main" val="23300218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19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37465D-9EA0-4F51-A91C-F8344E3DBF2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Adding Contentions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C9E77F6-9AE0-4729-9F5D-1398FC81E50E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664835"/>
            <a:ext cx="8229600" cy="512674"/>
          </a:xfrm>
        </p:spPr>
        <p:txBody>
          <a:bodyPr>
            <a:normAutofit/>
          </a:bodyPr>
          <a:lstStyle/>
          <a:p>
            <a:r>
              <a:rPr lang="en-US" sz="1800" dirty="0"/>
              <a:t>Click </a:t>
            </a:r>
            <a:r>
              <a:rPr lang="en-US" sz="1800" b="1" dirty="0"/>
              <a:t>Add Contention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8EFF5FD-848C-4D27-AF31-8EFE548BEC66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31895" y="2210615"/>
            <a:ext cx="7880210" cy="6583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BE262DC9-7FAD-461E-AC91-358AFDBDBD9A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457200" y="3070100"/>
            <a:ext cx="8229600" cy="65836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216992" rtl="0" eaLnBrk="1" latinLnBrk="0" hangingPunct="1">
              <a:spcBef>
                <a:spcPts val="0"/>
              </a:spcBef>
              <a:spcAft>
                <a:spcPts val="450"/>
              </a:spcAft>
              <a:buFontTx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16992" indent="-108496" algn="l" defTabSz="216992" rtl="0" eaLnBrk="1" latinLnBrk="0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1013" b="0" i="0" u="none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5487" indent="-108496" algn="l" defTabSz="216992" rtl="0" eaLnBrk="1" latinLnBrk="0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33983" indent="-108496" algn="l" defTabSz="216992" rtl="0" eaLnBrk="1" latinLnBrk="0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788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542479" indent="-108496" algn="l" defTabSz="216992" rtl="0" eaLnBrk="1" latinLnBrk="0" hangingPunct="1">
              <a:spcBef>
                <a:spcPts val="0"/>
              </a:spcBef>
              <a:spcAft>
                <a:spcPts val="338"/>
              </a:spcAft>
              <a:buFont typeface="Arial" panose="020B0604020202020204" pitchFamily="34" charset="0"/>
              <a:buChar char="•"/>
              <a:defRPr sz="675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596726" indent="-54248" algn="l" defTabSz="216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5223" indent="-54248" algn="l" defTabSz="216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3719" indent="-54248" algn="l" defTabSz="216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2214" indent="-54248" algn="l" defTabSz="216992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Add the contention, classification, date of contention, type, medical and any special issues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9FBC3E7-D312-469A-815D-3B5B1BC646E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850" y="3870321"/>
            <a:ext cx="7734300" cy="2324100"/>
          </a:xfrm>
          <a:prstGeom prst="rect">
            <a:avLst/>
          </a:prstGeom>
          <a:ln w="95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921615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5C7F94-C80F-4338-9B3A-C54EA0D1B8F3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charset="0"/>
              </a:rPr>
              <a:t>Identify how End Product (EP) controls affect claim management, productivity, and staffing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charset="0"/>
              </a:rPr>
              <a:t>Establish a claim using Veteran Benefits Management System Core (VBMS Core)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cs typeface="Arial" charset="0"/>
              </a:rPr>
              <a:t>Describe procedures for adding contentions and special issues into VBMS Core</a:t>
            </a:r>
          </a:p>
          <a:p>
            <a:pPr marL="342900" lvl="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Define procedures for creating Corporate Flashes (RO Flashes and VACO Flashes)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A4E6E53-2860-42C1-A390-D481431E7855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Lesson Objectives</a:t>
            </a:r>
          </a:p>
        </p:txBody>
      </p:sp>
    </p:spTree>
    <p:extLst>
      <p:ext uri="{BB962C8B-B14F-4D97-AF65-F5344CB8AC3E}">
        <p14:creationId xmlns:p14="http://schemas.microsoft.com/office/powerpoint/2010/main" val="2510119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20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35B0A4-5AE3-4FC4-AC1E-73897668B6D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Examples of Appropriate Naming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FFB3C4-658C-44C3-87F1-FBFDC8F1C46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/>
          <a:lstStyle/>
          <a:p>
            <a:pPr hangingPunct="0"/>
            <a:r>
              <a:rPr lang="en-US" u="sng" dirty="0"/>
              <a:t>Scenario</a:t>
            </a:r>
            <a:r>
              <a:rPr lang="en-US" dirty="0"/>
              <a:t>: A Veteran submits an </a:t>
            </a:r>
            <a:r>
              <a:rPr lang="en-US" i="1" dirty="0"/>
              <a:t>initial claim</a:t>
            </a:r>
            <a:r>
              <a:rPr lang="en-US" dirty="0"/>
              <a:t> for service connected compensation for hearing loss due to acoustic trauma and ringing in the ears, along with a claim to add a spouse and a child. Contentions should be: </a:t>
            </a:r>
          </a:p>
          <a:p>
            <a:pPr hangingPunct="0"/>
            <a:r>
              <a:rPr lang="en-US" dirty="0"/>
              <a:t> 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dependency claim for </a:t>
            </a:r>
            <a:r>
              <a:rPr lang="en-US" b="1" dirty="0"/>
              <a:t>[name of spouse]</a:t>
            </a:r>
            <a:endParaRPr lang="en-US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dependency claim for </a:t>
            </a:r>
            <a:r>
              <a:rPr lang="en-US" b="1" dirty="0"/>
              <a:t>[name of child]</a:t>
            </a:r>
            <a:endParaRPr lang="en-US" dirty="0"/>
          </a:p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dirty="0"/>
              <a:t>hearing loss due to acoustic trauma</a:t>
            </a:r>
            <a:endParaRPr lang="en-US" b="1" i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ringing in the ears </a:t>
            </a:r>
          </a:p>
        </p:txBody>
      </p:sp>
    </p:spTree>
    <p:extLst>
      <p:ext uri="{BB962C8B-B14F-4D97-AF65-F5344CB8AC3E}">
        <p14:creationId xmlns:p14="http://schemas.microsoft.com/office/powerpoint/2010/main" val="2245499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Special issues may apply to the contention and/or a claim. When applicable, select an issue from the drop-down menu that applies. Click on the [X] next to the special issue to remove, if applicable.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8CC8DF-B4EC-4843-995F-80DC1AD0541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Special Issues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A4C3E2F-0CD0-4432-8A11-F083EC359142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600200" y="3127264"/>
            <a:ext cx="5943600" cy="14706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BB23685-0A47-4FEA-A17C-63C0AFC9AC6B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1600200" y="4774826"/>
            <a:ext cx="5943600" cy="110236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079859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r>
              <a:rPr lang="en-US" dirty="0"/>
              <a:t>Contentions with a claim type of secondary or increase are often associated with issues that have been previously determined.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i="1" dirty="0"/>
              <a:t>Increase</a:t>
            </a:r>
            <a:r>
              <a:rPr lang="en-US" sz="1800" dirty="0"/>
              <a:t> and </a:t>
            </a:r>
            <a:r>
              <a:rPr lang="en-US" sz="1800" i="1" dirty="0"/>
              <a:t>Routine Future Exam </a:t>
            </a:r>
            <a:r>
              <a:rPr lang="en-US" sz="1800" dirty="0"/>
              <a:t>(</a:t>
            </a:r>
            <a:r>
              <a:rPr lang="en-US" sz="1800" i="1" dirty="0"/>
              <a:t>RFE</a:t>
            </a:r>
            <a:r>
              <a:rPr lang="en-US" sz="1800" dirty="0"/>
              <a:t> ) contentions </a:t>
            </a:r>
            <a:r>
              <a:rPr lang="en-US" sz="1800" b="1" i="1" dirty="0"/>
              <a:t>must</a:t>
            </a:r>
            <a:r>
              <a:rPr lang="en-US" sz="1800" b="1" dirty="0"/>
              <a:t> </a:t>
            </a:r>
            <a:r>
              <a:rPr lang="en-US" sz="1800" dirty="0"/>
              <a:t>be associated to a rated issue before you can add them to an exam scheduling request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dirty="0"/>
              <a:t>Click the green add icon next to Rated Issues and follow prompts to add.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22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DF33C579-F467-4BD2-9EC6-029180A4D2B0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Rated Issues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4005D23-8C73-4174-B444-EC9C4B1E2EC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457200" y="4427385"/>
            <a:ext cx="8286875" cy="135635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1889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9B317B90-D538-49F1-91CA-0A23A2EB6A0F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Reviewing Established Contentions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3238C9-32CD-4D82-97AE-DBABB51CEA1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Electronically entered contentions (eBenefits, Stakeholder Enterprise Portal (SEP), etc.) will be marked unverified with an alert icon </a:t>
            </a:r>
          </a:p>
          <a:p>
            <a:pPr marL="640080" lvl="1" indent="-342900"/>
            <a:r>
              <a:rPr lang="en-US" sz="1800" dirty="0"/>
              <a:t>Click the plus sign [+] next to the contention to view and/or edit the contentions</a:t>
            </a:r>
          </a:p>
          <a:p>
            <a:pPr marL="640080" lvl="1" indent="-342900"/>
            <a:r>
              <a:rPr lang="en-US" sz="1800" dirty="0"/>
              <a:t>All contentions must be verified in order to be available for viewing via eBenefits</a:t>
            </a:r>
          </a:p>
          <a:p>
            <a:pPr marL="4572"/>
            <a:endParaRPr lang="en-US" sz="1600" dirty="0"/>
          </a:p>
          <a:p>
            <a:pPr marL="347472" indent="-342900">
              <a:buFont typeface="Arial" panose="020B0604020202020204" pitchFamily="34" charset="0"/>
              <a:buChar char="•"/>
            </a:pPr>
            <a:r>
              <a:rPr lang="en-US" dirty="0"/>
              <a:t>To add additional contentions, follow </a:t>
            </a:r>
            <a:r>
              <a:rPr lang="en-US" b="1" dirty="0"/>
              <a:t>New Contentions at Claims Establishment</a:t>
            </a:r>
            <a:r>
              <a:rPr lang="en-US" dirty="0"/>
              <a:t> procedures </a:t>
            </a:r>
          </a:p>
          <a:p>
            <a:pPr marL="347472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BD4D63-3389-499B-9FFD-498A2D3706A6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763" y="2686052"/>
            <a:ext cx="487837" cy="4143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5975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D253A0A-6B91-486B-A041-D5603690438D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Adding Flashes in Share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549F16C-BD03-40C7-A961-911140672A3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 lnSpcReduction="10000"/>
          </a:bodyPr>
          <a:lstStyle/>
          <a:p>
            <a:pPr marL="342900" indent="-342900" hangingPunct="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Claimant flashes are claimant-specific indicators that represent an attribute, fact, or status that may occasionally change, such as:</a:t>
            </a:r>
          </a:p>
          <a:p>
            <a:pPr marL="342900" indent="-342900" hangingPunct="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  <a:p>
            <a:pPr marL="640080" lvl="1" indent="-342900" hangingPunct="0"/>
            <a:r>
              <a:rPr lang="en-US" sz="1800" dirty="0">
                <a:latin typeface="+mj-lt"/>
                <a:cs typeface="Times New Roman" panose="02020603050405020304" pitchFamily="18" charset="0"/>
              </a:rPr>
              <a:t>Prisoner of War (POW)</a:t>
            </a:r>
          </a:p>
          <a:p>
            <a:pPr marL="640080" lvl="1" indent="-342900" hangingPunct="0"/>
            <a:r>
              <a:rPr lang="en-US" sz="1800" dirty="0">
                <a:latin typeface="+mj-lt"/>
                <a:cs typeface="Times New Roman" panose="02020603050405020304" pitchFamily="18" charset="0"/>
              </a:rPr>
              <a:t>Homeless</a:t>
            </a:r>
          </a:p>
          <a:p>
            <a:pPr marL="640080" lvl="1" indent="-342900" hangingPunct="0"/>
            <a:r>
              <a:rPr lang="en-US" sz="1800" dirty="0">
                <a:latin typeface="+mj-lt"/>
                <a:cs typeface="Times New Roman" panose="02020603050405020304" pitchFamily="18" charset="0"/>
              </a:rPr>
              <a:t>Hardship</a:t>
            </a:r>
          </a:p>
          <a:p>
            <a:pPr marL="640080" lvl="1" indent="-342900" hangingPunct="0"/>
            <a:r>
              <a:rPr lang="en-US" sz="1800" dirty="0">
                <a:latin typeface="+mj-lt"/>
                <a:cs typeface="Times New Roman" panose="02020603050405020304" pitchFamily="18" charset="0"/>
              </a:rPr>
              <a:t>Blind Veteran</a:t>
            </a:r>
          </a:p>
          <a:p>
            <a:pPr marL="640080" lvl="1" indent="-342900" hangingPunct="0"/>
            <a:r>
              <a:rPr lang="en-US" sz="1800" dirty="0">
                <a:latin typeface="+mj-lt"/>
                <a:cs typeface="Times New Roman" panose="02020603050405020304" pitchFamily="18" charset="0"/>
              </a:rPr>
              <a:t>Third Party Release</a:t>
            </a:r>
          </a:p>
          <a:p>
            <a:pPr hangingPunct="0"/>
            <a:endParaRPr lang="en-US" sz="16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</a:rPr>
              <a:t>Flashes can be reviewed in </a:t>
            </a:r>
            <a:r>
              <a:rPr lang="en-US" dirty="0"/>
              <a:t>reviewed in the Veteran Summary or Veteran Profile screen in VBMS Core </a:t>
            </a:r>
            <a:r>
              <a:rPr lang="en-US" dirty="0">
                <a:latin typeface="+mj-lt"/>
              </a:rPr>
              <a:t>but must be entered through </a:t>
            </a:r>
            <a:r>
              <a:rPr lang="en-US" altLang="en-US" dirty="0"/>
              <a:t>Share</a:t>
            </a:r>
            <a:r>
              <a:rPr lang="en-US" dirty="0">
                <a:latin typeface="+mj-lt"/>
              </a:rPr>
              <a:t> if they are entered manually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841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EE744B7-B233-453E-ABA5-77ECB88614F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How to Add a Flash in Share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708315-2D1A-4898-9797-F187FDA41D6D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92836" y="1973060"/>
            <a:ext cx="3081528" cy="3962518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Open Share from your Start menu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Select </a:t>
            </a:r>
            <a:r>
              <a:rPr lang="en-US" sz="1800" i="1" dirty="0"/>
              <a:t>Corporate Flash </a:t>
            </a:r>
            <a:r>
              <a:rPr lang="en-US" sz="1800" dirty="0"/>
              <a:t>from the </a:t>
            </a:r>
            <a:r>
              <a:rPr lang="en-US" sz="1800" i="1" dirty="0"/>
              <a:t>Available Processes</a:t>
            </a:r>
            <a:r>
              <a:rPr lang="en-US" sz="1800" dirty="0"/>
              <a:t> list on the Ready Screen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Under </a:t>
            </a:r>
            <a:r>
              <a:rPr lang="en-US" sz="1800" i="1" dirty="0"/>
              <a:t>Search Criteria</a:t>
            </a:r>
            <a:r>
              <a:rPr lang="en-US" sz="1800" dirty="0"/>
              <a:t>, enter the File Number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Select the </a:t>
            </a:r>
            <a:r>
              <a:rPr lang="en-US" sz="1800" b="1" dirty="0"/>
              <a:t>Submit</a:t>
            </a:r>
            <a:r>
              <a:rPr lang="en-US" sz="1800" dirty="0"/>
              <a:t> button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E3EB4D-0B6E-4E61-A94D-BDC24255762E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913006" y="1973060"/>
            <a:ext cx="4784941" cy="34219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98382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26</a:t>
            </a:fld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08ABAAC6-4564-4AF2-A9EF-0DBC238338C0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How to Add a Flash in Share (Cont.)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8C528-7412-4527-A3CD-BED6C60C0E1F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3882515" y="1880498"/>
            <a:ext cx="4834258" cy="350531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F7EF4E12-314E-4DD5-A1ED-E6C2F929FEB1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92836" y="1880498"/>
            <a:ext cx="3081528" cy="3916363"/>
          </a:xfrm>
        </p:spPr>
        <p:txBody>
          <a:bodyPr>
            <a:norm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Select desired flashes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Use the &gt; button to add flashes to the Selected Flashes boxes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Repeat as needed, then click Submit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1800" dirty="0"/>
              <a:t>A message will be displayed stating the updates are complete</a:t>
            </a:r>
          </a:p>
          <a:p>
            <a:pPr lvl="0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727018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>
            <a:normAutofit fontScale="90000"/>
          </a:bodyPr>
          <a:lstStyle/>
          <a:p>
            <a:br>
              <a:rPr lang="en-US" altLang="en-US" dirty="0"/>
            </a:br>
            <a:br>
              <a:rPr lang="en-US" alt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27</a:t>
            </a:fld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AFC6136-D2F0-47A8-9F0B-DC4B2468F36F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0" y="2854187"/>
            <a:ext cx="9144000" cy="114962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7200" dirty="0">
                <a:solidFill>
                  <a:srgbClr val="1F497D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79957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F4E66C3-D7AB-4FE6-AB51-C6FF73A14D31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BF82BD4-8BAA-4707-96A4-908BF4D6204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24759"/>
          </a:xfrm>
        </p:spPr>
        <p:txBody>
          <a:bodyPr>
            <a:normAutofit/>
          </a:bodyPr>
          <a:lstStyle/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M21-1, Part III, Subpart ii.1.C, Initial Screening Policies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M21-1, Part III, Subpart ii.3.B, Claims Establishment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M21-1, Part III, Subpart iii, 1.F, Record Maintenance During the Development Process</a:t>
            </a:r>
          </a:p>
          <a:p>
            <a:pPr marL="342900" lvl="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M21-1, Part III, Subpart iii.5.L, Adjusting Awards for Dependents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M21-4, Appendix B, End Product Codes and Work</a:t>
            </a:r>
            <a:r>
              <a:rPr lang="en-US" altLang="en-US" sz="18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Rate Standards for Quantitative Measurements 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M21-4, Appendix C, Index of Claim Attributes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Share User’s Guide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VBMS Core User Guide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  <a:cs typeface="Times New Roman" panose="02020603050405020304" pitchFamily="18" charset="0"/>
              </a:rPr>
              <a:t>VBMS Core Online Help</a:t>
            </a:r>
          </a:p>
        </p:txBody>
      </p:sp>
    </p:spTree>
    <p:extLst>
      <p:ext uri="{BB962C8B-B14F-4D97-AF65-F5344CB8AC3E}">
        <p14:creationId xmlns:p14="http://schemas.microsoft.com/office/powerpoint/2010/main" val="1364678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592AA53-3753-49E7-9552-04E31B5DCD2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End Products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2F66EDB-D74F-4518-AE2B-E85DC4B48BF0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916363"/>
          </a:xfrm>
        </p:spPr>
        <p:txBody>
          <a:bodyPr>
            <a:normAutofit/>
          </a:bodyPr>
          <a:lstStyle/>
          <a:p>
            <a:pPr>
              <a:buClr>
                <a:srgbClr val="1D3275"/>
              </a:buClr>
            </a:pPr>
            <a:r>
              <a:rPr lang="en-US" dirty="0">
                <a:latin typeface="+mn-lt"/>
                <a:cs typeface="Times New Roman" panose="02020603050405020304" pitchFamily="18" charset="0"/>
              </a:rPr>
              <a:t>The End Product (EP) system is the primary workload monitoring and management tool for the Veterans Service Center (VSC)</a:t>
            </a:r>
          </a:p>
          <a:p>
            <a:pPr marL="3175" indent="-3175">
              <a:buClr>
                <a:srgbClr val="1D3275"/>
              </a:buClr>
            </a:pPr>
            <a:endParaRPr lang="en-US" altLang="en-US" sz="1600" dirty="0">
              <a:latin typeface="+mn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Correct use of the EP system facilitates proper control of pending workloads and appropriate work measurement credit.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Correct work measurement is essential to substantiate proper staffing requirements and determine productive capacity</a:t>
            </a:r>
            <a:r>
              <a:rPr lang="en-US" altLang="en-US" sz="1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</a:pPr>
            <a:r>
              <a:rPr lang="en-US" altLang="en-US" dirty="0">
                <a:latin typeface="+mn-lt"/>
                <a:cs typeface="Times New Roman" panose="02020603050405020304" pitchFamily="18" charset="0"/>
              </a:rPr>
              <a:t>Received and completed Eps are used to formulate the annual budget submission to the Secretary, Office of Management and Budget (OMB), the President, and Congress</a:t>
            </a:r>
          </a:p>
          <a:p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5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1"/>
            <a:ext cx="9144000" cy="1086867"/>
          </a:xfrm>
        </p:spPr>
        <p:txBody>
          <a:bodyPr/>
          <a:lstStyle/>
          <a:p>
            <a:r>
              <a:rPr lang="en-US" dirty="0"/>
              <a:t>Establishing and Maintaining EP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FB091-418E-4A47-9D89-2653F4DF9EA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2057400"/>
            <a:ext cx="8229600" cy="340042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claim should be promptly placed under EP control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For claims establishment purposes, the date of claim (DOC) is the earliest date the claim or information is received in any VA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EP associated with a claim is used to control all development, rating and any award actions needed to the claimed issue.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EP should remain pending until all required actions on that claim have been completed.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Effective August 23, 2019, separate rating EPs are required to control compensation and pension claims pending simultaneously.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11228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39037"/>
            <a:ext cx="9144000" cy="551144"/>
          </a:xfrm>
        </p:spPr>
        <p:txBody>
          <a:bodyPr/>
          <a:lstStyle/>
          <a:p>
            <a:r>
              <a:rPr lang="en-US" dirty="0"/>
              <a:t>Examples of EPs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FB091-418E-4A47-9D89-2653F4DF9EA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465545"/>
            <a:ext cx="8229600" cy="502588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EP 010 – Initial disability compensation claim containing eight issues or more.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EP 110 – Initial disability compensation claim containing seven issues or less.</a:t>
            </a:r>
          </a:p>
          <a:p>
            <a:pPr>
              <a:buClr>
                <a:srgbClr val="1D3275"/>
              </a:buClr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EP 020 – Compensation claims received after the initial eligibility decision.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EP 030 – Higher level review claims “de novo review” of the issue(s) identified by the requester.  Can be both rating and non-rating issues.</a:t>
            </a:r>
            <a:endParaRPr lang="en-US" sz="2200" dirty="0">
              <a:cs typeface="Times New Roman" panose="02020603050405020304" pitchFamily="18" charset="0"/>
            </a:endParaRPr>
          </a:p>
          <a:p>
            <a:pPr marL="559892" lvl="1" indent="-342900">
              <a:buClr>
                <a:srgbClr val="1D3275"/>
              </a:buClr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EP 040 – Supplemental claims submitted when claimant disagrees with the decision VA made.  Can be both rating and non-rating issues. 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</a:rPr>
              <a:t>EP 130 – Applies to all actions involving dependency determinations to benefits based on relationship or dependency.</a:t>
            </a: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endParaRPr lang="en-US" sz="2200" dirty="0">
              <a:latin typeface="+mj-lt"/>
              <a:cs typeface="Times New Roman" panose="02020603050405020304" pitchFamily="18" charset="0"/>
            </a:endParaRPr>
          </a:p>
          <a:p>
            <a:pPr marL="342900" indent="-342900">
              <a:buClr>
                <a:srgbClr val="1D3275"/>
              </a:buClr>
              <a:buFont typeface="Arial" panose="020B0604020202020204" pitchFamily="34" charset="0"/>
              <a:buChar char="•"/>
              <a:defRPr/>
            </a:pPr>
            <a:r>
              <a:rPr lang="en-US" sz="2200" dirty="0">
                <a:latin typeface="+mj-lt"/>
                <a:cs typeface="Times New Roman" panose="02020603050405020304" pitchFamily="18" charset="0"/>
              </a:rPr>
              <a:t>EP 400 – Correspondence and information actions usually handled on the basis of existing records and decisions, and a rating or authorization determination is not required for final disposition of the issue.</a:t>
            </a:r>
          </a:p>
          <a:p>
            <a:pPr marL="748575" lvl="2" indent="-342900">
              <a:buClr>
                <a:srgbClr val="1D3275"/>
              </a:buClr>
              <a:defRPr/>
            </a:pPr>
            <a:endParaRPr lang="en-US" sz="2087" dirty="0">
              <a:latin typeface="+mj-lt"/>
              <a:cs typeface="Times New Roman" panose="02020603050405020304" pitchFamily="18" charset="0"/>
            </a:endParaRPr>
          </a:p>
          <a:p>
            <a:pPr marL="748575" lvl="2" indent="-342900">
              <a:buClr>
                <a:srgbClr val="1D3275"/>
              </a:buClr>
              <a:defRPr/>
            </a:pPr>
            <a:endParaRPr lang="en-US" sz="2087" dirty="0">
              <a:latin typeface="+mj-lt"/>
              <a:cs typeface="Times New Roman" panose="02020603050405020304" pitchFamily="18" charset="0"/>
            </a:endParaRPr>
          </a:p>
          <a:p>
            <a:pPr marL="640080" lvl="1" indent="-342900">
              <a:buClr>
                <a:srgbClr val="1D3275"/>
              </a:buClr>
              <a:defRPr/>
            </a:pPr>
            <a:endParaRPr lang="en-US" sz="15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marL="555130" lvl="1" indent="-338138">
              <a:buClr>
                <a:srgbClr val="1D3275"/>
              </a:buClr>
              <a:defRPr/>
            </a:pPr>
            <a:endParaRPr lang="en-US" sz="1900" dirty="0">
              <a:latin typeface="+mj-lt"/>
              <a:cs typeface="Times New Roman" panose="02020603050405020304" pitchFamily="18" charset="0"/>
            </a:endParaRPr>
          </a:p>
          <a:p>
            <a:pPr marL="754380" lvl="1" indent="-457200">
              <a:buClr>
                <a:srgbClr val="1D3275"/>
              </a:buClr>
              <a:defRPr/>
            </a:pPr>
            <a:endParaRPr lang="en-US" sz="1900" dirty="0">
              <a:latin typeface="+mj-lt"/>
              <a:cs typeface="Times New Roman" panose="02020603050405020304" pitchFamily="18" charset="0"/>
            </a:endParaRPr>
          </a:p>
          <a:p>
            <a:pPr marL="640080" lvl="1" indent="-342900">
              <a:buClr>
                <a:srgbClr val="1D3275"/>
              </a:buClr>
              <a:defRPr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640080" lvl="1" indent="-342900">
              <a:buClr>
                <a:srgbClr val="1D3275"/>
              </a:buClr>
              <a:defRPr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640080" lvl="1" indent="-342900">
              <a:buClr>
                <a:srgbClr val="1D3275"/>
              </a:buClr>
              <a:defRPr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639763" lvl="1" indent="-342900">
              <a:buClr>
                <a:srgbClr val="1D3275"/>
              </a:buClr>
              <a:defRPr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  <a:p>
            <a:pPr marL="640080" lvl="1" indent="-342900">
              <a:buClr>
                <a:srgbClr val="1D3275"/>
              </a:buClr>
              <a:defRPr/>
            </a:pPr>
            <a:endParaRPr lang="en-US" sz="18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411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793632"/>
            <a:ext cx="9144000" cy="569198"/>
          </a:xfrm>
        </p:spPr>
        <p:txBody>
          <a:bodyPr/>
          <a:lstStyle/>
          <a:p>
            <a:r>
              <a:rPr lang="en-US" dirty="0"/>
              <a:t>EP Controls – General Policies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>
          <a:xfrm>
            <a:off x="7010400" y="6491432"/>
            <a:ext cx="2133600" cy="365125"/>
          </a:xfrm>
        </p:spPr>
        <p:txBody>
          <a:bodyPr/>
          <a:lstStyle/>
          <a:p>
            <a:pPr algn="r"/>
            <a:fld id="{7C414AED-89CE-4A48-8B2B-1B3A5C68EA2A}" type="slidenum">
              <a:rPr lang="en-US" smtClean="0"/>
              <a:pPr algn="r"/>
              <a:t>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FB091-418E-4A47-9D89-2653F4DF9EA7}"/>
              </a:ext>
            </a:extLst>
          </p:cNvPr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880498"/>
            <a:ext cx="8229600" cy="4093265"/>
          </a:xfrm>
        </p:spPr>
        <p:txBody>
          <a:bodyPr>
            <a:normAutofit/>
          </a:bodyPr>
          <a:lstStyle/>
          <a:p>
            <a:pPr marL="342900" indent="-342900"/>
            <a:endParaRPr lang="en-US" sz="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Third digit modifiers</a:t>
            </a:r>
          </a:p>
          <a:p>
            <a:pPr marL="559892" lvl="1" indent="-342900"/>
            <a:r>
              <a:rPr lang="en-US" sz="2000" dirty="0"/>
              <a:t>Some EPs have designated modifiers</a:t>
            </a:r>
          </a:p>
          <a:p>
            <a:pPr marL="559892" lvl="1" indent="-342900"/>
            <a:r>
              <a:rPr lang="en-US" sz="2000" dirty="0"/>
              <a:t>Unless otherwise noted, an incremental (or sequential) EP is not authorized for rating purposes</a:t>
            </a:r>
          </a:p>
          <a:p>
            <a:pPr marL="559892" lvl="1" indent="-342900"/>
            <a:r>
              <a:rPr lang="en-US" sz="2000" dirty="0"/>
              <a:t>Incremental Appeals Modernization Act EPs (e.g. 031, 032, 033) are used to process multiple distinct copies of decision review requests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EP 130 and a rating EP representing an original claim for benefits may never run concurrently</a:t>
            </a:r>
          </a:p>
          <a:p>
            <a:pPr marL="342900" indent="-342900"/>
            <a:endParaRPr lang="en-US" sz="2987" dirty="0"/>
          </a:p>
        </p:txBody>
      </p:sp>
    </p:spTree>
    <p:extLst>
      <p:ext uri="{BB962C8B-B14F-4D97-AF65-F5344CB8AC3E}">
        <p14:creationId xmlns:p14="http://schemas.microsoft.com/office/powerpoint/2010/main" val="1064564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6ED7-BD1D-40AA-8568-C9E5480D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32"/>
            <a:ext cx="9144000" cy="635554"/>
          </a:xfrm>
        </p:spPr>
        <p:txBody>
          <a:bodyPr>
            <a:normAutofit/>
          </a:bodyPr>
          <a:lstStyle/>
          <a:p>
            <a:r>
              <a:rPr lang="en-US" sz="2800" dirty="0"/>
              <a:t>Establishing Claims in VBMS 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DFFA-1D81-43DC-8075-394D4BEA2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VBMS Core is used to establish:</a:t>
            </a:r>
          </a:p>
          <a:p>
            <a:pPr marL="0" indent="0"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000" dirty="0"/>
              <a:t>All initial claims for compensation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Pension and survivor claims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Claims where the claimant has a VA appointed fiduciary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Most claim types for which a VBMS record already exists.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3962-8D58-4998-8B6E-EF4FB27B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70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6ED7-BD1D-40AA-8568-C9E5480D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793632"/>
            <a:ext cx="9144000" cy="635554"/>
          </a:xfrm>
        </p:spPr>
        <p:txBody>
          <a:bodyPr/>
          <a:lstStyle/>
          <a:p>
            <a:r>
              <a:rPr lang="en-US" sz="2400" dirty="0"/>
              <a:t>Establishing Claims in Share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DDFFA-1D81-43DC-8075-394D4BEA2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9186"/>
            <a:ext cx="8229600" cy="4544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Share is a legacy system.  VA is moving the functionality to establish claims to VBMS Core and Caseflow.  The following are the types of claims that must be established in Share.</a:t>
            </a:r>
          </a:p>
          <a:p>
            <a:r>
              <a:rPr lang="en-US" sz="2000" dirty="0"/>
              <a:t>Any claim where the claimant is an organization, unless the organization is a state cemetery</a:t>
            </a:r>
          </a:p>
          <a:p>
            <a:r>
              <a:rPr lang="en-US" sz="2000" dirty="0"/>
              <a:t>Discovered legacy appeals where the applicant is not a child, spouse, or parent of the Veteran</a:t>
            </a:r>
          </a:p>
          <a:p>
            <a:r>
              <a:rPr lang="en-US" sz="2000" dirty="0"/>
              <a:t>Accrued claims upon the death of a surviving spouse or child</a:t>
            </a:r>
          </a:p>
          <a:p>
            <a:r>
              <a:rPr lang="en-US" sz="2000" dirty="0"/>
              <a:t>You will not be processing these types of claims during VIP training.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E3962-8D58-4998-8B6E-EF4FB27B2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A6A193-2FDC-48DD-8023-1C75B05EEA9A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3204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48c204b9-85cf-4293-91f0-ea4e2b879004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7"/>
  <p:tag name="TAG_BACKING_FORM_KEY" val="3215762-c:\users\lynne\documents\appeals\vsr rvsr lay evidence final.pptx"/>
  <p:tag name="ARTICULATE_PRESENTER_VERSION" val="7"/>
  <p:tag name="ARTICULATE_PROJECT_OPEN" val="0"/>
  <p:tag name="ARTICULATE_SLIDE_COUNT" val="42"/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(VSR VIP Pre-D) Introduction to End Product Controls and Claims Establishment&amp;quot;&quot;/&gt;&lt;property id=&quot;20302&quot; value=&quot;0&quot;/&gt;&lt;property id=&quot;20307&quot; value=&quot;256&quot;/&gt;&lt;/object&gt;&lt;object type=&quot;3&quot; unique_id=&quot;10004&quot;&gt;&lt;property id=&quot;20148&quot; value=&quot;5&quot;/&gt;&lt;property id=&quot;20300&quot; value=&quot;Slide 2 - &amp;quot;Lesson Objectives&amp;quot;&quot;/&gt;&lt;property id=&quot;20302&quot; value=&quot;0&quot;/&gt;&lt;property id=&quot;20307&quot; value=&quot;257&quot;/&gt;&lt;/object&gt;&lt;object type=&quot;3&quot; unique_id=&quot;10005&quot;&gt;&lt;property id=&quot;20148&quot; value=&quot;5&quot;/&gt;&lt;property id=&quot;20300&quot; value=&quot;Slide 3 - &amp;quot;References&amp;quot;&quot;/&gt;&lt;property id=&quot;20302&quot; value=&quot;0&quot;/&gt;&lt;property id=&quot;20307&quot; value=&quot;258&quot;/&gt;&lt;/object&gt;&lt;object type=&quot;3&quot; unique_id=&quot;10006&quot;&gt;&lt;property id=&quot;20148&quot; value=&quot;5&quot;/&gt;&lt;property id=&quot;20300&quot; value=&quot;Slide 4 - &amp;quot;End Products&amp;quot;&quot;/&gt;&lt;property id=&quot;20302&quot; value=&quot;0&quot;/&gt;&lt;property id=&quot;20307&quot; value=&quot;298&quot;/&gt;&lt;/object&gt;&lt;object type=&quot;3&quot; unique_id=&quot;10007&quot;&gt;&lt;property id=&quot;20148&quot; value=&quot;5&quot;/&gt;&lt;property id=&quot;20300&quot; value=&quot;Slide 5 - &amp;quot;Establishing and Maintaining EP Controls&amp;quot;&quot;/&gt;&lt;property id=&quot;20302&quot; value=&quot;0&quot;/&gt;&lt;property id=&quot;20307&quot; value=&quot;302&quot;/&gt;&lt;/object&gt;&lt;object type=&quot;3&quot; unique_id=&quot;10009&quot;&gt;&lt;property id=&quot;20148&quot; value=&quot;5&quot;/&gt;&lt;property id=&quot;20300&quot; value=&quot;Slide 11 - &amp;quot;Preparing for Claims Establishment (CEST)&amp;quot;&quot;/&gt;&lt;property id=&quot;20302&quot; value=&quot;0&quot;/&gt;&lt;property id=&quot;20307&quot; value=&quot;303&quot;/&gt;&lt;/object&gt;&lt;object type=&quot;3&quot; unique_id=&quot;10011&quot;&gt;&lt;property id=&quot;20148&quot; value=&quot;5&quot;/&gt;&lt;property id=&quot;20300&quot; value=&quot;Slide 12 - &amp;quot;Establishing a New EP in VBMS Core&amp;quot;&quot;/&gt;&lt;property id=&quot;20302&quot; value=&quot;0&quot;/&gt;&lt;property id=&quot;20307&quot; value=&quot;266&quot;/&gt;&lt;/object&gt;&lt;object type=&quot;3&quot; unique_id=&quot;10012&quot;&gt;&lt;property id=&quot;20148&quot; value=&quot;5&quot;/&gt;&lt;property id=&quot;20300&quot; value=&quot;Slide 14 - &amp;quot;Date of Claim (DOC)&amp;quot;&quot;/&gt;&lt;property id=&quot;20302&quot; value=&quot;0&quot;/&gt;&lt;property id=&quot;20307&quot; value=&quot;270&quot;/&gt;&lt;/object&gt;&lt;object type=&quot;3&quot; unique_id=&quot;10013&quot;&gt;&lt;property id=&quot;20148&quot; value=&quot;5&quot;/&gt;&lt;property id=&quot;20300&quot; value=&quot;Slide 13 - &amp;quot;Veteran’s Profile Screen&amp;quot;&quot;/&gt;&lt;property id=&quot;20302&quot; value=&quot;0&quot;/&gt;&lt;property id=&quot;20307&quot; value=&quot;304&quot;/&gt;&lt;/object&gt;&lt;object type=&quot;3&quot; unique_id=&quot;10014&quot;&gt;&lt;property id=&quot;20148&quot; value=&quot;5&quot;/&gt;&lt;property id=&quot;20300&quot; value=&quot;Slide 15 - &amp;quot;Establishing a New Claim&amp;quot;&quot;/&gt;&lt;property id=&quot;20302&quot; value=&quot;0&quot;/&gt;&lt;property id=&quot;20307&quot; value=&quot;268&quot;/&gt;&lt;/object&gt;&lt;object type=&quot;3&quot; unique_id=&quot;10015&quot;&gt;&lt;property id=&quot;20148&quot; value=&quot;5&quot;/&gt;&lt;property id=&quot;20300&quot; value=&quot;Slide 16 - &amp;quot;New Claim Information Screen&amp;quot;&quot;/&gt;&lt;property id=&quot;20302&quot; value=&quot;0&quot;/&gt;&lt;property id=&quot;20307&quot; value=&quot;283&quot;/&gt;&lt;/object&gt;&lt;object type=&quot;3&quot; unique_id=&quot;10016&quot;&gt;&lt;property id=&quot;20148&quot; value=&quot;5&quot;/&gt;&lt;property id=&quot;20300&quot; value=&quot;Slide 17 - &amp;quot;Claimant Contact Information&amp;quot;&quot;/&gt;&lt;property id=&quot;20302&quot; value=&quot;0&quot;/&gt;&lt;property id=&quot;20307&quot; value=&quot;282&quot;/&gt;&lt;/object&gt;&lt;object type=&quot;3&quot; unique_id=&quot;10017&quot;&gt;&lt;property id=&quot;20148&quot; value=&quot;5&quot;/&gt;&lt;property id=&quot;20300&quot; value=&quot;Slide 18 - &amp;quot;New Contentions at Claims Establishment&amp;quot;&quot;/&gt;&lt;property id=&quot;20302&quot; value=&quot;0&quot;/&gt;&lt;property id=&quot;20307&quot; value=&quot;284&quot;/&gt;&lt;/object&gt;&lt;object type=&quot;3&quot; unique_id=&quot;10018&quot;&gt;&lt;property id=&quot;20148&quot; value=&quot;5&quot;/&gt;&lt;property id=&quot;20300&quot; value=&quot;Slide 19 - &amp;quot;Adding Contentions&amp;quot;&quot;/&gt;&lt;property id=&quot;20302&quot; value=&quot;0&quot;/&gt;&lt;property id=&quot;20307&quot; value=&quot;287&quot;/&gt;&lt;/object&gt;&lt;object type=&quot;3&quot; unique_id=&quot;10020&quot;&gt;&lt;property id=&quot;20148&quot; value=&quot;5&quot;/&gt;&lt;property id=&quot;20300&quot; value=&quot;Slide 20 - &amp;quot;Examples of Appropriate Naming&amp;quot;&quot;/&gt;&lt;property id=&quot;20302&quot; value=&quot;0&quot;/&gt;&lt;property id=&quot;20307&quot; value=&quot;285&quot;/&gt;&lt;/object&gt;&lt;object type=&quot;3&quot; unique_id=&quot;10021&quot;&gt;&lt;property id=&quot;20148&quot; value=&quot;5&quot;/&gt;&lt;property id=&quot;20300&quot; value=&quot;Slide 21 - &amp;quot;Special Issues&amp;quot;&quot;/&gt;&lt;property id=&quot;20302&quot; value=&quot;0&quot;/&gt;&lt;property id=&quot;20307&quot; value=&quot;289&quot;/&gt;&lt;/object&gt;&lt;object type=&quot;3&quot; unique_id=&quot;10022&quot;&gt;&lt;property id=&quot;20148&quot; value=&quot;5&quot;/&gt;&lt;property id=&quot;20300&quot; value=&quot;Slide 22 - &amp;quot;Rated Issues&amp;quot;&quot;/&gt;&lt;property id=&quot;20302&quot; value=&quot;0&quot;/&gt;&lt;property id=&quot;20307&quot; value=&quot;290&quot;/&gt;&lt;/object&gt;&lt;object type=&quot;3&quot; unique_id=&quot;10023&quot;&gt;&lt;property id=&quot;20148&quot; value=&quot;5&quot;/&gt;&lt;property id=&quot;20300&quot; value=&quot;Slide 23 - &amp;quot;Reviewing Established Contentions&amp;quot;&quot;/&gt;&lt;property id=&quot;20302&quot; value=&quot;0&quot;/&gt;&lt;property id=&quot;20307&quot; value=&quot;291&quot;/&gt;&lt;/object&gt;&lt;object type=&quot;3&quot; unique_id=&quot;10024&quot;&gt;&lt;property id=&quot;20148&quot; value=&quot;5&quot;/&gt;&lt;property id=&quot;20300&quot; value=&quot;Slide 24 - &amp;quot;Adding Flashes in Share&amp;quot;&quot;/&gt;&lt;property id=&quot;20302&quot; value=&quot;0&quot;/&gt;&lt;property id=&quot;20307&quot; value=&quot;292&quot;/&gt;&lt;/object&gt;&lt;object type=&quot;3&quot; unique_id=&quot;10025&quot;&gt;&lt;property id=&quot;20148&quot; value=&quot;5&quot;/&gt;&lt;property id=&quot;20300&quot; value=&quot;Slide 25 - &amp;quot;How to Add a Flash in Share&amp;quot;&quot;/&gt;&lt;property id=&quot;20302&quot; value=&quot;0&quot;/&gt;&lt;property id=&quot;20307&quot; value=&quot;293&quot;/&gt;&lt;/object&gt;&lt;object type=&quot;3&quot; unique_id=&quot;10026&quot;&gt;&lt;property id=&quot;20148&quot; value=&quot;5&quot;/&gt;&lt;property id=&quot;20300&quot; value=&quot;Slide 26 - &amp;quot;How to Add a Flash in Share (Cont.)&amp;quot;&quot;/&gt;&lt;property id=&quot;20302&quot; value=&quot;0&quot;/&gt;&lt;property id=&quot;20307&quot; value=&quot;294&quot;/&gt;&lt;/object&gt;&lt;object type=&quot;3&quot; unique_id=&quot;10027&quot;&gt;&lt;property id=&quot;20148&quot; value=&quot;5&quot;/&gt;&lt;property id=&quot;20300&quot; value=&quot;Slide 27 - &amp;quot;  &amp;quot;&quot;/&gt;&lt;property id=&quot;20302&quot; value=&quot;0&quot;/&gt;&lt;property id=&quot;20307&quot; value=&quot;278&quot;/&gt;&lt;/object&gt;&lt;object type=&quot;3&quot; unique_id=&quot;10270&quot;&gt;&lt;property id=&quot;20148&quot; value=&quot;5&quot;/&gt;&lt;property id=&quot;20300&quot; value=&quot;Slide 6 - &amp;quot;Examples of EPs&amp;quot;&quot;/&gt;&lt;property id=&quot;20302&quot; value=&quot;0&quot;/&gt;&lt;property id=&quot;20307&quot; value=&quot;305&quot;/&gt;&lt;/object&gt;&lt;object type=&quot;3&quot; unique_id=&quot;10271&quot;&gt;&lt;property id=&quot;20148&quot; value=&quot;5&quot;/&gt;&lt;property id=&quot;20300&quot; value=&quot;Slide 7 - &amp;quot;EP Controls – General Policies&amp;quot;&quot;/&gt;&lt;property id=&quot;20302&quot; value=&quot;0&quot;/&gt;&lt;property id=&quot;20307&quot; value=&quot;306&quot;/&gt;&lt;/object&gt;&lt;object type=&quot;3&quot; unique_id=&quot;10489&quot;&gt;&lt;property id=&quot;20148&quot; value=&quot;5&quot;/&gt;&lt;property id=&quot;20300&quot; value=&quot;Slide 8 - &amp;quot;Establishing Claims in VBMS Core&amp;quot;&quot;/&gt;&lt;property id=&quot;20307&quot; value=&quot;307&quot;/&gt;&lt;/object&gt;&lt;object type=&quot;3&quot; unique_id=&quot;10490&quot;&gt;&lt;property id=&quot;20148&quot; value=&quot;5&quot;/&gt;&lt;property id=&quot;20300&quot; value=&quot;Slide 10 - &amp;quot;Establishing Claims in Caseflow&amp;quot;&quot;/&gt;&lt;property id=&quot;20307&quot; value=&quot;308&quot;/&gt;&lt;/object&gt;&lt;object type=&quot;3&quot; unique_id=&quot;10491&quot;&gt;&lt;property id=&quot;20148&quot; value=&quot;5&quot;/&gt;&lt;property id=&quot;20300&quot; value=&quot;Slide 9 - &amp;quot;Establishing Claims in Share&amp;quot;&quot;/&gt;&lt;property id=&quot;20307&quot; value=&quot;309&quot;/&gt;&lt;/object&gt;&lt;/object&gt;&lt;object type=&quot;8&quot; unique_id=&quot;10054&quot;&gt;&lt;/object&gt;&lt;/object&gt;&lt;/database&gt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1&quot;/&gt;&lt;lineCharCount val=&quot;11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4&quot;/&gt;&lt;lineCharCount val=&quot;6&quot;/&gt;&lt;lineCharCount val=&quot;7&quot;/&gt;&lt;lineCharCount val=&quot;6&quot;/&gt;&lt;lineCharCount val=&quot;5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1&quot;/&gt;&lt;lineCharCount val=&quot;20&quot;/&gt;&lt;/TableIndex&gt;&lt;/ShapeTextInfo&gt;"/>
  <p:tag name="PRESENTER_DUMMYTAG" val="&lt;DummyForForceWrite&gt;&lt;/DummyForForceWrite&gt;"/>
  <p:tag name="HTML_SHAPEINFO" val="&lt;ThreeDShapeInfo&gt;&lt;uuid val=&quot;{3FF9F849-6554-4B38-B46E-43B967FF077C}&quot;/&gt;&lt;isInvalidForFieldText val=&quot;0&quot;/&gt;&lt;Image&gt;&lt;filename val=&quot;C:\Users\VbaDenJonesM\AppData\Local\Temp\1\CP95363132281Session\CPTrustFolder95363132297\PPTImport95363192778\data\asimages\{3FF9F849-6554-4B38-B46E-43B967FF077C}_1.png&quot;/&gt;&lt;left val=&quot;71&quot;/&gt;&lt;top val=&quot;288&quot;/&gt;&lt;width val=&quot;817&quot;/&gt;&lt;height val=&quot;135&quot;/&gt;&lt;hasText val=&quot;1&quot;/&gt;&lt;/Image&gt;&lt;/ThreeDShape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3&quot;/&gt;&lt;lineCharCount val=&quot;7&quot;/&gt;&lt;/TableIndex&gt;&lt;/ShapeTextInfo&gt;"/>
  <p:tag name="PRESENTER_DUMMYTAG" val="&lt;DummyForForceWrite&gt;&lt;/DummyForForceWrite&gt;"/>
  <p:tag name="HTML_SHAPEINFO" val="&lt;ThreeDShapeInfo&gt;&lt;uuid val=&quot;{706C2DD9-C794-4913-AE84-32E154B72F17}&quot;/&gt;&lt;isInvalidForFieldText val=&quot;0&quot;/&gt;&lt;Image&gt;&lt;filename val=&quot;C:\Users\VbaDenJonesM\AppData\Local\Temp\1\CP95363132281Session\CPTrustFolder95363132297\PPTImport95363192778\data\asimages\{706C2DD9-C794-4913-AE84-32E154B72F17}_1.png&quot;/&gt;&lt;left val=&quot;71&quot;/&gt;&lt;top val=&quot;491&quot;/&gt;&lt;width val=&quot;249&quot;/&gt;&lt;height val=&quot;93&quot;/&gt;&lt;hasText val=&quot;1&quot;/&gt;&lt;/Image&gt;&lt;/ThreeDShape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PRESENTER_DUMMYTAG" val="&lt;DummyForForceWrite&gt;&lt;/DummyForForceWrite&gt;"/>
  <p:tag name="HTML_SHAPEINFO" val="&lt;ThreeDShapeInfo&gt;&lt;uuid val=&quot;{361020A2-A9F7-4362-8979-3C900E628643}&quot;/&gt;&lt;isInvalidForFieldText val=&quot;0&quot;/&gt;&lt;Image&gt;&lt;filename val=&quot;C:\Users\VbaDenJonesM\AppData\Local\Temp\1\CP95363132281Session\CPTrustFolder95363132297\PPTImport95363192778\data\asimages\{361020A2-A9F7-4362-8979-3C900E628643}_1.png&quot;/&gt;&lt;left val=&quot;639&quot;/&gt;&lt;top val=&quot;491&quot;/&gt;&lt;width val=&quot;249&quot;/&gt;&lt;height val=&quot;92&quot;/&gt;&lt;hasText val=&quot;1&quot;/&gt;&lt;/Image&gt;&lt;/ThreeDShape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5D7AB16E-EF0D-4B53-AEB1-453BD9838B77}&quot;/&gt;&lt;isInvalidForFieldText val=&quot;0&quot;/&gt;&lt;Image&gt;&lt;filename val=&quot;C:\Users\VbaDenJonesM\AppData\Local\Temp\1\CP95363132281Session\CPTrustFolder95363132297\PPTImport95363192778\data\asimages\{5D7AB16E-EF0D-4B53-AEB1-453BD9838B77}_2.png&quot;/&gt;&lt;left val=&quot;735&quot;/&gt;&lt;top val=&quot;675&quot;/&gt;&lt;width val=&quot;226&quot;/&gt;&lt;height val=&quot;45&quot;/&gt;&lt;hasText val=&quot;1&quot;/&gt;&lt;/Image&gt;&lt;/ThreeDShape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4&quot;/&gt;&lt;lineCharCount val=&quot;27&quot;/&gt;&lt;lineCharCount val=&quot;59&quot;/&gt;&lt;lineCharCount val=&quot;7&quot;/&gt;&lt;lineCharCount val=&quot;67&quot;/&gt;&lt;lineCharCount val=&quot;5&quot;/&gt;&lt;lineCharCount val=&quot;65&quot;/&gt;&lt;lineCharCount val=&quot;13&quot;/&gt;&lt;/TableIndex&gt;&lt;/ShapeTextInfo&gt;"/>
  <p:tag name="HTML_SHAPEINFO" val="&lt;ThreeDShapeInfo&gt;&lt;uuid val=&quot;{FCE6BE55-E9E5-46CA-95B0-D1146DC0F067}&quot;/&gt;&lt;isInvalidForFieldText val=&quot;0&quot;/&gt;&lt;Image&gt;&lt;filename val=&quot;C:\Users\VbaDenJonesM\AppData\Local\Temp\1\CP95363132281Session\CPTrustFolder95363132297\PPTImport95363192778\data\asimages\{FCE6BE55-E9E5-46CA-95B0-D1146DC0F067}_2.png&quot;/&gt;&lt;left val=&quot;42&quot;/&gt;&lt;top val=&quot;212&quot;/&gt;&lt;width val=&quot;870&quot;/&gt;&lt;height val=&quot;415&quot;/&gt;&lt;hasText val=&quot;1&quot;/&gt;&lt;/Image&gt;&lt;/ThreeDShape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7&quot;/&gt;&lt;/TableIndex&gt;&lt;/ShapeTextInfo&gt;"/>
  <p:tag name="HTML_SHAPEINFO" val="&lt;ThreeDShapeInfo&gt;&lt;uuid val=&quot;{ED25459F-2B79-452F-95C8-9BD6E2F80693}&quot;/&gt;&lt;isInvalidForFieldText val=&quot;0&quot;/&gt;&lt;Image&gt;&lt;filename val=&quot;C:\Users\VbaDenJonesM\AppData\Local\Temp\1\CP95363132281Session\CPTrustFolder95363132297\PPTImport95363192778\data\asimages\{ED25459F-2B79-452F-95C8-9BD6E2F80693}_2.png&quot;/&gt;&lt;left val=&quot;0&quot;/&gt;&lt;top val=&quot;76&quot;/&gt;&lt;width val=&quot;961&quot;/&gt;&lt;height val=&quot;122&quot;/&gt;&lt;hasText val=&quot;1&quot;/&gt;&lt;/Image&gt;&lt;/ThreeDShape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F275BF72-15A8-4A89-AEEC-A9246AA2F2B6}&quot;/&gt;&lt;isInvalidForFieldText val=&quot;0&quot;/&gt;&lt;Image&gt;&lt;filename val=&quot;C:\Users\VbaDenJonesM\AppData\Local\Temp\1\CP95363132281Session\CPTrustFolder95363132297\PPTImport95363192778\data\asimages\{F275BF72-15A8-4A89-AEEC-A9246AA2F2B6}_3.png&quot;/&gt;&lt;left val=&quot;735&quot;/&gt;&lt;top val=&quot;675&quot;/&gt;&lt;width val=&quot;226&quot;/&gt;&lt;height val=&quot;45&quot;/&gt;&lt;hasText val=&quot;1&quot;/&gt;&lt;/Image&gt;&lt;/ThreeDShape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{38397DA0-B992-4A4F-9FFB-A24915A21742}&quot;/&gt;&lt;isInvalidForFieldText val=&quot;0&quot;/&gt;&lt;Image&gt;&lt;filename val=&quot;C:\Users\VbaDenJonesM\AppData\Local\Temp\1\CP95363132281Session\CPTrustFolder95363132297\PPTImport95363192778\data\asimages\{38397DA0-B992-4A4F-9FFB-A24915A21742}_3.png&quot;/&gt;&lt;left val=&quot;0&quot;/&gt;&lt;top val=&quot;76&quot;/&gt;&lt;width val=&quot;961&quot;/&gt;&lt;height val=&quot;122&quot;/&gt;&lt;hasText val=&quot;1&quot;/&gt;&lt;/Image&gt;&lt;/ThreeDShape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1&quot;/&gt;&lt;lineCharCount val=&quot;55&quot;/&gt;&lt;lineCharCount val=&quot;65&quot;/&gt;&lt;lineCharCount val=&quot;20&quot;/&gt;&lt;lineCharCount val=&quot;73&quot;/&gt;&lt;lineCharCount val=&quot;11&quot;/&gt;&lt;lineCharCount val=&quot;66&quot;/&gt;&lt;lineCharCount val=&quot;40&quot;/&gt;&lt;lineCharCount val=&quot;45&quot;/&gt;&lt;lineCharCount val=&quot;19&quot;/&gt;&lt;lineCharCount val=&quot;16&quot;/&gt;&lt;lineCharCount val=&quot;16&quot;/&gt;&lt;/TableIndex&gt;&lt;/ShapeTextInfo&gt;"/>
  <p:tag name="HTML_SHAPEINFO" val="&lt;ThreeDShapeInfo&gt;&lt;uuid val=&quot;{FEA40081-C4DF-444E-8C0E-555D955A5F86}&quot;/&gt;&lt;isInvalidForFieldText val=&quot;0&quot;/&gt;&lt;Image&gt;&lt;filename val=&quot;C:\Users\VbaDenJonesM\AppData\Local\Temp\1\CP95363132281Session\CPTrustFolder95363132297\PPTImport95363192778\data\asimages\{FEA40081-C4DF-444E-8C0E-555D955A5F86}_3.png&quot;/&gt;&lt;left val=&quot;43&quot;/&gt;&lt;top val=&quot;212&quot;/&gt;&lt;width val=&quot;869&quot;/&gt;&lt;height val=&quot;422&quot;/&gt;&lt;hasText val=&quot;1&quot;/&gt;&lt;/Image&gt;&lt;/ThreeDShape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91D0607-FB3F-47FC-B576-0BB75EC5674B}&quot;/&gt;&lt;isInvalidForFieldText val=&quot;0&quot;/&gt;&lt;Image&gt;&lt;filename val=&quot;C:\Users\VbaDenJonesM\AppData\Local\Temp\1\CP95363132281Session\CPTrustFolder95363132297\PPTImport95363192778\data\asimages\{191D0607-FB3F-47FC-B576-0BB75EC5674B}_4.png&quot;/&gt;&lt;left val=&quot;735&quot;/&gt;&lt;top val=&quot;675&quot;/&gt;&lt;width val=&quot;226&quot;/&gt;&lt;height val=&quot;45&quot;/&gt;&lt;hasText val=&quot;1&quot;/&gt;&lt;/Image&gt;&lt;/ThreeDShape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224F5CE6-E380-4486-BECD-3CA407A25BBA}&quot;/&gt;&lt;isInvalidForFieldText val=&quot;0&quot;/&gt;&lt;Image&gt;&lt;filename val=&quot;C:\Users\VbaDenJonesM\AppData\Local\Temp\1\CP95363132281Session\CPTrustFolder95363132297\PPTImport95363192778\data\asimages\{224F5CE6-E380-4486-BECD-3CA407A25BBA}_4.png&quot;/&gt;&lt;left val=&quot;0&quot;/&gt;&lt;top val=&quot;76&quot;/&gt;&lt;width val=&quot;961&quot;/&gt;&lt;height val=&quot;122&quot;/&gt;&lt;hasText val=&quot;1&quot;/&gt;&lt;/Image&gt;&lt;/ThreeDShape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8&quot;/&gt;&lt;lineCharCount val=&quot;63&quot;/&gt;&lt;lineCharCount val=&quot;58&quot;/&gt;&lt;lineCharCount val=&quot;1&quot;/&gt;&lt;lineCharCount val=&quot;42&quot;/&gt;&lt;lineCharCount val=&quot;43&quot;/&gt;&lt;lineCharCount val=&quot;30&quot;/&gt;&lt;lineCharCount val=&quot;67&quot;/&gt;&lt;lineCharCount val=&quot;57&quot;/&gt;&lt;/TableIndex&gt;&lt;/ShapeTextInfo&gt;"/>
  <p:tag name="HTML_SHAPEINFO" val="&lt;ThreeDShapeInfo&gt;&lt;uuid val=&quot;{633E08E4-3270-463F-8A4D-94F8821AF7A8}&quot;/&gt;&lt;isInvalidForFieldText val=&quot;0&quot;/&gt;&lt;Image&gt;&lt;filename val=&quot;C:\Users\VbaDenJonesM\AppData\Local\Temp\1\CP95363132281Session\CPTrustFolder95363132297\PPTImport95363192778\data\asimages\{633E08E4-3270-463F-8A4D-94F8821AF7A8}_4.png&quot;/&gt;&lt;left val=&quot;42&quot;/&gt;&lt;top val=&quot;212&quot;/&gt;&lt;width val=&quot;870&quot;/&gt;&lt;height val=&quot;415&quot;/&gt;&lt;hasText val=&quot;1&quot;/&gt;&lt;/Image&gt;&lt;/ThreeDShape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0&quot;/&gt;&lt;/TableIndex&gt;&lt;/ShapeTextInfo&gt;"/>
  <p:tag name="HTML_SHAPEINFO" val="&lt;ThreeDShapeInfo&gt;&lt;uuid val=&quot;{356ED36F-445E-43C0-8E90-B75A126A2F16}&quot;/&gt;&lt;isInvalidForFieldText val=&quot;0&quot;/&gt;&lt;Image&gt;&lt;filename val=&quot;C:\Users\VbaDenJonesM\AppData\Local\Temp\1\CP95363132281Session\CPTrustFolder95363132297\PPTImport95363192778\data\asimages\{356ED36F-445E-43C0-8E90-B75A126A2F16}_5.png&quot;/&gt;&lt;left val=&quot;0&quot;/&gt;&lt;top val=&quot;76&quot;/&gt;&lt;width val=&quot;961&quot;/&gt;&lt;height val=&quot;122&quot;/&gt;&lt;hasText val=&quot;1&quot;/&gt;&lt;/Image&gt;&lt;/ThreeDShape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17F56761-870A-4F0B-9248-B0A707BF9151}&quot;/&gt;&lt;isInvalidForFieldText val=&quot;0&quot;/&gt;&lt;Image&gt;&lt;filename val=&quot;C:\Users\VbaDenJonesM\AppData\Local\Temp\1\CP95363132281Session\CPTrustFolder95363132297\PPTImport95363192778\data\asimages\{17F56761-870A-4F0B-9248-B0A707BF9151}_5.png&quot;/&gt;&lt;left val=&quot;735&quot;/&gt;&lt;top val=&quot;675&quot;/&gt;&lt;width val=&quot;226&quot;/&gt;&lt;height val=&quot;45&quot;/&gt;&lt;hasText val=&quot;1&quot;/&gt;&lt;/Image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54&quot;/&gt;&lt;lineCharCount val=&quot;67&quot;/&gt;&lt;lineCharCount val=&quot;19&quot;/&gt;&lt;lineCharCount val=&quot;1&quot;/&gt;&lt;lineCharCount val=&quot;32&quot;/&gt;&lt;lineCharCount val=&quot;60&quot;/&gt;&lt;lineCharCount val=&quot;52&quot;/&gt;&lt;/TableIndex&gt;&lt;/ShapeTextInfo&gt;"/>
  <p:tag name="HTML_SHAPEINFO" val="&lt;ThreeDShapeInfo&gt;&lt;uuid val=&quot;{52E12058-60C3-4C1F-8153-68ED3D73EBCC}&quot;/&gt;&lt;isInvalidForFieldText val=&quot;0&quot;/&gt;&lt;Image&gt;&lt;filename val=&quot;C:\Users\VbaDenJonesM\AppData\Local\Temp\1\CP95363132281Session\CPTrustFolder95363132297\PPTImport95363192778\data\asimages\{52E12058-60C3-4C1F-8153-68ED3D73EBCC}_5.png&quot;/&gt;&lt;left val=&quot;42&quot;/&gt;&lt;top val=&quot;212&quot;/&gt;&lt;width val=&quot;870&quot;/&gt;&lt;height val=&quot;415&quot;/&gt;&lt;hasText val=&quot;1&quot;/&gt;&lt;/Image&gt;&lt;/ThreeDShape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5&quot;/&gt;&lt;/TableIndex&gt;&lt;/ShapeTextInfo&gt;"/>
  <p:tag name="HTML_SHAPEINFO" val="&lt;ThreeDShapeInfo&gt;&lt;uuid val=&quot;{707B47CE-5E45-40A2-B257-765DBE98534B}&quot;/&gt;&lt;isInvalidForFieldText val=&quot;0&quot;/&gt;&lt;Image&gt;&lt;filename val=&quot;C:\Users\VbaDenJonesM\AppData\Local\Temp\1\CP95363132281Session\CPTrustFolder95363132297\PPTImport95363192778\data\asimages\{707B47CE-5E45-40A2-B257-765DBE98534B}_6.png&quot;/&gt;&lt;left val=&quot;0&quot;/&gt;&lt;top val=&quot;76&quot;/&gt;&lt;width val=&quot;961&quot;/&gt;&lt;height val=&quot;122&quot;/&gt;&lt;hasText val=&quot;1&quot;/&gt;&lt;/Image&gt;&lt;/ThreeDShape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A49E9F98-02EB-4357-A70D-5C19FFC3ED5E}&quot;/&gt;&lt;isInvalidForFieldText val=&quot;0&quot;/&gt;&lt;Image&gt;&lt;filename val=&quot;C:\Users\VbaDenJonesM\AppData\Local\Temp\1\CP95363132281Session\CPTrustFolder95363132297\PPTImport95363192778\data\asimages\{A49E9F98-02EB-4357-A70D-5C19FFC3ED5E}_6.png&quot;/&gt;&lt;left val=&quot;735&quot;/&gt;&lt;top val=&quot;675&quot;/&gt;&lt;width val=&quot;226&quot;/&gt;&lt;height val=&quot;45&quot;/&gt;&lt;hasText val=&quot;1&quot;/&gt;&lt;/Image&gt;&lt;/ThreeDShape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30&quot;/&gt;&lt;lineCharCount val=&quot;30&quot;/&gt;&lt;lineCharCount val=&quot;30&quot;/&gt;&lt;lineCharCount val=&quot;1&quot;/&gt;&lt;lineCharCount val=&quot;57&quot;/&gt;&lt;lineCharCount val=&quot;12&quot;/&gt;&lt;lineCharCount val=&quot;1&quot;/&gt;&lt;lineCharCount val=&quot;27&quot;/&gt;&lt;lineCharCount val=&quot;34&quot;/&gt;&lt;/TableIndex&gt;&lt;/ShapeTextInfo&gt;"/>
  <p:tag name="HTML_SHAPEINFO" val="&lt;ThreeDShapeInfo&gt;&lt;uuid val=&quot;{F2194A2F-3A3D-4E73-BE2F-62CF9680D7F6}&quot;/&gt;&lt;isInvalidForFieldText val=&quot;0&quot;/&gt;&lt;Image&gt;&lt;filename val=&quot;C:\Users\VbaDenJonesM\AppData\Local\Temp\1\CP95363132281Session\CPTrustFolder95363132297\PPTImport95363192778\data\asimages\{F2194A2F-3A3D-4E73-BE2F-62CF9680D7F6}_6.png&quot;/&gt;&lt;left val=&quot;42&quot;/&gt;&lt;top val=&quot;212&quot;/&gt;&lt;width val=&quot;870&quot;/&gt;&lt;height val=&quot;415&quot;/&gt;&lt;hasText val=&quot;1&quot;/&gt;&lt;/Image&gt;&lt;/ThreeDShape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5341E340-1050-4A71-A7E7-A5B50F6E10EF}&quot;/&gt;&lt;isInvalidForFieldText val=&quot;0&quot;/&gt;&lt;Image&gt;&lt;filename val=&quot;C:\Users\VbaDenJonesM\AppData\Local\Temp\1\CP95363132281Session\CPTrustFolder95363132297\PPTImport95363192778\data\asimages\{5341E340-1050-4A71-A7E7-A5B50F6E10EF}_7.png&quot;/&gt;&lt;left val=&quot;0&quot;/&gt;&lt;top val=&quot;76&quot;/&gt;&lt;width val=&quot;961&quot;/&gt;&lt;height val=&quot;122&quot;/&gt;&lt;hasText val=&quot;1&quot;/&gt;&lt;/Image&gt;&lt;/ThreeDShape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06685EC9-2BD6-4573-953A-9713AB01AB80}&quot;/&gt;&lt;isInvalidForFieldText val=&quot;0&quot;/&gt;&lt;Image&gt;&lt;filename val=&quot;C:\Users\VbaDenJonesM\AppData\Local\Temp\1\CP95363132281Session\CPTrustFolder95363132297\PPTImport95363192778\data\asimages\{06685EC9-2BD6-4573-953A-9713AB01AB80}_7.png&quot;/&gt;&lt;left val=&quot;735&quot;/&gt;&lt;top val=&quot;675&quot;/&gt;&lt;width val=&quot;226&quot;/&gt;&lt;height val=&quot;45&quot;/&gt;&lt;hasText val=&quot;1&quot;/&gt;&lt;/Image&gt;&lt;/ThreeDShape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3&quot;/&gt;&lt;lineCharCount val=&quot;1&quot;/&gt;&lt;lineCharCount val=&quot;64&quot;/&gt;&lt;lineCharCount val=&quot;5&quot;/&gt;&lt;lineCharCount val=&quot;1&quot;/&gt;&lt;lineCharCount val=&quot;57&quot;/&gt;&lt;lineCharCount val=&quot;1&quot;/&gt;&lt;lineCharCount val=&quot;57&quot;/&gt;&lt;lineCharCount val=&quot;26&quot;/&gt;&lt;lineCharCount val=&quot;29&quot;/&gt;&lt;lineCharCount val=&quot;54&quot;/&gt;&lt;lineCharCount val=&quot;19&quot;/&gt;&lt;lineCharCount val=&quot;74&quot;/&gt;&lt;lineCharCount val=&quot;11&quot;/&gt;&lt;/TableIndex&gt;&lt;/ShapeTextInfo&gt;"/>
  <p:tag name="HTML_SHAPEINFO" val="&lt;ThreeDShapeInfo&gt;&lt;uuid val=&quot;{58F501A3-5C34-454F-B0EF-1E5E8E74E9AA}&quot;/&gt;&lt;isInvalidForFieldText val=&quot;0&quot;/&gt;&lt;Image&gt;&lt;filename val=&quot;C:\Users\VbaDenJonesM\AppData\Local\Temp\1\CP95363132281Session\CPTrustFolder95363132297\PPTImport95363192778\data\asimages\{58F501A3-5C34-454F-B0EF-1E5E8E74E9AA}_7.png&quot;/&gt;&lt;left val=&quot;42&quot;/&gt;&lt;top val=&quot;215&quot;/&gt;&lt;width val=&quot;870&quot;/&gt;&lt;height val=&quot;412&quot;/&gt;&lt;hasText val=&quot;1&quot;/&gt;&lt;/Image&gt;&lt;/ThreeDShape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&quot;/&gt;&lt;/TableIndex&gt;&lt;/ShapeTextInfo&gt;"/>
  <p:tag name="HTML_SHAPEINFO" val="&lt;ThreeDShapeInfo&gt;&lt;uuid val=&quot;{94CB87E3-8A81-489F-965C-D622A3BBEEA2}&quot;/&gt;&lt;isInvalidForFieldText val=&quot;0&quot;/&gt;&lt;Image&gt;&lt;filename val=&quot;C:\Users\VbaDenJonesM\AppData\Local\Temp\1\CP95363132281Session\CPTrustFolder95363132297\PPTImport95363192778\data\asimages\{94CB87E3-8A81-489F-965C-D622A3BBEEA2}_9.png&quot;/&gt;&lt;left val=&quot;735&quot;/&gt;&lt;top val=&quot;675&quot;/&gt;&lt;width val=&quot;226&quot;/&gt;&lt;height val=&quot;45&quot;/&gt;&lt;hasText val=&quot;1&quot;/&gt;&lt;/Image&gt;&lt;/ThreeDShape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41&quot;/&gt;&lt;/TableIndex&gt;&lt;/ShapeTextInfo&gt;"/>
  <p:tag name="HTML_SHAPEINFO" val="&lt;ThreeDShapeInfo&gt;&lt;uuid val=&quot;{12CBCA77-4AAC-4532-9BF3-2D67A51D6F2D}&quot;/&gt;&lt;isInvalidForFieldText val=&quot;0&quot;/&gt;&lt;Image&gt;&lt;filename val=&quot;C:\Users\VbaDenJonesM\AppData\Local\Temp\1\CP95363132281Session\CPTrustFolder95363132297\PPTImport95363192778\data\asimages\{12CBCA77-4AAC-4532-9BF3-2D67A51D6F2D}_9.png&quot;/&gt;&lt;left val=&quot;0&quot;/&gt;&lt;top val=&quot;76&quot;/&gt;&lt;width val=&quot;961&quot;/&gt;&lt;height val=&quot;122&quot;/&gt;&lt;hasText val=&quot;1&quot;/&gt;&lt;/Image&gt;&lt;/ThreeDShapeInfo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3&quot;/&gt;&lt;lineCharCount val=&quot;30&quot;/&gt;&lt;lineCharCount val=&quot;1&quot;/&gt;&lt;lineCharCount val=&quot;56&quot;/&gt;&lt;lineCharCount val=&quot;1&quot;/&gt;&lt;lineCharCount val=&quot;67&quot;/&gt;&lt;lineCharCount val=&quot;19&quot;/&gt;&lt;lineCharCount val=&quot;1&quot;/&gt;&lt;lineCharCount val=&quot;53&quot;/&gt;&lt;/TableIndex&gt;&lt;/ShapeTextInfo&gt;"/>
  <p:tag name="HTML_SHAPEINFO" val="&lt;ThreeDShapeInfo&gt;&lt;uuid val=&quot;{6B980F63-DCEC-40AA-967D-EFBF5E4BDF99}&quot;/&gt;&lt;isInvalidForFieldText val=&quot;0&quot;/&gt;&lt;Image&gt;&lt;filename val=&quot;C:\Users\VbaDenJonesM\AppData\Local\Temp\1\CP95363132281Session\CPTrustFolder95363132297\PPTImport95363192778\data\asimages\{6B980F63-DCEC-40AA-967D-EFBF5E4BDF99}_9.png&quot;/&gt;&lt;left val=&quot;42&quot;/&gt;&lt;top val=&quot;212&quot;/&gt;&lt;width val=&quot;870&quot;/&gt;&lt;height val=&quot;415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ECB2F48-2AAC-4029-BCE8-200EB55469DA}&quot;/&gt;&lt;isInvalidForFieldText val=&quot;0&quot;/&gt;&lt;Image&gt;&lt;filename val=&quot;C:\Users\VbaDenJonesM\AppData\Local\Temp\1\CP95363132281Session\CPTrustFolder95363132297\PPTImport95363192778\data\asimages\{FECB2F48-2AAC-4029-BCE8-200EB55469DA}_10.png&quot;/&gt;&lt;left val=&quot;735&quot;/&gt;&lt;top val=&quot;675&quot;/&gt;&lt;width val=&quot;226&quot;/&gt;&lt;height val=&quot;45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1&quot;/&gt;&lt;/TableIndex&gt;&lt;/ShapeTextInfo&gt;"/>
  <p:tag name="HTML_SHAPEINFO" val="&lt;ThreeDShapeInfo&gt;&lt;uuid val=&quot;{9F805A89-8E85-4EB5-81E6-E7FE6DAA8ED2}&quot;/&gt;&lt;isInvalidForFieldText val=&quot;0&quot;/&gt;&lt;Image&gt;&lt;filename val=&quot;C:\Users\VbaDenJonesM\AppData\Local\Temp\1\CP95363132281Session\CPTrustFolder95363132297\PPTImport95363192778\data\asimages\{9F805A89-8E85-4EB5-81E6-E7FE6DAA8ED2}_10.png&quot;/&gt;&lt;left val=&quot;0&quot;/&gt;&lt;top val=&quot;76&quot;/&gt;&lt;width val=&quot;961&quot;/&gt;&lt;height val=&quot;122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62&quot;/&gt;&lt;lineCharCount val=&quot;1&quot;/&gt;&lt;lineCharCount val=&quot;42&quot;/&gt;&lt;lineCharCount val=&quot;1&quot;/&gt;&lt;lineCharCount val=&quot;16&quot;/&gt;&lt;/TableIndex&gt;&lt;/ShapeTextInfo&gt;"/>
  <p:tag name="HTML_SHAPEINFO" val="&lt;ThreeDShapeInfo&gt;&lt;uuid val=&quot;{07F9625B-BEDF-4405-963B-850476BC33CA}&quot;/&gt;&lt;isInvalidForFieldText val=&quot;0&quot;/&gt;&lt;Image&gt;&lt;filename val=&quot;C:\Users\VbaDenJonesM\AppData\Local\Temp\1\CP95363132281Session\CPTrustFolder95363132297\PPTImport95363192778\data\asimages\{07F9625B-BEDF-4405-963B-850476BC33CA}_10.png&quot;/&gt;&lt;left val=&quot;42&quot;/&gt;&lt;top val=&quot;212&quot;/&gt;&lt;width val=&quot;870&quot;/&gt;&lt;height val=&quot;415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5A06470C-F877-47AA-8766-F8AB5C853D41}&quot;/&gt;&lt;isInvalidForFieldText val=&quot;0&quot;/&gt;&lt;Image&gt;&lt;filename val=&quot;C:\Users\VbaDenJonesM\AppData\Local\Temp\1\CP95363132281Session\CPTrustFolder95363132297\PPTImport95363192778\data\asimages\{5A06470C-F877-47AA-8766-F8AB5C853D41}_12.png&quot;/&gt;&lt;left val=&quot;735&quot;/&gt;&lt;top val=&quot;675&quot;/&gt;&lt;width val=&quot;226&quot;/&gt;&lt;height val=&quot;4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7A469D6-8E93-40E6-86C3-59DD14310117}&quot;/&gt;&lt;isInvalidForFieldText val=&quot;0&quot;/&gt;&lt;Image&gt;&lt;filename val=&quot;C:\Users\VbaDenJonesM\AppData\Local\Temp\1\CP95363132281Session\CPTrustFolder95363132297\PPTImport95363192778\data\asimages\{47A469D6-8E93-40E6-86C3-59DD14310117}_12.png&quot;/&gt;&lt;left val=&quot;0&quot;/&gt;&lt;top val=&quot;76&quot;/&gt;&lt;width val=&quot;961&quot;/&gt;&lt;height val=&quot;122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D2BB617-03D8-4EEB-8F9E-501C3DB1DE7B}&quot;/&gt;&lt;isInvalidForFieldText val=&quot;0&quot;/&gt;&lt;Image&gt;&lt;filename val=&quot;C:\Users\VbaDenJonesM\AppData\Local\Temp\1\CP95363132281Session\CPTrustFolder95363132297\PPTImport95363192778\data\asimages\{FD2BB617-03D8-4EEB-8F9E-501C3DB1DE7B}_11.png&quot;/&gt;&lt;left val=&quot;735&quot;/&gt;&lt;top val=&quot;675&quot;/&gt;&lt;width val=&quot;226&quot;/&gt;&lt;height val=&quot;45&quot;/&gt;&lt;hasText val=&quot;1&quot;/&gt;&lt;/Image&gt;&lt;/ThreeDShapeInfo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9&quot;/&gt;&lt;/TableIndex&gt;&lt;/ShapeTextInfo&gt;"/>
  <p:tag name="HTML_SHAPEINFO" val="&lt;ThreeDShapeInfo&gt;&lt;uuid val=&quot;{17BDB74A-8293-412E-971D-41A85640AFD8}&quot;/&gt;&lt;isInvalidForFieldText val=&quot;0&quot;/&gt;&lt;Image&gt;&lt;filename val=&quot;C:\Users\VbaDenJonesM\AppData\Local\Temp\1\CP95363132281Session\CPTrustFolder95363132297\PPTImport95363192778\data\asimages\{17BDB74A-8293-412E-971D-41A85640AFD8}_11.png&quot;/&gt;&lt;left val=&quot;0&quot;/&gt;&lt;top val=&quot;76&quot;/&gt;&lt;width val=&quot;961&quot;/&gt;&lt;height val=&quot;122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2&quot;/&gt;&lt;lineCharCount val=&quot;62&quot;/&gt;&lt;lineCharCount val=&quot;70&quot;/&gt;&lt;lineCharCount val=&quot;10&quot;/&gt;&lt;lineCharCount val=&quot;19&quot;/&gt;&lt;lineCharCount val=&quot;29&quot;/&gt;&lt;lineCharCount val=&quot;33&quot;/&gt;&lt;lineCharCount val=&quot;23&quot;/&gt;&lt;lineCharCount val=&quot;15&quot;/&gt;&lt;lineCharCount val=&quot;18&quot;/&gt;&lt;lineCharCount val=&quot;1&quot;/&gt;&lt;lineCharCount val=&quot;67&quot;/&gt;&lt;lineCharCount val=&quot;36&quot;/&gt;&lt;/TableIndex&gt;&lt;/ShapeTextInfo&gt;"/>
  <p:tag name="HTML_SHAPEINFO" val="&lt;ThreeDShapeInfo&gt;&lt;uuid val=&quot;{BF6309F2-0619-4F9F-8A6E-14B9C6CD0B2C}&quot;/&gt;&lt;isInvalidForFieldText val=&quot;0&quot;/&gt;&lt;Image&gt;&lt;filename val=&quot;C:\Users\VbaDenJonesM\AppData\Local\Temp\1\CP95363132281Session\CPTrustFolder95363132297\PPTImport95363192778\data\asimages\{BF6309F2-0619-4F9F-8A6E-14B9C6CD0B2C}_11.png&quot;/&gt;&lt;left val=&quot;42&quot;/&gt;&lt;top val=&quot;212&quot;/&gt;&lt;width val=&quot;878&quot;/&gt;&lt;height val=&quot;419&quot;/&gt;&lt;hasText val=&quot;1&quot;/&gt;&lt;/Image&gt;&lt;/ThreeDShapeInfo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C46450B-8D71-4958-BC15-E795FDA5E687}&quot;/&gt;&lt;isInvalidForFieldText val=&quot;0&quot;/&gt;&lt;Image&gt;&lt;filename val=&quot;C:\Users\VbaDenJonesM\AppData\Local\Temp\1\CP95363132281Session\CPTrustFolder95363132297\PPTImport95363192778\data\asimages\{DC46450B-8D71-4958-BC15-E795FDA5E687}_13.png&quot;/&gt;&lt;left val=&quot;735&quot;/&gt;&lt;top val=&quot;675&quot;/&gt;&lt;width val=&quot;226&quot;/&gt;&lt;height val=&quot;45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4&quot;/&gt;&lt;/TableIndex&gt;&lt;/ShapeTextInfo&gt;"/>
  <p:tag name="HTML_SHAPEINFO" val="&lt;ThreeDShapeInfo&gt;&lt;uuid val=&quot;{471B9C5B-6F31-410E-960C-3427B7F161E0}&quot;/&gt;&lt;isInvalidForFieldText val=&quot;0&quot;/&gt;&lt;Image&gt;&lt;filename val=&quot;C:\Users\VbaDenJonesM\AppData\Local\Temp\1\CP95363132281Session\CPTrustFolder95363132297\PPTImport95363192778\data\asimages\{471B9C5B-6F31-410E-960C-3427B7F161E0}_13.png&quot;/&gt;&lt;left val=&quot;0&quot;/&gt;&lt;top val=&quot;76&quot;/&gt;&lt;width val=&quot;961&quot;/&gt;&lt;height val=&quot;122&quot;/&gt;&lt;hasText val=&quot;1&quot;/&gt;&lt;/Image&gt;&lt;/ThreeDShape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74&quot;/&gt;&lt;lineCharCount val=&quot;34&quot;/&gt;&lt;/TableIndex&gt;&lt;/ShapeTextInfo&gt;"/>
  <p:tag name="HTML_SHAPEINFO" val="&lt;ThreeDShapeInfo&gt;&lt;uuid val=&quot;{CF79DE79-4190-4922-9224-13D17D59D12B}&quot;/&gt;&lt;isInvalidForFieldText val=&quot;0&quot;/&gt;&lt;Image&gt;&lt;filename val=&quot;C:\Users\VbaDenJonesM\AppData\Local\Temp\1\CP95363132281Session\CPTrustFolder95363132297\PPTImport95363192778\data\asimages\{CF79DE79-4190-4922-9224-13D17D59D12B}_13.png&quot;/&gt;&lt;left val=&quot;42&quot;/&gt;&lt;top val=&quot;211&quot;/&gt;&lt;width val=&quot;870&quot;/&gt;&lt;height val=&quot;80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9EC3AAE4-2B88-4DE9-9C24-00C828DD6759}&quot;/&gt;&lt;isInvalidForFieldText val=&quot;0&quot;/&gt;&lt;Image&gt;&lt;filename val=&quot;C:\Users\VbaDenJonesM\AppData\Local\Temp\1\CP95363132281Session\CPTrustFolder95363132297\PPTImport95363192778\data\asimages\{9EC3AAE4-2B88-4DE9-9C24-00C828DD6759}_14.png&quot;/&gt;&lt;left val=&quot;735&quot;/&gt;&lt;top val=&quot;675&quot;/&gt;&lt;width val=&quot;226&quot;/&gt;&lt;height val=&quot;45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EA47F28C-BCCC-4F60-93A6-92444093138C}&quot;/&gt;&lt;isInvalidForFieldText val=&quot;0&quot;/&gt;&lt;Image&gt;&lt;filename val=&quot;C:\Users\VbaDenJonesM\AppData\Local\Temp\1\CP95363132281Session\CPTrustFolder95363132297\PPTImport95363192778\data\asimages\{EA47F28C-BCCC-4F60-93A6-92444093138C}_14.png&quot;/&gt;&lt;left val=&quot;0&quot;/&gt;&lt;top val=&quot;76&quot;/&gt;&lt;width val=&quot;961&quot;/&gt;&lt;height val=&quot;122&quot;/&gt;&lt;hasText val=&quot;1&quot;/&gt;&lt;/Image&gt;&lt;/ThreeDShapeInfo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7F34EC7D-5FFD-4699-ACF2-B44093D78C3A}&quot;/&gt;&lt;isInvalidForFieldText val=&quot;0&quot;/&gt;&lt;Image&gt;&lt;filename val=&quot;C:\Users\VbaDenJonesM\AppData\Local\Temp\1\CP95363132281Session\CPTrustFolder95363132297\PPTImport95363192778\data\asimages\{7F34EC7D-5FFD-4699-ACF2-B44093D78C3A}_15.png&quot;/&gt;&lt;left val=&quot;735&quot;/&gt;&lt;top val=&quot;675&quot;/&gt;&lt;width val=&quot;226&quot;/&gt;&lt;height val=&quot;45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8&quot;/&gt;&lt;/TableIndex&gt;&lt;/ShapeTextInfo&gt;"/>
  <p:tag name="HTML_SHAPEINFO" val="&lt;ThreeDShapeInfo&gt;&lt;uuid val=&quot;{A4727A7D-3ADD-4F1F-B2BD-EB07B828F3E8}&quot;/&gt;&lt;isInvalidForFieldText val=&quot;0&quot;/&gt;&lt;Image&gt;&lt;filename val=&quot;C:\Users\VbaDenJonesM\AppData\Local\Temp\1\CP95363132281Session\CPTrustFolder95363132297\PPTImport95363192778\data\asimages\{A4727A7D-3ADD-4F1F-B2BD-EB07B828F3E8}_15.png&quot;/&gt;&lt;left val=&quot;0&quot;/&gt;&lt;top val=&quot;76&quot;/&gt;&lt;width val=&quot;961&quot;/&gt;&lt;height val=&quot;122&quot;/&gt;&lt;hasText val=&quot;1&quot;/&gt;&lt;/Image&gt;&lt;/ThreeDShapeInfo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2&quot;/&gt;&lt;/TableIndex&gt;&lt;/ShapeTextInfo&gt;"/>
  <p:tag name="HTML_SHAPEINFO" val="&lt;ThreeDShapeInfo&gt;&lt;uuid val=&quot;{86980F0C-403B-4602-970C-484C38B0B99B}&quot;/&gt;&lt;isInvalidForFieldText val=&quot;0&quot;/&gt;&lt;Image&gt;&lt;filename val=&quot;C:\Users\VbaDenJonesM\AppData\Local\Temp\1\CP95363132281Session\CPTrustFolder95363132297\PPTImport95363192778\data\asimages\{86980F0C-403B-4602-970C-484C38B0B99B}_15.png&quot;/&gt;&lt;left val=&quot;43&quot;/&gt;&lt;top val=&quot;197&quot;/&gt;&lt;width val=&quot;872&quot;/&gt;&lt;height val=&quot;59&quot;/&gt;&lt;hasText val=&quot;1&quot;/&gt;&lt;/Image&gt;&lt;/ThreeDShape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EF23E87D-538F-4264-8712-D0846AF746C8}&quot;/&gt;&lt;isInvalidForFieldText val=&quot;0&quot;/&gt;&lt;Image&gt;&lt;filename val=&quot;C:\Users\VbaDenJonesM\AppData\Local\Temp\1\CP95363132281Session\CPTrustFolder95363132297\PPTImport95363192778\data\asimages\{EF23E87D-538F-4264-8712-D0846AF746C8}_16.png&quot;/&gt;&lt;left val=&quot;735&quot;/&gt;&lt;top val=&quot;675&quot;/&gt;&lt;width val=&quot;226&quot;/&gt;&lt;height val=&quot;45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9&quot;/&gt;&lt;/TableIndex&gt;&lt;/ShapeTextInfo&gt;"/>
  <p:tag name="HTML_SHAPEINFO" val="&lt;ThreeDShapeInfo&gt;&lt;uuid val=&quot;{7579C0D6-9FF8-4707-9D1C-3593B9FBE5FA}&quot;/&gt;&lt;isInvalidForFieldText val=&quot;0&quot;/&gt;&lt;Image&gt;&lt;filename val=&quot;C:\Users\VbaDenJonesM\AppData\Local\Temp\1\CP95363132281Session\CPTrustFolder95363132297\PPTImport95363192778\data\asimages\{7579C0D6-9FF8-4707-9D1C-3593B9FBE5FA}_16.png&quot;/&gt;&lt;left val=&quot;0&quot;/&gt;&lt;top val=&quot;76&quot;/&gt;&lt;width val=&quot;961&quot;/&gt;&lt;height val=&quot;122&quot;/&gt;&lt;hasText val=&quot;1&quot;/&gt;&lt;/Image&gt;&lt;/ThreeDShapeInfo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1&quot;/&gt;&lt;lineCharCount val=&quot;64&quot;/&gt;&lt;lineCharCount val=&quot;29&quot;/&gt;&lt;lineCharCount val=&quot;1&quot;/&gt;&lt;lineCharCount val=&quot;63&quot;/&gt;&lt;lineCharCount val=&quot;58&quot;/&gt;&lt;lineCharCount val=&quot;1&quot;/&gt;&lt;lineCharCount val=&quot;68&quot;/&gt;&lt;lineCharCount val=&quot;22&quot;/&gt;&lt;lineCharCount val=&quot;1&quot;/&gt;&lt;lineCharCount val=&quot;67&quot;/&gt;&lt;lineCharCount val=&quot;6&quot;/&gt;&lt;/TableIndex&gt;&lt;/ShapeTextInfo&gt;"/>
  <p:tag name="HTML_SHAPEINFO" val="&lt;ThreeDShapeInfo&gt;&lt;uuid val=&quot;{A9F49F17-1818-4239-819A-603051DAED15}&quot;/&gt;&lt;isInvalidForFieldText val=&quot;0&quot;/&gt;&lt;Image&gt;&lt;filename val=&quot;C:\Users\VbaDenJonesM\AppData\Local\Temp\1\CP95363132281Session\CPTrustFolder95363132297\PPTImport95363192778\data\asimages\{A9F49F17-1818-4239-819A-603051DAED15}_16.png&quot;/&gt;&lt;left val=&quot;42&quot;/&gt;&lt;top val=&quot;212&quot;/&gt;&lt;width val=&quot;878&quot;/&gt;&lt;height val=&quot;415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13171AE4-E7BB-4896-BB54-2F4C0F385A8C}&quot;/&gt;&lt;isInvalidForFieldText val=&quot;0&quot;/&gt;&lt;Image&gt;&lt;filename val=&quot;C:\Users\VbaDenJonesM\AppData\Local\Temp\1\CP95363132281Session\CPTrustFolder95363132297\PPTImport95363192778\data\asimages\{13171AE4-E7BB-4896-BB54-2F4C0F385A8C}_17.png&quot;/&gt;&lt;left val=&quot;735&quot;/&gt;&lt;top val=&quot;675&quot;/&gt;&lt;width val=&quot;226&quot;/&gt;&lt;height val=&quot;45&quot;/&gt;&lt;hasText val=&quot;1&quot;/&gt;&lt;/Image&gt;&lt;/ThreeDShape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{4E81D6BC-088C-4BF4-A2E2-62069E9FA894}&quot;/&gt;&lt;isInvalidForFieldText val=&quot;0&quot;/&gt;&lt;Image&gt;&lt;filename val=&quot;C:\Users\VbaDenJonesM\AppData\Local\Temp\1\CP95363132281Session\CPTrustFolder95363132297\PPTImport95363192778\data\asimages\{4E81D6BC-088C-4BF4-A2E2-62069E9FA894}_17.png&quot;/&gt;&lt;left val=&quot;0&quot;/&gt;&lt;top val=&quot;76&quot;/&gt;&lt;width val=&quot;961&quot;/&gt;&lt;height val=&quot;122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HTML_SHAPEINFO" val="&lt;ThreeDShapeInfo&gt;&lt;uuid val=&quot;{FE4E73D8-AA3E-44D1-A896-C5D58042129C}&quot;/&gt;&lt;isInvalidForFieldText val=&quot;0&quot;/&gt;&lt;Image&gt;&lt;filename val=&quot;C:\Users\VbaDenJonesM\AppData\Local\Temp\1\CP95363132281Session\CPTrustFolder95363132297\PPTImport95363192778\data\asimages\{FE4E73D8-AA3E-44D1-A896-C5D58042129C}_17.png&quot;/&gt;&lt;left val=&quot;42&quot;/&gt;&lt;top val=&quot;212&quot;/&gt;&lt;width val=&quot;870&quot;/&gt;&lt;height val=&quot;61&quot;/&gt;&lt;hasText val=&quot;1&quot;/&gt;&lt;/Image&gt;&lt;/ThreeDShapeInfo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2&quot;/&gt;&lt;/TableIndex&gt;&lt;/ShapeTextInfo&gt;"/>
  <p:tag name="HTML_SHAPEINFO" val="&lt;ThreeDShapeInfo&gt;&lt;uuid val=&quot;{81EF4452-7B23-4FD7-8DE3-DB0EFB2C1A08}&quot;/&gt;&lt;isInvalidForFieldText val=&quot;0&quot;/&gt;&lt;Image&gt;&lt;filename val=&quot;C:\Users\VbaDenJonesM\AppData\Local\Temp\1\CP95363132281Session\CPTrustFolder95363132297\PPTImport95363192778\data\asimages\{81EF4452-7B23-4FD7-8DE3-DB0EFB2C1A08}_17.png&quot;/&gt;&lt;left val=&quot;42&quot;/&gt;&lt;top val=&quot;364&quot;/&gt;&lt;width val=&quot;870&quot;/&gt;&lt;height val=&quot;52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2CF79902-02BC-452D-ABFC-41B931E6B979}&quot;/&gt;&lt;isInvalidForFieldText val=&quot;0&quot;/&gt;&lt;Image&gt;&lt;filename val=&quot;C:\Users\VbaDenJonesM\AppData\Local\Temp\1\CP95363132281Session\CPTrustFolder95363132297\PPTImport95363192778\data\asimages\{2CF79902-02BC-452D-ABFC-41B931E6B979}_18.png&quot;/&gt;&lt;left val=&quot;735&quot;/&gt;&lt;top val=&quot;675&quot;/&gt;&lt;width val=&quot;226&quot;/&gt;&lt;height val=&quot;45&quot;/&gt;&lt;hasText val=&quot;1&quot;/&gt;&lt;/Image&gt;&lt;/ThreeDShapeInfo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HTML_SHAPEINFO" val="&lt;ThreeDShapeInfo&gt;&lt;uuid val=&quot;{A0836500-86F2-48B9-BCCD-79B44363D29D}&quot;/&gt;&lt;isInvalidForFieldText val=&quot;0&quot;/&gt;&lt;Image&gt;&lt;filename val=&quot;C:\Users\VbaDenJonesM\AppData\Local\Temp\1\CP95363132281Session\CPTrustFolder95363132297\PPTImport95363192778\data\asimages\{A0836500-86F2-48B9-BCCD-79B44363D29D}_18.png&quot;/&gt;&lt;left val=&quot;0&quot;/&gt;&lt;top val=&quot;76&quot;/&gt;&lt;width val=&quot;961&quot;/&gt;&lt;height val=&quot;122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7&quot;/&gt;&lt;lineCharCount val=&quot;72&quot;/&gt;&lt;lineCharCount val=&quot;67&quot;/&gt;&lt;lineCharCount val=&quot;12&quot;/&gt;&lt;lineCharCount val=&quot;2&quot;/&gt;&lt;lineCharCount val=&quot;40&quot;/&gt;&lt;lineCharCount val=&quot;39&quot;/&gt;&lt;lineCharCount val=&quot;38&quot;/&gt;&lt;lineCharCount val=&quot;22&quot;/&gt;&lt;/TableIndex&gt;&lt;/ShapeTextInfo&gt;"/>
  <p:tag name="HTML_SHAPEINFO" val="&lt;ThreeDShapeInfo&gt;&lt;uuid val=&quot;{9050E2A6-9262-4A60-988F-981D5E1FFDD3}&quot;/&gt;&lt;isInvalidForFieldText val=&quot;0&quot;/&gt;&lt;Image&gt;&lt;filename val=&quot;C:\Users\VbaDenJonesM\AppData\Local\Temp\1\CP95363132281Session\CPTrustFolder95363132297\PPTImport95363192778\data\asimages\{9050E2A6-9262-4A60-988F-981D5E1FFDD3}_18.png&quot;/&gt;&lt;left val=&quot;40&quot;/&gt;&lt;top val=&quot;212&quot;/&gt;&lt;width val=&quot;884&quot;/&gt;&lt;height val=&quot;415&quot;/&gt;&lt;hasText val=&quot;1&quot;/&gt;&lt;/Image&gt;&lt;/ThreeDShapeInfo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75&quot;/&gt;&lt;lineCharCount val=&quot;76&quot;/&gt;&lt;lineCharCount val=&quot;12&quot;/&gt;&lt;lineCharCount val=&quot;1&quot;/&gt;&lt;lineCharCount val=&quot;1&quot;/&gt;&lt;lineCharCount val=&quot;1&quot;/&gt;&lt;lineCharCount val=&quot;1&quot;/&gt;&lt;/TableIndex&gt;&lt;/ShapeTextInfo&gt;"/>
  <p:tag name="HTML_SHAPEINFO" val="&lt;ThreeDShapeInfo&gt;&lt;uuid val=&quot;{3947ABAF-1831-41C8-85E3-A4060C4E8573}&quot;/&gt;&lt;isInvalidForFieldText val=&quot;0&quot;/&gt;&lt;Image&gt;&lt;filename val=&quot;C:\Users\VbaDenJonesM\AppData\Local\Temp\1\CP95363132281Session\CPTrustFolder95363132297\PPTImport95363192778\data\asimages\{3947ABAF-1831-41C8-85E3-A4060C4E8573}_19.png&quot;/&gt;&lt;left val=&quot;42&quot;/&gt;&lt;top val=&quot;212&quot;/&gt;&lt;width val=&quot;870&quot;/&gt;&lt;height val=&quot;415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085F399-1FEF-4843-8B54-49A7D64D5460}&quot;/&gt;&lt;isInvalidForFieldText val=&quot;0&quot;/&gt;&lt;Image&gt;&lt;filename val=&quot;C:\Users\VbaDenJonesM\AppData\Local\Temp\1\CP95363132281Session\CPTrustFolder95363132297\PPTImport95363192778\data\asimages\{F085F399-1FEF-4843-8B54-49A7D64D5460}_19.png&quot;/&gt;&lt;left val=&quot;735&quot;/&gt;&lt;top val=&quot;675&quot;/&gt;&lt;width val=&quot;226&quot;/&gt;&lt;height val=&quot;45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  <p:tag name="HTML_SHAPEINFO" val="&lt;ThreeDShapeInfo&gt;&lt;uuid val=&quot;{DF4A19FA-199D-4EEC-883F-4512B4E795ED}&quot;/&gt;&lt;isInvalidForFieldText val=&quot;0&quot;/&gt;&lt;Image&gt;&lt;filename val=&quot;C:\Users\VbaDenJonesM\AppData\Local\Temp\1\CP95363132281Session\CPTrustFolder95363132297\PPTImport95363192778\data\asimages\{DF4A19FA-199D-4EEC-883F-4512B4E795ED}_19.png&quot;/&gt;&lt;left val=&quot;0&quot;/&gt;&lt;top val=&quot;76&quot;/&gt;&lt;width val=&quot;961&quot;/&gt;&lt;height val=&quot;122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7&quot;/&gt;&lt;lineCharCount val=&quot;65&quot;/&gt;&lt;lineCharCount val=&quot;62&quot;/&gt;&lt;lineCharCount val=&quot;72&quot;/&gt;&lt;lineCharCount val=&quot;47&quot;/&gt;&lt;lineCharCount val=&quot;1&quot;/&gt;&lt;lineCharCount val=&quot;68&quot;/&gt;&lt;lineCharCount val=&quot;4&quot;/&gt;&lt;/TableIndex&gt;&lt;/ShapeTextInfo&gt;"/>
  <p:tag name="HTML_SHAPEINFO" val="&lt;ThreeDShapeInfo&gt;&lt;uuid val=&quot;{C3366167-905B-4EA5-9F5B-EA62965CDAEC}&quot;/&gt;&lt;isInvalidForFieldText val=&quot;0&quot;/&gt;&lt;Image&gt;&lt;filename val=&quot;C:\Users\VbaDenJonesM\AppData\Local\Temp\1\CP95363132281Session\CPTrustFolder95363132297\PPTImport95363192778\data\asimages\{C3366167-905B-4EA5-9F5B-EA62965CDAEC}_20.png&quot;/&gt;&lt;left val=&quot;40&quot;/&gt;&lt;top val=&quot;212&quot;/&gt;&lt;width val=&quot;871&quot;/&gt;&lt;height val=&quot;415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4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C3127461-4A65-4CE2-887C-F463E1F2759C}&quot;/&gt;&lt;isInvalidForFieldText val=&quot;0&quot;/&gt;&lt;Image&gt;&lt;filename val=&quot;C:\Users\VbaDenJonesM\AppData\Local\Temp\1\CP95363132281Session\CPTrustFolder95363132297\PPTImport95363192778\data\asimages\{C3127461-4A65-4CE2-887C-F463E1F2759C}_20.png&quot;/&gt;&lt;left val=&quot;735&quot;/&gt;&lt;top val=&quot;675&quot;/&gt;&lt;width val=&quot;226&quot;/&gt;&lt;height val=&quot;45&quot;/&gt;&lt;hasText val=&quot;1&quot;/&gt;&lt;/Image&gt;&lt;/ThreeDShapeInfo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{2567479A-CA70-4780-AA54-8D9AF961D9B7}&quot;/&gt;&lt;isInvalidForFieldText val=&quot;0&quot;/&gt;&lt;Image&gt;&lt;filename val=&quot;C:\Users\VbaDenJonesM\AppData\Local\Temp\1\CP95363132281Session\CPTrustFolder95363132297\PPTImport95363192778\data\asimages\{2567479A-CA70-4780-AA54-8D9AF961D9B7}_20.png&quot;/&gt;&lt;left val=&quot;0&quot;/&gt;&lt;top val=&quot;76&quot;/&gt;&lt;width val=&quot;961&quot;/&gt;&lt;height val=&quot;122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FACE88E8-AB03-4015-9C0B-0EB1D84E2748}&quot;/&gt;&lt;isInvalidForFieldText val=&quot;0&quot;/&gt;&lt;Image&gt;&lt;filename val=&quot;C:\Users\VbaDenJonesM\AppData\Local\Temp\1\CP95363132281Session\CPTrustFolder95363132297\PPTImport95363192778\data\asimages\{FACE88E8-AB03-4015-9C0B-0EB1D84E2748}_21.png&quot;/&gt;&lt;left val=&quot;735&quot;/&gt;&lt;top val=&quot;675&quot;/&gt;&lt;width val=&quot;226&quot;/&gt;&lt;height val=&quot;45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3&quot;/&gt;&lt;/TableIndex&gt;&lt;/ShapeTextInfo&gt;"/>
  <p:tag name="HTML_SHAPEINFO" val="&lt;ThreeDShapeInfo&gt;&lt;uuid val=&quot;{C86576EA-B87D-4E45-BAE8-E07DB6C2221F}&quot;/&gt;&lt;isInvalidForFieldText val=&quot;0&quot;/&gt;&lt;Image&gt;&lt;filename val=&quot;C:\Users\VbaDenJonesM\AppData\Local\Temp\1\CP95363132281Session\CPTrustFolder95363132297\PPTImport95363192778\data\asimages\{C86576EA-B87D-4E45-BAE8-E07DB6C2221F}_21.png&quot;/&gt;&lt;left val=&quot;0&quot;/&gt;&lt;top val=&quot;76&quot;/&gt;&lt;width val=&quot;961&quot;/&gt;&lt;height val=&quot;122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0&quot;/&gt;&lt;lineCharCount val=&quot;59&quot;/&gt;&lt;lineCharCount val=&quot;71&quot;/&gt;&lt;lineCharCount val=&quot;6&quot;/&gt;&lt;lineCharCount val=&quot;67&quot;/&gt;&lt;lineCharCount val=&quot;12&quot;/&gt;&lt;lineCharCount val=&quot;74&quot;/&gt;&lt;lineCharCount val=&quot;10&quot;/&gt;&lt;lineCharCount val=&quot;1&quot;/&gt;&lt;lineCharCount val=&quot;64&quot;/&gt;&lt;lineCharCount val=&quot;26&quot;/&gt;&lt;/TableIndex&gt;&lt;/ShapeTextInfo&gt;"/>
  <p:tag name="HTML_SHAPEINFO" val="&lt;ThreeDShapeInfo&gt;&lt;uuid val=&quot;{7ECF0FA3-C9B9-4640-A42F-F72C80C9A56F}&quot;/&gt;&lt;isInvalidForFieldText val=&quot;0&quot;/&gt;&lt;Image&gt;&lt;filename val=&quot;C:\Users\VbaDenJonesM\AppData\Local\Temp\1\CP95363132281Session\CPTrustFolder95363132297\PPTImport95363192778\data\asimages\{7ECF0FA3-C9B9-4640-A42F-F72C80C9A56F}_21.png&quot;/&gt;&lt;left val=&quot;42&quot;/&gt;&lt;top val=&quot;212&quot;/&gt;&lt;width val=&quot;870&quot;/&gt;&lt;height val=&quot;415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B4E3A376-A877-4A3E-8801-825DD45EED1F}&quot;/&gt;&lt;isInvalidForFieldText val=&quot;0&quot;/&gt;&lt;Image&gt;&lt;filename val=&quot;C:\Users\VbaDenJonesM\AppData\Local\Temp\1\CP95363132281Session\CPTrustFolder95363132297\PPTImport95363192778\data\asimages\{B4E3A376-A877-4A3E-8801-825DD45EED1F}_22.png&quot;/&gt;&lt;left val=&quot;735&quot;/&gt;&lt;top val=&quot;675&quot;/&gt;&lt;width val=&quot;226&quot;/&gt;&lt;height val=&quot;45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  <p:tag name="HTML_SHAPEINFO" val="&lt;ThreeDShapeInfo&gt;&lt;uuid val=&quot;{6DEAA595-78C5-436A-9CB1-5CD386E35F28}&quot;/&gt;&lt;isInvalidForFieldText val=&quot;0&quot;/&gt;&lt;Image&gt;&lt;filename val=&quot;C:\Users\VbaDenJonesM\AppData\Local\Temp\1\CP95363132281Session\CPTrustFolder95363132297\PPTImport95363192778\data\asimages\{6DEAA595-78C5-436A-9CB1-5CD386E35F28}_22.png&quot;/&gt;&lt;left val=&quot;0&quot;/&gt;&lt;top val=&quot;76&quot;/&gt;&lt;width val=&quot;961&quot;/&gt;&lt;height val=&quot;122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68&quot;/&gt;&lt;lineCharCount val=&quot;66&quot;/&gt;&lt;lineCharCount val=&quot;22&quot;/&gt;&lt;lineCharCount val=&quot;9&quot;/&gt;&lt;lineCharCount val=&quot;9&quot;/&gt;&lt;lineCharCount val=&quot;14&quot;/&gt;&lt;lineCharCount val=&quot;1&quot;/&gt;&lt;lineCharCount val=&quot;60&quot;/&gt;&lt;lineCharCount val=&quot;35&quot;/&gt;&lt;/TableIndex&gt;&lt;/ShapeTextInfo&gt;"/>
  <p:tag name="HTML_SHAPEINFO" val="&lt;ThreeDShapeInfo&gt;&lt;uuid val=&quot;{984FB5F0-1022-4926-A23C-7B1EFAE6B60C}&quot;/&gt;&lt;isInvalidForFieldText val=&quot;0&quot;/&gt;&lt;Image&gt;&lt;filename val=&quot;C:\Users\VbaDenJonesM\AppData\Local\Temp\1\CP95363132281Session\CPTrustFolder95363132297\PPTImport95363192778\data\asimages\{984FB5F0-1022-4926-A23C-7B1EFAE6B60C}_22.png&quot;/&gt;&lt;left val=&quot;42&quot;/&gt;&lt;top val=&quot;212&quot;/&gt;&lt;width val=&quot;870&quot;/&gt;&lt;height val=&quot;415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A9992C70-8F2E-4F36-9AB1-5FD174AE6835}&quot;/&gt;&lt;isInvalidForFieldText val=&quot;0&quot;/&gt;&lt;Image&gt;&lt;filename val=&quot;C:\Users\VbaDenJonesM\AppData\Local\Temp\1\CP95363132281Session\CPTrustFolder95363132297\PPTImport95363192778\data\asimages\{A9992C70-8F2E-4F36-9AB1-5FD174AE6835}_23.png&quot;/&gt;&lt;left val=&quot;735&quot;/&gt;&lt;top val=&quot;675&quot;/&gt;&lt;width val=&quot;226&quot;/&gt;&lt;height val=&quot;45&quot;/&gt;&lt;hasText val=&quot;1&quot;/&gt;&lt;/Image&gt;&lt;/ThreeDShapeInfo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{BF2BA7A1-F8B8-451A-ACF6-DDE0B4F4259D}&quot;/&gt;&lt;isInvalidForFieldText val=&quot;0&quot;/&gt;&lt;Image&gt;&lt;filename val=&quot;C:\Users\VbaDenJonesM\AppData\Local\Temp\1\CP95363132281Session\CPTrustFolder95363132297\PPTImport95363192778\data\asimages\{BF2BA7A1-F8B8-451A-ACF6-DDE0B4F4259D}_23.png&quot;/&gt;&lt;left val=&quot;0&quot;/&gt;&lt;top val=&quot;76&quot;/&gt;&lt;width val=&quot;961&quot;/&gt;&lt;height val=&quot;122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21&quot;/&gt;&lt;lineCharCount val=&quot;11&quot;/&gt;&lt;lineCharCount val=&quot;23&quot;/&gt;&lt;lineCharCount val=&quot;19&quot;/&gt;&lt;lineCharCount val=&quot;22&quot;/&gt;&lt;lineCharCount val=&quot;13&quot;/&gt;&lt;lineCharCount val=&quot;23&quot;/&gt;&lt;lineCharCount val=&quot;22&quot;/&gt;&lt;lineCharCount val=&quot;25&quot;/&gt;&lt;/TableIndex&gt;&lt;/ShapeTextInfo&gt;"/>
  <p:tag name="HTML_SHAPEINFO" val="&lt;ThreeDShapeInfo&gt;&lt;uuid val=&quot;{949FB6C3-74DD-4A92-B695-A5603B356C10}&quot;/&gt;&lt;isInvalidForFieldText val=&quot;0&quot;/&gt;&lt;Image&gt;&lt;filename val=&quot;C:\Users\VbaDenJonesM\AppData\Local\Temp\1\CP95363132281Session\CPTrustFolder95363132297\PPTImport95363192778\data\asimages\{949FB6C3-74DD-4A92-B695-A5603B356C10}_23.png&quot;/&gt;&lt;left val=&quot;57&quot;/&gt;&lt;top val=&quot;204&quot;/&gt;&lt;width val=&quot;340&quot;/&gt;&lt;height val=&quot;419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8FF27ACA-F56C-434D-8C1A-58543331B696}&quot;/&gt;&lt;isInvalidForFieldText val=&quot;0&quot;/&gt;&lt;Image&gt;&lt;filename val=&quot;C:\Users\VbaDenJonesM\AppData\Local\Temp\1\CP95363132281Session\CPTrustFolder95363132297\PPTImport95363192778\data\asimages\{8FF27ACA-F56C-434D-8C1A-58543331B696}_24.png&quot;/&gt;&lt;left val=&quot;735&quot;/&gt;&lt;top val=&quot;675&quot;/&gt;&lt;width val=&quot;226&quot;/&gt;&lt;height val=&quot;45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5&quot;/&gt;&lt;/TableIndex&gt;&lt;/ShapeTextInfo&gt;"/>
  <p:tag name="HTML_SHAPEINFO" val="&lt;ThreeDShapeInfo&gt;&lt;uuid val=&quot;{0F6E730B-F45D-4332-BECB-AE90F51B4FC9}&quot;/&gt;&lt;isInvalidForFieldText val=&quot;0&quot;/&gt;&lt;Image&gt;&lt;filename val=&quot;C:\Users\VbaDenJonesM\AppData\Local\Temp\1\CP95363132281Session\CPTrustFolder95363132297\PPTImport95363192778\data\asimages\{0F6E730B-F45D-4332-BECB-AE90F51B4FC9}_24.png&quot;/&gt;&lt;left val=&quot;0&quot;/&gt;&lt;top val=&quot;76&quot;/&gt;&lt;width val=&quot;961&quot;/&gt;&lt;height val=&quot;122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9&quot;/&gt;&lt;lineCharCount val=&quot;23&quot;/&gt;&lt;lineCharCount val=&quot;24&quot;/&gt;&lt;lineCharCount val=&quot;24&quot;/&gt;&lt;lineCharCount val=&quot;14&quot;/&gt;&lt;lineCharCount val=&quot;23&quot;/&gt;&lt;lineCharCount val=&quot;13&quot;/&gt;&lt;lineCharCount val=&quot;18&quot;/&gt;&lt;lineCharCount val=&quot;22&quot;/&gt;&lt;lineCharCount val=&quot;20&quot;/&gt;&lt;/TableIndex&gt;&lt;/ShapeTextInfo&gt;"/>
  <p:tag name="HTML_SHAPEINFO" val="&lt;ThreeDShapeInfo&gt;&lt;uuid val=&quot;{5310DD49-AB16-4D7E-9ACA-8D95C4A320DE}&quot;/&gt;&lt;isInvalidForFieldText val=&quot;0&quot;/&gt;&lt;Image&gt;&lt;filename val=&quot;C:\Users\VbaDenJonesM\AppData\Local\Temp\1\CP95363132281Session\CPTrustFolder95363132297\PPTImport95363192778\data\asimages\{5310DD49-AB16-4D7E-9ACA-8D95C4A320DE}_24.png&quot;/&gt;&lt;left val=&quot;57&quot;/&gt;&lt;top val=&quot;194&quot;/&gt;&lt;width val=&quot;328&quot;/&gt;&lt;height val=&quot;414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1&quot;/&gt;&lt;lineCharCount val=&quot;1&quot;/&gt;&lt;/TableIndex&gt;&lt;/ShapeTextInfo&gt;"/>
  <p:tag name="HTML_SHAPEINFO" val="&lt;ThreeDShapeInfo&gt;&lt;uuid val=&quot;{5C333416-DE47-4C95-96E1-B63E8D600FC3}&quot;/&gt;&lt;isInvalidForFieldText val=&quot;0&quot;/&gt;&lt;Image&gt;&lt;filename val=&quot;C:\Users\VbaDenJonesM\AppData\Local\Temp\1\CP95363132281Session\CPTrustFolder95363132297\PPTImport95363192778\data\asimages\{5C333416-DE47-4C95-96E1-B63E8D600FC3}_25.png&quot;/&gt;&lt;left val=&quot;0&quot;/&gt;&lt;top val=&quot;82&quot;/&gt;&lt;width val=&quot;961&quot;/&gt;&lt;height val=&quot;115&quot;/&gt;&lt;hasText val=&quot;1&quot;/&gt;&lt;/Image&gt;&lt;/ThreeDShapeInfo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&quot;/&gt;&lt;/TableIndex&gt;&lt;/ShapeTextInfo&gt;"/>
  <p:tag name="HTML_SHAPEINFO" val="&lt;ThreeDShapeInfo&gt;&lt;uuid val=&quot;{D72E73E2-C998-48E6-B3D8-557CDEBF2440}&quot;/&gt;&lt;isInvalidForFieldText val=&quot;0&quot;/&gt;&lt;Image&gt;&lt;filename val=&quot;C:\Users\VbaDenJonesM\AppData\Local\Temp\1\CP95363132281Session\CPTrustFolder95363132297\PPTImport95363192778\data\asimages\{D72E73E2-C998-48E6-B3D8-557CDEBF2440}_25.png&quot;/&gt;&lt;left val=&quot;735&quot;/&gt;&lt;top val=&quot;675&quot;/&gt;&lt;width val=&quot;226&quot;/&gt;&lt;height val=&quot;45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HTML_SHAPEINFO" val="&lt;ThreeDShapeInfo&gt;&lt;uuid val=&quot;{CBEC72AF-6F41-4B94-9108-A5073F282414}&quot;/&gt;&lt;isInvalidForFieldText val=&quot;0&quot;/&gt;&lt;Image&gt;&lt;filename val=&quot;C:\Users\VbaDenJonesM\AppData\Local\Temp\1\CP95363132281Session\CPTrustFolder95363132297\PPTImport95363192778\data\asimages\{CBEC72AF-6F41-4B94-9108-A5073F282414}_25.png&quot;/&gt;&lt;left val=&quot;0&quot;/&gt;&lt;top val=&quot;263&quot;/&gt;&lt;width val=&quot;961&quot;/&gt;&lt;height val=&quot;203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3&quot;/&gt;&lt;/TableIndex&gt;&lt;/ShapeTextInfo&gt;"/>
</p:tagLst>
</file>

<file path=ppt/theme/theme1.xml><?xml version="1.0" encoding="utf-8"?>
<a:theme xmlns:a="http://schemas.openxmlformats.org/drawingml/2006/main" name="VA Design Theme 042618">
  <a:themeElements>
    <a:clrScheme name="V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BBE2F2"/>
      </a:accent1>
      <a:accent2>
        <a:srgbClr val="A6192E"/>
      </a:accent2>
      <a:accent3>
        <a:srgbClr val="8A8D4A"/>
      </a:accent3>
      <a:accent4>
        <a:srgbClr val="1D1D1D"/>
      </a:accent4>
      <a:accent5>
        <a:srgbClr val="717171"/>
      </a:accent5>
      <a:accent6>
        <a:srgbClr val="F79646"/>
      </a:accent6>
      <a:hlink>
        <a:srgbClr val="0000FF"/>
      </a:hlink>
      <a:folHlink>
        <a:srgbClr val="800080"/>
      </a:folHlink>
    </a:clrScheme>
    <a:fontScheme name="V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 Design Theme 042618" id="{2606C69B-A17F-4EDF-AB28-92E6A9B0AAF5}" vid="{3DA8055E-FFF6-4F5F-9954-95F1895823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62c6c12-24c5-4d47-ac4d-c5cc93bcdf7b">RO317-839076992-15259</_dlc_DocId>
    <_dlc_DocIdUrl xmlns="b62c6c12-24c5-4d47-ac4d-c5cc93bcdf7b">
      <Url>https://vaww.vashare.vba.va.gov/sites/SPTNCIO/focusedveterans/training/VSRvirtualtraining/_layouts/15/DocIdRedir.aspx?ID=RO317-839076992-15259</Url>
      <Description>RO317-839076992-15259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B869E3E810774AA7B17315F3F50FE5" ma:contentTypeVersion="3" ma:contentTypeDescription="Create a new document." ma:contentTypeScope="" ma:versionID="a92e5099b9d4665426d5e2f5210929e0">
  <xsd:schema xmlns:xsd="http://www.w3.org/2001/XMLSchema" xmlns:xs="http://www.w3.org/2001/XMLSchema" xmlns:p="http://schemas.microsoft.com/office/2006/metadata/properties" xmlns:ns2="b62c6c12-24c5-4d47-ac4d-c5cc93bcdf7b" targetNamespace="http://schemas.microsoft.com/office/2006/metadata/properties" ma:root="true" ma:fieldsID="f00e8daebf23d3a43a83cbf8cd51dded" ns2:_="">
    <xsd:import namespace="b62c6c12-24c5-4d47-ac4d-c5cc93bcdf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2c6c12-24c5-4d47-ac4d-c5cc93bcdf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4F8EB3-A153-462A-A9F7-3C69B45DAADF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94567239-2D12-4DA4-ACBD-83B3EAAAF4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5E050F-F6DD-446A-BC54-722BE857956D}">
  <ds:schemaRefs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b62c6c12-24c5-4d47-ac4d-c5cc93bcdf7b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B5E9D2AD-9961-4BF5-933D-481E601A23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2c6c12-24c5-4d47-ac4d-c5cc93bcdf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10682</TotalTime>
  <Words>1584</Words>
  <Application>Microsoft Office PowerPoint</Application>
  <PresentationFormat>On-screen Show (4:3)</PresentationFormat>
  <Paragraphs>212</Paragraphs>
  <Slides>27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VA Design Theme 042618</vt:lpstr>
      <vt:lpstr>(VSR VIP Pre-D) Introduction to End Product Controls and Claims Establishment</vt:lpstr>
      <vt:lpstr>Lesson Objectives</vt:lpstr>
      <vt:lpstr>References</vt:lpstr>
      <vt:lpstr>End Products</vt:lpstr>
      <vt:lpstr>Establishing and Maintaining EP Controls</vt:lpstr>
      <vt:lpstr>Examples of EPs</vt:lpstr>
      <vt:lpstr>EP Controls – General Policies</vt:lpstr>
      <vt:lpstr>Establishing Claims in VBMS Core</vt:lpstr>
      <vt:lpstr>Establishing Claims in Share</vt:lpstr>
      <vt:lpstr>Establishing Claims in Caseflow</vt:lpstr>
      <vt:lpstr>Preparing for Claims Establishment (CEST)</vt:lpstr>
      <vt:lpstr>Establishing a New EP in VBMS Core</vt:lpstr>
      <vt:lpstr>Veteran’s Profile Screen</vt:lpstr>
      <vt:lpstr>Date of Claim (DOC)</vt:lpstr>
      <vt:lpstr>Establishing a New Claim</vt:lpstr>
      <vt:lpstr>New Claim Information Screen</vt:lpstr>
      <vt:lpstr>Claimant Contact Information</vt:lpstr>
      <vt:lpstr>New Contentions at Claims Establishment</vt:lpstr>
      <vt:lpstr>Adding Contentions</vt:lpstr>
      <vt:lpstr>Examples of Appropriate Naming</vt:lpstr>
      <vt:lpstr>Special Issues</vt:lpstr>
      <vt:lpstr>Rated Issues</vt:lpstr>
      <vt:lpstr>Reviewing Established Contentions</vt:lpstr>
      <vt:lpstr>Adding Flashes in Share</vt:lpstr>
      <vt:lpstr>How to Add a Flash in Share</vt:lpstr>
      <vt:lpstr>How to Add a Flash in Share (Cont.)</vt:lpstr>
      <vt:lpstr>  </vt:lpstr>
    </vt:vector>
  </TitlesOfParts>
  <Company>Veterans Benefits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EP Controls and Claims Establishment PowerPoint Presentation</dc:title>
  <dc:subject>VSR</dc:subject>
  <dc:creator>Department of Veterans Affairs, Veterans Benefits Administration, Compensation Service, STAFF;Jon.Kennell@va.gov</dc:creator>
  <cp:keywords>CEST,EP,SHARE,VBMS,end product controls,establish claim</cp:keywords>
  <dc:description>This lesson introduces the employees to the initial claims establishment process and EP control system.</dc:description>
  <cp:lastModifiedBy>Kathy Poole</cp:lastModifiedBy>
  <cp:revision>676</cp:revision>
  <cp:lastPrinted>2019-05-08T19:49:33Z</cp:lastPrinted>
  <dcterms:created xsi:type="dcterms:W3CDTF">2014-04-30T02:32:11Z</dcterms:created>
  <dcterms:modified xsi:type="dcterms:W3CDTF">2020-09-17T13:18:00Z</dcterms:modified>
  <cp:category>NTC Curriculum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</vt:lpwstr>
  </property>
  <property fmtid="{D5CDD505-2E9C-101B-9397-08002B2CF9AE}" pid="3" name="Type">
    <vt:lpwstr>Presentation</vt:lpwstr>
  </property>
  <property fmtid="{D5CDD505-2E9C-101B-9397-08002B2CF9AE}" pid="4" name="_dlc_DocIdItemGuid">
    <vt:lpwstr>de275f07-21a2-404f-85a5-bf2636992861</vt:lpwstr>
  </property>
  <property fmtid="{D5CDD505-2E9C-101B-9397-08002B2CF9AE}" pid="5" name="ContentTypeId">
    <vt:lpwstr>0x0101003DB869E3E810774AA7B17315F3F50FE5</vt:lpwstr>
  </property>
</Properties>
</file>