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6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2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32"/>
  </p:notesMasterIdLst>
  <p:handoutMasterIdLst>
    <p:handoutMasterId r:id="rId33"/>
  </p:handoutMasterIdLst>
  <p:sldIdLst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6" r:id="rId17"/>
    <p:sldId id="287" r:id="rId18"/>
    <p:sldId id="288" r:id="rId19"/>
    <p:sldId id="270" r:id="rId20"/>
    <p:sldId id="271" r:id="rId21"/>
    <p:sldId id="274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3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ons, Jacqueline, VBADEN Trng Facility" initials="EJVTF" lastIdx="3" clrIdx="0">
    <p:extLst>
      <p:ext uri="{19B8F6BF-5375-455C-9EA6-DF929625EA0E}">
        <p15:presenceInfo xmlns:p15="http://schemas.microsoft.com/office/powerpoint/2012/main" userId="S-1-5-21-1409082233-764733703-682003330-65643" providerId="AD"/>
      </p:ext>
    </p:extLst>
  </p:cmAuthor>
  <p:cmAuthor id="2" name="Lampitok, Zachary, VBABALT\ACAD" initials="LZV" lastIdx="1" clrIdx="1">
    <p:extLst>
      <p:ext uri="{19B8F6BF-5375-455C-9EA6-DF929625EA0E}">
        <p15:presenceInfo xmlns:p15="http://schemas.microsoft.com/office/powerpoint/2012/main" userId="S-1-5-21-1409082233-764733703-682003330-143651" providerId="AD"/>
      </p:ext>
    </p:extLst>
  </p:cmAuthor>
  <p:cmAuthor id="3" name="Williams, Dustin Z., VBAVACO" initials="WDZV" lastIdx="16" clrIdx="2">
    <p:extLst>
      <p:ext uri="{19B8F6BF-5375-455C-9EA6-DF929625EA0E}">
        <p15:presenceInfo xmlns:p15="http://schemas.microsoft.com/office/powerpoint/2012/main" userId="S-1-5-21-1409082233-764733703-682003330-440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3899" autoAdjust="0"/>
  </p:normalViewPr>
  <p:slideViewPr>
    <p:cSldViewPr snapToGrid="0">
      <p:cViewPr varScale="1">
        <p:scale>
          <a:sx n="102" d="100"/>
          <a:sy n="102" d="100"/>
        </p:scale>
        <p:origin x="996" y="108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SID=ad275643432556b9dda942343fb89296&amp;mc=true&amp;node=pt38.1.4&amp;rgn=div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vbaw.vba.va.gov/VBMS/docs/VBMS_Partial_Rating_with_Deferral_for_Exam_Clarification_and_Additional_Development_Actions_Job_Aid_20160720.pdf" TargetMode="External"/><Relationship Id="rId5" Type="http://schemas.openxmlformats.org/officeDocument/2006/relationships/hyperlink" Target="https://vaww.compensation.pension.km.va.gov/system/templates/selfservice/va_ka/portal.html?encodedHash=" TargetMode="External"/><Relationship Id="rId4" Type="http://schemas.openxmlformats.org/officeDocument/2006/relationships/hyperlink" Target="http://vbaw.vba.va.gov/bl/21/publicat/Manuals/Part1/appa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Introduction to Ratings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Rating Decision Evidence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to making a decision, the RVSR must review all evidence of record to ensure completeness and adequacy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RVSR is prohibited from denying a claim before all efforts to obtain evidence have been exhausted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RVSR must list all relevant evidence in the “Evidence” portion of the rating, including any evidence not obtainable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2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Anatomy of Rating Decision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Rating Decision has two sections: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Narrative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Section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will find: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Decision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endParaRPr lang="en-US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en-US" sz="1800" b="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will find: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Table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Jurisdiction,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Coded conclusions,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NOTATIONS and TEMPLATE fields, and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 or signatures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Section contains a record of all conditions claimed:</a:t>
            </a:r>
          </a:p>
          <a:p>
            <a:pPr marL="0" lvl="1" indent="-16787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and PRESENT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“Subject to Compensation” or service connected conditions</a:t>
            </a:r>
          </a:p>
          <a:p>
            <a:pPr marL="0" lvl="1" indent="-16787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granted contention will have an assigned disability percentage, and the effective date of the grant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Evaluation for Compensation: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disability’s assigned percentage is combined together to give a total combined disability percentage and an associated effective date.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“Not Service Connected” or denied conditions: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contentions that have ever been denied will be listed in this section of the </a:t>
            </a: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Rating Schedule and Diagnostic Codes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CFR Part 4, </a:t>
            </a: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Schedule for Disabilities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 used by the RVSR to determine disability codes and percentages of evaluation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4 digit numbers on left column of the rating schedule represent diagnostic codes for rating disabilities</a:t>
            </a:r>
          </a:p>
          <a:p>
            <a:pPr marL="0" lvl="0" indent="0">
              <a:buFont typeface="Arial" panose="020B0604020202020204" pitchFamily="34" charset="0"/>
              <a:buNone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diagnostic codes are reflected on the </a:t>
            </a: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Rating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80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 Monthly Compensation (SMC)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 is a benefit in addition to the basic rate of compensation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 to SMC is always the RVSR’s determination and will be clearly coded on the Rating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36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Deferred Issues – Partial verses Completely Deferred Rating</a:t>
            </a:r>
          </a:p>
          <a:p>
            <a:pPr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Rating: </a:t>
            </a:r>
          </a:p>
          <a:p>
            <a:pPr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Contentions that a decision is not able to be rendered are called deferred issues.  </a:t>
            </a:r>
          </a:p>
          <a:p>
            <a:pPr lvl="0"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 partial rating is when at least one contention is able to be granted, or increased, but some contentions still need further development for a proper decision to be made</a:t>
            </a:r>
          </a:p>
          <a:p>
            <a:pPr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Deferred Rating: </a:t>
            </a:r>
          </a:p>
          <a:p>
            <a:pPr lvl="0"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grant or increase cannot be determined for any claimed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7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Deferred Rating</a:t>
            </a:r>
          </a:p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Rating Decision deferral will be completed by the RVSR in VBMS.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finalization of deferral in VBMS, the claim will be sent into the unassigned work queue</a:t>
            </a:r>
          </a:p>
          <a:p>
            <a:pPr lvl="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Work Queue (NWQ) will route claim based on claims’ cycle</a:t>
            </a:r>
          </a:p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Deferral will contain instruction from RVSR on what additional development is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29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 Deferred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Ratings </a:t>
            </a:r>
          </a:p>
          <a:p>
            <a:pPr marL="285750" lvl="2" indent="-285750"/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VSRs must ensure all actions are taken to resolve the deferral</a:t>
            </a:r>
          </a:p>
          <a:p>
            <a:pPr marL="285750" lvl="2" indent="-285750"/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subsequent Rating Decision will be needed once the development actions directed by the RVSR have been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0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completion of this lesson, you will be able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 issues that require a Rating Decision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anatomy of a Rating Decision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terms associated with Rating Decisions</a:t>
            </a:r>
            <a:endParaRPr lang="en-US" sz="18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 Notation Box</a:t>
            </a:r>
          </a:p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a special notation box at the bottom of the </a:t>
            </a: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containing directions from the RVSR to the VSR</a:t>
            </a:r>
          </a:p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RVSR may also include additional notes about the Rating Decision that do not pertain to the VSR’s responsibilities</a:t>
            </a:r>
          </a:p>
          <a:p>
            <a:pPr>
              <a:spcAft>
                <a:spcPts val="600"/>
              </a:spcAft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For paper files, Rating Decisions are filed in the center section of the claims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49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Filing and Distributing the Rating Decision</a:t>
            </a:r>
          </a:p>
          <a:p>
            <a:pPr eaLnBrk="1" hangingPunct="1"/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completed Rating Decision is automatically uploaded from VBMS dash R and is available for viewing in the documents tab in VBMS</a:t>
            </a:r>
          </a:p>
          <a:p>
            <a:pPr eaLnBrk="1" hangingPunct="1"/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VSR will promulgate or process an award and prepare a notification letter for the Veteran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35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Promulgating and Notifying of the Decision</a:t>
            </a:r>
          </a:p>
          <a:p>
            <a:pPr eaLnBrk="1" hangingPunct="1"/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awarded in VBMS dash A, an Automated Decision Letter (A D L) can be generated for many Rating Decision End Products (E Ps)</a:t>
            </a:r>
          </a:p>
          <a:p>
            <a:pPr eaLnBrk="1" hangingPunct="1"/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 D L will include the decision reasons from the Rating Decision for each issue within the body of the letter</a:t>
            </a:r>
          </a:p>
          <a:p>
            <a:pPr eaLnBrk="1" hangingPunct="1"/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Veteran will not get a copy of the Rating Decision as it is included in the A D L notification 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3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Promulgating and Notifying of the Decision 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 D L letter is not appropriate, the notification letter will need to be created in Personal Computer Generated Letter (PCGL)</a:t>
            </a:r>
          </a:p>
          <a:p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PCGL is used, a copy of the Rating Narrative will be attached to the notification letter (the Rating </a:t>
            </a:r>
            <a:r>
              <a:rPr lang="en-US" altLang="en-US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sent to the claimant)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79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/>
              <a:pPr/>
              <a:t>26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38 CFR Part 4 – </a:t>
            </a: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Schedule for Rating Disabilities</a:t>
            </a:r>
            <a:endParaRPr lang="en-US" altLang="en-US" sz="18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M21 dash 1 (Archive), Part One, Appendix A - </a:t>
            </a: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Rating Codes</a:t>
            </a:r>
            <a:endParaRPr lang="en-US" altLang="en-US" sz="18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M21 dash 1, Part Three, Subpart four - </a:t>
            </a: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General Rating Process</a:t>
            </a:r>
            <a:endParaRPr lang="en-US" altLang="en-US" sz="18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VBMS Job Aid, Partial Rating with Deferral for Exam/Clarification and Additional Development Actions 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VA Adjudicative Decision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decision is a decision made by a Veterans Service Representative (VSR)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800" b="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Rating Decision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decision made by a Rating Veterans Service Representative (RVSR)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VSR’s Role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VSRs have a responsibility to review cases to determine whether there is a proper claim and an issue within the jurisdiction of the rating activity. 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The VSR’s Role (continued)</a:t>
            </a: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VSR has authority to make entitlement decisions, and when supported by evidence, deny benefits if an issue involves basic eligibility determination </a:t>
            </a:r>
            <a:endParaRPr lang="en-US" altLang="en-US" sz="1800" b="0" dirty="0">
              <a:solidFill>
                <a:schemeClr val="tx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 VSR may deny a claim for service-connected (SC) compensation without a Rating Decision if:</a:t>
            </a: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 legal bar to entitlement, and or</a:t>
            </a: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necessary development has been completed and time limitations have expired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Authorization Authority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issues a VSR may make decisions about include: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number of dependents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 in income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and Attendance (A &amp; A) due to nursing home status (after SMC has been granted)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0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Authorization Authority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</a:rPr>
              <a:t>(continued)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VSRs do </a:t>
            </a:r>
            <a:r>
              <a:rPr lang="en-US" altLang="en-US" sz="1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the authority to: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if service medical records support a disability claim, and or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 a specific claim for SC death benefits without a Rating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6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RVSR’s Role</a:t>
            </a: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RVSRs are vested with authority to make decisions and take other actions on claims requiring a Rating Decision</a:t>
            </a:r>
          </a:p>
          <a:p>
            <a:pPr marL="0" indent="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RVSRs apply provisions of all pertinent laws and regulations governing VA</a:t>
            </a:r>
            <a:endParaRPr 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9347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3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4854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4" y="1789115"/>
            <a:ext cx="3743325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5"/>
            <a:ext cx="3744912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gi-bin/text-idx?SID=3a65915b4097601a1669dd2b46ab0339&amp;mc=true&amp;node=se38.1.3_1104&amp;rgn=div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gi-bin/text-idx?SID=3a65915b4097601a1669dd2b46ab0339&amp;mc=true&amp;node=se38.1.3_1104&amp;rgn=div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DA02F-A5B1-4CFF-BAB3-B51A02D2134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(VSR Challenge)</a:t>
            </a:r>
            <a:br>
              <a:rPr lang="en-US" dirty="0"/>
            </a:br>
            <a:r>
              <a:rPr lang="en-US" dirty="0"/>
              <a:t>Introduction to Ratings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BDB5F8-0A9C-4A32-82A0-B41673DD3C0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D48D6-13C3-4BD9-83E2-3F45BDEAB1A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Rating Decision Evidence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Prior to making a decision, the RVSR must review all evidence of record to ensure completeness and adequacy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 RVSR is prohibited from denying a claim before all efforts to obtain evidence have been exhausted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 RVSR must list all relevant evidence in the “Evidence” portion of the rating, including any evidence not obtainable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B75BF-9E73-482E-A291-6A54642CFA9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7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Anatomy of Rating Decision</a:t>
            </a:r>
            <a:endParaRPr lang="en-US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0238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dirty="0"/>
              <a:t>A rating decision has two sections: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8F2AFC-075D-40E2-85E8-0C48CD809BA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7200" y="2711480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Codesheet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6891A-7A04-40FB-859B-47D9F58B63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387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The Narrative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7809" y="2057400"/>
            <a:ext cx="4214191" cy="430161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sz="1800" dirty="0"/>
              <a:t>In the </a:t>
            </a:r>
            <a:r>
              <a:rPr lang="en-US" altLang="en-US" sz="1800" i="1" dirty="0"/>
              <a:t>Narrative Section</a:t>
            </a:r>
            <a:r>
              <a:rPr lang="en-US" altLang="en-US" sz="1800" dirty="0"/>
              <a:t> you will find: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8AB68-5901-4A3D-B909-2C76D53127C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2C772-D0E8-47F7-99EE-9A9B9E6D65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72887"/>
            <a:ext cx="36518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Reasons for Decision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94C21E-A944-4DAB-B537-A17FDD1012F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719483" y="2057400"/>
            <a:ext cx="3883743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89322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9322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33983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8644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3305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95635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297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495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961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66"/>
              </a:buClr>
            </a:pPr>
            <a:r>
              <a:rPr lang="en-US" altLang="en-US" sz="1800" dirty="0"/>
              <a:t>Under the “Decision” section, the Narrative will only address conditions currently being claimed.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>
              <a:buClr>
                <a:srgbClr val="000066"/>
              </a:buClr>
            </a:pPr>
            <a:r>
              <a:rPr lang="en-US" altLang="en-US" sz="1800" dirty="0"/>
              <a:t>All previously claimed contentions will not be addressed in the Narrative of the rating decision.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5351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23B4C-D0E5-4A98-AC7D-45348DA0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Narrative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7AD9C-4CFA-48BB-9A26-CD89FB44C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819"/>
            <a:ext cx="8229600" cy="3916363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Rating decisions generated on or after February 19, 2019, must address, as a narrative element for each decided issue, any findings made by the adjudicator that are favorable to the claimant under   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38 CFR 3.104(c)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i="1" dirty="0"/>
              <a:t>favorable finding</a:t>
            </a:r>
            <a:r>
              <a:rPr lang="en-US" dirty="0"/>
              <a:t> is a determination of fact, based on applicable laws and regulations, made by the adjudicator concerning the issue(s) under review. </a:t>
            </a:r>
          </a:p>
          <a:p>
            <a:pPr marL="632222" lvl="1" indent="-342900"/>
            <a:r>
              <a:rPr lang="en-US" sz="2000" dirty="0"/>
              <a:t>Favorable findings should relate to a material element that would be required to grant the benefit sought.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94A38-B94C-45B7-8149-E4C9C375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6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9A51-A826-42DB-A8B2-7B88C9D3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Narrative (cont.)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82F794-DE38-49AC-8CDC-803A68035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96664"/>
              </p:ext>
            </p:extLst>
          </p:nvPr>
        </p:nvGraphicFramePr>
        <p:xfrm>
          <a:off x="1480185" y="2019719"/>
          <a:ext cx="6183630" cy="4082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8769">
                  <a:extLst>
                    <a:ext uri="{9D8B030D-6E8A-4147-A177-3AD203B41FA5}">
                      <a16:colId xmlns:a16="http://schemas.microsoft.com/office/drawing/2014/main" val="3721247184"/>
                    </a:ext>
                  </a:extLst>
                </a:gridCol>
                <a:gridCol w="3724861">
                  <a:extLst>
                    <a:ext uri="{9D8B030D-6E8A-4147-A177-3AD203B41FA5}">
                      <a16:colId xmlns:a16="http://schemas.microsoft.com/office/drawing/2014/main" val="689934926"/>
                    </a:ext>
                  </a:extLst>
                </a:gridCol>
              </a:tblGrid>
              <a:tr h="331595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If…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Then the Reasons for Decision must address 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981465"/>
                  </a:ext>
                </a:extLst>
              </a:tr>
              <a:tr h="1041826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claim is being awarded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laws and regulations applicable to the claim</a:t>
                      </a:r>
                    </a:p>
                    <a:p>
                      <a:pPr marL="342900" marR="0" lvl="0" indent="-34290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the fact that all elements required to decide the issue were met, and all findings are favorable to the claimant.</a:t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820759"/>
                  </a:ext>
                </a:extLst>
              </a:tr>
              <a:tr h="849488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an existing evaluation is being confirmed and continued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laws and regulations applicable to the claim</a:t>
                      </a:r>
                    </a:p>
                    <a:p>
                      <a:pPr marL="342900" marR="0" lvl="0" indent="-34290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findings that are favorable to the claimant under </a:t>
                      </a:r>
                      <a:r>
                        <a:rPr lang="en-US" sz="1200" u="sng" dirty="0">
                          <a:effectLst/>
                          <a:hlinkClick r:id="rId2"/>
                        </a:rPr>
                        <a:t>38 CFR 3.104(c)</a:t>
                      </a:r>
                      <a:r>
                        <a:rPr lang="en-US" sz="1200" dirty="0">
                          <a:effectLst/>
                        </a:rPr>
                        <a:t>, if any.</a:t>
                      </a:r>
                      <a:br>
                        <a:rPr lang="en-US" sz="1200" dirty="0">
                          <a:effectLst/>
                        </a:rPr>
                      </a:b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455156"/>
                  </a:ext>
                </a:extLst>
              </a:tr>
              <a:tr h="1859258">
                <a:tc>
                  <a:txBody>
                    <a:bodyPr/>
                    <a:lstStyle/>
                    <a:p>
                      <a:pPr marL="0" marR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claim is being denied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laws and regulations applicable to the claim, and</a:t>
                      </a:r>
                    </a:p>
                    <a:p>
                      <a:pPr marL="342900" marR="0" lvl="0" indent="-34290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reason for denial, including the</a:t>
                      </a:r>
                    </a:p>
                    <a:p>
                      <a:pPr marL="742950" marR="0" lvl="1" indent="-28575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criteria required to grant SC</a:t>
                      </a:r>
                    </a:p>
                    <a:p>
                      <a:pPr marL="742950" marR="0" lvl="1" indent="-28575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914400" algn="l"/>
                        </a:tabLst>
                      </a:pPr>
                      <a:r>
                        <a:rPr lang="en-US" sz="1200" dirty="0">
                          <a:effectLst/>
                        </a:rPr>
                        <a:t>element(s) required to grant the claim that were not met, and</a:t>
                      </a:r>
                    </a:p>
                    <a:p>
                      <a:pPr marL="342900" marR="0" lvl="0" indent="-34290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effectLst/>
                        </a:rPr>
                        <a:t>findings favorable to the claimant under </a:t>
                      </a:r>
                      <a:r>
                        <a:rPr lang="en-US" sz="1200" u="sng" dirty="0">
                          <a:effectLst/>
                          <a:hlinkClick r:id="rId2"/>
                        </a:rPr>
                        <a:t>38 CFR 3.104(c)</a:t>
                      </a:r>
                      <a:r>
                        <a:rPr lang="en-US" sz="1200" dirty="0">
                          <a:effectLst/>
                        </a:rPr>
                        <a:t>, if any.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6111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20AD6-7942-4241-85A5-5F1EA719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The Codesheet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3886200" cy="71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/>
              <a:t>In the </a:t>
            </a:r>
            <a:r>
              <a:rPr lang="en-US" altLang="en-US" sz="2000" i="1" dirty="0"/>
              <a:t>Codesheet Section</a:t>
            </a:r>
            <a:r>
              <a:rPr lang="en-US" altLang="en-US" sz="2000" dirty="0"/>
              <a:t> you will find: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4932B5-677F-44A8-9D27-F991A51519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9A3D8-986B-40CD-A09B-6532AFEE25B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200" y="2772887"/>
            <a:ext cx="3616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 Table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Jurisdiction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Coded conclusions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Special Notations and Template fields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Signature(s)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421BFA-733B-48B5-92D2-6E49071E4CA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4572001" y="2057400"/>
            <a:ext cx="4208206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289322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9322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33983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78644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23305" indent="-144661" algn="l" defTabSz="289322" rtl="0" eaLnBrk="1" latinLnBrk="0" hangingPunct="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795635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40297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495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9618" indent="-72331" algn="l" defTabSz="2893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The </a:t>
            </a:r>
            <a:r>
              <a:rPr lang="en-US" dirty="0" err="1"/>
              <a:t>Codesheet</a:t>
            </a:r>
            <a:r>
              <a:rPr lang="en-US" dirty="0"/>
              <a:t> Section contains a record of all conditions claimed, past and present.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“Subject to Compensation” or service connected conditions</a:t>
            </a:r>
          </a:p>
          <a:p>
            <a:pPr marL="575072" lvl="2" indent="-2857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800" dirty="0"/>
              <a:t>Each granted contention will have an assigned disability percentage, and the effective date of the grant</a:t>
            </a:r>
          </a:p>
        </p:txBody>
      </p:sp>
    </p:spTree>
    <p:extLst>
      <p:ext uri="{BB962C8B-B14F-4D97-AF65-F5344CB8AC3E}">
        <p14:creationId xmlns:p14="http://schemas.microsoft.com/office/powerpoint/2010/main" val="19350712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The </a:t>
            </a:r>
            <a:r>
              <a:rPr lang="en-US" dirty="0" err="1">
                <a:effectLst/>
                <a:latin typeface="Arial" panose="020B0604020202020204" pitchFamily="34" charset="0"/>
              </a:rPr>
              <a:t>Codesheet</a:t>
            </a:r>
            <a:r>
              <a:rPr lang="en-US" dirty="0">
                <a:latin typeface="Arial" panose="020B0604020202020204" pitchFamily="34" charset="0"/>
              </a:rPr>
              <a:t> (cont.)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r>
              <a:rPr lang="en-US" altLang="en-US" sz="2000" dirty="0"/>
              <a:t>Combined Evaluation for Compensation:</a:t>
            </a:r>
          </a:p>
          <a:p>
            <a:pPr lvl="2"/>
            <a:r>
              <a:rPr lang="en-US" altLang="en-US" sz="1800" dirty="0"/>
              <a:t>Each disability’s assigned percentage is combined together to give a total combined disability percentage and an associated effective date.</a:t>
            </a:r>
          </a:p>
          <a:p>
            <a:endParaRPr lang="en-US" altLang="en-US" dirty="0"/>
          </a:p>
          <a:p>
            <a:r>
              <a:rPr lang="en-US" altLang="en-US" sz="2000" dirty="0"/>
              <a:t>“Not Service Connected” or denied conditions: </a:t>
            </a:r>
          </a:p>
          <a:p>
            <a:pPr lvl="2"/>
            <a:r>
              <a:rPr lang="en-US" altLang="en-US" sz="1800" dirty="0"/>
              <a:t>All contentions that have ever been denied will be listed in this section of the </a:t>
            </a:r>
            <a:r>
              <a:rPr lang="en-US" altLang="en-US" sz="1800" dirty="0" err="1"/>
              <a:t>Codesheet</a:t>
            </a:r>
            <a:r>
              <a:rPr lang="en-US" altLang="en-US" sz="18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9A629-B840-47D8-85F1-77718955319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25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Rating Schedule and Diagnostic Codes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000" dirty="0"/>
              <a:t>38 CFR Part 4, </a:t>
            </a:r>
            <a:r>
              <a:rPr lang="en-US" altLang="en-US" sz="2000" i="1" dirty="0"/>
              <a:t>Rating Schedule for Disabilities</a:t>
            </a:r>
            <a:r>
              <a:rPr lang="en-US" altLang="en-US" sz="2000" dirty="0"/>
              <a:t>, is used by the RVSR to determine diagnostic codes and percentages of evaluation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The four-digit numbers displayed on the rating </a:t>
            </a:r>
            <a:r>
              <a:rPr lang="en-US" altLang="en-US" sz="2000" dirty="0" err="1"/>
              <a:t>codesheet</a:t>
            </a:r>
            <a:r>
              <a:rPr lang="en-US" altLang="en-US" sz="2000" dirty="0"/>
              <a:t> correspond with diagnostic codes provided in 38 CFR Part 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0683E-D34E-4461-B1DE-E15B58713F7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Special Monthly Compensation (SMC)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000" dirty="0"/>
              <a:t>SMC is a benefit in addition to the basic rate of compensation  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pPr eaLnBrk="1" hangingPunct="1">
              <a:defRPr/>
            </a:pPr>
            <a:r>
              <a:rPr lang="en-US" altLang="en-US" sz="2000" dirty="0"/>
              <a:t>Entitlement to SMC is always the RVSR’s determination and will be clearly coded on the Rating Decision</a:t>
            </a:r>
          </a:p>
          <a:p>
            <a:pPr eaLnBrk="1" hangingPunct="1">
              <a:defRPr/>
            </a:pPr>
            <a:endParaRPr lang="en-US" altLang="en-US" sz="2000" dirty="0"/>
          </a:p>
          <a:p>
            <a:r>
              <a:rPr lang="en-US" altLang="en-US" sz="2000" dirty="0"/>
              <a:t>Examples of SMC include: anatomical loss or loss of use of one or both hands, one or both feet, creative organs, blindness, deafness, etc.</a:t>
            </a:r>
          </a:p>
          <a:p>
            <a:endParaRPr lang="en-US" altLang="en-US" sz="2000" dirty="0"/>
          </a:p>
          <a:p>
            <a:r>
              <a:rPr lang="en-US" altLang="en-US" sz="2000" dirty="0"/>
              <a:t>SMC is also granted to a beneficiary who is housebound or in need of aid and attendance based on a service-connected disability</a:t>
            </a:r>
          </a:p>
          <a:p>
            <a:pPr marL="0" indent="0" eaLnBrk="1" hangingPunct="1">
              <a:buNone/>
              <a:defRPr/>
            </a:pPr>
            <a:endParaRPr lang="en-US" alt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7A85B-0E7C-4C6F-8AD8-8D398334C53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0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 sz="2600" dirty="0">
                <a:effectLst/>
                <a:latin typeface="Arial" panose="020B0604020202020204" pitchFamily="34" charset="0"/>
              </a:rPr>
              <a:t>Deferred Issues – Partial vs. Completely Deferred Rating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dirty="0"/>
              <a:t>Partial Rating: </a:t>
            </a:r>
          </a:p>
          <a:p>
            <a:pPr lvl="2">
              <a:defRPr/>
            </a:pPr>
            <a:r>
              <a:rPr lang="en-US" altLang="en-US" sz="1800" dirty="0"/>
              <a:t>Contentions where a decision is not able to be rendered are called deferred issues.  </a:t>
            </a:r>
          </a:p>
          <a:p>
            <a:pPr lvl="2">
              <a:defRPr/>
            </a:pPr>
            <a:r>
              <a:rPr lang="en-US" altLang="en-US" sz="1800" dirty="0">
                <a:ea typeface="Arial Unicode MS" pitchFamily="34" charset="-128"/>
              </a:rPr>
              <a:t>A partial rating is when at least one contention is able to be granted, or increased, but some contentions still need further development for a proper decision to be made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sz="2000" dirty="0"/>
              <a:t>Completely Deferred Rating: </a:t>
            </a:r>
          </a:p>
          <a:p>
            <a:pPr lvl="2">
              <a:defRPr/>
            </a:pPr>
            <a:r>
              <a:rPr lang="en-US" altLang="en-US" sz="1800" dirty="0"/>
              <a:t>When a grant or increase cannot be determined for any claimed issue.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07262-54EF-4BE5-907A-7CA12614C62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0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0673"/>
            <a:ext cx="8229600" cy="3916363"/>
          </a:xfrm>
        </p:spPr>
        <p:txBody>
          <a:bodyPr>
            <a:normAutofit/>
          </a:bodyPr>
          <a:lstStyle/>
          <a:p>
            <a:pPr marL="347467" indent="-285750">
              <a:defRPr/>
            </a:pPr>
            <a:r>
              <a:rPr lang="en-US" altLang="en-US" sz="2000" dirty="0"/>
              <a:t>Recognize issues that require a rating decision</a:t>
            </a:r>
          </a:p>
          <a:p>
            <a:pPr marL="347467" indent="-285750">
              <a:defRPr/>
            </a:pPr>
            <a:endParaRPr lang="en-US" altLang="en-US" sz="2000" dirty="0"/>
          </a:p>
          <a:p>
            <a:pPr marL="347467" indent="-285750">
              <a:defRPr/>
            </a:pPr>
            <a:r>
              <a:rPr lang="en-US" altLang="en-US" sz="2000" dirty="0"/>
              <a:t>Identify the anatomy of a rating decision</a:t>
            </a:r>
          </a:p>
          <a:p>
            <a:pPr marL="347467" indent="-285750">
              <a:defRPr/>
            </a:pPr>
            <a:endParaRPr lang="en-US" altLang="en-US" sz="2000" dirty="0"/>
          </a:p>
          <a:p>
            <a:pPr marL="347467" indent="-285750">
              <a:defRPr/>
            </a:pPr>
            <a:r>
              <a:rPr lang="en-US" altLang="en-US" sz="2000" dirty="0"/>
              <a:t>Define terms associated with rating decisions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8A10E-96D8-42B9-8A61-69C716D240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72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Deferred Rating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ea typeface="Arial Unicode MS" pitchFamily="34" charset="-128"/>
              </a:rPr>
              <a:t>Rating decision deferrals will be completed by the RVSR in VBMS.</a:t>
            </a:r>
          </a:p>
          <a:p>
            <a:endParaRPr lang="en-US" sz="2000" dirty="0"/>
          </a:p>
          <a:p>
            <a:r>
              <a:rPr lang="en-US" sz="2000" dirty="0"/>
              <a:t>Upon finalization of deferral in VBMS, the claim will be sent into the unassigned work queue</a:t>
            </a:r>
          </a:p>
          <a:p>
            <a:pPr marL="747713" lvl="2" indent="-236538"/>
            <a:r>
              <a:rPr lang="en-US" sz="1800" dirty="0"/>
              <a:t>National Work Queue (NWQ) will route claim based on claims’ cycle</a:t>
            </a:r>
          </a:p>
          <a:p>
            <a:endParaRPr lang="en-US" sz="1800" dirty="0"/>
          </a:p>
          <a:p>
            <a:r>
              <a:rPr lang="en-US" sz="2000" dirty="0"/>
              <a:t>Deferral will contain instructions from RVSR on what additional development is needed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586BC-0FEC-4562-B148-C5FF7E3FD46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37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Processing Deferred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Ratings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85750" lvl="2" indent="-285750"/>
            <a:r>
              <a:rPr lang="en-US" sz="2000" dirty="0"/>
              <a:t>VSRs must ensure all actions are taken to resolve the deferral</a:t>
            </a:r>
          </a:p>
          <a:p>
            <a:pPr marL="285750" lvl="2" indent="-285750"/>
            <a:endParaRPr lang="en-US" altLang="en-US" sz="2000" dirty="0"/>
          </a:p>
          <a:p>
            <a:pPr marL="285750" lvl="2" indent="-285750"/>
            <a:r>
              <a:rPr lang="en-US" altLang="en-US" sz="2000" dirty="0"/>
              <a:t>A subsequent rating decision will be needed once the development actions directed by the RVSR have been completed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372C8-9B56-4670-B1FB-FA748541868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30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Special Notation Box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1789563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There may be a special notation box at the bottom of the codesheet containing directions from the RVSR to the VSR</a:t>
            </a:r>
          </a:p>
          <a:p>
            <a:endParaRPr lang="en-US" altLang="en-US" sz="2000" dirty="0"/>
          </a:p>
          <a:p>
            <a:r>
              <a:rPr lang="en-US" altLang="en-US" sz="2000" dirty="0"/>
              <a:t>The RVSR may also include additional notes about the rating decision that do not pertain to the VSR’s responsibilities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FD0B8-5EEE-4988-A377-28FF55BB203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5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  <a:latin typeface="Arial" panose="020B0604020202020204" pitchFamily="34" charset="0"/>
              </a:rPr>
              <a:t>Filing and Distributing the Rating Decision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A finalized rating decision is automatically uploaded from VBMS-R and is available for viewing in the documents tab in VBMS.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The VSR will use that rating decision to promulgate an award and prepare a notification letter for the Veteran.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CD886-191D-442B-9D66-68424BEBFB6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52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  <a:latin typeface="Arial" panose="020B0604020202020204" pitchFamily="34" charset="0"/>
              </a:rPr>
              <a:t>Promulgating and Notifying of the Decision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/>
              <a:t>Once promulgated in VBMS-A, a Redesigned Automated Decision Letter (RADL) can be generated for many rating End Products (EPs).</a:t>
            </a:r>
          </a:p>
          <a:p>
            <a:pPr eaLnBrk="1" hangingPunct="1"/>
            <a:endParaRPr lang="en-US" altLang="en-US" sz="2000" dirty="0"/>
          </a:p>
          <a:p>
            <a:r>
              <a:rPr lang="en-US" altLang="en-US" sz="2000" dirty="0"/>
              <a:t>The RADL will include the Narrative as an attachment (the </a:t>
            </a:r>
            <a:r>
              <a:rPr lang="en-US" altLang="en-US" sz="2000" dirty="0" err="1"/>
              <a:t>Codesheet</a:t>
            </a:r>
            <a:r>
              <a:rPr lang="en-US" altLang="en-US" sz="2000" dirty="0"/>
              <a:t> is NOT sent to the claimant).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82EB4-0D1B-4FCF-AC79-4AA78CCF45D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3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altLang="en-US" dirty="0">
                <a:effectLst/>
                <a:latin typeface="Arial" panose="020B0604020202020204" pitchFamily="34" charset="0"/>
              </a:rPr>
              <a:t>Promulgating and Notifying of the Decision (cont.)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If a RADL letter is not appropriate, the notification letter will need to be created in Personal Computer Generated Letter (PCGL)</a:t>
            </a:r>
          </a:p>
          <a:p>
            <a:endParaRPr lang="en-US" altLang="en-US" sz="2000" dirty="0"/>
          </a:p>
          <a:p>
            <a:r>
              <a:rPr lang="en-US" altLang="en-US" sz="2000" dirty="0"/>
              <a:t>If PCGL is used, a copy of the Rating Narrative will be attached to the notification letter (the Rating Codesheet is NOT sent to the claimant)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726B5-03ED-4413-B594-9A91929CE9D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91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905000" y="2857500"/>
            <a:ext cx="5943600" cy="1385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76400" y="2914650"/>
            <a:ext cx="6400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0F0B5-6963-4BC6-B925-C57A3A9325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989EB-37F9-4B5F-95AA-56E0BAE4B1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0" y="284285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05444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B1219-1715-487E-8CC2-823A1EAC827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171700"/>
            <a:ext cx="8382000" cy="370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38 CFR Part 4,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Schedule for Rating Disabilities</a:t>
            </a:r>
            <a:b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38 CFR 3.104(c),</a:t>
            </a:r>
            <a:r>
              <a:rPr lang="en-US" sz="2000" i="1" dirty="0">
                <a:latin typeface="+mn-lt"/>
              </a:rPr>
              <a:t> Favorable Findings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sz="2000" u="sng" dirty="0">
                <a:solidFill>
                  <a:srgbClr val="FF0000"/>
                </a:solidFill>
              </a:rPr>
              <a:t>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M21-1, Part III, Subpart iv, Chapter 6,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The Rating Decision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M21-1, Part III, Subpart v, Chapter 2, Section A, </a:t>
            </a:r>
            <a:r>
              <a:rPr lang="en-US" sz="2000" i="1" dirty="0">
                <a:latin typeface="+mn-lt"/>
              </a:rPr>
              <a:t>Decision Authorization</a:t>
            </a:r>
            <a:endParaRPr lang="en-US" altLang="en-US" sz="2000" i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VBMS Job Aid, </a:t>
            </a:r>
            <a:r>
              <a:rPr lang="en-US" sz="2000" dirty="0">
                <a:latin typeface="+mn-lt"/>
              </a:rPr>
              <a:t>Initiating and Finalizing Draft Deferrals</a:t>
            </a:r>
            <a:endParaRPr lang="en-US" altLang="en-US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3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</a:rPr>
              <a:t>VA Adjudicative Decisions</a:t>
            </a:r>
            <a:endParaRPr lang="en-US" sz="2400" dirty="0">
              <a:effectLst/>
              <a:latin typeface="Arial" panose="020B0604020202020204" pitchFamily="34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382805"/>
            <a:ext cx="8382000" cy="27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04813" indent="-342900" eaLnBrk="1" hangingPunct="1"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authorization decision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decision made by a Veterans Service Representative (VSR) </a:t>
            </a:r>
          </a:p>
          <a:p>
            <a:pPr marL="404813" indent="-342900" eaLnBrk="1" hangingPunct="1"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4813" indent="-342900" eaLnBrk="1" hangingPunct="1">
              <a:spcAft>
                <a:spcPts val="6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rating decision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a decision made by a Rating Veterans Service Representative (RVSR)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94518-3D21-423E-9033-4BD0254D24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741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The VSR’s Role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2057400"/>
            <a:ext cx="8229600" cy="17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VSRs have a responsibility to review cases to determine whether there is a proper claim and an issue within the jurisdiction of the rating activity.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06B08A-AF11-4AC5-A03F-C290C26DAFC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73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The VSR’s Role (cont.)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F25A6-F27C-4E54-8EDC-1A26BB469E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057399"/>
            <a:ext cx="8229600" cy="40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VSR has authority to make eligibility decisions and address issues based on a rating decision.</a:t>
            </a: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 VSR may deny a claim for service-connected (SC) compensation without a rating decision if: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endParaRPr lang="en-US" altLang="en-US" sz="20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914400" lvl="1" indent="-403225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here is a legal bar to entitlement, and/or</a:t>
            </a:r>
          </a:p>
          <a:p>
            <a:pPr marL="914400" lvl="1" indent="-403225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claimant does not respond within 30 days to a request for evidence needed to determine whether or not there is a legal bar to entitlement</a:t>
            </a:r>
            <a:endParaRPr lang="en-US" altLang="en-US" sz="1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13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Authorization Authority 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DCE4D-E3BB-4F57-BFEB-3D73148FC4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0872" y="1943100"/>
            <a:ext cx="8703128" cy="3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1D3275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issues a VSR may make decisions about include: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97E88-67A9-4166-877F-7F89E208485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0872" y="2515057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in number of dependents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Adjustment in income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Aid and Attendance (A&amp;A) due to nursing home status (after SMC has been granted)</a:t>
            </a:r>
          </a:p>
        </p:txBody>
      </p:sp>
    </p:spTree>
    <p:extLst>
      <p:ext uri="{BB962C8B-B14F-4D97-AF65-F5344CB8AC3E}">
        <p14:creationId xmlns:p14="http://schemas.microsoft.com/office/powerpoint/2010/main" val="24275026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Authorization Authority (cont.)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4888" y="2263140"/>
            <a:ext cx="8530512" cy="46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1717" eaLnBrk="1" hangingPunct="1">
              <a:spcAft>
                <a:spcPts val="6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VSRs do </a:t>
            </a: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have the authority to: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8A5EB-B320-4434-963E-5727CA0A4D8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4888" y="2937365"/>
            <a:ext cx="822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Determine service connection, and/or </a:t>
            </a:r>
          </a:p>
          <a:p>
            <a:pPr marL="344488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22701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Deny a specific claim for SC death benefits without a rating decision</a:t>
            </a:r>
          </a:p>
        </p:txBody>
      </p:sp>
    </p:spTree>
    <p:extLst>
      <p:ext uri="{BB962C8B-B14F-4D97-AF65-F5344CB8AC3E}">
        <p14:creationId xmlns:p14="http://schemas.microsoft.com/office/powerpoint/2010/main" val="1300193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  <a:latin typeface="Arial" panose="020B0604020202020204" pitchFamily="34" charset="0"/>
              </a:rPr>
              <a:t>RVSR’s Role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2343150"/>
            <a:ext cx="838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RVSRs are vested with authority to make decisions and take other actions on claims requiring a rating decision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RVSRs apply provisions of all pertinent laws and regulations governing VA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55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55816C1-2046-4A93-AFBE-08533219D21C}&quot;/&gt;&lt;isInvalidForFieldText val=&quot;0&quot;/&gt;&lt;Image&gt;&lt;filename val=&quot;C:\Users\User\AppData\Local\Temp\CP3586479362562Session\CPTrustFolder3586479362562\PPTImport3586484156125\data\asimages\{155816C1-2046-4A93-AFBE-08533219D21C}_25.png&quot;/&gt;&lt;left val=&quot;727&quot;/&gt;&lt;top val=&quot;687&quot;/&gt;&lt;width val=&quot;226&quot;/&gt;&lt;height val=&quot;4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3648F40E-D822-4B7D-9C28-B157D55C9D9F}&quot;/&gt;&lt;isInvalidForFieldText val=&quot;0&quot;/&gt;&lt;Image&gt;&lt;filename val=&quot;C:\Users\User\AppData\Local\Temp\CP3586479362562Session\CPTrustFolder3586479362562\PPTImport3586484156125\data\asimages\{3648F40E-D822-4B7D-9C28-B157D55C9D9F}_25.png&quot;/&gt;&lt;left val=&quot;0&quot;/&gt;&lt;top val=&quot;273&quot;/&gt;&lt;width val=&quot;961&quot;/&gt;&lt;height val=&quot;203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DUMMYTAG" val="&lt;DummyForForceWrite&gt;&lt;/DummyForForceWrite&gt;"/>
  <p:tag name="HTML_SHAPEINFO" val="&lt;ThreeDShapeInfo&gt;&lt;uuid val=&quot;{C3B43972-8065-4A1F-8169-45D08915278F}&quot;/&gt;&lt;isInvalidForFieldText val=&quot;0&quot;/&gt;&lt;Image&gt;&lt;filename val=&quot;C:\Users\User\AppData\Local\Temp\CP3586479362562Session\CPTrustFolder3586479362562\PPTImport3586484156125\data\asimages\{C3B43972-8065-4A1F-8169-45D08915278F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17383122-B25A-4B65-B881-4D59986CE05A}&quot;/&gt;&lt;isInvalidForFieldText val=&quot;0&quot;/&gt;&lt;Image&gt;&lt;filename val=&quot;C:\Users\User\AppData\Local\Temp\CP3586479362562Session\CPTrustFolder3586479362562\PPTImport3586484156125\data\asimages\{17383122-B25A-4B65-B881-4D59986CE05A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3DA300B3-0AFA-416B-89C1-8BFA87F5A93D}&quot;/&gt;&lt;isInvalidForFieldText val=&quot;0&quot;/&gt;&lt;Image&gt;&lt;filename val=&quot;C:\Users\User\AppData\Local\Temp\CP3586479362562Session\CPTrustFolder3586479362562\PPTImport3586484156125\data\asimages\{3DA300B3-0AFA-416B-89C1-8BFA87F5A93D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999E68A-CE48-48F9-9679-ACAC7880B79C}&quot;/&gt;&lt;isInvalidForFieldText val=&quot;0&quot;/&gt;&lt;Image&gt;&lt;filename val=&quot;C:\Users\User\AppData\Local\Temp\CP3586479362562Session\CPTrustFolder3586479362562\PPTImport3586484156125\data\asimages\{E999E68A-CE48-48F9-9679-ACAC7880B79C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1&quot;/&gt;&lt;lineCharCount val=&quot;42&quot;/&gt;&lt;lineCharCount val=&quot;1&quot;/&gt;&lt;lineCharCount val=&quot;45&quot;/&gt;&lt;/TableIndex&gt;&lt;/ShapeTextInfo&gt;"/>
  <p:tag name="HTML_SHAPEINFO" val="&lt;ThreeDShapeInfo&gt;&lt;uuid val=&quot;{341F402A-AFCB-4231-A8C2-4ECF8B675490}&quot;/&gt;&lt;isInvalidForFieldText val=&quot;0&quot;/&gt;&lt;Image&gt;&lt;filename val=&quot;C:\Users\User\AppData\Local\Temp\CP3586479362562Session\CPTrustFolder3586479362562\PPTImport3586484156125\data\asimages\{341F402A-AFCB-4231-A8C2-4ECF8B675490}_2.png&quot;/&gt;&lt;left val=&quot;47&quot;/&gt;&lt;top val=&quot;208&quot;/&gt;&lt;width val=&quot;865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F4F133-157C-49F9-B3F3-C5051BB5AE6C}&quot;/&gt;&lt;isInvalidForFieldText val=&quot;0&quot;/&gt;&lt;Image&gt;&lt;filename val=&quot;C:\Users\User\AppData\Local\Temp\CP3586479362562Session\CPTrustFolder3586479362562\PPTImport3586484156125\data\asimages\{85F4F133-157C-49F9-B3F3-C5051BB5AE6C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E57C8E6-7076-4733-93BD-4480BDE6753F}&quot;/&gt;&lt;isInvalidForFieldText val=&quot;0&quot;/&gt;&lt;Image&gt;&lt;filename val=&quot;C:\Users\User\AppData\Local\Temp\CP3586479362562Session\CPTrustFolder3586479362562\PPTImport3586484156125\data\asimages\{EE57C8E6-7076-4733-93BD-4480BDE6753F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7A073EE-3E94-48F6-B52B-8997E36B316B}&quot;/&gt;&lt;isInvalidForFieldText val=&quot;0&quot;/&gt;&lt;Image&gt;&lt;filename val=&quot;C:\Users\User\AppData\Local\Temp\CP3586479362562Session\CPTrustFolder3586479362562\PPTImport3586484156125\data\asimages\{67A073EE-3E94-48F6-B52B-8997E36B316B}_3.png&quot;/&gt;&lt;left val=&quot;47&quot;/&gt;&lt;top val=&quot;215&quot;/&gt;&lt;width val=&quot;865&quot;/&gt;&lt;height val=&quot;41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73D6D7D-A1D4-46A6-B431-C5EC407064C3}&quot;/&gt;&lt;isInvalidForFieldText val=&quot;0&quot;/&gt;&lt;Image&gt;&lt;filename val=&quot;C:\Users\User\AppData\Local\Temp\CP3586479362562Session\CPTrustFolder3586479362562\PPTImport3586484156125\data\asimages\{C73D6D7D-A1D4-46A6-B431-C5EC407064C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9&quot;/&gt;&lt;lineCharCount val=&quot;1&quot;/&gt;&lt;lineCharCount val=&quot;51&quot;/&gt;&lt;lineCharCount val=&quot;1&quot;/&gt;&lt;lineCharCount val=&quot;53&quot;/&gt;&lt;lineCharCount val=&quot;1&quot;/&gt;&lt;lineCharCount val=&quot;70&quot;/&gt;&lt;lineCharCount val=&quot;31&quot;/&gt;&lt;/TableIndex&gt;&lt;/ShapeTextInfo&gt;"/>
  <p:tag name="HTML_SHAPEINFO" val="&lt;ThreeDShapeInfo&gt;&lt;uuid val=&quot;{0EF6B316-D2C8-4FC1-AE98-786E01774D4B}&quot;/&gt;&lt;isInvalidForFieldText val=&quot;0&quot;/&gt;&lt;Image&gt;&lt;filename val=&quot;C:\Users\User\AppData\Local\Temp\CP3586479362562Session\CPTrustFolder3586479362562\PPTImport3586484156125\data\asimages\{0EF6B316-D2C8-4FC1-AE98-786E01774D4B}_3.png&quot;/&gt;&lt;left val=&quot;48&quot;/&gt;&lt;top val=&quot;224&quot;/&gt;&lt;width val=&quot;886&quot;/&gt;&lt;height val=&quot;35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2D4D814-46F3-4B1E-991A-3198750F3831}&quot;/&gt;&lt;isInvalidForFieldText val=&quot;0&quot;/&gt;&lt;Image&gt;&lt;filename val=&quot;C:\Users\User\AppData\Local\Temp\CP3586479362562Session\CPTrustFolder3586479362562\PPTImport3586484156125\data\asimages\{42D4D814-46F3-4B1E-991A-3198750F3831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A3BE4675-8C9A-4D4F-930F-A3D2C5BCAF2A}&quot;/&gt;&lt;isInvalidForFieldText val=&quot;0&quot;/&gt;&lt;Image&gt;&lt;filename val=&quot;C:\Users\User\AppData\Local\Temp\CP3586479362562Session\CPTrustFolder3586479362562\PPTImport3586484156125\data\asimages\{A3BE4675-8C9A-4D4F-930F-A3D2C5BCAF2A}_4.png&quot;/&gt;&lt;left val=&quot;47&quot;/&gt;&lt;top val=&quot;215&quot;/&gt;&lt;width val=&quot;865&quot;/&gt;&lt;height val=&quot;41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22&quot;/&gt;&lt;lineCharCount val=&quot;1&quot;/&gt;&lt;lineCharCount val=&quot;66&quot;/&gt;&lt;lineCharCount val=&quot;21&quot;/&gt;&lt;/TableIndex&gt;&lt;/ShapeTextInfo&gt;"/>
  <p:tag name="HTML_SHAPEINFO" val="&lt;ThreeDShapeInfo&gt;&lt;uuid val=&quot;{E6F5D285-4811-49DD-B596-26B510CBEB5E}&quot;/&gt;&lt;isInvalidForFieldText val=&quot;0&quot;/&gt;&lt;Image&gt;&lt;filename val=&quot;C:\Users\User\AppData\Local\Temp\CP3586479362562Session\CPTrustFolder3586479362562\PPTImport3586484156125\data\asimages\{E6F5D285-4811-49DD-B596-26B510CBEB5E}_4.png&quot;/&gt;&lt;left val=&quot;55&quot;/&gt;&lt;top val=&quot;246&quot;/&gt;&lt;width val=&quot;881&quot;/&gt;&lt;height val=&quot;288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9623269-1880-418E-9B08-1001B3942EE4}&quot;/&gt;&lt;isInvalidForFieldText val=&quot;0&quot;/&gt;&lt;Image&gt;&lt;filename val=&quot;C:\Users\User\AppData\Local\Temp\CP3586479362562Session\CPTrustFolder3586479362562\PPTImport3586484156125\data\asimages\{99623269-1880-418E-9B08-1001B3942EE4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A840AFB6-4649-4162-97C9-09245BF13022}&quot;/&gt;&lt;isInvalidForFieldText val=&quot;0&quot;/&gt;&lt;Image&gt;&lt;filename val=&quot;C:\Users\User\AppData\Local\Temp\CP3586479362562Session\CPTrustFolder3586479362562\PPTImport3586484156125\data\asimages\{A840AFB6-4649-4162-97C9-09245BF13022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F409AC4F-CD9F-4827-A4D8-3E78118BFBE9}&quot;/&gt;&lt;isInvalidForFieldText val=&quot;0&quot;/&gt;&lt;Image&gt;&lt;filename val=&quot;C:\Users\User\AppData\Local\Temp\CP3586479362562Session\CPTrustFolder3586479362562\PPTImport3586484156125\data\asimages\{F409AC4F-CD9F-4827-A4D8-3E78118BFBE9}_5.png&quot;/&gt;&lt;left val=&quot;47&quot;/&gt;&lt;top val=&quot;215&quot;/&gt;&lt;width val=&quot;865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0&quot;/&gt;&lt;lineCharCount val=&quot;69&quot;/&gt;&lt;lineCharCount val=&quot;10&quot;/&gt;&lt;/TableIndex&gt;&lt;/ShapeTextInfo&gt;"/>
  <p:tag name="HTML_SHAPEINFO" val="&lt;ThreeDShapeInfo&gt;&lt;uuid val=&quot;{7405BFF7-72A2-4245-A5DD-2F1B597023E1}&quot;/&gt;&lt;isInvalidForFieldText val=&quot;0&quot;/&gt;&lt;Image&gt;&lt;filename val=&quot;C:\Users\User\AppData\Local\Temp\CP3586479362562Session\CPTrustFolder3586479362562\PPTImport3586484156125\data\asimages\{7405BFF7-72A2-4245-A5DD-2F1B597023E1}_5.png&quot;/&gt;&lt;left val=&quot;40&quot;/&gt;&lt;top val=&quot;212&quot;/&gt;&lt;width val=&quot;874&quot;/&gt;&lt;height val=&quot;192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86D6A37-FD00-46B3-8F0E-39ADB21E86BE}&quot;/&gt;&lt;isInvalidForFieldText val=&quot;0&quot;/&gt;&lt;Image&gt;&lt;filename val=&quot;C:\Users\User\AppData\Local\Temp\CP3586479362562Session\CPTrustFolder3586479362562\PPTImport3586484156125\data\asimages\{586D6A37-FD00-46B3-8F0E-39ADB21E86BE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D2FE6727-7A20-4DE6-BA8F-577457F8DD8A}&quot;/&gt;&lt;isInvalidForFieldText val=&quot;0&quot;/&gt;&lt;Image&gt;&lt;filename val=&quot;C:\Users\User\AppData\Local\Temp\CP3586479362562Session\CPTrustFolder3586479362562\PPTImport3586484156125\data\asimages\{D2FE6727-7A20-4DE6-BA8F-577457F8DD8A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4817363E-0954-486E-8FFB-1C1B43B39918}&quot;/&gt;&lt;isInvalidForFieldText val=&quot;0&quot;/&gt;&lt;Image&gt;&lt;filename val=&quot;C:\Users\User\AppData\Local\Temp\CP3586479362562Session\CPTrustFolder3586479362562\PPTImport3586484156125\data\asimages\{4817363E-0954-486E-8FFB-1C1B43B39918}_6.png&quot;/&gt;&lt;left val=&quot;47&quot;/&gt;&lt;top val=&quot;215&quot;/&gt;&lt;width val=&quot;865&quot;/&gt;&lt;height val=&quot;41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C53999-14F4-44B5-9ADE-38C5AD220016}&quot;/&gt;&lt;isInvalidForFieldText val=&quot;0&quot;/&gt;&lt;Image&gt;&lt;filename val=&quot;C:\Users\User\AppData\Local\Temp\CP3586479362562Session\CPTrustFolder3586479362562\PPTImport3586484156125\data\asimages\{85C53999-14F4-44B5-9ADE-38C5AD220016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0&quot;/&gt;&lt;lineCharCount val=&quot;64&quot;/&gt;&lt;lineCharCount val=&quot;27&quot;/&gt;&lt;lineCharCount val=&quot;1&quot;/&gt;&lt;lineCharCount val=&quot;63&quot;/&gt;&lt;lineCharCount val=&quot;30&quot;/&gt;&lt;lineCharCount val=&quot;1&quot;/&gt;&lt;lineCharCount val=&quot;44&quot;/&gt;&lt;lineCharCount val=&quot;1&quot;/&gt;&lt;lineCharCount val=&quot;54&quot;/&gt;&lt;lineCharCount val=&quot;24&quot;/&gt;&lt;/TableIndex&gt;&lt;/ShapeTextInfo&gt;"/>
  <p:tag name="HTML_SHAPEINFO" val="&lt;ThreeDShapeInfo&gt;&lt;uuid val=&quot;{F3F2A411-6B41-414B-B291-86F4DCB4E0E4}&quot;/&gt;&lt;isInvalidForFieldText val=&quot;0&quot;/&gt;&lt;Image&gt;&lt;filename val=&quot;C:\Users\User\AppData\Local\Temp\CP3586479362562Session\CPTrustFolder3586479362562\PPTImport3586484156125\data\asimages\{F3F2A411-6B41-414B-B291-86F4DCB4E0E4}_6.png&quot;/&gt;&lt;left val=&quot;42&quot;/&gt;&lt;top val=&quot;212&quot;/&gt;&lt;width val=&quot;870&quot;/&gt;&lt;height val=&quot;42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9929D044-DD22-4A2B-8A52-08ED57A2CBDC}&quot;/&gt;&lt;isInvalidForFieldText val=&quot;0&quot;/&gt;&lt;Image&gt;&lt;filename val=&quot;C:\Users\User\AppData\Local\Temp\CP3586479362562Session\CPTrustFolder3586479362562\PPTImport3586484156125\data\asimages\{9929D044-DD22-4A2B-8A52-08ED57A2CBDC}_7.png&quot;/&gt;&lt;left val=&quot;0&quot;/&gt;&lt;top val=&quot;76&quot;/&gt;&lt;width val=&quot;961&quot;/&gt;&lt;height val=&quot;12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599790F-1C0B-4E68-B80F-5F92229DBB04}&quot;/&gt;&lt;isInvalidForFieldText val=&quot;0&quot;/&gt;&lt;Image&gt;&lt;filename val=&quot;C:\Users\User\AppData\Local\Temp\CP3586479362562Session\CPTrustFolder3586479362562\PPTImport3586484156125\data\asimages\{6599790F-1C0B-4E68-B80F-5F92229DBB04}_7.png&quot;/&gt;&lt;left val=&quot;47&quot;/&gt;&lt;top val=&quot;215&quot;/&gt;&lt;width val=&quot;865&quot;/&gt;&lt;height val=&quot;412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0F122F3-477C-4B85-AE25-50A81D0E34D3}&quot;/&gt;&lt;isInvalidForFieldText val=&quot;0&quot;/&gt;&lt;Image&gt;&lt;filename val=&quot;C:\Users\User\AppData\Local\Temp\CP3586479362562Session\CPTrustFolder3586479362562\PPTImport3586484156125\data\asimages\{90F122F3-477C-4B85-AE25-50A81D0E34D3}_7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  <p:tag name="HTML_SHAPEINFO" val="&lt;ThreeDShapeInfo&gt;&lt;uuid val=&quot;{937972A1-E5E6-4534-9991-E5CD5C95433D}&quot;/&gt;&lt;isInvalidForFieldText val=&quot;0&quot;/&gt;&lt;Image&gt;&lt;filename val=&quot;C:\Users\User\AppData\Local\Temp\CP3586479362562Session\CPTrustFolder3586479362562\PPTImport3586484156125\data\asimages\{937972A1-E5E6-4534-9991-E5CD5C95433D}_7.png&quot;/&gt;&lt;left val=&quot;39&quot;/&gt;&lt;top val=&quot;200&quot;/&gt;&lt;width val=&quot;921&quot;/&gt;&lt;height val=&quot;5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1&quot;/&gt;&lt;lineCharCount val=&quot;1&quot;/&gt;&lt;lineCharCount val=&quot;21&quot;/&gt;&lt;lineCharCount val=&quot;1&quot;/&gt;&lt;lineCharCount val=&quot;63&quot;/&gt;&lt;lineCharCount val=&quot;17&quot;/&gt;&lt;/TableIndex&gt;&lt;/ShapeTextInfo&gt;"/>
  <p:tag name="HTML_SHAPEINFO" val="&lt;ThreeDShapeInfo&gt;&lt;uuid val=&quot;{46BEF419-36A7-4892-A59E-285D08B330E3}&quot;/&gt;&lt;isInvalidForFieldText val=&quot;0&quot;/&gt;&lt;Image&gt;&lt;filename val=&quot;C:\Users\User\AppData\Local\Temp\CP3586479362562Session\CPTrustFolder3586479362562\PPTImport3586484156125\data\asimages\{46BEF419-36A7-4892-A59E-285D08B330E3}_7.png&quot;/&gt;&lt;left val=&quot;40&quot;/&gt;&lt;top val=&quot;260&quot;/&gt;&lt;width val=&quot;870&quot;/&gt;&lt;height val=&quot;24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EB4640F2-93F6-4152-A769-0C186B770ADF}&quot;/&gt;&lt;isInvalidForFieldText val=&quot;0&quot;/&gt;&lt;Image&gt;&lt;filename val=&quot;C:\Users\User\AppData\Local\Temp\CP3586479362562Session\CPTrustFolder3586479362562\PPTImport3586484156125\data\asimages\{EB4640F2-93F6-4152-A769-0C186B770ADF}_8.png&quot;/&gt;&lt;left val=&quot;39&quot;/&gt;&lt;top val=&quot;233&quot;/&gt;&lt;width val=&quot;896&quot;/&gt;&lt;height val=&quot;57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8&quot;/&gt;&lt;lineCharCount val=&quot;1&quot;/&gt;&lt;lineCharCount val=&quot;61&quot;/&gt;&lt;lineCharCount val=&quot;8&quot;/&gt;&lt;/TableIndex&gt;&lt;/ShapeTextInfo&gt;"/>
  <p:tag name="HTML_SHAPEINFO" val="&lt;ThreeDShapeInfo&gt;&lt;uuid val=&quot;{9BAE38BD-17ED-4AED-8A12-3E337E7D5C2A}&quot;/&gt;&lt;isInvalidForFieldText val=&quot;0&quot;/&gt;&lt;Image&gt;&lt;filename val=&quot;C:\Users\User\AppData\Local\Temp\CP3586479362562Session\CPTrustFolder3586479362562\PPTImport3586484156125\data\asimages\{9BAE38BD-17ED-4AED-8A12-3E337E7D5C2A}_8.png&quot;/&gt;&lt;left val=&quot;39&quot;/&gt;&lt;top val=&quot;304&quot;/&gt;&lt;width val=&quot;865&quot;/&gt;&lt;height val=&quot;201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FB6C00A1-571A-4259-A382-D1683BDE382E}&quot;/&gt;&lt;isInvalidForFieldText val=&quot;0&quot;/&gt;&lt;Image&gt;&lt;filename val=&quot;C:\Users\User\AppData\Local\Temp\CP3586479362562Session\CPTrustFolder3586479362562\PPTImport3586484156125\data\asimages\{FB6C00A1-571A-4259-A382-D1683BDE382E}_10.png&quot;/&gt;&lt;left val=&quot;0&quot;/&gt;&lt;top val=&quot;76&quot;/&gt;&lt;width val=&quot;961&quot;/&gt;&lt;height val=&quot;122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5&quot;/&gt;&lt;lineCharCount val=&quot;43&quot;/&gt;&lt;lineCharCount val=&quot;1&quot;/&gt;&lt;lineCharCount val=&quot;66&quot;/&gt;&lt;lineCharCount val=&quot;36&quot;/&gt;&lt;lineCharCount val=&quot;1&quot;/&gt;&lt;lineCharCount val=&quot;70&quot;/&gt;&lt;lineCharCount val=&quot;49&quot;/&gt;&lt;/TableIndex&gt;&lt;/ShapeTextInfo&gt;"/>
  <p:tag name="HTML_SHAPEINFO" val="&lt;ThreeDShapeInfo&gt;&lt;uuid val=&quot;{52EE7DC5-D6B6-488C-9D92-122249B40988}&quot;/&gt;&lt;isInvalidForFieldText val=&quot;0&quot;/&gt;&lt;Image&gt;&lt;filename val=&quot;C:\Users\User\AppData\Local\Temp\CP3586479362562Session\CPTrustFolder3586479362562\PPTImport3586484156125\data\asimages\{52EE7DC5-D6B6-488C-9D92-122249B40988}_10.png&quot;/&gt;&lt;left val=&quot;42&quot;/&gt;&lt;top val=&quot;212&quot;/&gt;&lt;width val=&quot;870&quot;/&gt;&lt;height val=&quot;41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31E4515-76BB-4CEC-B7F7-AF66FABD41FE}&quot;/&gt;&lt;isInvalidForFieldText val=&quot;0&quot;/&gt;&lt;Image&gt;&lt;filename val=&quot;C:\Users\User\AppData\Local\Temp\CP3586479362562Session\CPTrustFolder3586479362562\PPTImport3586484156125\data\asimages\{031E4515-76BB-4CEC-B7F7-AF66FABD41FE}_10.png&quot;/&gt;&lt;left val=&quot;727&quot;/&gt;&lt;top val=&quot;687&quot;/&gt;&lt;width val=&quot;226&quot;/&gt;&lt;height val=&quot;4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C7E3B8AA-0CE2-4607-9984-5D46DEC0B3C2}&quot;/&gt;&lt;isInvalidForFieldText val=&quot;0&quot;/&gt;&lt;Image&gt;&lt;filename val=&quot;C:\Users\User\AppData\Local\Temp\CP3586479362562Session\CPTrustFolder3586479362562\PPTImport3586484156125\data\asimages\{C7E3B8AA-0CE2-4607-9984-5D46DEC0B3C2}_11.png&quot;/&gt;&lt;left val=&quot;0&quot;/&gt;&lt;top val=&quot;76&quot;/&gt;&lt;width val=&quot;961&quot;/&gt;&lt;height val=&quot;12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06D1FEA5-1718-4A56-8CA4-A9A8A8576D81}&quot;/&gt;&lt;isInvalidForFieldText val=&quot;0&quot;/&gt;&lt;Image&gt;&lt;filename val=&quot;C:\Users\User\AppData\Local\Temp\CP3586479362562Session\CPTrustFolder3586479362562\PPTImport3586484156125\data\asimages\{06D1FEA5-1718-4A56-8CA4-A9A8A8576D81}_11.png&quot;/&gt;&lt;left val=&quot;40&quot;/&gt;&lt;top val=&quot;212&quot;/&gt;&lt;width val=&quot;871&quot;/&gt;&lt;height val=&quot;57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1&quot;/&gt;&lt;lineCharCount val=&quot;9&quot;/&gt;&lt;/TableIndex&gt;&lt;/ShapeTextInfo&gt;"/>
  <p:tag name="HTML_SHAPEINFO" val="&lt;ThreeDShapeInfo&gt;&lt;uuid val=&quot;{F97AC032-E84D-4BB8-BE7F-766AE69CC21E}&quot;/&gt;&lt;isInvalidForFieldText val=&quot;0&quot;/&gt;&lt;Image&gt;&lt;filename val=&quot;C:\Users\User\AppData\Local\Temp\CP3586479362562Session\CPTrustFolder3586479362562\PPTImport3586484156125\data\asimages\{F97AC032-E84D-4BB8-BE7F-766AE69CC21E}_11.png&quot;/&gt;&lt;left val=&quot;42&quot;/&gt;&lt;top val=&quot;280&quot;/&gt;&lt;width val=&quot;870&quot;/&gt;&lt;height val=&quot;137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989F157-A630-4F99-8635-64BF401B3259}&quot;/&gt;&lt;isInvalidForFieldText val=&quot;0&quot;/&gt;&lt;Image&gt;&lt;filename val=&quot;C:\Users\User\AppData\Local\Temp\CP3586479362562Session\CPTrustFolder3586479362562\PPTImport3586484156125\data\asimages\{8989F157-A630-4F99-8635-64BF401B3259}_11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E3080F4F-751C-4BAF-860A-46514A2F75C5}&quot;/&gt;&lt;isInvalidForFieldText val=&quot;0&quot;/&gt;&lt;Image&gt;&lt;filename val=&quot;C:\Users\User\AppData\Local\Temp\CP3586479362562Session\CPTrustFolder3586479362562\PPTImport3586484156125\data\asimages\{E3080F4F-751C-4BAF-860A-46514A2F75C5}_12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10&quot;/&gt;&lt;/TableIndex&gt;&lt;/ShapeTextInfo&gt;"/>
  <p:tag name="HTML_SHAPEINFO" val="&lt;ThreeDShapeInfo&gt;&lt;uuid val=&quot;{E4D2AF98-EC49-4863-B58F-02135B71F417}&quot;/&gt;&lt;isInvalidForFieldText val=&quot;0&quot;/&gt;&lt;Image&gt;&lt;filename val=&quot;C:\Users\User\AppData\Local\Temp\CP3586479362562Session\CPTrustFolder3586479362562\PPTImport3586484156125\data\asimages\{E4D2AF98-EC49-4863-B58F-02135B71F417}_12.png&quot;/&gt;&lt;left val=&quot;40&quot;/&gt;&lt;top val=&quot;212&quot;/&gt;&lt;width val=&quot;372&quot;/&gt;&lt;height val=&quot;89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5F267A8-B49F-4E7C-9055-F58D9B5C3107}&quot;/&gt;&lt;isInvalidForFieldText val=&quot;0&quot;/&gt;&lt;Image&gt;&lt;filename val=&quot;C:\Users\User\AppData\Local\Temp\CP3586479362562Session\CPTrustFolder3586479362562\PPTImport3586484156125\data\asimages\{C5F267A8-B49F-4E7C-9055-F58D9B5C3107}_12.png&quot;/&gt;&lt;left val=&quot;727&quot;/&gt;&lt;top val=&quot;687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3&quot;/&gt;&lt;lineCharCount val=&quot;9&quot;/&gt;&lt;lineCharCount val=&quot;9&quot;/&gt;&lt;lineCharCount val=&quot;21&quot;/&gt;&lt;lineCharCount val=&quot;10&quot;/&gt;&lt;/TableIndex&gt;&lt;/ShapeTextInfo&gt;"/>
  <p:tag name="HTML_SHAPEINFO" val="&lt;ThreeDShapeInfo&gt;&lt;uuid val=&quot;{94D242F1-438E-49C3-9D5A-FDE05059A26F}&quot;/&gt;&lt;isInvalidForFieldText val=&quot;0&quot;/&gt;&lt;Image&gt;&lt;filename val=&quot;C:\Users\User\AppData\Local\Temp\CP3586479362562Session\CPTrustFolder3586479362562\PPTImport3586484156125\data\asimages\{94D242F1-438E-49C3-9D5A-FDE05059A26F}_12.png&quot;/&gt;&lt;left val=&quot;42&quot;/&gt;&lt;top val=&quot;287&quot;/&gt;&lt;width val=&quot;389&quot;/&gt;&lt;height val=&quot;217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4&quot;/&gt;&lt;lineCharCount val=&quot;28&quot;/&gt;&lt;lineCharCount val=&quot;27&quot;/&gt;&lt;lineCharCount val=&quot;9&quot;/&gt;&lt;lineCharCount val=&quot;1&quot;/&gt;&lt;lineCharCount val=&quot;23&quot;/&gt;&lt;lineCharCount val=&quot;24&quot;/&gt;&lt;lineCharCount val=&quot;34&quot;/&gt;&lt;lineCharCount val=&quot;17&quot;/&gt;&lt;/TableIndex&gt;&lt;/ShapeTextInfo&gt;"/>
  <p:tag name="HTML_SHAPEINFO" val="&lt;ThreeDShapeInfo&gt;&lt;uuid val=&quot;{3F2BCB46-0C30-405D-84EE-BB9782FD32F8}&quot;/&gt;&lt;isInvalidForFieldText val=&quot;0&quot;/&gt;&lt;Image&gt;&lt;filename val=&quot;C:\Users\User\AppData\Local\Temp\CP3586479362562Session\CPTrustFolder3586479362562\PPTImport3586484156125\data\asimages\{3F2BCB46-0C30-405D-84EE-BB9782FD32F8}_12.png&quot;/&gt;&lt;left val=&quot;488&quot;/&gt;&lt;top val=&quot;212&quot;/&gt;&lt;width val=&quot;428&quot;/&gt;&lt;height val=&quot;41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BBB03195-9508-463F-90A2-29F6F3E69F31}&quot;/&gt;&lt;isInvalidForFieldText val=&quot;0&quot;/&gt;&lt;Image&gt;&lt;filename val=&quot;C:\Users\User\AppData\Local\Temp\CP3586479362562Session\CPTrustFolder3586479362562\PPTImport3586484156125\data\asimages\{BBB03195-9508-463F-90A2-29F6F3E69F31}_13.png&quot;/&gt;&lt;left val=&quot;0&quot;/&gt;&lt;top val=&quot;76&quot;/&gt;&lt;width val=&quot;961&quot;/&gt;&lt;height val=&quot;12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10&quot;/&gt;&lt;/TableIndex&gt;&lt;/ShapeTextInfo&gt;"/>
  <p:tag name="HTML_SHAPEINFO" val="&lt;ThreeDShapeInfo&gt;&lt;uuid val=&quot;{0C0B63CF-A3CB-4044-991C-7C2EF9A4846A}&quot;/&gt;&lt;isInvalidForFieldText val=&quot;0&quot;/&gt;&lt;Image&gt;&lt;filename val=&quot;C:\Users\User\AppData\Local\Temp\CP3586479362562Session\CPTrustFolder3586479362562\PPTImport3586484156125\data\asimages\{0C0B63CF-A3CB-4044-991C-7C2EF9A4846A}_13.png&quot;/&gt;&lt;left val=&quot;40&quot;/&gt;&lt;top val=&quot;212&quot;/&gt;&lt;width val=&quot;415&quot;/&gt;&lt;height val=&quot;89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AC0F6CF-5510-4426-9585-8494D49FC1F6}&quot;/&gt;&lt;isInvalidForFieldText val=&quot;0&quot;/&gt;&lt;Image&gt;&lt;filename val=&quot;C:\Users\User\AppData\Local\Temp\CP3586479362562Session\CPTrustFolder3586479362562\PPTImport3586484156125\data\asimages\{9AC0F6CF-5510-4426-9585-8494D49FC1F6}_13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1&quot;/&gt;&lt;lineCharCount val=&quot;14&quot;/&gt;&lt;lineCharCount val=&quot;19&quot;/&gt;&lt;lineCharCount val=&quot;22&quot;/&gt;&lt;lineCharCount val=&quot;21&quot;/&gt;&lt;lineCharCount val=&quot;12&quot;/&gt;&lt;/TableIndex&gt;&lt;/ShapeTextInfo&gt;"/>
  <p:tag name="HTML_SHAPEINFO" val="&lt;ThreeDShapeInfo&gt;&lt;uuid val=&quot;{B8B71607-8873-4A88-8750-D1FA349021BF}&quot;/&gt;&lt;isInvalidForFieldText val=&quot;0&quot;/&gt;&lt;Image&gt;&lt;filename val=&quot;C:\Users\User\AppData\Local\Temp\CP3586479362562Session\CPTrustFolder3586479362562\PPTImport3586484156125\data\asimages\{B8B71607-8873-4A88-8750-D1FA349021BF}_13.png&quot;/&gt;&lt;left val=&quot;42&quot;/&gt;&lt;top val=&quot;287&quot;/&gt;&lt;width val=&quot;392&quot;/&gt;&lt;height val=&quot;249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31&quot;/&gt;&lt;lineCharCount val=&quot;27&quot;/&gt;&lt;lineCharCount val=&quot;9&quot;/&gt;&lt;lineCharCount val=&quot;17&quot;/&gt;&lt;lineCharCount val=&quot;1&quot;/&gt;&lt;lineCharCount val=&quot;29&quot;/&gt;&lt;lineCharCount val=&quot;29&quot;/&gt;&lt;lineCharCount val=&quot;34&quot;/&gt;&lt;lineCharCount val=&quot;35&quot;/&gt;&lt;lineCharCount val=&quot;35&quot;/&gt;&lt;/TableIndex&gt;&lt;/ShapeTextInfo&gt;"/>
  <p:tag name="HTML_SHAPEINFO" val="&lt;ThreeDShapeInfo&gt;&lt;uuid val=&quot;{98A589D5-FFCA-4C77-9ED8-42E7EA72ED36}&quot;/&gt;&lt;isInvalidForFieldText val=&quot;0&quot;/&gt;&lt;Image&gt;&lt;filename val=&quot;C:\Users\User\AppData\Local\Temp\CP3586479362562Session\CPTrustFolder3586479362562\PPTImport3586484156125\data\asimages\{98A589D5-FFCA-4C77-9ED8-42E7EA72ED36}_13.png&quot;/&gt;&lt;left val=&quot;474&quot;/&gt;&lt;top val=&quot;212&quot;/&gt;&lt;width val=&quot;459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D02A87C0-0412-4231-AA88-24E8DAC6D17F}&quot;/&gt;&lt;isInvalidForFieldText val=&quot;0&quot;/&gt;&lt;Image&gt;&lt;filename val=&quot;C:\Users\User\AppData\Local\Temp\CP3586479362562Session\CPTrustFolder3586479362562\PPTImport3586484156125\data\asimages\{D02A87C0-0412-4231-AA88-24E8DAC6D17F}_14.png&quot;/&gt;&lt;left val=&quot;0&quot;/&gt;&lt;top val=&quot;76&quot;/&gt;&lt;width val=&quot;961&quot;/&gt;&lt;height val=&quot;122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8&quot;/&gt;&lt;lineCharCount val=&quot;75&quot;/&gt;&lt;lineCharCount val=&quot;65&quot;/&gt;&lt;lineCharCount val=&quot;1&quot;/&gt;&lt;lineCharCount val=&quot;47&quot;/&gt;&lt;lineCharCount val=&quot;77&quot;/&gt;&lt;lineCharCount val=&quot;14&quot;/&gt;&lt;/TableIndex&gt;&lt;/ShapeTextInfo&gt;"/>
  <p:tag name="HTML_SHAPEINFO" val="&lt;ThreeDShapeInfo&gt;&lt;uuid val=&quot;{2C4F368C-CA58-4911-B9FC-515874FFB71C}&quot;/&gt;&lt;isInvalidForFieldText val=&quot;0&quot;/&gt;&lt;Image&gt;&lt;filename val=&quot;C:\Users\User\AppData\Local\Temp\CP3586479362562Session\CPTrustFolder3586479362562\PPTImport3586484156125\data\asimages\{2C4F368C-CA58-4911-B9FC-515874FFB71C}_14.png&quot;/&gt;&lt;left val=&quot;42&quot;/&gt;&lt;top val=&quot;212&quot;/&gt;&lt;width val=&quot;870&quot;/&gt;&lt;height val=&quot;415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485262E-26A7-4FFB-8255-5516BAB59985}&quot;/&gt;&lt;isInvalidForFieldText val=&quot;0&quot;/&gt;&lt;Image&gt;&lt;filename val=&quot;C:\Users\User\AppData\Local\Temp\CP3586479362562Session\CPTrustFolder3586479362562\PPTImport3586484156125\data\asimages\{6485262E-26A7-4FFB-8255-5516BAB59985}_14.png&quot;/&gt;&lt;left val=&quot;727&quot;/&gt;&lt;top val=&quot;687&quot;/&gt;&lt;width val=&quot;226&quot;/&gt;&lt;height val=&quot;4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HTML_SHAPEINFO" val="&lt;ThreeDShapeInfo&gt;&lt;uuid val=&quot;{F131290B-670D-4467-84D8-E2CD9808FA3E}&quot;/&gt;&lt;isInvalidForFieldText val=&quot;0&quot;/&gt;&lt;Image&gt;&lt;filename val=&quot;C:\Users\User\AppData\Local\Temp\CP3586479362562Session\CPTrustFolder3586479362562\PPTImport3586484156125\data\asimages\{F131290B-670D-4467-84D8-E2CD9808FA3E}_15.png&quot;/&gt;&lt;left val=&quot;0&quot;/&gt;&lt;top val=&quot;76&quot;/&gt;&lt;width val=&quot;961&quot;/&gt;&lt;height val=&quot;122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9&quot;/&gt;&lt;lineCharCount val=&quot;60&quot;/&gt;&lt;lineCharCount val=&quot;1&quot;/&gt;&lt;lineCharCount val=&quot;68&quot;/&gt;&lt;lineCharCount val=&quot;41&quot;/&gt;&lt;lineCharCount val=&quot;68&quot;/&gt;&lt;lineCharCount val=&quot;8&quot;/&gt;&lt;/TableIndex&gt;&lt;/ShapeTextInfo&gt;"/>
  <p:tag name="HTML_SHAPEINFO" val="&lt;ThreeDShapeInfo&gt;&lt;uuid val=&quot;{1150A837-D748-4EE3-9C08-9A99505684BD}&quot;/&gt;&lt;isInvalidForFieldText val=&quot;0&quot;/&gt;&lt;Image&gt;&lt;filename val=&quot;C:\Users\User\AppData\Local\Temp\CP3586479362562Session\CPTrustFolder3586479362562\PPTImport3586484156125\data\asimages\{1150A837-D748-4EE3-9C08-9A99505684BD}_15.png&quot;/&gt;&lt;left val=&quot;42&quot;/&gt;&lt;top val=&quot;212&quot;/&gt;&lt;width val=&quot;876&quot;/&gt;&lt;height val=&quot;4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F32D036-4B7F-4150-8F6D-DF0D5E149EA9}&quot;/&gt;&lt;isInvalidForFieldText val=&quot;0&quot;/&gt;&lt;Image&gt;&lt;filename val=&quot;C:\Users\User\AppData\Local\Temp\CP3586479362562Session\CPTrustFolder3586479362562\PPTImport3586484156125\data\asimages\{EF32D036-4B7F-4150-8F6D-DF0D5E149EA9}_15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1E9E6F23-6764-455F-9519-3C68444E4B5A}&quot;/&gt;&lt;isInvalidForFieldText val=&quot;0&quot;/&gt;&lt;Image&gt;&lt;filename val=&quot;C:\Users\User\AppData\Local\Temp\CP3586479362562Session\CPTrustFolder3586479362562\PPTImport3586484156125\data\asimages\{1E9E6F23-6764-455F-9519-3C68444E4B5A}_16.png&quot;/&gt;&lt;left val=&quot;0&quot;/&gt;&lt;top val=&quot;76&quot;/&gt;&lt;width val=&quot;961&quot;/&gt;&lt;height val=&quot;12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5&quot;/&gt;&lt;lineCharCount val=&quot;1&quot;/&gt;&lt;lineCharCount val=&quot;66&quot;/&gt;&lt;lineCharCount val=&quot;36&quot;/&gt;&lt;/TableIndex&gt;&lt;/ShapeTextInfo&gt;"/>
  <p:tag name="HTML_SHAPEINFO" val="&lt;ThreeDShapeInfo&gt;&lt;uuid val=&quot;{8D6739C4-0839-4968-9B55-62D2CE23F457}&quot;/&gt;&lt;isInvalidForFieldText val=&quot;0&quot;/&gt;&lt;Image&gt;&lt;filename val=&quot;C:\Users\User\AppData\Local\Temp\CP3586479362562Session\CPTrustFolder3586479362562\PPTImport3586484156125\data\asimages\{8D6739C4-0839-4968-9B55-62D2CE23F457}_16.png&quot;/&gt;&lt;left val=&quot;42&quot;/&gt;&lt;top val=&quot;212&quot;/&gt;&lt;width val=&quot;870&quot;/&gt;&lt;height val=&quot;41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0433688-6BDC-4F7F-B8A9-211476BA3934}&quot;/&gt;&lt;isInvalidForFieldText val=&quot;0&quot;/&gt;&lt;Image&gt;&lt;filename val=&quot;C:\Users\User\AppData\Local\Temp\CP3586479362562Session\CPTrustFolder3586479362562\PPTImport3586484156125\data\asimages\{20433688-6BDC-4F7F-B8A9-211476BA3934}_16.png&quot;/&gt;&lt;left val=&quot;727&quot;/&gt;&lt;top val=&quot;687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  <p:tag name="HTML_SHAPEINFO" val="&lt;ThreeDShapeInfo&gt;&lt;uuid val=&quot;{2C60A8F9-2D10-4323-BB44-53EB0ADF7F81}&quot;/&gt;&lt;isInvalidForFieldText val=&quot;0&quot;/&gt;&lt;Image&gt;&lt;filename val=&quot;C:\Users\User\AppData\Local\Temp\CP3586479362562Session\CPTrustFolder3586479362562\PPTImport3586484156125\data\asimages\{2C60A8F9-2D10-4323-BB44-53EB0ADF7F81}_18.png&quot;/&gt;&lt;left val=&quot;-6&quot;/&gt;&lt;top val=&quot;76&quot;/&gt;&lt;width val=&quot;973&quot;/&gt;&lt;height val=&quot;121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17&quot;/&gt;&lt;lineCharCount val=&quot;75&quot;/&gt;&lt;lineCharCount val=&quot;10&quot;/&gt;&lt;lineCharCount val=&quot;75&quot;/&gt;&lt;lineCharCount val=&quot;69&quot;/&gt;&lt;lineCharCount val=&quot;27&quot;/&gt;&lt;lineCharCount val=&quot;1&quot;/&gt;&lt;lineCharCount val=&quot;29&quot;/&gt;&lt;lineCharCount val=&quot;67&quot;/&gt;&lt;/TableIndex&gt;&lt;/ShapeTextInfo&gt;"/>
  <p:tag name="HTML_SHAPEINFO" val="&lt;ThreeDShapeInfo&gt;&lt;uuid val=&quot;{68A29EEE-730A-413D-926D-3208D8E91698}&quot;/&gt;&lt;isInvalidForFieldText val=&quot;0&quot;/&gt;&lt;Image&gt;&lt;filename val=&quot;C:\Users\User\AppData\Local\Temp\CP3586479362562Session\CPTrustFolder3586479362562\PPTImport3586484156125\data\asimages\{68A29EEE-730A-413D-926D-3208D8E91698}_18.png&quot;/&gt;&lt;left val=&quot;42&quot;/&gt;&lt;top val=&quot;212&quot;/&gt;&lt;width val=&quot;870&quot;/&gt;&lt;height val=&quot;41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E7C083C-B254-4336-8F37-6DD3ED006EB1}&quot;/&gt;&lt;isInvalidForFieldText val=&quot;0&quot;/&gt;&lt;Image&gt;&lt;filename val=&quot;C:\Users\User\AppData\Local\Temp\CP3586479362562Session\CPTrustFolder3586479362562\PPTImport3586484156125\data\asimages\{BE7C083C-B254-4336-8F37-6DD3ED006EB1}_18.png&quot;/&gt;&lt;left val=&quot;727&quot;/&gt;&lt;top val=&quot;687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AEA394A8-3697-4A8C-9E78-E51B494FFF47}&quot;/&gt;&lt;isInvalidForFieldText val=&quot;0&quot;/&gt;&lt;Image&gt;&lt;filename val=&quot;C:\Users\User\AppData\Local\Temp\CP3586479362562Session\CPTrustFolder3586479362562\PPTImport3586484156125\data\asimages\{AEA394A8-3697-4A8C-9E78-E51B494FFF47}_19.png&quot;/&gt;&lt;left val=&quot;0&quot;/&gt;&lt;top val=&quot;76&quot;/&gt;&lt;width val=&quot;961&quot;/&gt;&lt;height val=&quot;12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1&quot;/&gt;&lt;lineCharCount val=&quot;71&quot;/&gt;&lt;lineCharCount val=&quot;22&quot;/&gt;&lt;lineCharCount val=&quot;66&quot;/&gt;&lt;lineCharCount val=&quot;1&quot;/&gt;&lt;lineCharCount val=&quot;63&quot;/&gt;&lt;lineCharCount val=&quot;22&quot;/&gt;&lt;/TableIndex&gt;&lt;/ShapeTextInfo&gt;"/>
  <p:tag name="HTML_SHAPEINFO" val="&lt;ThreeDShapeInfo&gt;&lt;uuid val=&quot;{4E134D6A-44F5-4DE2-BF85-E6AC006582EF}&quot;/&gt;&lt;isInvalidForFieldText val=&quot;0&quot;/&gt;&lt;Image&gt;&lt;filename val=&quot;C:\Users\User\AppData\Local\Temp\CP3586479362562Session\CPTrustFolder3586479362562\PPTImport3586484156125\data\asimages\{4E134D6A-44F5-4DE2-BF85-E6AC006582EF}_19.png&quot;/&gt;&lt;left val=&quot;42&quot;/&gt;&lt;top val=&quot;212&quot;/&gt;&lt;width val=&quot;870&quot;/&gt;&lt;height val=&quot;415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CFC5643-2C40-4373-9748-8A20B68730F7}&quot;/&gt;&lt;isInvalidForFieldText val=&quot;0&quot;/&gt;&lt;Image&gt;&lt;filename val=&quot;C:\Users\User\AppData\Local\Temp\CP3586479362562Session\CPTrustFolder3586479362562\PPTImport3586484156125\data\asimages\{FCFC5643-2C40-4373-9748-8A20B68730F7}_19.png&quot;/&gt;&lt;left val=&quot;727&quot;/&gt;&lt;top val=&quot;687&quot;/&gt;&lt;width val=&quot;226&quot;/&gt;&lt;height val=&quot;4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D4E0C60C-B1E3-490B-B606-8C3E9866E66A}&quot;/&gt;&lt;isInvalidForFieldText val=&quot;0&quot;/&gt;&lt;Image&gt;&lt;filename val=&quot;C:\Users\User\AppData\Local\Temp\CP3586479362562Session\CPTrustFolder3586479362562\PPTImport3586484156125\data\asimages\{D4E0C60C-B1E3-490B-B606-8C3E9866E66A}_20.png&quot;/&gt;&lt;left val=&quot;0&quot;/&gt;&lt;top val=&quot;76&quot;/&gt;&lt;width val=&quot;961&quot;/&gt;&lt;height val=&quot;12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3&quot;/&gt;&lt;lineCharCount val=&quot;1&quot;/&gt;&lt;lineCharCount val=&quot;65&quot;/&gt;&lt;lineCharCount val=&quot;48&quot;/&gt;&lt;/TableIndex&gt;&lt;/ShapeTextInfo&gt;"/>
  <p:tag name="HTML_SHAPEINFO" val="&lt;ThreeDShapeInfo&gt;&lt;uuid val=&quot;{38905490-D400-401F-862A-229320A86FA6}&quot;/&gt;&lt;isInvalidForFieldText val=&quot;0&quot;/&gt;&lt;Image&gt;&lt;filename val=&quot;C:\Users\User\AppData\Local\Temp\CP3586479362562Session\CPTrustFolder3586479362562\PPTImport3586484156125\data\asimages\{38905490-D400-401F-862A-229320A86FA6}_20.png&quot;/&gt;&lt;left val=&quot;42&quot;/&gt;&lt;top val=&quot;212&quot;/&gt;&lt;width val=&quot;872&quot;/&gt;&lt;height val=&quot;415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B88504E-B4A4-4E34-9DD4-0E5DA52436CF}&quot;/&gt;&lt;isInvalidForFieldText val=&quot;0&quot;/&gt;&lt;Image&gt;&lt;filename val=&quot;C:\Users\User\AppData\Local\Temp\CP3586479362562Session\CPTrustFolder3586479362562\PPTImport3586484156125\data\asimages\{1B88504E-B4A4-4E34-9DD4-0E5DA52436CF}_20.png&quot;/&gt;&lt;left val=&quot;727&quot;/&gt;&lt;top val=&quot;687&quot;/&gt;&lt;width val=&quot;226&quot;/&gt;&lt;height val=&quot;4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5AADDAE4-3CB1-4C88-90D1-61B05520A8BF}&quot;/&gt;&lt;isInvalidForFieldText val=&quot;0&quot;/&gt;&lt;Image&gt;&lt;filename val=&quot;C:\Users\User\AppData\Local\Temp\CP3586479362562Session\CPTrustFolder3586479362562\PPTImport3586484156125\data\asimages\{5AADDAE4-3CB1-4C88-90D1-61B05520A8BF}_21.png&quot;/&gt;&lt;left val=&quot;0&quot;/&gt;&lt;top val=&quot;76&quot;/&gt;&lt;width val=&quot;961&quot;/&gt;&lt;height val=&quot;12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7&quot;/&gt;&lt;lineCharCount val=&quot;47&quot;/&gt;&lt;lineCharCount val=&quot;1&quot;/&gt;&lt;lineCharCount val=&quot;60&quot;/&gt;&lt;lineCharCount val=&quot;58&quot;/&gt;&lt;/TableIndex&gt;&lt;/ShapeTextInfo&gt;"/>
  <p:tag name="HTML_SHAPEINFO" val="&lt;ThreeDShapeInfo&gt;&lt;uuid val=&quot;{5B66ADB4-BA34-43B7-BFD9-5BE42FF977F6}&quot;/&gt;&lt;isInvalidForFieldText val=&quot;0&quot;/&gt;&lt;Image&gt;&lt;filename val=&quot;C:\Users\User\AppData\Local\Temp\CP3586479362562Session\CPTrustFolder3586479362562\PPTImport3586484156125\data\asimages\{5B66ADB4-BA34-43B7-BFD9-5BE42FF977F6}_21.png&quot;/&gt;&lt;left val=&quot;42&quot;/&gt;&lt;top val=&quot;212&quot;/&gt;&lt;width val=&quot;870&quot;/&gt;&lt;height val=&quot;20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3730C19-8708-47FE-9C03-C13C57F953A9}&quot;/&gt;&lt;isInvalidForFieldText val=&quot;0&quot;/&gt;&lt;Image&gt;&lt;filename val=&quot;C:\Users\User\AppData\Local\Temp\CP3586479362562Session\CPTrustFolder3586479362562\PPTImport3586484156125\data\asimages\{C3730C19-8708-47FE-9C03-C13C57F953A9}_21.png&quot;/&gt;&lt;left val=&quot;727&quot;/&gt;&lt;top val=&quot;687&quot;/&gt;&lt;width val=&quot;226&quot;/&gt;&lt;height val=&quot;45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4CBCAD42-FBF6-413D-A5CE-0C97ADB772C8}&quot;/&gt;&lt;isInvalidForFieldText val=&quot;0&quot;/&gt;&lt;Image&gt;&lt;filename val=&quot;C:\Users\User\AppData\Local\Temp\CP3586479362562Session\CPTrustFolder3586479362562\PPTImport3586484156125\data\asimages\{4CBCAD42-FBF6-413D-A5CE-0C97ADB772C8}_22.png&quot;/&gt;&lt;left val=&quot;0&quot;/&gt;&lt;top val=&quot;76&quot;/&gt;&lt;width val=&quot;961&quot;/&gt;&lt;height val=&quot;122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6&quot;/&gt;&lt;lineCharCount val=&quot;58&quot;/&gt;&lt;lineCharCount val=&quot;1&quot;/&gt;&lt;lineCharCount val=&quot;58&quot;/&gt;&lt;lineCharCount val=&quot;35&quot;/&gt;&lt;/TableIndex&gt;&lt;/ShapeTextInfo&gt;"/>
  <p:tag name="HTML_SHAPEINFO" val="&lt;ThreeDShapeInfo&gt;&lt;uuid val=&quot;{4C922C16-9793-4194-81B8-C8DE62114C31}&quot;/&gt;&lt;isInvalidForFieldText val=&quot;0&quot;/&gt;&lt;Image&gt;&lt;filename val=&quot;C:\Users\User\AppData\Local\Temp\CP3586479362562Session\CPTrustFolder3586479362562\PPTImport3586484156125\data\asimages\{4C922C16-9793-4194-81B8-C8DE62114C31}_22.png&quot;/&gt;&lt;left val=&quot;42&quot;/&gt;&lt;top val=&quot;212&quot;/&gt;&lt;width val=&quot;881&quot;/&gt;&lt;height val=&quot;41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17AAD62-BA97-4F1C-B627-242C98A8A433}&quot;/&gt;&lt;isInvalidForFieldText val=&quot;0&quot;/&gt;&lt;Image&gt;&lt;filename val=&quot;C:\Users\User\AppData\Local\Temp\CP3586479362562Session\CPTrustFolder3586479362562\PPTImport3586484156125\data\asimages\{A17AAD62-BA97-4F1C-B627-242C98A8A433}_22.png&quot;/&gt;&lt;left val=&quot;727&quot;/&gt;&lt;top val=&quot;687&quot;/&gt;&lt;width val=&quot;226&quot;/&gt;&lt;height val=&quot;45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{F43F349F-FB60-4C30-9CEB-46758CC0D75C}&quot;/&gt;&lt;isInvalidForFieldText val=&quot;0&quot;/&gt;&lt;Image&gt;&lt;filename val=&quot;C:\Users\User\AppData\Local\Temp\CP3586479362562Session\CPTrustFolder3586479362562\PPTImport3586484156125\data\asimages\{F43F349F-FB60-4C30-9CEB-46758CC0D75C}_23.png&quot;/&gt;&lt;left val=&quot;0&quot;/&gt;&lt;top val=&quot;76&quot;/&gt;&lt;width val=&quot;961&quot;/&gt;&lt;height val=&quot;122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57&quot;/&gt;&lt;lineCharCount val=&quot;1&quot;/&gt;&lt;lineCharCount val=&quot;67&quot;/&gt;&lt;lineCharCount val=&quot;45&quot;/&gt;&lt;lineCharCount val=&quot;1&quot;/&gt;&lt;lineCharCount val=&quot;64&quot;/&gt;&lt;lineCharCount val=&quot;39&quot;/&gt;&lt;/TableIndex&gt;&lt;/ShapeTextInfo&gt;"/>
  <p:tag name="HTML_SHAPEINFO" val="&lt;ThreeDShapeInfo&gt;&lt;uuid val=&quot;{CE5D806E-C9EA-46E1-81CA-0703A48F8FB8}&quot;/&gt;&lt;isInvalidForFieldText val=&quot;0&quot;/&gt;&lt;Image&gt;&lt;filename val=&quot;C:\Users\User\AppData\Local\Temp\CP3586479362562Session\CPTrustFolder3586479362562\PPTImport3586484156125\data\asimages\{CE5D806E-C9EA-46E1-81CA-0703A48F8FB8}_23.png&quot;/&gt;&lt;left val=&quot;42&quot;/&gt;&lt;top val=&quot;212&quot;/&gt;&lt;width val=&quot;870&quot;/&gt;&lt;height val=&quot;41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04419A7-2862-4DC1-AB58-9A41EF937E3D}&quot;/&gt;&lt;isInvalidForFieldText val=&quot;0&quot;/&gt;&lt;Image&gt;&lt;filename val=&quot;C:\Users\User\AppData\Local\Temp\CP3586479362562Session\CPTrustFolder3586479362562\PPTImport3586484156125\data\asimages\{604419A7-2862-4DC1-AB58-9A41EF937E3D}_23.png&quot;/&gt;&lt;left val=&quot;727&quot;/&gt;&lt;top val=&quot;687&quot;/&gt;&lt;width val=&quot;226&quot;/&gt;&lt;height val=&quot;45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  <p:tag name="HTML_SHAPEINFO" val="&lt;ThreeDShapeInfo&gt;&lt;uuid val=&quot;{502D167C-E8AD-4889-9483-E93533831881}&quot;/&gt;&lt;isInvalidForFieldText val=&quot;0&quot;/&gt;&lt;Image&gt;&lt;filename val=&quot;C:\Users\User\AppData\Local\Temp\CP3586479362562Session\CPTrustFolder3586479362562\PPTImport3586484156125\data\asimages\{502D167C-E8AD-4889-9483-E93533831881}_24.png&quot;/&gt;&lt;left val=&quot;0&quot;/&gt;&lt;top val=&quot;76&quot;/&gt;&lt;width val=&quot;961&quot;/&gt;&lt;height val=&quot;122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7&quot;/&gt;&lt;lineCharCount val=&quot;53&quot;/&gt;&lt;lineCharCount val=&quot;1&quot;/&gt;&lt;lineCharCount val=&quot;72&quot;/&gt;&lt;lineCharCount val=&quot;70&quot;/&gt;&lt;/TableIndex&gt;&lt;/ShapeTextInfo&gt;"/>
  <p:tag name="HTML_SHAPEINFO" val="&lt;ThreeDShapeInfo&gt;&lt;uuid val=&quot;{33AA5F05-8A49-49B3-B3A1-FC7009BCF9AF}&quot;/&gt;&lt;isInvalidForFieldText val=&quot;0&quot;/&gt;&lt;Image&gt;&lt;filename val=&quot;C:\Users\User\AppData\Local\Temp\CP3586479362562Session\CPTrustFolder3586479362562\PPTImport3586484156125\data\asimages\{33AA5F05-8A49-49B3-B3A1-FC7009BCF9AF}_24.png&quot;/&gt;&lt;left val=&quot;42&quot;/&gt;&lt;top val=&quot;212&quot;/&gt;&lt;width val=&quot;881&quot;/&gt;&lt;height val=&quot;415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055FBC3-3BD0-4417-869C-E29F24244996}&quot;/&gt;&lt;isInvalidForFieldText val=&quot;0&quot;/&gt;&lt;Image&gt;&lt;filename val=&quot;C:\Users\User\AppData\Local\Temp\CP3586479362562Session\CPTrustFolder3586479362562\PPTImport3586484156125\data\asimages\{5055FBC3-3BD0-4417-869C-E29F24244996}_24.png&quot;/&gt;&lt;left val=&quot;727&quot;/&gt;&lt;top val=&quot;687&quot;/&gt;&lt;width val=&quot;226&quot;/&gt;&lt;height val=&quot;4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4036653-D1CB-4267-AEA9-58BE16AC425A}&quot;/&gt;&lt;isInvalidForFieldText val=&quot;0&quot;/&gt;&lt;Image&gt;&lt;filename val=&quot;C:\Users\User\AppData\Local\Temp\CP3586479362562Session\CPTrustFolder3586479362562\PPTImport3586484156125\data\asimages\{74036653-D1CB-4267-AEA9-58BE16AC425A}_25.png&quot;/&gt;&lt;left val=&quot;0&quot;/&gt;&lt;top val=&quot;0&quot;/&gt;&lt;width val=&quot;1&quot;/&gt;&lt;height val=&quot;1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Theme February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ebruary" id="{D1F4C9E1-2396-4CDD-8CA9-EB944796C043}" vid="{8A04F0C2-259B-4AE6-85B0-EB8C2087D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RO317-839076992-13555</_dlc_DocId>
    <_dlc_DocIdUrl xmlns="b62c6c12-24c5-4d47-ac4d-c5cc93bcdf7b">
      <Url>https://vaww.vashare.vba.va.gov/sites/SPTNCIO/focusedveterans/training/VSRvirtualtraining/_layouts/15/DocIdRedir.aspx?ID=RO317-839076992-13555</Url>
      <Description>RO317-839076992-13555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5E050F-F6DD-446A-BC54-722BE857956D}">
  <ds:schemaRefs>
    <ds:schemaRef ds:uri="http://purl.org/dc/dcmitype/"/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5F0E66-27E9-40AA-BF55-CCC68A378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7C3A45-DEDC-4379-ABC5-51EC673FC3D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February</Template>
  <TotalTime>7246</TotalTime>
  <Words>2346</Words>
  <Application>Microsoft Office PowerPoint</Application>
  <PresentationFormat>On-screen Show (4:3)</PresentationFormat>
  <Paragraphs>306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Courier New</vt:lpstr>
      <vt:lpstr>Symbol</vt:lpstr>
      <vt:lpstr>Tahoma</vt:lpstr>
      <vt:lpstr>Times New Roman</vt:lpstr>
      <vt:lpstr>Wingdings</vt:lpstr>
      <vt:lpstr>Theme February</vt:lpstr>
      <vt:lpstr>(VSR Challenge) Introduction to Ratings</vt:lpstr>
      <vt:lpstr>Lesson Objectives</vt:lpstr>
      <vt:lpstr>References</vt:lpstr>
      <vt:lpstr>VA Adjudicative Decisions</vt:lpstr>
      <vt:lpstr>The VSR’s Role </vt:lpstr>
      <vt:lpstr>The VSR’s Role (cont.)</vt:lpstr>
      <vt:lpstr>Authorization Authority </vt:lpstr>
      <vt:lpstr>Authorization Authority (cont.)</vt:lpstr>
      <vt:lpstr>RVSR’s Role</vt:lpstr>
      <vt:lpstr>Rating Decision Evidence</vt:lpstr>
      <vt:lpstr>Anatomy of Rating Decision</vt:lpstr>
      <vt:lpstr>The Narrative</vt:lpstr>
      <vt:lpstr>The Narrative (cont.)</vt:lpstr>
      <vt:lpstr>The Narrative (cont.)</vt:lpstr>
      <vt:lpstr>The Codesheet</vt:lpstr>
      <vt:lpstr>The Codesheet (cont.)</vt:lpstr>
      <vt:lpstr>Rating Schedule and Diagnostic Codes</vt:lpstr>
      <vt:lpstr>Special Monthly Compensation (SMC)</vt:lpstr>
      <vt:lpstr>Deferred Issues – Partial vs. Completely Deferred Rating</vt:lpstr>
      <vt:lpstr>Deferred Rating</vt:lpstr>
      <vt:lpstr>Processing Deferred Ratings</vt:lpstr>
      <vt:lpstr>Special Notation Box</vt:lpstr>
      <vt:lpstr>Filing and Distributing the Rating Decision</vt:lpstr>
      <vt:lpstr>Promulgating and Notifying of the Decision</vt:lpstr>
      <vt:lpstr>Promulgating and Notifying of the Decision (cont.)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Ratings PowerPoint Presentation</dc:title>
  <dc:subject>VSR</dc:subject>
  <dc:creator>Department of Veterans Affairs, Veterans Benefits Administration, Compensation Service, STAFF</dc:creator>
  <cp:keywords>Introduction to Ratings, rating, codesheet, narrative, RVSR, deferred rating, diagnostic code, Powerpoint</cp:keywords>
  <dc:description>This lesson is intended to provide the VSR with an understanding of the separate components of a rating decision and the VSR’s role in ensuring the rating decision is correct prior to promulgation.</dc:description>
  <cp:lastModifiedBy>Kathy Poole</cp:lastModifiedBy>
  <cp:revision>489</cp:revision>
  <dcterms:created xsi:type="dcterms:W3CDTF">2014-04-30T02:32:11Z</dcterms:created>
  <dcterms:modified xsi:type="dcterms:W3CDTF">2019-04-01T14:11:48Z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e362284f-74ee-4a04-9596-24f7b3ce683a</vt:lpwstr>
  </property>
</Properties>
</file>