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1"/>
  </p:notesMasterIdLst>
  <p:handoutMasterIdLst>
    <p:handoutMasterId r:id="rId32"/>
  </p:handoutMasterIdLst>
  <p:sldIdLst>
    <p:sldId id="257" r:id="rId5"/>
    <p:sldId id="261" r:id="rId6"/>
    <p:sldId id="262" r:id="rId7"/>
    <p:sldId id="263" r:id="rId8"/>
    <p:sldId id="264" r:id="rId9"/>
    <p:sldId id="278" r:id="rId10"/>
    <p:sldId id="265" r:id="rId11"/>
    <p:sldId id="266" r:id="rId12"/>
    <p:sldId id="267" r:id="rId13"/>
    <p:sldId id="268" r:id="rId14"/>
    <p:sldId id="269" r:id="rId15"/>
    <p:sldId id="270" r:id="rId16"/>
    <p:sldId id="271" r:id="rId17"/>
    <p:sldId id="285" r:id="rId18"/>
    <p:sldId id="279" r:id="rId19"/>
    <p:sldId id="280" r:id="rId20"/>
    <p:sldId id="281" r:id="rId21"/>
    <p:sldId id="282" r:id="rId22"/>
    <p:sldId id="276" r:id="rId23"/>
    <p:sldId id="283" r:id="rId24"/>
    <p:sldId id="273" r:id="rId25"/>
    <p:sldId id="274" r:id="rId26"/>
    <p:sldId id="275" r:id="rId27"/>
    <p:sldId id="284" r:id="rId28"/>
    <p:sldId id="286" r:id="rId29"/>
    <p:sldId id="277"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MS VBADE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55" autoAdjust="0"/>
    <p:restoredTop sz="91391" autoAdjust="0"/>
  </p:normalViewPr>
  <p:slideViewPr>
    <p:cSldViewPr snapToGrid="0">
      <p:cViewPr varScale="1">
        <p:scale>
          <a:sx n="120" d="100"/>
          <a:sy n="120" d="100"/>
        </p:scale>
        <p:origin x="177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371600" y="1143000"/>
            <a:ext cx="4114800" cy="3086100"/>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371600" y="1143000"/>
            <a:ext cx="4114800" cy="3086100"/>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245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371600" y="1143000"/>
            <a:ext cx="4114800" cy="308610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371600" y="1143000"/>
            <a:ext cx="4114800" cy="3086100"/>
          </a:xfr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413036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21875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1565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72641" indent="-172641">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6472" indent="-173831">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513160" indent="-166688">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85800" indent="-17264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95876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22810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56437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10452739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1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2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Layout" Target="../slideLayouts/slideLayout2.xml"/><Relationship Id="rId4" Type="http://schemas.openxmlformats.org/officeDocument/2006/relationships/tags" Target="../tags/tag93.xml"/></Relationships>
</file>

<file path=ppt/slides/_rels/slide24.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8.xml"/><Relationship Id="rId1" Type="http://schemas.openxmlformats.org/officeDocument/2006/relationships/tags" Target="../tags/tag9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xml"/><Relationship Id="rId1" Type="http://schemas.openxmlformats.org/officeDocument/2006/relationships/tags" Target="../tags/tag99.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49E251-35C2-465D-8292-4ED3A2A2B007}"/>
              </a:ext>
            </a:extLst>
          </p:cNvPr>
          <p:cNvSpPr>
            <a:spLocks noGrp="1"/>
          </p:cNvSpPr>
          <p:nvPr>
            <p:ph type="ctrTitle"/>
            <p:custDataLst>
              <p:tags r:id="rId1"/>
            </p:custDataLst>
          </p:nvPr>
        </p:nvSpPr>
        <p:spPr>
          <a:xfrm>
            <a:off x="685800" y="2819400"/>
            <a:ext cx="7772400" cy="1219200"/>
          </a:xfrm>
        </p:spPr>
        <p:txBody>
          <a:bodyPr/>
          <a:lstStyle/>
          <a:p>
            <a:r>
              <a:rPr lang="en-US" dirty="0"/>
              <a:t>Line of Duty (LOD) and Willful Misconduct</a:t>
            </a:r>
          </a:p>
        </p:txBody>
      </p:sp>
      <p:sp>
        <p:nvSpPr>
          <p:cNvPr id="6" name="Text Placeholder 5">
            <a:extLst>
              <a:ext uri="{FF2B5EF4-FFF2-40B4-BE49-F238E27FC236}">
                <a16:creationId xmlns:a16="http://schemas.microsoft.com/office/drawing/2014/main" id="{006BFFCC-E65B-42D3-BE29-345F0AECA9DB}"/>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CDB75FEC-F61C-4D73-BC00-F5BC9B1026BD}"/>
              </a:ext>
            </a:extLst>
          </p:cNvPr>
          <p:cNvSpPr>
            <a:spLocks noGrp="1"/>
          </p:cNvSpPr>
          <p:nvPr>
            <p:ph type="body" sz="quarter" idx="11"/>
            <p:custDataLst>
              <p:tags r:id="rId3"/>
            </p:custDataLst>
          </p:nvPr>
        </p:nvSpPr>
        <p:spPr>
          <a:xfrm>
            <a:off x="6096000" y="4724400"/>
            <a:ext cx="2362200" cy="838200"/>
          </a:xfrm>
        </p:spPr>
        <p:txBody>
          <a:bodyPr/>
          <a:lstStyle/>
          <a:p>
            <a:r>
              <a:rPr lang="en-US" dirty="0"/>
              <a:t>August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5901-21FE-4A27-9F47-75000E004F07}"/>
              </a:ext>
            </a:extLst>
          </p:cNvPr>
          <p:cNvSpPr>
            <a:spLocks noGrp="1"/>
          </p:cNvSpPr>
          <p:nvPr>
            <p:ph type="title"/>
            <p:custDataLst>
              <p:tags r:id="rId1"/>
            </p:custDataLst>
          </p:nvPr>
        </p:nvSpPr>
        <p:spPr>
          <a:xfrm>
            <a:off x="0" y="793631"/>
            <a:ext cx="9144000" cy="1086867"/>
          </a:xfrm>
        </p:spPr>
        <p:txBody>
          <a:bodyPr/>
          <a:lstStyle/>
          <a:p>
            <a:r>
              <a:rPr lang="en-US" dirty="0"/>
              <a:t>Willful Misconduct Determinations</a:t>
            </a:r>
          </a:p>
        </p:txBody>
      </p:sp>
      <p:sp>
        <p:nvSpPr>
          <p:cNvPr id="11268"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buClr>
                <a:srgbClr val="000066"/>
              </a:buClr>
            </a:pPr>
            <a:r>
              <a:rPr lang="en-US" altLang="en-US" dirty="0"/>
              <a:t>When considering determination of willful misconduct, note the subtle differences in the wording of the laws for “line of duty” and “willful misconduct.” </a:t>
            </a:r>
          </a:p>
        </p:txBody>
      </p:sp>
      <p:sp>
        <p:nvSpPr>
          <p:cNvPr id="3" name="Slide Number Placeholder 2">
            <a:extLst>
              <a:ext uri="{FF2B5EF4-FFF2-40B4-BE49-F238E27FC236}">
                <a16:creationId xmlns:a16="http://schemas.microsoft.com/office/drawing/2014/main" id="{3460934F-1941-4411-B5C1-3AB54A975417}"/>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10</a:t>
            </a:fld>
            <a:endParaRPr lang="en-US" dirty="0"/>
          </a:p>
        </p:txBody>
      </p:sp>
    </p:spTree>
    <p:extLst>
      <p:ext uri="{BB962C8B-B14F-4D97-AF65-F5344CB8AC3E}">
        <p14:creationId xmlns:p14="http://schemas.microsoft.com/office/powerpoint/2010/main" val="27338927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779A-2D6E-400C-BADD-A557FF9CF6B3}"/>
              </a:ext>
            </a:extLst>
          </p:cNvPr>
          <p:cNvSpPr>
            <a:spLocks noGrp="1"/>
          </p:cNvSpPr>
          <p:nvPr>
            <p:ph type="title"/>
            <p:custDataLst>
              <p:tags r:id="rId1"/>
            </p:custDataLst>
          </p:nvPr>
        </p:nvSpPr>
        <p:spPr>
          <a:xfrm>
            <a:off x="0" y="793631"/>
            <a:ext cx="9144000" cy="1086867"/>
          </a:xfrm>
        </p:spPr>
        <p:txBody>
          <a:bodyPr/>
          <a:lstStyle/>
          <a:p>
            <a:r>
              <a:rPr lang="en-US" dirty="0"/>
              <a:t>When to Make a Willful Misconduct Determination</a:t>
            </a:r>
          </a:p>
        </p:txBody>
      </p:sp>
      <p:sp>
        <p:nvSpPr>
          <p:cNvPr id="12292"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buClr>
                <a:srgbClr val="000066"/>
              </a:buClr>
            </a:pPr>
            <a:r>
              <a:rPr lang="en-US" altLang="en-US" dirty="0"/>
              <a:t>Make a willful misconduct determination if a death or disability that affects entitlement occurred under questionable circumstances.</a:t>
            </a:r>
          </a:p>
          <a:p>
            <a:pPr>
              <a:buClr>
                <a:srgbClr val="000066"/>
              </a:buClr>
            </a:pPr>
            <a:endParaRPr lang="en-US" altLang="en-US" dirty="0"/>
          </a:p>
          <a:p>
            <a:pPr>
              <a:buClr>
                <a:srgbClr val="000066"/>
              </a:buClr>
            </a:pPr>
            <a:r>
              <a:rPr lang="en-US" altLang="en-US" dirty="0"/>
              <a:t>Willful misconduct is not determinative unless it is the proximate, or direct, cause of injury, disease, or death.  </a:t>
            </a:r>
          </a:p>
        </p:txBody>
      </p:sp>
      <p:sp>
        <p:nvSpPr>
          <p:cNvPr id="3" name="Slide Number Placeholder 2">
            <a:extLst>
              <a:ext uri="{FF2B5EF4-FFF2-40B4-BE49-F238E27FC236}">
                <a16:creationId xmlns:a16="http://schemas.microsoft.com/office/drawing/2014/main" id="{9D688BD0-FD3F-4F05-8D8D-FE2C080BEDE4}"/>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11</a:t>
            </a:fld>
            <a:endParaRPr lang="en-US" dirty="0"/>
          </a:p>
        </p:txBody>
      </p:sp>
    </p:spTree>
    <p:extLst>
      <p:ext uri="{BB962C8B-B14F-4D97-AF65-F5344CB8AC3E}">
        <p14:creationId xmlns:p14="http://schemas.microsoft.com/office/powerpoint/2010/main" val="16011421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A31E-32E3-4082-A6B2-7E3AA67AA319}"/>
              </a:ext>
            </a:extLst>
          </p:cNvPr>
          <p:cNvSpPr>
            <a:spLocks noGrp="1"/>
          </p:cNvSpPr>
          <p:nvPr>
            <p:ph type="title"/>
            <p:custDataLst>
              <p:tags r:id="rId1"/>
            </p:custDataLst>
          </p:nvPr>
        </p:nvSpPr>
        <p:spPr>
          <a:xfrm>
            <a:off x="0" y="793631"/>
            <a:ext cx="9144000" cy="1086867"/>
          </a:xfrm>
        </p:spPr>
        <p:txBody>
          <a:bodyPr>
            <a:normAutofit/>
          </a:bodyPr>
          <a:lstStyle/>
          <a:p>
            <a:r>
              <a:rPr lang="en-US" sz="2700" dirty="0"/>
              <a:t>When </a:t>
            </a:r>
            <a:r>
              <a:rPr lang="en-US" sz="2700" i="1" dirty="0"/>
              <a:t>Not</a:t>
            </a:r>
            <a:r>
              <a:rPr lang="en-US" sz="2700" dirty="0"/>
              <a:t> to Make a Willful Misconduct Determination</a:t>
            </a:r>
          </a:p>
        </p:txBody>
      </p:sp>
      <p:sp>
        <p:nvSpPr>
          <p:cNvPr id="13316"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buClr>
                <a:srgbClr val="000066"/>
              </a:buClr>
            </a:pPr>
            <a:r>
              <a:rPr lang="en-US" altLang="en-US" dirty="0"/>
              <a:t>In general, accept service department findings of no misconduct as conclusive unless there is a preponderance of evidence to the contrary.</a:t>
            </a:r>
          </a:p>
          <a:p>
            <a:pPr>
              <a:buClr>
                <a:srgbClr val="000066"/>
              </a:buClr>
            </a:pPr>
            <a:r>
              <a:rPr lang="en-US" altLang="en-US" dirty="0"/>
              <a:t>The principles stated in M21-1MR, Part III, subpart v, 1.D.6.c regarding circumstances in which line of duty should not routinely be questioned apply to willful misconduct.  </a:t>
            </a:r>
          </a:p>
        </p:txBody>
      </p:sp>
      <p:sp>
        <p:nvSpPr>
          <p:cNvPr id="3" name="Slide Number Placeholder 2">
            <a:extLst>
              <a:ext uri="{FF2B5EF4-FFF2-40B4-BE49-F238E27FC236}">
                <a16:creationId xmlns:a16="http://schemas.microsoft.com/office/drawing/2014/main" id="{E18EEF60-838F-4CC3-BAA6-820CBCA19268}"/>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12</a:t>
            </a:fld>
            <a:endParaRPr lang="en-US" dirty="0"/>
          </a:p>
        </p:txBody>
      </p:sp>
    </p:spTree>
    <p:extLst>
      <p:ext uri="{BB962C8B-B14F-4D97-AF65-F5344CB8AC3E}">
        <p14:creationId xmlns:p14="http://schemas.microsoft.com/office/powerpoint/2010/main" val="35412344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3B98-FD7D-4533-B802-16D03DEEABA0}"/>
              </a:ext>
            </a:extLst>
          </p:cNvPr>
          <p:cNvSpPr>
            <a:spLocks noGrp="1"/>
          </p:cNvSpPr>
          <p:nvPr>
            <p:ph type="title"/>
            <p:custDataLst>
              <p:tags r:id="rId1"/>
            </p:custDataLst>
          </p:nvPr>
        </p:nvSpPr>
        <p:spPr>
          <a:xfrm>
            <a:off x="0" y="793631"/>
            <a:ext cx="9144000" cy="1086867"/>
          </a:xfrm>
        </p:spPr>
        <p:txBody>
          <a:bodyPr/>
          <a:lstStyle/>
          <a:p>
            <a:r>
              <a:rPr lang="en-US" dirty="0"/>
              <a:t>Willful Misconduct Exceptions</a:t>
            </a:r>
          </a:p>
        </p:txBody>
      </p:sp>
      <p:sp>
        <p:nvSpPr>
          <p:cNvPr id="14340" name="Rectangle 3"/>
          <p:cNvSpPr>
            <a:spLocks noGrp="1" noChangeArrowheads="1"/>
          </p:cNvSpPr>
          <p:nvPr>
            <p:ph idx="1"/>
            <p:custDataLst>
              <p:tags r:id="rId2"/>
            </p:custDataLst>
          </p:nvPr>
        </p:nvSpPr>
        <p:spPr>
          <a:xfrm>
            <a:off x="457200" y="2057401"/>
            <a:ext cx="8229600" cy="1000432"/>
          </a:xfrm>
          <a:prstGeom prst="rect">
            <a:avLst/>
          </a:prstGeom>
        </p:spPr>
        <p:txBody>
          <a:bodyPr>
            <a:normAutofit lnSpcReduction="10000"/>
          </a:bodyPr>
          <a:lstStyle/>
          <a:p>
            <a:pPr>
              <a:spcBef>
                <a:spcPct val="0"/>
              </a:spcBef>
            </a:pPr>
            <a:r>
              <a:rPr lang="en-US" altLang="en-US" dirty="0"/>
              <a:t>There are exceptions to the application of willful misconduct in determining entitlement for benefits involving venereal disease and suicide. The associated references are:   </a:t>
            </a:r>
          </a:p>
        </p:txBody>
      </p:sp>
      <p:sp>
        <p:nvSpPr>
          <p:cNvPr id="3" name="TextBox 2">
            <a:extLst>
              <a:ext uri="{FF2B5EF4-FFF2-40B4-BE49-F238E27FC236}">
                <a16:creationId xmlns:a16="http://schemas.microsoft.com/office/drawing/2014/main" id="{E1D7F2EB-8E11-4E8F-95CB-27DBD844D14E}"/>
              </a:ext>
            </a:extLst>
          </p:cNvPr>
          <p:cNvSpPr txBox="1"/>
          <p:nvPr>
            <p:custDataLst>
              <p:tags r:id="rId3"/>
            </p:custDataLst>
          </p:nvPr>
        </p:nvSpPr>
        <p:spPr>
          <a:xfrm>
            <a:off x="452284" y="3074662"/>
            <a:ext cx="8219768" cy="784830"/>
          </a:xfrm>
          <a:prstGeom prst="rect">
            <a:avLst/>
          </a:prstGeom>
          <a:noFill/>
        </p:spPr>
        <p:txBody>
          <a:bodyPr wrap="square" rtlCol="0">
            <a:spAutoFit/>
          </a:bodyPr>
          <a:lstStyle/>
          <a:p>
            <a:pPr marL="461963" lvl="3" indent="-2365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38 CFR 3.301(c)(1) - Venereal Disease    </a:t>
            </a:r>
          </a:p>
          <a:p>
            <a:pPr marL="461963" lvl="3" indent="-2365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38 CFR 3.302 – Suicide  </a:t>
            </a:r>
          </a:p>
        </p:txBody>
      </p:sp>
      <p:sp>
        <p:nvSpPr>
          <p:cNvPr id="5" name="Slide Number Placeholder 4">
            <a:extLst>
              <a:ext uri="{FF2B5EF4-FFF2-40B4-BE49-F238E27FC236}">
                <a16:creationId xmlns:a16="http://schemas.microsoft.com/office/drawing/2014/main" id="{E4AED60D-2E98-4910-BE74-210E74031161}"/>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13</a:t>
            </a:fld>
            <a:endParaRPr lang="en-US" dirty="0"/>
          </a:p>
        </p:txBody>
      </p:sp>
    </p:spTree>
    <p:extLst>
      <p:ext uri="{BB962C8B-B14F-4D97-AF65-F5344CB8AC3E}">
        <p14:creationId xmlns:p14="http://schemas.microsoft.com/office/powerpoint/2010/main" val="36474128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A9C5-5E66-4B68-8605-A54713217FEE}"/>
              </a:ext>
            </a:extLst>
          </p:cNvPr>
          <p:cNvSpPr>
            <a:spLocks noGrp="1"/>
          </p:cNvSpPr>
          <p:nvPr>
            <p:ph type="title"/>
            <p:custDataLst>
              <p:tags r:id="rId1"/>
            </p:custDataLst>
          </p:nvPr>
        </p:nvSpPr>
        <p:spPr>
          <a:xfrm>
            <a:off x="0" y="793631"/>
            <a:ext cx="9144000" cy="1086867"/>
          </a:xfrm>
        </p:spPr>
        <p:txBody>
          <a:bodyPr/>
          <a:lstStyle/>
          <a:p>
            <a:r>
              <a:rPr lang="en-US" dirty="0"/>
              <a:t>Intoxication Standards Set by National Safety Council</a:t>
            </a:r>
          </a:p>
        </p:txBody>
      </p:sp>
      <p:graphicFrame>
        <p:nvGraphicFramePr>
          <p:cNvPr id="5" name="Table 4">
            <a:extLst>
              <a:ext uri="{FF2B5EF4-FFF2-40B4-BE49-F238E27FC236}">
                <a16:creationId xmlns:a16="http://schemas.microsoft.com/office/drawing/2014/main" id="{AD87E71B-B8C9-4323-AE31-3DCD2A63A54B}"/>
              </a:ext>
            </a:extLst>
          </p:cNvPr>
          <p:cNvGraphicFramePr>
            <a:graphicFrameLocks noGrp="1"/>
          </p:cNvGraphicFramePr>
          <p:nvPr>
            <p:custDataLst>
              <p:tags r:id="rId2"/>
            </p:custDataLst>
            <p:extLst>
              <p:ext uri="{D42A27DB-BD31-4B8C-83A1-F6EECF244321}">
                <p14:modId xmlns:p14="http://schemas.microsoft.com/office/powerpoint/2010/main" val="2744288956"/>
              </p:ext>
            </p:extLst>
          </p:nvPr>
        </p:nvGraphicFramePr>
        <p:xfrm>
          <a:off x="523741" y="2722780"/>
          <a:ext cx="8096518" cy="3036915"/>
        </p:xfrm>
        <a:graphic>
          <a:graphicData uri="http://schemas.openxmlformats.org/drawingml/2006/table">
            <a:tbl>
              <a:tblPr/>
              <a:tblGrid>
                <a:gridCol w="1825685">
                  <a:extLst>
                    <a:ext uri="{9D8B030D-6E8A-4147-A177-3AD203B41FA5}">
                      <a16:colId xmlns:a16="http://schemas.microsoft.com/office/drawing/2014/main" val="20000"/>
                    </a:ext>
                  </a:extLst>
                </a:gridCol>
                <a:gridCol w="6270833">
                  <a:extLst>
                    <a:ext uri="{9D8B030D-6E8A-4147-A177-3AD203B41FA5}">
                      <a16:colId xmlns:a16="http://schemas.microsoft.com/office/drawing/2014/main" val="20001"/>
                    </a:ext>
                  </a:extLst>
                </a:gridCol>
              </a:tblGrid>
              <a:tr h="576173">
                <a:tc>
                  <a:txBody>
                    <a:bodyPr/>
                    <a:lstStyle/>
                    <a:p>
                      <a:pPr marL="0" marR="0" algn="ctr">
                        <a:spcBef>
                          <a:spcPts val="0"/>
                        </a:spcBef>
                        <a:spcAft>
                          <a:spcPts val="0"/>
                        </a:spcAft>
                      </a:pPr>
                      <a:r>
                        <a:rPr lang="en-US" sz="1800" b="0" dirty="0">
                          <a:solidFill>
                            <a:schemeClr val="tx1"/>
                          </a:solidFill>
                          <a:latin typeface="+mj-lt"/>
                          <a:ea typeface="Times New Roman"/>
                          <a:cs typeface="Times New Roman" panose="02020603050405020304" pitchFamily="18" charset="0"/>
                        </a:rPr>
                        <a:t>Blood Alcohol Concentration</a:t>
                      </a:r>
                    </a:p>
                  </a:txBody>
                  <a:tcPr marL="50800" marR="508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0" dirty="0">
                          <a:solidFill>
                            <a:schemeClr val="tx1"/>
                          </a:solidFill>
                          <a:latin typeface="+mj-lt"/>
                          <a:ea typeface="Times New Roman"/>
                          <a:cs typeface="Times New Roman" panose="02020603050405020304" pitchFamily="18" charset="0"/>
                        </a:rPr>
                        <a:t>Level of Intoxication</a:t>
                      </a:r>
                    </a:p>
                  </a:txBody>
                  <a:tcPr marL="50800" marR="508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88087">
                <a:tc>
                  <a:txBody>
                    <a:bodyPr/>
                    <a:lstStyle/>
                    <a:p>
                      <a:pPr marL="0" marR="0">
                        <a:spcBef>
                          <a:spcPts val="0"/>
                        </a:spcBef>
                        <a:spcAft>
                          <a:spcPts val="600"/>
                        </a:spcAft>
                      </a:pPr>
                      <a:r>
                        <a:rPr lang="en-US" sz="1800" dirty="0">
                          <a:solidFill>
                            <a:schemeClr val="tx1"/>
                          </a:solidFill>
                          <a:latin typeface="+mj-lt"/>
                          <a:ea typeface="Times New Roman"/>
                          <a:cs typeface="Times New Roman" panose="02020603050405020304" pitchFamily="18" charset="0"/>
                        </a:rPr>
                        <a:t>0.00 -0.05</a:t>
                      </a:r>
                    </a:p>
                  </a:txBody>
                  <a:tcPr marL="50800" marR="508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dirty="0">
                          <a:solidFill>
                            <a:schemeClr val="tx1"/>
                          </a:solidFill>
                          <a:latin typeface="+mj-lt"/>
                          <a:ea typeface="Times New Roman"/>
                          <a:cs typeface="Times New Roman" panose="02020603050405020304" pitchFamily="18" charset="0"/>
                        </a:rPr>
                        <a:t>Presumed not intoxicated/impaired.</a:t>
                      </a:r>
                    </a:p>
                  </a:txBody>
                  <a:tcPr marL="50800" marR="508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96482">
                <a:tc>
                  <a:txBody>
                    <a:bodyPr/>
                    <a:lstStyle/>
                    <a:p>
                      <a:pPr marL="0" marR="0">
                        <a:spcBef>
                          <a:spcPts val="0"/>
                        </a:spcBef>
                        <a:spcAft>
                          <a:spcPts val="600"/>
                        </a:spcAft>
                      </a:pPr>
                      <a:r>
                        <a:rPr lang="en-US" sz="1800" dirty="0">
                          <a:solidFill>
                            <a:schemeClr val="tx1"/>
                          </a:solidFill>
                          <a:latin typeface="+mj-lt"/>
                          <a:ea typeface="Times New Roman"/>
                          <a:cs typeface="Times New Roman" panose="02020603050405020304" pitchFamily="18" charset="0"/>
                        </a:rPr>
                        <a:t>0.05 -0.08</a:t>
                      </a:r>
                    </a:p>
                  </a:txBody>
                  <a:tcPr marL="50800" marR="508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dirty="0">
                          <a:solidFill>
                            <a:schemeClr val="tx1"/>
                          </a:solidFill>
                          <a:latin typeface="+mj-lt"/>
                          <a:ea typeface="Times New Roman"/>
                          <a:cs typeface="Times New Roman" panose="02020603050405020304" pitchFamily="18" charset="0"/>
                        </a:rPr>
                        <a:t>No presumption that the person was or was not intoxicated/impaired.</a:t>
                      </a:r>
                    </a:p>
                    <a:p>
                      <a:pPr marL="0" marR="0">
                        <a:spcBef>
                          <a:spcPts val="0"/>
                        </a:spcBef>
                        <a:spcAft>
                          <a:spcPts val="600"/>
                        </a:spcAft>
                      </a:pPr>
                      <a:r>
                        <a:rPr lang="en-US" sz="1800" b="1" i="1" dirty="0">
                          <a:solidFill>
                            <a:schemeClr val="tx1"/>
                          </a:solidFill>
                          <a:latin typeface="+mj-lt"/>
                          <a:ea typeface="Times New Roman"/>
                          <a:cs typeface="Times New Roman" panose="02020603050405020304" pitchFamily="18" charset="0"/>
                        </a:rPr>
                        <a:t>Important</a:t>
                      </a:r>
                      <a:r>
                        <a:rPr lang="en-US" sz="1800" dirty="0">
                          <a:solidFill>
                            <a:schemeClr val="tx1"/>
                          </a:solidFill>
                          <a:latin typeface="+mj-lt"/>
                          <a:ea typeface="Times New Roman"/>
                          <a:cs typeface="Times New Roman" panose="02020603050405020304" pitchFamily="18" charset="0"/>
                        </a:rPr>
                        <a:t>:  Such BAC may be considered with other competent evidence in determining if the person was under the intoxicating influence of alcohol.</a:t>
                      </a:r>
                    </a:p>
                  </a:txBody>
                  <a:tcPr marL="50800" marR="508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6173">
                <a:tc>
                  <a:txBody>
                    <a:bodyPr/>
                    <a:lstStyle/>
                    <a:p>
                      <a:pPr marL="0" marR="0">
                        <a:spcBef>
                          <a:spcPts val="0"/>
                        </a:spcBef>
                        <a:spcAft>
                          <a:spcPts val="600"/>
                        </a:spcAft>
                      </a:pPr>
                      <a:r>
                        <a:rPr lang="en-US" sz="1800" dirty="0">
                          <a:solidFill>
                            <a:schemeClr val="tx1"/>
                          </a:solidFill>
                          <a:latin typeface="+mj-lt"/>
                          <a:ea typeface="Times New Roman"/>
                          <a:cs typeface="Times New Roman" panose="02020603050405020304" pitchFamily="18" charset="0"/>
                        </a:rPr>
                        <a:t>0.08 or more</a:t>
                      </a:r>
                    </a:p>
                  </a:txBody>
                  <a:tcPr marL="50800" marR="5080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800" dirty="0">
                          <a:solidFill>
                            <a:schemeClr val="tx1"/>
                          </a:solidFill>
                          <a:latin typeface="+mj-lt"/>
                          <a:ea typeface="Times New Roman"/>
                          <a:cs typeface="Times New Roman" panose="02020603050405020304" pitchFamily="18" charset="0"/>
                        </a:rPr>
                        <a:t>Presumption established that the person was intoxicated/impaired.</a:t>
                      </a:r>
                    </a:p>
                  </a:txBody>
                  <a:tcPr marL="50800" marR="5080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Slide Number Placeholder 5">
            <a:extLst>
              <a:ext uri="{FF2B5EF4-FFF2-40B4-BE49-F238E27FC236}">
                <a16:creationId xmlns:a16="http://schemas.microsoft.com/office/drawing/2014/main" id="{F5DE877D-B5DC-4336-B741-CBFC6AD1D088}"/>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14</a:t>
            </a:fld>
            <a:endParaRPr lang="en-US" dirty="0"/>
          </a:p>
        </p:txBody>
      </p:sp>
    </p:spTree>
    <p:extLst>
      <p:ext uri="{BB962C8B-B14F-4D97-AF65-F5344CB8AC3E}">
        <p14:creationId xmlns:p14="http://schemas.microsoft.com/office/powerpoint/2010/main" val="2691876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Proximate and Immediate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A person is held responsible for disabling injuries or death that </a:t>
            </a:r>
            <a:r>
              <a:rPr lang="en-US" b="1" i="1" dirty="0"/>
              <a:t>resulted directly and immediately </a:t>
            </a:r>
            <a:r>
              <a:rPr lang="en-US" dirty="0"/>
              <a:t>from indulgence in alcohol on an individual occasion.</a:t>
            </a:r>
          </a:p>
          <a:p>
            <a:endParaRPr lang="en-US" dirty="0"/>
          </a:p>
          <a:p>
            <a:r>
              <a:rPr lang="en-US" dirty="0"/>
              <a:t>Willful misconduct in cases involving alcohol involve the willingness to achieve a drunken state and undertake tasks for which the person is unqualified, physically and mentally, because of the resulting intoxication.  </a:t>
            </a:r>
          </a:p>
        </p:txBody>
      </p:sp>
      <p:sp>
        <p:nvSpPr>
          <p:cNvPr id="5" name="Slide Number Placeholder 4">
            <a:extLst>
              <a:ext uri="{FF2B5EF4-FFF2-40B4-BE49-F238E27FC236}">
                <a16:creationId xmlns:a16="http://schemas.microsoft.com/office/drawing/2014/main" id="{2395C9D3-6311-4898-A936-A81E530457E3}"/>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15</a:t>
            </a:fld>
            <a:endParaRPr lang="en-US" dirty="0"/>
          </a:p>
        </p:txBody>
      </p:sp>
    </p:spTree>
    <p:extLst>
      <p:ext uri="{BB962C8B-B14F-4D97-AF65-F5344CB8AC3E}">
        <p14:creationId xmlns:p14="http://schemas.microsoft.com/office/powerpoint/2010/main" val="83475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Secondary Diseases and November 5, 1990</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tabLst>
                <a:tab pos="233363" algn="l"/>
              </a:tabLst>
            </a:pPr>
            <a:r>
              <a:rPr lang="en-US" dirty="0"/>
              <a:t>Prior to November 5, 1990, organic diseases secondary to chronic alcohol use, </a:t>
            </a:r>
            <a:r>
              <a:rPr lang="en-US" b="1" i="1" dirty="0"/>
              <a:t>were</a:t>
            </a:r>
            <a:r>
              <a:rPr lang="en-US" dirty="0"/>
              <a:t> incurred in line of duty and qualified for compensation.</a:t>
            </a:r>
          </a:p>
          <a:p>
            <a:pPr marL="233363" indent="-233363">
              <a:tabLst>
                <a:tab pos="233363" algn="l"/>
              </a:tabLst>
            </a:pPr>
            <a:r>
              <a:rPr lang="en-US" dirty="0"/>
              <a:t>On/after November 5, 1990, </a:t>
            </a:r>
            <a:r>
              <a:rPr lang="en-US" b="1" i="1" dirty="0"/>
              <a:t>not</a:t>
            </a:r>
            <a:r>
              <a:rPr lang="en-US" dirty="0"/>
              <a:t> incurred in line of duty and cannot qualify for compensation. </a:t>
            </a:r>
          </a:p>
        </p:txBody>
      </p:sp>
      <p:sp>
        <p:nvSpPr>
          <p:cNvPr id="5" name="Slide Number Placeholder 4">
            <a:extLst>
              <a:ext uri="{FF2B5EF4-FFF2-40B4-BE49-F238E27FC236}">
                <a16:creationId xmlns:a16="http://schemas.microsoft.com/office/drawing/2014/main" id="{1B23715A-A894-4930-8018-E1437D14113A}"/>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16</a:t>
            </a:fld>
            <a:endParaRPr lang="en-US" dirty="0"/>
          </a:p>
        </p:txBody>
      </p:sp>
    </p:spTree>
    <p:extLst>
      <p:ext uri="{BB962C8B-B14F-4D97-AF65-F5344CB8AC3E}">
        <p14:creationId xmlns:p14="http://schemas.microsoft.com/office/powerpoint/2010/main" val="2274084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Considerations for Alcohol in Willful Misconduct</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Facts found</a:t>
            </a:r>
          </a:p>
          <a:p>
            <a:pPr marL="233363" indent="-233363"/>
            <a:r>
              <a:rPr lang="en-US" dirty="0"/>
              <a:t>Don’t use inconclusive evidence to determine willful misconduct</a:t>
            </a:r>
          </a:p>
          <a:p>
            <a:pPr marL="233363" indent="-233363"/>
            <a:r>
              <a:rPr lang="en-US" dirty="0"/>
              <a:t>Adverse determination requires </a:t>
            </a:r>
            <a:r>
              <a:rPr lang="en-US" b="1" i="1" dirty="0"/>
              <a:t>excessive </a:t>
            </a:r>
            <a:r>
              <a:rPr lang="en-US" dirty="0"/>
              <a:t>indulgence as </a:t>
            </a:r>
            <a:r>
              <a:rPr lang="en-US" b="1" i="1" dirty="0"/>
              <a:t>proximate </a:t>
            </a:r>
            <a:r>
              <a:rPr lang="en-US" dirty="0"/>
              <a:t>cause of the disability or death</a:t>
            </a:r>
          </a:p>
          <a:p>
            <a:pPr marL="233363" indent="-233363"/>
            <a:r>
              <a:rPr lang="en-US" dirty="0"/>
              <a:t>Consider lab tests related to intoxication together with all other facts &amp; circumstances  </a:t>
            </a:r>
          </a:p>
        </p:txBody>
      </p:sp>
      <p:sp>
        <p:nvSpPr>
          <p:cNvPr id="5" name="Slide Number Placeholder 4">
            <a:extLst>
              <a:ext uri="{FF2B5EF4-FFF2-40B4-BE49-F238E27FC236}">
                <a16:creationId xmlns:a16="http://schemas.microsoft.com/office/drawing/2014/main" id="{0EB6B35F-EF95-42F3-857E-AC049B61B13D}"/>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17</a:t>
            </a:fld>
            <a:endParaRPr lang="en-US" dirty="0"/>
          </a:p>
        </p:txBody>
      </p:sp>
    </p:spTree>
    <p:extLst>
      <p:ext uri="{BB962C8B-B14F-4D97-AF65-F5344CB8AC3E}">
        <p14:creationId xmlns:p14="http://schemas.microsoft.com/office/powerpoint/2010/main" val="236703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Substance Abuse</a:t>
            </a:r>
          </a:p>
        </p:txBody>
      </p:sp>
      <p:sp>
        <p:nvSpPr>
          <p:cNvPr id="3" name="Content Placeholder 2"/>
          <p:cNvSpPr>
            <a:spLocks noGrp="1"/>
          </p:cNvSpPr>
          <p:nvPr>
            <p:ph idx="1"/>
            <p:custDataLst>
              <p:tags r:id="rId2"/>
            </p:custDataLst>
          </p:nvPr>
        </p:nvSpPr>
        <p:spPr>
          <a:xfrm>
            <a:off x="457200" y="2057400"/>
            <a:ext cx="8229600" cy="351503"/>
          </a:xfrm>
        </p:spPr>
        <p:txBody>
          <a:bodyPr>
            <a:noAutofit/>
          </a:bodyPr>
          <a:lstStyle/>
          <a:p>
            <a:r>
              <a:rPr lang="en-US" dirty="0"/>
              <a:t>For VA benefits, substance abuse includes alcohol and drugs. </a:t>
            </a:r>
          </a:p>
        </p:txBody>
      </p:sp>
      <p:sp>
        <p:nvSpPr>
          <p:cNvPr id="5" name="TextBox 4">
            <a:extLst>
              <a:ext uri="{FF2B5EF4-FFF2-40B4-BE49-F238E27FC236}">
                <a16:creationId xmlns:a16="http://schemas.microsoft.com/office/drawing/2014/main" id="{283946EB-DC7B-446B-AC51-AD8E161CFA9A}"/>
              </a:ext>
            </a:extLst>
          </p:cNvPr>
          <p:cNvSpPr txBox="1"/>
          <p:nvPr>
            <p:custDataLst>
              <p:tags r:id="rId3"/>
            </p:custDataLst>
          </p:nvPr>
        </p:nvSpPr>
        <p:spPr>
          <a:xfrm>
            <a:off x="452284" y="2408903"/>
            <a:ext cx="8209935" cy="2431435"/>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tabLst>
                <a:tab pos="630238" algn="l"/>
              </a:tabLst>
            </a:pPr>
            <a:r>
              <a:rPr lang="en-US" sz="2000" dirty="0">
                <a:latin typeface="+mj-lt"/>
              </a:rPr>
              <a:t>Alcohol abuse is drinking alcoholic beverages in an amount, over any period of time, sufficient to cause a disability.</a:t>
            </a:r>
          </a:p>
          <a:p>
            <a:pPr marL="233363" indent="-233363">
              <a:spcAft>
                <a:spcPts val="600"/>
              </a:spcAft>
              <a:buClr>
                <a:schemeClr val="tx1"/>
              </a:buClr>
              <a:buFont typeface="Arial" panose="020B0604020202020204" pitchFamily="34" charset="0"/>
              <a:buChar char="•"/>
              <a:tabLst>
                <a:tab pos="630238" algn="l"/>
              </a:tabLst>
            </a:pPr>
            <a:r>
              <a:rPr lang="en-US" sz="2000" dirty="0">
                <a:latin typeface="+mj-lt"/>
              </a:rPr>
              <a:t>Drug abuse includes the use of:</a:t>
            </a:r>
          </a:p>
          <a:p>
            <a:pPr lvl="1" indent="-223838">
              <a:spcAft>
                <a:spcPts val="600"/>
              </a:spcAft>
              <a:buClr>
                <a:schemeClr val="tx1"/>
              </a:buClr>
              <a:buFont typeface="Arial" panose="020B0604020202020204" pitchFamily="34" charset="0"/>
              <a:buChar char="•"/>
            </a:pPr>
            <a:r>
              <a:rPr lang="en-US" dirty="0">
                <a:latin typeface="+mj-lt"/>
                <a:cs typeface="Times New Roman" panose="02020603050405020304" pitchFamily="18" charset="0"/>
              </a:rPr>
              <a:t>Illegal drugs, including prescription drugs illegally or illicitly obtained</a:t>
            </a:r>
          </a:p>
          <a:p>
            <a:pPr lvl="1" indent="-223838">
              <a:spcAft>
                <a:spcPts val="600"/>
              </a:spcAft>
              <a:buClr>
                <a:schemeClr val="tx1"/>
              </a:buClr>
              <a:buFont typeface="Arial" panose="020B0604020202020204" pitchFamily="34" charset="0"/>
              <a:buChar char="•"/>
            </a:pPr>
            <a:r>
              <a:rPr lang="en-US" dirty="0">
                <a:latin typeface="+mj-lt"/>
                <a:cs typeface="Times New Roman" panose="02020603050405020304" pitchFamily="18" charset="0"/>
              </a:rPr>
              <a:t>Prescribed or non-prescribed drugs for a purpose other than the medically intended purpose</a:t>
            </a:r>
          </a:p>
          <a:p>
            <a:pPr lvl="1" indent="-223838">
              <a:spcAft>
                <a:spcPts val="600"/>
              </a:spcAft>
              <a:buClr>
                <a:schemeClr val="tx1"/>
              </a:buClr>
              <a:buFont typeface="Arial" panose="020B0604020202020204" pitchFamily="34" charset="0"/>
              <a:buChar char="•"/>
            </a:pPr>
            <a:r>
              <a:rPr lang="en-US" dirty="0">
                <a:latin typeface="+mj-lt"/>
                <a:cs typeface="Times New Roman" panose="02020603050405020304" pitchFamily="18" charset="0"/>
              </a:rPr>
              <a:t>Other agents, such as glue or paint, to enjoy their intoxicating effects  </a:t>
            </a:r>
          </a:p>
        </p:txBody>
      </p:sp>
      <p:sp>
        <p:nvSpPr>
          <p:cNvPr id="6" name="Slide Number Placeholder 5">
            <a:extLst>
              <a:ext uri="{FF2B5EF4-FFF2-40B4-BE49-F238E27FC236}">
                <a16:creationId xmlns:a16="http://schemas.microsoft.com/office/drawing/2014/main" id="{A684E1BB-27FE-41F9-88AE-FFD8C51CADD9}"/>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18</a:t>
            </a:fld>
            <a:endParaRPr lang="en-US" dirty="0"/>
          </a:p>
        </p:txBody>
      </p:sp>
    </p:spTree>
    <p:extLst>
      <p:ext uri="{BB962C8B-B14F-4D97-AF65-F5344CB8AC3E}">
        <p14:creationId xmlns:p14="http://schemas.microsoft.com/office/powerpoint/2010/main" val="35857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AC04-24FF-4308-975B-C8D87913E5C4}"/>
              </a:ext>
            </a:extLst>
          </p:cNvPr>
          <p:cNvSpPr>
            <a:spLocks noGrp="1"/>
          </p:cNvSpPr>
          <p:nvPr>
            <p:ph type="title"/>
            <p:custDataLst>
              <p:tags r:id="rId1"/>
            </p:custDataLst>
          </p:nvPr>
        </p:nvSpPr>
        <p:spPr>
          <a:xfrm>
            <a:off x="0" y="793631"/>
            <a:ext cx="9144000" cy="1086867"/>
          </a:xfrm>
        </p:spPr>
        <p:txBody>
          <a:bodyPr/>
          <a:lstStyle/>
          <a:p>
            <a:r>
              <a:rPr lang="en-US" dirty="0"/>
              <a:t>Willful Misconduct and Substance Abuse</a:t>
            </a:r>
          </a:p>
        </p:txBody>
      </p:sp>
      <p:graphicFrame>
        <p:nvGraphicFramePr>
          <p:cNvPr id="7" name="Table 6"/>
          <p:cNvGraphicFramePr>
            <a:graphicFrameLocks noGrp="1"/>
          </p:cNvGraphicFramePr>
          <p:nvPr>
            <p:custDataLst>
              <p:tags r:id="rId2"/>
            </p:custDataLst>
            <p:extLst>
              <p:ext uri="{D42A27DB-BD31-4B8C-83A1-F6EECF244321}">
                <p14:modId xmlns:p14="http://schemas.microsoft.com/office/powerpoint/2010/main" val="1952539314"/>
              </p:ext>
            </p:extLst>
          </p:nvPr>
        </p:nvGraphicFramePr>
        <p:xfrm>
          <a:off x="450448" y="2313366"/>
          <a:ext cx="8243104" cy="3855744"/>
        </p:xfrm>
        <a:graphic>
          <a:graphicData uri="http://schemas.openxmlformats.org/drawingml/2006/table">
            <a:tbl>
              <a:tblPr firstRow="1" bandRow="1">
                <a:tableStyleId>{5C22544A-7EE6-4342-B048-85BDC9FD1C3A}</a:tableStyleId>
              </a:tblPr>
              <a:tblGrid>
                <a:gridCol w="1309652">
                  <a:extLst>
                    <a:ext uri="{9D8B030D-6E8A-4147-A177-3AD203B41FA5}">
                      <a16:colId xmlns:a16="http://schemas.microsoft.com/office/drawing/2014/main" val="20000"/>
                    </a:ext>
                  </a:extLst>
                </a:gridCol>
                <a:gridCol w="6933452">
                  <a:extLst>
                    <a:ext uri="{9D8B030D-6E8A-4147-A177-3AD203B41FA5}">
                      <a16:colId xmlns:a16="http://schemas.microsoft.com/office/drawing/2014/main" val="20001"/>
                    </a:ext>
                  </a:extLst>
                </a:gridCol>
              </a:tblGrid>
              <a:tr h="1970642">
                <a:tc>
                  <a:txBody>
                    <a:bodyPr/>
                    <a:lstStyle/>
                    <a:p>
                      <a:r>
                        <a:rPr lang="en-US" sz="1700" b="0" dirty="0">
                          <a:solidFill>
                            <a:schemeClr val="tx1"/>
                          </a:solidFill>
                          <a:latin typeface="+mj-lt"/>
                          <a:cs typeface="Times New Roman" panose="02020603050405020304" pitchFamily="18" charset="0"/>
                        </a:rPr>
                        <a:t>Not Willful</a:t>
                      </a:r>
                      <a:r>
                        <a:rPr lang="en-US" sz="1700" b="0" baseline="0" dirty="0">
                          <a:solidFill>
                            <a:schemeClr val="tx1"/>
                          </a:solidFill>
                          <a:latin typeface="+mj-lt"/>
                          <a:cs typeface="Times New Roman" panose="02020603050405020304" pitchFamily="18" charset="0"/>
                        </a:rPr>
                        <a:t> Misconduct</a:t>
                      </a:r>
                      <a:endParaRPr lang="en-US" sz="1700" b="0" dirty="0">
                        <a:solidFill>
                          <a:schemeClr val="tx1"/>
                        </a:solidFill>
                        <a:latin typeface="+mj-lt"/>
                        <a:cs typeface="Times New Roman" panose="02020603050405020304" pitchFamily="18" charset="0"/>
                      </a:endParaRP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hangingPunct="0"/>
                      <a:r>
                        <a:rPr lang="en-US" sz="1700" b="0" kern="1200" dirty="0">
                          <a:solidFill>
                            <a:schemeClr val="tx1"/>
                          </a:solidFill>
                          <a:latin typeface="+mj-lt"/>
                          <a:ea typeface="+mn-ea"/>
                          <a:cs typeface="Times New Roman" panose="02020603050405020304" pitchFamily="18" charset="0"/>
                        </a:rPr>
                        <a:t>When use involves:</a:t>
                      </a:r>
                    </a:p>
                    <a:p>
                      <a:pPr marL="742950" lvl="1" indent="-285750" algn="l" rtl="0" eaLnBrk="0" fontAlgn="base" hangingPunct="0">
                        <a:spcBef>
                          <a:spcPts val="600"/>
                        </a:spcBef>
                        <a:spcAft>
                          <a:spcPts val="600"/>
                        </a:spcAft>
                        <a:buClr>
                          <a:schemeClr val="tx1"/>
                        </a:buClr>
                        <a:buFont typeface="Arial" panose="020B0604020202020204" pitchFamily="34" charset="0"/>
                        <a:buChar char="•"/>
                      </a:pPr>
                      <a:r>
                        <a:rPr lang="en-US" sz="1700" b="0" dirty="0">
                          <a:solidFill>
                            <a:schemeClr val="tx1"/>
                          </a:solidFill>
                          <a:latin typeface="+mj-lt"/>
                          <a:cs typeface="Times New Roman" panose="02020603050405020304" pitchFamily="18" charset="0"/>
                        </a:rPr>
                        <a:t>Isolated and infrequent use of drugs by itself </a:t>
                      </a:r>
                    </a:p>
                    <a:p>
                      <a:pPr marL="742950" lvl="1" indent="-285750" algn="l" rtl="0" eaLnBrk="0" fontAlgn="base" hangingPunct="0">
                        <a:spcBef>
                          <a:spcPts val="600"/>
                        </a:spcBef>
                        <a:spcAft>
                          <a:spcPts val="600"/>
                        </a:spcAft>
                        <a:buClr>
                          <a:schemeClr val="tx1"/>
                        </a:buClr>
                        <a:buFont typeface="Arial" panose="020B0604020202020204" pitchFamily="34" charset="0"/>
                        <a:buChar char="•"/>
                      </a:pPr>
                      <a:r>
                        <a:rPr lang="en-US" sz="1700" b="0" dirty="0">
                          <a:solidFill>
                            <a:schemeClr val="tx1"/>
                          </a:solidFill>
                          <a:latin typeface="+mj-lt"/>
                          <a:cs typeface="Times New Roman" panose="02020603050405020304" pitchFamily="18" charset="0"/>
                        </a:rPr>
                        <a:t>Organic diseases and disabilities which are a secondary result of the chronic use of drugs and infections coinciding with injection of drugs </a:t>
                      </a:r>
                    </a:p>
                    <a:p>
                      <a:pPr marL="742950" lvl="1" indent="-285750" algn="l" rtl="0" eaLnBrk="0" fontAlgn="base" hangingPunct="0">
                        <a:spcBef>
                          <a:spcPts val="600"/>
                        </a:spcBef>
                        <a:spcAft>
                          <a:spcPts val="600"/>
                        </a:spcAft>
                        <a:buClr>
                          <a:schemeClr val="tx1"/>
                        </a:buClr>
                        <a:buFont typeface="Arial" panose="020B0604020202020204" pitchFamily="34" charset="0"/>
                        <a:buChar char="•"/>
                      </a:pPr>
                      <a:r>
                        <a:rPr lang="en-US" sz="1700" b="0" dirty="0">
                          <a:solidFill>
                            <a:schemeClr val="tx1"/>
                          </a:solidFill>
                          <a:latin typeface="+mj-lt"/>
                          <a:cs typeface="Times New Roman" panose="02020603050405020304" pitchFamily="18" charset="0"/>
                        </a:rPr>
                        <a:t>Drugs used for therapeutic purposes or where use of drugs or addiction thereto, results from a service-connected disability</a:t>
                      </a: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94152">
                <a:tc>
                  <a:txBody>
                    <a:bodyPr/>
                    <a:lstStyle/>
                    <a:p>
                      <a:r>
                        <a:rPr lang="en-US" sz="1700" b="0" dirty="0">
                          <a:solidFill>
                            <a:schemeClr val="tx1"/>
                          </a:solidFill>
                          <a:latin typeface="+mj-lt"/>
                          <a:cs typeface="Times New Roman" panose="02020603050405020304" pitchFamily="18" charset="0"/>
                        </a:rPr>
                        <a:t>Willful</a:t>
                      </a:r>
                      <a:r>
                        <a:rPr lang="en-US" sz="1700" b="0" baseline="0" dirty="0">
                          <a:solidFill>
                            <a:schemeClr val="tx1"/>
                          </a:solidFill>
                          <a:latin typeface="+mj-lt"/>
                          <a:cs typeface="Times New Roman" panose="02020603050405020304" pitchFamily="18" charset="0"/>
                        </a:rPr>
                        <a:t> Misconduct</a:t>
                      </a:r>
                      <a:endParaRPr lang="en-US" sz="1700" b="0" dirty="0">
                        <a:solidFill>
                          <a:schemeClr val="tx1"/>
                        </a:solidFill>
                        <a:latin typeface="+mj-lt"/>
                        <a:cs typeface="Times New Roman" panose="02020603050405020304" pitchFamily="18" charset="0"/>
                      </a:endParaRP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hangingPunct="0"/>
                      <a:r>
                        <a:rPr lang="en-US" sz="1700" b="0" kern="1200" dirty="0">
                          <a:solidFill>
                            <a:schemeClr val="tx1"/>
                          </a:solidFill>
                          <a:latin typeface="+mj-lt"/>
                          <a:ea typeface="+mn-ea"/>
                          <a:cs typeface="Times New Roman" panose="02020603050405020304" pitchFamily="18" charset="0"/>
                        </a:rPr>
                        <a:t>When: </a:t>
                      </a:r>
                    </a:p>
                    <a:p>
                      <a:pPr marL="742950" lvl="1" indent="-285750" algn="l" rtl="0" eaLnBrk="0" fontAlgn="base" hangingPunct="0">
                        <a:spcBef>
                          <a:spcPts val="600"/>
                        </a:spcBef>
                        <a:spcAft>
                          <a:spcPts val="600"/>
                        </a:spcAft>
                        <a:buClr>
                          <a:schemeClr val="tx1"/>
                        </a:buClr>
                        <a:buFont typeface="Arial" panose="020B0604020202020204" pitchFamily="34" charset="0"/>
                        <a:buChar char="•"/>
                      </a:pPr>
                      <a:r>
                        <a:rPr lang="en-US" sz="1700" dirty="0">
                          <a:solidFill>
                            <a:schemeClr val="tx1"/>
                          </a:solidFill>
                          <a:latin typeface="+mj-lt"/>
                          <a:cs typeface="Times New Roman" panose="02020603050405020304" pitchFamily="18" charset="0"/>
                        </a:rPr>
                        <a:t>Progressive and frequent use of drugs reach the point of addiction</a:t>
                      </a:r>
                    </a:p>
                    <a:p>
                      <a:pPr marL="742950" lvl="1" indent="-285750" algn="l" rtl="0" eaLnBrk="0" fontAlgn="base" hangingPunct="0">
                        <a:spcBef>
                          <a:spcPts val="600"/>
                        </a:spcBef>
                        <a:spcAft>
                          <a:spcPts val="600"/>
                        </a:spcAft>
                        <a:buClr>
                          <a:schemeClr val="tx1"/>
                        </a:buClr>
                        <a:buFont typeface="Arial" panose="020B0604020202020204" pitchFamily="34" charset="0"/>
                        <a:buChar char="•"/>
                      </a:pPr>
                      <a:r>
                        <a:rPr lang="en-US" sz="1700" dirty="0">
                          <a:solidFill>
                            <a:schemeClr val="tx1"/>
                          </a:solidFill>
                          <a:latin typeface="+mj-lt"/>
                          <a:cs typeface="Times New Roman" panose="02020603050405020304" pitchFamily="18" charset="0"/>
                        </a:rPr>
                        <a:t>Drugs are used to enjoy or experience their effects and the effects result proximately and immediately in disability or death</a:t>
                      </a: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9471" name="Rectangle 7"/>
          <p:cNvSpPr>
            <a:spLocks noChangeArrowheads="1"/>
          </p:cNvSpPr>
          <p:nvPr>
            <p:custDataLst>
              <p:tags r:id="rId3"/>
            </p:custDataLst>
          </p:nvPr>
        </p:nvSpPr>
        <p:spPr bwMode="auto">
          <a:xfrm>
            <a:off x="450448" y="1880498"/>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eaLnBrk="1" hangingPunct="1">
              <a:spcAft>
                <a:spcPts val="600"/>
              </a:spcAft>
            </a:pPr>
            <a:r>
              <a:rPr lang="en-US" altLang="en-US" sz="2000" dirty="0">
                <a:latin typeface="+mj-lt"/>
                <a:cs typeface="Times New Roman" panose="02020603050405020304" pitchFamily="18" charset="0"/>
              </a:rPr>
              <a:t>According to 38 CFR 3.301(c)(2), substance abuse is:</a:t>
            </a:r>
          </a:p>
        </p:txBody>
      </p:sp>
      <p:sp>
        <p:nvSpPr>
          <p:cNvPr id="5" name="Slide Number Placeholder 4">
            <a:extLst>
              <a:ext uri="{FF2B5EF4-FFF2-40B4-BE49-F238E27FC236}">
                <a16:creationId xmlns:a16="http://schemas.microsoft.com/office/drawing/2014/main" id="{8F368EEB-6326-49FE-A757-C8C86833B16A}"/>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19</a:t>
            </a:fld>
            <a:endParaRPr lang="en-US" dirty="0"/>
          </a:p>
        </p:txBody>
      </p:sp>
    </p:spTree>
    <p:extLst>
      <p:ext uri="{BB962C8B-B14F-4D97-AF65-F5344CB8AC3E}">
        <p14:creationId xmlns:p14="http://schemas.microsoft.com/office/powerpoint/2010/main" val="39942374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custDataLst>
              <p:tags r:id="rId1"/>
            </p:custDataLst>
          </p:nvPr>
        </p:nvSpPr>
        <p:spPr>
          <a:xfrm>
            <a:off x="0" y="793631"/>
            <a:ext cx="9144000" cy="1086867"/>
          </a:xfrm>
        </p:spPr>
        <p:txBody>
          <a:bodyPr>
            <a:normAutofit/>
          </a:bodyPr>
          <a:lstStyle/>
          <a:p>
            <a:pPr>
              <a:defRPr/>
            </a:pPr>
            <a:r>
              <a:rPr lang="en-US" dirty="0"/>
              <a:t>Lesson Objectives</a:t>
            </a:r>
          </a:p>
        </p:txBody>
      </p:sp>
      <p:sp>
        <p:nvSpPr>
          <p:cNvPr id="4101" name="Rectangle 6"/>
          <p:cNvSpPr>
            <a:spLocks noGrp="1" noChangeArrowheads="1"/>
          </p:cNvSpPr>
          <p:nvPr>
            <p:ph idx="1"/>
            <p:custDataLst>
              <p:tags r:id="rId2"/>
            </p:custDataLst>
          </p:nvPr>
        </p:nvSpPr>
        <p:spPr>
          <a:xfrm>
            <a:off x="457200" y="2057400"/>
            <a:ext cx="8229600" cy="3916363"/>
          </a:xfrm>
        </p:spPr>
        <p:txBody>
          <a:bodyPr>
            <a:normAutofit/>
          </a:bodyPr>
          <a:lstStyle/>
          <a:p>
            <a:pPr marL="233363" lvl="0" indent="-233363">
              <a:lnSpc>
                <a:spcPct val="110000"/>
              </a:lnSpc>
            </a:pPr>
            <a:r>
              <a:rPr lang="en-US" sz="2200" dirty="0"/>
              <a:t>Identify requirements for a line of duty disability or death claim</a:t>
            </a:r>
          </a:p>
          <a:p>
            <a:pPr marL="233363" lvl="0" indent="-233363">
              <a:lnSpc>
                <a:spcPct val="110000"/>
              </a:lnSpc>
            </a:pPr>
            <a:r>
              <a:rPr lang="en-US" sz="2200" dirty="0"/>
              <a:t>Identify the key components of “willful misconduct”</a:t>
            </a:r>
          </a:p>
          <a:p>
            <a:pPr marL="233363" lvl="0" indent="-233363">
              <a:lnSpc>
                <a:spcPct val="110000"/>
              </a:lnSpc>
            </a:pPr>
            <a:r>
              <a:rPr lang="en-US" sz="2200" dirty="0"/>
              <a:t>Determine when to make a willful misconduct determination</a:t>
            </a:r>
          </a:p>
          <a:p>
            <a:pPr marL="233363" lvl="0" indent="-233363">
              <a:lnSpc>
                <a:spcPct val="110000"/>
              </a:lnSpc>
            </a:pPr>
            <a:r>
              <a:rPr lang="en-US" sz="2200" dirty="0"/>
              <a:t>Restate considerations when making willful misconduct determinations based on alcohol consumption</a:t>
            </a:r>
          </a:p>
          <a:p>
            <a:pPr marL="233363" indent="-233363">
              <a:lnSpc>
                <a:spcPct val="110000"/>
              </a:lnSpc>
            </a:pPr>
            <a:r>
              <a:rPr lang="en-US" sz="2200" dirty="0"/>
              <a:t>Restate considerations when making willful misconduct determinations based on substance abuse</a:t>
            </a:r>
          </a:p>
          <a:p>
            <a:pPr marL="233363" lvl="0" indent="-233363">
              <a:lnSpc>
                <a:spcPct val="110000"/>
              </a:lnSpc>
            </a:pPr>
            <a:r>
              <a:rPr lang="en-US" sz="2200" dirty="0"/>
              <a:t>Restate considerations when making willful misconduct determinations based on vehicular accidents</a:t>
            </a:r>
          </a:p>
          <a:p>
            <a:pPr lvl="0"/>
            <a:endParaRPr lang="en-US" sz="2400" dirty="0"/>
          </a:p>
        </p:txBody>
      </p:sp>
      <p:sp>
        <p:nvSpPr>
          <p:cNvPr id="2" name="Slide Number Placeholder 1">
            <a:extLst>
              <a:ext uri="{FF2B5EF4-FFF2-40B4-BE49-F238E27FC236}">
                <a16:creationId xmlns:a16="http://schemas.microsoft.com/office/drawing/2014/main" id="{08ED0EF9-D55D-4A06-B9F7-78C2271B1139}"/>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25111374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Substance Abuse Considerations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Accidental or careless use isn’t “drug abuse” unless it’s the result of</a:t>
            </a:r>
          </a:p>
          <a:p>
            <a:pPr marL="457200" lvl="1" indent="-223838"/>
            <a:r>
              <a:rPr lang="en-US" dirty="0">
                <a:latin typeface="+mj-lt"/>
                <a:cs typeface="Times New Roman" panose="02020603050405020304" pitchFamily="18" charset="0"/>
              </a:rPr>
              <a:t>Intoxication from alcohol or illegal drugs</a:t>
            </a:r>
          </a:p>
          <a:p>
            <a:pPr marL="457200" lvl="1" indent="-223838"/>
            <a:r>
              <a:rPr lang="en-US" dirty="0">
                <a:latin typeface="+mj-lt"/>
                <a:cs typeface="Times New Roman" panose="02020603050405020304" pitchFamily="18" charset="0"/>
              </a:rPr>
              <a:t>Veteran’s willful misconduct</a:t>
            </a:r>
          </a:p>
          <a:p>
            <a:pPr marL="233363" indent="-233363"/>
            <a:r>
              <a:rPr lang="en-US" dirty="0">
                <a:latin typeface="+mj-lt"/>
              </a:rPr>
              <a:t>Secondary service connection is not possible after November 1, 1990 for diseases/disabilities secondary to alcohol or drug abuse; however,</a:t>
            </a:r>
          </a:p>
          <a:p>
            <a:pPr marL="233363" indent="-233363"/>
            <a:r>
              <a:rPr lang="en-US" dirty="0">
                <a:latin typeface="+mj-lt"/>
              </a:rPr>
              <a:t>If abuse is determined secondary or part of a SC condition, 38 CFR 3.310(a) does allow for possible service connection. </a:t>
            </a:r>
          </a:p>
        </p:txBody>
      </p:sp>
      <p:sp>
        <p:nvSpPr>
          <p:cNvPr id="5" name="Slide Number Placeholder 4">
            <a:extLst>
              <a:ext uri="{FF2B5EF4-FFF2-40B4-BE49-F238E27FC236}">
                <a16:creationId xmlns:a16="http://schemas.microsoft.com/office/drawing/2014/main" id="{B2078B47-B452-4C87-B3B3-86B500CBC099}"/>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20</a:t>
            </a:fld>
            <a:endParaRPr lang="en-US" dirty="0"/>
          </a:p>
        </p:txBody>
      </p:sp>
    </p:spTree>
    <p:extLst>
      <p:ext uri="{BB962C8B-B14F-4D97-AF65-F5344CB8AC3E}">
        <p14:creationId xmlns:p14="http://schemas.microsoft.com/office/powerpoint/2010/main" val="13453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61D0-0B58-4FB0-86D5-F251E65FD5B2}"/>
              </a:ext>
            </a:extLst>
          </p:cNvPr>
          <p:cNvSpPr>
            <a:spLocks noGrp="1"/>
          </p:cNvSpPr>
          <p:nvPr>
            <p:ph type="title"/>
            <p:custDataLst>
              <p:tags r:id="rId1"/>
            </p:custDataLst>
          </p:nvPr>
        </p:nvSpPr>
        <p:spPr>
          <a:xfrm>
            <a:off x="0" y="793631"/>
            <a:ext cx="9144000" cy="1086867"/>
          </a:xfrm>
        </p:spPr>
        <p:txBody>
          <a:bodyPr/>
          <a:lstStyle/>
          <a:p>
            <a:r>
              <a:rPr lang="en-US" dirty="0"/>
              <a:t>Importance of Physical Evidence</a:t>
            </a:r>
          </a:p>
        </p:txBody>
      </p:sp>
      <p:sp>
        <p:nvSpPr>
          <p:cNvPr id="13315" name="Rectangle 3"/>
          <p:cNvSpPr>
            <a:spLocks noGrp="1" noChangeArrowheads="1"/>
          </p:cNvSpPr>
          <p:nvPr>
            <p:ph idx="1"/>
            <p:custDataLst>
              <p:tags r:id="rId2"/>
            </p:custDataLst>
          </p:nvPr>
        </p:nvSpPr>
        <p:spPr>
          <a:xfrm>
            <a:off x="457200" y="2057400"/>
            <a:ext cx="8229600" cy="3916363"/>
          </a:xfrm>
        </p:spPr>
        <p:txBody>
          <a:bodyPr>
            <a:normAutofit/>
          </a:bodyPr>
          <a:lstStyle/>
          <a:p>
            <a:pPr>
              <a:lnSpc>
                <a:spcPct val="110000"/>
              </a:lnSpc>
              <a:buClr>
                <a:srgbClr val="1D3275"/>
              </a:buClr>
              <a:defRPr/>
            </a:pPr>
            <a:r>
              <a:rPr lang="en-US" dirty="0"/>
              <a:t>In vehicular accidents, there is frequently no direct testimony or such testimony in itself presents an incomplete picture. </a:t>
            </a:r>
          </a:p>
          <a:p>
            <a:pPr>
              <a:lnSpc>
                <a:spcPct val="110000"/>
              </a:lnSpc>
              <a:buClr>
                <a:srgbClr val="1D3275"/>
              </a:buClr>
              <a:defRPr/>
            </a:pPr>
            <a:endParaRPr lang="en-US" dirty="0"/>
          </a:p>
          <a:p>
            <a:pPr>
              <a:lnSpc>
                <a:spcPct val="110000"/>
              </a:lnSpc>
              <a:buClr>
                <a:srgbClr val="1D3275"/>
              </a:buClr>
              <a:defRPr/>
            </a:pPr>
            <a:r>
              <a:rPr lang="en-US" dirty="0"/>
              <a:t>Therefore, the physical evidence assumes added importance and is entitled to greater weight.   </a:t>
            </a:r>
          </a:p>
        </p:txBody>
      </p:sp>
      <p:sp>
        <p:nvSpPr>
          <p:cNvPr id="3" name="Slide Number Placeholder 2">
            <a:extLst>
              <a:ext uri="{FF2B5EF4-FFF2-40B4-BE49-F238E27FC236}">
                <a16:creationId xmlns:a16="http://schemas.microsoft.com/office/drawing/2014/main" id="{C5BEF790-BC81-44F5-8FA3-7F66D2075233}"/>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21</a:t>
            </a:fld>
            <a:endParaRPr lang="en-US" dirty="0"/>
          </a:p>
        </p:txBody>
      </p:sp>
    </p:spTree>
    <p:extLst>
      <p:ext uri="{BB962C8B-B14F-4D97-AF65-F5344CB8AC3E}">
        <p14:creationId xmlns:p14="http://schemas.microsoft.com/office/powerpoint/2010/main" val="349132515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9E81-7DFE-4A0A-AB96-2ADD4B873DD5}"/>
              </a:ext>
            </a:extLst>
          </p:cNvPr>
          <p:cNvSpPr>
            <a:spLocks noGrp="1"/>
          </p:cNvSpPr>
          <p:nvPr>
            <p:ph type="title"/>
            <p:custDataLst>
              <p:tags r:id="rId1"/>
            </p:custDataLst>
          </p:nvPr>
        </p:nvSpPr>
        <p:spPr>
          <a:xfrm>
            <a:off x="0" y="793631"/>
            <a:ext cx="9144000" cy="1086867"/>
          </a:xfrm>
        </p:spPr>
        <p:txBody>
          <a:bodyPr/>
          <a:lstStyle/>
          <a:p>
            <a:r>
              <a:rPr lang="en-US" dirty="0"/>
              <a:t>Considerations</a:t>
            </a:r>
          </a:p>
        </p:txBody>
      </p:sp>
      <p:sp>
        <p:nvSpPr>
          <p:cNvPr id="13315" name="Rectangle 3"/>
          <p:cNvSpPr>
            <a:spLocks noGrp="1" noChangeArrowheads="1"/>
          </p:cNvSpPr>
          <p:nvPr>
            <p:ph idx="1"/>
            <p:custDataLst>
              <p:tags r:id="rId2"/>
            </p:custDataLst>
          </p:nvPr>
        </p:nvSpPr>
        <p:spPr>
          <a:xfrm>
            <a:off x="457200" y="2057401"/>
            <a:ext cx="8229600" cy="373703"/>
          </a:xfrm>
        </p:spPr>
        <p:txBody>
          <a:bodyPr>
            <a:normAutofit lnSpcReduction="10000"/>
          </a:bodyPr>
          <a:lstStyle/>
          <a:p>
            <a:pPr>
              <a:buClr>
                <a:srgbClr val="1D3275"/>
              </a:buClr>
              <a:defRPr/>
            </a:pPr>
            <a:r>
              <a:rPr lang="en-US" dirty="0"/>
              <a:t>Factors to consider in the determination of vehicular accidents include: </a:t>
            </a:r>
            <a:endParaRPr lang="en-US" sz="1600" dirty="0">
              <a:latin typeface="Arial" charset="0"/>
              <a:cs typeface="Arial" charset="0"/>
            </a:endParaRPr>
          </a:p>
        </p:txBody>
      </p:sp>
      <p:sp>
        <p:nvSpPr>
          <p:cNvPr id="3" name="TextBox 2">
            <a:extLst>
              <a:ext uri="{FF2B5EF4-FFF2-40B4-BE49-F238E27FC236}">
                <a16:creationId xmlns:a16="http://schemas.microsoft.com/office/drawing/2014/main" id="{A2CD0AD9-D310-43F0-A7DE-BE7D413C1DD4}"/>
              </a:ext>
            </a:extLst>
          </p:cNvPr>
          <p:cNvSpPr txBox="1"/>
          <p:nvPr>
            <p:custDataLst>
              <p:tags r:id="rId3"/>
            </p:custDataLst>
          </p:nvPr>
        </p:nvSpPr>
        <p:spPr>
          <a:xfrm>
            <a:off x="462116" y="2526890"/>
            <a:ext cx="8219768" cy="1169551"/>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Excessive speed</a:t>
            </a: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Diversion of attention to companions</a:t>
            </a: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Use of intoxicants or illegal substances  </a:t>
            </a:r>
          </a:p>
        </p:txBody>
      </p:sp>
      <p:sp>
        <p:nvSpPr>
          <p:cNvPr id="5" name="Slide Number Placeholder 4">
            <a:extLst>
              <a:ext uri="{FF2B5EF4-FFF2-40B4-BE49-F238E27FC236}">
                <a16:creationId xmlns:a16="http://schemas.microsoft.com/office/drawing/2014/main" id="{4BA2C005-93BF-4C37-BB5A-931B10F978FF}"/>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22</a:t>
            </a:fld>
            <a:endParaRPr lang="en-US" dirty="0"/>
          </a:p>
        </p:txBody>
      </p:sp>
    </p:spTree>
    <p:extLst>
      <p:ext uri="{BB962C8B-B14F-4D97-AF65-F5344CB8AC3E}">
        <p14:creationId xmlns:p14="http://schemas.microsoft.com/office/powerpoint/2010/main" val="34714406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6CD9-DA9F-4689-86E7-2C75BBFDD703}"/>
              </a:ext>
            </a:extLst>
          </p:cNvPr>
          <p:cNvSpPr>
            <a:spLocks noGrp="1"/>
          </p:cNvSpPr>
          <p:nvPr>
            <p:ph type="title"/>
            <p:custDataLst>
              <p:tags r:id="rId1"/>
            </p:custDataLst>
          </p:nvPr>
        </p:nvSpPr>
        <p:spPr>
          <a:xfrm>
            <a:off x="0" y="793631"/>
            <a:ext cx="9144000" cy="1086867"/>
          </a:xfrm>
        </p:spPr>
        <p:txBody>
          <a:bodyPr/>
          <a:lstStyle/>
          <a:p>
            <a:r>
              <a:rPr lang="en-US" dirty="0"/>
              <a:t>Willful Misconduct and</a:t>
            </a:r>
            <a:br>
              <a:rPr lang="en-US" dirty="0"/>
            </a:br>
            <a:r>
              <a:rPr lang="en-US" dirty="0"/>
              <a:t>Vehicular Accidents Determination</a:t>
            </a:r>
          </a:p>
        </p:txBody>
      </p:sp>
      <p:sp>
        <p:nvSpPr>
          <p:cNvPr id="16387" name="Rectangle 3"/>
          <p:cNvSpPr>
            <a:spLocks noGrp="1" noChangeArrowheads="1"/>
          </p:cNvSpPr>
          <p:nvPr>
            <p:ph idx="1"/>
            <p:custDataLst>
              <p:tags r:id="rId2"/>
            </p:custDataLst>
          </p:nvPr>
        </p:nvSpPr>
        <p:spPr>
          <a:xfrm>
            <a:off x="457200" y="2057401"/>
            <a:ext cx="8229600" cy="970934"/>
          </a:xfrm>
        </p:spPr>
        <p:txBody>
          <a:bodyPr>
            <a:normAutofit lnSpcReduction="10000"/>
          </a:bodyPr>
          <a:lstStyle/>
          <a:p>
            <a:pPr>
              <a:buClr>
                <a:srgbClr val="1D3275"/>
              </a:buClr>
              <a:defRPr/>
            </a:pPr>
            <a:r>
              <a:rPr lang="en-US" dirty="0"/>
              <a:t>Willful misconduct may be determined if the Veteran’s disability or death resulted from a vehicular accident, and it is established that the Veteran: </a:t>
            </a:r>
            <a:endParaRPr lang="en-US" sz="1600" dirty="0">
              <a:latin typeface="Arial" charset="0"/>
              <a:cs typeface="Arial" charset="0"/>
            </a:endParaRPr>
          </a:p>
        </p:txBody>
      </p:sp>
      <p:sp>
        <p:nvSpPr>
          <p:cNvPr id="3" name="TextBox 2">
            <a:extLst>
              <a:ext uri="{FF2B5EF4-FFF2-40B4-BE49-F238E27FC236}">
                <a16:creationId xmlns:a16="http://schemas.microsoft.com/office/drawing/2014/main" id="{76E2FEB4-D5FA-466B-9749-3CA20E84ECD4}"/>
              </a:ext>
            </a:extLst>
          </p:cNvPr>
          <p:cNvSpPr txBox="1"/>
          <p:nvPr>
            <p:custDataLst>
              <p:tags r:id="rId3"/>
            </p:custDataLst>
          </p:nvPr>
        </p:nvSpPr>
        <p:spPr>
          <a:xfrm>
            <a:off x="457200" y="3359629"/>
            <a:ext cx="8219768" cy="1455527"/>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Was the operator of the vehicle, or</a:t>
            </a:r>
            <a:br>
              <a:rPr lang="en-US" sz="2000" dirty="0">
                <a:latin typeface="+mj-lt"/>
                <a:cs typeface="Times New Roman" panose="02020603050405020304" pitchFamily="18" charset="0"/>
              </a:rPr>
            </a:br>
            <a:endParaRPr 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Contributed in some way to the cause of the accident, for example, interfering with the operator.  </a:t>
            </a:r>
          </a:p>
        </p:txBody>
      </p:sp>
      <p:sp>
        <p:nvSpPr>
          <p:cNvPr id="5" name="Slide Number Placeholder 4">
            <a:extLst>
              <a:ext uri="{FF2B5EF4-FFF2-40B4-BE49-F238E27FC236}">
                <a16:creationId xmlns:a16="http://schemas.microsoft.com/office/drawing/2014/main" id="{FE6ED5C5-7718-4B57-A036-E83483F7D07A}"/>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23</a:t>
            </a:fld>
            <a:endParaRPr lang="en-US" dirty="0"/>
          </a:p>
        </p:txBody>
      </p:sp>
    </p:spTree>
    <p:extLst>
      <p:ext uri="{BB962C8B-B14F-4D97-AF65-F5344CB8AC3E}">
        <p14:creationId xmlns:p14="http://schemas.microsoft.com/office/powerpoint/2010/main" val="3933875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Vehicle Accident Considerations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Unless there is evidence of possible misconduct, don’t routinely develop for it</a:t>
            </a:r>
          </a:p>
          <a:p>
            <a:pPr marL="233363" indent="-233363"/>
            <a:r>
              <a:rPr lang="en-US" dirty="0">
                <a:latin typeface="+mj-lt"/>
              </a:rPr>
              <a:t>Obtain/consider all evidence including police reports</a:t>
            </a:r>
          </a:p>
          <a:p>
            <a:pPr marL="233363" indent="-233363"/>
            <a:r>
              <a:rPr lang="en-US" dirty="0">
                <a:latin typeface="+mj-lt"/>
              </a:rPr>
              <a:t>Give service department findings due consideration</a:t>
            </a:r>
          </a:p>
          <a:p>
            <a:pPr marL="457200" lvl="1" indent="-223838"/>
            <a:r>
              <a:rPr lang="en-US" dirty="0">
                <a:latin typeface="+mj-lt"/>
                <a:cs typeface="Times New Roman" panose="02020603050405020304" pitchFamily="18" charset="0"/>
              </a:rPr>
              <a:t>The decision of Department of Veterans Affairs (VA) must rest on principles developed under VA laws, with special reference to wanton and reckless disregard of the probable consequences, as evidence of willful misconduct.  </a:t>
            </a:r>
          </a:p>
        </p:txBody>
      </p:sp>
      <p:sp>
        <p:nvSpPr>
          <p:cNvPr id="5" name="Slide Number Placeholder 4">
            <a:extLst>
              <a:ext uri="{FF2B5EF4-FFF2-40B4-BE49-F238E27FC236}">
                <a16:creationId xmlns:a16="http://schemas.microsoft.com/office/drawing/2014/main" id="{C36BD5E8-D5E8-438E-B388-A2ED98A6E457}"/>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24</a:t>
            </a:fld>
            <a:endParaRPr lang="en-US" dirty="0"/>
          </a:p>
        </p:txBody>
      </p:sp>
    </p:spTree>
    <p:extLst>
      <p:ext uri="{BB962C8B-B14F-4D97-AF65-F5344CB8AC3E}">
        <p14:creationId xmlns:p14="http://schemas.microsoft.com/office/powerpoint/2010/main" val="136640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B767-8795-423C-9633-5D53CA006D0F}"/>
              </a:ext>
            </a:extLst>
          </p:cNvPr>
          <p:cNvSpPr>
            <a:spLocks noGrp="1"/>
          </p:cNvSpPr>
          <p:nvPr>
            <p:ph type="title"/>
            <p:custDataLst>
              <p:tags r:id="rId1"/>
            </p:custDataLst>
          </p:nvPr>
        </p:nvSpPr>
        <p:spPr>
          <a:xfrm>
            <a:off x="0" y="2885568"/>
            <a:ext cx="9144000" cy="1086867"/>
          </a:xfrm>
        </p:spPr>
        <p:txBody>
          <a:bodyPr/>
          <a:lstStyle/>
          <a:p>
            <a:r>
              <a:rPr lang="en-US" dirty="0"/>
              <a:t>Lesson Review and Wrap up</a:t>
            </a:r>
          </a:p>
        </p:txBody>
      </p:sp>
      <p:sp>
        <p:nvSpPr>
          <p:cNvPr id="3" name="Slide Number Placeholder 2">
            <a:extLst>
              <a:ext uri="{FF2B5EF4-FFF2-40B4-BE49-F238E27FC236}">
                <a16:creationId xmlns:a16="http://schemas.microsoft.com/office/drawing/2014/main" id="{0D603FA5-5DC9-4201-B955-DC6D8098225F}"/>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25</a:t>
            </a:fld>
            <a:endParaRPr lang="en-US" dirty="0"/>
          </a:p>
        </p:txBody>
      </p:sp>
    </p:spTree>
    <p:extLst>
      <p:ext uri="{BB962C8B-B14F-4D97-AF65-F5344CB8AC3E}">
        <p14:creationId xmlns:p14="http://schemas.microsoft.com/office/powerpoint/2010/main" val="3271084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78B658-F6CD-447D-8800-C91200B70820}"/>
              </a:ext>
            </a:extLst>
          </p:cNvPr>
          <p:cNvSpPr>
            <a:spLocks noGrp="1"/>
          </p:cNvSpPr>
          <p:nvPr>
            <p:ph type="title"/>
            <p:custDataLst>
              <p:tags r:id="rId1"/>
            </p:custDataLst>
          </p:nvPr>
        </p:nvSpPr>
        <p:spPr>
          <a:xfrm>
            <a:off x="0" y="2885568"/>
            <a:ext cx="9144000" cy="1086867"/>
          </a:xfrm>
        </p:spPr>
        <p:txBody>
          <a:bodyPr/>
          <a:lstStyle/>
          <a:p>
            <a:r>
              <a:rPr lang="en-US" dirty="0"/>
              <a:t>Questions</a:t>
            </a:r>
          </a:p>
        </p:txBody>
      </p:sp>
      <p:sp>
        <p:nvSpPr>
          <p:cNvPr id="6" name="Slide Number Placeholder 5">
            <a:extLst>
              <a:ext uri="{FF2B5EF4-FFF2-40B4-BE49-F238E27FC236}">
                <a16:creationId xmlns:a16="http://schemas.microsoft.com/office/drawing/2014/main" id="{2F9397D1-C20B-428E-AF9C-E3CE8C6DCB5F}"/>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26</a:t>
            </a:fld>
            <a:endParaRPr lang="en-US" dirty="0"/>
          </a:p>
        </p:txBody>
      </p:sp>
    </p:spTree>
    <p:extLst>
      <p:ext uri="{BB962C8B-B14F-4D97-AF65-F5344CB8AC3E}">
        <p14:creationId xmlns:p14="http://schemas.microsoft.com/office/powerpoint/2010/main" val="42295236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custDataLst>
              <p:tags r:id="rId1"/>
            </p:custDataLst>
          </p:nvPr>
        </p:nvSpPr>
        <p:spPr>
          <a:xfrm>
            <a:off x="0" y="793631"/>
            <a:ext cx="9144000" cy="1086867"/>
          </a:xfrm>
        </p:spPr>
        <p:txBody>
          <a:bodyPr>
            <a:normAutofit/>
          </a:bodyPr>
          <a:lstStyle/>
          <a:p>
            <a:pPr>
              <a:defRPr/>
            </a:pPr>
            <a:r>
              <a:rPr lang="en-US" dirty="0"/>
              <a:t>References</a:t>
            </a:r>
          </a:p>
        </p:txBody>
      </p:sp>
      <p:sp>
        <p:nvSpPr>
          <p:cNvPr id="5124" name="Rectangle 3"/>
          <p:cNvSpPr>
            <a:spLocks noGrp="1" noChangeArrowheads="1"/>
          </p:cNvSpPr>
          <p:nvPr>
            <p:ph idx="1"/>
            <p:custDataLst>
              <p:tags r:id="rId2"/>
            </p:custDataLst>
          </p:nvPr>
        </p:nvSpPr>
        <p:spPr>
          <a:xfrm>
            <a:off x="457200" y="2057400"/>
            <a:ext cx="8229600" cy="3916363"/>
          </a:xfrm>
        </p:spPr>
        <p:txBody>
          <a:bodyPr/>
          <a:lstStyle/>
          <a:p>
            <a:pPr marL="457200" indent="-233363"/>
            <a:r>
              <a:rPr lang="en-US" altLang="en-US" dirty="0"/>
              <a:t>38 CFR 3.1(m) and (n), Definitions – In Line of Duty and Willful Misconduct</a:t>
            </a:r>
          </a:p>
          <a:p>
            <a:pPr marL="457200" indent="-233363"/>
            <a:r>
              <a:rPr lang="en-US" altLang="en-US" dirty="0"/>
              <a:t>38 CFR 3.301, Line of Duty and Misconduct</a:t>
            </a:r>
          </a:p>
          <a:p>
            <a:pPr marL="457200" indent="-233363"/>
            <a:r>
              <a:rPr lang="en-US" altLang="en-US" dirty="0"/>
              <a:t>38 CFR 3.302, Service Connection for Mental Unsoundness in Suicide</a:t>
            </a:r>
          </a:p>
          <a:p>
            <a:pPr marL="457200"/>
            <a:r>
              <a:rPr lang="fr-FR" altLang="en-US" dirty="0"/>
              <a:t>M21-1, Part III, </a:t>
            </a:r>
            <a:r>
              <a:rPr lang="fr-FR" altLang="en-US" dirty="0" err="1"/>
              <a:t>Subpart</a:t>
            </a:r>
            <a:r>
              <a:rPr lang="fr-FR" altLang="en-US" dirty="0"/>
              <a:t> v, 1.D</a:t>
            </a:r>
            <a:r>
              <a:rPr lang="en-US" altLang="en-US" dirty="0"/>
              <a:t>, Willful Misconduct and Line of Duty</a:t>
            </a:r>
          </a:p>
          <a:p>
            <a:pPr>
              <a:buClr>
                <a:srgbClr val="1D3275"/>
              </a:buClr>
              <a:buFont typeface="Wingdings" pitchFamily="2" charset="2"/>
              <a:buChar char="Ø"/>
            </a:pPr>
            <a:endParaRPr lang="en-US" altLang="en-US" sz="1800" dirty="0">
              <a:solidFill>
                <a:srgbClr val="0000CC"/>
              </a:solidFill>
              <a:latin typeface="Arial" charset="0"/>
              <a:cs typeface="Times New Roman" pitchFamily="18" charset="0"/>
            </a:endParaRPr>
          </a:p>
        </p:txBody>
      </p:sp>
      <p:sp>
        <p:nvSpPr>
          <p:cNvPr id="2" name="Slide Number Placeholder 1">
            <a:extLst>
              <a:ext uri="{FF2B5EF4-FFF2-40B4-BE49-F238E27FC236}">
                <a16:creationId xmlns:a16="http://schemas.microsoft.com/office/drawing/2014/main" id="{4F5016C7-0DB1-4DCD-A610-F1C2C809E8BD}"/>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4122937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1"/>
            <a:ext cx="9144000" cy="1086867"/>
          </a:xfrm>
        </p:spPr>
        <p:txBody>
          <a:bodyPr>
            <a:normAutofit/>
          </a:bodyPr>
          <a:lstStyle/>
          <a:p>
            <a:pPr>
              <a:defRPr/>
            </a:pPr>
            <a:r>
              <a:rPr lang="en-US" dirty="0"/>
              <a:t>Definition “In Line of Duty” </a:t>
            </a:r>
          </a:p>
        </p:txBody>
      </p:sp>
      <p:sp>
        <p:nvSpPr>
          <p:cNvPr id="6149" name="Rectangle 3"/>
          <p:cNvSpPr>
            <a:spLocks noGrp="1" noChangeArrowheads="1"/>
          </p:cNvSpPr>
          <p:nvPr>
            <p:ph idx="1"/>
            <p:custDataLst>
              <p:tags r:id="rId2"/>
            </p:custDataLst>
          </p:nvPr>
        </p:nvSpPr>
        <p:spPr>
          <a:xfrm>
            <a:off x="457200" y="2057401"/>
            <a:ext cx="8229600" cy="1000432"/>
          </a:xfrm>
          <a:prstGeom prst="rect">
            <a:avLst/>
          </a:prstGeom>
        </p:spPr>
        <p:txBody>
          <a:bodyPr>
            <a:normAutofit lnSpcReduction="10000"/>
          </a:bodyPr>
          <a:lstStyle/>
          <a:p>
            <a:pPr>
              <a:buClr>
                <a:srgbClr val="000066"/>
              </a:buClr>
            </a:pPr>
            <a:r>
              <a:rPr lang="en-US" altLang="en-US" dirty="0"/>
              <a:t>According to 38 CFR 3.1(m), “in line of duty” means injury or disease incurred or aggravated during period of active military, naval, or air service, unless:  </a:t>
            </a:r>
          </a:p>
        </p:txBody>
      </p:sp>
      <p:sp>
        <p:nvSpPr>
          <p:cNvPr id="2" name="TextBox 1">
            <a:extLst>
              <a:ext uri="{FF2B5EF4-FFF2-40B4-BE49-F238E27FC236}">
                <a16:creationId xmlns:a16="http://schemas.microsoft.com/office/drawing/2014/main" id="{AB94162E-A70F-4CBC-8656-4FB66FC85043}"/>
              </a:ext>
            </a:extLst>
          </p:cNvPr>
          <p:cNvSpPr txBox="1"/>
          <p:nvPr>
            <p:custDataLst>
              <p:tags r:id="rId3"/>
            </p:custDataLst>
          </p:nvPr>
        </p:nvSpPr>
        <p:spPr>
          <a:xfrm>
            <a:off x="457200" y="3398744"/>
            <a:ext cx="8229600" cy="2862322"/>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Injury or disease was due to willful misconduct</a:t>
            </a:r>
          </a:p>
          <a:p>
            <a:pPr lvl="1" indent="-223838">
              <a:spcAft>
                <a:spcPts val="600"/>
              </a:spcAft>
              <a:buClr>
                <a:schemeClr val="tx1"/>
              </a:buClr>
              <a:buFont typeface="Arial" panose="020B0604020202020204" pitchFamily="34" charset="0"/>
              <a:buChar char="•"/>
            </a:pPr>
            <a:endParaRPr lang="en-US" alt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Claim was filed after October 31, 1990 and was the result of alcohol/drug abuse</a:t>
            </a:r>
          </a:p>
          <a:p>
            <a:pPr lvl="1" indent="-223838">
              <a:spcAft>
                <a:spcPts val="600"/>
              </a:spcAft>
              <a:buClr>
                <a:schemeClr val="tx1"/>
              </a:buClr>
              <a:buFont typeface="Arial" panose="020B0604020202020204" pitchFamily="34" charset="0"/>
              <a:buChar char="•"/>
            </a:pPr>
            <a:endParaRPr lang="en-US" altLang="en-US" sz="2000" dirty="0">
              <a:latin typeface="+mj-lt"/>
              <a:cs typeface="Times New Roman" panose="02020603050405020304" pitchFamily="18" charset="0"/>
            </a:endParaRPr>
          </a:p>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Service department findings that injury/disease/death occurred in line of duty was binding on the VA unless it is patently inconsistent with the</a:t>
            </a:r>
            <a:r>
              <a:rPr lang="en-US" altLang="en-US" sz="2000" b="1" dirty="0">
                <a:latin typeface="+mj-lt"/>
                <a:cs typeface="Times New Roman" panose="02020603050405020304" pitchFamily="18" charset="0"/>
              </a:rPr>
              <a:t> </a:t>
            </a:r>
            <a:r>
              <a:rPr lang="en-US" altLang="en-US" sz="2000" dirty="0">
                <a:latin typeface="+mj-lt"/>
                <a:cs typeface="Times New Roman" panose="02020603050405020304" pitchFamily="18" charset="0"/>
              </a:rPr>
              <a:t>requirements of laws administered by the VA   </a:t>
            </a:r>
          </a:p>
        </p:txBody>
      </p:sp>
      <p:sp>
        <p:nvSpPr>
          <p:cNvPr id="3" name="Slide Number Placeholder 2">
            <a:extLst>
              <a:ext uri="{FF2B5EF4-FFF2-40B4-BE49-F238E27FC236}">
                <a16:creationId xmlns:a16="http://schemas.microsoft.com/office/drawing/2014/main" id="{A2ADAB0A-2727-434B-AEA1-FF301C063EF5}"/>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4</a:t>
            </a:fld>
            <a:endParaRPr lang="en-US" dirty="0"/>
          </a:p>
        </p:txBody>
      </p:sp>
    </p:spTree>
    <p:extLst>
      <p:ext uri="{BB962C8B-B14F-4D97-AF65-F5344CB8AC3E}">
        <p14:creationId xmlns:p14="http://schemas.microsoft.com/office/powerpoint/2010/main" val="31468546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custDataLst>
              <p:tags r:id="rId1"/>
            </p:custDataLst>
          </p:nvPr>
        </p:nvSpPr>
        <p:spPr>
          <a:xfrm>
            <a:off x="0" y="793631"/>
            <a:ext cx="9144000" cy="1086867"/>
          </a:xfrm>
        </p:spPr>
        <p:txBody>
          <a:bodyPr>
            <a:normAutofit/>
          </a:bodyPr>
          <a:lstStyle/>
          <a:p>
            <a:pPr>
              <a:defRPr/>
            </a:pPr>
            <a:r>
              <a:rPr lang="en-US" dirty="0"/>
              <a:t>Line of Duty Requirements Not Met</a:t>
            </a:r>
          </a:p>
        </p:txBody>
      </p:sp>
      <p:sp>
        <p:nvSpPr>
          <p:cNvPr id="7172" name="Rectangle 3"/>
          <p:cNvSpPr>
            <a:spLocks noGrp="1" noChangeArrowheads="1"/>
          </p:cNvSpPr>
          <p:nvPr>
            <p:ph idx="1"/>
            <p:custDataLst>
              <p:tags r:id="rId2"/>
            </p:custDataLst>
          </p:nvPr>
        </p:nvSpPr>
        <p:spPr>
          <a:xfrm>
            <a:off x="457200" y="2057401"/>
            <a:ext cx="8229600" cy="380999"/>
          </a:xfrm>
        </p:spPr>
        <p:txBody>
          <a:bodyPr>
            <a:noAutofit/>
          </a:bodyPr>
          <a:lstStyle/>
          <a:p>
            <a:r>
              <a:rPr lang="en-US" altLang="en-US" dirty="0"/>
              <a:t>According to 38 CFR 3.1(m), line of duty is not met if the Veteran was:  </a:t>
            </a:r>
          </a:p>
        </p:txBody>
      </p:sp>
      <p:sp>
        <p:nvSpPr>
          <p:cNvPr id="2" name="TextBox 1">
            <a:extLst>
              <a:ext uri="{FF2B5EF4-FFF2-40B4-BE49-F238E27FC236}">
                <a16:creationId xmlns:a16="http://schemas.microsoft.com/office/drawing/2014/main" id="{A86E4574-A290-4707-8BE3-F5FDC2F218FD}"/>
              </a:ext>
            </a:extLst>
          </p:cNvPr>
          <p:cNvSpPr txBox="1"/>
          <p:nvPr>
            <p:custDataLst>
              <p:tags r:id="rId3"/>
            </p:custDataLst>
          </p:nvPr>
        </p:nvSpPr>
        <p:spPr>
          <a:xfrm>
            <a:off x="462116" y="2438400"/>
            <a:ext cx="8249265" cy="2400657"/>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Avoiding duty by desertion, or was AWOL, which materially interfered with performance of military duty</a:t>
            </a:r>
          </a:p>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Confined under a sentence of court-martial involving an unremitted dishonorable discharge</a:t>
            </a:r>
          </a:p>
          <a:p>
            <a:pPr lvl="1" indent="-2238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Confined under sentence of a civil court for a felony as determined under the laws of the jurisdiction where the person was convicted by such court  </a:t>
            </a:r>
          </a:p>
        </p:txBody>
      </p:sp>
      <p:sp>
        <p:nvSpPr>
          <p:cNvPr id="3" name="Slide Number Placeholder 2">
            <a:extLst>
              <a:ext uri="{FF2B5EF4-FFF2-40B4-BE49-F238E27FC236}">
                <a16:creationId xmlns:a16="http://schemas.microsoft.com/office/drawing/2014/main" id="{C396B671-D7F8-4DD2-8860-61DF003DF973}"/>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5</a:t>
            </a:fld>
            <a:endParaRPr lang="en-US" dirty="0"/>
          </a:p>
        </p:txBody>
      </p:sp>
    </p:spTree>
    <p:extLst>
      <p:ext uri="{BB962C8B-B14F-4D97-AF65-F5344CB8AC3E}">
        <p14:creationId xmlns:p14="http://schemas.microsoft.com/office/powerpoint/2010/main" val="5380081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Responsibility for Line of Duty (LOD) Determination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dirty="0">
                <a:latin typeface="+mj-lt"/>
              </a:rPr>
              <a:t>Authorization activity is normally responsible for LOD administrative decisions; however, </a:t>
            </a:r>
          </a:p>
          <a:p>
            <a:pPr marL="233363" indent="-233363"/>
            <a:r>
              <a:rPr lang="en-US" dirty="0">
                <a:latin typeface="+mj-lt"/>
              </a:rPr>
              <a:t>Rating activity has jurisdiction when LOD involves</a:t>
            </a:r>
          </a:p>
          <a:p>
            <a:pPr marL="457200" lvl="1" indent="-223838"/>
            <a:r>
              <a:rPr lang="en-US" dirty="0">
                <a:latin typeface="+mj-lt"/>
                <a:cs typeface="Times New Roman" panose="02020603050405020304" pitchFamily="18" charset="0"/>
              </a:rPr>
              <a:t>Disease </a:t>
            </a:r>
          </a:p>
          <a:p>
            <a:pPr marL="457200" lvl="1" indent="-223838"/>
            <a:r>
              <a:rPr lang="en-US" dirty="0">
                <a:latin typeface="+mj-lt"/>
                <a:cs typeface="Times New Roman" panose="02020603050405020304" pitchFamily="18" charset="0"/>
              </a:rPr>
              <a:t>Suicide attempts</a:t>
            </a:r>
          </a:p>
          <a:p>
            <a:pPr marL="457200" lvl="1" indent="-223838"/>
            <a:r>
              <a:rPr lang="en-US" dirty="0">
                <a:latin typeface="+mj-lt"/>
                <a:cs typeface="Times New Roman" panose="02020603050405020304" pitchFamily="18" charset="0"/>
              </a:rPr>
              <a:t>Death by suicide</a:t>
            </a:r>
          </a:p>
        </p:txBody>
      </p:sp>
      <p:sp>
        <p:nvSpPr>
          <p:cNvPr id="5" name="Slide Number Placeholder 4">
            <a:extLst>
              <a:ext uri="{FF2B5EF4-FFF2-40B4-BE49-F238E27FC236}">
                <a16:creationId xmlns:a16="http://schemas.microsoft.com/office/drawing/2014/main" id="{39A94009-5BAC-4C25-A30B-12EE7FA8F045}"/>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147673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custDataLst>
              <p:tags r:id="rId1"/>
            </p:custDataLst>
          </p:nvPr>
        </p:nvSpPr>
        <p:spPr>
          <a:xfrm>
            <a:off x="0" y="793631"/>
            <a:ext cx="9144000" cy="1086867"/>
          </a:xfrm>
        </p:spPr>
        <p:txBody>
          <a:bodyPr>
            <a:normAutofit/>
          </a:bodyPr>
          <a:lstStyle/>
          <a:p>
            <a:pPr>
              <a:defRPr/>
            </a:pPr>
            <a:r>
              <a:rPr lang="en-US" dirty="0"/>
              <a:t>Line of Duty Determination Not Required</a:t>
            </a:r>
          </a:p>
        </p:txBody>
      </p:sp>
      <p:sp>
        <p:nvSpPr>
          <p:cNvPr id="8196" name="Rectangle 3"/>
          <p:cNvSpPr>
            <a:spLocks noGrp="1" noChangeArrowheads="1"/>
          </p:cNvSpPr>
          <p:nvPr>
            <p:ph idx="1"/>
            <p:custDataLst>
              <p:tags r:id="rId2"/>
            </p:custDataLst>
          </p:nvPr>
        </p:nvSpPr>
        <p:spPr>
          <a:xfrm>
            <a:off x="457200" y="2057401"/>
            <a:ext cx="8229600" cy="371168"/>
          </a:xfrm>
        </p:spPr>
        <p:txBody>
          <a:bodyPr>
            <a:noAutofit/>
          </a:bodyPr>
          <a:lstStyle/>
          <a:p>
            <a:pPr>
              <a:spcBef>
                <a:spcPct val="0"/>
              </a:spcBef>
              <a:buClr>
                <a:srgbClr val="1D3275"/>
              </a:buClr>
            </a:pPr>
            <a:r>
              <a:rPr lang="en-US" altLang="en-US" dirty="0"/>
              <a:t>A line of duty determination is </a:t>
            </a:r>
            <a:r>
              <a:rPr lang="en-US" altLang="en-US" b="1" dirty="0"/>
              <a:t>not </a:t>
            </a:r>
            <a:r>
              <a:rPr lang="en-US" altLang="en-US" dirty="0"/>
              <a:t>required in cases where:  </a:t>
            </a:r>
            <a:endParaRPr lang="en-US" altLang="en-US" sz="700" dirty="0"/>
          </a:p>
        </p:txBody>
      </p:sp>
      <p:sp>
        <p:nvSpPr>
          <p:cNvPr id="2" name="TextBox 1">
            <a:extLst>
              <a:ext uri="{FF2B5EF4-FFF2-40B4-BE49-F238E27FC236}">
                <a16:creationId xmlns:a16="http://schemas.microsoft.com/office/drawing/2014/main" id="{39ED03D1-1106-4E5A-BADD-29DA52A46193}"/>
              </a:ext>
            </a:extLst>
          </p:cNvPr>
          <p:cNvSpPr txBox="1"/>
          <p:nvPr>
            <p:custDataLst>
              <p:tags r:id="rId3"/>
            </p:custDataLst>
          </p:nvPr>
        </p:nvSpPr>
        <p:spPr>
          <a:xfrm>
            <a:off x="462116" y="2605472"/>
            <a:ext cx="8239432" cy="2169825"/>
          </a:xfrm>
          <a:prstGeom prst="rect">
            <a:avLst/>
          </a:prstGeom>
          <a:noFill/>
        </p:spPr>
        <p:txBody>
          <a:bodyPr wrap="square" rtlCol="0">
            <a:spAutoFit/>
          </a:bodyPr>
          <a:lstStyle/>
          <a:p>
            <a:pPr marL="461963" lvl="1" indent="-2365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Service department makes determination</a:t>
            </a:r>
          </a:p>
          <a:p>
            <a:pPr marL="461963" lvl="1" indent="-2365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Service records show death while flying in a military aircraft while on duty</a:t>
            </a:r>
          </a:p>
          <a:p>
            <a:pPr marL="461963" lvl="1" indent="-2365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Service records show injury was incurred accidentally or under accidental circumstances, especially in combat zone</a:t>
            </a:r>
          </a:p>
          <a:p>
            <a:pPr marL="461963" lvl="1" indent="-236538">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Vehicular accidents unless indication of willful misconduct  </a:t>
            </a:r>
          </a:p>
        </p:txBody>
      </p:sp>
      <p:sp>
        <p:nvSpPr>
          <p:cNvPr id="3" name="Slide Number Placeholder 2">
            <a:extLst>
              <a:ext uri="{FF2B5EF4-FFF2-40B4-BE49-F238E27FC236}">
                <a16:creationId xmlns:a16="http://schemas.microsoft.com/office/drawing/2014/main" id="{EA958A9C-DC6F-482F-9AD6-3415457F2FE8}"/>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7</a:t>
            </a:fld>
            <a:endParaRPr lang="en-US" dirty="0"/>
          </a:p>
        </p:txBody>
      </p:sp>
    </p:spTree>
    <p:extLst>
      <p:ext uri="{BB962C8B-B14F-4D97-AF65-F5344CB8AC3E}">
        <p14:creationId xmlns:p14="http://schemas.microsoft.com/office/powerpoint/2010/main" val="25037181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custDataLst>
              <p:tags r:id="rId1"/>
            </p:custDataLst>
          </p:nvPr>
        </p:nvSpPr>
        <p:spPr>
          <a:xfrm>
            <a:off x="0" y="793631"/>
            <a:ext cx="9144000" cy="1086867"/>
          </a:xfrm>
        </p:spPr>
        <p:txBody>
          <a:bodyPr>
            <a:normAutofit/>
          </a:bodyPr>
          <a:lstStyle/>
          <a:p>
            <a:pPr>
              <a:defRPr/>
            </a:pPr>
            <a:r>
              <a:rPr lang="en-US" dirty="0"/>
              <a:t>Formal VA Line of Duty Determination</a:t>
            </a:r>
          </a:p>
        </p:txBody>
      </p:sp>
      <p:sp>
        <p:nvSpPr>
          <p:cNvPr id="9220" name="Rectangle 3"/>
          <p:cNvSpPr>
            <a:spLocks noGrp="1" noChangeArrowheads="1"/>
          </p:cNvSpPr>
          <p:nvPr>
            <p:ph idx="1"/>
            <p:custDataLst>
              <p:tags r:id="rId2"/>
            </p:custDataLst>
          </p:nvPr>
        </p:nvSpPr>
        <p:spPr>
          <a:xfrm>
            <a:off x="457200" y="2057400"/>
            <a:ext cx="8229600" cy="646471"/>
          </a:xfrm>
        </p:spPr>
        <p:txBody>
          <a:bodyPr>
            <a:normAutofit lnSpcReduction="10000"/>
          </a:bodyPr>
          <a:lstStyle/>
          <a:p>
            <a:pPr>
              <a:buClr>
                <a:srgbClr val="1D3275"/>
              </a:buClr>
            </a:pPr>
            <a:r>
              <a:rPr lang="en-US" altLang="en-US" dirty="0"/>
              <a:t>The VA will prepare a formal VA determination if the service department:</a:t>
            </a:r>
            <a:r>
              <a:rPr lang="en-US" altLang="en-US" dirty="0">
                <a:latin typeface="Arial" charset="0"/>
                <a:cs typeface="Arial" charset="0"/>
              </a:rPr>
              <a:t>  </a:t>
            </a:r>
            <a:endParaRPr lang="en-US" altLang="en-US" sz="500" dirty="0">
              <a:latin typeface="Arial" charset="0"/>
              <a:cs typeface="Arial" charset="0"/>
            </a:endParaRPr>
          </a:p>
        </p:txBody>
      </p:sp>
      <p:sp>
        <p:nvSpPr>
          <p:cNvPr id="2" name="TextBox 1">
            <a:extLst>
              <a:ext uri="{FF2B5EF4-FFF2-40B4-BE49-F238E27FC236}">
                <a16:creationId xmlns:a16="http://schemas.microsoft.com/office/drawing/2014/main" id="{C0867CE3-B061-462D-AA0C-D54CE34CBE35}"/>
              </a:ext>
            </a:extLst>
          </p:cNvPr>
          <p:cNvSpPr txBox="1"/>
          <p:nvPr>
            <p:custDataLst>
              <p:tags r:id="rId3"/>
            </p:custDataLst>
          </p:nvPr>
        </p:nvSpPr>
        <p:spPr>
          <a:xfrm>
            <a:off x="457200" y="2998564"/>
            <a:ext cx="8190271" cy="1785104"/>
          </a:xfrm>
          <a:prstGeom prst="rect">
            <a:avLst/>
          </a:prstGeom>
          <a:noFill/>
        </p:spPr>
        <p:txBody>
          <a:bodyPr wrap="square" rtlCol="0">
            <a:spAutoFit/>
          </a:bodyPr>
          <a:lstStyle/>
          <a:p>
            <a:pPr lvl="1" indent="-231775">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Did not make a finding AND a legitimate issue of willful misconduct is raised</a:t>
            </a:r>
          </a:p>
          <a:p>
            <a:pPr lvl="1" indent="-231775">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Holds the disability/death not in line of duty</a:t>
            </a:r>
          </a:p>
          <a:p>
            <a:pPr lvl="1" indent="-231775">
              <a:spcAft>
                <a:spcPts val="600"/>
              </a:spcAft>
              <a:buClr>
                <a:schemeClr val="tx1"/>
              </a:buClr>
              <a:buFont typeface="Arial" panose="020B0604020202020204" pitchFamily="34" charset="0"/>
              <a:buChar char="•"/>
            </a:pPr>
            <a:r>
              <a:rPr lang="en-US" altLang="en-US" sz="2000" dirty="0">
                <a:latin typeface="+mj-lt"/>
                <a:cs typeface="Times New Roman" panose="02020603050405020304" pitchFamily="18" charset="0"/>
              </a:rPr>
              <a:t>Holds the disability/death to be in line of duty but findings may be properly questioned</a:t>
            </a:r>
          </a:p>
        </p:txBody>
      </p:sp>
      <p:sp>
        <p:nvSpPr>
          <p:cNvPr id="3" name="Slide Number Placeholder 2">
            <a:extLst>
              <a:ext uri="{FF2B5EF4-FFF2-40B4-BE49-F238E27FC236}">
                <a16:creationId xmlns:a16="http://schemas.microsoft.com/office/drawing/2014/main" id="{DA841AB6-07AC-4BAE-B25F-17ACC4F2DDCA}"/>
              </a:ext>
            </a:extLst>
          </p:cNvPr>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pPr/>
              <a:t>8</a:t>
            </a:fld>
            <a:endParaRPr lang="en-US" dirty="0"/>
          </a:p>
        </p:txBody>
      </p:sp>
    </p:spTree>
    <p:extLst>
      <p:ext uri="{BB962C8B-B14F-4D97-AF65-F5344CB8AC3E}">
        <p14:creationId xmlns:p14="http://schemas.microsoft.com/office/powerpoint/2010/main" val="17765968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custDataLst>
              <p:tags r:id="rId1"/>
            </p:custDataLst>
          </p:nvPr>
        </p:nvSpPr>
        <p:spPr>
          <a:xfrm>
            <a:off x="0" y="793631"/>
            <a:ext cx="9144000" cy="1086867"/>
          </a:xfrm>
        </p:spPr>
        <p:txBody>
          <a:bodyPr/>
          <a:lstStyle/>
          <a:p>
            <a:pPr>
              <a:defRPr/>
            </a:pPr>
            <a:r>
              <a:rPr lang="en-US" sz="3000" dirty="0"/>
              <a:t>Willful Misconduct Definition</a:t>
            </a:r>
          </a:p>
        </p:txBody>
      </p:sp>
      <p:sp>
        <p:nvSpPr>
          <p:cNvPr id="16389"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defRPr/>
            </a:pPr>
            <a:r>
              <a:rPr lang="en-US" dirty="0">
                <a:latin typeface="+mj-lt"/>
              </a:rPr>
              <a:t>According to 38 CFR 3.1(n), willful misconduct is defined as:  </a:t>
            </a:r>
            <a:r>
              <a:rPr lang="en-US" i="1" dirty="0">
                <a:latin typeface="+mj-lt"/>
              </a:rPr>
              <a:t>an act involving conscious wrongdoing.</a:t>
            </a:r>
          </a:p>
          <a:p>
            <a:pPr marL="0" lvl="3" indent="0">
              <a:spcAft>
                <a:spcPts val="600"/>
              </a:spcAft>
              <a:buClr>
                <a:srgbClr val="000066"/>
              </a:buClr>
              <a:buNone/>
              <a:defRPr/>
            </a:pPr>
            <a:endParaRPr lang="en-US" sz="2000" dirty="0">
              <a:latin typeface="+mj-lt"/>
              <a:cs typeface="Times New Roman" panose="02020603050405020304" pitchFamily="18" charset="0"/>
            </a:endParaRPr>
          </a:p>
          <a:p>
            <a:pPr marL="0" lvl="3" indent="0">
              <a:spcAft>
                <a:spcPts val="600"/>
              </a:spcAft>
              <a:buClr>
                <a:srgbClr val="000066"/>
              </a:buClr>
              <a:buNone/>
              <a:defRPr/>
            </a:pPr>
            <a:r>
              <a:rPr lang="en-US" sz="2000" dirty="0">
                <a:latin typeface="+mj-lt"/>
                <a:cs typeface="Times New Roman" panose="02020603050405020304" pitchFamily="18" charset="0"/>
              </a:rPr>
              <a:t>A service department finding that injury, disease, or death was not due to misconduct will be binding unless patently inconsistent with the facts and the requirements of laws administered by VA    </a:t>
            </a:r>
          </a:p>
        </p:txBody>
      </p:sp>
      <p:sp>
        <p:nvSpPr>
          <p:cNvPr id="2" name="Slide Number Placeholder 1">
            <a:extLst>
              <a:ext uri="{FF2B5EF4-FFF2-40B4-BE49-F238E27FC236}">
                <a16:creationId xmlns:a16="http://schemas.microsoft.com/office/drawing/2014/main" id="{D007A7E1-A750-4160-B227-E74D59B812BD}"/>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9</a:t>
            </a:fld>
            <a:endParaRPr lang="en-US" dirty="0"/>
          </a:p>
        </p:txBody>
      </p:sp>
    </p:spTree>
    <p:extLst>
      <p:ext uri="{BB962C8B-B14F-4D97-AF65-F5344CB8AC3E}">
        <p14:creationId xmlns:p14="http://schemas.microsoft.com/office/powerpoint/2010/main" val="177145815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4A1E00D-8F66-4323-A508-D7327CF5772A}&quot;/&gt;&lt;isInvalidForFieldText val=&quot;0&quot;/&gt;&lt;Image&gt;&lt;filename val=&quot;C:\Users\User\AppData\Local\Temp\CP10972752640Session\CPTrustFolder10972752640\PPTImport1097230498203\data\asimages\{14A1E00D-8F66-4323-A508-D7327CF5772A}_26.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PRESENTER_DUMMYTAG" val="&lt;DummyForForceWrite&gt;&lt;/DummyForForceWrite&gt;"/>
  <p:tag name="HTML_SHAPEINFO" val="&lt;ThreeDShapeInfo&gt;&lt;uuid val=&quot;{B3208694-3413-4631-AB6D-B36BED7C8D68}&quot;/&gt;&lt;isInvalidForFieldText val=&quot;0&quot;/&gt;&lt;Image&gt;&lt;filename val=&quot;C:\Users\User\AppData\Local\Temp\CP10972752640Session\CPTrustFolder10972752640\PPTImport1097230498203\data\asimages\{B3208694-3413-4631-AB6D-B36BED7C8D68}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99F03F76-291B-4E6C-95AC-E4EA95C8C09E}&quot;/&gt;&lt;isInvalidForFieldText val=&quot;0&quot;/&gt;&lt;Image&gt;&lt;filename val=&quot;C:\Users\User\AppData\Local\Temp\CP10972752640Session\CPTrustFolder10972752640\PPTImport1097230498203\data\asimages\{99F03F76-291B-4E6C-95AC-E4EA95C8C09E}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DUMMYTAG" val="&lt;DummyForForceWrite&gt;&lt;/DummyForForceWrite&gt;"/>
  <p:tag name="HTML_SHAPEINFO" val="&lt;ThreeDShapeInfo&gt;&lt;uuid val=&quot;{CA417AC8-DB2F-43AA-B9F2-8C712616F82A}&quot;/&gt;&lt;isInvalidForFieldText val=&quot;0&quot;/&gt;&lt;Image&gt;&lt;filename val=&quot;C:\Users\User\AppData\Local\Temp\CP10972752640Session\CPTrustFolder10972752640\PPTImport1097230498203\data\asimages\{CA417AC8-DB2F-43AA-B9F2-8C712616F82A}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D5853882-4FF1-4000-A78A-CB1014C379ED}&quot;/&gt;&lt;isInvalidForFieldText val=&quot;0&quot;/&gt;&lt;Image&gt;&lt;filename val=&quot;C:\Users\User\AppData\Local\Temp\CP10972752640Session\CPTrustFolder10972752640\PPTImport1097230498203\data\asimages\{D5853882-4FF1-4000-A78A-CB1014C379ED}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7&quot;/&gt;&lt;lineCharCount val=&quot;52&quot;/&gt;&lt;lineCharCount val=&quot;58&quot;/&gt;&lt;lineCharCount val=&quot;54&quot;/&gt;&lt;lineCharCount val=&quot;44&quot;/&gt;&lt;lineCharCount val=&quot;54&quot;/&gt;&lt;lineCharCount val=&quot;40&quot;/&gt;&lt;lineCharCount val=&quot;54&quot;/&gt;&lt;lineCharCount val=&quot;44&quot;/&gt;&lt;/TableIndex&gt;&lt;/ShapeTextInfo&gt;"/>
  <p:tag name="HTML_SHAPEINFO" val="&lt;ThreeDShapeInfo&gt;&lt;uuid val=&quot;{3E3D39BC-998F-449F-8937-195A98BCA320}&quot;/&gt;&lt;isInvalidForFieldText val=&quot;0&quot;/&gt;&lt;Image&gt;&lt;filename val=&quot;C:\Users\User\AppData\Local\Temp\CP10972752640Session\CPTrustFolder10972752640\PPTImport1097230498203\data\asimages\{3E3D39BC-998F-449F-8937-195A98BCA320}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60D52E1-1D72-4CA5-A57F-44662454E3E5}&quot;/&gt;&lt;isInvalidForFieldText val=&quot;0&quot;/&gt;&lt;Image&gt;&lt;filename val=&quot;C:\Users\User\AppData\Local\Temp\CP10972752640Session\CPTrustFolder10972752640\PPTImport1097230498203\data\asimages\{560D52E1-1D72-4CA5-A57F-44662454E3E5}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A35BC05-1E72-4880-9338-04C0816355BE}&quot;/&gt;&lt;isInvalidForFieldText val=&quot;0&quot;/&gt;&lt;Image&gt;&lt;filename val=&quot;C:\Users\User\AppData\Local\Temp\CP10972752640Session\CPTrustFolder10972752640\PPTImport1097230498203\data\asimages\{1A35BC05-1E72-4880-9338-04C0816355BE}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5&quot;/&gt;&lt;lineCharCount val=&quot;11&quot;/&gt;&lt;lineCharCount val=&quot;42&quot;/&gt;&lt;lineCharCount val=&quot;59&quot;/&gt;&lt;lineCharCount val=&quot;8&quot;/&gt;&lt;lineCharCount val=&quot;69&quot;/&gt;&lt;/TableIndex&gt;&lt;/ShapeTextInfo&gt;"/>
  <p:tag name="HTML_SHAPEINFO" val="&lt;ThreeDShapeInfo&gt;&lt;uuid val=&quot;{788C5E5B-1AE1-4CF0-A7B8-5316ECCAA87B}&quot;/&gt;&lt;isInvalidForFieldText val=&quot;0&quot;/&gt;&lt;Image&gt;&lt;filename val=&quot;C:\Users\User\AppData\Local\Temp\CP10972752640Session\CPTrustFolder10972752640\PPTImport1097230498203\data\asimages\{788C5E5B-1AE1-4CF0-A7B8-5316ECCAA87B}_3.png&quot;/&gt;&lt;left val=&quot;42&quot;/&gt;&lt;top val=&quot;212&quot;/&gt;&lt;width val=&quot;870&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9BE1736-1AEC-43CA-AE3D-47DFBC8E0C38}&quot;/&gt;&lt;isInvalidForFieldText val=&quot;0&quot;/&gt;&lt;Image&gt;&lt;filename val=&quot;C:\Users\User\AppData\Local\Temp\CP10972752640Session\CPTrustFolder10972752640\PPTImport1097230498203\data\asimages\{79BE1736-1AEC-43CA-AE3D-47DFBC8E0C38}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A4CE4E9A-AEF0-49E3-AC6C-CFC9FF6DD2C3}&quot;/&gt;&lt;isInvalidForFieldText val=&quot;0&quot;/&gt;&lt;Image&gt;&lt;filename val=&quot;C:\Users\User\AppData\Local\Temp\CP10972752640Session\CPTrustFolder10972752640\PPTImport1097230498203\data\asimages\{A4CE4E9A-AEF0-49E3-AC6C-CFC9FF6DD2C3}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1&quot;/&gt;&lt;lineCharCount val=&quot;18&quot;/&gt;&lt;/TableIndex&gt;&lt;/ShapeTextInfo&gt;"/>
  <p:tag name="HTML_SHAPEINFO" val="&lt;ThreeDShapeInfo&gt;&lt;uuid val=&quot;{B5A6CD55-9F54-4197-8132-24D6A7D818C9}&quot;/&gt;&lt;isInvalidForFieldText val=&quot;0&quot;/&gt;&lt;Image&gt;&lt;filename val=&quot;C:\Users\User\AppData\Local\Temp\CP10972752640Session\CPTrustFolder10972752640\PPTImport1097230498203\data\asimages\{B5A6CD55-9F54-4197-8132-24D6A7D818C9}_4.png&quot;/&gt;&lt;left val=&quot;40&quot;/&gt;&lt;top val=&quot;212&quot;/&gt;&lt;width val=&quot;871&quot;/&gt;&lt;height val=&quot;121&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8&quot;/&gt;&lt;lineCharCount val=&quot;1&quot;/&gt;&lt;lineCharCount val=&quot;61&quot;/&gt;&lt;lineCharCount val=&quot;19&quot;/&gt;&lt;lineCharCount val=&quot;1&quot;/&gt;&lt;lineCharCount val=&quot;66&quot;/&gt;&lt;lineCharCount val=&quot;70&quot;/&gt;&lt;lineCharCount val=&quot;55&quot;/&gt;&lt;/TableIndex&gt;&lt;/ShapeTextInfo&gt;"/>
  <p:tag name="HTML_SHAPEINFO" val="&lt;ThreeDShapeInfo&gt;&lt;uuid val=&quot;{279E20D6-8957-46EE-BA98-72A0521EDB9A}&quot;/&gt;&lt;isInvalidForFieldText val=&quot;0&quot;/&gt;&lt;Image&gt;&lt;filename val=&quot;C:\Users\User\AppData\Local\Temp\CP10972752640Session\CPTrustFolder10972752640\PPTImport1097230498203\data\asimages\{279E20D6-8957-46EE-BA98-72A0521EDB9A}_4.png&quot;/&gt;&lt;left val=&quot;47&quot;/&gt;&lt;top val=&quot;352&quot;/&gt;&lt;width val=&quot;865&quot;/&gt;&lt;height val=&quot;313&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8B174A9-B43D-4205-91A5-A0785B339F91}&quot;/&gt;&lt;isInvalidForFieldText val=&quot;0&quot;/&gt;&lt;Image&gt;&lt;filename val=&quot;C:\Users\User\AppData\Local\Temp\CP10972752640Session\CPTrustFolder10972752640\PPTImport1097230498203\data\asimages\{98B174A9-B43D-4205-91A5-A0785B339F91}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DC36100D-8DCE-419E-825D-0A8D53A75092}&quot;/&gt;&lt;isInvalidForFieldText val=&quot;0&quot;/&gt;&lt;Image&gt;&lt;filename val=&quot;C:\Users\User\AppData\Local\Temp\CP10972752640Session\CPTrustFolder10972752640\PPTImport1097230498203\data\asimages\{DC36100D-8DCE-419E-825D-0A8D53A75092}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3&quot;/&gt;&lt;/TableIndex&gt;&lt;/ShapeTextInfo&gt;"/>
  <p:tag name="HTML_SHAPEINFO" val="&lt;ThreeDShapeInfo&gt;&lt;uuid val=&quot;{F1277140-F88C-4852-9689-BBCDEE671FE5}&quot;/&gt;&lt;isInvalidForFieldText val=&quot;0&quot;/&gt;&lt;Image&gt;&lt;filename val=&quot;C:\Users\User\AppData\Local\Temp\CP10972752640Session\CPTrustFolder10972752640\PPTImport1097230498203\data\asimages\{F1277140-F88C-4852-9689-BBCDEE671FE5}_5.png&quot;/&gt;&lt;left val=&quot;40&quot;/&gt;&lt;top val=&quot;212&quot;/&gt;&lt;width val=&quot;872&quot;/&gt;&lt;height val=&quot;5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8&quot;/&gt;&lt;lineCharCount val=&quot;45&quot;/&gt;&lt;lineCharCount val=&quot;67&quot;/&gt;&lt;lineCharCount val=&quot;23&quot;/&gt;&lt;lineCharCount val=&quot;68&quot;/&gt;&lt;lineCharCount val=&quot;66&quot;/&gt;&lt;lineCharCount val=&quot;15&quot;/&gt;&lt;/TableIndex&gt;&lt;/ShapeTextInfo&gt;"/>
  <p:tag name="HTML_SHAPEINFO" val="&lt;ThreeDShapeInfo&gt;&lt;uuid val=&quot;{0EF1398D-FF6F-4894-8215-B780EECF0FF2}&quot;/&gt;&lt;isInvalidForFieldText val=&quot;0&quot;/&gt;&lt;Image&gt;&lt;filename val=&quot;C:\Users\User\AppData\Local\Temp\CP10972752640Session\CPTrustFolder10972752640\PPTImport1097230498203\data\asimages\{0EF1398D-FF6F-4894-8215-B780EECF0FF2}_5.png&quot;/&gt;&lt;left val=&quot;47&quot;/&gt;&lt;top val=&quot;252&quot;/&gt;&lt;width val=&quot;868&quot;/&gt;&lt;height val=&quot;26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F5FD9A3-3803-43CD-8D02-2BBCA7191A32}&quot;/&gt;&lt;isInvalidForFieldText val=&quot;0&quot;/&gt;&lt;Image&gt;&lt;filename val=&quot;C:\Users\User\AppData\Local\Temp\CP10972752640Session\CPTrustFolder10972752640\PPTImport1097230498203\data\asimages\{8F5FD9A3-3803-43CD-8D02-2BBCA7191A32}_5.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4FC31054-A7FD-4D32-9ED6-1A518F610F83}&quot;/&gt;&lt;isInvalidForFieldText val=&quot;0&quot;/&gt;&lt;Image&gt;&lt;filename val=&quot;C:\Users\User\AppData\Local\Temp\CP10972752640Session\CPTrustFolder10972752640\PPTImport1097230498203\data\asimages\{4FC31054-A7FD-4D32-9ED6-1A518F610F83}_6.png&quot;/&gt;&lt;left val=&quot;-2&quot;/&gt;&lt;top val=&quot;76&quot;/&gt;&lt;width val=&quot;964&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0&quot;/&gt;&lt;lineCharCount val=&quot;21&quot;/&gt;&lt;lineCharCount val=&quot;51&quot;/&gt;&lt;lineCharCount val=&quot;9&quot;/&gt;&lt;lineCharCount val=&quot;17&quot;/&gt;&lt;lineCharCount val=&quot;16&quot;/&gt;&lt;/TableIndex&gt;&lt;/ShapeTextInfo&gt;"/>
  <p:tag name="HTML_SHAPEINFO" val="&lt;ThreeDShapeInfo&gt;&lt;uuid val=&quot;{9998B9DE-A7CD-4C4B-A334-6310567321C5}&quot;/&gt;&lt;isInvalidForFieldText val=&quot;0&quot;/&gt;&lt;Image&gt;&lt;filename val=&quot;C:\Users\User\AppData\Local\Temp\CP10972752640Session\CPTrustFolder10972752640\PPTImport1097230498203\data\asimages\{9998B9DE-A7CD-4C4B-A334-6310567321C5}_6.png&quot;/&gt;&lt;left val=&quot;42&quot;/&gt;&lt;top val=&quot;212&quot;/&gt;&lt;width val=&quot;870&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88571F0-6BDD-464C-A272-F277A34BAB97}&quot;/&gt;&lt;isInvalidForFieldText val=&quot;0&quot;/&gt;&lt;Image&gt;&lt;filename val=&quot;C:\Users\User\AppData\Local\Temp\CP10972752640Session\CPTrustFolder10972752640\PPTImport1097230498203\data\asimages\{A88571F0-6BDD-464C-A272-F277A34BAB97}_6.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20E94FD7-376B-4C89-883C-C78C7EC66A54}&quot;/&gt;&lt;isInvalidForFieldText val=&quot;0&quot;/&gt;&lt;Image&gt;&lt;filename val=&quot;C:\Users\User\AppData\Local\Temp\CP10972752640Session\CPTrustFolder10972752640\PPTImport1097230498203\data\asimages\{20E94FD7-376B-4C89-883C-C78C7EC66A54}_7.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 name="HTML_SHAPEINFO" val="&lt;ThreeDShapeInfo&gt;&lt;uuid val=&quot;{68ECC247-4D7E-4A22-B5FB-6756DCB3A76E}&quot;/&gt;&lt;isInvalidForFieldText val=&quot;0&quot;/&gt;&lt;Image&gt;&lt;filename val=&quot;C:\Users\User\AppData\Local\Temp\CP10972752640Session\CPTrustFolder10972752640\PPTImport1097230498203\data\asimages\{68ECC247-4D7E-4A22-B5FB-6756DCB3A76E}_7.png&quot;/&gt;&lt;left val=&quot;40&quot;/&gt;&lt;top val=&quot;212&quot;/&gt;&lt;width val=&quot;871&quot;/&gt;&lt;height val=&quot;57&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9&quot;/&gt;&lt;lineCharCount val=&quot;69&quot;/&gt;&lt;lineCharCount val=&quot;8&quot;/&gt;&lt;lineCharCount val=&quot;63&quot;/&gt;&lt;lineCharCount val=&quot;52&quot;/&gt;&lt;lineCharCount val=&quot;61&quot;/&gt;&lt;/TableIndex&gt;&lt;/ShapeTextInfo&gt;"/>
  <p:tag name="HTML_SHAPEINFO" val="&lt;ThreeDShapeInfo&gt;&lt;uuid val=&quot;{153E574B-28AD-472B-8179-4C5ABB1A9966}&quot;/&gt;&lt;isInvalidForFieldText val=&quot;0&quot;/&gt;&lt;Image&gt;&lt;filename val=&quot;C:\Users\User\AppData\Local\Temp\CP10972752640Session\CPTrustFolder10972752640\PPTImport1097230498203\data\asimages\{153E574B-28AD-472B-8179-4C5ABB1A9966}_7.png&quot;/&gt;&lt;left val=&quot;47&quot;/&gt;&lt;top val=&quot;269&quot;/&gt;&lt;width val=&quot;866&quot;/&gt;&lt;height val=&quot;241&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A1877BF-8CB7-4628-9454-4572676D93B1}&quot;/&gt;&lt;isInvalidForFieldText val=&quot;0&quot;/&gt;&lt;Image&gt;&lt;filename val=&quot;C:\Users\User\AppData\Local\Temp\CP10972752640Session\CPTrustFolder10972752640\PPTImport1097230498203\data\asimages\{6A1877BF-8CB7-4628-9454-4572676D93B1}_7.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706E4C21-4377-4BA7-A3A8-FEE790D4222D}&quot;/&gt;&lt;isInvalidForFieldText val=&quot;0&quot;/&gt;&lt;Image&gt;&lt;filename val=&quot;C:\Users\User\AppData\Local\Temp\CP10972752640Session\CPTrustFolder10972752640\PPTImport1097230498203\data\asimages\{706E4C21-4377-4BA7-A3A8-FEE790D4222D}_8.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13&quot;/&gt;&lt;/TableIndex&gt;&lt;/ShapeTextInfo&gt;"/>
  <p:tag name="HTML_SHAPEINFO" val="&lt;ThreeDShapeInfo&gt;&lt;uuid val=&quot;{8F4D4AAC-40C6-4F9D-B6AE-94D29D898898}&quot;/&gt;&lt;isInvalidForFieldText val=&quot;0&quot;/&gt;&lt;Image&gt;&lt;filename val=&quot;C:\Users\User\AppData\Local\Temp\CP10972752640Session\CPTrustFolder10972752640\PPTImport1097230498203\data\asimages\{8F4D4AAC-40C6-4F9D-B6AE-94D29D898898}_8.png&quot;/&gt;&lt;left val=&quot;40&quot;/&gt;&lt;top val=&quot;212&quot;/&gt;&lt;width val=&quot;871&quot;/&gt;&lt;height val=&quot;8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10&quot;/&gt;&lt;lineCharCount val=&quot;47&quot;/&gt;&lt;lineCharCount val=&quot;69&quot;/&gt;&lt;lineCharCount val=&quot;19&quot;/&gt;&lt;/TableIndex&gt;&lt;/ShapeTextInfo&gt;"/>
  <p:tag name="HTML_SHAPEINFO" val="&lt;ThreeDShapeInfo&gt;&lt;uuid val=&quot;{53CAE96F-9157-471B-B3D5-85E94587BD19}&quot;/&gt;&lt;isInvalidForFieldText val=&quot;0&quot;/&gt;&lt;Image&gt;&lt;filename val=&quot;C:\Users\User\AppData\Local\Temp\CP10972752640Session\CPTrustFolder10972752640\PPTImport1097230498203\data\asimages\{53CAE96F-9157-471B-B3D5-85E94587BD19}_8.png&quot;/&gt;&lt;left val=&quot;47&quot;/&gt;&lt;top val=&quot;310&quot;/&gt;&lt;width val=&quot;867&quot;/&gt;&lt;height val=&quot;201&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2CC667E-BDF7-4CB3-87E0-A19CA1C46A46}&quot;/&gt;&lt;isInvalidForFieldText val=&quot;0&quot;/&gt;&lt;Image&gt;&lt;filename val=&quot;C:\Users\User\AppData\Local\Temp\CP10972752640Session\CPTrustFolder10972752640\PPTImport1097230498203\data\asimages\{02CC667E-BDF7-4CB3-87E0-A19CA1C46A46}_8.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B822E910-97B4-4FDC-BF07-2BB8719A287F}&quot;/&gt;&lt;isInvalidForFieldText val=&quot;0&quot;/&gt;&lt;Image&gt;&lt;filename val=&quot;C:\Users\User\AppData\Local\Temp\CP10972752640Session\CPTrustFolder10972752640\PPTImport1097230498203\data\asimages\{B822E910-97B4-4FDC-BF07-2BB8719A287F}_9.png&quot;/&gt;&lt;left val=&quot;0&quot;/&gt;&lt;top val=&quot;75&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0&quot;/&gt;&lt;lineCharCount val=&quot;32&quot;/&gt;&lt;lineCharCount val=&quot;1&quot;/&gt;&lt;lineCharCount val=&quot;72&quot;/&gt;&lt;lineCharCount val=&quot;74&quot;/&gt;&lt;lineCharCount val=&quot;51&quot;/&gt;&lt;/TableIndex&gt;&lt;/ShapeTextInfo&gt;"/>
  <p:tag name="HTML_SHAPEINFO" val="&lt;ThreeDShapeInfo&gt;&lt;uuid val=&quot;{515C771B-F4A3-47D0-B9CE-5A0AFB37CFA9}&quot;/&gt;&lt;isInvalidForFieldText val=&quot;0&quot;/&gt;&lt;Image&gt;&lt;filename val=&quot;C:\Users\User\AppData\Local\Temp\CP10972752640Session\CPTrustFolder10972752640\PPTImport1097230498203\data\asimages\{515C771B-F4A3-47D0-B9CE-5A0AFB37CFA9}_9.png&quot;/&gt;&lt;left val=&quot;40&quot;/&gt;&lt;top val=&quot;212&quot;/&gt;&lt;width val=&quot;876&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B660202-C762-47F7-8A24-1EDF031EB8B3}&quot;/&gt;&lt;isInvalidForFieldText val=&quot;0&quot;/&gt;&lt;Image&gt;&lt;filename val=&quot;C:\Users\User\AppData\Local\Temp\CP10972752640Session\CPTrustFolder10972752640\PPTImport1097230498203\data\asimages\{7B660202-C762-47F7-8A24-1EDF031EB8B3}_9.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58FF1296-591D-476F-BE23-BFC0C3651DB3}&quot;/&gt;&lt;isInvalidForFieldText val=&quot;0&quot;/&gt;&lt;Image&gt;&lt;filename val=&quot;C:\Users\User\AppData\Local\Temp\CP10972752640Session\CPTrustFolder10972752640\PPTImport1097230498203\data\asimages\{58FF1296-591D-476F-BE23-BFC0C3651DB3}_10.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1&quot;/&gt;&lt;lineCharCount val=&quot;13&quot;/&gt;&lt;/TableIndex&gt;&lt;/ShapeTextInfo&gt;"/>
  <p:tag name="HTML_SHAPEINFO" val="&lt;ThreeDShapeInfo&gt;&lt;uuid val=&quot;{B6DBBE02-DF7D-4455-9E25-F68F4A90AE42}&quot;/&gt;&lt;isInvalidForFieldText val=&quot;0&quot;/&gt;&lt;Image&gt;&lt;filename val=&quot;C:\Users\User\AppData\Local\Temp\CP10972752640Session\CPTrustFolder10972752640\PPTImport1097230498203\data\asimages\{B6DBBE02-DF7D-4455-9E25-F68F4A90AE42}_10.png&quot;/&gt;&lt;left val=&quot;40&quot;/&gt;&lt;top val=&quot;212&quot;/&gt;&lt;width val=&quot;871&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73BCF34-9651-4E73-ACB6-9CD69CD2827C}&quot;/&gt;&lt;isInvalidForFieldText val=&quot;0&quot;/&gt;&lt;Image&gt;&lt;filename val=&quot;C:\Users\User\AppData\Local\Temp\CP10972752640Session\CPTrustFolder10972752640\PPTImport1097230498203\data\asimages\{973BCF34-9651-4E73-ACB6-9CD69CD2827C}_10.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25FBD84F-DEC1-4741-B873-919B4A781CDA}&quot;/&gt;&lt;isInvalidForFieldText val=&quot;0&quot;/&gt;&lt;Image&gt;&lt;filename val=&quot;C:\Users\User\AppData\Local\Temp\CP10972752640Session\CPTrustFolder10972752640\PPTImport1097230498203\data\asimages\{25FBD84F-DEC1-4741-B873-919B4A781CDA}_11.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0&quot;/&gt;&lt;lineCharCount val=&quot;63&quot;/&gt;&lt;lineCharCount val=&quot;1&quot;/&gt;&lt;lineCharCount val=&quot;71&quot;/&gt;&lt;lineCharCount val=&quot;45&quot;/&gt;&lt;/TableIndex&gt;&lt;/ShapeTextInfo&gt;"/>
  <p:tag name="HTML_SHAPEINFO" val="&lt;ThreeDShapeInfo&gt;&lt;uuid val=&quot;{487EEF4B-51DF-45B9-BF00-377920601016}&quot;/&gt;&lt;isInvalidForFieldText val=&quot;0&quot;/&gt;&lt;Image&gt;&lt;filename val=&quot;C:\Users\User\AppData\Local\Temp\CP10972752640Session\CPTrustFolder10972752640\PPTImport1097230498203\data\asimages\{487EEF4B-51DF-45B9-BF00-377920601016}_11.png&quot;/&gt;&lt;left val=&quot;40&quot;/&gt;&lt;top val=&quot;212&quot;/&gt;&lt;width val=&quot;871&quot;/&gt;&lt;height val=&quot;41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221518A-6A87-4D9A-8F96-6164659EAA52}&quot;/&gt;&lt;isInvalidForFieldText val=&quot;0&quot;/&gt;&lt;Image&gt;&lt;filename val=&quot;C:\Users\User\AppData\Local\Temp\CP10972752640Session\CPTrustFolder10972752640\PPTImport1097230498203\data\asimages\{F221518A-6A87-4D9A-8F96-6164659EAA52}_11.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F438D06E-425B-4981-A060-A3014C72D439}&quot;/&gt;&lt;isInvalidForFieldText val=&quot;0&quot;/&gt;&lt;Image&gt;&lt;filename val=&quot;C:\Users\User\AppData\Local\Temp\CP10972752640Session\CPTrustFolder10972752640\PPTImport1097230498203\data\asimages\{F438D06E-425B-4981-A060-A3014C72D439}_12.png&quot;/&gt;&lt;left val=&quot;-3&quot;/&gt;&lt;top val=&quot;76&quot;/&gt;&lt;width val=&quot;966&quot;/&gt;&lt;height val=&quot;121&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72&quot;/&gt;&lt;lineCharCount val=&quot;73&quot;/&gt;&lt;lineCharCount val=&quot;71&quot;/&gt;&lt;lineCharCount val=&quot;30&quot;/&gt;&lt;/TableIndex&gt;&lt;/ShapeTextInfo&gt;"/>
  <p:tag name="HTML_SHAPEINFO" val="&lt;ThreeDShapeInfo&gt;&lt;uuid val=&quot;{AD364A24-6952-410E-83BF-C69BC27E5884}&quot;/&gt;&lt;isInvalidForFieldText val=&quot;0&quot;/&gt;&lt;Image&gt;&lt;filename val=&quot;C:\Users\User\AppData\Local\Temp\CP10972752640Session\CPTrustFolder10972752640\PPTImport1097230498203\data\asimages\{AD364A24-6952-410E-83BF-C69BC27E5884}_12.png&quot;/&gt;&lt;left val=&quot;40&quot;/&gt;&lt;top val=&quot;212&quot;/&gt;&lt;width val=&quot;873&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ABB4240-E224-4896-9F92-CFCFDCEE1C86}&quot;/&gt;&lt;isInvalidForFieldText val=&quot;0&quot;/&gt;&lt;Image&gt;&lt;filename val=&quot;C:\Users\User\AppData\Local\Temp\CP10972752640Session\CPTrustFolder10972752640\PPTImport1097230498203\data\asimages\{5ABB4240-E224-4896-9F92-CFCFDCEE1C86}_12.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40CE852A-C2BE-4B03-AB94-648122FCAF0A}&quot;/&gt;&lt;isInvalidForFieldText val=&quot;0&quot;/&gt;&lt;Image&gt;&lt;filename val=&quot;C:\Users\User\AppData\Local\Temp\CP10972752640Session\CPTrustFolder10972752640\PPTImport1097230498203\data\asimages\{40CE852A-C2BE-4B03-AB94-648122FCAF0A}_13.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68&quot;/&gt;&lt;lineCharCount val=&quot;42&quot;/&gt;&lt;/TableIndex&gt;&lt;/ShapeTextInfo&gt;"/>
  <p:tag name="HTML_SHAPEINFO" val="&lt;ThreeDShapeInfo&gt;&lt;uuid val=&quot;{5D7CD108-B387-445C-BD3B-34EC80B55BA7}&quot;/&gt;&lt;isInvalidForFieldText val=&quot;0&quot;/&gt;&lt;Image&gt;&lt;filename val=&quot;C:\Users\User\AppData\Local\Temp\CP10972752640Session\CPTrustFolder10972752640\PPTImport1097230498203\data\asimages\{5D7CD108-B387-445C-BD3B-34EC80B55BA7}_13.png&quot;/&gt;&lt;left val=&quot;40&quot;/&gt;&lt;top val=&quot;212&quot;/&gt;&lt;width val=&quot;871&quot;/&gt;&lt;height val=&quot;121&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24&quot;/&gt;&lt;/TableIndex&gt;&lt;/ShapeTextInfo&gt;"/>
  <p:tag name="HTML_SHAPEINFO" val="&lt;ThreeDShapeInfo&gt;&lt;uuid val=&quot;{6B118E66-E344-4E24-AFE9-9BCC59F68A2F}&quot;/&gt;&lt;isInvalidForFieldText val=&quot;0&quot;/&gt;&lt;Image&gt;&lt;filename val=&quot;C:\Users\User\AppData\Local\Temp\CP10972752640Session\CPTrustFolder10972752640\PPTImport1097230498203\data\asimages\{6B118E66-E344-4E24-AFE9-9BCC59F68A2F}_13.png&quot;/&gt;&lt;left val=&quot;46&quot;/&gt;&lt;top val=&quot;318&quot;/&gt;&lt;width val=&quot;864&quot;/&gt;&lt;height val=&quot;97&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D9F2294-94B8-4ACC-82A5-0060F494A04E}&quot;/&gt;&lt;isInvalidForFieldText val=&quot;0&quot;/&gt;&lt;Image&gt;&lt;filename val=&quot;C:\Users\User\AppData\Local\Temp\CP10972752640Session\CPTrustFolder10972752640\PPTImport1097230498203\data\asimages\{2D9F2294-94B8-4ACC-82A5-0060F494A04E}_13.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7&quot;/&gt;&lt;/TableIndex&gt;&lt;/ShapeTextInfo&gt;"/>
  <p:tag name="HTML_SHAPEINFO" val="&lt;ThreeDShapeInfo&gt;&lt;uuid val=&quot;{E8AC29B5-6191-4D46-96B7-F91C1EDC58A4}&quot;/&gt;&lt;isInvalidForFieldText val=&quot;0&quot;/&gt;&lt;Image&gt;&lt;filename val=&quot;C:\Users\User\AppData\Local\Temp\CP10972752640Session\CPTrustFolder10972752640\PPTImport1097230498203\data\asimages\{E8AC29B5-6191-4D46-96B7-F91C1EDC58A4}_14.png&quot;/&gt;&lt;left val=&quot;0&quot;/&gt;&lt;top val=&quot;76&quot;/&gt;&lt;width val=&quot;961&quot;/&gt;&lt;height val=&quot;124&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3&quot;/&gt;&lt;/TableIndex&gt;&lt;TableIndex row=&quot;1&quot; col=&quot;2&quot;&gt;&lt;linesCount val=&quot;1&quot;/&gt;&lt;lineCharCount val=&quot;21&quot;/&gt;&lt;/TableIndex&gt;&lt;TableIndex row=&quot;2&quot; col=&quot;1&quot;&gt;&lt;linesCount val=&quot;1&quot;/&gt;&lt;lineCharCount val=&quot;10&quot;/&gt;&lt;/TableIndex&gt;&lt;TableIndex row=&quot;2&quot; col=&quot;2&quot;&gt;&lt;linesCount val=&quot;1&quot;/&gt;&lt;lineCharCount val=&quot;34&quot;/&gt;&lt;/TableIndex&gt;&lt;TableIndex row=&quot;3&quot; col=&quot;1&quot;&gt;&lt;linesCount val=&quot;1&quot;/&gt;&lt;lineCharCount val=&quot;10&quot;/&gt;&lt;/TableIndex&gt;&lt;TableIndex row=&quot;3&quot; col=&quot;2&quot;&gt;&lt;linesCount val=&quot;5&quot;/&gt;&lt;lineCharCount val=&quot;46&quot;/&gt;&lt;lineCharCount val=&quot;22&quot;/&gt;&lt;lineCharCount val=&quot;50&quot;/&gt;&lt;lineCharCount val=&quot;58&quot;/&gt;&lt;lineCharCount val=&quot;38&quot;/&gt;&lt;/TableIndex&gt;&lt;TableIndex row=&quot;4&quot; col=&quot;1&quot;&gt;&lt;linesCount val=&quot;1&quot;/&gt;&lt;lineCharCount val=&quot;12&quot;/&gt;&lt;/TableIndex&gt;&lt;TableIndex row=&quot;4&quot; col=&quot;2&quot;&gt;&lt;linesCount val=&quot;2&quot;/&gt;&lt;lineCharCount val=&quot;44&quot;/&gt;&lt;lineCharCount val=&quot;21&quot;/&gt;&lt;/TableIndex&gt;&lt;/ShapeTextInfo&gt;"/>
  <p:tag name="PRESENTER_SHAPEINFO" val="&lt;ThreeDShapeInfo&gt;&lt;uuid val=&quot;{44128957-78E1-4328-B549-C54A1443E39F}&quot;/&gt;&lt;isInvalidForFieldText val=&quot;0&quot;/&gt;&lt;Image&gt;&lt;filename val=&quot;C:\Users\User\AppData\Local\Temp\CP10972752640Session\CPTrustFolder10972752640\PPTImport1097230498203\data\asimages\{44128957-78E1-4328-B549-C54A1443E39F}_14.png&quot;/&gt;&lt;left val=&quot;53&quot;/&gt;&lt;top val=&quot;279&quot;/&gt;&lt;width val=&quot;854&quot;/&gt;&lt;height val=&quot;337&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15BA99D-3DD3-4216-9101-CB286F8D28D3}&quot;/&gt;&lt;isInvalidForFieldText val=&quot;0&quot;/&gt;&lt;Image&gt;&lt;filename val=&quot;C:\Users\User\AppData\Local\Temp\CP10972752640Session\CPTrustFolder10972752640\PPTImport1097230498203\data\asimages\{215BA99D-3DD3-4216-9101-CB286F8D28D3}_14.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CA1BAE50-96F6-4B94-BEB0-1696357FEF33}&quot;/&gt;&lt;isInvalidForFieldText val=&quot;0&quot;/&gt;&lt;Image&gt;&lt;filename val=&quot;C:\Users\User\AppData\Local\Temp\CP10972752640Session\CPTrustFolder10972752640\PPTImport1097230498203\data\asimages\{CA1BAE50-96F6-4B94-BEB0-1696357FEF33}_15.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5&quot;/&gt;&lt;lineCharCount val=&quot;69&quot;/&gt;&lt;lineCharCount val=&quot;10&quot;/&gt;&lt;lineCharCount val=&quot;1&quot;/&gt;&lt;lineCharCount val=&quot;73&quot;/&gt;&lt;lineCharCount val=&quot;68&quot;/&gt;&lt;lineCharCount val=&quot;63&quot;/&gt;&lt;lineCharCount val=&quot;15&quot;/&gt;&lt;/TableIndex&gt;&lt;/ShapeTextInfo&gt;"/>
  <p:tag name="HTML_SHAPEINFO" val="&lt;ThreeDShapeInfo&gt;&lt;uuid val=&quot;{726CA73E-B2D7-4E17-BFB4-06DB81138BA9}&quot;/&gt;&lt;isInvalidForFieldText val=&quot;0&quot;/&gt;&lt;Image&gt;&lt;filename val=&quot;C:\Users\User\AppData\Local\Temp\CP10972752640Session\CPTrustFolder10972752640\PPTImport1097230498203\data\asimages\{726CA73E-B2D7-4E17-BFB4-06DB81138BA9}_15.png&quot;/&gt;&lt;left val=&quot;40&quot;/&gt;&lt;top val=&quot;212&quot;/&gt;&lt;width val=&quot;885&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CC2F12B-1767-4DD3-A61B-6586D6F21CCD}&quot;/&gt;&lt;isInvalidForFieldText val=&quot;0&quot;/&gt;&lt;Image&gt;&lt;filename val=&quot;C:\Users\User\AppData\Local\Temp\CP10972752640Session\CPTrustFolder10972752640\PPTImport1097230498203\data\asimages\{5CC2F12B-1767-4DD3-A61B-6586D6F21CCD}_15.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7DA15052-F0CB-4996-B414-13A8D6659153}&quot;/&gt;&lt;isInvalidForFieldText val=&quot;0&quot;/&gt;&lt;Image&gt;&lt;filename val=&quot;C:\Users\User\AppData\Local\Temp\CP10972752640Session\CPTrustFolder10972752640\PPTImport1097230498203\data\asimages\{7DA15052-F0CB-4996-B414-13A8D6659153}_16.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61&quot;/&gt;&lt;lineCharCount val=&quot;14&quot;/&gt;&lt;lineCharCount val=&quot;67&quot;/&gt;&lt;lineCharCount val=&quot;26&quot;/&gt;&lt;/TableIndex&gt;&lt;/ShapeTextInfo&gt;"/>
  <p:tag name="HTML_SHAPEINFO" val="&lt;ThreeDShapeInfo&gt;&lt;uuid val=&quot;{D4940738-6CB4-4ED2-B629-F38A704970B4}&quot;/&gt;&lt;isInvalidForFieldText val=&quot;0&quot;/&gt;&lt;Image&gt;&lt;filename val=&quot;C:\Users\User\AppData\Local\Temp\CP10972752640Session\CPTrustFolder10972752640\PPTImport1097230498203\data\asimages\{D4940738-6CB4-4ED2-B629-F38A704970B4}_16.png&quot;/&gt;&lt;left val=&quot;42&quot;/&gt;&lt;top val=&quot;212&quot;/&gt;&lt;width val=&quot;870&quot;/&gt;&lt;height val=&quot;41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A6E676F-3370-4ABA-90DE-301878EE4D62}&quot;/&gt;&lt;isInvalidForFieldText val=&quot;0&quot;/&gt;&lt;Image&gt;&lt;filename val=&quot;C:\Users\User\AppData\Local\Temp\CP10972752640Session\CPTrustFolder10972752640\PPTImport1097230498203\data\asimages\{DA6E676F-3370-4ABA-90DE-301878EE4D62}_16.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7A8FACD7-81F8-42CF-9CDB-DB65C24CB892}&quot;/&gt;&lt;isInvalidForFieldText val=&quot;0&quot;/&gt;&lt;Image&gt;&lt;filename val=&quot;C:\Users\User\AppData\Local\Temp\CP10972752640Session\CPTrustFolder10972752640\PPTImport1097230498203\data\asimages\{7A8FACD7-81F8-42CF-9CDB-DB65C24CB892}_17.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64&quot;/&gt;&lt;lineCharCount val=&quot;65&quot;/&gt;&lt;lineCharCount val=&quot;33&quot;/&gt;&lt;lineCharCount val=&quot;73&quot;/&gt;&lt;lineCharCount val=&quot;17&quot;/&gt;&lt;/TableIndex&gt;&lt;/ShapeTextInfo&gt;"/>
  <p:tag name="HTML_SHAPEINFO" val="&lt;ThreeDShapeInfo&gt;&lt;uuid val=&quot;{E78468A5-CD9F-4447-8BC5-C40E8798F45F}&quot;/&gt;&lt;isInvalidForFieldText val=&quot;0&quot;/&gt;&lt;Image&gt;&lt;filename val=&quot;C:\Users\User\AppData\Local\Temp\CP10972752640Session\CPTrustFolder10972752640\PPTImport1097230498203\data\asimages\{E78468A5-CD9F-4447-8BC5-C40E8798F45F}_17.png&quot;/&gt;&lt;left val=&quot;42&quot;/&gt;&lt;top val=&quot;212&quot;/&gt;&lt;width val=&quot;874&quot;/&gt;&lt;height val=&quot;41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3DEE438-6F39-47C9-BE97-055D268C22AD}&quot;/&gt;&lt;isInvalidForFieldText val=&quot;0&quot;/&gt;&lt;Image&gt;&lt;filename val=&quot;C:\Users\User\AppData\Local\Temp\CP10972752640Session\CPTrustFolder10972752640\PPTImport1097230498203\data\asimages\{E3DEE438-6F39-47C9-BE97-055D268C22AD}_17.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93A9460-EB64-457C-8044-D884DCD09CC1}&quot;/&gt;&lt;isInvalidForFieldText val=&quot;0&quot;/&gt;&lt;Image&gt;&lt;filename val=&quot;C:\Users\User\AppData\Local\Temp\CP10972752640Session\CPTrustFolder10972752640\PPTImport1097230498203\data\asimages\{393A9460-EB64-457C-8044-D884DCD09CC1}_18.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1&quot;/&gt;&lt;/TableIndex&gt;&lt;/ShapeTextInfo&gt;"/>
  <p:tag name="HTML_SHAPEINFO" val="&lt;ThreeDShapeInfo&gt;&lt;uuid val=&quot;{44F1DDC5-3A61-4B12-8EAA-832491102636}&quot;/&gt;&lt;isInvalidForFieldText val=&quot;0&quot;/&gt;&lt;Image&gt;&lt;filename val=&quot;C:\Users\User\AppData\Local\Temp\CP10972752640Session\CPTrustFolder10972752640\PPTImport1097230498203\data\asimages\{44F1DDC5-3A61-4B12-8EAA-832491102636}_18.png&quot;/&gt;&lt;left val=&quot;40&quot;/&gt;&lt;top val=&quot;212&quot;/&gt;&lt;width val=&quot;871&quot;/&gt;&lt;height val=&quot;57&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50&quot;/&gt;&lt;lineCharCount val=&quot;32&quot;/&gt;&lt;lineCharCount val=&quot;76&quot;/&gt;&lt;lineCharCount val=&quot;74&quot;/&gt;&lt;lineCharCount val=&quot;17&quot;/&gt;&lt;lineCharCount val=&quot;74&quot;/&gt;&lt;/TableIndex&gt;&lt;/ShapeTextInfo&gt;"/>
  <p:tag name="HTML_SHAPEINFO" val="&lt;ThreeDShapeInfo&gt;&lt;uuid val=&quot;{4EA82646-1621-4DB6-A2E0-7387B088A427}&quot;/&gt;&lt;isInvalidForFieldText val=&quot;0&quot;/&gt;&lt;Image&gt;&lt;filename val=&quot;C:\Users\User\AppData\Local\Temp\CP10972752640Session\CPTrustFolder10972752640\PPTImport1097230498203\data\asimages\{4EA82646-1621-4DB6-A2E0-7387B088A427}_18.png&quot;/&gt;&lt;left val=&quot;41&quot;/&gt;&lt;top val=&quot;248&quot;/&gt;&lt;width val=&quot;880&quot;/&gt;&lt;height val=&quot;267&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25D3C6A-58E3-4667-BFA2-CD92DBBCECA6}&quot;/&gt;&lt;isInvalidForFieldText val=&quot;0&quot;/&gt;&lt;Image&gt;&lt;filename val=&quot;C:\Users\User\AppData\Local\Temp\CP10972752640Session\CPTrustFolder10972752640\PPTImport1097230498203\data\asimages\{525D3C6A-58E3-4667-BFA2-CD92DBBCECA6}_18.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8DFAF861-97FF-412C-852F-14B257938BD6}&quot;/&gt;&lt;isInvalidForFieldText val=&quot;0&quot;/&gt;&lt;Image&gt;&lt;filename val=&quot;C:\Users\User\AppData\Local\Temp\CP10972752640Session\CPTrustFolder10972752640\PPTImport1097230498203\data\asimages\{8DFAF861-97FF-412C-852F-14B257938BD6}_19.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0&quot;/&gt;&lt;/TableIndex&gt;&lt;TableIndex row=&quot;1&quot; col=&quot;2&quot;&gt;&lt;linesCount val=&quot;7&quot;/&gt;&lt;lineCharCount val=&quot;19&quot;/&gt;&lt;lineCharCount val=&quot;48&quot;/&gt;&lt;lineCharCount val=&quot;63&quot;/&gt;&lt;lineCharCount val=&quot;59&quot;/&gt;&lt;lineCharCount val=&quot;20&quot;/&gt;&lt;lineCharCount val=&quot;61&quot;/&gt;&lt;lineCharCount val=&quot;62&quot;/&gt;&lt;/TableIndex&gt;&lt;TableIndex row=&quot;2&quot; col=&quot;1&quot;&gt;&lt;linesCount val=&quot;2&quot;/&gt;&lt;lineCharCount val=&quot;8&quot;/&gt;&lt;lineCharCount val=&quot;10&quot;/&gt;&lt;/TableIndex&gt;&lt;TableIndex row=&quot;2&quot; col=&quot;2&quot;&gt;&lt;linesCount val=&quot;5&quot;/&gt;&lt;lineCharCount val=&quot;7&quot;/&gt;&lt;lineCharCount val=&quot;57&quot;/&gt;&lt;lineCharCount val=&quot;10&quot;/&gt;&lt;lineCharCount val=&quot;60&quot;/&gt;&lt;lineCharCount val=&quot;65&quot;/&gt;&lt;/TableIndex&gt;&lt;/ShapeTextInfo&gt;"/>
  <p:tag name="PRESENTER_SHAPEINFO" val="&lt;ThreeDShapeInfo&gt;&lt;uuid val=&quot;{D4B11952-1940-4C23-8DD0-88540585FA0C}&quot;/&gt;&lt;isInvalidForFieldText val=&quot;0&quot;/&gt;&lt;Image&gt;&lt;filename val=&quot;C:\Users\User\AppData\Local\Temp\CP10972752640Session\CPTrustFolder10972752640\PPTImport1097230498203\data\asimages\{D4B11952-1940-4C23-8DD0-88540585FA0C}_19.png&quot;/&gt;&lt;left val=&quot;45&quot;/&gt;&lt;top val=&quot;239&quot;/&gt;&lt;width val=&quot;869&quot;/&gt;&lt;height val=&quot;419&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27A01848-06C7-4DDA-85C2-A6C4C076C28F}&quot;/&gt;&lt;isInvalidForFieldText val=&quot;0&quot;/&gt;&lt;Image&gt;&lt;filename val=&quot;C:\Users\User\AppData\Local\Temp\CP10972752640Session\CPTrustFolder10972752640\PPTImport1097230498203\data\asimages\{27A01848-06C7-4DDA-85C2-A6C4C076C28F}_19.png&quot;/&gt;&lt;left val=&quot;40&quot;/&gt;&lt;top val=&quot;193&quot;/&gt;&lt;width val=&quot;791&quot;/&gt;&lt;height val=&quot;57&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B00BE8E-8338-4F8A-BAFE-CA0AAD2C696D}&quot;/&gt;&lt;isInvalidForFieldText val=&quot;0&quot;/&gt;&lt;Image&gt;&lt;filename val=&quot;C:\Users\User\AppData\Local\Temp\CP10972752640Session\CPTrustFolder10972752640\PPTImport1097230498203\data\asimages\{1B00BE8E-8338-4F8A-BAFE-CA0AAD2C696D}_19.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C320ABC3-176D-454C-90B2-44BA65DFC658}&quot;/&gt;&lt;isInvalidForFieldText val=&quot;0&quot;/&gt;&lt;Image&gt;&lt;filename val=&quot;C:\Users\User\AppData\Local\Temp\CP10972752640Session\CPTrustFolder10972752640\PPTImport1097230498203\data\asimages\{C320ABC3-176D-454C-90B2-44BA65DFC658}_20.png&quot;/&gt;&lt;left val=&quot;0&quot;/&gt;&lt;top val=&quot;76&quot;/&gt;&lt;width val=&quot;961&quot;/&gt;&lt;height val=&quot;12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2&quot;/&gt;&lt;lineCharCount val=&quot;43&quot;/&gt;&lt;lineCharCount val=&quot;29&quot;/&gt;&lt;lineCharCount val=&quot;68&quot;/&gt;&lt;lineCharCount val=&quot;71&quot;/&gt;&lt;lineCharCount val=&quot;67&quot;/&gt;&lt;lineCharCount val=&quot;53&quot;/&gt;&lt;/TableIndex&gt;&lt;/ShapeTextInfo&gt;"/>
  <p:tag name="HTML_SHAPEINFO" val="&lt;ThreeDShapeInfo&gt;&lt;uuid val=&quot;{E3410CBB-32B2-4B72-975C-ACE4C4754BF1}&quot;/&gt;&lt;isInvalidForFieldText val=&quot;0&quot;/&gt;&lt;Image&gt;&lt;filename val=&quot;C:\Users\User\AppData\Local\Temp\CP10972752640Session\CPTrustFolder10972752640\PPTImport1097230498203\data\asimages\{E3410CBB-32B2-4B72-975C-ACE4C4754BF1}_20.png&quot;/&gt;&lt;left val=&quot;42&quot;/&gt;&lt;top val=&quot;212&quot;/&gt;&lt;width val=&quot;883&quot;/&gt;&lt;height val=&quot;41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5C5BC53-5B25-4099-8319-C81FED831783}&quot;/&gt;&lt;isInvalidForFieldText val=&quot;0&quot;/&gt;&lt;Image&gt;&lt;filename val=&quot;C:\Users\User\AppData\Local\Temp\CP10972752640Session\CPTrustFolder10972752640\PPTImport1097230498203\data\asimages\{F5C5BC53-5B25-4099-8319-C81FED831783}_20.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D218EB88-7D89-41C3-AD0E-AB2838B71BD8}&quot;/&gt;&lt;isInvalidForFieldText val=&quot;0&quot;/&gt;&lt;Image&gt;&lt;filename val=&quot;C:\Users\User\AppData\Local\Temp\CP10972752640Session\CPTrustFolder10972752640\PPTImport1097230498203\data\asimages\{D218EB88-7D89-41C3-AD0E-AB2838B71BD8}_21.png&quot;/&gt;&lt;left val=&quot;0&quot;/&gt;&lt;top val=&quot;76&quot;/&gt;&lt;width val=&quot;961&quot;/&gt;&lt;height val=&quot;122&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2&quot;/&gt;&lt;lineCharCount val=&quot;53&quot;/&gt;&lt;lineCharCount val=&quot;1&quot;/&gt;&lt;lineCharCount val=&quot;65&quot;/&gt;&lt;lineCharCount val=&quot;30&quot;/&gt;&lt;/TableIndex&gt;&lt;/ShapeTextInfo&gt;"/>
  <p:tag name="HTML_SHAPEINFO" val="&lt;ThreeDShapeInfo&gt;&lt;uuid val=&quot;{A168D68E-A2B0-4B30-8C5A-62EBD339DBDE}&quot;/&gt;&lt;isInvalidForFieldText val=&quot;0&quot;/&gt;&lt;Image&gt;&lt;filename val=&quot;C:\Users\User\AppData\Local\Temp\CP10972752640Session\CPTrustFolder10972752640\PPTImport1097230498203\data\asimages\{A168D68E-A2B0-4B30-8C5A-62EBD339DBDE}_21.png&quot;/&gt;&lt;left val=&quot;40&quot;/&gt;&lt;top val=&quot;212&quot;/&gt;&lt;width val=&quot;871&quot;/&gt;&lt;height val=&quot;41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BD08028-B016-4F27-B48E-F17D9DEADBD5}&quot;/&gt;&lt;isInvalidForFieldText val=&quot;0&quot;/&gt;&lt;Image&gt;&lt;filename val=&quot;C:\Users\User\AppData\Local\Temp\CP10972752640Session\CPTrustFolder10972752640\PPTImport1097230498203\data\asimages\{0BD08028-B016-4F27-B48E-F17D9DEADBD5}_21.png&quot;/&gt;&lt;left val=&quot;727&quot;/&gt;&lt;top val=&quot;687&quot;/&gt;&lt;width val=&quot;226&quot;/&gt;&lt;height val=&quot;4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A0643D78-D394-4CA8-BA58-EAB4F36488E6}&quot;/&gt;&lt;isInvalidForFieldText val=&quot;0&quot;/&gt;&lt;Image&gt;&lt;filename val=&quot;C:\Users\User\AppData\Local\Temp\CP10972752640Session\CPTrustFolder10972752640\PPTImport1097230498203\data\asimages\{A0643D78-D394-4CA8-BA58-EAB4F36488E6}_22.png&quot;/&gt;&lt;left val=&quot;0&quot;/&gt;&lt;top val=&quot;76&quot;/&gt;&lt;width val=&quot;961&quot;/&gt;&lt;height val=&quot;12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3&quot;/&gt;&lt;/TableIndex&gt;&lt;/ShapeTextInfo&gt;"/>
  <p:tag name="HTML_SHAPEINFO" val="&lt;ThreeDShapeInfo&gt;&lt;uuid val=&quot;{29C18AD0-9C8A-4B2F-B9E8-6EE4EFFDC0EE}&quot;/&gt;&lt;isInvalidForFieldText val=&quot;0&quot;/&gt;&lt;Image&gt;&lt;filename val=&quot;C:\Users\User\AppData\Local\Temp\CP10972752640Session\CPTrustFolder10972752640\PPTImport1097230498203\data\asimages\{29C18AD0-9C8A-4B2F-B9E8-6EE4EFFDC0EE}_22.png&quot;/&gt;&lt;left val=&quot;40&quot;/&gt;&lt;top val=&quot;212&quot;/&gt;&lt;width val=&quot;871&quot;/&gt;&lt;height val=&quot;57&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6&quot;/&gt;&lt;lineCharCount val=&quot;37&quot;/&gt;&lt;lineCharCount val=&quot;42&quot;/&gt;&lt;/TableIndex&gt;&lt;/ShapeTextInfo&gt;"/>
  <p:tag name="HTML_SHAPEINFO" val="&lt;ThreeDShapeInfo&gt;&lt;uuid val=&quot;{7435461A-AD29-450C-93CD-B4361210BB78}&quot;/&gt;&lt;isInvalidForFieldText val=&quot;0&quot;/&gt;&lt;Image&gt;&lt;filename val=&quot;C:\Users\User\AppData\Local\Temp\CP10972752640Session\CPTrustFolder10972752640\PPTImport1097230498203\data\asimages\{7435461A-AD29-450C-93CD-B4361210BB78}_22.png&quot;/&gt;&lt;left val=&quot;47&quot;/&gt;&lt;top val=&quot;261&quot;/&gt;&lt;width val=&quot;864&quot;/&gt;&lt;height val=&quot;137&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2DFE44C-EA84-4CAB-89CE-FBEE48AF537E}&quot;/&gt;&lt;isInvalidForFieldText val=&quot;0&quot;/&gt;&lt;Image&gt;&lt;filename val=&quot;C:\Users\User\AppData\Local\Temp\CP10972752640Session\CPTrustFolder10972752640\PPTImport1097230498203\data\asimages\{82DFE44C-EA84-4CAB-89CE-FBEE48AF537E}_22.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33&quot;/&gt;&lt;/TableIndex&gt;&lt;/ShapeTextInfo&gt;"/>
  <p:tag name="HTML_SHAPEINFO" val="&lt;ThreeDShapeInfo&gt;&lt;uuid val=&quot;{5804DE95-CA1A-4FA0-8C2F-1F33B21DECF8}&quot;/&gt;&lt;isInvalidForFieldText val=&quot;0&quot;/&gt;&lt;Image&gt;&lt;filename val=&quot;C:\Users\User\AppData\Local\Temp\CP10972752640Session\CPTrustFolder10972752640\PPTImport1097230498203\data\asimages\{5804DE95-CA1A-4FA0-8C2F-1F33B21DECF8}_23.png&quot;/&gt;&lt;left val=&quot;0&quot;/&gt;&lt;top val=&quot;76&quot;/&gt;&lt;width val=&quot;961&quot;/&gt;&lt;height val=&quot;124&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73&quot;/&gt;&lt;lineCharCount val=&quot;9&quot;/&gt;&lt;/TableIndex&gt;&lt;/ShapeTextInfo&gt;"/>
  <p:tag name="HTML_SHAPEINFO" val="&lt;ThreeDShapeInfo&gt;&lt;uuid val=&quot;{D94B0998-6577-4293-96A1-FEAE0043B25D}&quot;/&gt;&lt;isInvalidForFieldText val=&quot;0&quot;/&gt;&lt;Image&gt;&lt;filename val=&quot;C:\Users\User\AppData\Local\Temp\CP10972752640Session\CPTrustFolder10972752640\PPTImport1097230498203\data\asimages\{D94B0998-6577-4293-96A1-FEAE0043B25D}_23.png&quot;/&gt;&lt;left val=&quot;40&quot;/&gt;&lt;top val=&quot;212&quot;/&gt;&lt;width val=&quot;871&quot;/&gt;&lt;height val=&quot;121&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6&quot;/&gt;&lt;lineCharCount val=&quot;1&quot;/&gt;&lt;lineCharCount val=&quot;67&quot;/&gt;&lt;lineCharCount val=&quot;32&quot;/&gt;&lt;/TableIndex&gt;&lt;/ShapeTextInfo&gt;"/>
  <p:tag name="HTML_SHAPEINFO" val="&lt;ThreeDShapeInfo&gt;&lt;uuid val=&quot;{3D39F327-F7FF-4AC6-87D4-BA2CB5638961}&quot;/&gt;&lt;isInvalidForFieldText val=&quot;0&quot;/&gt;&lt;Image&gt;&lt;filename val=&quot;C:\Users\User\AppData\Local\Temp\CP10972752640Session\CPTrustFolder10972752640\PPTImport1097230498203\data\asimages\{3D39F327-F7FF-4AC6-87D4-BA2CB5638961}_23.png&quot;/&gt;&lt;left val=&quot;47&quot;/&gt;&lt;top val=&quot;348&quot;/&gt;&lt;width val=&quot;869&quot;/&gt;&lt;height val=&quot;161&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1C8760C-766D-4A71-93EE-5CA5C1C1F139}&quot;/&gt;&lt;isInvalidForFieldText val=&quot;0&quot;/&gt;&lt;Image&gt;&lt;filename val=&quot;C:\Users\User\AppData\Local\Temp\CP10972752640Session\CPTrustFolder10972752640\PPTImport1097230498203\data\asimages\{81C8760C-766D-4A71-93EE-5CA5C1C1F139}_23.png&quot;/&gt;&lt;left val=&quot;727&quot;/&gt;&lt;top val=&quot;687&quot;/&gt;&lt;width val=&quot;226&quot;/&gt;&lt;height val=&quot;4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7274AB57-2B8A-4B2E-98FF-1D9FC6521E24}&quot;/&gt;&lt;isInvalidForFieldText val=&quot;0&quot;/&gt;&lt;Image&gt;&lt;filename val=&quot;C:\Users\User\AppData\Local\Temp\CP10972752640Session\CPTrustFolder10972752640\PPTImport1097230498203\data\asimages\{7274AB57-2B8A-4B2E-98FF-1D9FC6521E24}_24.png&quot;/&gt;&lt;left val=&quot;0&quot;/&gt;&lt;top val=&quot;76&quot;/&gt;&lt;width val=&quot;961&quot;/&gt;&lt;height val=&quot;12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5&quot;/&gt;&lt;lineCharCount val=&quot;15&quot;/&gt;&lt;lineCharCount val=&quot;54&quot;/&gt;&lt;lineCharCount val=&quot;51&quot;/&gt;&lt;lineCharCount val=&quot;76&quot;/&gt;&lt;lineCharCount val=&quot;71&quot;/&gt;&lt;lineCharCount val=&quot;76&quot;/&gt;&lt;/TableIndex&gt;&lt;/ShapeTextInfo&gt;"/>
  <p:tag name="HTML_SHAPEINFO" val="&lt;ThreeDShapeInfo&gt;&lt;uuid val=&quot;{4259E3C5-ECEA-4552-B90C-00E1BCE8CA8F}&quot;/&gt;&lt;isInvalidForFieldText val=&quot;0&quot;/&gt;&lt;Image&gt;&lt;filename val=&quot;C:\Users\User\AppData\Local\Temp\CP10972752640Session\CPTrustFolder10972752640\PPTImport1097230498203\data\asimages\{4259E3C5-ECEA-4552-B90C-00E1BCE8CA8F}_24.png&quot;/&gt;&lt;left val=&quot;42&quot;/&gt;&lt;top val=&quot;212&quot;/&gt;&lt;width val=&quot;888&quot;/&gt;&lt;height val=&quot;41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308D400-2203-4813-8C58-A48B718885DB}&quot;/&gt;&lt;isInvalidForFieldText val=&quot;0&quot;/&gt;&lt;Image&gt;&lt;filename val=&quot;C:\Users\User\AppData\Local\Temp\CP10972752640Session\CPTrustFolder10972752640\PPTImport1097230498203\data\asimages\{4308D400-2203-4813-8C58-A48B718885DB}_24.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7&quot;/&gt;&lt;/TableIndex&gt;&lt;/ShapeTextInfo&gt;"/>
  <p:tag name="HTML_SHAPEINFO" val="&lt;ThreeDShapeInfo&gt;&lt;uuid val=&quot;{960469EE-5EDC-4E9D-96E2-3B2993DE2515}&quot;/&gt;&lt;isInvalidForFieldText val=&quot;0&quot;/&gt;&lt;Image&gt;&lt;filename val=&quot;C:\Users\User\AppData\Local\Temp\CP10972752640Session\CPTrustFolder10972752640\PPTImport1097230498203\data\asimages\{960469EE-5EDC-4E9D-96E2-3B2993DE2515}_25.png&quot;/&gt;&lt;left val=&quot;0&quot;/&gt;&lt;top val=&quot;278&quot;/&gt;&lt;width val=&quot;984&quot;/&gt;&lt;height val=&quot;318&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65DB2AF-3281-438D-8244-A4A8628F4288}&quot;/&gt;&lt;isInvalidForFieldText val=&quot;0&quot;/&gt;&lt;Image&gt;&lt;filename val=&quot;C:\Users\User\AppData\Local\Temp\CP10972752640Session\CPTrustFolder10972752640\PPTImport1097230498203\data\asimages\{265DB2AF-3281-438D-8244-A4A8628F4288}_25.png&quot;/&gt;&lt;left val=&quot;727&quot;/&gt;&lt;top val=&quot;687&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13624B8F-A396-4DC0-A01C-A9D5A7BFCE20}&quot;/&gt;&lt;isInvalidForFieldText val=&quot;0&quot;/&gt;&lt;Image&gt;&lt;filename val=&quot;C:\Users\User\AppData\Local\Temp\CP10972752640Session\CPTrustFolder10972752640\PPTImport1097230498203\data\asimages\{13624B8F-A396-4DC0-A01C-A9D5A7BFCE20}_26.png&quot;/&gt;&lt;left val=&quot;0&quot;/&gt;&lt;top val=&quot;278&quot;/&gt;&lt;width val=&quot;961&quot;/&gt;&lt;height val=&quot;202&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5762</TotalTime>
  <Words>1406</Words>
  <Application>Microsoft Office PowerPoint</Application>
  <PresentationFormat>On-screen Show (4:3)</PresentationFormat>
  <Paragraphs>153</Paragraphs>
  <Slides>26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Tahoma</vt:lpstr>
      <vt:lpstr>Times New Roman</vt:lpstr>
      <vt:lpstr>Wingdings</vt:lpstr>
      <vt:lpstr>Using as of April 26</vt:lpstr>
      <vt:lpstr>Line of Duty (LOD) and Willful Misconduct</vt:lpstr>
      <vt:lpstr>Lesson Objectives</vt:lpstr>
      <vt:lpstr>References</vt:lpstr>
      <vt:lpstr>Definition “In Line of Duty” </vt:lpstr>
      <vt:lpstr>Line of Duty Requirements Not Met</vt:lpstr>
      <vt:lpstr>Responsibility for Line of Duty (LOD) Determination</vt:lpstr>
      <vt:lpstr>Line of Duty Determination Not Required</vt:lpstr>
      <vt:lpstr>Formal VA Line of Duty Determination</vt:lpstr>
      <vt:lpstr>Willful Misconduct Definition</vt:lpstr>
      <vt:lpstr>Willful Misconduct Determinations</vt:lpstr>
      <vt:lpstr>When to Make a Willful Misconduct Determination</vt:lpstr>
      <vt:lpstr>When Not to Make a Willful Misconduct Determination</vt:lpstr>
      <vt:lpstr>Willful Misconduct Exceptions</vt:lpstr>
      <vt:lpstr>Intoxication Standards Set by National Safety Council</vt:lpstr>
      <vt:lpstr>Proximate and Immediate</vt:lpstr>
      <vt:lpstr>Secondary Diseases and November 5, 1990</vt:lpstr>
      <vt:lpstr>Considerations for Alcohol in Willful Misconduct</vt:lpstr>
      <vt:lpstr>Substance Abuse</vt:lpstr>
      <vt:lpstr>Willful Misconduct and Substance Abuse</vt:lpstr>
      <vt:lpstr>Substance Abuse Considerations</vt:lpstr>
      <vt:lpstr>Importance of Physical Evidence</vt:lpstr>
      <vt:lpstr>Considerations</vt:lpstr>
      <vt:lpstr>Willful Misconduct and Vehicular Accidents Determination</vt:lpstr>
      <vt:lpstr>Vehicle Accident Considerations</vt:lpstr>
      <vt:lpstr>Lesson Review and Wrap up</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of Duty PowerPoint PowerPoint Presentation</dc:title>
  <dc:subject>VSR</dc:subject>
  <dc:creator>Department of Veterans Affairs, Veterans Benefits Administration, Compensation Service, STAFF</dc:creator>
  <cp:keywords>line,duty,willful,misconduct,determination,definition,requirements,responsibility,VA,formal</cp:keywords>
  <dc:description>This lesson provides information on the concept of line of duty and willful misconduct, and when formal decisions relating to those findings are required in claims processing.</dc:description>
  <cp:lastModifiedBy>Kathy Poole</cp:lastModifiedBy>
  <cp:revision>416</cp:revision>
  <dcterms:created xsi:type="dcterms:W3CDTF">2014-04-30T02:32:11Z</dcterms:created>
  <dcterms:modified xsi:type="dcterms:W3CDTF">2018-08-08T18:38:59Z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