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25"/>
  </p:notesMasterIdLst>
  <p:handoutMasterIdLst>
    <p:handoutMasterId r:id="rId26"/>
  </p:handoutMasterIdLst>
  <p:sldIdLst>
    <p:sldId id="256" r:id="rId5"/>
    <p:sldId id="263" r:id="rId6"/>
    <p:sldId id="388" r:id="rId7"/>
    <p:sldId id="389" r:id="rId8"/>
    <p:sldId id="398" r:id="rId9"/>
    <p:sldId id="407" r:id="rId10"/>
    <p:sldId id="408" r:id="rId11"/>
    <p:sldId id="411" r:id="rId12"/>
    <p:sldId id="416" r:id="rId13"/>
    <p:sldId id="409" r:id="rId14"/>
    <p:sldId id="400" r:id="rId15"/>
    <p:sldId id="412" r:id="rId16"/>
    <p:sldId id="359" r:id="rId17"/>
    <p:sldId id="399" r:id="rId18"/>
    <p:sldId id="413" r:id="rId19"/>
    <p:sldId id="403" r:id="rId20"/>
    <p:sldId id="404" r:id="rId21"/>
    <p:sldId id="405" r:id="rId22"/>
    <p:sldId id="414" r:id="rId23"/>
    <p:sldId id="415" r:id="rId24"/>
  </p:sldIdLst>
  <p:sldSz cx="9144000" cy="6858000" type="screen4x3"/>
  <p:notesSz cx="6980238" cy="91440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1D3275"/>
    <a:srgbClr val="000066"/>
    <a:srgbClr val="CC0000"/>
    <a:srgbClr val="BBBBFF"/>
    <a:srgbClr val="ABABFF"/>
    <a:srgbClr val="0033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8" autoAdjust="0"/>
    <p:restoredTop sz="94356" autoAdjust="0"/>
  </p:normalViewPr>
  <p:slideViewPr>
    <p:cSldViewPr>
      <p:cViewPr>
        <p:scale>
          <a:sx n="75" d="100"/>
          <a:sy n="75" d="100"/>
        </p:scale>
        <p:origin x="-1200" y="-696"/>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879"/>
        <p:guide pos="219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0145" cy="463759"/>
          </a:xfrm>
          <a:prstGeom prst="rect">
            <a:avLst/>
          </a:prstGeom>
          <a:noFill/>
          <a:ln w="9525">
            <a:noFill/>
            <a:miter lim="800000"/>
            <a:headEnd/>
            <a:tailEnd/>
          </a:ln>
        </p:spPr>
        <p:txBody>
          <a:bodyPr vert="horz" wrap="square" lIns="91484" tIns="45743" rIns="91484" bIns="45743" numCol="1" anchor="t" anchorCtr="0" compatLnSpc="1">
            <a:prstTxWarp prst="textNoShape">
              <a:avLst/>
            </a:prstTxWarp>
          </a:bodyPr>
          <a:lstStyle>
            <a:lvl1pPr defTabSz="919856" eaLnBrk="0" hangingPunct="0">
              <a:defRPr sz="1200">
                <a:latin typeface="Times New Roman" pitchFamily="18" charset="0"/>
              </a:defRPr>
            </a:lvl1pPr>
          </a:lstStyle>
          <a:p>
            <a:pPr>
              <a:defRPr/>
            </a:pPr>
            <a:r>
              <a:rPr lang="en-US"/>
              <a:t>VBA Overview</a:t>
            </a:r>
          </a:p>
        </p:txBody>
      </p:sp>
      <p:sp>
        <p:nvSpPr>
          <p:cNvPr id="4099" name="Rectangle 3"/>
          <p:cNvSpPr>
            <a:spLocks noGrp="1" noChangeArrowheads="1"/>
          </p:cNvSpPr>
          <p:nvPr>
            <p:ph type="dt" sz="quarter" idx="1"/>
          </p:nvPr>
        </p:nvSpPr>
        <p:spPr bwMode="auto">
          <a:xfrm>
            <a:off x="3964320" y="0"/>
            <a:ext cx="3028563" cy="463759"/>
          </a:xfrm>
          <a:prstGeom prst="rect">
            <a:avLst/>
          </a:prstGeom>
          <a:noFill/>
          <a:ln w="9525">
            <a:noFill/>
            <a:miter lim="800000"/>
            <a:headEnd/>
            <a:tailEnd/>
          </a:ln>
        </p:spPr>
        <p:txBody>
          <a:bodyPr vert="horz" wrap="square" lIns="91484" tIns="45743" rIns="91484" bIns="45743" numCol="1" anchor="t" anchorCtr="0" compatLnSpc="1">
            <a:prstTxWarp prst="textNoShape">
              <a:avLst/>
            </a:prstTxWarp>
          </a:bodyPr>
          <a:lstStyle>
            <a:lvl1pPr algn="r" defTabSz="919856" eaLnBrk="0" hangingPunct="0">
              <a:defRPr sz="1200"/>
            </a:lvl1pPr>
          </a:lstStyle>
          <a:p>
            <a:pPr>
              <a:defRPr/>
            </a:pPr>
            <a:endParaRPr lang="en-US"/>
          </a:p>
        </p:txBody>
      </p:sp>
      <p:sp>
        <p:nvSpPr>
          <p:cNvPr id="4100" name="Rectangle 4"/>
          <p:cNvSpPr>
            <a:spLocks noGrp="1" noChangeArrowheads="1"/>
          </p:cNvSpPr>
          <p:nvPr>
            <p:ph type="ftr" sz="quarter" idx="2"/>
          </p:nvPr>
        </p:nvSpPr>
        <p:spPr bwMode="auto">
          <a:xfrm>
            <a:off x="0" y="8656820"/>
            <a:ext cx="3030145" cy="463759"/>
          </a:xfrm>
          <a:prstGeom prst="rect">
            <a:avLst/>
          </a:prstGeom>
          <a:noFill/>
          <a:ln w="9525">
            <a:noFill/>
            <a:miter lim="800000"/>
            <a:headEnd/>
            <a:tailEnd/>
          </a:ln>
        </p:spPr>
        <p:txBody>
          <a:bodyPr vert="horz" wrap="square" lIns="91484" tIns="45743" rIns="91484" bIns="45743" numCol="1" anchor="b" anchorCtr="0" compatLnSpc="1">
            <a:prstTxWarp prst="textNoShape">
              <a:avLst/>
            </a:prstTxWarp>
          </a:bodyPr>
          <a:lstStyle>
            <a:lvl1pPr defTabSz="919856" eaLnBrk="0" hangingPunct="0">
              <a:defRPr sz="12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964320" y="8656820"/>
            <a:ext cx="3028563" cy="463759"/>
          </a:xfrm>
          <a:prstGeom prst="rect">
            <a:avLst/>
          </a:prstGeom>
          <a:noFill/>
          <a:ln w="9525">
            <a:noFill/>
            <a:miter lim="800000"/>
            <a:headEnd/>
            <a:tailEnd/>
          </a:ln>
        </p:spPr>
        <p:txBody>
          <a:bodyPr vert="horz" wrap="square" lIns="91484" tIns="45743" rIns="91484" bIns="45743" numCol="1" anchor="b" anchorCtr="0" compatLnSpc="1">
            <a:prstTxWarp prst="textNoShape">
              <a:avLst/>
            </a:prstTxWarp>
          </a:bodyPr>
          <a:lstStyle>
            <a:lvl1pPr algn="r" defTabSz="919856"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0"/>
            <a:ext cx="3025402" cy="462197"/>
          </a:xfrm>
          <a:prstGeom prst="rect">
            <a:avLst/>
          </a:prstGeom>
          <a:noFill/>
          <a:ln w="9525">
            <a:noFill/>
            <a:miter lim="800000"/>
            <a:headEnd/>
            <a:tailEnd/>
          </a:ln>
        </p:spPr>
        <p:txBody>
          <a:bodyPr vert="horz" wrap="square" lIns="91484" tIns="45743" rIns="91484" bIns="45743" numCol="1" anchor="t" anchorCtr="0" compatLnSpc="1">
            <a:prstTxWarp prst="textNoShape">
              <a:avLst/>
            </a:prstTxWarp>
          </a:bodyPr>
          <a:lstStyle>
            <a:lvl1pPr defTabSz="918287" eaLnBrk="0" hangingPunct="0">
              <a:defRPr sz="1200"/>
            </a:lvl1pPr>
          </a:lstStyle>
          <a:p>
            <a:pPr>
              <a:defRPr/>
            </a:pPr>
            <a:r>
              <a:rPr lang="en-US"/>
              <a:t>VBA Overview</a:t>
            </a:r>
          </a:p>
        </p:txBody>
      </p:sp>
      <p:sp>
        <p:nvSpPr>
          <p:cNvPr id="2051" name="Rectangle 3"/>
          <p:cNvSpPr>
            <a:spLocks noGrp="1" noChangeArrowheads="1"/>
          </p:cNvSpPr>
          <p:nvPr>
            <p:ph type="dt" idx="1"/>
          </p:nvPr>
        </p:nvSpPr>
        <p:spPr bwMode="auto">
          <a:xfrm>
            <a:off x="3954836" y="0"/>
            <a:ext cx="3025402" cy="462197"/>
          </a:xfrm>
          <a:prstGeom prst="rect">
            <a:avLst/>
          </a:prstGeom>
          <a:noFill/>
          <a:ln w="9525">
            <a:noFill/>
            <a:miter lim="800000"/>
            <a:headEnd/>
            <a:tailEnd/>
          </a:ln>
        </p:spPr>
        <p:txBody>
          <a:bodyPr vert="horz" wrap="square" lIns="91484" tIns="45743" rIns="91484" bIns="45743" numCol="1" anchor="t" anchorCtr="0" compatLnSpc="1">
            <a:prstTxWarp prst="textNoShape">
              <a:avLst/>
            </a:prstTxWarp>
          </a:bodyPr>
          <a:lstStyle>
            <a:lvl1pPr algn="r" defTabSz="918287" eaLnBrk="0" hangingPunct="0">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235075" y="696913"/>
            <a:ext cx="4516438" cy="33877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1015" y="4317480"/>
            <a:ext cx="5118209" cy="4164454"/>
          </a:xfrm>
          <a:prstGeom prst="rect">
            <a:avLst/>
          </a:prstGeom>
          <a:noFill/>
          <a:ln w="9525">
            <a:noFill/>
            <a:miter lim="800000"/>
            <a:headEnd/>
            <a:tailEnd/>
          </a:ln>
        </p:spPr>
        <p:txBody>
          <a:bodyPr vert="horz" wrap="square" lIns="91484" tIns="45743" rIns="91484" bIns="4574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 y="8711472"/>
            <a:ext cx="3025402" cy="462197"/>
          </a:xfrm>
          <a:prstGeom prst="rect">
            <a:avLst/>
          </a:prstGeom>
          <a:noFill/>
          <a:ln w="9525">
            <a:noFill/>
            <a:miter lim="800000"/>
            <a:headEnd/>
            <a:tailEnd/>
          </a:ln>
        </p:spPr>
        <p:txBody>
          <a:bodyPr vert="horz" wrap="square" lIns="91484" tIns="45743" rIns="91484" bIns="45743" numCol="1" anchor="b" anchorCtr="0" compatLnSpc="1">
            <a:prstTxWarp prst="textNoShape">
              <a:avLst/>
            </a:prstTxWarp>
          </a:bodyPr>
          <a:lstStyle>
            <a:lvl1pPr defTabSz="918287" eaLnBrk="0" hangingPunct="0">
              <a:defRPr sz="1200"/>
            </a:lvl1pPr>
          </a:lstStyle>
          <a:p>
            <a:pPr>
              <a:defRPr/>
            </a:pPr>
            <a:endParaRPr lang="en-US"/>
          </a:p>
        </p:txBody>
      </p:sp>
      <p:sp>
        <p:nvSpPr>
          <p:cNvPr id="2055" name="Rectangle 7"/>
          <p:cNvSpPr>
            <a:spLocks noGrp="1" noChangeArrowheads="1"/>
          </p:cNvSpPr>
          <p:nvPr>
            <p:ph type="sldNum" sz="quarter" idx="5"/>
          </p:nvPr>
        </p:nvSpPr>
        <p:spPr bwMode="auto">
          <a:xfrm>
            <a:off x="3954836" y="8711472"/>
            <a:ext cx="3025402" cy="462197"/>
          </a:xfrm>
          <a:prstGeom prst="rect">
            <a:avLst/>
          </a:prstGeom>
          <a:noFill/>
          <a:ln w="9525">
            <a:noFill/>
            <a:miter lim="800000"/>
            <a:headEnd/>
            <a:tailEnd/>
          </a:ln>
        </p:spPr>
        <p:txBody>
          <a:bodyPr vert="horz" wrap="square" lIns="91484" tIns="45743" rIns="91484" bIns="45743" numCol="1" anchor="b" anchorCtr="0" compatLnSpc="1">
            <a:prstTxWarp prst="textNoShape">
              <a:avLst/>
            </a:prstTxWarp>
          </a:bodyPr>
          <a:lstStyle>
            <a:lvl1pPr algn="r" defTabSz="918287" eaLnBrk="0" hangingPunct="0">
              <a:defRPr sz="1200"/>
            </a:lvl1pPr>
          </a:lstStyle>
          <a:p>
            <a:pPr>
              <a:defRPr/>
            </a:pPr>
            <a:fld id="{E71C225B-4BA2-462F-B2E0-3B7DD776FF5E}" type="slidenum">
              <a:rPr lang="en-US"/>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r>
              <a:rPr lang="en-US" sz="1200"/>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a:pPr/>
              <a:t>1</a:t>
            </a:fld>
            <a:endParaRPr lang="en-US" sz="1200"/>
          </a:p>
        </p:txBody>
      </p:sp>
      <p:sp>
        <p:nvSpPr>
          <p:cNvPr id="9220" name="Rectangle 2"/>
          <p:cNvSpPr>
            <a:spLocks noGrp="1" noRot="1" noChangeAspect="1" noChangeArrowheads="1" noTextEdit="1"/>
          </p:cNvSpPr>
          <p:nvPr>
            <p:ph type="sldImg"/>
          </p:nvPr>
        </p:nvSpPr>
        <p:spPr>
          <a:xfrm>
            <a:off x="1206500" y="687388"/>
            <a:ext cx="4568825" cy="3427412"/>
          </a:xfrm>
          <a:ln/>
        </p:spPr>
      </p:sp>
      <p:sp>
        <p:nvSpPr>
          <p:cNvPr id="9221" name="Rectangle 3"/>
          <p:cNvSpPr>
            <a:spLocks noGrp="1" noChangeArrowheads="1"/>
          </p:cNvSpPr>
          <p:nvPr>
            <p:ph type="body" idx="1"/>
          </p:nvPr>
        </p:nvSpPr>
        <p:spPr>
          <a:xfrm>
            <a:off x="542171" y="4345587"/>
            <a:ext cx="5895898" cy="411292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6040" indent="-226040"/>
            <a:endParaRPr lang="en-US" sz="1600" b="1"/>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287" eaLnBrk="0" hangingPunct="0">
              <a:defRPr sz="3200">
                <a:solidFill>
                  <a:schemeClr val="tx1"/>
                </a:solidFill>
                <a:latin typeface="Tahoma" pitchFamily="34" charset="0"/>
              </a:defRPr>
            </a:lvl1pPr>
            <a:lvl2pPr marL="734629" indent="-282550" defTabSz="918287" eaLnBrk="0" hangingPunct="0">
              <a:defRPr sz="3200">
                <a:solidFill>
                  <a:schemeClr val="tx1"/>
                </a:solidFill>
                <a:latin typeface="Tahoma" pitchFamily="34" charset="0"/>
              </a:defRPr>
            </a:lvl2pPr>
            <a:lvl3pPr marL="1130198" indent="-226040" defTabSz="918287" eaLnBrk="0" hangingPunct="0">
              <a:defRPr sz="3200">
                <a:solidFill>
                  <a:schemeClr val="tx1"/>
                </a:solidFill>
                <a:latin typeface="Tahoma" pitchFamily="34" charset="0"/>
              </a:defRPr>
            </a:lvl3pPr>
            <a:lvl4pPr marL="1582278" indent="-226040" defTabSz="918287" eaLnBrk="0" hangingPunct="0">
              <a:defRPr sz="3200">
                <a:solidFill>
                  <a:schemeClr val="tx1"/>
                </a:solidFill>
                <a:latin typeface="Tahoma" pitchFamily="34" charset="0"/>
              </a:defRPr>
            </a:lvl4pPr>
            <a:lvl5pPr marL="2034357" indent="-226040" defTabSz="918287" eaLnBrk="0" hangingPunct="0">
              <a:defRPr sz="3200">
                <a:solidFill>
                  <a:schemeClr val="tx1"/>
                </a:solidFill>
                <a:latin typeface="Tahoma" pitchFamily="34" charset="0"/>
              </a:defRPr>
            </a:lvl5pPr>
            <a:lvl6pPr marL="2486436" indent="-226040" defTabSz="918287" eaLnBrk="0" fontAlgn="base" hangingPunct="0">
              <a:spcBef>
                <a:spcPct val="0"/>
              </a:spcBef>
              <a:spcAft>
                <a:spcPct val="0"/>
              </a:spcAft>
              <a:defRPr sz="3200">
                <a:solidFill>
                  <a:schemeClr val="tx1"/>
                </a:solidFill>
                <a:latin typeface="Tahoma" pitchFamily="34" charset="0"/>
              </a:defRPr>
            </a:lvl6pPr>
            <a:lvl7pPr marL="2938516" indent="-226040" defTabSz="918287" eaLnBrk="0" fontAlgn="base" hangingPunct="0">
              <a:spcBef>
                <a:spcPct val="0"/>
              </a:spcBef>
              <a:spcAft>
                <a:spcPct val="0"/>
              </a:spcAft>
              <a:defRPr sz="3200">
                <a:solidFill>
                  <a:schemeClr val="tx1"/>
                </a:solidFill>
                <a:latin typeface="Tahoma" pitchFamily="34" charset="0"/>
              </a:defRPr>
            </a:lvl7pPr>
            <a:lvl8pPr marL="3390595" indent="-226040" defTabSz="918287" eaLnBrk="0" fontAlgn="base" hangingPunct="0">
              <a:spcBef>
                <a:spcPct val="0"/>
              </a:spcBef>
              <a:spcAft>
                <a:spcPct val="0"/>
              </a:spcAft>
              <a:defRPr sz="3200">
                <a:solidFill>
                  <a:schemeClr val="tx1"/>
                </a:solidFill>
                <a:latin typeface="Tahoma" pitchFamily="34" charset="0"/>
              </a:defRPr>
            </a:lvl8pPr>
            <a:lvl9pPr marL="3842675" indent="-226040" defTabSz="918287" eaLnBrk="0" fontAlgn="base" hangingPunct="0">
              <a:spcBef>
                <a:spcPct val="0"/>
              </a:spcBef>
              <a:spcAft>
                <a:spcPct val="0"/>
              </a:spcAft>
              <a:defRPr sz="3200">
                <a:solidFill>
                  <a:schemeClr val="tx1"/>
                </a:solidFill>
                <a:latin typeface="Tahoma" pitchFamily="34" charset="0"/>
              </a:defRPr>
            </a:lvl9pPr>
          </a:lstStyle>
          <a:p>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p>
          <a:p>
            <a:pPr algn="ctr">
              <a:defRPr/>
            </a:pPr>
            <a:endParaRPr lang="en-US" sz="2800" b="1" i="1" dirty="0">
              <a:solidFill>
                <a:srgbClr val="1D3275"/>
              </a:solidFill>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800600"/>
            <a:ext cx="5486400" cy="566738"/>
          </a:xfrm>
        </p:spPr>
        <p:txBody>
          <a:bodyPr/>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362200" y="1143000"/>
            <a:ext cx="5065712"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133600" y="54864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a:defRPr/>
            </a:pPr>
            <a:fld id="{C0B98A25-72C3-42AC-AFA6-7953F0EEEAD3}"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644525" y="6400800"/>
            <a:ext cx="2515112"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a:t>
            </a:r>
            <a:r>
              <a:rPr lang="en-US" sz="1600" b="1" i="1" dirty="0" smtClean="0">
                <a:solidFill>
                  <a:srgbClr val="1D3275"/>
                </a:solidFill>
                <a:effectLst>
                  <a:outerShdw blurRad="38100" dist="38100" dir="2700000" algn="tl">
                    <a:srgbClr val="C0C0C0"/>
                  </a:outerShdw>
                </a:effectLst>
                <a:latin typeface="Century Schoolbook" pitchFamily="18" charset="0"/>
              </a:rPr>
              <a:t>Service</a:t>
            </a:r>
            <a:endParaRPr lang="en-US" sz="1600" b="1" i="1" dirty="0">
              <a:solidFill>
                <a:srgbClr val="1D3275"/>
              </a:solidFill>
              <a:effectLst>
                <a:outerShdw blurRad="38100" dist="38100" dir="2700000" algn="tl">
                  <a:srgbClr val="C0C0C0"/>
                </a:outerShdw>
              </a:effectLst>
              <a:latin typeface="Century Schoolbook" pitchFamily="18" charset="0"/>
            </a:endParaRPr>
          </a:p>
        </p:txBody>
      </p:sp>
      <p:pic>
        <p:nvPicPr>
          <p:cNvPr id="1039" name="Picture 19" descr="veteran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70" r:id="rId5"/>
    <p:sldLayoutId id="2147483671" r:id="rId6"/>
    <p:sldLayoutId id="2147483673" r:id="rId7"/>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6"/>
        </a:buClr>
        <a:buFont typeface="Arial" panose="020B0604020202020204" pitchFamily="34" charset="0"/>
        <a:buChar char="•"/>
        <a:defRPr sz="2800">
          <a:solidFill>
            <a:srgbClr val="1D3275"/>
          </a:solidFill>
          <a:latin typeface="+mn-lt"/>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vbaw.vba.va.gov/bl/21/publicat/Regs/Part3/3_52.htm"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hyperlink" Target="http://vbaw.vba.va.gov/bl/21/publicat/Regs/Part3/3_55.htm" TargetMode="External"/><Relationship Id="rId4" Type="http://schemas.openxmlformats.org/officeDocument/2006/relationships/hyperlink" Target="http://vbaw.vba.va.gov/bl/21/publicat/Regs/Part3/3_1.ht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648200"/>
            <a:ext cx="7772400" cy="914400"/>
          </a:xfrm>
        </p:spPr>
        <p:txBody>
          <a:bodyPr/>
          <a:lstStyle/>
          <a:p>
            <a:pPr>
              <a:defRPr/>
            </a:pPr>
            <a:r>
              <a:rPr lang="en-US" b="1" dirty="0" smtClean="0">
                <a:solidFill>
                  <a:srgbClr val="1D3275"/>
                </a:solidFill>
                <a:latin typeface="Verdana" pitchFamily="34" charset="0"/>
              </a:rPr>
              <a:t>Administrative Decision:</a:t>
            </a:r>
            <a:br>
              <a:rPr lang="en-US" b="1" dirty="0" smtClean="0">
                <a:solidFill>
                  <a:srgbClr val="1D3275"/>
                </a:solidFill>
                <a:latin typeface="Verdana" pitchFamily="34" charset="0"/>
              </a:rPr>
            </a:br>
            <a:r>
              <a:rPr lang="en-US" b="1" dirty="0" smtClean="0">
                <a:solidFill>
                  <a:srgbClr val="1D3275"/>
                </a:solidFill>
                <a:latin typeface="Verdana" pitchFamily="34" charset="0"/>
              </a:rPr>
              <a:t>Continuous Cohabitation</a:t>
            </a:r>
            <a:endParaRPr lang="en-US" i="1" dirty="0" smtClean="0">
              <a:solidFill>
                <a:srgbClr val="003366"/>
              </a:solidFill>
              <a:latin typeface="Verdana" pitchFamily="34" charset="0"/>
            </a:endParaRPr>
          </a:p>
        </p:txBody>
      </p:sp>
      <p:sp>
        <p:nvSpPr>
          <p:cNvPr id="3075" name="Rectangle 3"/>
          <p:cNvSpPr>
            <a:spLocks noGrp="1" noChangeArrowheads="1"/>
          </p:cNvSpPr>
          <p:nvPr>
            <p:ph type="subTitle" idx="4294967295"/>
          </p:nvPr>
        </p:nvSpPr>
        <p:spPr>
          <a:xfrm>
            <a:off x="6400800" y="3387298"/>
            <a:ext cx="2209800" cy="609600"/>
          </a:xfrm>
        </p:spPr>
        <p:txBody>
          <a:bodyPr/>
          <a:lstStyle/>
          <a:p>
            <a:pPr marL="0" indent="0" algn="ctr">
              <a:lnSpc>
                <a:spcPct val="80000"/>
              </a:lnSpc>
              <a:buFont typeface="Wingdings" pitchFamily="2" charset="2"/>
              <a:buNone/>
            </a:pPr>
            <a:r>
              <a:rPr lang="en-US" sz="2400" b="1" i="1" dirty="0" smtClean="0">
                <a:latin typeface="Century Schoolbook" pitchFamily="18" charset="0"/>
              </a:rPr>
              <a:t>November  2015</a:t>
            </a:r>
          </a:p>
        </p:txBody>
      </p:sp>
      <p:sp>
        <p:nvSpPr>
          <p:cNvPr id="3076" name="Rectangle 4"/>
          <p:cNvSpPr>
            <a:spLocks noChangeArrowheads="1"/>
          </p:cNvSpPr>
          <p:nvPr/>
        </p:nvSpPr>
        <p:spPr bwMode="auto">
          <a:xfrm>
            <a:off x="838200" y="3276600"/>
            <a:ext cx="2514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dirty="0">
                <a:solidFill>
                  <a:srgbClr val="1D3275"/>
                </a:solidFill>
                <a:latin typeface="Century Schoolbook" pitchFamily="18" charset="0"/>
              </a:rPr>
              <a:t>Compensation </a:t>
            </a:r>
            <a:r>
              <a:rPr lang="en-US" sz="2400" b="1" i="1" dirty="0" smtClean="0">
                <a:solidFill>
                  <a:srgbClr val="1D3275"/>
                </a:solidFill>
                <a:latin typeface="Century Schoolbook" pitchFamily="18" charset="0"/>
              </a:rPr>
              <a:t>Service</a:t>
            </a:r>
            <a:endParaRPr lang="en-US" sz="2400" b="1" i="1" dirty="0">
              <a:solidFill>
                <a:srgbClr val="1D3275"/>
              </a:solidFill>
              <a:latin typeface="Century Schoolbook"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10</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9750" y="1295400"/>
            <a:ext cx="8458200" cy="4876800"/>
          </a:xfrm>
        </p:spPr>
        <p:txBody>
          <a:bodyPr/>
          <a:lstStyle/>
          <a:p>
            <a:pPr marL="0" indent="0" algn="ctr">
              <a:buNone/>
            </a:pPr>
            <a:r>
              <a:rPr lang="en-US" sz="2400" dirty="0" smtClean="0"/>
              <a:t>The requirement of continuous cohabitation is met if any of the following occurred.</a:t>
            </a:r>
          </a:p>
          <a:p>
            <a:pPr marL="0" indent="0">
              <a:buNone/>
            </a:pPr>
            <a:endParaRPr lang="en-US" sz="3200" dirty="0">
              <a:effectLst/>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Elements of Continuous Cohabitation</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143125"/>
            <a:ext cx="8413750" cy="436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566890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Points to Remember</a:t>
            </a:r>
            <a:endParaRPr lang="en-US" dirty="0"/>
          </a:p>
        </p:txBody>
      </p:sp>
      <p:sp>
        <p:nvSpPr>
          <p:cNvPr id="3" name="Content Placeholder 2"/>
          <p:cNvSpPr>
            <a:spLocks noGrp="1"/>
          </p:cNvSpPr>
          <p:nvPr>
            <p:ph idx="1"/>
          </p:nvPr>
        </p:nvSpPr>
        <p:spPr>
          <a:xfrm>
            <a:off x="609601" y="1447801"/>
            <a:ext cx="8318500" cy="4603750"/>
          </a:xfrm>
        </p:spPr>
        <p:txBody>
          <a:bodyPr/>
          <a:lstStyle/>
          <a:p>
            <a:pPr>
              <a:lnSpc>
                <a:spcPct val="80000"/>
              </a:lnSpc>
            </a:pPr>
            <a:r>
              <a:rPr lang="en-US" altLang="en-US" sz="2500" dirty="0"/>
              <a:t>Continuous cohabitation is found if separation was</a:t>
            </a:r>
            <a:r>
              <a:rPr lang="en-US" altLang="en-US" sz="2500" i="1" dirty="0"/>
              <a:t>:</a:t>
            </a:r>
          </a:p>
          <a:p>
            <a:pPr lvl="1">
              <a:lnSpc>
                <a:spcPct val="80000"/>
              </a:lnSpc>
            </a:pPr>
            <a:r>
              <a:rPr lang="en-US" altLang="en-US" sz="2500" i="1" dirty="0" smtClean="0"/>
              <a:t>due </a:t>
            </a:r>
            <a:r>
              <a:rPr lang="en-US" altLang="en-US" sz="2500" i="1" dirty="0"/>
              <a:t>to the misconduct of the Veteran </a:t>
            </a:r>
            <a:endParaRPr lang="en-US" altLang="en-US" sz="2500" dirty="0"/>
          </a:p>
          <a:p>
            <a:pPr lvl="1">
              <a:lnSpc>
                <a:spcPct val="80000"/>
              </a:lnSpc>
            </a:pPr>
            <a:r>
              <a:rPr lang="en-US" altLang="en-US" sz="2500" i="1" dirty="0" smtClean="0"/>
              <a:t>Without </a:t>
            </a:r>
            <a:r>
              <a:rPr lang="en-US" altLang="en-US" sz="2500" i="1" dirty="0"/>
              <a:t>the fault of the surviving spouse</a:t>
            </a:r>
          </a:p>
          <a:p>
            <a:pPr>
              <a:lnSpc>
                <a:spcPct val="80000"/>
              </a:lnSpc>
            </a:pPr>
            <a:r>
              <a:rPr lang="en-US" altLang="en-US" sz="2500" dirty="0"/>
              <a:t>Fault must lie with the Veteran, even if the surviving spouse initiated the separation. </a:t>
            </a:r>
          </a:p>
          <a:p>
            <a:pPr>
              <a:lnSpc>
                <a:spcPct val="80000"/>
              </a:lnSpc>
            </a:pPr>
            <a:r>
              <a:rPr lang="en-US" altLang="en-US" sz="2500" dirty="0" smtClean="0"/>
              <a:t>Temporary separations which ordinarily occur do not count</a:t>
            </a:r>
          </a:p>
          <a:p>
            <a:pPr>
              <a:lnSpc>
                <a:spcPct val="80000"/>
              </a:lnSpc>
            </a:pPr>
            <a:r>
              <a:rPr lang="en-US" altLang="en-US" sz="2500" dirty="0"/>
              <a:t>Separations during the marriage are irrelevant if not separated at the time of death.</a:t>
            </a:r>
          </a:p>
          <a:p>
            <a:pPr>
              <a:lnSpc>
                <a:spcPct val="80000"/>
              </a:lnSpc>
            </a:pPr>
            <a:r>
              <a:rPr lang="en-US" altLang="en-US" sz="2500" dirty="0" smtClean="0"/>
              <a:t>Events </a:t>
            </a:r>
            <a:r>
              <a:rPr lang="en-US" altLang="en-US" sz="2500" dirty="0"/>
              <a:t>are related to specific time and reason--not later conduct.</a:t>
            </a:r>
          </a:p>
          <a:p>
            <a:pPr>
              <a:lnSpc>
                <a:spcPct val="80000"/>
              </a:lnSpc>
            </a:pPr>
            <a:r>
              <a:rPr lang="en-US" altLang="en-US" sz="2500" dirty="0" smtClean="0"/>
              <a:t>Be </a:t>
            </a:r>
            <a:r>
              <a:rPr lang="en-US" altLang="en-US" sz="2500" dirty="0"/>
              <a:t>aware of a “holding out publicly as the spouse of another person” issue (38 </a:t>
            </a:r>
            <a:r>
              <a:rPr lang="en-US" altLang="en-US" sz="2500" dirty="0" err="1"/>
              <a:t>CFR</a:t>
            </a:r>
            <a:r>
              <a:rPr lang="en-US" altLang="en-US" sz="2500" dirty="0"/>
              <a:t> 3.50(b)(2</a:t>
            </a:r>
            <a:r>
              <a:rPr lang="en-US" altLang="en-US" sz="2500" dirty="0" smtClean="0"/>
              <a:t>)).</a:t>
            </a:r>
          </a:p>
          <a:p>
            <a:pPr lvl="1">
              <a:lnSpc>
                <a:spcPct val="80000"/>
              </a:lnSpc>
            </a:pPr>
            <a:endParaRPr lang="en-US" altLang="en-US" sz="2500" i="1" dirty="0"/>
          </a:p>
          <a:p>
            <a:pPr lvl="1">
              <a:lnSpc>
                <a:spcPct val="80000"/>
              </a:lnSpc>
            </a:pPr>
            <a:endParaRPr lang="en-US" altLang="en-US" sz="2500" i="1" dirty="0" smtClean="0"/>
          </a:p>
          <a:p>
            <a:pPr lvl="1">
              <a:lnSpc>
                <a:spcPct val="80000"/>
              </a:lnSpc>
            </a:pPr>
            <a:endParaRPr lang="en-US" altLang="en-US" sz="2500" i="1" dirty="0"/>
          </a:p>
          <a:p>
            <a:pPr lvl="1">
              <a:lnSpc>
                <a:spcPct val="80000"/>
              </a:lnSpc>
            </a:pPr>
            <a:endParaRPr lang="en-US" altLang="en-US" sz="2500" i="1" dirty="0" smtClean="0"/>
          </a:p>
          <a:p>
            <a:pPr lvl="1">
              <a:lnSpc>
                <a:spcPct val="80000"/>
              </a:lnSpc>
            </a:pPr>
            <a:endParaRPr lang="en-US" altLang="en-US" sz="2500" i="1" dirty="0" smtClean="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11</a:t>
            </a:fld>
            <a:endParaRPr lang="en-US" dirty="0"/>
          </a:p>
        </p:txBody>
      </p:sp>
    </p:spTree>
    <p:extLst>
      <p:ext uri="{BB962C8B-B14F-4D97-AF65-F5344CB8AC3E}">
        <p14:creationId xmlns:p14="http://schemas.microsoft.com/office/powerpoint/2010/main" val="198803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additive="base">
                                        <p:cTn id="1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1000"/>
                                        <p:tgtEl>
                                          <p:spTgt spid="3">
                                            <p:txEl>
                                              <p:pRg st="5" end="5"/>
                                            </p:txEl>
                                          </p:spTgt>
                                        </p:tgtEl>
                                      </p:cBhvr>
                                    </p:animEffect>
                                    <p:anim calcmode="lin" valueType="num">
                                      <p:cBhvr>
                                        <p:cTn id="1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ircle(in)">
                                      <p:cBhvr>
                                        <p:cTn id="30"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Clr>
                <a:srgbClr val="1D3275"/>
              </a:buClr>
            </a:pPr>
            <a:r>
              <a:rPr lang="en-US" dirty="0" smtClean="0">
                <a:latin typeface="Arial" pitchFamily="34" charset="0"/>
              </a:rPr>
              <a:t>The spouse of a deceased Veteran who was separated from the Veteran due to the fault of the Veteran has no affirmative obligation to attempt to reconcile with the Veteran.  </a:t>
            </a:r>
          </a:p>
          <a:p>
            <a:pPr>
              <a:buClr>
                <a:srgbClr val="1D3275"/>
              </a:buClr>
            </a:pPr>
            <a:r>
              <a:rPr lang="en-US" dirty="0" smtClean="0">
                <a:latin typeface="Arial" pitchFamily="34" charset="0"/>
              </a:rPr>
              <a:t>As long as the spouse is not materially at fault in the separation, the continuous cohabitation requirement is met.  </a:t>
            </a:r>
          </a:p>
          <a:p>
            <a:pPr>
              <a:buClr>
                <a:srgbClr val="1D3275"/>
              </a:buClr>
            </a:pPr>
            <a:r>
              <a:rPr lang="en-US" dirty="0" smtClean="0">
                <a:latin typeface="Arial" pitchFamily="34" charset="0"/>
              </a:rPr>
              <a:t>It is irrelevant that the parties lived apart for many years prior to the Veteran’s death, as long as the claimant did not intend to desert the Veteran.</a:t>
            </a: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Claimant’s Obligation to Reconcile</a:t>
            </a:r>
          </a:p>
        </p:txBody>
      </p:sp>
    </p:spTree>
    <p:extLst>
      <p:ext uri="{BB962C8B-B14F-4D97-AF65-F5344CB8AC3E}">
        <p14:creationId xmlns:p14="http://schemas.microsoft.com/office/powerpoint/2010/main" val="32664801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6148">
                                            <p:txEl>
                                              <p:pRg st="1" end="1"/>
                                            </p:txEl>
                                          </p:spTgt>
                                        </p:tgtEl>
                                        <p:attrNameLst>
                                          <p:attrName>style.visibility</p:attrName>
                                        </p:attrNameLst>
                                      </p:cBhvr>
                                      <p:to>
                                        <p:strVal val="visible"/>
                                      </p:to>
                                    </p:set>
                                    <p:animEffect transition="in" filter="wheel(1)">
                                      <p:cBhvr>
                                        <p:cTn id="11" dur="2000"/>
                                        <p:tgtEl>
                                          <p:spTgt spid="6148">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6148">
                                            <p:txEl>
                                              <p:pRg st="2" end="2"/>
                                            </p:txEl>
                                          </p:spTgt>
                                        </p:tgtEl>
                                        <p:attrNameLst>
                                          <p:attrName>style.visibility</p:attrName>
                                        </p:attrNameLst>
                                      </p:cBhvr>
                                      <p:to>
                                        <p:strVal val="visible"/>
                                      </p:to>
                                    </p:set>
                                    <p:anim calcmode="lin" valueType="num">
                                      <p:cBhvr>
                                        <p:cTn id="16" dur="1000" fill="hold"/>
                                        <p:tgtEl>
                                          <p:spTgt spid="6148">
                                            <p:txEl>
                                              <p:pRg st="2" end="2"/>
                                            </p:txEl>
                                          </p:spTgt>
                                        </p:tgtEl>
                                        <p:attrNameLst>
                                          <p:attrName>ppt_w</p:attrName>
                                        </p:attrNameLst>
                                      </p:cBhvr>
                                      <p:tavLst>
                                        <p:tav tm="0">
                                          <p:val>
                                            <p:fltVal val="0"/>
                                          </p:val>
                                        </p:tav>
                                        <p:tav tm="100000">
                                          <p:val>
                                            <p:strVal val="#ppt_w"/>
                                          </p:val>
                                        </p:tav>
                                      </p:tavLst>
                                    </p:anim>
                                    <p:anim calcmode="lin" valueType="num">
                                      <p:cBhvr>
                                        <p:cTn id="17" dur="1000" fill="hold"/>
                                        <p:tgtEl>
                                          <p:spTgt spid="6148">
                                            <p:txEl>
                                              <p:pRg st="2" end="2"/>
                                            </p:txEl>
                                          </p:spTgt>
                                        </p:tgtEl>
                                        <p:attrNameLst>
                                          <p:attrName>ppt_h</p:attrName>
                                        </p:attrNameLst>
                                      </p:cBhvr>
                                      <p:tavLst>
                                        <p:tav tm="0">
                                          <p:val>
                                            <p:fltVal val="0"/>
                                          </p:val>
                                        </p:tav>
                                        <p:tav tm="100000">
                                          <p:val>
                                            <p:strVal val="#ppt_h"/>
                                          </p:val>
                                        </p:tav>
                                      </p:tavLst>
                                    </p:anim>
                                    <p:anim calcmode="lin" valueType="num">
                                      <p:cBhvr>
                                        <p:cTn id="18" dur="1000" fill="hold"/>
                                        <p:tgtEl>
                                          <p:spTgt spid="6148">
                                            <p:txEl>
                                              <p:pRg st="2" end="2"/>
                                            </p:txEl>
                                          </p:spTgt>
                                        </p:tgtEl>
                                        <p:attrNameLst>
                                          <p:attrName>style.rotation</p:attrName>
                                        </p:attrNameLst>
                                      </p:cBhvr>
                                      <p:tavLst>
                                        <p:tav tm="0">
                                          <p:val>
                                            <p:fltVal val="90"/>
                                          </p:val>
                                        </p:tav>
                                        <p:tav tm="100000">
                                          <p:val>
                                            <p:fltVal val="0"/>
                                          </p:val>
                                        </p:tav>
                                      </p:tavLst>
                                    </p:anim>
                                    <p:animEffect transition="in" filter="fade">
                                      <p:cBhvr>
                                        <p:cTn id="19" dur="1000"/>
                                        <p:tgtEl>
                                          <p:spTgt spid="614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4" name="Rectangle 6"/>
          <p:cNvSpPr>
            <a:spLocks noGrp="1" noChangeArrowheads="1"/>
          </p:cNvSpPr>
          <p:nvPr>
            <p:ph type="body" idx="4294967295"/>
          </p:nvPr>
        </p:nvSpPr>
        <p:spPr>
          <a:xfrm>
            <a:off x="533400" y="1447800"/>
            <a:ext cx="8394700" cy="4800600"/>
          </a:xfrm>
        </p:spPr>
        <p:txBody>
          <a:bodyPr/>
          <a:lstStyle/>
          <a:p>
            <a:pPr>
              <a:lnSpc>
                <a:spcPct val="90000"/>
              </a:lnSpc>
              <a:buClr>
                <a:srgbClr val="1D3275"/>
              </a:buClr>
              <a:buFont typeface="Wingdings" pitchFamily="2" charset="2"/>
              <a:buNone/>
            </a:pPr>
            <a:endParaRPr lang="en-US" sz="1400" smtClean="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smtClean="0">
              <a:latin typeface="Arial" pitchFamily="34" charset="0"/>
              <a:cs typeface="Microsoft Sans Serif" pitchFamily="34" charset="0"/>
            </a:endParaRPr>
          </a:p>
          <a:p>
            <a:pPr>
              <a:lnSpc>
                <a:spcPct val="90000"/>
              </a:lnSpc>
              <a:buClr>
                <a:srgbClr val="1D3275"/>
              </a:buClr>
              <a:buFont typeface="Wingdings" pitchFamily="2" charset="2"/>
              <a:buNone/>
            </a:pPr>
            <a:endParaRPr lang="en-US" sz="1200" smtClean="0">
              <a:latin typeface="Arial" pitchFamily="34" charset="0"/>
              <a:cs typeface="Times New Roman" pitchFamily="18" charset="0"/>
            </a:endParaRPr>
          </a:p>
        </p:txBody>
      </p:sp>
      <p:sp>
        <p:nvSpPr>
          <p:cNvPr id="5126" name="Rectangle 6"/>
          <p:cNvSpPr txBox="1">
            <a:spLocks noChangeArrowheads="1"/>
          </p:cNvSpPr>
          <p:nvPr/>
        </p:nvSpPr>
        <p:spPr bwMode="auto">
          <a:xfrm>
            <a:off x="533400" y="1473200"/>
            <a:ext cx="8382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lgn="ctr"/>
            <a:r>
              <a:rPr lang="en-US" sz="2800" dirty="0" smtClean="0"/>
              <a:t>If there is an indication that the Veteran and claimant were not living together immediately prior to the Veteran’s death.  </a:t>
            </a:r>
          </a:p>
          <a:p>
            <a:pPr algn="ctr"/>
            <a:endParaRPr lang="en-US" sz="2800" dirty="0"/>
          </a:p>
          <a:p>
            <a:pPr algn="ctr"/>
            <a:endParaRPr lang="en-US" sz="2800" dirty="0" smtClean="0"/>
          </a:p>
          <a:p>
            <a:pPr algn="ctr"/>
            <a:endParaRPr lang="en-US" sz="2800" dirty="0"/>
          </a:p>
          <a:p>
            <a:pPr algn="ctr"/>
            <a:endParaRPr lang="en-US" sz="2800" dirty="0" smtClean="0"/>
          </a:p>
          <a:p>
            <a:pPr algn="ctr"/>
            <a:r>
              <a:rPr lang="en-US" sz="2800" dirty="0" smtClean="0"/>
              <a:t>If there is no contradictory evidence of record, accept the claimant’s statement as to the reasons for the separation without further development.</a:t>
            </a:r>
            <a:endParaRPr lang="en-US" sz="2800" dirty="0"/>
          </a:p>
          <a:p>
            <a:endParaRPr lang="en-US" sz="2800" u="sng" dirty="0" smtClean="0"/>
          </a:p>
          <a:p>
            <a:endParaRPr lang="en-US" sz="2800" u="sng" dirty="0"/>
          </a:p>
          <a:p>
            <a:endParaRPr lang="en-US" sz="2800" dirty="0"/>
          </a:p>
        </p:txBody>
      </p:sp>
      <p:sp>
        <p:nvSpPr>
          <p:cNvPr id="502786" name="Rectangle 2"/>
          <p:cNvSpPr>
            <a:spLocks noGrp="1" noChangeArrowheads="1"/>
          </p:cNvSpPr>
          <p:nvPr>
            <p:ph type="title" idx="4294967295"/>
          </p:nvPr>
        </p:nvSpPr>
        <p:spPr>
          <a:xfrm>
            <a:off x="1752600" y="0"/>
            <a:ext cx="6477000" cy="882650"/>
          </a:xfrm>
        </p:spPr>
        <p:txBody>
          <a:bodyPr/>
          <a:lstStyle/>
          <a:p>
            <a:pPr>
              <a:defRPr/>
            </a:pPr>
            <a:r>
              <a:rPr lang="en-US" dirty="0" smtClean="0"/>
              <a:t>When to Initiate Development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124200"/>
            <a:ext cx="8001000" cy="1185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t>
            </a:r>
            <a:endParaRPr lang="en-US" dirty="0"/>
          </a:p>
        </p:txBody>
      </p:sp>
      <p:sp>
        <p:nvSpPr>
          <p:cNvPr id="3" name="Content Placeholder 2"/>
          <p:cNvSpPr>
            <a:spLocks noGrp="1"/>
          </p:cNvSpPr>
          <p:nvPr>
            <p:ph idx="1"/>
          </p:nvPr>
        </p:nvSpPr>
        <p:spPr>
          <a:xfrm>
            <a:off x="609601" y="1447801"/>
            <a:ext cx="8318500" cy="4603750"/>
          </a:xfrm>
        </p:spPr>
        <p:txBody>
          <a:bodyPr/>
          <a:lstStyle/>
          <a:p>
            <a:pPr marL="0" indent="0">
              <a:buNone/>
            </a:pPr>
            <a:r>
              <a:rPr lang="en-US" dirty="0" smtClean="0"/>
              <a:t>Use MAP-D to develop to claimant.  Ask the claimant to submit a certified statement on VA Form 21-4138, </a:t>
            </a:r>
            <a:r>
              <a:rPr lang="en-US" i="1" dirty="0" smtClean="0"/>
              <a:t>Statement in Support of Claim</a:t>
            </a:r>
            <a:r>
              <a:rPr lang="en-US" dirty="0" smtClean="0"/>
              <a:t>, and statements from at least two (2) persons showing:</a:t>
            </a:r>
          </a:p>
          <a:p>
            <a:pPr marL="0" indent="0">
              <a:buNone/>
            </a:pPr>
            <a:endParaRPr lang="en-US" sz="1200" dirty="0"/>
          </a:p>
          <a:p>
            <a:r>
              <a:rPr lang="en-US" sz="2400" dirty="0" smtClean="0"/>
              <a:t>The date, place, and explanation of each separation</a:t>
            </a:r>
            <a:endParaRPr lang="en-US" sz="2400" dirty="0"/>
          </a:p>
          <a:p>
            <a:r>
              <a:rPr lang="en-US" sz="2400" dirty="0" smtClean="0"/>
              <a:t>Whether or not there was a written agreement or court order of separation (if so, a copy should be submitted, </a:t>
            </a:r>
            <a:r>
              <a:rPr lang="en-US" sz="2400" b="1" u="sng" dirty="0" smtClean="0"/>
              <a:t>AND</a:t>
            </a:r>
          </a:p>
          <a:p>
            <a:r>
              <a:rPr lang="en-US" sz="2400" dirty="0" smtClean="0"/>
              <a:t>Whether the claimant or veteran ever applied for divorce or annulment (if so, a copy of the decree should be submitted).</a:t>
            </a:r>
            <a:endParaRPr lang="en-US" sz="2400"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14</a:t>
            </a:fld>
            <a:endParaRPr lang="en-US" dirty="0"/>
          </a:p>
        </p:txBody>
      </p:sp>
    </p:spTree>
    <p:extLst>
      <p:ext uri="{BB962C8B-B14F-4D97-AF65-F5344CB8AC3E}">
        <p14:creationId xmlns:p14="http://schemas.microsoft.com/office/powerpoint/2010/main" val="2720376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(cont.)</a:t>
            </a:r>
            <a:endParaRPr lang="en-US" dirty="0"/>
          </a:p>
        </p:txBody>
      </p:sp>
      <p:sp>
        <p:nvSpPr>
          <p:cNvPr id="3" name="Content Placeholder 2"/>
          <p:cNvSpPr>
            <a:spLocks noGrp="1"/>
          </p:cNvSpPr>
          <p:nvPr>
            <p:ph idx="1"/>
          </p:nvPr>
        </p:nvSpPr>
        <p:spPr>
          <a:xfrm>
            <a:off x="609601" y="1447801"/>
            <a:ext cx="8318500" cy="4603750"/>
          </a:xfrm>
        </p:spPr>
        <p:txBody>
          <a:bodyPr/>
          <a:lstStyle/>
          <a:p>
            <a:pPr marL="0" indent="0" algn="ctr">
              <a:buNone/>
            </a:pPr>
            <a:endParaRPr lang="en-US" sz="3200" dirty="0" smtClean="0"/>
          </a:p>
          <a:p>
            <a:pPr marL="0" indent="0" algn="ctr">
              <a:buNone/>
            </a:pPr>
            <a:r>
              <a:rPr lang="en-US" sz="3200" dirty="0" smtClean="0"/>
              <a:t>Also request relatives of the Veteran to furnish statements concerning their understanding of the circumstances surrounding the separation if their names and current addresses are of record.  </a:t>
            </a:r>
            <a:endParaRPr lang="en-US" sz="3200"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15</a:t>
            </a:fld>
            <a:endParaRPr lang="en-US" dirty="0"/>
          </a:p>
        </p:txBody>
      </p:sp>
    </p:spTree>
    <p:extLst>
      <p:ext uri="{BB962C8B-B14F-4D97-AF65-F5344CB8AC3E}">
        <p14:creationId xmlns:p14="http://schemas.microsoft.com/office/powerpoint/2010/main" val="466082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of Fact</a:t>
            </a:r>
            <a:endParaRPr lang="en-US" dirty="0"/>
          </a:p>
        </p:txBody>
      </p:sp>
      <p:sp>
        <p:nvSpPr>
          <p:cNvPr id="3" name="Content Placeholder 2"/>
          <p:cNvSpPr>
            <a:spLocks noGrp="1"/>
          </p:cNvSpPr>
          <p:nvPr>
            <p:ph idx="1"/>
          </p:nvPr>
        </p:nvSpPr>
        <p:spPr>
          <a:xfrm>
            <a:off x="609601" y="1447801"/>
            <a:ext cx="8318500" cy="4603750"/>
          </a:xfrm>
        </p:spPr>
        <p:txBody>
          <a:bodyPr/>
          <a:lstStyle/>
          <a:p>
            <a:pPr>
              <a:buFont typeface="Wingdings" pitchFamily="2" charset="2"/>
              <a:buNone/>
            </a:pPr>
            <a:r>
              <a:rPr lang="en-US" altLang="en-US" dirty="0"/>
              <a:t>38 </a:t>
            </a:r>
            <a:r>
              <a:rPr lang="en-US" altLang="en-US" dirty="0" err="1"/>
              <a:t>CFR</a:t>
            </a:r>
            <a:r>
              <a:rPr lang="en-US" altLang="en-US" i="1" dirty="0"/>
              <a:t> </a:t>
            </a:r>
            <a:r>
              <a:rPr lang="en-US" altLang="en-US" dirty="0"/>
              <a:t>3.53(b) </a:t>
            </a:r>
          </a:p>
          <a:p>
            <a:r>
              <a:rPr lang="en-US" altLang="en-US" dirty="0"/>
              <a:t>What evidence we will accept.</a:t>
            </a:r>
            <a:endParaRPr lang="en-US" altLang="en-US" i="1" dirty="0"/>
          </a:p>
          <a:p>
            <a:r>
              <a:rPr lang="en-US" altLang="en-US" dirty="0"/>
              <a:t>Second explanation of separation and fault.</a:t>
            </a:r>
            <a:endParaRPr lang="en-US" altLang="en-US" i="1" dirty="0"/>
          </a:p>
          <a:p>
            <a:r>
              <a:rPr lang="en-US" altLang="en-US" dirty="0"/>
              <a:t>The difference between federal and state laws.</a:t>
            </a:r>
          </a:p>
          <a:p>
            <a:pPr marL="457200" lvl="1" indent="0">
              <a:lnSpc>
                <a:spcPct val="80000"/>
              </a:lnSpc>
              <a:buNone/>
            </a:pPr>
            <a:endParaRPr lang="en-US" altLang="en-US" sz="2500" i="1" dirty="0"/>
          </a:p>
          <a:p>
            <a:pPr lvl="1">
              <a:lnSpc>
                <a:spcPct val="80000"/>
              </a:lnSpc>
            </a:pPr>
            <a:endParaRPr lang="en-US" altLang="en-US" sz="2500" i="1" dirty="0" smtClean="0"/>
          </a:p>
          <a:p>
            <a:pPr lvl="1">
              <a:lnSpc>
                <a:spcPct val="80000"/>
              </a:lnSpc>
            </a:pPr>
            <a:endParaRPr lang="en-US" altLang="en-US" sz="2500" i="1" dirty="0"/>
          </a:p>
          <a:p>
            <a:pPr lvl="1">
              <a:lnSpc>
                <a:spcPct val="80000"/>
              </a:lnSpc>
            </a:pPr>
            <a:endParaRPr lang="en-US" altLang="en-US" sz="2500" i="1" dirty="0" smtClean="0"/>
          </a:p>
          <a:p>
            <a:pPr lvl="1">
              <a:lnSpc>
                <a:spcPct val="80000"/>
              </a:lnSpc>
            </a:pPr>
            <a:endParaRPr lang="en-US" altLang="en-US" sz="2500" i="1" dirty="0" smtClean="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16</a:t>
            </a:fld>
            <a:endParaRPr lang="en-US" dirty="0"/>
          </a:p>
        </p:txBody>
      </p:sp>
    </p:spTree>
    <p:extLst>
      <p:ext uri="{BB962C8B-B14F-4D97-AF65-F5344CB8AC3E}">
        <p14:creationId xmlns:p14="http://schemas.microsoft.com/office/powerpoint/2010/main" val="1321296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Decision</a:t>
            </a:r>
            <a:endParaRPr lang="en-US" dirty="0"/>
          </a:p>
        </p:txBody>
      </p:sp>
      <p:sp>
        <p:nvSpPr>
          <p:cNvPr id="3" name="Content Placeholder 2"/>
          <p:cNvSpPr>
            <a:spLocks noGrp="1"/>
          </p:cNvSpPr>
          <p:nvPr>
            <p:ph idx="1"/>
          </p:nvPr>
        </p:nvSpPr>
        <p:spPr>
          <a:xfrm>
            <a:off x="609601" y="1447801"/>
            <a:ext cx="8318500" cy="4603750"/>
          </a:xfrm>
        </p:spPr>
        <p:txBody>
          <a:bodyPr/>
          <a:lstStyle/>
          <a:p>
            <a:pPr>
              <a:lnSpc>
                <a:spcPct val="90000"/>
              </a:lnSpc>
              <a:buFont typeface="Wingdings" pitchFamily="2" charset="2"/>
              <a:buNone/>
            </a:pPr>
            <a:r>
              <a:rPr lang="en-US" altLang="en-US" dirty="0"/>
              <a:t>Once response is received, or after 30 days elapse, whichever is earlier, review the evidence:</a:t>
            </a:r>
          </a:p>
          <a:p>
            <a:pPr marL="0" indent="0">
              <a:buNone/>
            </a:pPr>
            <a:endParaRPr lang="en-US" altLang="en-US" dirty="0"/>
          </a:p>
          <a:p>
            <a:pPr marL="457200" lvl="1" indent="0">
              <a:lnSpc>
                <a:spcPct val="80000"/>
              </a:lnSpc>
              <a:buNone/>
            </a:pPr>
            <a:endParaRPr lang="en-US" altLang="en-US" sz="2500" i="1" dirty="0"/>
          </a:p>
          <a:p>
            <a:pPr lvl="1">
              <a:lnSpc>
                <a:spcPct val="80000"/>
              </a:lnSpc>
            </a:pPr>
            <a:endParaRPr lang="en-US" altLang="en-US" sz="2500" i="1" dirty="0" smtClean="0"/>
          </a:p>
          <a:p>
            <a:pPr lvl="1">
              <a:lnSpc>
                <a:spcPct val="80000"/>
              </a:lnSpc>
            </a:pPr>
            <a:endParaRPr lang="en-US" altLang="en-US" sz="2500" i="1" dirty="0"/>
          </a:p>
          <a:p>
            <a:pPr lvl="1">
              <a:lnSpc>
                <a:spcPct val="80000"/>
              </a:lnSpc>
            </a:pPr>
            <a:endParaRPr lang="en-US" altLang="en-US" sz="2500" i="1" dirty="0" smtClean="0"/>
          </a:p>
          <a:p>
            <a:pPr lvl="1">
              <a:lnSpc>
                <a:spcPct val="80000"/>
              </a:lnSpc>
            </a:pPr>
            <a:endParaRPr lang="en-US" altLang="en-US" sz="2500" i="1" dirty="0" smtClean="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00564103"/>
              </p:ext>
            </p:extLst>
          </p:nvPr>
        </p:nvGraphicFramePr>
        <p:xfrm>
          <a:off x="685800" y="2590800"/>
          <a:ext cx="8305800" cy="3307080"/>
        </p:xfrm>
        <a:graphic>
          <a:graphicData uri="http://schemas.openxmlformats.org/drawingml/2006/table">
            <a:tbl>
              <a:tblPr firstRow="1" firstCol="1" bandRow="1"/>
              <a:tblGrid>
                <a:gridCol w="3657600"/>
                <a:gridCol w="4648200"/>
              </a:tblGrid>
              <a:tr h="381000">
                <a:tc>
                  <a:txBody>
                    <a:bodyPr/>
                    <a:lstStyle/>
                    <a:p>
                      <a:pPr marL="0" marR="0">
                        <a:spcBef>
                          <a:spcPts val="0"/>
                        </a:spcBef>
                        <a:spcAft>
                          <a:spcPts val="0"/>
                        </a:spcAft>
                      </a:pPr>
                      <a:r>
                        <a:rPr lang="en-US" sz="2400" dirty="0">
                          <a:effectLst/>
                          <a:latin typeface="Tahoma" panose="020B0604030504040204" pitchFamily="34" charset="0"/>
                          <a:ea typeface="Tahoma" panose="020B0604030504040204" pitchFamily="34" charset="0"/>
                          <a:cs typeface="Tahoma" panose="020B0604030504040204" pitchFamily="34" charset="0"/>
                        </a:rPr>
                        <a:t>If…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effectLst/>
                          <a:latin typeface="Tahoma" panose="020B0604030504040204" pitchFamily="34" charset="0"/>
                          <a:ea typeface="Tahoma" panose="020B0604030504040204" pitchFamily="34" charset="0"/>
                          <a:cs typeface="Tahoma" panose="020B0604030504040204" pitchFamily="34" charset="0"/>
                        </a:rPr>
                        <a:t>Then…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0"/>
                        </a:spcBef>
                        <a:spcAft>
                          <a:spcPts val="0"/>
                        </a:spcAft>
                      </a:pPr>
                      <a:r>
                        <a:rPr lang="en-US" sz="2400" dirty="0">
                          <a:effectLst/>
                          <a:latin typeface="Tahoma" panose="020B0604030504040204" pitchFamily="34" charset="0"/>
                          <a:ea typeface="Tahoma" panose="020B0604030504040204" pitchFamily="34" charset="0"/>
                          <a:cs typeface="Tahoma" panose="020B0604030504040204" pitchFamily="34" charset="0"/>
                        </a:rPr>
                        <a:t>Continuous cohabitation established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effectLst/>
                          <a:latin typeface="Tahoma" panose="020B0604030504040204" pitchFamily="34" charset="0"/>
                          <a:ea typeface="Tahoma" panose="020B0604030504040204" pitchFamily="34" charset="0"/>
                          <a:cs typeface="Tahoma" panose="020B0604030504040204" pitchFamily="34" charset="0"/>
                        </a:rPr>
                        <a:t>No administrative decision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marL="0" marR="0">
                        <a:spcBef>
                          <a:spcPts val="0"/>
                        </a:spcBef>
                        <a:spcAft>
                          <a:spcPts val="0"/>
                        </a:spcAft>
                      </a:pPr>
                      <a:r>
                        <a:rPr lang="en-US" sz="2400" dirty="0">
                          <a:effectLst/>
                          <a:latin typeface="Tahoma" panose="020B0604030504040204" pitchFamily="34" charset="0"/>
                          <a:ea typeface="Tahoma" panose="020B0604030504040204" pitchFamily="34" charset="0"/>
                          <a:cs typeface="Tahoma" panose="020B0604030504040204" pitchFamily="34" charset="0"/>
                        </a:rPr>
                        <a:t>Continuous cohabitation not established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effectLst/>
                          <a:latin typeface="Tahoma" panose="020B0604030504040204" pitchFamily="34" charset="0"/>
                          <a:ea typeface="Tahoma" panose="020B0604030504040204" pitchFamily="34" charset="0"/>
                          <a:cs typeface="Tahoma" panose="020B0604030504040204" pitchFamily="34" charset="0"/>
                        </a:rPr>
                        <a:t>Two signature administrative decision needed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0">
                <a:tc>
                  <a:txBody>
                    <a:bodyPr/>
                    <a:lstStyle/>
                    <a:p>
                      <a:pPr marL="0" marR="0">
                        <a:spcBef>
                          <a:spcPts val="0"/>
                        </a:spcBef>
                        <a:spcAft>
                          <a:spcPts val="0"/>
                        </a:spcAft>
                      </a:pPr>
                      <a:r>
                        <a:rPr lang="en-US" sz="2400" dirty="0">
                          <a:effectLst/>
                          <a:latin typeface="Tahoma" panose="020B0604030504040204" pitchFamily="34" charset="0"/>
                          <a:ea typeface="Tahoma" panose="020B0604030504040204" pitchFamily="34" charset="0"/>
                          <a:cs typeface="Tahoma" panose="020B0604030504040204" pitchFamily="34" charset="0"/>
                        </a:rPr>
                        <a:t>Lack of continuous cohabitation and question </a:t>
                      </a:r>
                      <a:r>
                        <a:rPr lang="en-US" sz="2400" dirty="0" smtClean="0">
                          <a:effectLst/>
                          <a:latin typeface="Tahoma" panose="020B0604030504040204" pitchFamily="34" charset="0"/>
                          <a:ea typeface="Tahoma" panose="020B0604030504040204" pitchFamily="34" charset="0"/>
                          <a:cs typeface="Tahoma" panose="020B0604030504040204" pitchFamily="34" charset="0"/>
                        </a:rPr>
                        <a:t>as to </a:t>
                      </a:r>
                      <a:r>
                        <a:rPr lang="en-US" sz="2400" dirty="0">
                          <a:effectLst/>
                          <a:latin typeface="Tahoma" panose="020B0604030504040204" pitchFamily="34" charset="0"/>
                          <a:ea typeface="Tahoma" panose="020B0604030504040204" pitchFamily="34" charset="0"/>
                          <a:cs typeface="Tahoma" panose="020B0604030504040204" pitchFamily="34" charset="0"/>
                        </a:rPr>
                        <a:t>the validity of the marriage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effectLst/>
                          <a:latin typeface="Tahoma" panose="020B0604030504040204" pitchFamily="34" charset="0"/>
                          <a:ea typeface="Tahoma" panose="020B0604030504040204" pitchFamily="34" charset="0"/>
                          <a:cs typeface="Tahoma" panose="020B0604030504040204" pitchFamily="34" charset="0"/>
                        </a:rPr>
                        <a:t>No administrative decision and deny the claim without resolving the question of legality of the marriage.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113029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Decision (cont.)</a:t>
            </a:r>
            <a:endParaRPr lang="en-US" dirty="0"/>
          </a:p>
        </p:txBody>
      </p:sp>
      <p:sp>
        <p:nvSpPr>
          <p:cNvPr id="3" name="Content Placeholder 2"/>
          <p:cNvSpPr>
            <a:spLocks noGrp="1"/>
          </p:cNvSpPr>
          <p:nvPr>
            <p:ph idx="1"/>
          </p:nvPr>
        </p:nvSpPr>
        <p:spPr>
          <a:xfrm>
            <a:off x="609601" y="1447801"/>
            <a:ext cx="8318500" cy="4603750"/>
          </a:xfrm>
        </p:spPr>
        <p:txBody>
          <a:bodyPr/>
          <a:lstStyle/>
          <a:p>
            <a:r>
              <a:rPr lang="en-US" altLang="en-US" dirty="0"/>
              <a:t>Common to have continuous cohabitation, deemed </a:t>
            </a:r>
            <a:r>
              <a:rPr lang="en-US" altLang="en-US" dirty="0" smtClean="0"/>
              <a:t>valid marriage, </a:t>
            </a:r>
            <a:r>
              <a:rPr lang="en-US" altLang="en-US" dirty="0"/>
              <a:t>and/or contested claim issues simultaneously.</a:t>
            </a:r>
          </a:p>
          <a:p>
            <a:pPr>
              <a:buFont typeface="Wingdings" pitchFamily="2" charset="2"/>
              <a:buNone/>
            </a:pPr>
            <a:endParaRPr lang="en-US" altLang="en-US" dirty="0"/>
          </a:p>
          <a:p>
            <a:r>
              <a:rPr lang="en-US" altLang="en-US" dirty="0"/>
              <a:t>Okay to address all issues in one decision</a:t>
            </a:r>
            <a:r>
              <a:rPr lang="en-US" altLang="en-US" dirty="0" smtClean="0"/>
              <a:t>.</a:t>
            </a:r>
            <a:endParaRPr lang="en-US" altLang="en-US" sz="2500" i="1" dirty="0"/>
          </a:p>
          <a:p>
            <a:pPr lvl="1">
              <a:lnSpc>
                <a:spcPct val="80000"/>
              </a:lnSpc>
            </a:pPr>
            <a:endParaRPr lang="en-US" altLang="en-US" sz="2500" i="1" dirty="0" smtClean="0"/>
          </a:p>
          <a:p>
            <a:pPr lvl="1">
              <a:lnSpc>
                <a:spcPct val="80000"/>
              </a:lnSpc>
            </a:pPr>
            <a:endParaRPr lang="en-US" altLang="en-US" sz="2500" i="1" dirty="0" smtClean="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18</a:t>
            </a:fld>
            <a:endParaRPr lang="en-US" dirty="0"/>
          </a:p>
        </p:txBody>
      </p:sp>
    </p:spTree>
    <p:extLst>
      <p:ext uri="{BB962C8B-B14F-4D97-AF65-F5344CB8AC3E}">
        <p14:creationId xmlns:p14="http://schemas.microsoft.com/office/powerpoint/2010/main" val="3430662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Exercise	</a:t>
            </a:r>
            <a:endParaRPr lang="en-US" dirty="0"/>
          </a:p>
        </p:txBody>
      </p:sp>
      <p:sp>
        <p:nvSpPr>
          <p:cNvPr id="3" name="Content Placeholder 2"/>
          <p:cNvSpPr>
            <a:spLocks noGrp="1"/>
          </p:cNvSpPr>
          <p:nvPr>
            <p:ph idx="1"/>
          </p:nvPr>
        </p:nvSpPr>
        <p:spPr>
          <a:xfrm>
            <a:off x="609600" y="1447801"/>
            <a:ext cx="8534399" cy="4603750"/>
          </a:xfrm>
        </p:spPr>
        <p:txBody>
          <a:bodyPr/>
          <a:lstStyle/>
          <a:p>
            <a:pPr marL="0" indent="0" algn="ctr">
              <a:buNone/>
            </a:pPr>
            <a:endParaRPr lang="en-US" altLang="en-US" sz="3200" dirty="0" smtClean="0"/>
          </a:p>
          <a:p>
            <a:pPr marL="0" indent="0" algn="ctr">
              <a:buNone/>
            </a:pPr>
            <a:endParaRPr lang="en-US" altLang="en-US" sz="3200" dirty="0" smtClean="0"/>
          </a:p>
          <a:p>
            <a:pPr marL="0" indent="0" algn="ctr">
              <a:buNone/>
            </a:pPr>
            <a:r>
              <a:rPr lang="en-US" altLang="en-US" sz="3200" dirty="0" smtClean="0"/>
              <a:t>Please review and complete the exercise in your handout.  Please be prepared to discuss.</a:t>
            </a:r>
            <a:endParaRPr lang="en-US" altLang="en-US" sz="3200" i="1" dirty="0"/>
          </a:p>
          <a:p>
            <a:pPr lvl="1">
              <a:lnSpc>
                <a:spcPct val="80000"/>
              </a:lnSpc>
            </a:pPr>
            <a:endParaRPr lang="en-US" altLang="en-US" sz="2500" i="1" dirty="0" smtClean="0"/>
          </a:p>
          <a:p>
            <a:pPr lvl="1">
              <a:lnSpc>
                <a:spcPct val="80000"/>
              </a:lnSpc>
            </a:pPr>
            <a:endParaRPr lang="en-US" altLang="en-US" sz="2500" i="1" dirty="0" smtClean="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19</a:t>
            </a:fld>
            <a:endParaRPr lang="en-US" dirty="0"/>
          </a:p>
        </p:txBody>
      </p:sp>
    </p:spTree>
    <p:extLst>
      <p:ext uri="{BB962C8B-B14F-4D97-AF65-F5344CB8AC3E}">
        <p14:creationId xmlns:p14="http://schemas.microsoft.com/office/powerpoint/2010/main" val="1532676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4100" name="Rectangle 6"/>
          <p:cNvSpPr>
            <a:spLocks noGrp="1" noChangeArrowheads="1"/>
          </p:cNvSpPr>
          <p:nvPr>
            <p:ph type="body" idx="1"/>
          </p:nvPr>
        </p:nvSpPr>
        <p:spPr>
          <a:xfrm>
            <a:off x="533400" y="1447800"/>
            <a:ext cx="8382000" cy="4800600"/>
          </a:xfrm>
        </p:spPr>
        <p:txBody>
          <a:bodyPr/>
          <a:lstStyle/>
          <a:p>
            <a:pPr lvl="0"/>
            <a:r>
              <a:rPr lang="en-US" sz="2400" dirty="0"/>
              <a:t>Understand why VA makes continuous cohabitation decisions</a:t>
            </a:r>
          </a:p>
          <a:p>
            <a:pPr lvl="0"/>
            <a:r>
              <a:rPr lang="en-US" sz="2400" dirty="0"/>
              <a:t>Identify when continuous cohabitation is at issue</a:t>
            </a:r>
          </a:p>
          <a:p>
            <a:pPr lvl="0"/>
            <a:r>
              <a:rPr lang="en-US" sz="2400" dirty="0"/>
              <a:t>Determine when to initiate development and identify evidence needed</a:t>
            </a:r>
          </a:p>
          <a:p>
            <a:pPr lvl="0"/>
            <a:r>
              <a:rPr lang="en-US" sz="2400" dirty="0"/>
              <a:t>Discuss the effects of misconduct by either spouse in the creation of a separation</a:t>
            </a:r>
          </a:p>
          <a:p>
            <a:r>
              <a:rPr lang="en-US" sz="2400" dirty="0"/>
              <a:t>Assess evidence and write continuous cohabitation administrative decisions if necessary</a:t>
            </a:r>
            <a:endParaRPr lang="en-US" sz="2400" kern="1200" dirty="0" smtClean="0">
              <a:latin typeface="Arial" pitchFamily="34" charset="0"/>
              <a:cs typeface="Arial" pitchFamily="34" charset="0"/>
            </a:endParaRPr>
          </a:p>
        </p:txBody>
      </p:sp>
      <p:sp>
        <p:nvSpPr>
          <p:cNvPr id="502786" name="Rectangle 2"/>
          <p:cNvSpPr>
            <a:spLocks noGrp="1" noChangeArrowheads="1"/>
          </p:cNvSpPr>
          <p:nvPr>
            <p:ph type="title"/>
          </p:nvPr>
        </p:nvSpPr>
        <p:spPr>
          <a:xfrm>
            <a:off x="1752600" y="0"/>
            <a:ext cx="6477000" cy="882650"/>
          </a:xfrm>
        </p:spPr>
        <p:txBody>
          <a:bodyPr/>
          <a:lstStyle/>
          <a:p>
            <a:pPr>
              <a:defRPr/>
            </a:pPr>
            <a:r>
              <a:rPr lang="en-US" dirty="0" smtClean="0"/>
              <a:t>Lesson Objectives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447801"/>
            <a:ext cx="8318500" cy="4603750"/>
          </a:xfrm>
        </p:spPr>
        <p:txBody>
          <a:bodyPr/>
          <a:lstStyle/>
          <a:p>
            <a:pPr marL="457200" lvl="1" indent="0">
              <a:lnSpc>
                <a:spcPct val="80000"/>
              </a:lnSpc>
              <a:buNone/>
            </a:pPr>
            <a:endParaRPr lang="en-US" altLang="en-US" sz="2500" i="1" dirty="0" smtClean="0"/>
          </a:p>
          <a:p>
            <a:pPr lvl="1">
              <a:lnSpc>
                <a:spcPct val="80000"/>
              </a:lnSpc>
            </a:pPr>
            <a:endParaRPr lang="en-US" altLang="en-US" sz="2500" i="1" dirty="0" smtClean="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20</a:t>
            </a:fld>
            <a:endParaRPr lang="en-US" dirty="0"/>
          </a:p>
        </p:txBody>
      </p:sp>
      <p:sp>
        <p:nvSpPr>
          <p:cNvPr id="6" name="TextBox 5"/>
          <p:cNvSpPr txBox="1"/>
          <p:nvPr/>
        </p:nvSpPr>
        <p:spPr>
          <a:xfrm>
            <a:off x="2514600" y="2667000"/>
            <a:ext cx="4800600" cy="1107996"/>
          </a:xfrm>
          <a:prstGeom prst="rect">
            <a:avLst/>
          </a:prstGeom>
          <a:noFill/>
        </p:spPr>
        <p:txBody>
          <a:bodyPr wrap="square" rtlCol="0">
            <a:spAutoFit/>
            <a:scene3d>
              <a:camera prst="orthographicFront"/>
              <a:lightRig rig="threePt" dir="t"/>
            </a:scene3d>
            <a:sp3d extrusionH="57150">
              <a:bevelT w="38100" h="38100"/>
            </a:sp3d>
          </a:bodyPr>
          <a:lstStyle/>
          <a:p>
            <a:r>
              <a:rPr lang="en-US" sz="6600" dirty="0" smtClean="0">
                <a:solidFill>
                  <a:schemeClr val="accent6"/>
                </a:solidFill>
                <a:effectLst>
                  <a:outerShdw blurRad="50800" dist="38100" dir="5400000" algn="t" rotWithShape="0">
                    <a:prstClr val="black">
                      <a:alpha val="40000"/>
                    </a:prstClr>
                  </a:outerShdw>
                </a:effectLst>
              </a:rPr>
              <a:t>QUESTIONS</a:t>
            </a:r>
            <a:endParaRPr lang="en-US" sz="6600" dirty="0">
              <a:solidFill>
                <a:schemeClr val="accent6"/>
              </a:solidFill>
              <a:effectLst>
                <a:outerShdw blurRad="50800" dist="38100" dir="5400000" algn="t" rotWithShape="0">
                  <a:prstClr val="black">
                    <a:alpha val="40000"/>
                  </a:prstClr>
                </a:outerShdw>
              </a:effectLst>
            </a:endParaRPr>
          </a:p>
        </p:txBody>
      </p:sp>
    </p:spTree>
    <p:extLst>
      <p:ext uri="{BB962C8B-B14F-4D97-AF65-F5344CB8AC3E}">
        <p14:creationId xmlns:p14="http://schemas.microsoft.com/office/powerpoint/2010/main" val="2050381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Clr>
                <a:srgbClr val="1D3275"/>
              </a:buClr>
            </a:pPr>
            <a:r>
              <a:rPr lang="en-US" dirty="0" smtClean="0">
                <a:latin typeface="Arial" pitchFamily="34" charset="0"/>
                <a:cs typeface="Arial" pitchFamily="34" charset="0"/>
              </a:rPr>
              <a:t>You are responsible for deciding if someone is entitled to benefits or not.</a:t>
            </a:r>
          </a:p>
          <a:p>
            <a:pPr>
              <a:buClr>
                <a:srgbClr val="1D3275"/>
              </a:buClr>
            </a:pPr>
            <a:r>
              <a:rPr lang="en-US" dirty="0" smtClean="0">
                <a:latin typeface="Arial" pitchFamily="34" charset="0"/>
                <a:cs typeface="Arial" pitchFamily="34" charset="0"/>
              </a:rPr>
              <a:t>Our level of commitment, admiration, and response for those who served us in times of war, conflict, and peace</a:t>
            </a: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Why Is It Important?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Clr>
                <a:srgbClr val="1D3275"/>
              </a:buClr>
            </a:pPr>
            <a:r>
              <a:rPr lang="en-US" dirty="0" smtClean="0">
                <a:latin typeface="Arial" pitchFamily="34" charset="0"/>
              </a:rPr>
              <a:t>38 CFR 3.50 through 3.55, specifically 3.53, Continuous Cohabitation</a:t>
            </a:r>
          </a:p>
          <a:p>
            <a:pPr>
              <a:buClr>
                <a:srgbClr val="1D3275"/>
              </a:buClr>
            </a:pPr>
            <a:r>
              <a:rPr lang="en-US" dirty="0" err="1" smtClean="0">
                <a:latin typeface="Arial" pitchFamily="34" charset="0"/>
              </a:rPr>
              <a:t>M21</a:t>
            </a:r>
            <a:r>
              <a:rPr lang="en-US" dirty="0" smtClean="0">
                <a:latin typeface="Arial" pitchFamily="34" charset="0"/>
              </a:rPr>
              <a:t>-1 </a:t>
            </a:r>
            <a:r>
              <a:rPr lang="en-US" dirty="0" err="1" smtClean="0">
                <a:latin typeface="Arial" pitchFamily="34" charset="0"/>
              </a:rPr>
              <a:t>III.iii.5.E.6</a:t>
            </a:r>
            <a:r>
              <a:rPr lang="en-US" dirty="0" smtClean="0">
                <a:latin typeface="Arial" pitchFamily="34" charset="0"/>
              </a:rPr>
              <a:t>, Continuous Cohabitation</a:t>
            </a:r>
            <a:endParaRPr lang="en-US" dirty="0">
              <a:latin typeface="Arial" pitchFamily="34" charset="0"/>
            </a:endParaRPr>
          </a:p>
          <a:p>
            <a:pPr>
              <a:buClr>
                <a:srgbClr val="1D3275"/>
              </a:buClr>
            </a:pPr>
            <a:r>
              <a:rPr lang="en-US" dirty="0" err="1" smtClean="0">
                <a:latin typeface="Arial" pitchFamily="34" charset="0"/>
              </a:rPr>
              <a:t>M21</a:t>
            </a:r>
            <a:r>
              <a:rPr lang="en-US" dirty="0" smtClean="0">
                <a:latin typeface="Arial" pitchFamily="34" charset="0"/>
              </a:rPr>
              <a:t>-1 </a:t>
            </a:r>
            <a:r>
              <a:rPr lang="en-US" dirty="0" err="1" smtClean="0">
                <a:latin typeface="Arial" pitchFamily="34" charset="0"/>
              </a:rPr>
              <a:t>III.iii.5.B.1.a</a:t>
            </a:r>
            <a:r>
              <a:rPr lang="en-US" dirty="0" smtClean="0">
                <a:latin typeface="Arial" pitchFamily="34" charset="0"/>
              </a:rPr>
              <a:t>, Requirements for Establishing Marital Relationship</a:t>
            </a:r>
          </a:p>
          <a:p>
            <a:pPr>
              <a:buClr>
                <a:srgbClr val="1D3275"/>
              </a:buClr>
            </a:pPr>
            <a:r>
              <a:rPr lang="en-US" dirty="0" err="1" smtClean="0">
                <a:latin typeface="Arial" pitchFamily="34" charset="0"/>
              </a:rPr>
              <a:t>M21</a:t>
            </a:r>
            <a:r>
              <a:rPr lang="en-US" dirty="0" smtClean="0">
                <a:latin typeface="Arial" pitchFamily="34" charset="0"/>
              </a:rPr>
              <a:t>-1 </a:t>
            </a:r>
            <a:r>
              <a:rPr lang="en-US" dirty="0" err="1" smtClean="0">
                <a:latin typeface="Arial" pitchFamily="34" charset="0"/>
              </a:rPr>
              <a:t>III.v.1.A</a:t>
            </a:r>
            <a:r>
              <a:rPr lang="en-US" dirty="0" smtClean="0">
                <a:latin typeface="Arial" pitchFamily="34" charset="0"/>
              </a:rPr>
              <a:t>, Administrative Decisions</a:t>
            </a:r>
          </a:p>
          <a:p>
            <a:pPr>
              <a:buClr>
                <a:srgbClr val="1D3275"/>
              </a:buClr>
            </a:pPr>
            <a:r>
              <a:rPr lang="en-US" u="sng" dirty="0" smtClean="0">
                <a:latin typeface="Arial" pitchFamily="34" charset="0"/>
              </a:rPr>
              <a:t>Gregory v. Brown</a:t>
            </a:r>
            <a:r>
              <a:rPr lang="en-US" dirty="0" smtClean="0">
                <a:latin typeface="Arial" pitchFamily="34" charset="0"/>
              </a:rPr>
              <a:t>, 5 Vet. App. 108, (1993)</a:t>
            </a:r>
          </a:p>
          <a:p>
            <a:pPr>
              <a:buClr>
                <a:srgbClr val="1D3275"/>
              </a:buClr>
            </a:pPr>
            <a:r>
              <a:rPr lang="en-US" u="sng" dirty="0" err="1" smtClean="0">
                <a:latin typeface="Arial" pitchFamily="34" charset="0"/>
              </a:rPr>
              <a:t>Alpough</a:t>
            </a:r>
            <a:r>
              <a:rPr lang="en-US" u="sng" dirty="0" smtClean="0">
                <a:latin typeface="Arial" pitchFamily="34" charset="0"/>
              </a:rPr>
              <a:t> v. Nicholson</a:t>
            </a:r>
            <a:r>
              <a:rPr lang="en-US" dirty="0" smtClean="0">
                <a:latin typeface="Arial" pitchFamily="34" charset="0"/>
              </a:rPr>
              <a:t>, June 18, 2007, No. 2006-7304</a:t>
            </a:r>
          </a:p>
          <a:p>
            <a:pPr>
              <a:buClr>
                <a:srgbClr val="1D3275"/>
              </a:buClr>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References</a:t>
            </a:r>
          </a:p>
        </p:txBody>
      </p:sp>
    </p:spTree>
    <p:extLst>
      <p:ext uri="{BB962C8B-B14F-4D97-AF65-F5344CB8AC3E}">
        <p14:creationId xmlns:p14="http://schemas.microsoft.com/office/powerpoint/2010/main" val="361563220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Clr>
                <a:srgbClr val="1D3275"/>
              </a:buClr>
            </a:pPr>
            <a:r>
              <a:rPr lang="en-US" dirty="0" smtClean="0">
                <a:latin typeface="Arial" pitchFamily="34" charset="0"/>
              </a:rPr>
              <a:t>Entitlement to survivor’s benefits is contingent on establishing the relationship with the Veteran.</a:t>
            </a:r>
          </a:p>
          <a:p>
            <a:pPr>
              <a:buClr>
                <a:srgbClr val="1D3275"/>
              </a:buClr>
            </a:pPr>
            <a:r>
              <a:rPr lang="en-US" dirty="0" smtClean="0">
                <a:latin typeface="Arial" pitchFamily="34" charset="0"/>
              </a:rPr>
              <a:t>If there is a question about the relationship, we must resolve it.</a:t>
            </a:r>
          </a:p>
          <a:p>
            <a:pPr>
              <a:buClr>
                <a:srgbClr val="1D3275"/>
              </a:buClr>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Why Do We Have to Make a Decision?</a:t>
            </a:r>
          </a:p>
        </p:txBody>
      </p:sp>
    </p:spTree>
    <p:extLst>
      <p:ext uri="{BB962C8B-B14F-4D97-AF65-F5344CB8AC3E}">
        <p14:creationId xmlns:p14="http://schemas.microsoft.com/office/powerpoint/2010/main" val="10368499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algn="ctr">
              <a:buClr>
                <a:srgbClr val="1D3275"/>
              </a:buClr>
              <a:buNone/>
            </a:pPr>
            <a:endParaRPr lang="en-US" sz="3600" dirty="0" smtClean="0">
              <a:latin typeface="Arial" pitchFamily="34" charset="0"/>
            </a:endParaRPr>
          </a:p>
          <a:p>
            <a:pPr marL="0" indent="0" algn="ctr">
              <a:buClr>
                <a:srgbClr val="1D3275"/>
              </a:buClr>
              <a:buNone/>
            </a:pPr>
            <a:r>
              <a:rPr lang="en-US" sz="3600" dirty="0" smtClean="0">
                <a:latin typeface="Arial" pitchFamily="34" charset="0"/>
              </a:rPr>
              <a:t>The claimant must meet the continuous cohabitation requirement of 38 </a:t>
            </a:r>
            <a:r>
              <a:rPr lang="en-US" sz="3600" dirty="0" err="1" smtClean="0">
                <a:latin typeface="Arial" pitchFamily="34" charset="0"/>
              </a:rPr>
              <a:t>CFR</a:t>
            </a:r>
            <a:r>
              <a:rPr lang="en-US" sz="3600" dirty="0" smtClean="0">
                <a:latin typeface="Arial" pitchFamily="34" charset="0"/>
              </a:rPr>
              <a:t> 3.50(b)(1) to qualify as the surviving spouse of a Veteran for VA purposes.</a:t>
            </a: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Elements of Continuous Cohabitation</a:t>
            </a:r>
          </a:p>
        </p:txBody>
      </p:sp>
    </p:spTree>
    <p:extLst>
      <p:ext uri="{BB962C8B-B14F-4D97-AF65-F5344CB8AC3E}">
        <p14:creationId xmlns:p14="http://schemas.microsoft.com/office/powerpoint/2010/main" val="420296616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7</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r>
              <a:rPr lang="en-US" sz="2000" dirty="0" smtClean="0"/>
              <a:t>Except </a:t>
            </a:r>
            <a:r>
              <a:rPr lang="en-US" sz="2000" dirty="0"/>
              <a:t>as provided in </a:t>
            </a:r>
            <a:r>
              <a:rPr lang="en-US" sz="2000" dirty="0">
                <a:hlinkClick r:id="rId3" action="ppaction://hlinkfile"/>
              </a:rPr>
              <a:t>§3.52</a:t>
            </a:r>
            <a:r>
              <a:rPr lang="en-US" sz="2000" dirty="0"/>
              <a:t>, "surviving spouse" means a person of the opposite sex whose marriage to the veteran meets the requirements of </a:t>
            </a:r>
            <a:r>
              <a:rPr lang="en-US" sz="2000" dirty="0">
                <a:hlinkClick r:id="rId4" action="ppaction://hlinkfile"/>
              </a:rPr>
              <a:t>§3.1(j)</a:t>
            </a:r>
            <a:r>
              <a:rPr lang="en-US" sz="2000" dirty="0"/>
              <a:t> and who was the spouse of the veteran at the time of the veteran's death and: </a:t>
            </a:r>
          </a:p>
          <a:p>
            <a:pPr lvl="1"/>
            <a:r>
              <a:rPr lang="en-US" sz="2000" dirty="0"/>
              <a:t>(1) Who lived with the veteran continuously from the date of marriage to the date of the veteran's death except where there was a separation which was due to the misconduct of, or procured by, the veteran without the fault of the spouse; and </a:t>
            </a:r>
          </a:p>
          <a:p>
            <a:pPr lvl="1"/>
            <a:r>
              <a:rPr lang="en-US" sz="2000" dirty="0"/>
              <a:t>(2) Except as provided in </a:t>
            </a:r>
            <a:r>
              <a:rPr lang="en-US" sz="2000" dirty="0">
                <a:hlinkClick r:id="rId5" action="ppaction://hlinkfile"/>
              </a:rPr>
              <a:t>§3.55</a:t>
            </a:r>
            <a:r>
              <a:rPr lang="en-US" sz="2000" dirty="0"/>
              <a:t>, has not remarried or has not since the death of the veteran and after September 19, 1962, lived with another person of the opposite sex and held himself or herself out openly to the public to be the spouse of such other person. </a:t>
            </a:r>
            <a:endParaRPr lang="en-US" sz="2000" dirty="0">
              <a:effectLst/>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38 </a:t>
            </a:r>
            <a:r>
              <a:rPr lang="en-US" sz="2800" dirty="0" err="1" smtClean="0"/>
              <a:t>CFR</a:t>
            </a:r>
            <a:r>
              <a:rPr lang="en-US" sz="2800" dirty="0" smtClean="0"/>
              <a:t> 3.50(b)(1)</a:t>
            </a:r>
          </a:p>
        </p:txBody>
      </p:sp>
    </p:spTree>
    <p:extLst>
      <p:ext uri="{BB962C8B-B14F-4D97-AF65-F5344CB8AC3E}">
        <p14:creationId xmlns:p14="http://schemas.microsoft.com/office/powerpoint/2010/main" val="417747464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8</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lvl="0">
              <a:buClr>
                <a:srgbClr val="1D3275"/>
              </a:buClr>
            </a:pPr>
            <a:r>
              <a:rPr lang="en-US" dirty="0" err="1">
                <a:latin typeface="Arial" pitchFamily="34" charset="0"/>
              </a:rPr>
              <a:t>M21</a:t>
            </a:r>
            <a:r>
              <a:rPr lang="en-US" dirty="0">
                <a:latin typeface="Arial" pitchFamily="34" charset="0"/>
              </a:rPr>
              <a:t>-1 </a:t>
            </a:r>
            <a:r>
              <a:rPr lang="en-US" dirty="0" err="1" smtClean="0">
                <a:latin typeface="Arial" pitchFamily="34" charset="0"/>
              </a:rPr>
              <a:t>III.iii.5.B.1.a</a:t>
            </a:r>
            <a:r>
              <a:rPr lang="en-US" dirty="0" smtClean="0">
                <a:latin typeface="Arial" pitchFamily="34" charset="0"/>
              </a:rPr>
              <a:t> </a:t>
            </a:r>
            <a:endParaRPr lang="en-US" dirty="0">
              <a:latin typeface="Arial" pitchFamily="34" charset="0"/>
            </a:endParaRPr>
          </a:p>
          <a:p>
            <a:pPr lvl="1">
              <a:buClr>
                <a:srgbClr val="1D3275"/>
              </a:buClr>
            </a:pPr>
            <a:r>
              <a:rPr lang="en-US" dirty="0"/>
              <a:t>A marriage (between members of the same or opposite sex) may be established for VA purposes if the marriage is valid under the law of the locality where the parties resided</a:t>
            </a:r>
          </a:p>
          <a:p>
            <a:pPr lvl="2">
              <a:buClr>
                <a:srgbClr val="1D3275"/>
              </a:buClr>
            </a:pPr>
            <a:r>
              <a:rPr lang="en-US" sz="2400" dirty="0"/>
              <a:t>At the time of the marriage OR</a:t>
            </a:r>
          </a:p>
          <a:p>
            <a:pPr lvl="2">
              <a:buClr>
                <a:srgbClr val="1D3275"/>
              </a:buClr>
            </a:pPr>
            <a:r>
              <a:rPr lang="en-US" sz="2400" dirty="0"/>
              <a:t>When the claimant filed a valid claim (or became eligible for benefits, if eligibility arose after the date of claim</a:t>
            </a:r>
            <a:r>
              <a:rPr lang="en-US" sz="2400" dirty="0" smtClean="0"/>
              <a:t>)</a:t>
            </a:r>
            <a:endParaRPr lang="en-US" sz="2400" dirty="0"/>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Establishing a Marriage</a:t>
            </a:r>
          </a:p>
        </p:txBody>
      </p:sp>
    </p:spTree>
    <p:extLst>
      <p:ext uri="{BB962C8B-B14F-4D97-AF65-F5344CB8AC3E}">
        <p14:creationId xmlns:p14="http://schemas.microsoft.com/office/powerpoint/2010/main" val="145145126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9</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lvl="0" indent="0" algn="ctr">
              <a:spcBef>
                <a:spcPct val="0"/>
              </a:spcBef>
              <a:buClr>
                <a:srgbClr val="CC0000"/>
              </a:buClr>
              <a:buNone/>
            </a:pPr>
            <a:endParaRPr lang="en-US" altLang="en-US" sz="3200" smtClean="0">
              <a:cs typeface="Times New Roman" pitchFamily="18" charset="0"/>
            </a:endParaRPr>
          </a:p>
          <a:p>
            <a:pPr marL="0" lvl="0" indent="0" algn="ctr">
              <a:spcBef>
                <a:spcPct val="0"/>
              </a:spcBef>
              <a:buClr>
                <a:srgbClr val="CC0000"/>
              </a:buClr>
              <a:buNone/>
            </a:pPr>
            <a:r>
              <a:rPr lang="en-US" altLang="en-US" sz="3200" smtClean="0">
                <a:cs typeface="Times New Roman" pitchFamily="18" charset="0"/>
              </a:rPr>
              <a:t>Per </a:t>
            </a:r>
            <a:r>
              <a:rPr lang="en-US" altLang="en-US" sz="3200" dirty="0">
                <a:cs typeface="Times New Roman" pitchFamily="18" charset="0"/>
              </a:rPr>
              <a:t>VBA Letter 20-15-16, </a:t>
            </a:r>
            <a:r>
              <a:rPr lang="en-US" altLang="en-US" sz="3200" i="1" dirty="0">
                <a:cs typeface="Times New Roman" pitchFamily="18" charset="0"/>
              </a:rPr>
              <a:t>Administration of Same-Sex Spousal Benefits</a:t>
            </a:r>
            <a:r>
              <a:rPr lang="en-US" altLang="en-US" sz="3200" dirty="0">
                <a:cs typeface="Times New Roman" pitchFamily="18" charset="0"/>
              </a:rPr>
              <a:t>, in accordance with the U.S. Supreme Court decision in </a:t>
            </a:r>
            <a:r>
              <a:rPr lang="en-US" altLang="en-US" sz="3200" i="1" dirty="0">
                <a:cs typeface="Times New Roman" pitchFamily="18" charset="0"/>
              </a:rPr>
              <a:t>Obergefell v. Hodges</a:t>
            </a:r>
            <a:r>
              <a:rPr lang="en-US" altLang="en-US" sz="3200" dirty="0">
                <a:cs typeface="Times New Roman" pitchFamily="18" charset="0"/>
              </a:rPr>
              <a:t>, the marriage does not have to be between persons of the opposite sex. </a:t>
            </a:r>
          </a:p>
          <a:p>
            <a:pPr marL="0" indent="0">
              <a:buClr>
                <a:srgbClr val="1D3275"/>
              </a:buClr>
              <a:buNone/>
            </a:pPr>
            <a:endParaRPr lang="en-US" sz="2600" dirty="0"/>
          </a:p>
          <a:p>
            <a:pPr marL="0" indent="0">
              <a:buClr>
                <a:srgbClr val="1D3275"/>
              </a:buClr>
              <a:buNone/>
            </a:pPr>
            <a:endParaRPr lang="en-US" sz="2600" dirty="0" smtClean="0"/>
          </a:p>
          <a:p>
            <a:pPr marL="914400" lvl="2" indent="0">
              <a:buClr>
                <a:srgbClr val="1D3275"/>
              </a:buClr>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Same Sex Marriage Does Not Exclude</a:t>
            </a:r>
          </a:p>
        </p:txBody>
      </p:sp>
    </p:spTree>
    <p:extLst>
      <p:ext uri="{BB962C8B-B14F-4D97-AF65-F5344CB8AC3E}">
        <p14:creationId xmlns:p14="http://schemas.microsoft.com/office/powerpoint/2010/main" val="8570854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pt0000000">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2" ma:contentTypeDescription="Create a new document." ma:contentTypeScope="" ma:versionID="05a557123befae45dc62a38cc05a5d6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287AA5-19C2-4676-AC16-FCCFB7D70B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F7A663F-29FC-483E-8788-09BD3840B49F}">
  <ds:schemaRefs>
    <ds:schemaRef ds:uri="http://schemas.microsoft.com/office/2006/documentManagement/types"/>
    <ds:schemaRef ds:uri="http://schemas.openxmlformats.org/package/2006/metadata/core-properties"/>
    <ds:schemaRef ds:uri="http://purl.org/dc/dcmitype/"/>
    <ds:schemaRef ds:uri="http://purl.org/dc/terms/"/>
    <ds:schemaRef ds:uri="http://schemas.microsoft.com/office/infopath/2007/PartnerControl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FE724CFE-04FF-4F2D-B07F-29FD8F5063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C:\DOCUME~1\CAPDPATR\LOCALS~1\Temp\Ppt0000000.pot</Template>
  <TotalTime>1795</TotalTime>
  <Words>1062</Words>
  <Application>Microsoft Office PowerPoint</Application>
  <PresentationFormat>On-screen Show (4:3)</PresentationFormat>
  <Paragraphs>137</Paragraphs>
  <Slides>20</Slides>
  <Notes>11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Ppt0000000</vt:lpstr>
      <vt:lpstr>Administrative Decision: Continuous Cohabitation</vt:lpstr>
      <vt:lpstr>Lesson Objectives</vt:lpstr>
      <vt:lpstr>Why Is It Important?</vt:lpstr>
      <vt:lpstr>References</vt:lpstr>
      <vt:lpstr>Why Do We Have to Make a Decision?</vt:lpstr>
      <vt:lpstr>Elements of Continuous Cohabitation</vt:lpstr>
      <vt:lpstr>38 CFR 3.50(b)(1)</vt:lpstr>
      <vt:lpstr>Establishing a Marriage</vt:lpstr>
      <vt:lpstr>Same Sex Marriage Does Not Exclude</vt:lpstr>
      <vt:lpstr>Elements of Continuous Cohabitation</vt:lpstr>
      <vt:lpstr>Important Points to Remember</vt:lpstr>
      <vt:lpstr>Claimant’s Obligation to Reconcile</vt:lpstr>
      <vt:lpstr>When to Initiate Development</vt:lpstr>
      <vt:lpstr>Development</vt:lpstr>
      <vt:lpstr>Development (cont.)</vt:lpstr>
      <vt:lpstr>Findings of Fact</vt:lpstr>
      <vt:lpstr>Making a Decision</vt:lpstr>
      <vt:lpstr>Making a Decision (cont.)</vt:lpstr>
      <vt:lpstr>Review Exercise </vt:lpstr>
      <vt:lpstr>PowerPoint Presentation</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 Cohabitation PowerPoint</dc:title>
  <dc:subject>VSR</dc:subject>
  <dc:creator>Department of Veterans Affairs, Veterans Benefits Administration, Compensation Service, STAFF</dc:creator>
  <cp:keywords>continuous, cohabitation, decisions, evidence, process, assess, determinations</cp:keywords>
  <dc:description>This lesson is intended to assist VSRs with their understanding of claims that present an issue of continuous cohabitation. </dc:description>
  <cp:lastModifiedBy>Sochar, Lisa</cp:lastModifiedBy>
  <cp:revision>75</cp:revision>
  <cp:lastPrinted>2015-06-22T14:22:45Z</cp:lastPrinted>
  <dcterms:created xsi:type="dcterms:W3CDTF">2011-04-13T12:48:41Z</dcterms:created>
  <dcterms:modified xsi:type="dcterms:W3CDTF">2015-11-09T14:44:25Z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Language">
    <vt:lpwstr>en</vt:lpwstr>
  </property>
  <property fmtid="{D5CDD505-2E9C-101B-9397-08002B2CF9AE}" pid="4" name="Type">
    <vt:lpwstr>Presentation</vt:lpwstr>
  </property>
</Properties>
</file>