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5.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9.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0.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2.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3.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4.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5.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6.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7.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8.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9.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32.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3.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34.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56"/>
  </p:notesMasterIdLst>
  <p:handoutMasterIdLst>
    <p:handoutMasterId r:id="rId57"/>
  </p:handoutMasterIdLst>
  <p:sldIdLst>
    <p:sldId id="257" r:id="rId5"/>
    <p:sldId id="258" r:id="rId6"/>
    <p:sldId id="259" r:id="rId7"/>
    <p:sldId id="298" r:id="rId8"/>
    <p:sldId id="260" r:id="rId9"/>
    <p:sldId id="288" r:id="rId10"/>
    <p:sldId id="261" r:id="rId11"/>
    <p:sldId id="262" r:id="rId12"/>
    <p:sldId id="303" r:id="rId13"/>
    <p:sldId id="289" r:id="rId14"/>
    <p:sldId id="290" r:id="rId15"/>
    <p:sldId id="291" r:id="rId16"/>
    <p:sldId id="292" r:id="rId17"/>
    <p:sldId id="293" r:id="rId18"/>
    <p:sldId id="294" r:id="rId19"/>
    <p:sldId id="295" r:id="rId20"/>
    <p:sldId id="263" r:id="rId21"/>
    <p:sldId id="264" r:id="rId22"/>
    <p:sldId id="265" r:id="rId23"/>
    <p:sldId id="266" r:id="rId24"/>
    <p:sldId id="267" r:id="rId25"/>
    <p:sldId id="268" r:id="rId26"/>
    <p:sldId id="269" r:id="rId27"/>
    <p:sldId id="302" r:id="rId28"/>
    <p:sldId id="306" r:id="rId29"/>
    <p:sldId id="270" r:id="rId30"/>
    <p:sldId id="271" r:id="rId31"/>
    <p:sldId id="272" r:id="rId32"/>
    <p:sldId id="273" r:id="rId33"/>
    <p:sldId id="304" r:id="rId34"/>
    <p:sldId id="274" r:id="rId35"/>
    <p:sldId id="275" r:id="rId36"/>
    <p:sldId id="276" r:id="rId37"/>
    <p:sldId id="277" r:id="rId38"/>
    <p:sldId id="278" r:id="rId39"/>
    <p:sldId id="299" r:id="rId40"/>
    <p:sldId id="279" r:id="rId41"/>
    <p:sldId id="280" r:id="rId42"/>
    <p:sldId id="297" r:id="rId43"/>
    <p:sldId id="281" r:id="rId44"/>
    <p:sldId id="283" r:id="rId45"/>
    <p:sldId id="282" r:id="rId46"/>
    <p:sldId id="300" r:id="rId47"/>
    <p:sldId id="305" r:id="rId48"/>
    <p:sldId id="284" r:id="rId49"/>
    <p:sldId id="285" r:id="rId50"/>
    <p:sldId id="286" r:id="rId51"/>
    <p:sldId id="296" r:id="rId52"/>
    <p:sldId id="287" r:id="rId53"/>
    <p:sldId id="256" r:id="rId54"/>
    <p:sldId id="301" r:id="rId55"/>
  </p:sldIdLst>
  <p:sldSz cx="9144000" cy="6858000" type="screen4x3"/>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1F0000"/>
    <a:srgbClr val="7C5F1E"/>
    <a:srgbClr val="E7D0A4"/>
    <a:srgbClr val="6A5B3F"/>
    <a:srgbClr val="987734"/>
    <a:srgbClr val="AB8C4E"/>
    <a:srgbClr val="C6A156"/>
    <a:srgbClr val="E8D2A8"/>
    <a:srgbClr val="F5F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41" autoAdjust="0"/>
    <p:restoredTop sz="85395" autoAdjust="0"/>
  </p:normalViewPr>
  <p:slideViewPr>
    <p:cSldViewPr snapToGrid="0">
      <p:cViewPr varScale="1">
        <p:scale>
          <a:sx n="94" d="100"/>
          <a:sy n="94" d="100"/>
        </p:scale>
        <p:origin x="168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11/16/2020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11/16/2020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a:solidFill>
                  <a:schemeClr val="tx1"/>
                </a:solidFill>
                <a:effectLst/>
                <a:latin typeface="+mn-lt"/>
                <a:ea typeface="+mn-ea"/>
                <a:cs typeface="+mn-cs"/>
              </a:rPr>
              <a:t>Explain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specifically identified MUCMIs are presumptive, but that does not mean that ones that are not cited here could not also be service connected. </a:t>
            </a:r>
          </a:p>
          <a:p>
            <a:pPr fontAlgn="auto" hangingPunct="1"/>
            <a:r>
              <a:rPr lang="en-US" sz="1200" b="1" i="1" kern="1200" dirty="0">
                <a:solidFill>
                  <a:schemeClr val="tx1"/>
                </a:solidFill>
                <a:effectLst/>
                <a:latin typeface="+mn-lt"/>
                <a:ea typeface="+mn-ea"/>
                <a:cs typeface="+mn-cs"/>
              </a:rPr>
              <a:t>Stress </a:t>
            </a:r>
            <a:r>
              <a:rPr lang="en-US" sz="1200" kern="1200" dirty="0">
                <a:solidFill>
                  <a:schemeClr val="tx1"/>
                </a:solidFill>
                <a:effectLst/>
                <a:latin typeface="+mn-lt"/>
                <a:ea typeface="+mn-ea"/>
                <a:cs typeface="+mn-cs"/>
              </a:rPr>
              <a:t>as the title states, this list is not limited to just these conditions as this is not an all exclusive list.</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18</a:t>
            </a:fld>
            <a:endParaRPr lang="en-US"/>
          </a:p>
        </p:txBody>
      </p:sp>
    </p:spTree>
    <p:extLst>
      <p:ext uri="{BB962C8B-B14F-4D97-AF65-F5344CB8AC3E}">
        <p14:creationId xmlns:p14="http://schemas.microsoft.com/office/powerpoint/2010/main" val="513723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Explain: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regulation used to just specify irritable bowel syndrome, but it has been amended to broaden the scope and now defines such conditions as FGIDs.</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19</a:t>
            </a:fld>
            <a:endParaRPr lang="en-US"/>
          </a:p>
        </p:txBody>
      </p:sp>
    </p:spTree>
    <p:extLst>
      <p:ext uri="{BB962C8B-B14F-4D97-AF65-F5344CB8AC3E}">
        <p14:creationId xmlns:p14="http://schemas.microsoft.com/office/powerpoint/2010/main" val="4056075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Explain: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again, any time a Veteran claims any of these type of symptoms, and has qualifying service, we will order the GW general medical examination. It is up to you to recognize the signs/symptoms that might be associated to GW service.</a:t>
            </a:r>
          </a:p>
        </p:txBody>
      </p:sp>
      <p:sp>
        <p:nvSpPr>
          <p:cNvPr id="4" name="Slide Number Placeholder 3"/>
          <p:cNvSpPr>
            <a:spLocks noGrp="1"/>
          </p:cNvSpPr>
          <p:nvPr>
            <p:ph type="sldNum" sz="quarter" idx="5"/>
          </p:nvPr>
        </p:nvSpPr>
        <p:spPr/>
        <p:txBody>
          <a:bodyPr/>
          <a:lstStyle/>
          <a:p>
            <a:fld id="{0E7C618C-DDD3-4DC9-ADAB-73264023D4F2}" type="slidenum">
              <a:rPr lang="en-US" smtClean="0"/>
              <a:t>20</a:t>
            </a:fld>
            <a:endParaRPr lang="en-US"/>
          </a:p>
        </p:txBody>
      </p:sp>
    </p:spTree>
    <p:extLst>
      <p:ext uri="{BB962C8B-B14F-4D97-AF65-F5344CB8AC3E}">
        <p14:creationId xmlns:p14="http://schemas.microsoft.com/office/powerpoint/2010/main" val="3169513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Explain</a:t>
            </a:r>
            <a:r>
              <a:rPr lang="en-US" sz="1200" b="0" i="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again, this will be the doctor’s determination. Not the VSR or RVSR. </a:t>
            </a:r>
            <a:endParaRPr lang="en-US" b="0" dirty="0"/>
          </a:p>
        </p:txBody>
      </p:sp>
      <p:sp>
        <p:nvSpPr>
          <p:cNvPr id="4" name="Slide Number Placeholder 3"/>
          <p:cNvSpPr>
            <a:spLocks noGrp="1"/>
          </p:cNvSpPr>
          <p:nvPr>
            <p:ph type="sldNum" sz="quarter" idx="5"/>
          </p:nvPr>
        </p:nvSpPr>
        <p:spPr/>
        <p:txBody>
          <a:bodyPr/>
          <a:lstStyle/>
          <a:p>
            <a:fld id="{0E7C618C-DDD3-4DC9-ADAB-73264023D4F2}" type="slidenum">
              <a:rPr lang="en-US" smtClean="0"/>
              <a:t>21</a:t>
            </a:fld>
            <a:endParaRPr lang="en-US"/>
          </a:p>
        </p:txBody>
      </p:sp>
    </p:spTree>
    <p:extLst>
      <p:ext uri="{BB962C8B-B14F-4D97-AF65-F5344CB8AC3E}">
        <p14:creationId xmlns:p14="http://schemas.microsoft.com/office/powerpoint/2010/main" val="207120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Reiterate</a:t>
            </a:r>
            <a:r>
              <a:rPr lang="en-US" sz="1200" kern="1200" dirty="0">
                <a:solidFill>
                  <a:schemeClr val="tx1"/>
                </a:solidFill>
                <a:effectLst/>
                <a:latin typeface="+mn-lt"/>
                <a:ea typeface="+mn-ea"/>
                <a:cs typeface="+mn-cs"/>
              </a:rPr>
              <a:t>: Keep in mind that just because a Veteran claims, or has a diagnosis of  GERD, you do not want to just discount their claim (under §3.317) based on the existence of that diagnosis.  The symptoms of GERD can also be consistent with those under FGIDs.  It is common for a doctor to document a diagnosis based on the symptoms, however unless there is evidence that there has been comprehensive testing (as noted on the slide) conducted which resulted in the clinical diagnosis with specific etiology, order the GW general medical examination so that a VA doctor can review all evidence and make the determination.</a:t>
            </a:r>
          </a:p>
        </p:txBody>
      </p:sp>
      <p:sp>
        <p:nvSpPr>
          <p:cNvPr id="4" name="Slide Number Placeholder 3"/>
          <p:cNvSpPr>
            <a:spLocks noGrp="1"/>
          </p:cNvSpPr>
          <p:nvPr>
            <p:ph type="sldNum" sz="quarter" idx="5"/>
          </p:nvPr>
        </p:nvSpPr>
        <p:spPr/>
        <p:txBody>
          <a:bodyPr/>
          <a:lstStyle/>
          <a:p>
            <a:fld id="{0E7C618C-DDD3-4DC9-ADAB-73264023D4F2}" type="slidenum">
              <a:rPr lang="en-US" smtClean="0"/>
              <a:t>22</a:t>
            </a:fld>
            <a:endParaRPr lang="en-US"/>
          </a:p>
        </p:txBody>
      </p:sp>
    </p:spTree>
    <p:extLst>
      <p:ext uri="{BB962C8B-B14F-4D97-AF65-F5344CB8AC3E}">
        <p14:creationId xmlns:p14="http://schemas.microsoft.com/office/powerpoint/2010/main" val="2860354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keep in mind that these are §3.309(a) conditions, so consideration under presumptive service connection still may apply, just not under §3.317.   </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23</a:t>
            </a:fld>
            <a:endParaRPr lang="en-US"/>
          </a:p>
        </p:txBody>
      </p:sp>
    </p:spTree>
    <p:extLst>
      <p:ext uri="{BB962C8B-B14F-4D97-AF65-F5344CB8AC3E}">
        <p14:creationId xmlns:p14="http://schemas.microsoft.com/office/powerpoint/2010/main" val="306121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a:solidFill>
                  <a:schemeClr val="tx1"/>
                </a:solidFill>
                <a:effectLst/>
                <a:latin typeface="+mn-lt"/>
                <a:ea typeface="+mn-ea"/>
                <a:cs typeface="+mn-cs"/>
              </a:rPr>
              <a:t>Explain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although the infectious diseases are also listed under §3.317, they are separate and distinct from the undiagnosed illness and MUCMIs. </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26</a:t>
            </a:fld>
            <a:endParaRPr lang="en-US"/>
          </a:p>
        </p:txBody>
      </p:sp>
    </p:spTree>
    <p:extLst>
      <p:ext uri="{BB962C8B-B14F-4D97-AF65-F5344CB8AC3E}">
        <p14:creationId xmlns:p14="http://schemas.microsoft.com/office/powerpoint/2010/main" val="709684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Important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Notice the inclusion of Afghanistan!!! </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27</a:t>
            </a:fld>
            <a:endParaRPr lang="en-US"/>
          </a:p>
        </p:txBody>
      </p:sp>
    </p:spTree>
    <p:extLst>
      <p:ext uri="{BB962C8B-B14F-4D97-AF65-F5344CB8AC3E}">
        <p14:creationId xmlns:p14="http://schemas.microsoft.com/office/powerpoint/2010/main" val="101175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There must be actual clinical/medical evidence of a diagnosis of one of the above. Immunization for infectious diseases, or tests for them, are not the same as actually having/contracting them.</a:t>
            </a:r>
          </a:p>
          <a:p>
            <a:r>
              <a:rPr lang="en-US" sz="1200" b="1" i="1" kern="1200" dirty="0">
                <a:solidFill>
                  <a:schemeClr val="tx1"/>
                </a:solidFill>
                <a:effectLst/>
                <a:latin typeface="+mn-lt"/>
                <a:ea typeface="+mn-ea"/>
                <a:cs typeface="+mn-cs"/>
              </a:rPr>
              <a:t>Emphasize</a:t>
            </a:r>
            <a:r>
              <a:rPr lang="en-US" sz="1200" kern="1200" dirty="0">
                <a:solidFill>
                  <a:schemeClr val="tx1"/>
                </a:solidFill>
                <a:effectLst/>
                <a:latin typeface="+mn-lt"/>
                <a:ea typeface="+mn-ea"/>
                <a:cs typeface="+mn-cs"/>
              </a:rPr>
              <a:t>:  The one year time period specified in the table means within one year from the date of separation from a qualifying period of service as specified in 38 CFR 3.317 (c)(3)(ii).</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28</a:t>
            </a:fld>
            <a:endParaRPr lang="en-US"/>
          </a:p>
        </p:txBody>
      </p:sp>
    </p:spTree>
    <p:extLst>
      <p:ext uri="{BB962C8B-B14F-4D97-AF65-F5344CB8AC3E}">
        <p14:creationId xmlns:p14="http://schemas.microsoft.com/office/powerpoint/2010/main" val="3119009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If the evidence shows that a Veteran actually did contract an infectious disease, this could lead to a plethora of secondary conditions. As noted on the slide, there is an extensive chart located in the Manual, that should be referred to any/every time this type of claim is being processed. You would need to locate the specific disease the Veteran had (in column A) and then consider all potentially associated conditions shown (in column B) as possibly service connected on a secondary basis. </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29</a:t>
            </a:fld>
            <a:endParaRPr lang="en-US"/>
          </a:p>
        </p:txBody>
      </p:sp>
    </p:spTree>
    <p:extLst>
      <p:ext uri="{BB962C8B-B14F-4D97-AF65-F5344CB8AC3E}">
        <p14:creationId xmlns:p14="http://schemas.microsoft.com/office/powerpoint/2010/main" val="409958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focus of this topic will be on Gulf War presumptive conditions as defined by §3.317. T</a:t>
            </a:r>
            <a:r>
              <a:rPr lang="en-US" sz="1200" i="1" kern="1200" dirty="0">
                <a:solidFill>
                  <a:schemeClr val="tx1"/>
                </a:solidFill>
                <a:effectLst/>
                <a:latin typeface="+mn-lt"/>
                <a:ea typeface="+mn-ea"/>
                <a:cs typeface="+mn-cs"/>
              </a:rPr>
              <a:t>he topic does not cover specific Gulf War environmental hazards such as burn pits, particulate matter, sulfur fire, or Chromium VI.  For more information on those topics, see the training titled “</a:t>
            </a:r>
            <a:r>
              <a:rPr lang="en-US" sz="1200" kern="1200" dirty="0">
                <a:solidFill>
                  <a:schemeClr val="tx1"/>
                </a:solidFill>
                <a:effectLst/>
                <a:latin typeface="+mn-lt"/>
                <a:ea typeface="+mn-ea"/>
                <a:cs typeface="+mn-cs"/>
              </a:rPr>
              <a:t>Claims Based on Exposure to Environmental Hazards in Iraq, Afghanistan, and Djibouti</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Or other (non-GW) environmental hazards, such as Camp Lejeune and Atsugi.</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761988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Explain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development for claims based on service in Southwest Asia is not significantly different than developing other types of claims. If anything, they should be handled with as liberal of an approach as possible. </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31</a:t>
            </a:fld>
            <a:endParaRPr lang="en-US"/>
          </a:p>
        </p:txBody>
      </p:sp>
    </p:spTree>
    <p:extLst>
      <p:ext uri="{BB962C8B-B14F-4D97-AF65-F5344CB8AC3E}">
        <p14:creationId xmlns:p14="http://schemas.microsoft.com/office/powerpoint/2010/main" val="1563816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 claim is not substantially complete if a Veteran alleges exposure to environmental hazards during service, but does not identify the medical condition or symptom for which service connection (SC) is claimed.  </a:t>
            </a:r>
            <a:endParaRPr lang="en-US" sz="1200"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Important</a:t>
            </a:r>
            <a:r>
              <a:rPr lang="en-US" sz="1200" i="1" kern="1200" dirty="0">
                <a:solidFill>
                  <a:schemeClr val="tx1"/>
                </a:solidFill>
                <a:effectLst/>
                <a:latin typeface="+mn-lt"/>
                <a:ea typeface="+mn-ea"/>
                <a:cs typeface="+mn-cs"/>
              </a:rPr>
              <a:t>: Whenever possible, telephone the Veteran to obtain the information needed to substantiate the claim. Do not establish a pending EP until the Veteran has identified a disability that has resulted from exposure to the environmental hazard. Do not process the claim as a denial. (There is NO rating jurisdiction without a disability identified!) M21-1 Part IV, Subpart ii.1.E.1.a </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32</a:t>
            </a:fld>
            <a:endParaRPr lang="en-US"/>
          </a:p>
        </p:txBody>
      </p:sp>
    </p:spTree>
    <p:extLst>
      <p:ext uri="{BB962C8B-B14F-4D97-AF65-F5344CB8AC3E}">
        <p14:creationId xmlns:p14="http://schemas.microsoft.com/office/powerpoint/2010/main" val="1869975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For any new claim for SC for a qualifying disability under 38 CFR 3.317 resulting from service in Southwest Asia, additional development to the Veteran is not required as the evidence requirements are covered under the Disability Service Connection evidence table of the VA Form 21-526EZ, Application for Disability Compensation and Related Compensation Benefits.</a:t>
            </a:r>
          </a:p>
          <a:p>
            <a:pPr hangingPunct="0"/>
            <a:r>
              <a:rPr lang="en-US" sz="1200" b="1" i="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If multiple joint and/or muscle pain is alleged, request that the Veteran specify the joints and/or area(s) affected. M21-1 Part IV, Subpart ii.1.E.1.b &amp; c  </a:t>
            </a:r>
          </a:p>
          <a:p>
            <a:r>
              <a:rPr lang="en-US" sz="1200" b="1" i="1" kern="1200" dirty="0">
                <a:solidFill>
                  <a:schemeClr val="tx1"/>
                </a:solidFill>
                <a:effectLst/>
                <a:latin typeface="+mn-lt"/>
                <a:ea typeface="+mn-ea"/>
                <a:cs typeface="+mn-cs"/>
              </a:rPr>
              <a:t>Reiterate</a:t>
            </a:r>
            <a:r>
              <a:rPr lang="en-US" sz="1200" kern="1200" dirty="0">
                <a:solidFill>
                  <a:schemeClr val="tx1"/>
                </a:solidFill>
                <a:effectLst/>
                <a:latin typeface="+mn-lt"/>
                <a:ea typeface="+mn-ea"/>
                <a:cs typeface="+mn-cs"/>
              </a:rPr>
              <a:t>: Whenever possible, telephone the Veteran to obtain the information needed to substantiate the claim. </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33</a:t>
            </a:fld>
            <a:endParaRPr lang="en-US"/>
          </a:p>
        </p:txBody>
      </p:sp>
    </p:spTree>
    <p:extLst>
      <p:ext uri="{BB962C8B-B14F-4D97-AF65-F5344CB8AC3E}">
        <p14:creationId xmlns:p14="http://schemas.microsoft.com/office/powerpoint/2010/main" val="2796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Important</a:t>
            </a:r>
            <a:r>
              <a:rPr lang="en-US" sz="1200" kern="1200" dirty="0">
                <a:solidFill>
                  <a:schemeClr val="tx1"/>
                </a:solidFill>
                <a:effectLst/>
                <a:latin typeface="+mn-lt"/>
                <a:ea typeface="+mn-ea"/>
                <a:cs typeface="+mn-cs"/>
              </a:rPr>
              <a:t>: Look at the DD214, personnel records, and STRs for service in any of the qualifying locations.</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34</a:t>
            </a:fld>
            <a:endParaRPr lang="en-US"/>
          </a:p>
        </p:txBody>
      </p:sp>
    </p:spTree>
    <p:extLst>
      <p:ext uri="{BB962C8B-B14F-4D97-AF65-F5344CB8AC3E}">
        <p14:creationId xmlns:p14="http://schemas.microsoft.com/office/powerpoint/2010/main" val="2891711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Have the students read and complete the Knowledge Check found in the PowerPoint.  Have them discuss their responses. </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36</a:t>
            </a:fld>
            <a:endParaRPr lang="en-US"/>
          </a:p>
        </p:txBody>
      </p:sp>
    </p:spTree>
    <p:extLst>
      <p:ext uri="{BB962C8B-B14F-4D97-AF65-F5344CB8AC3E}">
        <p14:creationId xmlns:p14="http://schemas.microsoft.com/office/powerpoint/2010/main" val="4113012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Important</a:t>
            </a:r>
            <a:r>
              <a:rPr lang="en-US" sz="1200" kern="1200" dirty="0">
                <a:solidFill>
                  <a:schemeClr val="tx1"/>
                </a:solidFill>
                <a:effectLst/>
                <a:latin typeface="+mn-lt"/>
                <a:ea typeface="+mn-ea"/>
                <a:cs typeface="+mn-cs"/>
              </a:rPr>
              <a:t>: Check the box in the GULF WAR REGISTRY PERMIT field (in VBMS) when claimants indicate they were included in the Veterans Heath Administration (VHA) Persian Gulf Health Registry. If you are unsure whether the Veteran had one, there is a pick in VBMS (Special Issues: GW-registry exam?) providing language asking the Veteran. (Do not send a development letter solely for this information, this is merely something you should add to your letter if you have to develop for other necessary information.)</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37</a:t>
            </a:fld>
            <a:endParaRPr lang="en-US"/>
          </a:p>
        </p:txBody>
      </p:sp>
    </p:spTree>
    <p:extLst>
      <p:ext uri="{BB962C8B-B14F-4D97-AF65-F5344CB8AC3E}">
        <p14:creationId xmlns:p14="http://schemas.microsoft.com/office/powerpoint/2010/main" val="2511048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Important</a:t>
            </a:r>
            <a:r>
              <a:rPr lang="en-US" sz="1200" kern="1200" dirty="0">
                <a:solidFill>
                  <a:schemeClr val="tx1"/>
                </a:solidFill>
                <a:effectLst/>
                <a:latin typeface="+mn-lt"/>
                <a:ea typeface="+mn-ea"/>
                <a:cs typeface="+mn-cs"/>
              </a:rPr>
              <a:t>: A claimant’s own statement, covering in sufficient detail a condition that is within his/her ability to describe, such as his/her own symptoms, may to that extent constitute evidence. The claimant is often the most qualified source to describe the circumstances of the disabling effects of the disease or injury. M21-1 Part III, Subpart ii.2.D.3.g</a:t>
            </a:r>
          </a:p>
        </p:txBody>
      </p:sp>
      <p:sp>
        <p:nvSpPr>
          <p:cNvPr id="4" name="Slide Number Placeholder 3"/>
          <p:cNvSpPr>
            <a:spLocks noGrp="1"/>
          </p:cNvSpPr>
          <p:nvPr>
            <p:ph type="sldNum" sz="quarter" idx="5"/>
          </p:nvPr>
        </p:nvSpPr>
        <p:spPr/>
        <p:txBody>
          <a:bodyPr/>
          <a:lstStyle/>
          <a:p>
            <a:fld id="{0E7C618C-DDD3-4DC9-ADAB-73264023D4F2}" type="slidenum">
              <a:rPr lang="en-US" smtClean="0"/>
              <a:t>38</a:t>
            </a:fld>
            <a:endParaRPr lang="en-US"/>
          </a:p>
        </p:txBody>
      </p:sp>
    </p:spTree>
    <p:extLst>
      <p:ext uri="{BB962C8B-B14F-4D97-AF65-F5344CB8AC3E}">
        <p14:creationId xmlns:p14="http://schemas.microsoft.com/office/powerpoint/2010/main" val="2849093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Important</a:t>
            </a:r>
            <a:r>
              <a:rPr lang="en-US" sz="1200" kern="1200" dirty="0">
                <a:solidFill>
                  <a:schemeClr val="tx1"/>
                </a:solidFill>
                <a:effectLst/>
                <a:latin typeface="+mn-lt"/>
                <a:ea typeface="+mn-ea"/>
                <a:cs typeface="+mn-cs"/>
              </a:rPr>
              <a:t>: There is no limit on the number of Gulf War General Medical examinations that we may order. You will need to determine based on the facts of the case whether a Gulf War General Medical examination is appropriate, or if a specialty examination based on the specific body system would be sufficient. </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39</a:t>
            </a:fld>
            <a:endParaRPr lang="en-US"/>
          </a:p>
        </p:txBody>
      </p:sp>
    </p:spTree>
    <p:extLst>
      <p:ext uri="{BB962C8B-B14F-4D97-AF65-F5344CB8AC3E}">
        <p14:creationId xmlns:p14="http://schemas.microsoft.com/office/powerpoint/2010/main" val="2067819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A Chronic Fatigue Syndrome DBQ (21-0960Q-1) would be ordered, if the evidence of record does not contain enough information to assign an evaluation for chronic fatigue syndrome. But regardless, the GW gen med would not be necessary.</a:t>
            </a:r>
          </a:p>
        </p:txBody>
      </p:sp>
      <p:sp>
        <p:nvSpPr>
          <p:cNvPr id="4" name="Slide Number Placeholder 3"/>
          <p:cNvSpPr>
            <a:spLocks noGrp="1"/>
          </p:cNvSpPr>
          <p:nvPr>
            <p:ph type="sldNum" sz="quarter" idx="5"/>
          </p:nvPr>
        </p:nvSpPr>
        <p:spPr/>
        <p:txBody>
          <a:bodyPr/>
          <a:lstStyle/>
          <a:p>
            <a:fld id="{0E7C618C-DDD3-4DC9-ADAB-73264023D4F2}" type="slidenum">
              <a:rPr lang="en-US" smtClean="0"/>
              <a:t>40</a:t>
            </a:fld>
            <a:endParaRPr lang="en-US"/>
          </a:p>
        </p:txBody>
      </p:sp>
    </p:spTree>
    <p:extLst>
      <p:ext uri="{BB962C8B-B14F-4D97-AF65-F5344CB8AC3E}">
        <p14:creationId xmlns:p14="http://schemas.microsoft.com/office/powerpoint/2010/main" val="1272347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Specific language will need to be included in the non-GW gen med, which will be addressed later in this presentation.</a:t>
            </a:r>
          </a:p>
          <a:p>
            <a:pPr fontAlgn="auto" hangingPunct="1"/>
            <a:r>
              <a:rPr lang="en-US" sz="1200" kern="1200" dirty="0">
                <a:solidFill>
                  <a:schemeClr val="tx1"/>
                </a:solidFill>
                <a:effectLst/>
                <a:latin typeface="+mn-lt"/>
                <a:ea typeface="+mn-ea"/>
                <a:cs typeface="+mn-cs"/>
              </a:rPr>
              <a:t> </a:t>
            </a:r>
          </a:p>
          <a:p>
            <a:pPr fontAlgn="auto" hangingPunct="1"/>
            <a:r>
              <a:rPr lang="en-US" sz="1200" b="1" i="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For the joint injury, it is the same concept as the previous slide, where there is no potential entitlement under §3.317. There is potential entitlement to service connection on a direct and/or secondary basis, and that is how the claim should be processed.  </a:t>
            </a:r>
          </a:p>
        </p:txBody>
      </p:sp>
      <p:sp>
        <p:nvSpPr>
          <p:cNvPr id="4" name="Slide Number Placeholder 3"/>
          <p:cNvSpPr>
            <a:spLocks noGrp="1"/>
          </p:cNvSpPr>
          <p:nvPr>
            <p:ph type="sldNum" sz="quarter" idx="5"/>
          </p:nvPr>
        </p:nvSpPr>
        <p:spPr/>
        <p:txBody>
          <a:bodyPr/>
          <a:lstStyle/>
          <a:p>
            <a:fld id="{0E7C618C-DDD3-4DC9-ADAB-73264023D4F2}" type="slidenum">
              <a:rPr lang="en-US" smtClean="0"/>
              <a:t>41</a:t>
            </a:fld>
            <a:endParaRPr lang="en-US"/>
          </a:p>
        </p:txBody>
      </p:sp>
    </p:spTree>
    <p:extLst>
      <p:ext uri="{BB962C8B-B14F-4D97-AF65-F5344CB8AC3E}">
        <p14:creationId xmlns:p14="http://schemas.microsoft.com/office/powerpoint/2010/main" val="221204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Only Veterans who are eligible for consideration of service connection for Undiagnosed Illness and MUCMIs are those who have qualifying service. </a:t>
            </a:r>
          </a:p>
          <a:p>
            <a:r>
              <a:rPr lang="en-US" sz="1200" kern="1200" dirty="0">
                <a:solidFill>
                  <a:schemeClr val="tx1"/>
                </a:solidFill>
                <a:effectLst/>
                <a:latin typeface="+mn-lt"/>
                <a:ea typeface="+mn-ea"/>
                <a:cs typeface="+mn-cs"/>
              </a:rPr>
              <a:t>First step when you receive one of these claims is to develop for verification of qualifying service.</a:t>
            </a:r>
            <a:endParaRPr lang="en-US"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3200033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MS is listed in §3.317(a)(2)(ii) as a chronic multi-symptom illness of partially understood etiology and pathophysiology that cannot be considered medically unexplained. The same goes for diabetes, as explained on slide 21. </a:t>
            </a:r>
          </a:p>
          <a:p>
            <a:pPr fontAlgn="auto" hangingPunct="1"/>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Sleep apnea cannot be presumptively service-connected (SC) under the provisions of 38 CFR 3.317 since it is a diagnosable condition. If claimed, sleep apnea must be considered on a non-presumptive SC basis. (M21-1 IV.ii.2.D.1.n.)</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42</a:t>
            </a:fld>
            <a:endParaRPr lang="en-US"/>
          </a:p>
        </p:txBody>
      </p:sp>
    </p:spTree>
    <p:extLst>
      <p:ext uri="{BB962C8B-B14F-4D97-AF65-F5344CB8AC3E}">
        <p14:creationId xmlns:p14="http://schemas.microsoft.com/office/powerpoint/2010/main" val="1284172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43</a:t>
            </a:fld>
            <a:endParaRPr lang="en-US"/>
          </a:p>
        </p:txBody>
      </p:sp>
    </p:spTree>
    <p:extLst>
      <p:ext uri="{BB962C8B-B14F-4D97-AF65-F5344CB8AC3E}">
        <p14:creationId xmlns:p14="http://schemas.microsoft.com/office/powerpoint/2010/main" val="1872741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examinations must be performed by specialists?</a:t>
            </a:r>
          </a:p>
          <a:p>
            <a:r>
              <a:rPr lang="en-US" sz="1200" b="1" i="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hearing, vision, dental, and psychiatric. (M21-1 Part III, Subpart iv.3.A.6.a.) (I find it easy to remember this as eyes, ears, mental, dental.)</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46</a:t>
            </a:fld>
            <a:endParaRPr lang="en-US"/>
          </a:p>
        </p:txBody>
      </p:sp>
    </p:spTree>
    <p:extLst>
      <p:ext uri="{BB962C8B-B14F-4D97-AF65-F5344CB8AC3E}">
        <p14:creationId xmlns:p14="http://schemas.microsoft.com/office/powerpoint/2010/main" val="4224411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Always ensure to develop for all applicable theories of entitlement (i.e. direct, presumptive, etc.). </a:t>
            </a:r>
            <a:r>
              <a:rPr lang="en-US" sz="1200" i="1" kern="1200" dirty="0">
                <a:solidFill>
                  <a:schemeClr val="tx1"/>
                </a:solidFill>
                <a:effectLst/>
                <a:latin typeface="+mn-lt"/>
                <a:ea typeface="+mn-ea"/>
                <a:cs typeface="+mn-cs"/>
              </a:rPr>
              <a:t>For more information on service connection based on exposure to specific Gulf War environmental hazards, see training titled “Claims Based on Exposure to Environmental Hazards in Iraq, Afghanistan, and Djibouti.”</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Example</a:t>
            </a:r>
            <a:r>
              <a:rPr lang="en-US" sz="1200" i="1" kern="1200" dirty="0">
                <a:solidFill>
                  <a:schemeClr val="tx1"/>
                </a:solidFill>
                <a:effectLst/>
                <a:latin typeface="+mn-lt"/>
                <a:ea typeface="+mn-ea"/>
                <a:cs typeface="+mn-cs"/>
              </a:rPr>
              <a:t>: Veterans who served in Iraq have service location which qualifies them for consideration under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3.317, but they also may be considered based on Burn Pit and Particulate Matter exposures, which require the attachment of the Fact Sheets. (Iraq is just an example, consideration under both basis is not limited to Veterans with service in Iraq, but is limited to Veterans with service in the SWA theatre of operations with the specific location identified to also have exposure based on specific environmental hazards.)</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47</a:t>
            </a:fld>
            <a:endParaRPr lang="en-US"/>
          </a:p>
        </p:txBody>
      </p:sp>
    </p:spTree>
    <p:extLst>
      <p:ext uri="{BB962C8B-B14F-4D97-AF65-F5344CB8AC3E}">
        <p14:creationId xmlns:p14="http://schemas.microsoft.com/office/powerpoint/2010/main" val="1204803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Checking the GW Notice box generates all of the wording shown/required in M21-1 IV.ii.1.E.2.m &amp; n.</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48</a:t>
            </a:fld>
            <a:endParaRPr lang="en-US"/>
          </a:p>
        </p:txBody>
      </p:sp>
    </p:spTree>
    <p:extLst>
      <p:ext uri="{BB962C8B-B14F-4D97-AF65-F5344CB8AC3E}">
        <p14:creationId xmlns:p14="http://schemas.microsoft.com/office/powerpoint/2010/main" val="1170974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this is an </a:t>
            </a:r>
            <a:r>
              <a:rPr lang="en-US" sz="1200" b="1" u="sng" kern="1200" dirty="0">
                <a:solidFill>
                  <a:schemeClr val="tx1"/>
                </a:solidFill>
                <a:effectLst/>
                <a:latin typeface="+mn-lt"/>
                <a:ea typeface="+mn-ea"/>
                <a:cs typeface="+mn-cs"/>
              </a:rPr>
              <a:t>inclusive</a:t>
            </a:r>
            <a:r>
              <a:rPr lang="en-US" sz="1200" kern="1200" dirty="0">
                <a:solidFill>
                  <a:schemeClr val="tx1"/>
                </a:solidFill>
                <a:effectLst/>
                <a:latin typeface="+mn-lt"/>
                <a:ea typeface="+mn-ea"/>
                <a:cs typeface="+mn-cs"/>
              </a:rPr>
              <a:t> list of the areas that the Veteran must have served in to qualify for service connection for Undiagnosed Illness and MUCMIs. </a:t>
            </a:r>
          </a:p>
          <a:p>
            <a:r>
              <a:rPr lang="en-US" sz="1200" b="1" i="1" kern="1200" dirty="0">
                <a:solidFill>
                  <a:schemeClr val="tx1"/>
                </a:solidFill>
                <a:effectLst/>
                <a:latin typeface="+mn-lt"/>
                <a:ea typeface="+mn-ea"/>
                <a:cs typeface="+mn-cs"/>
              </a:rPr>
              <a:t>Reiterate: </a:t>
            </a:r>
            <a:r>
              <a:rPr lang="en-US" sz="1200" kern="1200" dirty="0">
                <a:solidFill>
                  <a:schemeClr val="tx1"/>
                </a:solidFill>
                <a:effectLst/>
                <a:latin typeface="+mn-lt"/>
                <a:ea typeface="+mn-ea"/>
                <a:cs typeface="+mn-cs"/>
              </a:rPr>
              <a:t>the first thing you want to do in these cases, is verify service in one these locations. (We will cover development after we discuss what conditions qualify.)</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391086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Explain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date might be extended, but until (or unless) it is, this is what the regulation states. </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298834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Explain: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Veteran does not have to identify a claimed disability as due to Gulf War service. It is our duty to recognize the potential entitlement based on the criteria being met. If you see a Veteran has qualifying Southwest Asia service, and claims anything that could possibly be considered under this regulation, we must pursue appropriate development</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150777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Whenever you see a claim for service connection for any of these types of conditions from a Veteran who has qualifying service, order a GW general medical examination. (AND any applicable specialty examinations that might also be necessary.) </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89158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Note</a:t>
            </a:r>
            <a:r>
              <a:rPr lang="en-US" sz="1200" b="0" kern="1200" dirty="0">
                <a:solidFill>
                  <a:schemeClr val="tx1"/>
                </a:solidFill>
                <a:effectLst/>
                <a:latin typeface="+mn-lt"/>
                <a:ea typeface="+mn-ea"/>
                <a:cs typeface="+mn-cs"/>
              </a:rPr>
              <a:t>: The existence of a clinical diagnosis with specific etiology, which may weigh against §3.317 entitlement, does not preclude the ordering of a Gulf War examination </a:t>
            </a:r>
            <a:r>
              <a:rPr lang="en-US" sz="1200" b="0" u="sng" kern="1200" dirty="0">
                <a:solidFill>
                  <a:schemeClr val="tx1"/>
                </a:solidFill>
                <a:effectLst/>
                <a:latin typeface="+mn-lt"/>
                <a:ea typeface="+mn-ea"/>
                <a:cs typeface="+mn-cs"/>
              </a:rPr>
              <a:t>unless</a:t>
            </a:r>
            <a:r>
              <a:rPr lang="en-US" sz="1200" b="0" kern="1200" dirty="0">
                <a:solidFill>
                  <a:schemeClr val="tx1"/>
                </a:solidFill>
                <a:effectLst/>
                <a:latin typeface="+mn-lt"/>
                <a:ea typeface="+mn-ea"/>
                <a:cs typeface="+mn-cs"/>
              </a:rPr>
              <a:t> all symptoms claimed by the Veteran are </a:t>
            </a:r>
            <a:r>
              <a:rPr lang="en-US" sz="1200" b="0" i="1" kern="1200" dirty="0">
                <a:solidFill>
                  <a:schemeClr val="tx1"/>
                </a:solidFill>
                <a:effectLst/>
                <a:latin typeface="+mn-lt"/>
                <a:ea typeface="+mn-ea"/>
                <a:cs typeface="+mn-cs"/>
              </a:rPr>
              <a:t>clearly attributable</a:t>
            </a:r>
            <a:r>
              <a:rPr lang="en-US" sz="1200" b="0" kern="1200" dirty="0">
                <a:solidFill>
                  <a:schemeClr val="tx1"/>
                </a:solidFill>
                <a:effectLst/>
                <a:latin typeface="+mn-lt"/>
                <a:ea typeface="+mn-ea"/>
                <a:cs typeface="+mn-cs"/>
              </a:rPr>
              <a:t> to the diagnosis, such as a condition like sleep apnea that is definitely diagnosed via sleep study.</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3963587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Explain: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will be the examiner’s job to make the determination if what the Veteran has is considered undiagnosed versus MUCMI, versus a diagnosable condition with a known </a:t>
            </a:r>
            <a:r>
              <a:rPr lang="en-US" sz="1200" kern="1200" dirty="0" err="1">
                <a:solidFill>
                  <a:schemeClr val="tx1"/>
                </a:solidFill>
                <a:effectLst/>
                <a:latin typeface="+mn-lt"/>
                <a:ea typeface="+mn-ea"/>
                <a:cs typeface="+mn-cs"/>
              </a:rPr>
              <a:t>etioliogy</a:t>
            </a:r>
            <a:r>
              <a:rPr lang="en-US" sz="1200" kern="1200" dirty="0">
                <a:solidFill>
                  <a:schemeClr val="tx1"/>
                </a:solidFill>
                <a:effectLst/>
                <a:latin typeface="+mn-lt"/>
                <a:ea typeface="+mn-ea"/>
                <a:cs typeface="+mn-cs"/>
              </a:rPr>
              <a:t>, etc. It is all a part of the GW general medical examination.</a:t>
            </a:r>
          </a:p>
        </p:txBody>
      </p:sp>
      <p:sp>
        <p:nvSpPr>
          <p:cNvPr id="4" name="Slide Number Placeholder 3"/>
          <p:cNvSpPr>
            <a:spLocks noGrp="1"/>
          </p:cNvSpPr>
          <p:nvPr>
            <p:ph type="sldNum" sz="quarter" idx="5"/>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85637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181278564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419619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4214343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60735" indent="-160735">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18791" indent="-156270">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482204" indent="-163414">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11684" indent="-12948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1192366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45864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687627"/>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656081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7C414AED-89CE-4A48-8B2B-1B3A5C68EA2A}" type="slidenum">
              <a:rPr lang="en-US" smtClean="0"/>
              <a:t>‹#›</a:t>
            </a:fld>
            <a:endParaRPr lang="en-US"/>
          </a:p>
        </p:txBody>
      </p:sp>
    </p:spTree>
    <p:extLst>
      <p:ext uri="{BB962C8B-B14F-4D97-AF65-F5344CB8AC3E}">
        <p14:creationId xmlns:p14="http://schemas.microsoft.com/office/powerpoint/2010/main" val="135253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0"/>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1"/>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2"/>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216309015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4.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hyperlink" Target="https://www.google.com/url?sa=i&amp;rct=j&amp;q=&amp;esrc=s&amp;frm=1&amp;source=images&amp;cd=&amp;cad=rja&amp;uact=8&amp;ved=0ahUKEwikzsOlu-PJAhXFMGMKHbV5BnkQjRwIBw&amp;url=https://en.wikipedia.org/wiki/Battle_of_Medina_Ridge&amp;psig=AFQjCNHRTzLWvc9l7raIF3yUICFWfFU45A&amp;ust=1450461144276142" TargetMode="Externa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5.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47.xml"/></Relationships>
</file>

<file path=ppt/slides/_rels/slide12.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4.xml"/><Relationship Id="rId5" Type="http://schemas.openxmlformats.org/officeDocument/2006/relationships/tags" Target="../tags/tag52.xml"/><Relationship Id="rId4" Type="http://schemas.openxmlformats.org/officeDocument/2006/relationships/tags" Target="../tags/tag51.xml"/></Relationships>
</file>

<file path=ppt/slides/_rels/slide1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notesSlide" Target="../notesSlides/notesSlide7.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4.xml"/><Relationship Id="rId5" Type="http://schemas.openxmlformats.org/officeDocument/2006/relationships/tags" Target="../tags/tag64.xml"/><Relationship Id="rId4" Type="http://schemas.openxmlformats.org/officeDocument/2006/relationships/tags" Target="../tags/tag63.xml"/></Relationships>
</file>

<file path=ppt/slides/_rels/slide16.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9.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4.xml"/><Relationship Id="rId5" Type="http://schemas.openxmlformats.org/officeDocument/2006/relationships/tags" Target="../tags/tag72.xml"/><Relationship Id="rId4" Type="http://schemas.openxmlformats.org/officeDocument/2006/relationships/tags" Target="../tags/tag71.xml"/></Relationships>
</file>

<file path=ppt/slides/_rels/slide1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79.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10" Type="http://schemas.openxmlformats.org/officeDocument/2006/relationships/notesSlide" Target="../notesSlides/notesSlide13.xml"/><Relationship Id="rId4" Type="http://schemas.openxmlformats.org/officeDocument/2006/relationships/tags" Target="../tags/tag86.xml"/><Relationship Id="rId9"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notesSlide" Target="../notesSlides/notesSlide14.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tags" Target="../tags/tag94.xml"/></Relationships>
</file>

<file path=ppt/slides/_rels/slide23.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notesSlide" Target="../notesSlides/notesSlide15.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tags" Target="../tags/tag9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7.jpe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hyperlink" Target="http://www.google.com/url?sa=i&amp;rct=j&amp;q=&amp;esrc=s&amp;frm=1&amp;source=images&amp;cd=&amp;cad=rja&amp;uact=8&amp;ved=0ahUKEwiw4byovOPJAhUJ32MKHSE4CDwQjRwIBw&amp;url=http://www.rand.org/blog/2013/07/gulf-war-illness-still-looking-for-answers.html&amp;psig=AFQjCNEbeVP2LmDx4r6M-JbJ6xTVLOsvDg&amp;ust=1450461477206737" TargetMode="Externa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8.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17.xml"/><Relationship Id="rId5" Type="http://schemas.openxmlformats.org/officeDocument/2006/relationships/slideLayout" Target="../slideLayouts/slideLayout4.xml"/><Relationship Id="rId4" Type="http://schemas.openxmlformats.org/officeDocument/2006/relationships/tags" Target="../tags/tag107.xml"/></Relationships>
</file>

<file path=ppt/slides/_rels/slide2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29.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notesSlide" Target="../notesSlides/notesSlide19.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4.xml"/><Relationship Id="rId5" Type="http://schemas.openxmlformats.org/officeDocument/2006/relationships/tags" Target="../tags/tag116.xml"/><Relationship Id="rId4" Type="http://schemas.openxmlformats.org/officeDocument/2006/relationships/tags" Target="../tags/tag115.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9.jpe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hyperlink" Target="http://www.google.com/url?sa=i&amp;rct=j&amp;q=&amp;esrc=s&amp;frm=1&amp;source=images&amp;cd=&amp;cad=rja&amp;uact=8&amp;ved=0ahUKEwiyz8LKvOPJAhUPz2MKHc4mBkoQjRwIBw&amp;url=http://www.militarydisabilitymadeeasy.com/vapresumptivelist.html&amp;psig=AFQjCNEbeVP2LmDx4r6M-JbJ6xTVLOsvDg&amp;ust=1450461477206737" TargetMode="Externa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notesSlide" Target="../notesSlides/notesSlide21.xml"/><Relationship Id="rId5" Type="http://schemas.openxmlformats.org/officeDocument/2006/relationships/slideLayout" Target="../slideLayouts/slideLayout4.xml"/><Relationship Id="rId4" Type="http://schemas.openxmlformats.org/officeDocument/2006/relationships/tags" Target="../tags/tag123.xml"/></Relationships>
</file>

<file path=ppt/slides/_rels/slide33.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notesSlide" Target="../notesSlides/notesSlide22.xml"/><Relationship Id="rId4"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slideLayout" Target="../slideLayouts/slideLayout4.xml"/><Relationship Id="rId4" Type="http://schemas.openxmlformats.org/officeDocument/2006/relationships/tags" Target="../tags/tag1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notesSlide" Target="../notesSlides/notesSlide25.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139.xml"/><Relationship Id="rId7" Type="http://schemas.openxmlformats.org/officeDocument/2006/relationships/slideLayout" Target="../slideLayouts/slideLayout4.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s>
</file>

<file path=ppt/slides/_rels/slide39.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27.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thebluediamondgallery.com/handwriting/i/important.html"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28.xml"/><Relationship Id="rId4"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notesSlide" Target="../notesSlides/notesSlide29.xml"/><Relationship Id="rId4"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notesSlide" Target="../notesSlides/notesSlide30.xml"/><Relationship Id="rId5" Type="http://schemas.openxmlformats.org/officeDocument/2006/relationships/slideLayout" Target="../slideLayouts/slideLayout4.xml"/><Relationship Id="rId4" Type="http://schemas.openxmlformats.org/officeDocument/2006/relationships/tags" Target="../tags/tag15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notesSlide" Target="../notesSlides/notesSlide32.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Layout" Target="../slideLayouts/slideLayout4.xml"/><Relationship Id="rId5" Type="http://schemas.openxmlformats.org/officeDocument/2006/relationships/tags" Target="../tags/tag163.xml"/><Relationship Id="rId4" Type="http://schemas.openxmlformats.org/officeDocument/2006/relationships/tags" Target="../tags/tag162.xml"/></Relationships>
</file>

<file path=ppt/slides/_rels/slide47.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image" Target="../media/image11.png"/><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image" Target="../media/image10.png"/><Relationship Id="rId2" Type="http://schemas.openxmlformats.org/officeDocument/2006/relationships/tags" Target="../tags/tag165.xml"/><Relationship Id="rId16" Type="http://schemas.openxmlformats.org/officeDocument/2006/relationships/notesSlide" Target="../notesSlides/notesSlide33.xml"/><Relationship Id="rId20" Type="http://schemas.openxmlformats.org/officeDocument/2006/relationships/image" Target="../media/image13.png"/><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slideLayout" Target="../slideLayouts/slideLayout2.xml"/><Relationship Id="rId10" Type="http://schemas.openxmlformats.org/officeDocument/2006/relationships/tags" Target="../tags/tag173.xml"/><Relationship Id="rId19" Type="http://schemas.openxmlformats.org/officeDocument/2006/relationships/image" Target="../media/image12.png"/><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180.xml"/><Relationship Id="rId7" Type="http://schemas.openxmlformats.org/officeDocument/2006/relationships/slideLayout" Target="../slideLayouts/slideLayout4.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9"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tags" Target="../tags/tag187.xml"/></Relationships>
</file>

<file path=ppt/slides/_rels/slide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50.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Layout" Target="../slideLayouts/slideLayout2.xml"/><Relationship Id="rId4" Type="http://schemas.openxmlformats.org/officeDocument/2006/relationships/tags" Target="../tags/tag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FE023-98F4-4F8D-95A5-25DCCD043F09}"/>
              </a:ext>
            </a:extLst>
          </p:cNvPr>
          <p:cNvSpPr>
            <a:spLocks noGrp="1"/>
          </p:cNvSpPr>
          <p:nvPr>
            <p:ph type="ctrTitle"/>
            <p:custDataLst>
              <p:tags r:id="rId1"/>
            </p:custDataLst>
          </p:nvPr>
        </p:nvSpPr>
        <p:spPr>
          <a:xfrm>
            <a:off x="685800" y="2819400"/>
            <a:ext cx="7772400" cy="1219200"/>
          </a:xfrm>
        </p:spPr>
        <p:txBody>
          <a:bodyPr>
            <a:normAutofit fontScale="90000"/>
          </a:bodyPr>
          <a:lstStyle/>
          <a:p>
            <a:r>
              <a:rPr lang="en-US" dirty="0">
                <a:latin typeface="Verdana" pitchFamily="34" charset="0"/>
              </a:rPr>
              <a:t>Claims Based on Service in Southwest Asia</a:t>
            </a:r>
            <a:br>
              <a:rPr lang="en-US" dirty="0">
                <a:latin typeface="Verdana" pitchFamily="34" charset="0"/>
              </a:rPr>
            </a:br>
            <a:br>
              <a:rPr lang="en-US" sz="5400" i="1" kern="0" dirty="0">
                <a:solidFill>
                  <a:srgbClr val="003366"/>
                </a:solidFill>
                <a:latin typeface="Verdana" pitchFamily="34" charset="0"/>
              </a:rPr>
            </a:br>
            <a:endParaRPr lang="en-US" dirty="0"/>
          </a:p>
        </p:txBody>
      </p:sp>
      <p:sp>
        <p:nvSpPr>
          <p:cNvPr id="6" name="Text Placeholder 5">
            <a:extLst>
              <a:ext uri="{FF2B5EF4-FFF2-40B4-BE49-F238E27FC236}">
                <a16:creationId xmlns:a16="http://schemas.microsoft.com/office/drawing/2014/main" id="{6736116C-EF52-42C0-98CC-C339B690ED00}"/>
              </a:ext>
            </a:extLst>
          </p:cNvPr>
          <p:cNvSpPr>
            <a:spLocks noGrp="1"/>
          </p:cNvSpPr>
          <p:nvPr>
            <p:ph type="body" sz="quarter" idx="10"/>
            <p:custDataLst>
              <p:tags r:id="rId2"/>
            </p:custDataLst>
          </p:nvPr>
        </p:nvSpPr>
        <p:spPr>
          <a:xfrm>
            <a:off x="685800" y="4724400"/>
            <a:ext cx="289766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C798D10A-62DC-486F-A30C-DBFA8938A77E}"/>
              </a:ext>
            </a:extLst>
          </p:cNvPr>
          <p:cNvSpPr>
            <a:spLocks noGrp="1"/>
          </p:cNvSpPr>
          <p:nvPr>
            <p:ph type="body" sz="quarter" idx="11"/>
            <p:custDataLst>
              <p:tags r:id="rId3"/>
            </p:custDataLst>
          </p:nvPr>
        </p:nvSpPr>
        <p:spPr>
          <a:xfrm>
            <a:off x="6096000" y="4724400"/>
            <a:ext cx="1997676" cy="838200"/>
          </a:xfrm>
        </p:spPr>
        <p:txBody>
          <a:bodyPr/>
          <a:lstStyle/>
          <a:p>
            <a:r>
              <a:rPr lang="en-US" dirty="0"/>
              <a:t>November 2020</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928953"/>
            <a:ext cx="9144000" cy="1086867"/>
          </a:xfrm>
        </p:spPr>
        <p:txBody>
          <a:bodyPr/>
          <a:lstStyle/>
          <a:p>
            <a:r>
              <a:rPr lang="en-US" dirty="0"/>
              <a:t>Presumptive SC for Undiagnosed Illness and MUCMIs Under §3.317 (A&amp;B)</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10</a:t>
            </a:fld>
            <a:endParaRPr lang="en-US"/>
          </a:p>
        </p:txBody>
      </p:sp>
      <p:pic>
        <p:nvPicPr>
          <p:cNvPr id="6" name="Picture 4" descr="https://upload.wikimedia.org/wikipedia/commons/c/c7/Abrams_in_formation.jpg">
            <a:hlinkClick r:id="rId6"/>
          </p:cNvPr>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628558" y="2460819"/>
            <a:ext cx="5886884" cy="3924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941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Qualifying Veteran for Undiagnosed </a:t>
            </a:r>
            <a:br>
              <a:rPr lang="en-US" dirty="0"/>
            </a:br>
            <a:r>
              <a:rPr lang="en-US" dirty="0"/>
              <a:t>Illness and MUCMIs</a:t>
            </a:r>
          </a:p>
        </p:txBody>
      </p:sp>
      <p:sp>
        <p:nvSpPr>
          <p:cNvPr id="3" name="Content Placeholder 2"/>
          <p:cNvSpPr>
            <a:spLocks noGrp="1"/>
          </p:cNvSpPr>
          <p:nvPr>
            <p:ph idx="1"/>
            <p:custDataLst>
              <p:tags r:id="rId2"/>
            </p:custDataLst>
          </p:nvPr>
        </p:nvSpPr>
        <p:spPr>
          <a:xfrm>
            <a:off x="447367" y="1880498"/>
            <a:ext cx="8229600" cy="754626"/>
          </a:xfrm>
        </p:spPr>
        <p:txBody>
          <a:bodyPr/>
          <a:lstStyle/>
          <a:p>
            <a:pPr>
              <a:spcAft>
                <a:spcPts val="600"/>
              </a:spcAft>
            </a:pPr>
            <a:r>
              <a:rPr lang="en-US" dirty="0">
                <a:solidFill>
                  <a:srgbClr val="1F497D"/>
                </a:solidFill>
              </a:rPr>
              <a:t>A Veteran who served on active military, naval, or air service in the Southwest Asia theater of operations during the GW period: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11</a:t>
            </a:fld>
            <a:endParaRPr lang="en-US"/>
          </a:p>
        </p:txBody>
      </p:sp>
      <p:sp>
        <p:nvSpPr>
          <p:cNvPr id="5" name="TextBox 4">
            <a:extLst>
              <a:ext uri="{FF2B5EF4-FFF2-40B4-BE49-F238E27FC236}">
                <a16:creationId xmlns:a16="http://schemas.microsoft.com/office/drawing/2014/main" id="{87D78B1F-3824-4963-B264-433C0AC070F4}"/>
              </a:ext>
            </a:extLst>
          </p:cNvPr>
          <p:cNvSpPr txBox="1"/>
          <p:nvPr>
            <p:custDataLst>
              <p:tags r:id="rId4"/>
            </p:custDataLst>
          </p:nvPr>
        </p:nvSpPr>
        <p:spPr>
          <a:xfrm>
            <a:off x="437534" y="2756068"/>
            <a:ext cx="8249265" cy="707886"/>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solidFill>
                  <a:srgbClr val="1F497D"/>
                </a:solidFill>
              </a:rPr>
              <a:t>The GW period extends from August 2, 1990, through a date yet to be determined by law or Presidential proclamation</a:t>
            </a:r>
          </a:p>
        </p:txBody>
      </p:sp>
      <p:pic>
        <p:nvPicPr>
          <p:cNvPr id="2050" name="Picture 2" descr="Southwest Asia theater of Operations|Southwest Asia Theater of Operations|Southwest Asia Theater of Operations">
            <a:extLst>
              <a:ext uri="{FF2B5EF4-FFF2-40B4-BE49-F238E27FC236}">
                <a16:creationId xmlns:a16="http://schemas.microsoft.com/office/drawing/2014/main" id="{97B10594-4A7E-4384-80A6-98C161C1B35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2344" y="3729854"/>
            <a:ext cx="3639312" cy="287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39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Definition:  Southwest Asia Theater of Operations</a:t>
            </a:r>
          </a:p>
        </p:txBody>
      </p:sp>
      <p:sp>
        <p:nvSpPr>
          <p:cNvPr id="3" name="Content Placeholder 2"/>
          <p:cNvSpPr>
            <a:spLocks noGrp="1"/>
          </p:cNvSpPr>
          <p:nvPr>
            <p:ph idx="1"/>
            <p:custDataLst>
              <p:tags r:id="rId2"/>
            </p:custDataLst>
          </p:nvPr>
        </p:nvSpPr>
        <p:spPr>
          <a:xfrm>
            <a:off x="457200" y="1708193"/>
            <a:ext cx="8229600" cy="757217"/>
          </a:xfrm>
        </p:spPr>
        <p:txBody>
          <a:bodyPr>
            <a:normAutofit lnSpcReduction="10000"/>
          </a:bodyPr>
          <a:lstStyle/>
          <a:p>
            <a:pPr marL="0" indent="0">
              <a:buNone/>
            </a:pPr>
            <a:r>
              <a:rPr lang="en-US" dirty="0">
                <a:solidFill>
                  <a:srgbClr val="1F497D"/>
                </a:solidFill>
              </a:rPr>
              <a:t>The Southwest Asia theater of operations includes the following locations and the airspace above them:</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12</a:t>
            </a:fld>
            <a:endParaRPr lang="en-US"/>
          </a:p>
        </p:txBody>
      </p:sp>
      <p:sp>
        <p:nvSpPr>
          <p:cNvPr id="6" name="TextBox 5">
            <a:extLst>
              <a:ext uri="{FF2B5EF4-FFF2-40B4-BE49-F238E27FC236}">
                <a16:creationId xmlns:a16="http://schemas.microsoft.com/office/drawing/2014/main" id="{69AAF10E-23AF-46C4-9A47-F42421CED729}"/>
              </a:ext>
            </a:extLst>
          </p:cNvPr>
          <p:cNvSpPr txBox="1"/>
          <p:nvPr>
            <p:custDataLst>
              <p:tags r:id="rId4"/>
            </p:custDataLst>
          </p:nvPr>
        </p:nvSpPr>
        <p:spPr>
          <a:xfrm>
            <a:off x="4743934" y="2557607"/>
            <a:ext cx="3480619" cy="2492990"/>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kern="0" dirty="0">
                <a:solidFill>
                  <a:srgbClr val="1F497D"/>
                </a:solidFill>
              </a:rPr>
              <a:t>Oman</a:t>
            </a:r>
          </a:p>
          <a:p>
            <a:pPr marL="342900" indent="-342900">
              <a:spcAft>
                <a:spcPts val="600"/>
              </a:spcAft>
              <a:buClr>
                <a:schemeClr val="tx1"/>
              </a:buClr>
              <a:buFont typeface="Arial" panose="020B0604020202020204" pitchFamily="34" charset="0"/>
              <a:buChar char="•"/>
            </a:pPr>
            <a:r>
              <a:rPr lang="en-US" kern="0" dirty="0">
                <a:solidFill>
                  <a:srgbClr val="1F497D"/>
                </a:solidFill>
              </a:rPr>
              <a:t>the Gulf of Aden</a:t>
            </a:r>
          </a:p>
          <a:p>
            <a:pPr marL="342900" indent="-342900">
              <a:spcAft>
                <a:spcPts val="600"/>
              </a:spcAft>
              <a:buClr>
                <a:schemeClr val="tx1"/>
              </a:buClr>
              <a:buFont typeface="Arial" panose="020B0604020202020204" pitchFamily="34" charset="0"/>
              <a:buChar char="•"/>
            </a:pPr>
            <a:r>
              <a:rPr lang="en-US" kern="0" dirty="0">
                <a:solidFill>
                  <a:srgbClr val="1F497D"/>
                </a:solidFill>
              </a:rPr>
              <a:t>the Gulf of Oman</a:t>
            </a:r>
          </a:p>
          <a:p>
            <a:pPr marL="342900" indent="-342900">
              <a:spcAft>
                <a:spcPts val="600"/>
              </a:spcAft>
              <a:buClr>
                <a:schemeClr val="tx1"/>
              </a:buClr>
              <a:buFont typeface="Arial" panose="020B0604020202020204" pitchFamily="34" charset="0"/>
              <a:buChar char="•"/>
            </a:pPr>
            <a:r>
              <a:rPr lang="en-US" kern="0" dirty="0">
                <a:solidFill>
                  <a:srgbClr val="1F497D"/>
                </a:solidFill>
              </a:rPr>
              <a:t>the Persian Gulf</a:t>
            </a:r>
          </a:p>
          <a:p>
            <a:pPr marL="342900" indent="-342900">
              <a:spcAft>
                <a:spcPts val="600"/>
              </a:spcAft>
              <a:buClr>
                <a:schemeClr val="tx1"/>
              </a:buClr>
              <a:buFont typeface="Arial" panose="020B0604020202020204" pitchFamily="34" charset="0"/>
              <a:buChar char="•"/>
            </a:pPr>
            <a:r>
              <a:rPr lang="en-US" kern="0" dirty="0">
                <a:solidFill>
                  <a:srgbClr val="1F497D"/>
                </a:solidFill>
              </a:rPr>
              <a:t>the Arabian Sea</a:t>
            </a:r>
          </a:p>
          <a:p>
            <a:pPr marL="342900" indent="-342900">
              <a:spcAft>
                <a:spcPts val="600"/>
              </a:spcAft>
              <a:buClr>
                <a:schemeClr val="tx1"/>
              </a:buClr>
              <a:buFont typeface="Arial" panose="020B0604020202020204" pitchFamily="34" charset="0"/>
              <a:buChar char="•"/>
            </a:pPr>
            <a:r>
              <a:rPr lang="en-US" kern="0" dirty="0">
                <a:solidFill>
                  <a:srgbClr val="1F497D"/>
                </a:solidFill>
              </a:rPr>
              <a:t>the Red Sea</a:t>
            </a:r>
          </a:p>
          <a:p>
            <a:endParaRPr lang="en-US" sz="1600" dirty="0"/>
          </a:p>
        </p:txBody>
      </p:sp>
      <p:sp>
        <p:nvSpPr>
          <p:cNvPr id="7" name="TextBox 6">
            <a:extLst>
              <a:ext uri="{FF2B5EF4-FFF2-40B4-BE49-F238E27FC236}">
                <a16:creationId xmlns:a16="http://schemas.microsoft.com/office/drawing/2014/main" id="{80A311A0-866B-4992-9294-8DF34B192D11}"/>
              </a:ext>
            </a:extLst>
          </p:cNvPr>
          <p:cNvSpPr txBox="1"/>
          <p:nvPr>
            <p:custDataLst>
              <p:tags r:id="rId5"/>
            </p:custDataLst>
          </p:nvPr>
        </p:nvSpPr>
        <p:spPr>
          <a:xfrm>
            <a:off x="462248" y="2599721"/>
            <a:ext cx="3937819" cy="2769989"/>
          </a:xfrm>
          <a:prstGeom prst="rect">
            <a:avLst/>
          </a:prstGeom>
          <a:noFill/>
        </p:spPr>
        <p:txBody>
          <a:bodyPr wrap="square" rtlCol="0">
            <a:spAutoFit/>
          </a:bodyPr>
          <a:lstStyle/>
          <a:p>
            <a:pPr marL="511175" indent="-344488">
              <a:spcAft>
                <a:spcPts val="600"/>
              </a:spcAft>
              <a:buClr>
                <a:schemeClr val="tx1"/>
              </a:buClr>
              <a:buFont typeface="Arial" panose="020B0604020202020204" pitchFamily="34" charset="0"/>
              <a:buChar char="•"/>
            </a:pPr>
            <a:r>
              <a:rPr lang="en-US" kern="0" dirty="0">
                <a:solidFill>
                  <a:srgbClr val="1F497D"/>
                </a:solidFill>
              </a:rPr>
              <a:t>Iraq</a:t>
            </a:r>
          </a:p>
          <a:p>
            <a:pPr marL="511175" indent="-344488">
              <a:spcAft>
                <a:spcPts val="600"/>
              </a:spcAft>
              <a:buClr>
                <a:schemeClr val="tx1"/>
              </a:buClr>
              <a:buFont typeface="Arial" panose="020B0604020202020204" pitchFamily="34" charset="0"/>
              <a:buChar char="•"/>
            </a:pPr>
            <a:r>
              <a:rPr lang="en-US" kern="0" dirty="0">
                <a:solidFill>
                  <a:srgbClr val="1F497D"/>
                </a:solidFill>
              </a:rPr>
              <a:t>Kuwait</a:t>
            </a:r>
          </a:p>
          <a:p>
            <a:pPr marL="511175" indent="-344488">
              <a:spcAft>
                <a:spcPts val="600"/>
              </a:spcAft>
              <a:buClr>
                <a:schemeClr val="tx1"/>
              </a:buClr>
              <a:buFont typeface="Arial" panose="020B0604020202020204" pitchFamily="34" charset="0"/>
              <a:buChar char="•"/>
            </a:pPr>
            <a:r>
              <a:rPr lang="en-US" kern="0" dirty="0">
                <a:solidFill>
                  <a:srgbClr val="1F497D"/>
                </a:solidFill>
              </a:rPr>
              <a:t>Saudi Arabia</a:t>
            </a:r>
          </a:p>
          <a:p>
            <a:pPr marL="511175" indent="-344488">
              <a:spcAft>
                <a:spcPts val="600"/>
              </a:spcAft>
              <a:buClr>
                <a:schemeClr val="tx1"/>
              </a:buClr>
              <a:buFont typeface="Arial" panose="020B0604020202020204" pitchFamily="34" charset="0"/>
              <a:buChar char="•"/>
            </a:pPr>
            <a:r>
              <a:rPr lang="en-US" kern="0" dirty="0">
                <a:solidFill>
                  <a:srgbClr val="1F497D"/>
                </a:solidFill>
              </a:rPr>
              <a:t>the neutral zone between Iraq and Saudi Arabia</a:t>
            </a:r>
          </a:p>
          <a:p>
            <a:pPr marL="511175" indent="-344488">
              <a:spcAft>
                <a:spcPts val="600"/>
              </a:spcAft>
              <a:buClr>
                <a:schemeClr val="tx1"/>
              </a:buClr>
              <a:buFont typeface="Arial" panose="020B0604020202020204" pitchFamily="34" charset="0"/>
              <a:buChar char="•"/>
            </a:pPr>
            <a:r>
              <a:rPr lang="en-US" kern="0" dirty="0">
                <a:solidFill>
                  <a:srgbClr val="1F497D"/>
                </a:solidFill>
              </a:rPr>
              <a:t>United Arab Emirates</a:t>
            </a:r>
          </a:p>
          <a:p>
            <a:pPr marL="511175" indent="-344488">
              <a:spcAft>
                <a:spcPts val="600"/>
              </a:spcAft>
              <a:buClr>
                <a:schemeClr val="tx1"/>
              </a:buClr>
              <a:buFont typeface="Arial" panose="020B0604020202020204" pitchFamily="34" charset="0"/>
              <a:buChar char="•"/>
            </a:pPr>
            <a:r>
              <a:rPr lang="en-US" kern="0" dirty="0">
                <a:solidFill>
                  <a:srgbClr val="1F497D"/>
                </a:solidFill>
              </a:rPr>
              <a:t>Bahrain</a:t>
            </a:r>
          </a:p>
          <a:p>
            <a:pPr marL="511175" indent="-344488">
              <a:spcAft>
                <a:spcPts val="600"/>
              </a:spcAft>
              <a:buClr>
                <a:schemeClr val="tx1"/>
              </a:buClr>
              <a:buFont typeface="Arial" panose="020B0604020202020204" pitchFamily="34" charset="0"/>
              <a:buChar char="•"/>
            </a:pPr>
            <a:r>
              <a:rPr lang="en-US" kern="0" dirty="0">
                <a:solidFill>
                  <a:srgbClr val="1F497D"/>
                </a:solidFill>
              </a:rPr>
              <a:t>Qatar</a:t>
            </a:r>
          </a:p>
        </p:txBody>
      </p:sp>
      <p:sp>
        <p:nvSpPr>
          <p:cNvPr id="5" name="TextBox 4">
            <a:extLst>
              <a:ext uri="{FF2B5EF4-FFF2-40B4-BE49-F238E27FC236}">
                <a16:creationId xmlns:a16="http://schemas.microsoft.com/office/drawing/2014/main" id="{EAAC38E2-113D-48DC-9D91-BC2334380D0B}"/>
              </a:ext>
            </a:extLst>
          </p:cNvPr>
          <p:cNvSpPr txBox="1"/>
          <p:nvPr/>
        </p:nvSpPr>
        <p:spPr>
          <a:xfrm>
            <a:off x="1668162" y="5503122"/>
            <a:ext cx="5931243" cy="677108"/>
          </a:xfrm>
          <a:prstGeom prst="rect">
            <a:avLst/>
          </a:prstGeom>
          <a:noFill/>
        </p:spPr>
        <p:txBody>
          <a:bodyPr wrap="square" rtlCol="0">
            <a:spAutoFit/>
          </a:bodyPr>
          <a:lstStyle/>
          <a:p>
            <a:r>
              <a:rPr lang="en-US" b="1" i="1" dirty="0">
                <a:solidFill>
                  <a:srgbClr val="1F497D"/>
                </a:solidFill>
              </a:rPr>
              <a:t>NOTE:  </a:t>
            </a:r>
            <a:r>
              <a:rPr lang="en-US" sz="2000" b="1" i="1" dirty="0">
                <a:solidFill>
                  <a:srgbClr val="1F497D"/>
                </a:solidFill>
              </a:rPr>
              <a:t>Afghanistan</a:t>
            </a:r>
            <a:r>
              <a:rPr lang="en-US" b="1" i="1" dirty="0">
                <a:solidFill>
                  <a:srgbClr val="1F497D"/>
                </a:solidFill>
              </a:rPr>
              <a:t> is NOT considered a part of the Southwest Asia theater of operations</a:t>
            </a:r>
          </a:p>
        </p:txBody>
      </p:sp>
    </p:spTree>
    <p:extLst>
      <p:ext uri="{BB962C8B-B14F-4D97-AF65-F5344CB8AC3E}">
        <p14:creationId xmlns:p14="http://schemas.microsoft.com/office/powerpoint/2010/main" val="403024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Presumptive Period for Manifestation of Disability</a:t>
            </a:r>
          </a:p>
        </p:txBody>
      </p:sp>
      <p:sp>
        <p:nvSpPr>
          <p:cNvPr id="3" name="Content Placeholder 2"/>
          <p:cNvSpPr>
            <a:spLocks noGrp="1"/>
          </p:cNvSpPr>
          <p:nvPr>
            <p:ph idx="1"/>
            <p:custDataLst>
              <p:tags r:id="rId2"/>
            </p:custDataLst>
          </p:nvPr>
        </p:nvSpPr>
        <p:spPr>
          <a:xfrm>
            <a:off x="457200" y="1526086"/>
            <a:ext cx="8229600" cy="4301374"/>
          </a:xfrm>
        </p:spPr>
        <p:txBody>
          <a:bodyPr/>
          <a:lstStyle/>
          <a:p>
            <a:pPr marL="0" indent="0">
              <a:buNone/>
            </a:pPr>
            <a:r>
              <a:rPr lang="en-US" dirty="0">
                <a:solidFill>
                  <a:srgbClr val="1F497D"/>
                </a:solidFill>
              </a:rPr>
              <a:t>The date following last performance of active military, naval, or air service in the Southwest Asia theater of operations during the GW through December 31, 2021.</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13</a:t>
            </a:fld>
            <a:endParaRPr lang="en-US"/>
          </a:p>
        </p:txBody>
      </p:sp>
      <p:pic>
        <p:nvPicPr>
          <p:cNvPr id="6" name="Picture 5">
            <a:extLst>
              <a:ext uri="{FF2B5EF4-FFF2-40B4-BE49-F238E27FC236}">
                <a16:creationId xmlns:a16="http://schemas.microsoft.com/office/drawing/2014/main" id="{740F1316-764B-4913-AEE9-92428FD7F2C8}"/>
              </a:ext>
            </a:extLst>
          </p:cNvPr>
          <p:cNvPicPr>
            <a:picLocks noChangeAspect="1"/>
          </p:cNvPicPr>
          <p:nvPr/>
        </p:nvPicPr>
        <p:blipFill>
          <a:blip r:embed="rId6"/>
          <a:stretch>
            <a:fillRect/>
          </a:stretch>
        </p:blipFill>
        <p:spPr>
          <a:xfrm>
            <a:off x="2790143" y="2612953"/>
            <a:ext cx="4286250" cy="3771900"/>
          </a:xfrm>
          <a:prstGeom prst="rect">
            <a:avLst/>
          </a:prstGeom>
        </p:spPr>
      </p:pic>
    </p:spTree>
    <p:extLst>
      <p:ext uri="{BB962C8B-B14F-4D97-AF65-F5344CB8AC3E}">
        <p14:creationId xmlns:p14="http://schemas.microsoft.com/office/powerpoint/2010/main" val="362692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Qualifying Chronic Disability</a:t>
            </a:r>
          </a:p>
        </p:txBody>
      </p:sp>
      <p:sp>
        <p:nvSpPr>
          <p:cNvPr id="3" name="Content Placeholder 2"/>
          <p:cNvSpPr>
            <a:spLocks noGrp="1"/>
          </p:cNvSpPr>
          <p:nvPr>
            <p:ph idx="1"/>
            <p:custDataLst>
              <p:tags r:id="rId2"/>
            </p:custDataLst>
          </p:nvPr>
        </p:nvSpPr>
        <p:spPr>
          <a:xfrm>
            <a:off x="471948" y="1778448"/>
            <a:ext cx="8229600" cy="715297"/>
          </a:xfrm>
        </p:spPr>
        <p:txBody>
          <a:bodyPr/>
          <a:lstStyle/>
          <a:p>
            <a:pPr>
              <a:spcAft>
                <a:spcPts val="600"/>
              </a:spcAft>
            </a:pPr>
            <a:r>
              <a:rPr lang="en-US" dirty="0">
                <a:solidFill>
                  <a:srgbClr val="1F497D"/>
                </a:solidFill>
              </a:rPr>
              <a:t>A chronic disability resulting from any of the following or any combination of the following: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14</a:t>
            </a:fld>
            <a:endParaRPr lang="en-US"/>
          </a:p>
        </p:txBody>
      </p:sp>
      <p:sp>
        <p:nvSpPr>
          <p:cNvPr id="5" name="TextBox 4">
            <a:extLst>
              <a:ext uri="{FF2B5EF4-FFF2-40B4-BE49-F238E27FC236}">
                <a16:creationId xmlns:a16="http://schemas.microsoft.com/office/drawing/2014/main" id="{E42A5805-FB24-49DB-A634-685A84EB40A3}"/>
              </a:ext>
            </a:extLst>
          </p:cNvPr>
          <p:cNvSpPr txBox="1"/>
          <p:nvPr>
            <p:custDataLst>
              <p:tags r:id="rId4"/>
            </p:custDataLst>
          </p:nvPr>
        </p:nvSpPr>
        <p:spPr>
          <a:xfrm>
            <a:off x="471948" y="2693732"/>
            <a:ext cx="8229600" cy="784830"/>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solidFill>
                  <a:srgbClr val="1F497D"/>
                </a:solidFill>
              </a:rPr>
              <a:t>an undiagnosed illness, or</a:t>
            </a:r>
          </a:p>
          <a:p>
            <a:pPr marL="342900" indent="-342900">
              <a:spcAft>
                <a:spcPts val="600"/>
              </a:spcAft>
              <a:buClr>
                <a:schemeClr val="tx1"/>
              </a:buClr>
              <a:buFont typeface="Arial" panose="020B0604020202020204" pitchFamily="34" charset="0"/>
              <a:buChar char="•"/>
            </a:pPr>
            <a:r>
              <a:rPr lang="en-US" sz="2000" dirty="0">
                <a:solidFill>
                  <a:srgbClr val="1F497D"/>
                </a:solidFill>
              </a:rPr>
              <a:t>a MUCMI </a:t>
            </a:r>
          </a:p>
        </p:txBody>
      </p:sp>
    </p:spTree>
    <p:extLst>
      <p:ext uri="{BB962C8B-B14F-4D97-AF65-F5344CB8AC3E}">
        <p14:creationId xmlns:p14="http://schemas.microsoft.com/office/powerpoint/2010/main" val="308478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Signs and Symptoms of Undiagnosed Illnesses or MUCMIs</a:t>
            </a:r>
          </a:p>
        </p:txBody>
      </p:sp>
      <p:sp>
        <p:nvSpPr>
          <p:cNvPr id="3" name="Content Placeholder 2"/>
          <p:cNvSpPr>
            <a:spLocks noGrp="1"/>
          </p:cNvSpPr>
          <p:nvPr>
            <p:ph idx="1"/>
            <p:custDataLst>
              <p:tags r:id="rId2"/>
            </p:custDataLst>
          </p:nvPr>
        </p:nvSpPr>
        <p:spPr>
          <a:xfrm>
            <a:off x="902043" y="5531544"/>
            <a:ext cx="7389342" cy="919838"/>
          </a:xfrm>
        </p:spPr>
        <p:txBody>
          <a:bodyPr/>
          <a:lstStyle/>
          <a:p>
            <a:pPr marL="0" indent="0">
              <a:buNone/>
            </a:pPr>
            <a:r>
              <a:rPr lang="en-US" b="1" i="1" dirty="0">
                <a:solidFill>
                  <a:srgbClr val="1F497D"/>
                </a:solidFill>
              </a:rPr>
              <a:t>Note</a:t>
            </a:r>
            <a:r>
              <a:rPr lang="en-US" dirty="0">
                <a:solidFill>
                  <a:srgbClr val="1F497D"/>
                </a:solidFill>
              </a:rPr>
              <a:t>: </a:t>
            </a:r>
            <a:r>
              <a:rPr lang="en-US" sz="1800" dirty="0">
                <a:solidFill>
                  <a:srgbClr val="1F497D"/>
                </a:solidFill>
              </a:rPr>
              <a:t>The list of categories is not exclusive; signs or symptoms not represented by one of the listed categories may also qualify </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15</a:t>
            </a:fld>
            <a:endParaRPr lang="en-US"/>
          </a:p>
        </p:txBody>
      </p:sp>
      <p:sp>
        <p:nvSpPr>
          <p:cNvPr id="6" name="TextBox 5">
            <a:extLst>
              <a:ext uri="{FF2B5EF4-FFF2-40B4-BE49-F238E27FC236}">
                <a16:creationId xmlns:a16="http://schemas.microsoft.com/office/drawing/2014/main" id="{8D3FCD2E-6AED-4ACF-84A3-1F1FDD49D1C5}"/>
              </a:ext>
            </a:extLst>
          </p:cNvPr>
          <p:cNvSpPr txBox="1"/>
          <p:nvPr>
            <p:custDataLst>
              <p:tags r:id="rId4"/>
            </p:custDataLst>
          </p:nvPr>
        </p:nvSpPr>
        <p:spPr>
          <a:xfrm>
            <a:off x="4807976" y="2035878"/>
            <a:ext cx="3677264" cy="3323987"/>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dirty="0">
                <a:solidFill>
                  <a:srgbClr val="1F497D"/>
                </a:solidFill>
              </a:rPr>
              <a:t>fatigue</a:t>
            </a:r>
          </a:p>
          <a:p>
            <a:pPr marL="342900" indent="-342900">
              <a:spcAft>
                <a:spcPts val="600"/>
              </a:spcAft>
              <a:buClr>
                <a:schemeClr val="tx1"/>
              </a:buClr>
              <a:buFont typeface="Arial" panose="020B0604020202020204" pitchFamily="34" charset="0"/>
              <a:buChar char="•"/>
            </a:pPr>
            <a:r>
              <a:rPr lang="en-US" dirty="0">
                <a:solidFill>
                  <a:srgbClr val="1F497D"/>
                </a:solidFill>
              </a:rPr>
              <a:t>sleep disturbances</a:t>
            </a:r>
          </a:p>
          <a:p>
            <a:pPr marL="342900" indent="-342900">
              <a:spcAft>
                <a:spcPts val="600"/>
              </a:spcAft>
              <a:buClr>
                <a:schemeClr val="tx1"/>
              </a:buClr>
              <a:buFont typeface="Arial" panose="020B0604020202020204" pitchFamily="34" charset="0"/>
              <a:buChar char="•"/>
            </a:pPr>
            <a:r>
              <a:rPr lang="en-US" dirty="0">
                <a:solidFill>
                  <a:srgbClr val="1F497D"/>
                </a:solidFill>
              </a:rPr>
              <a:t>respiratory signs and symptoms (upper or lower)</a:t>
            </a:r>
          </a:p>
          <a:p>
            <a:pPr marL="342900" indent="-342900">
              <a:spcAft>
                <a:spcPts val="600"/>
              </a:spcAft>
              <a:buClr>
                <a:schemeClr val="tx1"/>
              </a:buClr>
              <a:buFont typeface="Arial" panose="020B0604020202020204" pitchFamily="34" charset="0"/>
              <a:buChar char="•"/>
            </a:pPr>
            <a:r>
              <a:rPr lang="en-US" dirty="0">
                <a:solidFill>
                  <a:srgbClr val="1F497D"/>
                </a:solidFill>
              </a:rPr>
              <a:t>cardiovascular signs or symptoms</a:t>
            </a:r>
          </a:p>
          <a:p>
            <a:pPr marL="342900" indent="-342900">
              <a:spcAft>
                <a:spcPts val="600"/>
              </a:spcAft>
              <a:buClr>
                <a:schemeClr val="tx1"/>
              </a:buClr>
              <a:buFont typeface="Arial" panose="020B0604020202020204" pitchFamily="34" charset="0"/>
              <a:buChar char="•"/>
            </a:pPr>
            <a:r>
              <a:rPr lang="en-US" dirty="0">
                <a:solidFill>
                  <a:srgbClr val="1F497D"/>
                </a:solidFill>
              </a:rPr>
              <a:t>signs and symptoms involving skin</a:t>
            </a:r>
          </a:p>
          <a:p>
            <a:pPr marL="342900" indent="-342900">
              <a:spcAft>
                <a:spcPts val="600"/>
              </a:spcAft>
              <a:buClr>
                <a:schemeClr val="tx1"/>
              </a:buClr>
              <a:buFont typeface="Arial" panose="020B0604020202020204" pitchFamily="34" charset="0"/>
              <a:buChar char="•"/>
            </a:pPr>
            <a:r>
              <a:rPr lang="en-US" dirty="0">
                <a:solidFill>
                  <a:srgbClr val="1F497D"/>
                </a:solidFill>
              </a:rPr>
              <a:t>menstrual disorders</a:t>
            </a:r>
          </a:p>
          <a:p>
            <a:endParaRPr lang="en-US" dirty="0"/>
          </a:p>
        </p:txBody>
      </p:sp>
      <p:sp>
        <p:nvSpPr>
          <p:cNvPr id="7" name="TextBox 6">
            <a:extLst>
              <a:ext uri="{FF2B5EF4-FFF2-40B4-BE49-F238E27FC236}">
                <a16:creationId xmlns:a16="http://schemas.microsoft.com/office/drawing/2014/main" id="{ACAFDE8C-200D-4AA6-B729-0CEDA3D0750C}"/>
              </a:ext>
            </a:extLst>
          </p:cNvPr>
          <p:cNvSpPr txBox="1"/>
          <p:nvPr>
            <p:custDataLst>
              <p:tags r:id="rId5"/>
            </p:custDataLst>
          </p:nvPr>
        </p:nvSpPr>
        <p:spPr>
          <a:xfrm>
            <a:off x="471948" y="2035878"/>
            <a:ext cx="3864078" cy="3046988"/>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dirty="0">
                <a:solidFill>
                  <a:srgbClr val="1F497D"/>
                </a:solidFill>
              </a:rPr>
              <a:t>joint pain</a:t>
            </a:r>
          </a:p>
          <a:p>
            <a:pPr marL="342900" indent="-342900">
              <a:spcAft>
                <a:spcPts val="600"/>
              </a:spcAft>
              <a:buClr>
                <a:schemeClr val="tx1"/>
              </a:buClr>
              <a:buFont typeface="Arial" panose="020B0604020202020204" pitchFamily="34" charset="0"/>
              <a:buChar char="•"/>
            </a:pPr>
            <a:r>
              <a:rPr lang="en-US" dirty="0">
                <a:solidFill>
                  <a:srgbClr val="1F497D"/>
                </a:solidFill>
              </a:rPr>
              <a:t>muscle pain</a:t>
            </a:r>
          </a:p>
          <a:p>
            <a:pPr marL="342900" indent="-342900">
              <a:spcAft>
                <a:spcPts val="600"/>
              </a:spcAft>
              <a:buClr>
                <a:schemeClr val="tx1"/>
              </a:buClr>
              <a:buFont typeface="Arial" panose="020B0604020202020204" pitchFamily="34" charset="0"/>
              <a:buChar char="•"/>
            </a:pPr>
            <a:r>
              <a:rPr lang="en-US" dirty="0">
                <a:solidFill>
                  <a:srgbClr val="1F497D"/>
                </a:solidFill>
              </a:rPr>
              <a:t>neurological signs or symptoms</a:t>
            </a:r>
          </a:p>
          <a:p>
            <a:pPr marL="342900" indent="-342900">
              <a:spcAft>
                <a:spcPts val="600"/>
              </a:spcAft>
              <a:buClr>
                <a:schemeClr val="tx1"/>
              </a:buClr>
              <a:buFont typeface="Arial" panose="020B0604020202020204" pitchFamily="34" charset="0"/>
              <a:buChar char="•"/>
            </a:pPr>
            <a:r>
              <a:rPr lang="en-US" dirty="0">
                <a:solidFill>
                  <a:srgbClr val="1F497D"/>
                </a:solidFill>
              </a:rPr>
              <a:t>headache</a:t>
            </a:r>
          </a:p>
          <a:p>
            <a:pPr marL="342900" indent="-342900">
              <a:spcAft>
                <a:spcPts val="600"/>
              </a:spcAft>
              <a:buClr>
                <a:schemeClr val="tx1"/>
              </a:buClr>
              <a:buFont typeface="Arial" panose="020B0604020202020204" pitchFamily="34" charset="0"/>
              <a:buChar char="•"/>
            </a:pPr>
            <a:r>
              <a:rPr lang="en-US" dirty="0">
                <a:solidFill>
                  <a:srgbClr val="1F497D"/>
                </a:solidFill>
              </a:rPr>
              <a:t>neuropsychological signs or symptoms</a:t>
            </a:r>
          </a:p>
          <a:p>
            <a:pPr marL="342900" indent="-342900">
              <a:spcAft>
                <a:spcPts val="600"/>
              </a:spcAft>
              <a:buClr>
                <a:schemeClr val="tx1"/>
              </a:buClr>
              <a:buFont typeface="Arial" panose="020B0604020202020204" pitchFamily="34" charset="0"/>
              <a:buChar char="•"/>
            </a:pPr>
            <a:r>
              <a:rPr lang="en-US" dirty="0">
                <a:solidFill>
                  <a:srgbClr val="1F497D"/>
                </a:solidFill>
              </a:rPr>
              <a:t>gastrointestinal signs or symptoms</a:t>
            </a:r>
          </a:p>
          <a:p>
            <a:pPr marL="342900" indent="-342900">
              <a:spcAft>
                <a:spcPts val="600"/>
              </a:spcAft>
              <a:buClr>
                <a:schemeClr val="tx1"/>
              </a:buClr>
              <a:buFont typeface="Arial" panose="020B0604020202020204" pitchFamily="34" charset="0"/>
              <a:buChar char="•"/>
            </a:pPr>
            <a:r>
              <a:rPr lang="en-US" dirty="0">
                <a:solidFill>
                  <a:srgbClr val="1F497D"/>
                </a:solidFill>
              </a:rPr>
              <a:t>abnormal weight loss </a:t>
            </a:r>
          </a:p>
        </p:txBody>
      </p:sp>
    </p:spTree>
    <p:extLst>
      <p:ext uri="{BB962C8B-B14F-4D97-AF65-F5344CB8AC3E}">
        <p14:creationId xmlns:p14="http://schemas.microsoft.com/office/powerpoint/2010/main" val="74867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Definition: Undiagnosed Illness</a:t>
            </a:r>
          </a:p>
        </p:txBody>
      </p:sp>
      <p:sp>
        <p:nvSpPr>
          <p:cNvPr id="3" name="Content Placeholder 2"/>
          <p:cNvSpPr>
            <a:spLocks noGrp="1"/>
          </p:cNvSpPr>
          <p:nvPr>
            <p:ph idx="1"/>
            <p:custDataLst>
              <p:tags r:id="rId2"/>
            </p:custDataLst>
          </p:nvPr>
        </p:nvSpPr>
        <p:spPr>
          <a:xfrm>
            <a:off x="457200" y="1768642"/>
            <a:ext cx="8229600" cy="4149837"/>
          </a:xfrm>
        </p:spPr>
        <p:txBody>
          <a:bodyPr/>
          <a:lstStyle/>
          <a:p>
            <a:pPr>
              <a:spcAft>
                <a:spcPts val="600"/>
              </a:spcAft>
            </a:pPr>
            <a:r>
              <a:rPr lang="en-US" dirty="0">
                <a:solidFill>
                  <a:srgbClr val="1F497D"/>
                </a:solidFill>
              </a:rPr>
              <a:t>A type of chronic qualifying disability where qualifying signs and/or symptoms cannot be attributed to any known clinical diagnosis by history, physical examination and laboratory tests</a:t>
            </a:r>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16</a:t>
            </a:fld>
            <a:endParaRPr lang="en-US"/>
          </a:p>
        </p:txBody>
      </p:sp>
    </p:spTree>
    <p:extLst>
      <p:ext uri="{BB962C8B-B14F-4D97-AF65-F5344CB8AC3E}">
        <p14:creationId xmlns:p14="http://schemas.microsoft.com/office/powerpoint/2010/main" val="3712738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Definition: MUCMI</a:t>
            </a:r>
          </a:p>
        </p:txBody>
      </p:sp>
      <p:sp>
        <p:nvSpPr>
          <p:cNvPr id="3" name="Content Placeholder 2"/>
          <p:cNvSpPr>
            <a:spLocks noGrp="1"/>
          </p:cNvSpPr>
          <p:nvPr>
            <p:ph idx="1"/>
            <p:custDataLst>
              <p:tags r:id="rId2"/>
            </p:custDataLst>
          </p:nvPr>
        </p:nvSpPr>
        <p:spPr>
          <a:xfrm>
            <a:off x="457200" y="2057401"/>
            <a:ext cx="8229600" cy="685800"/>
          </a:xfrm>
        </p:spPr>
        <p:txBody>
          <a:bodyPr>
            <a:normAutofit lnSpcReduction="10000"/>
          </a:bodyPr>
          <a:lstStyle/>
          <a:p>
            <a:pPr marL="0" indent="0">
              <a:buNone/>
            </a:pPr>
            <a:r>
              <a:rPr lang="en-US" dirty="0">
                <a:solidFill>
                  <a:srgbClr val="1F497D"/>
                </a:solidFill>
              </a:rPr>
              <a:t>A type of chronic qualifying disability in which there is a diagnosed illness that has: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17</a:t>
            </a:fld>
            <a:endParaRPr lang="en-US"/>
          </a:p>
        </p:txBody>
      </p:sp>
      <p:sp>
        <p:nvSpPr>
          <p:cNvPr id="5" name="TextBox 4">
            <a:extLst>
              <a:ext uri="{FF2B5EF4-FFF2-40B4-BE49-F238E27FC236}">
                <a16:creationId xmlns:a16="http://schemas.microsoft.com/office/drawing/2014/main" id="{1523FE62-5F52-41CF-978F-D46C757103F2}"/>
              </a:ext>
            </a:extLst>
          </p:cNvPr>
          <p:cNvSpPr txBox="1"/>
          <p:nvPr>
            <p:custDataLst>
              <p:tags r:id="rId4"/>
            </p:custDataLst>
          </p:nvPr>
        </p:nvSpPr>
        <p:spPr>
          <a:xfrm>
            <a:off x="476864" y="3011208"/>
            <a:ext cx="8219768" cy="1169551"/>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solidFill>
                  <a:srgbClr val="1F497D"/>
                </a:solidFill>
              </a:rPr>
              <a:t>An inconclusive pathophysiology and etiology,</a:t>
            </a:r>
          </a:p>
          <a:p>
            <a:pPr marL="342900" indent="-342900">
              <a:spcAft>
                <a:spcPts val="600"/>
              </a:spcAft>
              <a:buClr>
                <a:schemeClr val="tx1"/>
              </a:buClr>
              <a:buFont typeface="Arial" panose="020B0604020202020204" pitchFamily="34" charset="0"/>
              <a:buChar char="•"/>
            </a:pPr>
            <a:r>
              <a:rPr lang="en-US" sz="2000" dirty="0">
                <a:solidFill>
                  <a:srgbClr val="1F497D"/>
                </a:solidFill>
              </a:rPr>
              <a:t>overlapping symptoms and signs, and</a:t>
            </a:r>
          </a:p>
          <a:p>
            <a:pPr marL="342900" indent="-342900">
              <a:spcAft>
                <a:spcPts val="600"/>
              </a:spcAft>
              <a:buClr>
                <a:schemeClr val="tx1"/>
              </a:buClr>
              <a:buFont typeface="Arial" panose="020B0604020202020204" pitchFamily="34" charset="0"/>
              <a:buChar char="•"/>
            </a:pPr>
            <a:r>
              <a:rPr lang="en-US" sz="2000" dirty="0">
                <a:solidFill>
                  <a:srgbClr val="1F497D"/>
                </a:solidFill>
              </a:rPr>
              <a:t>features such as </a:t>
            </a:r>
          </a:p>
        </p:txBody>
      </p:sp>
      <p:sp>
        <p:nvSpPr>
          <p:cNvPr id="6" name="TextBox 5">
            <a:extLst>
              <a:ext uri="{FF2B5EF4-FFF2-40B4-BE49-F238E27FC236}">
                <a16:creationId xmlns:a16="http://schemas.microsoft.com/office/drawing/2014/main" id="{7563ED25-1D87-4C40-988A-39F34D88CA5F}"/>
              </a:ext>
            </a:extLst>
          </p:cNvPr>
          <p:cNvSpPr txBox="1"/>
          <p:nvPr>
            <p:custDataLst>
              <p:tags r:id="rId5"/>
            </p:custDataLst>
          </p:nvPr>
        </p:nvSpPr>
        <p:spPr>
          <a:xfrm>
            <a:off x="464574" y="4180759"/>
            <a:ext cx="8214852" cy="1077218"/>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dirty="0">
                <a:solidFill>
                  <a:srgbClr val="1F497D"/>
                </a:solidFill>
              </a:rPr>
              <a:t>fatigue and pain</a:t>
            </a:r>
          </a:p>
          <a:p>
            <a:pPr marL="742950" lvl="1" indent="-285750">
              <a:spcAft>
                <a:spcPts val="600"/>
              </a:spcAft>
              <a:buFont typeface="Arial" panose="020B0604020202020204" pitchFamily="34" charset="0"/>
              <a:buChar char="•"/>
            </a:pPr>
            <a:r>
              <a:rPr lang="en-US" dirty="0">
                <a:solidFill>
                  <a:srgbClr val="1F497D"/>
                </a:solidFill>
              </a:rPr>
              <a:t>disability out of proportion to physical findings, and</a:t>
            </a:r>
          </a:p>
          <a:p>
            <a:pPr marL="742950" lvl="1" indent="-285750">
              <a:spcAft>
                <a:spcPts val="600"/>
              </a:spcAft>
              <a:buFont typeface="Arial" panose="020B0604020202020204" pitchFamily="34" charset="0"/>
              <a:buChar char="•"/>
            </a:pPr>
            <a:r>
              <a:rPr lang="en-US" dirty="0">
                <a:solidFill>
                  <a:srgbClr val="1F497D"/>
                </a:solidFill>
              </a:rPr>
              <a:t>inconsistent demonstration of laboratory abnormalities </a:t>
            </a:r>
          </a:p>
        </p:txBody>
      </p:sp>
    </p:spTree>
    <p:extLst>
      <p:ext uri="{BB962C8B-B14F-4D97-AF65-F5344CB8AC3E}">
        <p14:creationId xmlns:p14="http://schemas.microsoft.com/office/powerpoint/2010/main" val="190762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MUCMIs include, but are not limited to</a:t>
            </a:r>
          </a:p>
        </p:txBody>
      </p:sp>
      <p:sp>
        <p:nvSpPr>
          <p:cNvPr id="3" name="Content Placeholder 2"/>
          <p:cNvSpPr>
            <a:spLocks noGrp="1"/>
          </p:cNvSpPr>
          <p:nvPr>
            <p:ph idx="1"/>
            <p:custDataLst>
              <p:tags r:id="rId2"/>
            </p:custDataLst>
          </p:nvPr>
        </p:nvSpPr>
        <p:spPr>
          <a:xfrm>
            <a:off x="457200" y="1732547"/>
            <a:ext cx="8229600" cy="3916363"/>
          </a:xfrm>
        </p:spPr>
        <p:txBody>
          <a:bodyPr/>
          <a:lstStyle/>
          <a:p>
            <a:r>
              <a:rPr lang="en-US" dirty="0">
                <a:solidFill>
                  <a:srgbClr val="1F497D"/>
                </a:solidFill>
              </a:rPr>
              <a:t>chronic fatigue syndrome</a:t>
            </a:r>
          </a:p>
          <a:p>
            <a:r>
              <a:rPr lang="en-US" dirty="0">
                <a:solidFill>
                  <a:srgbClr val="1F497D"/>
                </a:solidFill>
              </a:rPr>
              <a:t>fibromyalgia, or</a:t>
            </a:r>
          </a:p>
          <a:p>
            <a:r>
              <a:rPr lang="en-US" dirty="0">
                <a:solidFill>
                  <a:srgbClr val="1F497D"/>
                </a:solidFill>
              </a:rPr>
              <a:t>functional gastrointestinal disorders (FGIDs), excluding structural gastrointestinal diseases</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873349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Definition: FGIDs</a:t>
            </a:r>
          </a:p>
        </p:txBody>
      </p:sp>
      <p:sp>
        <p:nvSpPr>
          <p:cNvPr id="3" name="Content Placeholder 2"/>
          <p:cNvSpPr>
            <a:spLocks noGrp="1"/>
          </p:cNvSpPr>
          <p:nvPr>
            <p:ph idx="1"/>
            <p:custDataLst>
              <p:tags r:id="rId2"/>
            </p:custDataLst>
          </p:nvPr>
        </p:nvSpPr>
        <p:spPr>
          <a:xfrm>
            <a:off x="457200" y="2057400"/>
            <a:ext cx="8229600" cy="725129"/>
          </a:xfrm>
        </p:spPr>
        <p:txBody>
          <a:bodyPr/>
          <a:lstStyle/>
          <a:p>
            <a:pPr>
              <a:spcAft>
                <a:spcPts val="600"/>
              </a:spcAft>
            </a:pPr>
            <a:r>
              <a:rPr lang="en-US" dirty="0">
                <a:solidFill>
                  <a:srgbClr val="1F497D"/>
                </a:solidFill>
              </a:rPr>
              <a:t>A group of diagnosed conditions that are a type of MUCMI. They are characterized by chronic or recurrent symptoms that are: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19</a:t>
            </a:fld>
            <a:endParaRPr lang="en-US"/>
          </a:p>
        </p:txBody>
      </p:sp>
      <p:sp>
        <p:nvSpPr>
          <p:cNvPr id="5" name="TextBox 4">
            <a:extLst>
              <a:ext uri="{FF2B5EF4-FFF2-40B4-BE49-F238E27FC236}">
                <a16:creationId xmlns:a16="http://schemas.microsoft.com/office/drawing/2014/main" id="{30BFB29F-3147-4EEA-81BD-273518287DD4}"/>
              </a:ext>
            </a:extLst>
          </p:cNvPr>
          <p:cNvSpPr txBox="1"/>
          <p:nvPr>
            <p:custDataLst>
              <p:tags r:id="rId4"/>
            </p:custDataLst>
          </p:nvPr>
        </p:nvSpPr>
        <p:spPr>
          <a:xfrm>
            <a:off x="457200" y="2959431"/>
            <a:ext cx="8229600" cy="1092607"/>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solidFill>
                  <a:srgbClr val="1F497D"/>
                </a:solidFill>
              </a:rPr>
              <a:t>unexplained by any structural, endoscopic, laboratory, or other objective signs of injury or disease, and</a:t>
            </a:r>
          </a:p>
          <a:p>
            <a:pPr marL="342900" indent="-342900">
              <a:spcAft>
                <a:spcPts val="600"/>
              </a:spcAft>
              <a:buClr>
                <a:schemeClr val="tx1"/>
              </a:buClr>
              <a:buFont typeface="Arial" panose="020B0604020202020204" pitchFamily="34" charset="0"/>
              <a:buChar char="•"/>
            </a:pPr>
            <a:r>
              <a:rPr lang="en-US" sz="2000" dirty="0">
                <a:solidFill>
                  <a:srgbClr val="1F497D"/>
                </a:solidFill>
              </a:rPr>
              <a:t>may be related to any part of the gastrointestinal tract </a:t>
            </a:r>
          </a:p>
        </p:txBody>
      </p:sp>
    </p:spTree>
    <p:extLst>
      <p:ext uri="{BB962C8B-B14F-4D97-AF65-F5344CB8AC3E}">
        <p14:creationId xmlns:p14="http://schemas.microsoft.com/office/powerpoint/2010/main" val="24644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799195"/>
          </a:xfrm>
        </p:spPr>
        <p:txBody>
          <a:bodyPr/>
          <a:lstStyle/>
          <a:p>
            <a:r>
              <a:rPr lang="en-US" dirty="0"/>
              <a:t>Objectives</a:t>
            </a:r>
          </a:p>
        </p:txBody>
      </p:sp>
      <p:sp>
        <p:nvSpPr>
          <p:cNvPr id="3" name="Content Placeholder 2"/>
          <p:cNvSpPr>
            <a:spLocks noGrp="1"/>
          </p:cNvSpPr>
          <p:nvPr>
            <p:ph idx="1"/>
            <p:custDataLst>
              <p:tags r:id="rId2"/>
            </p:custDataLst>
          </p:nvPr>
        </p:nvSpPr>
        <p:spPr>
          <a:xfrm>
            <a:off x="457200" y="1592826"/>
            <a:ext cx="8229600" cy="4205121"/>
          </a:xfrm>
        </p:spPr>
        <p:txBody>
          <a:bodyPr/>
          <a:lstStyle/>
          <a:p>
            <a:r>
              <a:rPr lang="en-US" dirty="0">
                <a:solidFill>
                  <a:srgbClr val="1F497D"/>
                </a:solidFill>
              </a:rPr>
              <a:t>Demonstrate a comprehensive understanding of developing claims for disabilities based on the provisions of 38 CFR 3.317, to include:</a:t>
            </a:r>
          </a:p>
          <a:p>
            <a:pPr marL="511175" lvl="1" indent="-285750"/>
            <a:r>
              <a:rPr lang="en-US" dirty="0">
                <a:solidFill>
                  <a:srgbClr val="1F497D"/>
                </a:solidFill>
              </a:rPr>
              <a:t>undiagnosed illness, </a:t>
            </a:r>
          </a:p>
          <a:p>
            <a:pPr marL="511175" lvl="1" indent="-285750"/>
            <a:r>
              <a:rPr lang="en-US" dirty="0">
                <a:solidFill>
                  <a:srgbClr val="1F497D"/>
                </a:solidFill>
              </a:rPr>
              <a:t>medically unexplained chronic multi-symptom illness (MUCMI), and</a:t>
            </a:r>
          </a:p>
          <a:p>
            <a:pPr marL="511175" lvl="1" indent="-285750"/>
            <a:r>
              <a:rPr lang="en-US" dirty="0">
                <a:solidFill>
                  <a:srgbClr val="1F497D"/>
                </a:solidFill>
              </a:rPr>
              <a:t>presumptive infectious diseases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Characteristic FGID symptoms include</a:t>
            </a:r>
          </a:p>
        </p:txBody>
      </p:sp>
      <p:sp>
        <p:nvSpPr>
          <p:cNvPr id="3" name="Content Placeholder 2"/>
          <p:cNvSpPr>
            <a:spLocks noGrp="1"/>
          </p:cNvSpPr>
          <p:nvPr>
            <p:ph idx="1"/>
            <p:custDataLst>
              <p:tags r:id="rId2"/>
            </p:custDataLst>
          </p:nvPr>
        </p:nvSpPr>
        <p:spPr>
          <a:xfrm>
            <a:off x="591312" y="1716024"/>
            <a:ext cx="8229600" cy="3916363"/>
          </a:xfrm>
        </p:spPr>
        <p:txBody>
          <a:bodyPr>
            <a:normAutofit/>
          </a:bodyPr>
          <a:lstStyle/>
          <a:p>
            <a:pPr>
              <a:lnSpc>
                <a:spcPct val="110000"/>
              </a:lnSpc>
            </a:pPr>
            <a:r>
              <a:rPr lang="en-US" dirty="0">
                <a:solidFill>
                  <a:srgbClr val="1F497D"/>
                </a:solidFill>
              </a:rPr>
              <a:t>abdominal pain</a:t>
            </a:r>
          </a:p>
          <a:p>
            <a:pPr>
              <a:lnSpc>
                <a:spcPct val="110000"/>
              </a:lnSpc>
            </a:pPr>
            <a:r>
              <a:rPr lang="en-US" dirty="0">
                <a:solidFill>
                  <a:srgbClr val="1F497D"/>
                </a:solidFill>
              </a:rPr>
              <a:t>substernal burning or pain</a:t>
            </a:r>
          </a:p>
          <a:p>
            <a:pPr>
              <a:lnSpc>
                <a:spcPct val="110000"/>
              </a:lnSpc>
            </a:pPr>
            <a:r>
              <a:rPr lang="en-US" dirty="0">
                <a:solidFill>
                  <a:srgbClr val="1F497D"/>
                </a:solidFill>
              </a:rPr>
              <a:t>nausea</a:t>
            </a:r>
          </a:p>
          <a:p>
            <a:pPr>
              <a:lnSpc>
                <a:spcPct val="110000"/>
              </a:lnSpc>
            </a:pPr>
            <a:r>
              <a:rPr lang="en-US" dirty="0">
                <a:solidFill>
                  <a:srgbClr val="1F497D"/>
                </a:solidFill>
              </a:rPr>
              <a:t>vomiting</a:t>
            </a:r>
          </a:p>
          <a:p>
            <a:pPr>
              <a:lnSpc>
                <a:spcPct val="110000"/>
              </a:lnSpc>
            </a:pPr>
            <a:r>
              <a:rPr lang="en-US" dirty="0">
                <a:solidFill>
                  <a:srgbClr val="1F497D"/>
                </a:solidFill>
              </a:rPr>
              <a:t>altered bowel habits (including diarrhea, constipation)</a:t>
            </a:r>
          </a:p>
          <a:p>
            <a:pPr>
              <a:lnSpc>
                <a:spcPct val="110000"/>
              </a:lnSpc>
            </a:pPr>
            <a:r>
              <a:rPr lang="en-US" dirty="0">
                <a:solidFill>
                  <a:srgbClr val="1F497D"/>
                </a:solidFill>
              </a:rPr>
              <a:t>indigestion</a:t>
            </a:r>
          </a:p>
          <a:p>
            <a:pPr>
              <a:lnSpc>
                <a:spcPct val="110000"/>
              </a:lnSpc>
            </a:pPr>
            <a:r>
              <a:rPr lang="en-US" dirty="0">
                <a:solidFill>
                  <a:srgbClr val="1F497D"/>
                </a:solidFill>
              </a:rPr>
              <a:t>bloating</a:t>
            </a:r>
          </a:p>
          <a:p>
            <a:pPr>
              <a:lnSpc>
                <a:spcPct val="110000"/>
              </a:lnSpc>
            </a:pPr>
            <a:r>
              <a:rPr lang="en-US" dirty="0">
                <a:solidFill>
                  <a:srgbClr val="1F497D"/>
                </a:solidFill>
              </a:rPr>
              <a:t>postprandial fullness</a:t>
            </a:r>
          </a:p>
          <a:p>
            <a:pPr>
              <a:lnSpc>
                <a:spcPct val="110000"/>
              </a:lnSpc>
            </a:pPr>
            <a:r>
              <a:rPr lang="en-US" dirty="0">
                <a:solidFill>
                  <a:srgbClr val="1F497D"/>
                </a:solidFill>
              </a:rPr>
              <a:t>painful or difficult swallowing</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20</a:t>
            </a:fld>
            <a:endParaRPr lang="en-US"/>
          </a:p>
        </p:txBody>
      </p:sp>
    </p:spTree>
    <p:extLst>
      <p:ext uri="{BB962C8B-B14F-4D97-AF65-F5344CB8AC3E}">
        <p14:creationId xmlns:p14="http://schemas.microsoft.com/office/powerpoint/2010/main" val="1692726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FGID (cont.)</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21</a:t>
            </a:fld>
            <a:endParaRPr lang="en-US"/>
          </a:p>
        </p:txBody>
      </p:sp>
      <p:sp>
        <p:nvSpPr>
          <p:cNvPr id="5" name="TextBox 4">
            <a:extLst>
              <a:ext uri="{FF2B5EF4-FFF2-40B4-BE49-F238E27FC236}">
                <a16:creationId xmlns:a16="http://schemas.microsoft.com/office/drawing/2014/main" id="{E52F477D-952C-4EA2-9FDB-6438E0EBDA75}"/>
              </a:ext>
            </a:extLst>
          </p:cNvPr>
          <p:cNvSpPr txBox="1"/>
          <p:nvPr>
            <p:custDataLst>
              <p:tags r:id="rId3"/>
            </p:custDataLst>
          </p:nvPr>
        </p:nvSpPr>
        <p:spPr>
          <a:xfrm>
            <a:off x="501131" y="2593095"/>
            <a:ext cx="8229600" cy="1092607"/>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solidFill>
                  <a:srgbClr val="1F497D"/>
                </a:solidFill>
              </a:rPr>
              <a:t>symptom onset at least six months prior to diagnosis, and</a:t>
            </a:r>
          </a:p>
          <a:p>
            <a:pPr marL="342900" indent="-342900">
              <a:spcAft>
                <a:spcPts val="600"/>
              </a:spcAft>
              <a:buClr>
                <a:schemeClr val="tx1"/>
              </a:buClr>
              <a:buFont typeface="Arial" panose="020B0604020202020204" pitchFamily="34" charset="0"/>
              <a:buChar char="•"/>
            </a:pPr>
            <a:r>
              <a:rPr lang="en-US" sz="2000" dirty="0">
                <a:solidFill>
                  <a:srgbClr val="1F497D"/>
                </a:solidFill>
              </a:rPr>
              <a:t>the presence of symptoms sufficient to diagnose the specific disorder at least three months prior to diagnosis </a:t>
            </a:r>
          </a:p>
        </p:txBody>
      </p:sp>
      <p:sp>
        <p:nvSpPr>
          <p:cNvPr id="7" name="TextBox 6">
            <a:extLst>
              <a:ext uri="{FF2B5EF4-FFF2-40B4-BE49-F238E27FC236}">
                <a16:creationId xmlns:a16="http://schemas.microsoft.com/office/drawing/2014/main" id="{F1470A89-C49A-430A-85C4-F53C9E9312CC}"/>
              </a:ext>
            </a:extLst>
          </p:cNvPr>
          <p:cNvSpPr txBox="1"/>
          <p:nvPr>
            <p:custDataLst>
              <p:tags r:id="rId4"/>
            </p:custDataLst>
          </p:nvPr>
        </p:nvSpPr>
        <p:spPr>
          <a:xfrm>
            <a:off x="510649" y="1827978"/>
            <a:ext cx="8229600" cy="677108"/>
          </a:xfrm>
          <a:prstGeom prst="rect">
            <a:avLst/>
          </a:prstGeom>
          <a:noFill/>
        </p:spPr>
        <p:txBody>
          <a:bodyPr wrap="square" rtlCol="0">
            <a:spAutoFit/>
          </a:bodyPr>
          <a:lstStyle/>
          <a:p>
            <a:pPr>
              <a:spcAft>
                <a:spcPts val="600"/>
              </a:spcAft>
            </a:pPr>
            <a:r>
              <a:rPr lang="en-US" sz="1900" dirty="0">
                <a:solidFill>
                  <a:srgbClr val="1F497D"/>
                </a:solidFill>
              </a:rPr>
              <a:t>Diagnosis of a FGID under generally accepted medical principles normally requires: </a:t>
            </a:r>
          </a:p>
        </p:txBody>
      </p:sp>
      <p:sp>
        <p:nvSpPr>
          <p:cNvPr id="8" name="TextBox 7">
            <a:extLst>
              <a:ext uri="{FF2B5EF4-FFF2-40B4-BE49-F238E27FC236}">
                <a16:creationId xmlns:a16="http://schemas.microsoft.com/office/drawing/2014/main" id="{285CF332-C64C-4E7C-8AE8-4CEF7375DB2C}"/>
              </a:ext>
            </a:extLst>
          </p:cNvPr>
          <p:cNvSpPr txBox="1"/>
          <p:nvPr>
            <p:custDataLst>
              <p:tags r:id="rId5"/>
            </p:custDataLst>
          </p:nvPr>
        </p:nvSpPr>
        <p:spPr>
          <a:xfrm>
            <a:off x="510649" y="3770863"/>
            <a:ext cx="8229600" cy="384721"/>
          </a:xfrm>
          <a:prstGeom prst="rect">
            <a:avLst/>
          </a:prstGeom>
          <a:noFill/>
        </p:spPr>
        <p:txBody>
          <a:bodyPr wrap="square" rtlCol="0">
            <a:spAutoFit/>
          </a:bodyPr>
          <a:lstStyle/>
          <a:p>
            <a:pPr>
              <a:spcAft>
                <a:spcPts val="600"/>
              </a:spcAft>
              <a:buClr>
                <a:srgbClr val="C00000"/>
              </a:buClr>
            </a:pPr>
            <a:r>
              <a:rPr lang="en-US" sz="1900" dirty="0">
                <a:solidFill>
                  <a:srgbClr val="1F497D"/>
                </a:solidFill>
              </a:rPr>
              <a:t>FGID diagnoses include but are not limited to: </a:t>
            </a:r>
          </a:p>
        </p:txBody>
      </p:sp>
      <p:sp>
        <p:nvSpPr>
          <p:cNvPr id="9" name="TextBox 8">
            <a:extLst>
              <a:ext uri="{FF2B5EF4-FFF2-40B4-BE49-F238E27FC236}">
                <a16:creationId xmlns:a16="http://schemas.microsoft.com/office/drawing/2014/main" id="{377E9BDF-9675-469A-AB07-91585910DF75}"/>
              </a:ext>
            </a:extLst>
          </p:cNvPr>
          <p:cNvSpPr txBox="1"/>
          <p:nvPr>
            <p:custDataLst>
              <p:tags r:id="rId6"/>
            </p:custDataLst>
          </p:nvPr>
        </p:nvSpPr>
        <p:spPr>
          <a:xfrm>
            <a:off x="422787" y="4240745"/>
            <a:ext cx="8229600" cy="784830"/>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solidFill>
                  <a:srgbClr val="1F497D"/>
                </a:solidFill>
              </a:rPr>
              <a:t>irritable bowel syndrome, and</a:t>
            </a:r>
          </a:p>
          <a:p>
            <a:pPr marL="342900" indent="-342900">
              <a:spcAft>
                <a:spcPts val="600"/>
              </a:spcAft>
              <a:buClr>
                <a:schemeClr val="tx1"/>
              </a:buClr>
              <a:buFont typeface="Arial" panose="020B0604020202020204" pitchFamily="34" charset="0"/>
              <a:buChar char="•"/>
            </a:pPr>
            <a:r>
              <a:rPr lang="en-US" sz="2000" dirty="0">
                <a:solidFill>
                  <a:srgbClr val="1F497D"/>
                </a:solidFill>
              </a:rPr>
              <a:t>functional </a:t>
            </a:r>
          </a:p>
        </p:txBody>
      </p:sp>
      <p:sp>
        <p:nvSpPr>
          <p:cNvPr id="10" name="TextBox 9">
            <a:extLst>
              <a:ext uri="{FF2B5EF4-FFF2-40B4-BE49-F238E27FC236}">
                <a16:creationId xmlns:a16="http://schemas.microsoft.com/office/drawing/2014/main" id="{DCC91D4C-219E-4326-9D3B-3A36C63A26C8}"/>
              </a:ext>
            </a:extLst>
          </p:cNvPr>
          <p:cNvSpPr txBox="1"/>
          <p:nvPr>
            <p:custDataLst>
              <p:tags r:id="rId7"/>
            </p:custDataLst>
          </p:nvPr>
        </p:nvSpPr>
        <p:spPr>
          <a:xfrm>
            <a:off x="3181051" y="5024330"/>
            <a:ext cx="3339627" cy="1354217"/>
          </a:xfrm>
          <a:prstGeom prst="rect">
            <a:avLst/>
          </a:prstGeom>
          <a:noFill/>
        </p:spPr>
        <p:txBody>
          <a:bodyPr wrap="square" rtlCol="0">
            <a:spAutoFit/>
          </a:bodyPr>
          <a:lstStyle/>
          <a:p>
            <a:pPr marL="1317625" lvl="2" indent="-236538">
              <a:spcBef>
                <a:spcPts val="0"/>
              </a:spcBef>
              <a:spcAft>
                <a:spcPts val="600"/>
              </a:spcAft>
              <a:buClr>
                <a:schemeClr val="tx1"/>
              </a:buClr>
              <a:buFont typeface="Arial" panose="020B0604020202020204" pitchFamily="34" charset="0"/>
              <a:buChar char="•"/>
            </a:pPr>
            <a:r>
              <a:rPr lang="en-US" kern="0" dirty="0">
                <a:solidFill>
                  <a:srgbClr val="1F497D"/>
                </a:solidFill>
              </a:rPr>
              <a:t>abdominal pain syndrome, or </a:t>
            </a:r>
          </a:p>
          <a:p>
            <a:pPr marL="1317625" lvl="2" indent="-236538">
              <a:spcBef>
                <a:spcPts val="0"/>
              </a:spcBef>
              <a:spcAft>
                <a:spcPts val="600"/>
              </a:spcAft>
              <a:buClr>
                <a:schemeClr val="tx1"/>
              </a:buClr>
              <a:buFont typeface="Arial" panose="020B0604020202020204" pitchFamily="34" charset="0"/>
              <a:buChar char="•"/>
            </a:pPr>
            <a:r>
              <a:rPr lang="en-US" kern="0" dirty="0">
                <a:solidFill>
                  <a:srgbClr val="1F497D"/>
                </a:solidFill>
              </a:rPr>
              <a:t>dysphagia </a:t>
            </a:r>
          </a:p>
          <a:p>
            <a:endParaRPr lang="en-US" dirty="0">
              <a:solidFill>
                <a:srgbClr val="1F497D"/>
              </a:solidFill>
            </a:endParaRPr>
          </a:p>
        </p:txBody>
      </p:sp>
      <p:sp>
        <p:nvSpPr>
          <p:cNvPr id="11" name="TextBox 10">
            <a:extLst>
              <a:ext uri="{FF2B5EF4-FFF2-40B4-BE49-F238E27FC236}">
                <a16:creationId xmlns:a16="http://schemas.microsoft.com/office/drawing/2014/main" id="{F7BD388A-F543-4353-BB17-8CC0D2C76893}"/>
              </a:ext>
            </a:extLst>
          </p:cNvPr>
          <p:cNvSpPr txBox="1"/>
          <p:nvPr>
            <p:custDataLst>
              <p:tags r:id="rId8"/>
            </p:custDataLst>
          </p:nvPr>
        </p:nvSpPr>
        <p:spPr>
          <a:xfrm>
            <a:off x="491613" y="5024330"/>
            <a:ext cx="3063063" cy="1431161"/>
          </a:xfrm>
          <a:prstGeom prst="rect">
            <a:avLst/>
          </a:prstGeom>
          <a:noFill/>
        </p:spPr>
        <p:txBody>
          <a:bodyPr wrap="square" rtlCol="0">
            <a:spAutoFit/>
          </a:bodyPr>
          <a:lstStyle/>
          <a:p>
            <a:pPr marL="796925" lvl="2" indent="-285750">
              <a:spcBef>
                <a:spcPts val="0"/>
              </a:spcBef>
              <a:spcAft>
                <a:spcPts val="600"/>
              </a:spcAft>
              <a:buClr>
                <a:schemeClr val="tx1"/>
              </a:buClr>
              <a:buFont typeface="Arial" panose="020B0604020202020204" pitchFamily="34" charset="0"/>
              <a:buChar char="•"/>
            </a:pPr>
            <a:r>
              <a:rPr lang="en-US" kern="0" dirty="0">
                <a:solidFill>
                  <a:srgbClr val="1F497D"/>
                </a:solidFill>
              </a:rPr>
              <a:t>dyspepsia, </a:t>
            </a:r>
          </a:p>
          <a:p>
            <a:pPr marL="796925" lvl="2" indent="-285750">
              <a:spcBef>
                <a:spcPts val="0"/>
              </a:spcBef>
              <a:spcAft>
                <a:spcPts val="600"/>
              </a:spcAft>
              <a:buClr>
                <a:schemeClr val="tx1"/>
              </a:buClr>
              <a:buFont typeface="Arial" panose="020B0604020202020204" pitchFamily="34" charset="0"/>
              <a:buChar char="•"/>
            </a:pPr>
            <a:r>
              <a:rPr lang="en-US" kern="0" dirty="0">
                <a:solidFill>
                  <a:srgbClr val="1F497D"/>
                </a:solidFill>
              </a:rPr>
              <a:t>vomiting, </a:t>
            </a:r>
          </a:p>
          <a:p>
            <a:pPr marL="796925" lvl="2" indent="-285750">
              <a:spcBef>
                <a:spcPts val="0"/>
              </a:spcBef>
              <a:spcAft>
                <a:spcPts val="600"/>
              </a:spcAft>
              <a:buClr>
                <a:schemeClr val="tx1"/>
              </a:buClr>
              <a:buFont typeface="Arial" panose="020B0604020202020204" pitchFamily="34" charset="0"/>
              <a:buChar char="•"/>
            </a:pPr>
            <a:r>
              <a:rPr lang="en-US" kern="0" dirty="0">
                <a:solidFill>
                  <a:srgbClr val="1F497D"/>
                </a:solidFill>
              </a:rPr>
              <a:t>constipation, </a:t>
            </a:r>
          </a:p>
          <a:p>
            <a:pPr marL="796925" lvl="2" indent="-285750">
              <a:spcBef>
                <a:spcPts val="0"/>
              </a:spcBef>
              <a:spcAft>
                <a:spcPts val="600"/>
              </a:spcAft>
              <a:buClr>
                <a:schemeClr val="tx1"/>
              </a:buClr>
              <a:buFont typeface="Arial" panose="020B0604020202020204" pitchFamily="34" charset="0"/>
              <a:buChar char="•"/>
            </a:pPr>
            <a:r>
              <a:rPr lang="en-US" kern="0" dirty="0">
                <a:solidFill>
                  <a:srgbClr val="1F497D"/>
                </a:solidFill>
              </a:rPr>
              <a:t>bloating, </a:t>
            </a:r>
          </a:p>
        </p:txBody>
      </p:sp>
    </p:spTree>
    <p:extLst>
      <p:ext uri="{BB962C8B-B14F-4D97-AF65-F5344CB8AC3E}">
        <p14:creationId xmlns:p14="http://schemas.microsoft.com/office/powerpoint/2010/main" val="3698085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FGID (cont.)</a:t>
            </a:r>
          </a:p>
        </p:txBody>
      </p:sp>
      <p:sp>
        <p:nvSpPr>
          <p:cNvPr id="3" name="Content Placeholder 2"/>
          <p:cNvSpPr>
            <a:spLocks noGrp="1"/>
          </p:cNvSpPr>
          <p:nvPr>
            <p:ph idx="1"/>
            <p:custDataLst>
              <p:tags r:id="rId2"/>
            </p:custDataLst>
          </p:nvPr>
        </p:nvSpPr>
        <p:spPr>
          <a:xfrm>
            <a:off x="457200" y="2057400"/>
            <a:ext cx="8229600" cy="646471"/>
          </a:xfrm>
        </p:spPr>
        <p:txBody>
          <a:bodyPr>
            <a:noAutofit/>
          </a:bodyPr>
          <a:lstStyle/>
          <a:p>
            <a:pPr>
              <a:spcAft>
                <a:spcPts val="600"/>
              </a:spcAft>
            </a:pPr>
            <a:r>
              <a:rPr lang="en-US" b="1" i="1" dirty="0">
                <a:solidFill>
                  <a:srgbClr val="1F497D"/>
                </a:solidFill>
              </a:rPr>
              <a:t>Important</a:t>
            </a:r>
            <a:r>
              <a:rPr lang="en-US" dirty="0">
                <a:solidFill>
                  <a:srgbClr val="1F497D"/>
                </a:solidFill>
              </a:rPr>
              <a:t>: FGIDs </a:t>
            </a:r>
            <a:r>
              <a:rPr lang="en-US" b="1" dirty="0">
                <a:solidFill>
                  <a:srgbClr val="1F497D"/>
                </a:solidFill>
              </a:rPr>
              <a:t>do not include </a:t>
            </a:r>
            <a:r>
              <a:rPr lang="en-US" dirty="0">
                <a:solidFill>
                  <a:srgbClr val="1F497D"/>
                </a:solidFill>
              </a:rPr>
              <a:t>structural gastrointestinal diseases, such as: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22</a:t>
            </a:fld>
            <a:endParaRPr lang="en-US"/>
          </a:p>
        </p:txBody>
      </p:sp>
      <p:sp>
        <p:nvSpPr>
          <p:cNvPr id="5" name="TextBox 4">
            <a:extLst>
              <a:ext uri="{FF2B5EF4-FFF2-40B4-BE49-F238E27FC236}">
                <a16:creationId xmlns:a16="http://schemas.microsoft.com/office/drawing/2014/main" id="{572E4F0F-5354-4A05-83B6-7489B037B269}"/>
              </a:ext>
            </a:extLst>
          </p:cNvPr>
          <p:cNvSpPr txBox="1"/>
          <p:nvPr>
            <p:custDataLst>
              <p:tags r:id="rId4"/>
            </p:custDataLst>
          </p:nvPr>
        </p:nvSpPr>
        <p:spPr>
          <a:xfrm>
            <a:off x="467033" y="3001843"/>
            <a:ext cx="8219767" cy="1092607"/>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solidFill>
                  <a:srgbClr val="1F497D"/>
                </a:solidFill>
              </a:rPr>
              <a:t>inflammatory bowel disease (such as ulcerative colitis or Crohn's disease), and </a:t>
            </a:r>
          </a:p>
          <a:p>
            <a:pPr marL="342900" indent="-342900">
              <a:spcAft>
                <a:spcPts val="600"/>
              </a:spcAft>
              <a:buClr>
                <a:schemeClr val="tx1"/>
              </a:buClr>
              <a:buFont typeface="Arial" panose="020B0604020202020204" pitchFamily="34" charset="0"/>
              <a:buChar char="•"/>
            </a:pPr>
            <a:r>
              <a:rPr lang="en-US" sz="2000" dirty="0">
                <a:solidFill>
                  <a:srgbClr val="1F497D"/>
                </a:solidFill>
              </a:rPr>
              <a:t>gastroesophageal reflux disease (GERD), </a:t>
            </a:r>
          </a:p>
        </p:txBody>
      </p:sp>
      <p:sp>
        <p:nvSpPr>
          <p:cNvPr id="6" name="TextBox 5">
            <a:extLst>
              <a:ext uri="{FF2B5EF4-FFF2-40B4-BE49-F238E27FC236}">
                <a16:creationId xmlns:a16="http://schemas.microsoft.com/office/drawing/2014/main" id="{3E8F576A-6211-43FC-BEB0-58333EA2B3EA}"/>
              </a:ext>
            </a:extLst>
          </p:cNvPr>
          <p:cNvSpPr txBox="1"/>
          <p:nvPr>
            <p:custDataLst>
              <p:tags r:id="rId5"/>
            </p:custDataLst>
          </p:nvPr>
        </p:nvSpPr>
        <p:spPr>
          <a:xfrm>
            <a:off x="467033" y="4388026"/>
            <a:ext cx="8101780" cy="1015663"/>
          </a:xfrm>
          <a:prstGeom prst="rect">
            <a:avLst/>
          </a:prstGeom>
          <a:noFill/>
        </p:spPr>
        <p:txBody>
          <a:bodyPr wrap="square" rtlCol="0">
            <a:spAutoFit/>
          </a:bodyPr>
          <a:lstStyle/>
          <a:p>
            <a:pPr>
              <a:spcAft>
                <a:spcPts val="600"/>
              </a:spcAft>
            </a:pPr>
            <a:r>
              <a:rPr lang="en-US" sz="2000" dirty="0">
                <a:solidFill>
                  <a:srgbClr val="1F497D"/>
                </a:solidFill>
              </a:rPr>
              <a:t>as these conditions are considered to be organic or structural diseases characterized by abnormalities seen on x-ray, endoscopy, or through laboratory tests</a:t>
            </a:r>
          </a:p>
        </p:txBody>
      </p:sp>
    </p:spTree>
    <p:extLst>
      <p:ext uri="{BB962C8B-B14F-4D97-AF65-F5344CB8AC3E}">
        <p14:creationId xmlns:p14="http://schemas.microsoft.com/office/powerpoint/2010/main" val="3733231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Partially Understood Chronic Multi-symptom Illnesses</a:t>
            </a:r>
          </a:p>
        </p:txBody>
      </p:sp>
      <p:sp>
        <p:nvSpPr>
          <p:cNvPr id="3" name="Content Placeholder 2"/>
          <p:cNvSpPr>
            <a:spLocks noGrp="1"/>
          </p:cNvSpPr>
          <p:nvPr>
            <p:ph idx="1"/>
            <p:custDataLst>
              <p:tags r:id="rId2"/>
            </p:custDataLst>
          </p:nvPr>
        </p:nvSpPr>
        <p:spPr>
          <a:xfrm>
            <a:off x="457200" y="2057401"/>
            <a:ext cx="8229600" cy="754626"/>
          </a:xfrm>
        </p:spPr>
        <p:txBody>
          <a:bodyPr/>
          <a:lstStyle/>
          <a:p>
            <a:pPr>
              <a:spcAft>
                <a:spcPts val="600"/>
              </a:spcAft>
            </a:pPr>
            <a:r>
              <a:rPr lang="en-US" dirty="0">
                <a:solidFill>
                  <a:srgbClr val="1F497D"/>
                </a:solidFill>
              </a:rPr>
              <a:t>Chronic multi-symptom illnesses of partially explained etiology and pathophysiology, such as: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23</a:t>
            </a:fld>
            <a:endParaRPr lang="en-US"/>
          </a:p>
        </p:txBody>
      </p:sp>
      <p:sp>
        <p:nvSpPr>
          <p:cNvPr id="5" name="TextBox 4">
            <a:extLst>
              <a:ext uri="{FF2B5EF4-FFF2-40B4-BE49-F238E27FC236}">
                <a16:creationId xmlns:a16="http://schemas.microsoft.com/office/drawing/2014/main" id="{26C52347-7CE8-49D5-91B7-77DDB933BF8E}"/>
              </a:ext>
            </a:extLst>
          </p:cNvPr>
          <p:cNvSpPr txBox="1"/>
          <p:nvPr>
            <p:custDataLst>
              <p:tags r:id="rId4"/>
            </p:custDataLst>
          </p:nvPr>
        </p:nvSpPr>
        <p:spPr>
          <a:xfrm>
            <a:off x="521110" y="3161457"/>
            <a:ext cx="8229600" cy="784830"/>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solidFill>
                  <a:srgbClr val="1F497D"/>
                </a:solidFill>
              </a:rPr>
              <a:t>diabetes and </a:t>
            </a:r>
          </a:p>
          <a:p>
            <a:pPr marL="342900" indent="-342900">
              <a:spcAft>
                <a:spcPts val="600"/>
              </a:spcAft>
              <a:buClr>
                <a:schemeClr val="tx1"/>
              </a:buClr>
              <a:buFont typeface="Arial" panose="020B0604020202020204" pitchFamily="34" charset="0"/>
              <a:buChar char="•"/>
            </a:pPr>
            <a:r>
              <a:rPr lang="en-US" sz="2000" dirty="0">
                <a:solidFill>
                  <a:srgbClr val="1F497D"/>
                </a:solidFill>
              </a:rPr>
              <a:t>multiple sclerosis </a:t>
            </a:r>
          </a:p>
        </p:txBody>
      </p:sp>
      <p:sp>
        <p:nvSpPr>
          <p:cNvPr id="6" name="TextBox 5">
            <a:extLst>
              <a:ext uri="{FF2B5EF4-FFF2-40B4-BE49-F238E27FC236}">
                <a16:creationId xmlns:a16="http://schemas.microsoft.com/office/drawing/2014/main" id="{BD3BBE21-0BB7-452F-8289-7CEE1073622F}"/>
              </a:ext>
            </a:extLst>
          </p:cNvPr>
          <p:cNvSpPr txBox="1"/>
          <p:nvPr>
            <p:custDataLst>
              <p:tags r:id="rId5"/>
            </p:custDataLst>
          </p:nvPr>
        </p:nvSpPr>
        <p:spPr>
          <a:xfrm>
            <a:off x="521110" y="4295717"/>
            <a:ext cx="8229600" cy="707886"/>
          </a:xfrm>
          <a:prstGeom prst="rect">
            <a:avLst/>
          </a:prstGeom>
          <a:noFill/>
        </p:spPr>
        <p:txBody>
          <a:bodyPr wrap="square" rtlCol="0">
            <a:spAutoFit/>
          </a:bodyPr>
          <a:lstStyle/>
          <a:p>
            <a:pPr>
              <a:spcAft>
                <a:spcPts val="600"/>
              </a:spcAft>
            </a:pPr>
            <a:r>
              <a:rPr lang="en-US" sz="2000" dirty="0">
                <a:solidFill>
                  <a:srgbClr val="1F497D"/>
                </a:solidFill>
              </a:rPr>
              <a:t>are not considered medically unexplained and cannot be considered a qualifying chronic disability for purposes of 38 CFR 3.317.</a:t>
            </a:r>
          </a:p>
        </p:txBody>
      </p:sp>
    </p:spTree>
    <p:extLst>
      <p:ext uri="{BB962C8B-B14F-4D97-AF65-F5344CB8AC3E}">
        <p14:creationId xmlns:p14="http://schemas.microsoft.com/office/powerpoint/2010/main" val="3120070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C34F5-444E-46B7-9973-D9FFC7890C07}"/>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DE72DCEE-4266-46EC-BB11-CD1976DFD22D}"/>
              </a:ext>
            </a:extLst>
          </p:cNvPr>
          <p:cNvSpPr>
            <a:spLocks noGrp="1"/>
          </p:cNvSpPr>
          <p:nvPr>
            <p:ph idx="1"/>
          </p:nvPr>
        </p:nvSpPr>
        <p:spPr/>
        <p:txBody>
          <a:bodyPr/>
          <a:lstStyle/>
          <a:p>
            <a:r>
              <a:rPr lang="en-US" dirty="0">
                <a:solidFill>
                  <a:srgbClr val="1F497D"/>
                </a:solidFill>
              </a:rPr>
              <a:t>How does a Veteran qualify to be considered for an Undiagnosed Illness and/or MUCMI? </a:t>
            </a:r>
          </a:p>
          <a:p>
            <a:endParaRPr lang="en-US" b="1" i="1" dirty="0"/>
          </a:p>
          <a:p>
            <a:r>
              <a:rPr lang="en-US" b="1" dirty="0">
                <a:solidFill>
                  <a:srgbClr val="1F497D"/>
                </a:solidFill>
              </a:rPr>
              <a:t>The Veteran must have served on active military, naval, or air service in the Southwest Asia theater of operations during the GW period from August 2, 1990, through a date yet to be determined. </a:t>
            </a:r>
          </a:p>
          <a:p>
            <a:endParaRPr lang="en-US" dirty="0">
              <a:solidFill>
                <a:srgbClr val="1F497D"/>
              </a:solidFill>
            </a:endParaRPr>
          </a:p>
          <a:p>
            <a:pPr algn="ctr"/>
            <a:r>
              <a:rPr lang="en-US" dirty="0">
                <a:solidFill>
                  <a:srgbClr val="1F497D"/>
                </a:solidFill>
              </a:rPr>
              <a:t>M21-1 IV.ii.2.D.1.e. - Definition:  Qualifying Veteran </a:t>
            </a:r>
          </a:p>
          <a:p>
            <a:pPr algn="ctr"/>
            <a:r>
              <a:rPr lang="en-US" dirty="0">
                <a:solidFill>
                  <a:srgbClr val="1F497D"/>
                </a:solidFill>
              </a:rPr>
              <a:t>Under 38 CFR 3.317</a:t>
            </a:r>
          </a:p>
          <a:p>
            <a:endParaRPr lang="en-US" dirty="0"/>
          </a:p>
        </p:txBody>
      </p:sp>
      <p:sp>
        <p:nvSpPr>
          <p:cNvPr id="4" name="Slide Number Placeholder 3">
            <a:extLst>
              <a:ext uri="{FF2B5EF4-FFF2-40B4-BE49-F238E27FC236}">
                <a16:creationId xmlns:a16="http://schemas.microsoft.com/office/drawing/2014/main" id="{1ED31CEE-618D-43F5-B6C0-7305CD53587B}"/>
              </a:ext>
            </a:extLst>
          </p:cNvPr>
          <p:cNvSpPr>
            <a:spLocks noGrp="1"/>
          </p:cNvSpPr>
          <p:nvPr>
            <p:ph type="sldNum" sz="quarter" idx="12"/>
          </p:nvPr>
        </p:nvSpPr>
        <p:spPr/>
        <p:txBody>
          <a:bodyPr/>
          <a:lstStyle/>
          <a:p>
            <a:fld id="{7C414AED-89CE-4A48-8B2B-1B3A5C68EA2A}" type="slidenum">
              <a:rPr lang="en-US" smtClean="0"/>
              <a:pPr/>
              <a:t>24</a:t>
            </a:fld>
            <a:endParaRPr lang="en-US" dirty="0"/>
          </a:p>
        </p:txBody>
      </p:sp>
    </p:spTree>
    <p:extLst>
      <p:ext uri="{BB962C8B-B14F-4D97-AF65-F5344CB8AC3E}">
        <p14:creationId xmlns:p14="http://schemas.microsoft.com/office/powerpoint/2010/main" val="345760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AE77-6D91-4ED3-853A-650B089D2936}"/>
              </a:ext>
            </a:extLst>
          </p:cNvPr>
          <p:cNvSpPr>
            <a:spLocks noGrp="1"/>
          </p:cNvSpPr>
          <p:nvPr>
            <p:ph type="title"/>
          </p:nvPr>
        </p:nvSpPr>
        <p:spPr/>
        <p:txBody>
          <a:bodyPr/>
          <a:lstStyle/>
          <a:p>
            <a:r>
              <a:rPr lang="en-US" dirty="0"/>
              <a:t>Knowledge Check (cont.)</a:t>
            </a:r>
          </a:p>
        </p:txBody>
      </p:sp>
      <p:sp>
        <p:nvSpPr>
          <p:cNvPr id="3" name="Content Placeholder 2">
            <a:extLst>
              <a:ext uri="{FF2B5EF4-FFF2-40B4-BE49-F238E27FC236}">
                <a16:creationId xmlns:a16="http://schemas.microsoft.com/office/drawing/2014/main" id="{87854EDB-FB02-46A4-B23D-AA8B74FCD1ED}"/>
              </a:ext>
            </a:extLst>
          </p:cNvPr>
          <p:cNvSpPr>
            <a:spLocks noGrp="1"/>
          </p:cNvSpPr>
          <p:nvPr>
            <p:ph idx="1"/>
          </p:nvPr>
        </p:nvSpPr>
        <p:spPr>
          <a:xfrm>
            <a:off x="457200" y="2259873"/>
            <a:ext cx="8229600" cy="4153989"/>
          </a:xfrm>
        </p:spPr>
        <p:txBody>
          <a:bodyPr>
            <a:normAutofit/>
          </a:bodyPr>
          <a:lstStyle/>
          <a:p>
            <a:endParaRPr lang="en-US" dirty="0">
              <a:solidFill>
                <a:srgbClr val="1F497D"/>
              </a:solidFill>
            </a:endParaRPr>
          </a:p>
          <a:p>
            <a:pPr marL="511175" indent="-344488">
              <a:spcAft>
                <a:spcPts val="600"/>
              </a:spcAft>
              <a:buClr>
                <a:schemeClr val="tx1"/>
              </a:buClr>
              <a:buFont typeface="Arial" panose="020B0604020202020204" pitchFamily="34" charset="0"/>
              <a:buChar char="•"/>
            </a:pPr>
            <a:endParaRPr lang="en-US" dirty="0"/>
          </a:p>
          <a:p>
            <a:pPr marL="511175" indent="-344488">
              <a:spcAft>
                <a:spcPts val="600"/>
              </a:spcAft>
              <a:buClr>
                <a:schemeClr val="tx1"/>
              </a:buClr>
              <a:buFont typeface="Arial" panose="020B0604020202020204" pitchFamily="34" charset="0"/>
              <a:buChar char="•"/>
            </a:pPr>
            <a:endParaRPr lang="en-US" dirty="0"/>
          </a:p>
          <a:p>
            <a:pPr marL="511175" indent="-344488">
              <a:spcAft>
                <a:spcPts val="600"/>
              </a:spcAft>
              <a:buClr>
                <a:schemeClr val="tx1"/>
              </a:buClr>
              <a:buFont typeface="Arial" panose="020B0604020202020204" pitchFamily="34" charset="0"/>
              <a:buChar char="•"/>
            </a:pPr>
            <a:endParaRPr lang="en-US" dirty="0"/>
          </a:p>
          <a:p>
            <a:pPr marL="511175" indent="-344488">
              <a:spcAft>
                <a:spcPts val="600"/>
              </a:spcAft>
              <a:buClr>
                <a:schemeClr val="tx1"/>
              </a:buClr>
              <a:buFont typeface="Arial" panose="020B0604020202020204" pitchFamily="34" charset="0"/>
              <a:buChar char="•"/>
            </a:pPr>
            <a:endParaRPr lang="en-US" dirty="0"/>
          </a:p>
          <a:p>
            <a:pPr marL="511175" indent="-344488">
              <a:spcAft>
                <a:spcPts val="600"/>
              </a:spcAft>
              <a:buClr>
                <a:schemeClr val="tx1"/>
              </a:buClr>
              <a:buFont typeface="Arial" panose="020B0604020202020204" pitchFamily="34" charset="0"/>
              <a:buChar char="•"/>
            </a:pPr>
            <a:endParaRPr lang="en-US" dirty="0"/>
          </a:p>
          <a:p>
            <a:pPr marL="511175" indent="-344488">
              <a:spcAft>
                <a:spcPts val="600"/>
              </a:spcAft>
              <a:buClr>
                <a:schemeClr val="tx1"/>
              </a:buClr>
              <a:buFont typeface="Arial" panose="020B0604020202020204" pitchFamily="34" charset="0"/>
              <a:buChar char="•"/>
            </a:pPr>
            <a:endParaRPr lang="en-US" dirty="0"/>
          </a:p>
          <a:p>
            <a:pPr marL="511175" indent="-344488">
              <a:spcAft>
                <a:spcPts val="600"/>
              </a:spcAft>
              <a:buClr>
                <a:schemeClr val="tx1"/>
              </a:buClr>
              <a:buFont typeface="Arial" panose="020B0604020202020204" pitchFamily="34" charset="0"/>
              <a:buChar char="•"/>
            </a:pPr>
            <a:endParaRPr lang="en-US" dirty="0"/>
          </a:p>
          <a:p>
            <a:pPr marL="511175" indent="-344488">
              <a:spcAft>
                <a:spcPts val="600"/>
              </a:spcAft>
              <a:buClr>
                <a:schemeClr val="tx1"/>
              </a:buClr>
              <a:buFont typeface="Arial" panose="020B0604020202020204" pitchFamily="34" charset="0"/>
              <a:buChar char="•"/>
            </a:pPr>
            <a:endParaRPr lang="en-US" dirty="0"/>
          </a:p>
          <a:p>
            <a:pPr marL="166687" algn="ctr">
              <a:spcAft>
                <a:spcPts val="600"/>
              </a:spcAft>
              <a:buClr>
                <a:schemeClr val="tx1"/>
              </a:buClr>
            </a:pPr>
            <a:r>
              <a:rPr lang="en-US" dirty="0">
                <a:solidFill>
                  <a:srgbClr val="1F497D"/>
                </a:solidFill>
              </a:rPr>
              <a:t>M21-1 IV.ii.2.D.1.f. - Definition:  Southwest Asia Theater of Operations</a:t>
            </a:r>
          </a:p>
        </p:txBody>
      </p:sp>
      <p:sp>
        <p:nvSpPr>
          <p:cNvPr id="4" name="Slide Number Placeholder 3">
            <a:extLst>
              <a:ext uri="{FF2B5EF4-FFF2-40B4-BE49-F238E27FC236}">
                <a16:creationId xmlns:a16="http://schemas.microsoft.com/office/drawing/2014/main" id="{88CF047A-57BE-46F1-ADB9-518E4646FF7B}"/>
              </a:ext>
            </a:extLst>
          </p:cNvPr>
          <p:cNvSpPr>
            <a:spLocks noGrp="1"/>
          </p:cNvSpPr>
          <p:nvPr>
            <p:ph type="sldNum" sz="quarter" idx="12"/>
          </p:nvPr>
        </p:nvSpPr>
        <p:spPr/>
        <p:txBody>
          <a:bodyPr/>
          <a:lstStyle/>
          <a:p>
            <a:fld id="{7C414AED-89CE-4A48-8B2B-1B3A5C68EA2A}" type="slidenum">
              <a:rPr lang="en-US" smtClean="0"/>
              <a:pPr/>
              <a:t>25</a:t>
            </a:fld>
            <a:endParaRPr lang="en-US" dirty="0"/>
          </a:p>
        </p:txBody>
      </p:sp>
      <p:graphicFrame>
        <p:nvGraphicFramePr>
          <p:cNvPr id="6" name="Table 6">
            <a:extLst>
              <a:ext uri="{FF2B5EF4-FFF2-40B4-BE49-F238E27FC236}">
                <a16:creationId xmlns:a16="http://schemas.microsoft.com/office/drawing/2014/main" id="{5FAAD230-2BBF-4E25-ADEB-806105098D6A}"/>
              </a:ext>
            </a:extLst>
          </p:cNvPr>
          <p:cNvGraphicFramePr>
            <a:graphicFrameLocks noGrp="1"/>
          </p:cNvGraphicFramePr>
          <p:nvPr>
            <p:extLst>
              <p:ext uri="{D42A27DB-BD31-4B8C-83A1-F6EECF244321}">
                <p14:modId xmlns:p14="http://schemas.microsoft.com/office/powerpoint/2010/main" val="8338974"/>
              </p:ext>
            </p:extLst>
          </p:nvPr>
        </p:nvGraphicFramePr>
        <p:xfrm>
          <a:off x="744583" y="2529992"/>
          <a:ext cx="7576457" cy="2819400"/>
        </p:xfrm>
        <a:graphic>
          <a:graphicData uri="http://schemas.openxmlformats.org/drawingml/2006/table">
            <a:tbl>
              <a:tblPr firstRow="1" bandRow="1">
                <a:tableStyleId>{5C22544A-7EE6-4342-B048-85BDC9FD1C3A}</a:tableStyleId>
              </a:tblPr>
              <a:tblGrid>
                <a:gridCol w="3716383">
                  <a:extLst>
                    <a:ext uri="{9D8B030D-6E8A-4147-A177-3AD203B41FA5}">
                      <a16:colId xmlns:a16="http://schemas.microsoft.com/office/drawing/2014/main" val="2483849890"/>
                    </a:ext>
                  </a:extLst>
                </a:gridCol>
                <a:gridCol w="3860074">
                  <a:extLst>
                    <a:ext uri="{9D8B030D-6E8A-4147-A177-3AD203B41FA5}">
                      <a16:colId xmlns:a16="http://schemas.microsoft.com/office/drawing/2014/main" val="2052556692"/>
                    </a:ext>
                  </a:extLst>
                </a:gridCol>
              </a:tblGrid>
              <a:tr h="2790911">
                <a:tc>
                  <a:txBody>
                    <a:bodyPr/>
                    <a:lstStyle/>
                    <a:p>
                      <a:pPr marL="511175" indent="-344488">
                        <a:spcAft>
                          <a:spcPts val="600"/>
                        </a:spcAft>
                        <a:buClr>
                          <a:schemeClr val="tx1"/>
                        </a:buClr>
                        <a:buFont typeface="Arial" panose="020B0604020202020204" pitchFamily="34" charset="0"/>
                        <a:buChar char="•"/>
                      </a:pPr>
                      <a:r>
                        <a:rPr lang="en-US" sz="1800" b="0" kern="0" dirty="0">
                          <a:solidFill>
                            <a:srgbClr val="1F497D"/>
                          </a:solidFill>
                        </a:rPr>
                        <a:t>Iraq</a:t>
                      </a:r>
                    </a:p>
                    <a:p>
                      <a:pPr marL="511175" indent="-344488">
                        <a:spcAft>
                          <a:spcPts val="600"/>
                        </a:spcAft>
                        <a:buClr>
                          <a:schemeClr val="tx1"/>
                        </a:buClr>
                        <a:buFont typeface="Arial" panose="020B0604020202020204" pitchFamily="34" charset="0"/>
                        <a:buChar char="•"/>
                      </a:pPr>
                      <a:r>
                        <a:rPr lang="en-US" sz="1800" b="0" kern="0" dirty="0">
                          <a:solidFill>
                            <a:srgbClr val="1F497D"/>
                          </a:solidFill>
                        </a:rPr>
                        <a:t>Kuwait</a:t>
                      </a:r>
                    </a:p>
                    <a:p>
                      <a:pPr marL="511175" indent="-344488">
                        <a:spcAft>
                          <a:spcPts val="600"/>
                        </a:spcAft>
                        <a:buClr>
                          <a:schemeClr val="tx1"/>
                        </a:buClr>
                        <a:buFont typeface="Arial" panose="020B0604020202020204" pitchFamily="34" charset="0"/>
                        <a:buChar char="•"/>
                      </a:pPr>
                      <a:r>
                        <a:rPr lang="en-US" sz="1800" b="0" kern="0" dirty="0">
                          <a:solidFill>
                            <a:srgbClr val="1F497D"/>
                          </a:solidFill>
                        </a:rPr>
                        <a:t>Saudi Arabia</a:t>
                      </a:r>
                    </a:p>
                    <a:p>
                      <a:pPr marL="511175" indent="-344488">
                        <a:spcAft>
                          <a:spcPts val="600"/>
                        </a:spcAft>
                        <a:buClr>
                          <a:schemeClr val="tx1"/>
                        </a:buClr>
                        <a:buFont typeface="Arial" panose="020B0604020202020204" pitchFamily="34" charset="0"/>
                        <a:buChar char="•"/>
                      </a:pPr>
                      <a:r>
                        <a:rPr lang="en-US" sz="1800" b="0" kern="0" dirty="0">
                          <a:solidFill>
                            <a:srgbClr val="1F497D"/>
                          </a:solidFill>
                        </a:rPr>
                        <a:t>the neutral zone between </a:t>
                      </a:r>
                    </a:p>
                    <a:p>
                      <a:pPr marL="166687">
                        <a:spcAft>
                          <a:spcPts val="600"/>
                        </a:spcAft>
                        <a:buClr>
                          <a:schemeClr val="tx1"/>
                        </a:buClr>
                      </a:pPr>
                      <a:r>
                        <a:rPr lang="en-US" sz="1800" b="0" kern="0" dirty="0">
                          <a:solidFill>
                            <a:srgbClr val="1F497D"/>
                          </a:solidFill>
                        </a:rPr>
                        <a:t>      Iraq and Saudi Arabia</a:t>
                      </a:r>
                    </a:p>
                    <a:p>
                      <a:pPr marL="511175" indent="-344488">
                        <a:spcAft>
                          <a:spcPts val="600"/>
                        </a:spcAft>
                        <a:buClr>
                          <a:schemeClr val="tx1"/>
                        </a:buClr>
                        <a:buFont typeface="Arial" panose="020B0604020202020204" pitchFamily="34" charset="0"/>
                        <a:buChar char="•"/>
                      </a:pPr>
                      <a:r>
                        <a:rPr lang="en-US" sz="1800" b="0" kern="0" dirty="0">
                          <a:solidFill>
                            <a:srgbClr val="1F497D"/>
                          </a:solidFill>
                        </a:rPr>
                        <a:t>United Arab Emirates</a:t>
                      </a:r>
                    </a:p>
                    <a:p>
                      <a:pPr marL="511175" indent="-344488">
                        <a:spcAft>
                          <a:spcPts val="600"/>
                        </a:spcAft>
                        <a:buClr>
                          <a:schemeClr val="tx1"/>
                        </a:buClr>
                        <a:buFont typeface="Arial" panose="020B0604020202020204" pitchFamily="34" charset="0"/>
                        <a:buChar char="•"/>
                      </a:pPr>
                      <a:r>
                        <a:rPr lang="en-US" sz="1800" b="0" kern="0" dirty="0">
                          <a:solidFill>
                            <a:srgbClr val="1F497D"/>
                          </a:solidFill>
                        </a:rPr>
                        <a:t>Bahrain</a:t>
                      </a:r>
                    </a:p>
                    <a:p>
                      <a:pPr marL="511175" indent="-344488">
                        <a:spcAft>
                          <a:spcPts val="600"/>
                        </a:spcAft>
                        <a:buClr>
                          <a:schemeClr val="tx1"/>
                        </a:buClr>
                        <a:buFont typeface="Arial" panose="020B0604020202020204" pitchFamily="34" charset="0"/>
                        <a:buChar char="•"/>
                      </a:pPr>
                      <a:r>
                        <a:rPr lang="en-US" sz="1800" b="0" kern="0" dirty="0">
                          <a:solidFill>
                            <a:srgbClr val="1F497D"/>
                          </a:solidFill>
                        </a:rPr>
                        <a:t>Qatar</a:t>
                      </a:r>
                      <a:endParaRPr lang="en-US" b="0" dirty="0"/>
                    </a:p>
                  </a:txBody>
                  <a:tcPr/>
                </a:tc>
                <a:tc>
                  <a:txBody>
                    <a:bodyPr/>
                    <a:lstStyle/>
                    <a:p>
                      <a:pPr marL="342900" indent="-342900">
                        <a:spcAft>
                          <a:spcPts val="600"/>
                        </a:spcAft>
                        <a:buClr>
                          <a:schemeClr val="tx1"/>
                        </a:buClr>
                        <a:buFont typeface="Arial" panose="020B0604020202020204" pitchFamily="34" charset="0"/>
                        <a:buChar char="•"/>
                      </a:pPr>
                      <a:r>
                        <a:rPr lang="en-US" sz="1800" b="0" kern="0" dirty="0">
                          <a:solidFill>
                            <a:srgbClr val="1F497D"/>
                          </a:solidFill>
                        </a:rPr>
                        <a:t>Oman</a:t>
                      </a:r>
                    </a:p>
                    <a:p>
                      <a:pPr marL="342900" indent="-342900">
                        <a:spcAft>
                          <a:spcPts val="600"/>
                        </a:spcAft>
                        <a:buClr>
                          <a:schemeClr val="tx1"/>
                        </a:buClr>
                        <a:buFont typeface="Arial" panose="020B0604020202020204" pitchFamily="34" charset="0"/>
                        <a:buChar char="•"/>
                      </a:pPr>
                      <a:r>
                        <a:rPr lang="en-US" sz="1800" b="0" kern="0" dirty="0">
                          <a:solidFill>
                            <a:srgbClr val="1F497D"/>
                          </a:solidFill>
                        </a:rPr>
                        <a:t>the Gulf of Aden</a:t>
                      </a:r>
                    </a:p>
                    <a:p>
                      <a:pPr marL="342900" indent="-342900">
                        <a:spcAft>
                          <a:spcPts val="600"/>
                        </a:spcAft>
                        <a:buClr>
                          <a:schemeClr val="tx1"/>
                        </a:buClr>
                        <a:buFont typeface="Arial" panose="020B0604020202020204" pitchFamily="34" charset="0"/>
                        <a:buChar char="•"/>
                      </a:pPr>
                      <a:r>
                        <a:rPr lang="en-US" sz="1800" b="0" kern="0" dirty="0">
                          <a:solidFill>
                            <a:srgbClr val="1F497D"/>
                          </a:solidFill>
                        </a:rPr>
                        <a:t>the Gulf of Oman</a:t>
                      </a:r>
                    </a:p>
                    <a:p>
                      <a:pPr marL="342900" indent="-342900">
                        <a:spcAft>
                          <a:spcPts val="600"/>
                        </a:spcAft>
                        <a:buClr>
                          <a:schemeClr val="tx1"/>
                        </a:buClr>
                        <a:buFont typeface="Arial" panose="020B0604020202020204" pitchFamily="34" charset="0"/>
                        <a:buChar char="•"/>
                      </a:pPr>
                      <a:r>
                        <a:rPr lang="en-US" sz="1800" b="0" kern="0" dirty="0">
                          <a:solidFill>
                            <a:srgbClr val="1F497D"/>
                          </a:solidFill>
                        </a:rPr>
                        <a:t>the Persian Gulf</a:t>
                      </a:r>
                    </a:p>
                    <a:p>
                      <a:pPr marL="342900" indent="-342900">
                        <a:spcAft>
                          <a:spcPts val="600"/>
                        </a:spcAft>
                        <a:buClr>
                          <a:schemeClr val="tx1"/>
                        </a:buClr>
                        <a:buFont typeface="Arial" panose="020B0604020202020204" pitchFamily="34" charset="0"/>
                        <a:buChar char="•"/>
                      </a:pPr>
                      <a:r>
                        <a:rPr lang="en-US" sz="1800" b="0" kern="0" dirty="0">
                          <a:solidFill>
                            <a:srgbClr val="1F497D"/>
                          </a:solidFill>
                        </a:rPr>
                        <a:t>the Arabian Sea</a:t>
                      </a:r>
                    </a:p>
                    <a:p>
                      <a:pPr marL="342900" indent="-342900">
                        <a:spcAft>
                          <a:spcPts val="600"/>
                        </a:spcAft>
                        <a:buClr>
                          <a:schemeClr val="tx1"/>
                        </a:buClr>
                        <a:buFont typeface="Arial" panose="020B0604020202020204" pitchFamily="34" charset="0"/>
                        <a:buChar char="•"/>
                      </a:pPr>
                      <a:r>
                        <a:rPr lang="en-US" sz="1800" b="0" kern="0" dirty="0">
                          <a:solidFill>
                            <a:srgbClr val="1F497D"/>
                          </a:solidFill>
                        </a:rPr>
                        <a:t>the Red Sea</a:t>
                      </a:r>
                    </a:p>
                    <a:p>
                      <a:endParaRPr lang="en-US" sz="1800" b="0" dirty="0"/>
                    </a:p>
                  </a:txBody>
                  <a:tcPr/>
                </a:tc>
                <a:extLst>
                  <a:ext uri="{0D108BD9-81ED-4DB2-BD59-A6C34878D82A}">
                    <a16:rowId xmlns:a16="http://schemas.microsoft.com/office/drawing/2014/main" val="2112582287"/>
                  </a:ext>
                </a:extLst>
              </a:tr>
            </a:tbl>
          </a:graphicData>
        </a:graphic>
      </p:graphicFrame>
      <p:sp>
        <p:nvSpPr>
          <p:cNvPr id="8" name="TextBox 7">
            <a:extLst>
              <a:ext uri="{FF2B5EF4-FFF2-40B4-BE49-F238E27FC236}">
                <a16:creationId xmlns:a16="http://schemas.microsoft.com/office/drawing/2014/main" id="{F25D3941-A3E1-4ED7-AE1A-AD02F88247CC}"/>
              </a:ext>
            </a:extLst>
          </p:cNvPr>
          <p:cNvSpPr txBox="1"/>
          <p:nvPr/>
        </p:nvSpPr>
        <p:spPr>
          <a:xfrm>
            <a:off x="640080" y="1809456"/>
            <a:ext cx="7863840" cy="677108"/>
          </a:xfrm>
          <a:prstGeom prst="rect">
            <a:avLst/>
          </a:prstGeom>
          <a:noFill/>
        </p:spPr>
        <p:txBody>
          <a:bodyPr wrap="square" rtlCol="0">
            <a:spAutoFit/>
          </a:bodyPr>
          <a:lstStyle/>
          <a:p>
            <a:r>
              <a:rPr lang="en-US" sz="2000" dirty="0">
                <a:solidFill>
                  <a:srgbClr val="1F497D"/>
                </a:solidFill>
              </a:rPr>
              <a:t>The Southwest Asia Theatre of Operations include what locations?</a:t>
            </a:r>
          </a:p>
          <a:p>
            <a:endParaRPr lang="en-US" dirty="0"/>
          </a:p>
        </p:txBody>
      </p:sp>
    </p:spTree>
    <p:extLst>
      <p:ext uri="{BB962C8B-B14F-4D97-AF65-F5344CB8AC3E}">
        <p14:creationId xmlns:p14="http://schemas.microsoft.com/office/powerpoint/2010/main" val="183454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4638044"/>
            <a:ext cx="9144000" cy="1086867"/>
          </a:xfrm>
        </p:spPr>
        <p:txBody>
          <a:bodyPr/>
          <a:lstStyle/>
          <a:p>
            <a:pPr algn="ctr"/>
            <a:r>
              <a:rPr lang="en-US" dirty="0"/>
              <a:t>Presumptive SC for Infectious Diseases Under §3.317(c)</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26</a:t>
            </a:fld>
            <a:endParaRPr lang="en-US"/>
          </a:p>
        </p:txBody>
      </p:sp>
      <p:pic>
        <p:nvPicPr>
          <p:cNvPr id="7" name="Picture 2" descr="http://wwwassets.rand.org/content/rand/blog/2013/07/gulf-war-illness-still-looking-for-answers/jcr:content/par/teaser.aspectfit.0x1200.jpg/1373372176788.jpg">
            <a:hlinkClick r:id="rId6"/>
          </p:cNvPr>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972493" y="684709"/>
            <a:ext cx="5199014" cy="3877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74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Qualifying Veteran for Infectious Diseases </a:t>
            </a:r>
          </a:p>
        </p:txBody>
      </p:sp>
      <p:sp>
        <p:nvSpPr>
          <p:cNvPr id="3" name="Content Placeholder 2"/>
          <p:cNvSpPr>
            <a:spLocks noGrp="1"/>
          </p:cNvSpPr>
          <p:nvPr>
            <p:ph idx="1"/>
            <p:custDataLst>
              <p:tags r:id="rId2"/>
            </p:custDataLst>
          </p:nvPr>
        </p:nvSpPr>
        <p:spPr>
          <a:xfrm>
            <a:off x="457200" y="1650895"/>
            <a:ext cx="8229600" cy="486824"/>
          </a:xfrm>
        </p:spPr>
        <p:txBody>
          <a:bodyPr>
            <a:normAutofit/>
          </a:bodyPr>
          <a:lstStyle/>
          <a:p>
            <a:pPr marL="0" indent="0">
              <a:buNone/>
            </a:pPr>
            <a:r>
              <a:rPr lang="en-US" dirty="0">
                <a:solidFill>
                  <a:srgbClr val="1F497D"/>
                </a:solidFill>
              </a:rPr>
              <a:t>The Veteran served on active duty: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27</a:t>
            </a:fld>
            <a:endParaRPr lang="en-US"/>
          </a:p>
        </p:txBody>
      </p:sp>
      <p:sp>
        <p:nvSpPr>
          <p:cNvPr id="5" name="TextBox 4">
            <a:extLst>
              <a:ext uri="{FF2B5EF4-FFF2-40B4-BE49-F238E27FC236}">
                <a16:creationId xmlns:a16="http://schemas.microsoft.com/office/drawing/2014/main" id="{0472BAB1-EB2A-49E8-AB95-C0E4F022F77A}"/>
              </a:ext>
            </a:extLst>
          </p:cNvPr>
          <p:cNvSpPr txBox="1"/>
          <p:nvPr>
            <p:custDataLst>
              <p:tags r:id="rId4"/>
            </p:custDataLst>
          </p:nvPr>
        </p:nvSpPr>
        <p:spPr>
          <a:xfrm>
            <a:off x="447367" y="2280303"/>
            <a:ext cx="8249264" cy="1862048"/>
          </a:xfrm>
          <a:prstGeom prst="rect">
            <a:avLst/>
          </a:prstGeom>
          <a:noFill/>
        </p:spPr>
        <p:txBody>
          <a:bodyPr wrap="square" rtlCol="0">
            <a:spAutoFit/>
          </a:bodyPr>
          <a:lstStyle/>
          <a:p>
            <a:pPr marL="342900" indent="-284163">
              <a:spcAft>
                <a:spcPts val="600"/>
              </a:spcAft>
              <a:buClr>
                <a:schemeClr val="tx1"/>
              </a:buClr>
              <a:buFont typeface="Arial" panose="020B0604020202020204" pitchFamily="34" charset="0"/>
              <a:buChar char="•"/>
            </a:pPr>
            <a:r>
              <a:rPr lang="en-US" sz="2000" dirty="0">
                <a:solidFill>
                  <a:srgbClr val="1F497D"/>
                </a:solidFill>
              </a:rPr>
              <a:t>in the Southwest Asia theater of operations during the GW (as previously defined), OR</a:t>
            </a:r>
          </a:p>
          <a:p>
            <a:pPr marL="342900" indent="-284163">
              <a:spcAft>
                <a:spcPts val="600"/>
              </a:spcAft>
              <a:buClr>
                <a:schemeClr val="tx1"/>
              </a:buClr>
              <a:buFont typeface="Arial" panose="020B0604020202020204" pitchFamily="34" charset="0"/>
              <a:buChar char="•"/>
            </a:pPr>
            <a:r>
              <a:rPr lang="en-US" sz="2000" dirty="0">
                <a:solidFill>
                  <a:srgbClr val="1F497D"/>
                </a:solidFill>
              </a:rPr>
              <a:t>in Afghanistan on or after September 19, 2001 </a:t>
            </a:r>
          </a:p>
          <a:p>
            <a:pPr marL="342900" indent="-284163">
              <a:spcAft>
                <a:spcPts val="600"/>
              </a:spcAft>
              <a:buClr>
                <a:schemeClr val="tx1"/>
              </a:buClr>
              <a:buFont typeface="Arial" panose="020B0604020202020204" pitchFamily="34" charset="0"/>
              <a:buChar char="•"/>
            </a:pPr>
            <a:endParaRPr lang="en-US" sz="2000" dirty="0"/>
          </a:p>
          <a:p>
            <a:pPr marL="342900" indent="-284163">
              <a:spcAft>
                <a:spcPts val="600"/>
              </a:spcAft>
              <a:buClr>
                <a:schemeClr val="tx1"/>
              </a:buClr>
              <a:buFont typeface="Arial" panose="020B0604020202020204" pitchFamily="34" charset="0"/>
              <a:buChar char="•"/>
            </a:pPr>
            <a:endParaRPr lang="en-US" sz="2000" dirty="0"/>
          </a:p>
        </p:txBody>
      </p:sp>
      <p:sp>
        <p:nvSpPr>
          <p:cNvPr id="6" name="TextBox 5">
            <a:extLst>
              <a:ext uri="{FF2B5EF4-FFF2-40B4-BE49-F238E27FC236}">
                <a16:creationId xmlns:a16="http://schemas.microsoft.com/office/drawing/2014/main" id="{E613D383-D389-473B-9E43-8CBB51F9CB16}"/>
              </a:ext>
            </a:extLst>
          </p:cNvPr>
          <p:cNvSpPr txBox="1"/>
          <p:nvPr/>
        </p:nvSpPr>
        <p:spPr>
          <a:xfrm>
            <a:off x="259676" y="5014892"/>
            <a:ext cx="8604984" cy="1107996"/>
          </a:xfrm>
          <a:prstGeom prst="rect">
            <a:avLst/>
          </a:prstGeom>
          <a:noFill/>
        </p:spPr>
        <p:txBody>
          <a:bodyPr wrap="none" rtlCol="0">
            <a:spAutoFit/>
          </a:bodyPr>
          <a:lstStyle/>
          <a:p>
            <a:pPr marL="342900" indent="-284163">
              <a:spcAft>
                <a:spcPts val="600"/>
              </a:spcAft>
              <a:buClr>
                <a:schemeClr val="tx1"/>
              </a:buClr>
              <a:buFont typeface="Arial" panose="020B0604020202020204" pitchFamily="34" charset="0"/>
              <a:buChar char="•"/>
            </a:pPr>
            <a:endParaRPr lang="en-US" sz="2000" dirty="0"/>
          </a:p>
          <a:p>
            <a:pPr marL="58737">
              <a:spcAft>
                <a:spcPts val="600"/>
              </a:spcAft>
              <a:buClr>
                <a:schemeClr val="tx1"/>
              </a:buClr>
            </a:pPr>
            <a:r>
              <a:rPr lang="en-US" i="1" dirty="0">
                <a:solidFill>
                  <a:srgbClr val="1F497D"/>
                </a:solidFill>
              </a:rPr>
              <a:t>Please note for claims for infectious disease, Veterans who served </a:t>
            </a:r>
          </a:p>
          <a:p>
            <a:pPr marL="58737">
              <a:spcAft>
                <a:spcPts val="600"/>
              </a:spcAft>
              <a:buClr>
                <a:schemeClr val="tx1"/>
              </a:buClr>
            </a:pPr>
            <a:r>
              <a:rPr lang="en-US" i="1" dirty="0">
                <a:solidFill>
                  <a:srgbClr val="1F497D"/>
                </a:solidFill>
              </a:rPr>
              <a:t>on active duty in Afghanistan </a:t>
            </a:r>
            <a:r>
              <a:rPr lang="en-US" b="1" i="1" u="sng" dirty="0">
                <a:solidFill>
                  <a:srgbClr val="1F497D"/>
                </a:solidFill>
              </a:rPr>
              <a:t>can</a:t>
            </a:r>
            <a:r>
              <a:rPr lang="en-US" i="1" dirty="0">
                <a:solidFill>
                  <a:srgbClr val="1F497D"/>
                </a:solidFill>
              </a:rPr>
              <a:t> qualify for presumption under 38 CFR 3.317(c).</a:t>
            </a:r>
          </a:p>
        </p:txBody>
      </p:sp>
      <p:pic>
        <p:nvPicPr>
          <p:cNvPr id="8" name="Picture 7">
            <a:extLst>
              <a:ext uri="{FF2B5EF4-FFF2-40B4-BE49-F238E27FC236}">
                <a16:creationId xmlns:a16="http://schemas.microsoft.com/office/drawing/2014/main" id="{9E55BB97-AC69-4F05-AA23-A54F638BBCFB}"/>
              </a:ext>
            </a:extLst>
          </p:cNvPr>
          <p:cNvPicPr>
            <a:picLocks noChangeAspect="1"/>
          </p:cNvPicPr>
          <p:nvPr/>
        </p:nvPicPr>
        <p:blipFill>
          <a:blip r:embed="rId7"/>
          <a:stretch>
            <a:fillRect/>
          </a:stretch>
        </p:blipFill>
        <p:spPr>
          <a:xfrm>
            <a:off x="2870380" y="3625492"/>
            <a:ext cx="3383575" cy="1370313"/>
          </a:xfrm>
          <a:prstGeom prst="rect">
            <a:avLst/>
          </a:prstGeom>
        </p:spPr>
      </p:pic>
    </p:spTree>
    <p:extLst>
      <p:ext uri="{BB962C8B-B14F-4D97-AF65-F5344CB8AC3E}">
        <p14:creationId xmlns:p14="http://schemas.microsoft.com/office/powerpoint/2010/main" val="783244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Qualifying Infectious Diseases</a:t>
            </a:r>
          </a:p>
        </p:txBody>
      </p:sp>
      <p:sp>
        <p:nvSpPr>
          <p:cNvPr id="3" name="Content Placeholder 2"/>
          <p:cNvSpPr>
            <a:spLocks noGrp="1"/>
          </p:cNvSpPr>
          <p:nvPr>
            <p:ph idx="1"/>
            <p:custDataLst>
              <p:tags r:id="rId2"/>
            </p:custDataLst>
          </p:nvPr>
        </p:nvSpPr>
        <p:spPr>
          <a:xfrm>
            <a:off x="457200" y="5680926"/>
            <a:ext cx="8229600" cy="725129"/>
          </a:xfrm>
        </p:spPr>
        <p:txBody>
          <a:bodyPr>
            <a:normAutofit/>
          </a:bodyPr>
          <a:lstStyle/>
          <a:p>
            <a:pPr>
              <a:lnSpc>
                <a:spcPct val="110000"/>
              </a:lnSpc>
              <a:spcAft>
                <a:spcPts val="600"/>
              </a:spcAft>
              <a:buClr>
                <a:schemeClr val="tx1"/>
              </a:buClr>
            </a:pPr>
            <a:r>
              <a:rPr lang="en-US" sz="1800" dirty="0">
                <a:solidFill>
                  <a:srgbClr val="1F497D"/>
                </a:solidFill>
              </a:rPr>
              <a:t>The disease must manifest to a compensable degree within the time limit specified in the table.</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28</a:t>
            </a:fld>
            <a:endParaRPr lang="en-US"/>
          </a:p>
        </p:txBody>
      </p:sp>
      <p:graphicFrame>
        <p:nvGraphicFramePr>
          <p:cNvPr id="6" name="Content Placeholder 3">
            <a:extLst>
              <a:ext uri="{FF2B5EF4-FFF2-40B4-BE49-F238E27FC236}">
                <a16:creationId xmlns:a16="http://schemas.microsoft.com/office/drawing/2014/main" id="{89A6A392-14B7-4B2E-915C-61601E47AD92}"/>
              </a:ext>
            </a:extLst>
          </p:cNvPr>
          <p:cNvGraphicFramePr>
            <a:graphicFrameLocks/>
          </p:cNvGraphicFramePr>
          <p:nvPr>
            <p:custDataLst>
              <p:tags r:id="rId4"/>
            </p:custDataLst>
            <p:extLst>
              <p:ext uri="{D42A27DB-BD31-4B8C-83A1-F6EECF244321}">
                <p14:modId xmlns:p14="http://schemas.microsoft.com/office/powerpoint/2010/main" val="3886611229"/>
              </p:ext>
            </p:extLst>
          </p:nvPr>
        </p:nvGraphicFramePr>
        <p:xfrm>
          <a:off x="1178466" y="1649492"/>
          <a:ext cx="6787068" cy="3835512"/>
        </p:xfrm>
        <a:graphic>
          <a:graphicData uri="http://schemas.openxmlformats.org/drawingml/2006/table">
            <a:tbl>
              <a:tblPr firstRow="1" bandRow="1"/>
              <a:tblGrid>
                <a:gridCol w="3393534">
                  <a:extLst>
                    <a:ext uri="{9D8B030D-6E8A-4147-A177-3AD203B41FA5}">
                      <a16:colId xmlns:a16="http://schemas.microsoft.com/office/drawing/2014/main" val="20000"/>
                    </a:ext>
                  </a:extLst>
                </a:gridCol>
                <a:gridCol w="3393534">
                  <a:extLst>
                    <a:ext uri="{9D8B030D-6E8A-4147-A177-3AD203B41FA5}">
                      <a16:colId xmlns:a16="http://schemas.microsoft.com/office/drawing/2014/main" val="20001"/>
                    </a:ext>
                  </a:extLst>
                </a:gridCol>
              </a:tblGrid>
              <a:tr h="326628">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r>
                        <a:rPr lang="en-US" sz="1600" dirty="0">
                          <a:latin typeface="+mj-lt"/>
                          <a:ea typeface="Tahoma" panose="020B0604030504040204" pitchFamily="34" charset="0"/>
                          <a:cs typeface="Times New Roman" panose="02020603050405020304" pitchFamily="18" charset="0"/>
                        </a:rPr>
                        <a:t>Infectious</a:t>
                      </a:r>
                      <a:r>
                        <a:rPr lang="en-US" sz="1600" baseline="0" dirty="0">
                          <a:latin typeface="+mj-lt"/>
                          <a:ea typeface="Tahoma" panose="020B0604030504040204" pitchFamily="34" charset="0"/>
                          <a:cs typeface="Times New Roman" panose="02020603050405020304" pitchFamily="18" charset="0"/>
                        </a:rPr>
                        <a:t> Disease</a:t>
                      </a:r>
                      <a:endParaRPr lang="en-US" sz="1600" dirty="0">
                        <a:latin typeface="+mj-lt"/>
                        <a:ea typeface="Tahoma" panose="020B0604030504040204" pitchFamily="34" charset="0"/>
                        <a:cs typeface="Times New Roman" panose="02020603050405020304" pitchFamily="18" charset="0"/>
                      </a:endParaRPr>
                    </a:p>
                  </a:txBody>
                  <a:tcPr marL="89080" marR="89080" marT="44540" marB="4454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r>
                        <a:rPr lang="en-US" sz="1600" dirty="0">
                          <a:latin typeface="+mj-lt"/>
                          <a:ea typeface="Tahoma" panose="020B0604030504040204" pitchFamily="34" charset="0"/>
                          <a:cs typeface="Times New Roman" panose="02020603050405020304" pitchFamily="18" charset="0"/>
                        </a:rPr>
                        <a:t>Time Limit for Manifestation</a:t>
                      </a:r>
                    </a:p>
                  </a:txBody>
                  <a:tcPr marL="89080" marR="89080" marT="44540" marB="4454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285424">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dirty="0">
                          <a:effectLst/>
                          <a:latin typeface="+mj-lt"/>
                          <a:ea typeface="Tahoma" panose="020B0604030504040204" pitchFamily="34" charset="0"/>
                          <a:cs typeface="Times New Roman" panose="02020603050405020304" pitchFamily="18" charset="0"/>
                        </a:rPr>
                        <a:t>Brucellosis</a:t>
                      </a: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dirty="0">
                          <a:effectLst/>
                          <a:latin typeface="+mj-lt"/>
                          <a:ea typeface="Tahoma" panose="020B0604030504040204" pitchFamily="34" charset="0"/>
                          <a:cs typeface="Times New Roman" panose="02020603050405020304" pitchFamily="18" charset="0"/>
                        </a:rPr>
                        <a:t>one year</a:t>
                      </a: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0001"/>
                  </a:ext>
                </a:extLst>
              </a:tr>
              <a:tr h="285424">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a:effectLst/>
                          <a:latin typeface="+mj-lt"/>
                          <a:ea typeface="Tahoma" panose="020B0604030504040204" pitchFamily="34" charset="0"/>
                          <a:cs typeface="Times New Roman" panose="02020603050405020304" pitchFamily="18" charset="0"/>
                        </a:rPr>
                        <a:t>Campylobacter jejuni</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dirty="0">
                          <a:effectLst/>
                          <a:latin typeface="+mj-lt"/>
                          <a:ea typeface="Tahoma" panose="020B0604030504040204" pitchFamily="34" charset="0"/>
                          <a:cs typeface="Times New Roman" panose="02020603050405020304" pitchFamily="18" charset="0"/>
                        </a:rPr>
                        <a:t>one year</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0002"/>
                  </a:ext>
                </a:extLst>
              </a:tr>
              <a:tr h="285424">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dirty="0" err="1">
                          <a:effectLst/>
                          <a:latin typeface="+mj-lt"/>
                          <a:ea typeface="Tahoma" panose="020B0604030504040204" pitchFamily="34" charset="0"/>
                          <a:cs typeface="Times New Roman" panose="02020603050405020304" pitchFamily="18" charset="0"/>
                        </a:rPr>
                        <a:t>Coxiella</a:t>
                      </a:r>
                      <a:r>
                        <a:rPr lang="en-US" sz="1600" dirty="0">
                          <a:effectLst/>
                          <a:latin typeface="+mj-lt"/>
                          <a:ea typeface="Tahoma" panose="020B0604030504040204" pitchFamily="34" charset="0"/>
                          <a:cs typeface="Times New Roman" panose="02020603050405020304" pitchFamily="18" charset="0"/>
                        </a:rPr>
                        <a:t> </a:t>
                      </a:r>
                      <a:r>
                        <a:rPr lang="en-US" sz="1600" dirty="0" err="1">
                          <a:effectLst/>
                          <a:latin typeface="+mj-lt"/>
                          <a:ea typeface="Tahoma" panose="020B0604030504040204" pitchFamily="34" charset="0"/>
                          <a:cs typeface="Times New Roman" panose="02020603050405020304" pitchFamily="18" charset="0"/>
                        </a:rPr>
                        <a:t>burnetii</a:t>
                      </a:r>
                      <a:r>
                        <a:rPr lang="en-US" sz="1600" dirty="0">
                          <a:effectLst/>
                          <a:latin typeface="+mj-lt"/>
                          <a:ea typeface="Tahoma" panose="020B0604030504040204" pitchFamily="34" charset="0"/>
                          <a:cs typeface="Times New Roman" panose="02020603050405020304" pitchFamily="18" charset="0"/>
                        </a:rPr>
                        <a:t> (Q fever)</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dirty="0">
                          <a:effectLst/>
                          <a:latin typeface="+mj-lt"/>
                          <a:ea typeface="Tahoma" panose="020B0604030504040204" pitchFamily="34" charset="0"/>
                          <a:cs typeface="Times New Roman" panose="02020603050405020304" pitchFamily="18" charset="0"/>
                        </a:rPr>
                        <a:t>one year</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0003"/>
                  </a:ext>
                </a:extLst>
              </a:tr>
              <a:tr h="1187737">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dirty="0">
                          <a:effectLst/>
                          <a:latin typeface="+mj-lt"/>
                          <a:ea typeface="Tahoma" panose="020B0604030504040204" pitchFamily="34" charset="0"/>
                          <a:cs typeface="Times New Roman" panose="02020603050405020304" pitchFamily="18" charset="0"/>
                        </a:rPr>
                        <a:t>Malaria</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buFont typeface="Arial"/>
                        <a:buChar char="•"/>
                      </a:pPr>
                      <a:r>
                        <a:rPr lang="en-US" sz="1600" dirty="0">
                          <a:effectLst/>
                          <a:latin typeface="+mj-lt"/>
                          <a:ea typeface="Tahoma" panose="020B0604030504040204" pitchFamily="34" charset="0"/>
                          <a:cs typeface="Times New Roman" panose="02020603050405020304" pitchFamily="18" charset="0"/>
                        </a:rPr>
                        <a:t>one year, or</a:t>
                      </a:r>
                    </a:p>
                    <a:p>
                      <a:pPr>
                        <a:buFont typeface="Arial"/>
                        <a:buChar char="•"/>
                      </a:pPr>
                      <a:r>
                        <a:rPr lang="en-US" sz="1600" dirty="0">
                          <a:effectLst/>
                          <a:latin typeface="+mj-lt"/>
                          <a:ea typeface="Tahoma" panose="020B0604030504040204" pitchFamily="34" charset="0"/>
                          <a:cs typeface="Times New Roman" panose="02020603050405020304" pitchFamily="18" charset="0"/>
                        </a:rPr>
                        <a:t>at a time when standard or accepted treatises indicate that the incubation period began during a qualifying period of service </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0004"/>
                  </a:ext>
                </a:extLst>
              </a:tr>
              <a:tr h="285424">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a:effectLst/>
                          <a:latin typeface="+mj-lt"/>
                          <a:ea typeface="Tahoma" panose="020B0604030504040204" pitchFamily="34" charset="0"/>
                          <a:cs typeface="Times New Roman" panose="02020603050405020304" pitchFamily="18" charset="0"/>
                        </a:rPr>
                        <a:t>Mycobacterium tuberculosis</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dirty="0">
                          <a:effectLst/>
                          <a:latin typeface="+mj-lt"/>
                          <a:ea typeface="Tahoma" panose="020B0604030504040204" pitchFamily="34" charset="0"/>
                          <a:cs typeface="Times New Roman" panose="02020603050405020304" pitchFamily="18" charset="0"/>
                        </a:rPr>
                        <a:t>no time limit</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0005"/>
                  </a:ext>
                </a:extLst>
              </a:tr>
              <a:tr h="285424">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a:effectLst/>
                          <a:latin typeface="+mj-lt"/>
                          <a:ea typeface="Tahoma" panose="020B0604030504040204" pitchFamily="34" charset="0"/>
                          <a:cs typeface="Times New Roman" panose="02020603050405020304" pitchFamily="18" charset="0"/>
                        </a:rPr>
                        <a:t>Nontyphoid Salmonella</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dirty="0">
                          <a:effectLst/>
                          <a:latin typeface="+mj-lt"/>
                          <a:ea typeface="Tahoma" panose="020B0604030504040204" pitchFamily="34" charset="0"/>
                          <a:cs typeface="Times New Roman" panose="02020603050405020304" pitchFamily="18" charset="0"/>
                        </a:rPr>
                        <a:t>one year</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0006"/>
                  </a:ext>
                </a:extLst>
              </a:tr>
              <a:tr h="285424">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a:effectLst/>
                          <a:latin typeface="+mj-lt"/>
                          <a:ea typeface="Tahoma" panose="020B0604030504040204" pitchFamily="34" charset="0"/>
                          <a:cs typeface="Times New Roman" panose="02020603050405020304" pitchFamily="18" charset="0"/>
                        </a:rPr>
                        <a:t>Shigella</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dirty="0">
                          <a:effectLst/>
                          <a:latin typeface="+mj-lt"/>
                          <a:ea typeface="Tahoma" panose="020B0604030504040204" pitchFamily="34" charset="0"/>
                          <a:cs typeface="Times New Roman" panose="02020603050405020304" pitchFamily="18" charset="0"/>
                        </a:rPr>
                        <a:t>one year</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0007"/>
                  </a:ext>
                </a:extLst>
              </a:tr>
              <a:tr h="285424">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dirty="0">
                          <a:effectLst/>
                          <a:latin typeface="+mj-lt"/>
                          <a:ea typeface="Tahoma" panose="020B0604030504040204" pitchFamily="34" charset="0"/>
                          <a:cs typeface="Times New Roman" panose="02020603050405020304" pitchFamily="18" charset="0"/>
                        </a:rPr>
                        <a:t>Visceral leishmaniasis</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dirty="0">
                          <a:effectLst/>
                          <a:latin typeface="+mj-lt"/>
                          <a:ea typeface="Tahoma" panose="020B0604030504040204" pitchFamily="34" charset="0"/>
                          <a:cs typeface="Times New Roman" panose="02020603050405020304" pitchFamily="18" charset="0"/>
                        </a:rPr>
                        <a:t>no time limit</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0008"/>
                  </a:ext>
                </a:extLst>
              </a:tr>
              <a:tr h="285424">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dirty="0">
                          <a:effectLst/>
                          <a:latin typeface="+mj-lt"/>
                          <a:ea typeface="Tahoma" panose="020B0604030504040204" pitchFamily="34" charset="0"/>
                          <a:cs typeface="Times New Roman" panose="02020603050405020304" pitchFamily="18" charset="0"/>
                        </a:rPr>
                        <a:t>West Nile virus</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600" dirty="0">
                          <a:effectLst/>
                          <a:latin typeface="+mj-lt"/>
                          <a:ea typeface="Tahoma" panose="020B0604030504040204" pitchFamily="34" charset="0"/>
                          <a:cs typeface="Times New Roman" panose="02020603050405020304" pitchFamily="18" charset="0"/>
                        </a:rPr>
                        <a:t>one year</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00853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395442"/>
            <a:ext cx="9144000" cy="877008"/>
          </a:xfrm>
        </p:spPr>
        <p:txBody>
          <a:bodyPr>
            <a:normAutofit fontScale="90000"/>
          </a:bodyPr>
          <a:lstStyle/>
          <a:p>
            <a:r>
              <a:rPr lang="en-US" dirty="0"/>
              <a:t>Long-Term Health Effects Potentially </a:t>
            </a:r>
            <a:br>
              <a:rPr lang="en-US" dirty="0"/>
            </a:br>
            <a:r>
              <a:rPr lang="en-US" dirty="0"/>
              <a:t>Associated with Infectious Diseases</a:t>
            </a:r>
          </a:p>
        </p:txBody>
      </p:sp>
      <p:sp>
        <p:nvSpPr>
          <p:cNvPr id="3" name="Content Placeholder 2"/>
          <p:cNvSpPr>
            <a:spLocks noGrp="1"/>
          </p:cNvSpPr>
          <p:nvPr>
            <p:ph idx="1"/>
            <p:custDataLst>
              <p:tags r:id="rId2"/>
            </p:custDataLst>
          </p:nvPr>
        </p:nvSpPr>
        <p:spPr>
          <a:xfrm>
            <a:off x="457200" y="1291248"/>
            <a:ext cx="8229600" cy="1489021"/>
          </a:xfrm>
        </p:spPr>
        <p:txBody>
          <a:bodyPr>
            <a:normAutofit fontScale="77500" lnSpcReduction="20000"/>
          </a:bodyPr>
          <a:lstStyle/>
          <a:p>
            <a:pPr marL="0" indent="0">
              <a:lnSpc>
                <a:spcPct val="120000"/>
              </a:lnSpc>
              <a:buNone/>
            </a:pPr>
            <a:r>
              <a:rPr lang="en-US" sz="2300" dirty="0">
                <a:solidFill>
                  <a:srgbClr val="1F497D"/>
                </a:solidFill>
              </a:rPr>
              <a:t>The Institute of Medicine of the National Academy of Sciences has identified the conditions listed in column B in the table below as potential long-term health effects associated with the infectious diseases (column A). See §3.317 and M21-1 IV.ii.2.D.1.q. for complete table.</a:t>
            </a: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29</a:t>
            </a:fld>
            <a:endParaRPr lang="en-US"/>
          </a:p>
        </p:txBody>
      </p:sp>
      <p:sp>
        <p:nvSpPr>
          <p:cNvPr id="7" name="TextBox 6">
            <a:extLst>
              <a:ext uri="{FF2B5EF4-FFF2-40B4-BE49-F238E27FC236}">
                <a16:creationId xmlns:a16="http://schemas.microsoft.com/office/drawing/2014/main" id="{4A70E436-3DC4-4A0D-BA7B-94FAD073525E}"/>
              </a:ext>
            </a:extLst>
          </p:cNvPr>
          <p:cNvSpPr txBox="1"/>
          <p:nvPr>
            <p:custDataLst>
              <p:tags r:id="rId4"/>
            </p:custDataLst>
          </p:nvPr>
        </p:nvSpPr>
        <p:spPr>
          <a:xfrm>
            <a:off x="457200" y="5461101"/>
            <a:ext cx="8350370" cy="1323439"/>
          </a:xfrm>
          <a:prstGeom prst="rect">
            <a:avLst/>
          </a:prstGeom>
          <a:noFill/>
        </p:spPr>
        <p:txBody>
          <a:bodyPr wrap="square" rtlCol="0">
            <a:spAutoFit/>
          </a:bodyPr>
          <a:lstStyle/>
          <a:p>
            <a:pPr>
              <a:buClr>
                <a:schemeClr val="tx1"/>
              </a:buClr>
            </a:pPr>
            <a:r>
              <a:rPr lang="en-US" sz="1600" i="1" kern="0" dirty="0">
                <a:solidFill>
                  <a:srgbClr val="1F497D"/>
                </a:solidFill>
              </a:rPr>
              <a:t>If a Veteran who is presumed SC for a disease listed in column A is diagnosed with a disease in column B within the time period specified in the table (if no time period is specified, at any time), VA will request a medical opinion as to whether it is at least as likely as not that the condition was caused by the Veteran having had the associated disease in column A.</a:t>
            </a:r>
          </a:p>
        </p:txBody>
      </p:sp>
      <p:graphicFrame>
        <p:nvGraphicFramePr>
          <p:cNvPr id="8" name="Content Placeholder 3">
            <a:extLst>
              <a:ext uri="{FF2B5EF4-FFF2-40B4-BE49-F238E27FC236}">
                <a16:creationId xmlns:a16="http://schemas.microsoft.com/office/drawing/2014/main" id="{11ED9195-BFC3-45E9-9C5C-815E2AE504C7}"/>
              </a:ext>
            </a:extLst>
          </p:cNvPr>
          <p:cNvGraphicFramePr>
            <a:graphicFrameLocks/>
          </p:cNvGraphicFramePr>
          <p:nvPr>
            <p:custDataLst>
              <p:tags r:id="rId5"/>
            </p:custDataLst>
            <p:extLst>
              <p:ext uri="{D42A27DB-BD31-4B8C-83A1-F6EECF244321}">
                <p14:modId xmlns:p14="http://schemas.microsoft.com/office/powerpoint/2010/main" val="1980695888"/>
              </p:ext>
            </p:extLst>
          </p:nvPr>
        </p:nvGraphicFramePr>
        <p:xfrm>
          <a:off x="1113037" y="2493360"/>
          <a:ext cx="6917926" cy="2887707"/>
        </p:xfrm>
        <a:graphic>
          <a:graphicData uri="http://schemas.openxmlformats.org/drawingml/2006/table">
            <a:tbl>
              <a:tblPr firstRow="1" bandRow="1"/>
              <a:tblGrid>
                <a:gridCol w="3458963">
                  <a:extLst>
                    <a:ext uri="{9D8B030D-6E8A-4147-A177-3AD203B41FA5}">
                      <a16:colId xmlns:a16="http://schemas.microsoft.com/office/drawing/2014/main" val="20000"/>
                    </a:ext>
                  </a:extLst>
                </a:gridCol>
                <a:gridCol w="3458963">
                  <a:extLst>
                    <a:ext uri="{9D8B030D-6E8A-4147-A177-3AD203B41FA5}">
                      <a16:colId xmlns:a16="http://schemas.microsoft.com/office/drawing/2014/main" val="20001"/>
                    </a:ext>
                  </a:extLst>
                </a:gridCol>
              </a:tblGrid>
              <a:tr h="327387">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100" dirty="0">
                          <a:effectLst/>
                          <a:latin typeface="+mj-lt"/>
                          <a:cs typeface="Times New Roman" panose="02020603050405020304" pitchFamily="18" charset="0"/>
                        </a:rPr>
                        <a:t>Column A – Infectious Disease</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100" dirty="0">
                          <a:effectLst/>
                          <a:latin typeface="+mj-lt"/>
                          <a:cs typeface="Times New Roman" panose="02020603050405020304" pitchFamily="18" charset="0"/>
                        </a:rPr>
                        <a:t>Column B – Associated Condition(s)</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1991322">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200" baseline="0" dirty="0">
                          <a:effectLst/>
                          <a:latin typeface="+mj-lt"/>
                          <a:cs typeface="Times New Roman" panose="02020603050405020304" pitchFamily="18" charset="0"/>
                        </a:rPr>
                        <a:t>Malaria</a:t>
                      </a: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buFont typeface="Arial"/>
                        <a:buChar char="•"/>
                      </a:pPr>
                      <a:r>
                        <a:rPr lang="en-US" sz="1200" dirty="0">
                          <a:effectLst/>
                          <a:latin typeface="+mj-lt"/>
                          <a:cs typeface="Times New Roman" panose="02020603050405020304" pitchFamily="18" charset="0"/>
                        </a:rPr>
                        <a:t>demyelinating polyneuropathy</a:t>
                      </a:r>
                    </a:p>
                    <a:p>
                      <a:pPr>
                        <a:buFont typeface="Arial"/>
                        <a:buChar char="•"/>
                      </a:pPr>
                      <a:r>
                        <a:rPr lang="en-US" sz="1200" dirty="0">
                          <a:effectLst/>
                          <a:latin typeface="+mj-lt"/>
                          <a:cs typeface="Times New Roman" panose="02020603050405020304" pitchFamily="18" charset="0"/>
                        </a:rPr>
                        <a:t>Guillain-Barre syndrome</a:t>
                      </a:r>
                    </a:p>
                    <a:p>
                      <a:pPr>
                        <a:buFont typeface="Arial"/>
                        <a:buChar char="•"/>
                      </a:pPr>
                      <a:r>
                        <a:rPr lang="en-US" sz="1200" dirty="0">
                          <a:effectLst/>
                          <a:latin typeface="+mj-lt"/>
                          <a:cs typeface="Times New Roman" panose="02020603050405020304" pitchFamily="18" charset="0"/>
                        </a:rPr>
                        <a:t>hematologic manifestations (particularly anemia after falciparum malaria and splenic rupture after vivax malaria)</a:t>
                      </a:r>
                    </a:p>
                    <a:p>
                      <a:pPr>
                        <a:buFont typeface="Arial"/>
                        <a:buChar char="•"/>
                      </a:pPr>
                      <a:r>
                        <a:rPr lang="en-US" sz="1200" dirty="0">
                          <a:effectLst/>
                          <a:latin typeface="+mj-lt"/>
                          <a:cs typeface="Times New Roman" panose="02020603050405020304" pitchFamily="18" charset="0"/>
                        </a:rPr>
                        <a:t>immune-complex glomerulonephritis</a:t>
                      </a:r>
                    </a:p>
                    <a:p>
                      <a:pPr>
                        <a:buFont typeface="Arial"/>
                        <a:buChar char="•"/>
                      </a:pPr>
                      <a:r>
                        <a:rPr lang="en-US" sz="1200" dirty="0">
                          <a:effectLst/>
                          <a:latin typeface="+mj-lt"/>
                          <a:cs typeface="Times New Roman" panose="02020603050405020304" pitchFamily="18" charset="0"/>
                        </a:rPr>
                        <a:t>neurologic disease, neuropsychiatric disease, or both</a:t>
                      </a:r>
                    </a:p>
                    <a:p>
                      <a:pPr>
                        <a:buFont typeface="Arial"/>
                        <a:buChar char="•"/>
                      </a:pPr>
                      <a:r>
                        <a:rPr lang="en-US" sz="1200" dirty="0">
                          <a:effectLst/>
                          <a:latin typeface="+mj-lt"/>
                          <a:cs typeface="Times New Roman" panose="02020603050405020304" pitchFamily="18" charset="0"/>
                        </a:rPr>
                        <a:t>ophthalmologic manifestations, particularly retinal hemorrhage and scarring</a:t>
                      </a:r>
                    </a:p>
                    <a:p>
                      <a:pPr>
                        <a:buFont typeface="Arial"/>
                        <a:buChar char="•"/>
                      </a:pPr>
                      <a:r>
                        <a:rPr lang="en-US" sz="1200" dirty="0">
                          <a:effectLst/>
                          <a:latin typeface="+mj-lt"/>
                          <a:cs typeface="Times New Roman" panose="02020603050405020304" pitchFamily="18" charset="0"/>
                        </a:rPr>
                        <a:t>Plasmodium falciparum</a:t>
                      </a:r>
                    </a:p>
                    <a:p>
                      <a:pPr>
                        <a:buFont typeface="Arial"/>
                        <a:buChar char="•"/>
                      </a:pPr>
                      <a:r>
                        <a:rPr lang="en-US" sz="1200" dirty="0">
                          <a:effectLst/>
                          <a:latin typeface="+mj-lt"/>
                          <a:cs typeface="Times New Roman" panose="02020603050405020304" pitchFamily="18" charset="0"/>
                        </a:rPr>
                        <a:t>Plasmodium </a:t>
                      </a:r>
                      <a:r>
                        <a:rPr lang="en-US" sz="1200" dirty="0" err="1">
                          <a:effectLst/>
                          <a:latin typeface="+mj-lt"/>
                          <a:cs typeface="Times New Roman" panose="02020603050405020304" pitchFamily="18" charset="0"/>
                        </a:rPr>
                        <a:t>ovale</a:t>
                      </a:r>
                      <a:endParaRPr lang="en-US" sz="1200" dirty="0">
                        <a:effectLst/>
                        <a:latin typeface="+mj-lt"/>
                        <a:cs typeface="Times New Roman" panose="02020603050405020304" pitchFamily="18" charset="0"/>
                      </a:endParaRPr>
                    </a:p>
                    <a:p>
                      <a:pPr>
                        <a:buFont typeface="Arial"/>
                        <a:buChar char="•"/>
                      </a:pPr>
                      <a:r>
                        <a:rPr lang="en-US" sz="1200" dirty="0">
                          <a:effectLst/>
                          <a:latin typeface="+mj-lt"/>
                          <a:cs typeface="Times New Roman" panose="02020603050405020304" pitchFamily="18" charset="0"/>
                        </a:rPr>
                        <a:t>Plasmodium vivax</a:t>
                      </a:r>
                    </a:p>
                    <a:p>
                      <a:pPr>
                        <a:buFont typeface="Arial"/>
                        <a:buChar char="•"/>
                      </a:pPr>
                      <a:r>
                        <a:rPr lang="en-US" sz="1200" dirty="0">
                          <a:effectLst/>
                          <a:latin typeface="+mj-lt"/>
                          <a:cs typeface="Times New Roman" panose="02020603050405020304" pitchFamily="18" charset="0"/>
                        </a:rPr>
                        <a:t>renal disease, especially nephrotic syndrome</a:t>
                      </a: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9451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1720516"/>
            <a:ext cx="8229600" cy="3916363"/>
          </a:xfrm>
        </p:spPr>
        <p:txBody>
          <a:bodyPr>
            <a:normAutofit/>
          </a:bodyPr>
          <a:lstStyle/>
          <a:p>
            <a:r>
              <a:rPr lang="fr-FR" dirty="0">
                <a:solidFill>
                  <a:srgbClr val="1F497D"/>
                </a:solidFill>
              </a:rPr>
              <a:t>38 CFR </a:t>
            </a:r>
            <a:r>
              <a:rPr lang="en-US" dirty="0">
                <a:solidFill>
                  <a:srgbClr val="1F497D"/>
                </a:solidFill>
              </a:rPr>
              <a:t>§</a:t>
            </a:r>
            <a:r>
              <a:rPr lang="fr-FR" dirty="0">
                <a:solidFill>
                  <a:srgbClr val="1F497D"/>
                </a:solidFill>
              </a:rPr>
              <a:t>3.317 - </a:t>
            </a:r>
            <a:r>
              <a:rPr lang="en-US" dirty="0">
                <a:solidFill>
                  <a:srgbClr val="1F497D"/>
                </a:solidFill>
              </a:rPr>
              <a:t>Compensation for certain disabilities occurring in Persian Gulf veterans</a:t>
            </a:r>
            <a:endParaRPr lang="fr-FR" dirty="0">
              <a:solidFill>
                <a:srgbClr val="1F497D"/>
              </a:solidFill>
            </a:endParaRPr>
          </a:p>
          <a:p>
            <a:r>
              <a:rPr lang="fr-FR" dirty="0">
                <a:solidFill>
                  <a:srgbClr val="1F497D"/>
                </a:solidFill>
              </a:rPr>
              <a:t>M21-1 IV.ii.1.E - </a:t>
            </a:r>
            <a:r>
              <a:rPr lang="en-US" dirty="0">
                <a:solidFill>
                  <a:srgbClr val="1F497D"/>
                </a:solidFill>
              </a:rPr>
              <a:t>Claims Based on Service in Southwest Asia </a:t>
            </a:r>
            <a:endParaRPr lang="fr-FR" dirty="0">
              <a:solidFill>
                <a:srgbClr val="1F497D"/>
              </a:solidFill>
            </a:endParaRPr>
          </a:p>
          <a:p>
            <a:r>
              <a:rPr lang="fr-FR" dirty="0">
                <a:solidFill>
                  <a:srgbClr val="1F497D"/>
                </a:solidFill>
              </a:rPr>
              <a:t>M21-1 IV.ii.2.D - </a:t>
            </a:r>
            <a:r>
              <a:rPr lang="en-US" dirty="0">
                <a:solidFill>
                  <a:srgbClr val="1F497D"/>
                </a:solidFill>
              </a:rPr>
              <a:t>Service Connection (SC) for Qualifying Disabilities Associated with Service in Southwest Asia </a:t>
            </a:r>
            <a:endParaRPr lang="fr-FR" dirty="0">
              <a:solidFill>
                <a:srgbClr val="1F497D"/>
              </a:solidFill>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86282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B576A-CE1E-4B66-8491-F4B9CF37E74D}"/>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A013D1B8-497C-43C6-B0DA-C8F8F1585E55}"/>
              </a:ext>
            </a:extLst>
          </p:cNvPr>
          <p:cNvSpPr>
            <a:spLocks noGrp="1"/>
          </p:cNvSpPr>
          <p:nvPr>
            <p:ph idx="1"/>
          </p:nvPr>
        </p:nvSpPr>
        <p:spPr/>
        <p:txBody>
          <a:bodyPr/>
          <a:lstStyle/>
          <a:p>
            <a:pPr marL="0" indent="0" hangingPunct="0">
              <a:buNone/>
            </a:pPr>
            <a:r>
              <a:rPr lang="en-US" dirty="0"/>
              <a:t>Veterans who served on active duty in Afghanistan can qualify for presumption of what type of disease under 3.317 (c)?</a:t>
            </a:r>
          </a:p>
          <a:p>
            <a:pPr marL="0" indent="0">
              <a:buNone/>
            </a:pPr>
            <a:endParaRPr lang="en-US" b="1" i="1" dirty="0"/>
          </a:p>
          <a:p>
            <a:pPr marL="0" indent="0" algn="ctr">
              <a:buNone/>
            </a:pPr>
            <a:r>
              <a:rPr lang="en-US" b="1" dirty="0"/>
              <a:t>Infectious</a:t>
            </a:r>
          </a:p>
        </p:txBody>
      </p:sp>
      <p:sp>
        <p:nvSpPr>
          <p:cNvPr id="4" name="Slide Number Placeholder 3">
            <a:extLst>
              <a:ext uri="{FF2B5EF4-FFF2-40B4-BE49-F238E27FC236}">
                <a16:creationId xmlns:a16="http://schemas.microsoft.com/office/drawing/2014/main" id="{EB3BA7E8-50B7-4684-A683-B566809A4D06}"/>
              </a:ext>
            </a:extLst>
          </p:cNvPr>
          <p:cNvSpPr>
            <a:spLocks noGrp="1"/>
          </p:cNvSpPr>
          <p:nvPr>
            <p:ph type="sldNum" sz="quarter" idx="12"/>
          </p:nvPr>
        </p:nvSpPr>
        <p:spPr/>
        <p:txBody>
          <a:bodyPr/>
          <a:lstStyle/>
          <a:p>
            <a:fld id="{36A6A193-2FDC-48DD-8023-1C75B05EEA9A}" type="slidenum">
              <a:rPr lang="en-US" smtClean="0"/>
              <a:pPr/>
              <a:t>30</a:t>
            </a:fld>
            <a:endParaRPr lang="en-US" dirty="0"/>
          </a:p>
        </p:txBody>
      </p:sp>
    </p:spTree>
    <p:extLst>
      <p:ext uri="{BB962C8B-B14F-4D97-AF65-F5344CB8AC3E}">
        <p14:creationId xmlns:p14="http://schemas.microsoft.com/office/powerpoint/2010/main" val="254490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4687206"/>
            <a:ext cx="9144000" cy="1086867"/>
          </a:xfrm>
        </p:spPr>
        <p:txBody>
          <a:bodyPr/>
          <a:lstStyle/>
          <a:p>
            <a:pPr algn="ctr"/>
            <a:r>
              <a:rPr lang="en-US" dirty="0"/>
              <a:t>Developing Southwest Asia Claims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31</a:t>
            </a:fld>
            <a:endParaRPr lang="en-US"/>
          </a:p>
        </p:txBody>
      </p:sp>
      <p:pic>
        <p:nvPicPr>
          <p:cNvPr id="7" name="Picture 2" descr="http://www.militarydisabilitymadeeasy.com/images/va%20presumptive%20list.jpg">
            <a:hlinkClick r:id="rId6"/>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27156" y="806245"/>
            <a:ext cx="5489688" cy="36597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820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875397"/>
          </a:xfrm>
        </p:spPr>
        <p:txBody>
          <a:bodyPr/>
          <a:lstStyle/>
          <a:p>
            <a:r>
              <a:rPr lang="en-US" dirty="0"/>
              <a:t>Claim for Exposure to Environmental Hazards</a:t>
            </a:r>
          </a:p>
        </p:txBody>
      </p:sp>
      <p:sp>
        <p:nvSpPr>
          <p:cNvPr id="3" name="Content Placeholder 2"/>
          <p:cNvSpPr>
            <a:spLocks noGrp="1"/>
          </p:cNvSpPr>
          <p:nvPr>
            <p:ph idx="1"/>
            <p:custDataLst>
              <p:tags r:id="rId2"/>
            </p:custDataLst>
          </p:nvPr>
        </p:nvSpPr>
        <p:spPr>
          <a:xfrm>
            <a:off x="457200" y="1506485"/>
            <a:ext cx="8229600" cy="1285568"/>
          </a:xfrm>
        </p:spPr>
        <p:txBody>
          <a:bodyPr>
            <a:normAutofit lnSpcReduction="10000"/>
          </a:bodyPr>
          <a:lstStyle/>
          <a:p>
            <a:pPr marL="0" indent="0">
              <a:buNone/>
            </a:pPr>
            <a:r>
              <a:rPr lang="en-US" dirty="0">
                <a:solidFill>
                  <a:srgbClr val="1F497D"/>
                </a:solidFill>
              </a:rPr>
              <a:t>An allegation of exposure to an environmental hazards during service without an associated claim for service connection for a specific disability resulting from the exposure is not a substantially complete claim.  In cases such as these:</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32</a:t>
            </a:fld>
            <a:endParaRPr lang="en-US"/>
          </a:p>
        </p:txBody>
      </p:sp>
      <p:sp>
        <p:nvSpPr>
          <p:cNvPr id="6" name="TextBox 5">
            <a:extLst>
              <a:ext uri="{FF2B5EF4-FFF2-40B4-BE49-F238E27FC236}">
                <a16:creationId xmlns:a16="http://schemas.microsoft.com/office/drawing/2014/main" id="{B28BA289-2D65-4206-8247-39730EB43950}"/>
              </a:ext>
            </a:extLst>
          </p:cNvPr>
          <p:cNvSpPr txBox="1"/>
          <p:nvPr>
            <p:custDataLst>
              <p:tags r:id="rId4"/>
            </p:custDataLst>
          </p:nvPr>
        </p:nvSpPr>
        <p:spPr>
          <a:xfrm>
            <a:off x="627888" y="3019654"/>
            <a:ext cx="8229600" cy="2739211"/>
          </a:xfrm>
          <a:prstGeom prst="rect">
            <a:avLst/>
          </a:prstGeom>
          <a:noFill/>
        </p:spPr>
        <p:txBody>
          <a:bodyPr wrap="square" rtlCol="0">
            <a:spAutoFit/>
          </a:bodyPr>
          <a:lstStyle/>
          <a:p>
            <a:pPr marL="628650" lvl="1" indent="-284163">
              <a:spcAft>
                <a:spcPts val="600"/>
              </a:spcAft>
              <a:buClr>
                <a:schemeClr val="tx1"/>
              </a:buClr>
              <a:buFont typeface="Arial" panose="020B0604020202020204" pitchFamily="34" charset="0"/>
              <a:buChar char="•"/>
            </a:pPr>
            <a:r>
              <a:rPr lang="en-US" dirty="0">
                <a:solidFill>
                  <a:srgbClr val="1F497D"/>
                </a:solidFill>
              </a:rPr>
              <a:t>Inform the Veteran exposure in and of itself is not a disability, and</a:t>
            </a:r>
          </a:p>
          <a:p>
            <a:pPr marL="628650" lvl="1" indent="-284163">
              <a:spcAft>
                <a:spcPts val="600"/>
              </a:spcAft>
              <a:buClr>
                <a:schemeClr val="tx1"/>
              </a:buClr>
              <a:buFont typeface="Arial" panose="020B0604020202020204" pitchFamily="34" charset="0"/>
              <a:buChar char="•"/>
            </a:pPr>
            <a:r>
              <a:rPr lang="en-US" dirty="0">
                <a:solidFill>
                  <a:srgbClr val="1F497D"/>
                </a:solidFill>
              </a:rPr>
              <a:t>Ask the Veteran to identify the disability(</a:t>
            </a:r>
            <a:r>
              <a:rPr lang="en-US" dirty="0" err="1">
                <a:solidFill>
                  <a:srgbClr val="1F497D"/>
                </a:solidFill>
              </a:rPr>
              <a:t>ies</a:t>
            </a:r>
            <a:r>
              <a:rPr lang="en-US" dirty="0">
                <a:solidFill>
                  <a:srgbClr val="1F497D"/>
                </a:solidFill>
              </a:rPr>
              <a:t>) that resulted from exposure to environmental hazards during service. </a:t>
            </a:r>
          </a:p>
          <a:p>
            <a:endParaRPr lang="en-US" b="1" i="1" dirty="0">
              <a:solidFill>
                <a:srgbClr val="1F497D"/>
              </a:solidFill>
            </a:endParaRPr>
          </a:p>
          <a:p>
            <a:r>
              <a:rPr lang="en-US" b="1" i="1" dirty="0">
                <a:solidFill>
                  <a:srgbClr val="1F497D"/>
                </a:solidFill>
              </a:rPr>
              <a:t>Important</a:t>
            </a:r>
            <a:r>
              <a:rPr lang="en-US" dirty="0">
                <a:solidFill>
                  <a:srgbClr val="1F497D"/>
                </a:solidFill>
              </a:rPr>
              <a:t>:  In situations where exposure has been alleged but no specific disability has been identified as resulting from exposure, it would be </a:t>
            </a:r>
            <a:r>
              <a:rPr lang="en-US" b="1" dirty="0">
                <a:solidFill>
                  <a:srgbClr val="1F497D"/>
                </a:solidFill>
              </a:rPr>
              <a:t>erroneous </a:t>
            </a:r>
            <a:r>
              <a:rPr lang="en-US" dirty="0">
                <a:solidFill>
                  <a:srgbClr val="1F497D"/>
                </a:solidFill>
              </a:rPr>
              <a:t>to process the claim as a denial or establish EP control for the incomplete claim unless there were other complete claims also submitted.</a:t>
            </a:r>
          </a:p>
          <a:p>
            <a:pPr marL="344487" lvl="1">
              <a:spcAft>
                <a:spcPts val="600"/>
              </a:spcAft>
              <a:buClr>
                <a:schemeClr val="tx1"/>
              </a:buClr>
            </a:pPr>
            <a:endParaRPr lang="en-US" dirty="0"/>
          </a:p>
        </p:txBody>
      </p:sp>
    </p:spTree>
    <p:extLst>
      <p:ext uri="{BB962C8B-B14F-4D97-AF65-F5344CB8AC3E}">
        <p14:creationId xmlns:p14="http://schemas.microsoft.com/office/powerpoint/2010/main" val="2377592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Initial Development Action</a:t>
            </a:r>
          </a:p>
        </p:txBody>
      </p:sp>
      <p:sp>
        <p:nvSpPr>
          <p:cNvPr id="3" name="Content Placeholder 2"/>
          <p:cNvSpPr>
            <a:spLocks noGrp="1"/>
          </p:cNvSpPr>
          <p:nvPr>
            <p:ph idx="1"/>
            <p:custDataLst>
              <p:tags r:id="rId2"/>
            </p:custDataLst>
          </p:nvPr>
        </p:nvSpPr>
        <p:spPr>
          <a:xfrm>
            <a:off x="457200" y="1655064"/>
            <a:ext cx="8229600" cy="3916363"/>
          </a:xfrm>
        </p:spPr>
        <p:txBody>
          <a:bodyPr/>
          <a:lstStyle/>
          <a:p>
            <a:pPr hangingPunct="0"/>
            <a:r>
              <a:rPr lang="en-US" dirty="0">
                <a:solidFill>
                  <a:srgbClr val="1F497D"/>
                </a:solidFill>
              </a:rPr>
              <a:t>There is no requirement for a specialized Section 5103 notice. </a:t>
            </a:r>
          </a:p>
          <a:p>
            <a:pPr hangingPunct="0"/>
            <a:endParaRPr lang="en-US" dirty="0">
              <a:solidFill>
                <a:srgbClr val="1F497D"/>
              </a:solidFill>
            </a:endParaRPr>
          </a:p>
          <a:p>
            <a:pPr hangingPunct="0"/>
            <a:r>
              <a:rPr lang="en-US" b="1" i="1" dirty="0">
                <a:solidFill>
                  <a:srgbClr val="1F497D"/>
                </a:solidFill>
              </a:rPr>
              <a:t>Important</a:t>
            </a:r>
            <a:r>
              <a:rPr lang="en-US" dirty="0">
                <a:solidFill>
                  <a:srgbClr val="1F497D"/>
                </a:solidFill>
              </a:rPr>
              <a:t>:  Send a standard Section 5103 notice if the Veteran files a substantially complete application on a non-EZ form.</a:t>
            </a:r>
          </a:p>
          <a:p>
            <a:pPr lvl="1"/>
            <a:endParaRPr lang="en-US" sz="1500" dirty="0"/>
          </a:p>
          <a:p>
            <a:pPr lvl="1"/>
            <a:endParaRPr lang="en-US" sz="15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33</a:t>
            </a:fld>
            <a:endParaRPr lang="en-US"/>
          </a:p>
        </p:txBody>
      </p:sp>
    </p:spTree>
    <p:extLst>
      <p:ext uri="{BB962C8B-B14F-4D97-AF65-F5344CB8AC3E}">
        <p14:creationId xmlns:p14="http://schemas.microsoft.com/office/powerpoint/2010/main" val="3760221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Verifying Southwest Asia Service Using </a:t>
            </a:r>
            <a:br>
              <a:rPr lang="en-US" dirty="0"/>
            </a:br>
            <a:r>
              <a:rPr lang="en-US" dirty="0"/>
              <a:t>DD Form 214</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34</a:t>
            </a:fld>
            <a:endParaRPr lang="en-US"/>
          </a:p>
        </p:txBody>
      </p:sp>
      <p:graphicFrame>
        <p:nvGraphicFramePr>
          <p:cNvPr id="7" name="Content Placeholder 3">
            <a:extLst>
              <a:ext uri="{FF2B5EF4-FFF2-40B4-BE49-F238E27FC236}">
                <a16:creationId xmlns:a16="http://schemas.microsoft.com/office/drawing/2014/main" id="{107B4313-A5BA-4E8C-BBF1-0A23C4064265}"/>
              </a:ext>
            </a:extLst>
          </p:cNvPr>
          <p:cNvGraphicFramePr>
            <a:graphicFrameLocks/>
          </p:cNvGraphicFramePr>
          <p:nvPr>
            <p:custDataLst>
              <p:tags r:id="rId3"/>
            </p:custDataLst>
            <p:extLst>
              <p:ext uri="{D42A27DB-BD31-4B8C-83A1-F6EECF244321}">
                <p14:modId xmlns:p14="http://schemas.microsoft.com/office/powerpoint/2010/main" val="2752251886"/>
              </p:ext>
            </p:extLst>
          </p:nvPr>
        </p:nvGraphicFramePr>
        <p:xfrm>
          <a:off x="1146048" y="1880498"/>
          <a:ext cx="6588396" cy="4373998"/>
        </p:xfrm>
        <a:graphic>
          <a:graphicData uri="http://schemas.openxmlformats.org/drawingml/2006/table">
            <a:tbl>
              <a:tblPr firstRow="1" bandRow="1"/>
              <a:tblGrid>
                <a:gridCol w="3294198">
                  <a:extLst>
                    <a:ext uri="{9D8B030D-6E8A-4147-A177-3AD203B41FA5}">
                      <a16:colId xmlns:a16="http://schemas.microsoft.com/office/drawing/2014/main" val="20000"/>
                    </a:ext>
                  </a:extLst>
                </a:gridCol>
                <a:gridCol w="3294198">
                  <a:extLst>
                    <a:ext uri="{9D8B030D-6E8A-4147-A177-3AD203B41FA5}">
                      <a16:colId xmlns:a16="http://schemas.microsoft.com/office/drawing/2014/main" val="20001"/>
                    </a:ext>
                  </a:extLst>
                </a:gridCol>
              </a:tblGrid>
              <a:tr h="328539">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l"/>
                      <a:r>
                        <a:rPr lang="en-US" sz="1000" dirty="0">
                          <a:effectLst/>
                          <a:latin typeface="+mj-lt"/>
                          <a:cs typeface="Times New Roman" panose="02020603050405020304" pitchFamily="18" charset="0"/>
                        </a:rPr>
                        <a:t>If the DD Form 214 shows…</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l"/>
                      <a:r>
                        <a:rPr lang="en-US" sz="1000" dirty="0">
                          <a:effectLst/>
                          <a:latin typeface="+mj-lt"/>
                          <a:cs typeface="Times New Roman" panose="02020603050405020304" pitchFamily="18" charset="0"/>
                        </a:rPr>
                        <a:t>Then consider …</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682053">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l">
                        <a:buFont typeface="Arial"/>
                        <a:buChar char="•"/>
                      </a:pPr>
                      <a:r>
                        <a:rPr lang="en-US" sz="1000" dirty="0">
                          <a:effectLst/>
                          <a:latin typeface="+mj-lt"/>
                          <a:cs typeface="Times New Roman" panose="02020603050405020304" pitchFamily="18" charset="0"/>
                        </a:rPr>
                        <a:t>service in Southwest Asia with exact dates listed in remarks section</a:t>
                      </a:r>
                    </a:p>
                    <a:p>
                      <a:pPr algn="l">
                        <a:buFont typeface="Arial"/>
                        <a:buChar char="•"/>
                      </a:pPr>
                      <a:r>
                        <a:rPr lang="en-US" sz="1000" dirty="0">
                          <a:effectLst/>
                          <a:latin typeface="+mj-lt"/>
                          <a:cs typeface="Times New Roman" panose="02020603050405020304" pitchFamily="18" charset="0"/>
                        </a:rPr>
                        <a:t>Iraq Campaign Medal, or</a:t>
                      </a:r>
                    </a:p>
                    <a:p>
                      <a:pPr algn="l">
                        <a:buFont typeface="Arial"/>
                        <a:buChar char="•"/>
                      </a:pPr>
                      <a:r>
                        <a:rPr lang="en-US" sz="1000" dirty="0">
                          <a:effectLst/>
                          <a:latin typeface="+mj-lt"/>
                          <a:cs typeface="Times New Roman" panose="02020603050405020304" pitchFamily="18" charset="0"/>
                        </a:rPr>
                        <a:t>Kuwait Liberation Medal</a:t>
                      </a: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l"/>
                      <a:r>
                        <a:rPr lang="en-US" sz="1000" dirty="0">
                          <a:effectLst/>
                          <a:latin typeface="+mj-lt"/>
                          <a:cs typeface="Times New Roman" panose="02020603050405020304" pitchFamily="18" charset="0"/>
                        </a:rPr>
                        <a:t>service in Southwest Asia verified</a:t>
                      </a:r>
                      <a:r>
                        <a:rPr lang="en-US" sz="1000" dirty="0">
                          <a:effectLst/>
                          <a:latin typeface="+mn-lt"/>
                          <a:cs typeface="Times New Roman" panose="02020603050405020304" pitchFamily="18" charset="0"/>
                        </a:rPr>
                        <a:t>.</a:t>
                      </a: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0001"/>
                  </a:ext>
                </a:extLst>
              </a:tr>
              <a:tr h="1146733">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l"/>
                      <a:r>
                        <a:rPr lang="en-US" sz="1000" dirty="0">
                          <a:effectLst/>
                          <a:latin typeface="+mj-lt"/>
                          <a:cs typeface="Times New Roman" panose="02020603050405020304" pitchFamily="18" charset="0"/>
                        </a:rPr>
                        <a:t>Southwest Asia Service Medal</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l"/>
                      <a:r>
                        <a:rPr lang="en-US" sz="1000" dirty="0">
                          <a:effectLst/>
                          <a:latin typeface="+mj-lt"/>
                          <a:cs typeface="Times New Roman" panose="02020603050405020304" pitchFamily="18" charset="0"/>
                        </a:rPr>
                        <a:t>service in Southwest Asia potentially verified.</a:t>
                      </a:r>
                    </a:p>
                    <a:p>
                      <a:pPr algn="l"/>
                      <a:r>
                        <a:rPr lang="en-US" sz="1000" dirty="0">
                          <a:effectLst/>
                          <a:latin typeface="+mj-lt"/>
                          <a:cs typeface="Times New Roman" panose="02020603050405020304" pitchFamily="18" charset="0"/>
                        </a:rPr>
                        <a:t>Important: Review DD Form 214 and/or personnel records to ensure that this medal was not awarded solely for service in Israel, Egypt, Turkey, Syria, or Jordan (including the airspace above and the territorial waters) from January 17, 199,1 through November 30, 1995.</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0002"/>
                  </a:ext>
                </a:extLst>
              </a:tr>
              <a:tr h="1193593">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l"/>
                      <a:r>
                        <a:rPr lang="en-US" sz="1000" dirty="0">
                          <a:effectLst/>
                          <a:latin typeface="+mj-lt"/>
                          <a:cs typeface="Times New Roman" panose="02020603050405020304" pitchFamily="18" charset="0"/>
                        </a:rPr>
                        <a:t>Global War on Terrorism Service/Expeditionary Medal</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l">
                        <a:buFont typeface="Arial"/>
                        <a:buChar char="•"/>
                      </a:pPr>
                      <a:r>
                        <a:rPr lang="en-US" sz="1000" dirty="0">
                          <a:effectLst/>
                          <a:latin typeface="+mj-lt"/>
                          <a:cs typeface="Times New Roman" panose="02020603050405020304" pitchFamily="18" charset="0"/>
                        </a:rPr>
                        <a:t>service in Southwest Asia </a:t>
                      </a:r>
                      <a:r>
                        <a:rPr lang="en-US" sz="1000" u="sng" dirty="0">
                          <a:effectLst/>
                          <a:latin typeface="+mj-lt"/>
                          <a:cs typeface="Times New Roman" panose="02020603050405020304" pitchFamily="18" charset="0"/>
                        </a:rPr>
                        <a:t>not</a:t>
                      </a:r>
                      <a:r>
                        <a:rPr lang="en-US" sz="1000" dirty="0">
                          <a:effectLst/>
                          <a:latin typeface="+mj-lt"/>
                          <a:cs typeface="Times New Roman" panose="02020603050405020304" pitchFamily="18" charset="0"/>
                        </a:rPr>
                        <a:t> verified, and</a:t>
                      </a:r>
                    </a:p>
                    <a:p>
                      <a:pPr algn="l">
                        <a:buFont typeface="Arial"/>
                        <a:buChar char="•"/>
                      </a:pPr>
                      <a:r>
                        <a:rPr lang="en-US" sz="1000" dirty="0">
                          <a:effectLst/>
                          <a:latin typeface="+mj-lt"/>
                          <a:cs typeface="Times New Roman" panose="02020603050405020304" pitchFamily="18" charset="0"/>
                        </a:rPr>
                        <a:t>request service personnel records, if not already of record, for verification of Southwest Asia service.</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0003"/>
                  </a:ext>
                </a:extLst>
              </a:tr>
              <a:tr h="1023080">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l"/>
                      <a:r>
                        <a:rPr lang="en-US" sz="1000" dirty="0">
                          <a:effectLst/>
                          <a:latin typeface="+mj-lt"/>
                          <a:cs typeface="Times New Roman" panose="02020603050405020304" pitchFamily="18" charset="0"/>
                        </a:rPr>
                        <a:t>The Afghanistan Campaign Medal</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l">
                        <a:buFont typeface="Arial"/>
                        <a:buChar char="•"/>
                      </a:pPr>
                      <a:r>
                        <a:rPr lang="en-US" sz="1000" dirty="0">
                          <a:effectLst/>
                          <a:latin typeface="+mj-lt"/>
                          <a:cs typeface="Times New Roman" panose="02020603050405020304" pitchFamily="18" charset="0"/>
                        </a:rPr>
                        <a:t>service in Afghanistan </a:t>
                      </a:r>
                      <a:r>
                        <a:rPr lang="en-US" sz="1000" b="1" dirty="0">
                          <a:effectLst/>
                          <a:latin typeface="+mj-lt"/>
                          <a:cs typeface="Times New Roman" panose="02020603050405020304" pitchFamily="18" charset="0"/>
                        </a:rPr>
                        <a:t>verified</a:t>
                      </a:r>
                      <a:r>
                        <a:rPr lang="en-US" sz="1000" dirty="0">
                          <a:effectLst/>
                          <a:latin typeface="+mj-lt"/>
                          <a:cs typeface="Times New Roman" panose="02020603050405020304" pitchFamily="18" charset="0"/>
                        </a:rPr>
                        <a:t> for the sole purpose of a claim for presumptive SC for </a:t>
                      </a:r>
                      <a:r>
                        <a:rPr lang="en-US" sz="1000" b="1" dirty="0">
                          <a:effectLst/>
                          <a:latin typeface="+mj-lt"/>
                          <a:cs typeface="Times New Roman" panose="02020603050405020304" pitchFamily="18" charset="0"/>
                        </a:rPr>
                        <a:t>infectious diseases </a:t>
                      </a:r>
                      <a:r>
                        <a:rPr lang="en-US" sz="1000" dirty="0">
                          <a:effectLst/>
                          <a:latin typeface="+mj-lt"/>
                          <a:cs typeface="Times New Roman" panose="02020603050405020304" pitchFamily="18" charset="0"/>
                        </a:rPr>
                        <a:t>listed under 38 CFR 3.317(c), and</a:t>
                      </a:r>
                    </a:p>
                    <a:p>
                      <a:pPr algn="l">
                        <a:buFont typeface="Arial"/>
                        <a:buChar char="•"/>
                      </a:pPr>
                      <a:r>
                        <a:rPr lang="en-US" sz="1000" dirty="0">
                          <a:effectLst/>
                          <a:latin typeface="+mj-lt"/>
                          <a:cs typeface="Times New Roman" panose="02020603050405020304" pitchFamily="18" charset="0"/>
                        </a:rPr>
                        <a:t>Southwest Asia service not verified for the purpose of compensation for undiagnosed illness or medically unexplained chronic multi-symptom illnesses.</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5931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Requesting Service Department Records</a:t>
            </a:r>
          </a:p>
        </p:txBody>
      </p:sp>
      <p:sp>
        <p:nvSpPr>
          <p:cNvPr id="3" name="Content Placeholder 2"/>
          <p:cNvSpPr>
            <a:spLocks noGrp="1"/>
          </p:cNvSpPr>
          <p:nvPr>
            <p:ph idx="1"/>
            <p:custDataLst>
              <p:tags r:id="rId2"/>
            </p:custDataLst>
          </p:nvPr>
        </p:nvSpPr>
        <p:spPr>
          <a:xfrm>
            <a:off x="457200" y="2057401"/>
            <a:ext cx="8229600" cy="365126"/>
          </a:xfrm>
        </p:spPr>
        <p:txBody>
          <a:bodyPr>
            <a:normAutofit fontScale="92500" lnSpcReduction="10000"/>
          </a:bodyPr>
          <a:lstStyle/>
          <a:p>
            <a:pPr marL="0" indent="0">
              <a:buNone/>
            </a:pPr>
            <a:r>
              <a:rPr lang="en-US" dirty="0">
                <a:solidFill>
                  <a:srgbClr val="1F497D"/>
                </a:solidFill>
              </a:rPr>
              <a:t>In addition to service treatment records (STRs), request: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35</a:t>
            </a:fld>
            <a:endParaRPr lang="en-US"/>
          </a:p>
        </p:txBody>
      </p:sp>
      <p:sp>
        <p:nvSpPr>
          <p:cNvPr id="5" name="TextBox 4">
            <a:extLst>
              <a:ext uri="{FF2B5EF4-FFF2-40B4-BE49-F238E27FC236}">
                <a16:creationId xmlns:a16="http://schemas.microsoft.com/office/drawing/2014/main" id="{05F244A2-363A-471D-843F-77801F687FC2}"/>
              </a:ext>
            </a:extLst>
          </p:cNvPr>
          <p:cNvSpPr txBox="1"/>
          <p:nvPr>
            <p:custDataLst>
              <p:tags r:id="rId4"/>
            </p:custDataLst>
          </p:nvPr>
        </p:nvSpPr>
        <p:spPr>
          <a:xfrm>
            <a:off x="457200" y="2599430"/>
            <a:ext cx="8229600" cy="2954655"/>
          </a:xfrm>
          <a:prstGeom prst="rect">
            <a:avLst/>
          </a:prstGeom>
          <a:noFill/>
        </p:spPr>
        <p:txBody>
          <a:bodyPr wrap="square" rtlCol="0">
            <a:spAutoFit/>
          </a:bodyPr>
          <a:lstStyle/>
          <a:p>
            <a:pPr marL="342900" indent="-284163">
              <a:spcAft>
                <a:spcPts val="600"/>
              </a:spcAft>
              <a:buClr>
                <a:schemeClr val="tx1"/>
              </a:buClr>
              <a:buFont typeface="Arial" panose="020B0604020202020204" pitchFamily="34" charset="0"/>
              <a:buChar char="•"/>
            </a:pPr>
            <a:r>
              <a:rPr lang="en-US" sz="2000" dirty="0">
                <a:solidFill>
                  <a:srgbClr val="1F497D"/>
                </a:solidFill>
              </a:rPr>
              <a:t>clinical records, if the Veteran furnishes information on the application about specific inpatient treatment, and</a:t>
            </a:r>
          </a:p>
          <a:p>
            <a:pPr marL="342900" indent="-284163">
              <a:spcAft>
                <a:spcPts val="600"/>
              </a:spcAft>
              <a:buClr>
                <a:schemeClr val="tx1"/>
              </a:buClr>
              <a:buFont typeface="Arial" panose="020B0604020202020204" pitchFamily="34" charset="0"/>
              <a:buChar char="•"/>
            </a:pPr>
            <a:r>
              <a:rPr lang="en-US" sz="2000" dirty="0">
                <a:solidFill>
                  <a:srgbClr val="1F497D"/>
                </a:solidFill>
              </a:rPr>
              <a:t>service personnel records, if the dates of service in Southwest Asia during the Gulf War period that began on August 2, 1990, are not already of record.</a:t>
            </a:r>
          </a:p>
          <a:p>
            <a:pPr marL="342900" indent="-284163">
              <a:spcAft>
                <a:spcPts val="600"/>
              </a:spcAft>
              <a:buClr>
                <a:schemeClr val="tx1"/>
              </a:buClr>
              <a:buFont typeface="Arial" panose="020B0604020202020204" pitchFamily="34" charset="0"/>
              <a:buChar char="•"/>
            </a:pPr>
            <a:endParaRPr lang="en-US" sz="1050" dirty="0">
              <a:solidFill>
                <a:srgbClr val="1F497D"/>
              </a:solidFill>
            </a:endParaRPr>
          </a:p>
          <a:p>
            <a:pPr marL="58737">
              <a:spcAft>
                <a:spcPts val="600"/>
              </a:spcAft>
              <a:buClr>
                <a:schemeClr val="tx1"/>
              </a:buClr>
            </a:pPr>
            <a:r>
              <a:rPr lang="en-US" b="1" i="1" dirty="0">
                <a:solidFill>
                  <a:srgbClr val="1F497D"/>
                </a:solidFill>
              </a:rPr>
              <a:t>Note</a:t>
            </a:r>
            <a:r>
              <a:rPr lang="en-US" dirty="0">
                <a:solidFill>
                  <a:srgbClr val="1F497D"/>
                </a:solidFill>
              </a:rPr>
              <a:t>: Concurrently request clinical records, service personnel records, and STRs, if all are needed.</a:t>
            </a:r>
            <a:endParaRPr lang="en-US" sz="2000" dirty="0">
              <a:solidFill>
                <a:srgbClr val="1F497D"/>
              </a:solidFill>
            </a:endParaRPr>
          </a:p>
          <a:p>
            <a:endParaRPr lang="en-US" dirty="0"/>
          </a:p>
        </p:txBody>
      </p:sp>
    </p:spTree>
    <p:extLst>
      <p:ext uri="{BB962C8B-B14F-4D97-AF65-F5344CB8AC3E}">
        <p14:creationId xmlns:p14="http://schemas.microsoft.com/office/powerpoint/2010/main" val="1002333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D5F4-57C1-452B-8DA0-8885B363442B}"/>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AD019F36-2234-4210-996B-AF31AD25D71D}"/>
              </a:ext>
            </a:extLst>
          </p:cNvPr>
          <p:cNvSpPr>
            <a:spLocks noGrp="1"/>
          </p:cNvSpPr>
          <p:nvPr>
            <p:ph idx="1"/>
          </p:nvPr>
        </p:nvSpPr>
        <p:spPr>
          <a:xfrm>
            <a:off x="457200" y="1470818"/>
            <a:ext cx="8229600" cy="4877731"/>
          </a:xfrm>
        </p:spPr>
        <p:txBody>
          <a:bodyPr>
            <a:normAutofit lnSpcReduction="10000"/>
          </a:bodyPr>
          <a:lstStyle/>
          <a:p>
            <a:pPr marL="0" indent="0">
              <a:buNone/>
            </a:pPr>
            <a:r>
              <a:rPr lang="en-US" dirty="0">
                <a:solidFill>
                  <a:srgbClr val="1F497D"/>
                </a:solidFill>
              </a:rPr>
              <a:t>Veteran submits a VA Form 21-526EZ</a:t>
            </a:r>
            <a:r>
              <a:rPr lang="en-US" i="1" dirty="0">
                <a:solidFill>
                  <a:srgbClr val="1F497D"/>
                </a:solidFill>
              </a:rPr>
              <a:t>, Application for Disability Compensation and Related Compensation Benefits</a:t>
            </a:r>
            <a:r>
              <a:rPr lang="en-US" dirty="0">
                <a:solidFill>
                  <a:srgbClr val="1F497D"/>
                </a:solidFill>
              </a:rPr>
              <a:t>, listing exposure to environmental hazards due to service in Southwest Asia as a contention and an EP 110 was established.  His DD214 shows that he served on multiple tours in Iraq.  The EP has been assigned to you to work.  What should your next steps be?</a:t>
            </a:r>
          </a:p>
          <a:p>
            <a:endParaRPr lang="en-US" sz="1050" dirty="0">
              <a:solidFill>
                <a:srgbClr val="1F497D"/>
              </a:solidFill>
            </a:endParaRPr>
          </a:p>
          <a:p>
            <a:pPr marL="318790" lvl="2" indent="0">
              <a:buNone/>
            </a:pPr>
            <a:r>
              <a:rPr lang="en-US" sz="1800" b="1" dirty="0">
                <a:solidFill>
                  <a:srgbClr val="1F497D"/>
                </a:solidFill>
              </a:rPr>
              <a:t>Either call or write the veteran and inform him that he must identify a specific disability since exposure in and of itself is not a disability.  Ask him to provide you with the name of the condition that resulted from his exposure.</a:t>
            </a:r>
          </a:p>
          <a:p>
            <a:pPr marL="318790" lvl="2" indent="0">
              <a:buNone/>
            </a:pPr>
            <a:endParaRPr lang="en-US" sz="1000" dirty="0">
              <a:solidFill>
                <a:srgbClr val="1F497D"/>
              </a:solidFill>
            </a:endParaRPr>
          </a:p>
          <a:p>
            <a:pPr marL="318790" lvl="2" indent="0">
              <a:buNone/>
            </a:pPr>
            <a:r>
              <a:rPr lang="en-US" sz="1800" b="1" dirty="0">
                <a:solidFill>
                  <a:srgbClr val="1F497D"/>
                </a:solidFill>
              </a:rPr>
              <a:t>If you are unable to reach the veteran via the phone and you have taken action to send the veteran a letter, you will need to dispose of the EP 110.  Since an indication of exposure to environmental hazards in and of itself is not a substantially complete claim, an EP should not have been established.  </a:t>
            </a:r>
          </a:p>
        </p:txBody>
      </p:sp>
      <p:sp>
        <p:nvSpPr>
          <p:cNvPr id="4" name="Slide Number Placeholder 3">
            <a:extLst>
              <a:ext uri="{FF2B5EF4-FFF2-40B4-BE49-F238E27FC236}">
                <a16:creationId xmlns:a16="http://schemas.microsoft.com/office/drawing/2014/main" id="{53C23B7A-51A2-4460-98A5-14F9F38A3D72}"/>
              </a:ext>
            </a:extLst>
          </p:cNvPr>
          <p:cNvSpPr>
            <a:spLocks noGrp="1"/>
          </p:cNvSpPr>
          <p:nvPr>
            <p:ph type="sldNum" sz="quarter" idx="12"/>
          </p:nvPr>
        </p:nvSpPr>
        <p:spPr/>
        <p:txBody>
          <a:bodyPr/>
          <a:lstStyle/>
          <a:p>
            <a:fld id="{36A6A193-2FDC-48DD-8023-1C75B05EEA9A}" type="slidenum">
              <a:rPr lang="en-US" smtClean="0"/>
              <a:pPr/>
              <a:t>36</a:t>
            </a:fld>
            <a:endParaRPr lang="en-US" dirty="0"/>
          </a:p>
        </p:txBody>
      </p:sp>
    </p:spTree>
    <p:extLst>
      <p:ext uri="{BB962C8B-B14F-4D97-AF65-F5344CB8AC3E}">
        <p14:creationId xmlns:p14="http://schemas.microsoft.com/office/powerpoint/2010/main" val="60484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Considering VHA Persian Gulf Health Registry Examinations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None/>
            </a:pPr>
            <a:r>
              <a:rPr lang="en-US" dirty="0">
                <a:solidFill>
                  <a:srgbClr val="1F497D"/>
                </a:solidFill>
              </a:rPr>
              <a:t>In all cases when the Veteran has been examined as part of the Veterans Heath Administration (VHA) Persian Gulf Health Registry, ensure those results have been obtained.</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37</a:t>
            </a:fld>
            <a:endParaRPr lang="en-US"/>
          </a:p>
        </p:txBody>
      </p:sp>
    </p:spTree>
    <p:extLst>
      <p:ext uri="{BB962C8B-B14F-4D97-AF65-F5344CB8AC3E}">
        <p14:creationId xmlns:p14="http://schemas.microsoft.com/office/powerpoint/2010/main" val="3044444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When an Examination </a:t>
            </a:r>
            <a:r>
              <a:rPr lang="en-US" b="1" dirty="0"/>
              <a:t>is</a:t>
            </a:r>
            <a:r>
              <a:rPr lang="en-US" dirty="0">
                <a:effectLst>
                  <a:outerShdw blurRad="38100" dist="38100" dir="2700000" algn="tl">
                    <a:srgbClr val="000000">
                      <a:alpha val="43137"/>
                    </a:srgbClr>
                  </a:outerShdw>
                </a:effectLst>
              </a:rPr>
              <a:t> </a:t>
            </a:r>
            <a:r>
              <a:rPr lang="en-US" dirty="0"/>
              <a:t>Necessary</a:t>
            </a:r>
          </a:p>
        </p:txBody>
      </p:sp>
      <p:sp>
        <p:nvSpPr>
          <p:cNvPr id="3" name="Content Placeholder 2"/>
          <p:cNvSpPr>
            <a:spLocks noGrp="1"/>
          </p:cNvSpPr>
          <p:nvPr>
            <p:ph idx="1"/>
            <p:custDataLst>
              <p:tags r:id="rId2"/>
            </p:custDataLst>
          </p:nvPr>
        </p:nvSpPr>
        <p:spPr>
          <a:xfrm>
            <a:off x="432487" y="1673064"/>
            <a:ext cx="8464378" cy="800767"/>
          </a:xfrm>
        </p:spPr>
        <p:txBody>
          <a:bodyPr>
            <a:normAutofit/>
          </a:bodyPr>
          <a:lstStyle/>
          <a:p>
            <a:pPr marL="0" indent="0">
              <a:lnSpc>
                <a:spcPct val="110000"/>
              </a:lnSpc>
              <a:buNone/>
            </a:pPr>
            <a:r>
              <a:rPr lang="en-US" dirty="0">
                <a:solidFill>
                  <a:srgbClr val="1F497D"/>
                </a:solidFill>
              </a:rPr>
              <a:t>An examination is necessary in cases falling under §3.317 when there is: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38</a:t>
            </a:fld>
            <a:endParaRPr lang="en-US"/>
          </a:p>
        </p:txBody>
      </p:sp>
      <p:sp>
        <p:nvSpPr>
          <p:cNvPr id="5" name="TextBox 4">
            <a:extLst>
              <a:ext uri="{FF2B5EF4-FFF2-40B4-BE49-F238E27FC236}">
                <a16:creationId xmlns:a16="http://schemas.microsoft.com/office/drawing/2014/main" id="{84F19035-F57D-4E5F-815E-E3B89B19FF90}"/>
              </a:ext>
            </a:extLst>
          </p:cNvPr>
          <p:cNvSpPr txBox="1"/>
          <p:nvPr>
            <p:custDataLst>
              <p:tags r:id="rId4"/>
            </p:custDataLst>
          </p:nvPr>
        </p:nvSpPr>
        <p:spPr>
          <a:xfrm>
            <a:off x="452283" y="2241246"/>
            <a:ext cx="8170606" cy="1400383"/>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solidFill>
                  <a:srgbClr val="1F497D"/>
                </a:solidFill>
              </a:rPr>
              <a:t>Competent lay or medical evidence of a chronic disease (or chronic signs or symptoms of a disease) listed in §3.317 manifesting within the period specified in §3.317, </a:t>
            </a:r>
            <a:r>
              <a:rPr lang="en-US" sz="2000" b="1" dirty="0">
                <a:solidFill>
                  <a:srgbClr val="1F497D"/>
                </a:solidFill>
              </a:rPr>
              <a:t>and </a:t>
            </a:r>
          </a:p>
          <a:p>
            <a:pPr marL="342900" indent="-342900">
              <a:spcAft>
                <a:spcPts val="600"/>
              </a:spcAft>
              <a:buClr>
                <a:schemeClr val="tx1"/>
              </a:buClr>
              <a:buFont typeface="Arial" panose="020B0604020202020204" pitchFamily="34" charset="0"/>
              <a:buChar char="•"/>
            </a:pPr>
            <a:r>
              <a:rPr lang="en-US" dirty="0">
                <a:solidFill>
                  <a:srgbClr val="1F497D"/>
                </a:solidFill>
              </a:rPr>
              <a:t>Service required by §3.317 </a:t>
            </a:r>
          </a:p>
        </p:txBody>
      </p:sp>
      <p:sp>
        <p:nvSpPr>
          <p:cNvPr id="6" name="TextBox 5">
            <a:extLst>
              <a:ext uri="{FF2B5EF4-FFF2-40B4-BE49-F238E27FC236}">
                <a16:creationId xmlns:a16="http://schemas.microsoft.com/office/drawing/2014/main" id="{870C8690-8FA6-4627-8324-9D35C787829E}"/>
              </a:ext>
            </a:extLst>
          </p:cNvPr>
          <p:cNvSpPr txBox="1"/>
          <p:nvPr>
            <p:custDataLst>
              <p:tags r:id="rId5"/>
            </p:custDataLst>
          </p:nvPr>
        </p:nvSpPr>
        <p:spPr>
          <a:xfrm>
            <a:off x="452283" y="4234963"/>
            <a:ext cx="8333117" cy="218521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dirty="0">
                <a:solidFill>
                  <a:srgbClr val="1F497D"/>
                </a:solidFill>
              </a:rPr>
              <a:t>The threshold for requiring an examination is </a:t>
            </a:r>
            <a:r>
              <a:rPr lang="en-US" b="1" i="1" u="sng" dirty="0">
                <a:solidFill>
                  <a:srgbClr val="1F497D"/>
                </a:solidFill>
              </a:rPr>
              <a:t>low</a:t>
            </a:r>
            <a:r>
              <a:rPr lang="en-US" dirty="0">
                <a:solidFill>
                  <a:srgbClr val="1F497D"/>
                </a:solidFill>
              </a:rPr>
              <a:t>.</a:t>
            </a:r>
            <a:r>
              <a:rPr lang="en-US" u="sng" dirty="0">
                <a:solidFill>
                  <a:srgbClr val="1F497D"/>
                </a:solidFill>
              </a:rPr>
              <a:t> </a:t>
            </a:r>
            <a:r>
              <a:rPr lang="en-US" i="1" u="sng" dirty="0">
                <a:solidFill>
                  <a:srgbClr val="1F497D"/>
                </a:solidFill>
              </a:rPr>
              <a:t>  </a:t>
            </a:r>
          </a:p>
          <a:p>
            <a:pPr marL="285750" indent="-285750">
              <a:spcAft>
                <a:spcPts val="600"/>
              </a:spcAft>
              <a:buClr>
                <a:schemeClr val="tx1"/>
              </a:buClr>
              <a:buFont typeface="Arial" panose="020B0604020202020204" pitchFamily="34" charset="0"/>
              <a:buChar char="•"/>
            </a:pPr>
            <a:r>
              <a:rPr lang="en-US" dirty="0">
                <a:solidFill>
                  <a:srgbClr val="1F497D"/>
                </a:solidFill>
              </a:rPr>
              <a:t>The Veteran does not have to specifically indicate that the condition he or she is claiming is due to Gulf War service.  If we have competent lay or medical evidence of a chronic disease or any of the chronic signs and symptoms listed in §3.317, and the required GW Service is of record, </a:t>
            </a:r>
            <a:r>
              <a:rPr lang="en-US" b="1" u="sng" dirty="0">
                <a:solidFill>
                  <a:srgbClr val="1F497D"/>
                </a:solidFill>
              </a:rPr>
              <a:t>we order an exam</a:t>
            </a:r>
            <a:r>
              <a:rPr lang="en-US" dirty="0">
                <a:solidFill>
                  <a:srgbClr val="1F497D"/>
                </a:solidFill>
              </a:rPr>
              <a:t>.  </a:t>
            </a:r>
          </a:p>
          <a:p>
            <a:endParaRPr lang="en-US" dirty="0"/>
          </a:p>
        </p:txBody>
      </p:sp>
      <p:sp>
        <p:nvSpPr>
          <p:cNvPr id="7" name="TextBox 6">
            <a:extLst>
              <a:ext uri="{FF2B5EF4-FFF2-40B4-BE49-F238E27FC236}">
                <a16:creationId xmlns:a16="http://schemas.microsoft.com/office/drawing/2014/main" id="{AB3A4765-6363-4B47-8E32-FD0135126C39}"/>
              </a:ext>
            </a:extLst>
          </p:cNvPr>
          <p:cNvSpPr txBox="1"/>
          <p:nvPr>
            <p:custDataLst>
              <p:tags r:id="rId6"/>
            </p:custDataLst>
          </p:nvPr>
        </p:nvSpPr>
        <p:spPr>
          <a:xfrm>
            <a:off x="358600" y="3815590"/>
            <a:ext cx="3929935" cy="646331"/>
          </a:xfrm>
          <a:prstGeom prst="rect">
            <a:avLst/>
          </a:prstGeom>
          <a:noFill/>
        </p:spPr>
        <p:txBody>
          <a:bodyPr wrap="square" rtlCol="0">
            <a:spAutoFit/>
          </a:bodyPr>
          <a:lstStyle/>
          <a:p>
            <a:r>
              <a:rPr lang="en-US" b="1" i="1" dirty="0">
                <a:solidFill>
                  <a:srgbClr val="1F497D"/>
                </a:solidFill>
              </a:rPr>
              <a:t>Important</a:t>
            </a:r>
            <a:r>
              <a:rPr lang="en-US" dirty="0">
                <a:solidFill>
                  <a:srgbClr val="1F497D"/>
                </a:solidFill>
              </a:rPr>
              <a:t>: </a:t>
            </a:r>
          </a:p>
          <a:p>
            <a:endParaRPr lang="en-US" dirty="0"/>
          </a:p>
        </p:txBody>
      </p:sp>
    </p:spTree>
    <p:extLst>
      <p:ext uri="{BB962C8B-B14F-4D97-AF65-F5344CB8AC3E}">
        <p14:creationId xmlns:p14="http://schemas.microsoft.com/office/powerpoint/2010/main" val="205253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Gulf War General Medical Examination</a:t>
            </a:r>
          </a:p>
        </p:txBody>
      </p:sp>
      <p:sp>
        <p:nvSpPr>
          <p:cNvPr id="3" name="Content Placeholder 2"/>
          <p:cNvSpPr>
            <a:spLocks noGrp="1"/>
          </p:cNvSpPr>
          <p:nvPr>
            <p:ph idx="1"/>
            <p:custDataLst>
              <p:tags r:id="rId2"/>
            </p:custDataLst>
          </p:nvPr>
        </p:nvSpPr>
        <p:spPr>
          <a:xfrm>
            <a:off x="457200" y="1740408"/>
            <a:ext cx="8229600" cy="3916363"/>
          </a:xfrm>
        </p:spPr>
        <p:txBody>
          <a:bodyPr>
            <a:normAutofit/>
          </a:bodyPr>
          <a:lstStyle/>
          <a:p>
            <a:pPr marL="0" indent="0">
              <a:lnSpc>
                <a:spcPct val="110000"/>
              </a:lnSpc>
              <a:buNone/>
            </a:pPr>
            <a:r>
              <a:rPr lang="en-US" dirty="0">
                <a:solidFill>
                  <a:srgbClr val="1F497D"/>
                </a:solidFill>
              </a:rPr>
              <a:t>Identifies what signs and symptoms the Veteran has, what other examinations are needed, and provides a medical statement explaining whether the Veteran’s disability pattern is:</a:t>
            </a:r>
          </a:p>
          <a:p>
            <a:pPr lvl="1">
              <a:lnSpc>
                <a:spcPct val="110000"/>
              </a:lnSpc>
            </a:pPr>
            <a:r>
              <a:rPr lang="en-US" dirty="0">
                <a:solidFill>
                  <a:srgbClr val="1F497D"/>
                </a:solidFill>
              </a:rPr>
              <a:t>(1) an undiagnosed illness</a:t>
            </a:r>
          </a:p>
          <a:p>
            <a:pPr lvl="1">
              <a:lnSpc>
                <a:spcPct val="110000"/>
              </a:lnSpc>
            </a:pPr>
            <a:r>
              <a:rPr lang="en-US" dirty="0">
                <a:solidFill>
                  <a:srgbClr val="1F497D"/>
                </a:solidFill>
              </a:rPr>
              <a:t>(2) a diagnosable but medically unexplained chronic multi-symptom illness of unknown etiology</a:t>
            </a:r>
          </a:p>
          <a:p>
            <a:pPr lvl="1">
              <a:lnSpc>
                <a:spcPct val="110000"/>
              </a:lnSpc>
            </a:pPr>
            <a:r>
              <a:rPr lang="en-US" dirty="0">
                <a:solidFill>
                  <a:srgbClr val="1F497D"/>
                </a:solidFill>
              </a:rPr>
              <a:t>(3) a diagnosable chronic multi-symptom illness with a partially explained etiology, or</a:t>
            </a:r>
          </a:p>
          <a:p>
            <a:pPr lvl="1">
              <a:lnSpc>
                <a:spcPct val="110000"/>
              </a:lnSpc>
            </a:pPr>
            <a:r>
              <a:rPr lang="en-US" dirty="0">
                <a:solidFill>
                  <a:srgbClr val="1F497D"/>
                </a:solidFill>
              </a:rPr>
              <a:t>(4) a disease with a clear and specific etiology and diagnosis.</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39</a:t>
            </a:fld>
            <a:endParaRPr lang="en-US"/>
          </a:p>
        </p:txBody>
      </p:sp>
    </p:spTree>
    <p:extLst>
      <p:ext uri="{BB962C8B-B14F-4D97-AF65-F5344CB8AC3E}">
        <p14:creationId xmlns:p14="http://schemas.microsoft.com/office/powerpoint/2010/main" val="390869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AA88-C529-4215-8464-15E5B0A69A03}"/>
              </a:ext>
            </a:extLst>
          </p:cNvPr>
          <p:cNvSpPr>
            <a:spLocks noGrp="1"/>
          </p:cNvSpPr>
          <p:nvPr>
            <p:ph type="title"/>
          </p:nvPr>
        </p:nvSpPr>
        <p:spPr/>
        <p:txBody>
          <a:bodyPr/>
          <a:lstStyle/>
          <a:p>
            <a:r>
              <a:rPr lang="en-US" dirty="0"/>
              <a:t>Application in the Workplace</a:t>
            </a:r>
          </a:p>
        </p:txBody>
      </p:sp>
      <p:sp>
        <p:nvSpPr>
          <p:cNvPr id="3" name="Content Placeholder 2">
            <a:extLst>
              <a:ext uri="{FF2B5EF4-FFF2-40B4-BE49-F238E27FC236}">
                <a16:creationId xmlns:a16="http://schemas.microsoft.com/office/drawing/2014/main" id="{DDF81C50-FCD3-434F-9AB4-E5C593E35FB1}"/>
              </a:ext>
            </a:extLst>
          </p:cNvPr>
          <p:cNvSpPr>
            <a:spLocks noGrp="1"/>
          </p:cNvSpPr>
          <p:nvPr>
            <p:ph idx="1"/>
          </p:nvPr>
        </p:nvSpPr>
        <p:spPr>
          <a:xfrm>
            <a:off x="457200" y="1880498"/>
            <a:ext cx="8229600" cy="4075459"/>
          </a:xfrm>
        </p:spPr>
        <p:txBody>
          <a:bodyPr/>
          <a:lstStyle/>
          <a:p>
            <a:pPr marL="0" indent="0">
              <a:buNone/>
            </a:pPr>
            <a:br>
              <a:rPr lang="en-US" dirty="0">
                <a:solidFill>
                  <a:srgbClr val="1F497D"/>
                </a:solidFill>
              </a:rPr>
            </a:br>
            <a:r>
              <a:rPr lang="en-US" dirty="0">
                <a:solidFill>
                  <a:srgbClr val="1F497D"/>
                </a:solidFill>
              </a:rPr>
              <a:t>Becoming familiar with these types of claim will:</a:t>
            </a:r>
          </a:p>
          <a:p>
            <a:pPr lvl="1"/>
            <a:r>
              <a:rPr lang="en-US" sz="2000" dirty="0">
                <a:solidFill>
                  <a:srgbClr val="1F497D"/>
                </a:solidFill>
              </a:rPr>
              <a:t>Improve your own personal quality and the quality of your office</a:t>
            </a:r>
          </a:p>
          <a:p>
            <a:pPr lvl="1"/>
            <a:r>
              <a:rPr lang="en-US" sz="2000" dirty="0">
                <a:solidFill>
                  <a:srgbClr val="1F497D"/>
                </a:solidFill>
              </a:rPr>
              <a:t>Ensure the accuracy of decisions rendered in connection with claims submitted for conditions resulting from service in Southwest Asia</a:t>
            </a:r>
          </a:p>
          <a:p>
            <a:pPr lvl="1"/>
            <a:r>
              <a:rPr lang="en-US" sz="2000" dirty="0">
                <a:solidFill>
                  <a:srgbClr val="1F497D"/>
                </a:solidFill>
              </a:rPr>
              <a:t>Prevent unnecessary delays in the claims process which may result from over or under development </a:t>
            </a:r>
            <a:endParaRPr lang="en-US" dirty="0">
              <a:solidFill>
                <a:srgbClr val="1F497D"/>
              </a:solidFill>
            </a:endParaRPr>
          </a:p>
          <a:p>
            <a:pPr marL="162521" lvl="1" indent="0">
              <a:buNone/>
            </a:pPr>
            <a:br>
              <a:rPr lang="en-US" dirty="0"/>
            </a:b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86688DC-C1AF-4660-90BD-5B0AFB2DD6AA}"/>
              </a:ext>
            </a:extLst>
          </p:cNvPr>
          <p:cNvSpPr>
            <a:spLocks noGrp="1"/>
          </p:cNvSpPr>
          <p:nvPr>
            <p:ph type="sldNum" sz="quarter" idx="12"/>
          </p:nvPr>
        </p:nvSpPr>
        <p:spPr/>
        <p:txBody>
          <a:bodyPr/>
          <a:lstStyle/>
          <a:p>
            <a:fld id="{36A6A193-2FDC-48DD-8023-1C75B05EEA9A}" type="slidenum">
              <a:rPr lang="en-US" smtClean="0"/>
              <a:pPr/>
              <a:t>4</a:t>
            </a:fld>
            <a:endParaRPr lang="en-US" dirty="0"/>
          </a:p>
        </p:txBody>
      </p:sp>
      <p:pic>
        <p:nvPicPr>
          <p:cNvPr id="5" name="Picture 4" descr="A picture containing person, food, holding, phone&#10;&#10;Description automatically generated">
            <a:extLst>
              <a:ext uri="{FF2B5EF4-FFF2-40B4-BE49-F238E27FC236}">
                <a16:creationId xmlns:a16="http://schemas.microsoft.com/office/drawing/2014/main" id="{D21D7249-EDAD-4775-8781-4580404215C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18928" y="4840072"/>
            <a:ext cx="2706144" cy="1761906"/>
          </a:xfrm>
          <a:prstGeom prst="rect">
            <a:avLst/>
          </a:prstGeom>
        </p:spPr>
      </p:pic>
    </p:spTree>
    <p:extLst>
      <p:ext uri="{BB962C8B-B14F-4D97-AF65-F5344CB8AC3E}">
        <p14:creationId xmlns:p14="http://schemas.microsoft.com/office/powerpoint/2010/main" val="3721294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When a Gulf War Examination </a:t>
            </a:r>
            <a:r>
              <a:rPr lang="en-US" b="1" dirty="0"/>
              <a:t>is not</a:t>
            </a:r>
            <a:r>
              <a:rPr lang="en-US" b="1" dirty="0">
                <a:solidFill>
                  <a:srgbClr val="CC0000"/>
                </a:solidFill>
              </a:rPr>
              <a:t> </a:t>
            </a:r>
            <a:r>
              <a:rPr lang="en-US" dirty="0"/>
              <a:t>Necessary</a:t>
            </a:r>
          </a:p>
        </p:txBody>
      </p:sp>
      <p:sp>
        <p:nvSpPr>
          <p:cNvPr id="3" name="Content Placeholder 2"/>
          <p:cNvSpPr>
            <a:spLocks noGrp="1"/>
          </p:cNvSpPr>
          <p:nvPr>
            <p:ph idx="1"/>
            <p:custDataLst>
              <p:tags r:id="rId2"/>
            </p:custDataLst>
          </p:nvPr>
        </p:nvSpPr>
        <p:spPr>
          <a:xfrm>
            <a:off x="457200" y="1703832"/>
            <a:ext cx="8229600" cy="4449833"/>
          </a:xfrm>
        </p:spPr>
        <p:txBody>
          <a:bodyPr>
            <a:normAutofit fontScale="70000" lnSpcReduction="20000"/>
          </a:bodyPr>
          <a:lstStyle/>
          <a:p>
            <a:r>
              <a:rPr lang="en-US" sz="2900" dirty="0">
                <a:solidFill>
                  <a:srgbClr val="1F497D"/>
                </a:solidFill>
              </a:rPr>
              <a:t>Do not order a Gulf War examination when the evidence is adequate to substantiate the claim under §3.317 or on another basis - even if the threshold for an examination is met.</a:t>
            </a:r>
          </a:p>
          <a:p>
            <a:endParaRPr lang="en-US" sz="2900" dirty="0">
              <a:solidFill>
                <a:srgbClr val="1F497D"/>
              </a:solidFill>
            </a:endParaRPr>
          </a:p>
          <a:p>
            <a:pPr marL="461963" lvl="1" indent="-236538"/>
            <a:r>
              <a:rPr lang="en-US" sz="2900" dirty="0">
                <a:solidFill>
                  <a:srgbClr val="1F497D"/>
                </a:solidFill>
              </a:rPr>
              <a:t>For example, if a review of the file of a Veteran with qualifying service in the Southwest Asia theater of operations shows a competent medical assessment of chronic fatigue syndrome (CFS), and also shows that said condition developed to a compensable degree after service but before December 31, 2021, then a GW Examination would not be necessary.</a:t>
            </a:r>
          </a:p>
          <a:p>
            <a:pPr marL="461963" lvl="1" indent="-236538"/>
            <a:endParaRPr lang="en-US" sz="2900" dirty="0">
              <a:solidFill>
                <a:srgbClr val="1F497D"/>
              </a:solidFill>
            </a:endParaRPr>
          </a:p>
          <a:p>
            <a:pPr marL="461963" lvl="1" indent="-236538"/>
            <a:r>
              <a:rPr lang="en-US" sz="2900" i="1" dirty="0">
                <a:solidFill>
                  <a:srgbClr val="1F497D"/>
                </a:solidFill>
              </a:rPr>
              <a:t>Since the evidence of record include an assessment showing the veteran has been diagnosed with CFS, and CFS is a medically unexplained chronic multi-symptom illness (MUCMI) the VA presumes to be related to service in SW Asia, a GW Examination is not necessary.</a:t>
            </a:r>
          </a:p>
          <a:p>
            <a:pPr marL="461963" lvl="1" indent="-236538"/>
            <a:endParaRPr lang="en-US" dirty="0"/>
          </a:p>
          <a:p>
            <a:pPr marL="461963" lvl="1" indent="-236538"/>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40</a:t>
            </a:fld>
            <a:endParaRPr lang="en-US"/>
          </a:p>
        </p:txBody>
      </p:sp>
    </p:spTree>
    <p:extLst>
      <p:ext uri="{BB962C8B-B14F-4D97-AF65-F5344CB8AC3E}">
        <p14:creationId xmlns:p14="http://schemas.microsoft.com/office/powerpoint/2010/main" val="1922613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When a Gulf War Examination </a:t>
            </a:r>
            <a:r>
              <a:rPr lang="en-US" b="1" dirty="0"/>
              <a:t>is not </a:t>
            </a:r>
            <a:r>
              <a:rPr lang="en-US" dirty="0"/>
              <a:t>Necessary (cont.)</a:t>
            </a:r>
          </a:p>
        </p:txBody>
      </p:sp>
      <p:sp>
        <p:nvSpPr>
          <p:cNvPr id="3" name="Content Placeholder 2"/>
          <p:cNvSpPr>
            <a:spLocks noGrp="1"/>
          </p:cNvSpPr>
          <p:nvPr>
            <p:ph idx="1"/>
            <p:custDataLst>
              <p:tags r:id="rId2"/>
            </p:custDataLst>
          </p:nvPr>
        </p:nvSpPr>
        <p:spPr>
          <a:xfrm>
            <a:off x="457200" y="2057400"/>
            <a:ext cx="8229600" cy="4096265"/>
          </a:xfrm>
        </p:spPr>
        <p:txBody>
          <a:bodyPr>
            <a:normAutofit/>
          </a:bodyPr>
          <a:lstStyle/>
          <a:p>
            <a:r>
              <a:rPr lang="en-US" dirty="0">
                <a:solidFill>
                  <a:srgbClr val="1F497D"/>
                </a:solidFill>
              </a:rPr>
              <a:t>Do not order a Gulf War examination if one has been completed in response to a pending claim or a decision that has not yet become final. In these cases, only order the specialty DBQ specific to the claimed condition.</a:t>
            </a:r>
          </a:p>
          <a:p>
            <a:endParaRPr lang="en-US" sz="600" dirty="0">
              <a:solidFill>
                <a:srgbClr val="1F497D"/>
              </a:solidFill>
            </a:endParaRPr>
          </a:p>
          <a:p>
            <a:r>
              <a:rPr lang="en-US" dirty="0">
                <a:solidFill>
                  <a:srgbClr val="1F497D"/>
                </a:solidFill>
              </a:rPr>
              <a:t>Do not request a Gulf War examination when the claim is for a single joint injury – not an undiagnosed illness or medically explained multi-symptom illness – and the evidence shows</a:t>
            </a:r>
          </a:p>
          <a:p>
            <a:endParaRPr lang="en-US" sz="100" dirty="0">
              <a:solidFill>
                <a:srgbClr val="1F497D"/>
              </a:solidFill>
            </a:endParaRPr>
          </a:p>
          <a:p>
            <a:pPr marL="511175" lvl="1" indent="-285750"/>
            <a:r>
              <a:rPr lang="en-US" sz="1900" dirty="0">
                <a:solidFill>
                  <a:srgbClr val="1F497D"/>
                </a:solidFill>
              </a:rPr>
              <a:t>trauma to the joint in service or thereafter, and</a:t>
            </a:r>
          </a:p>
          <a:p>
            <a:pPr marL="511175" lvl="1" indent="-285750"/>
            <a:r>
              <a:rPr lang="en-US" sz="1900" dirty="0">
                <a:solidFill>
                  <a:srgbClr val="1F497D"/>
                </a:solidFill>
              </a:rPr>
              <a:t>a known clinical diagnosis such as traumatic arthritis or meniscal tear indicating an injury etiology.</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41</a:t>
            </a:fld>
            <a:endParaRPr lang="en-US"/>
          </a:p>
        </p:txBody>
      </p:sp>
    </p:spTree>
    <p:extLst>
      <p:ext uri="{BB962C8B-B14F-4D97-AF65-F5344CB8AC3E}">
        <p14:creationId xmlns:p14="http://schemas.microsoft.com/office/powerpoint/2010/main" val="3608925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When an Examination </a:t>
            </a:r>
            <a:r>
              <a:rPr lang="en-US" b="1" dirty="0"/>
              <a:t>is not </a:t>
            </a:r>
            <a:r>
              <a:rPr lang="en-US" dirty="0"/>
              <a:t>Necessary</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42</a:t>
            </a:fld>
            <a:endParaRPr lang="en-US"/>
          </a:p>
        </p:txBody>
      </p:sp>
      <p:sp>
        <p:nvSpPr>
          <p:cNvPr id="5" name="TextBox 4">
            <a:extLst>
              <a:ext uri="{FF2B5EF4-FFF2-40B4-BE49-F238E27FC236}">
                <a16:creationId xmlns:a16="http://schemas.microsoft.com/office/drawing/2014/main" id="{259CB25C-0C39-4D7F-83B6-937891A1BFE1}"/>
              </a:ext>
            </a:extLst>
          </p:cNvPr>
          <p:cNvSpPr txBox="1"/>
          <p:nvPr>
            <p:custDataLst>
              <p:tags r:id="rId3"/>
            </p:custDataLst>
          </p:nvPr>
        </p:nvSpPr>
        <p:spPr>
          <a:xfrm>
            <a:off x="634827" y="2379190"/>
            <a:ext cx="8150942" cy="337015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solidFill>
                  <a:srgbClr val="1F497D"/>
                </a:solidFill>
              </a:rPr>
              <a:t>Do not order an examination when a Southwest Asia Veteran claims neurological symptoms manifesting within the period specified in §3.317 but there is a competent medical diagnosis of multiple sclerosis (MS) and competent medical evidence attributing the symptoms to MS.</a:t>
            </a:r>
          </a:p>
          <a:p>
            <a:pPr marL="342900" indent="-342900">
              <a:spcAft>
                <a:spcPts val="600"/>
              </a:spcAft>
              <a:buFont typeface="Arial" panose="020B0604020202020204" pitchFamily="34" charset="0"/>
              <a:buChar char="•"/>
            </a:pPr>
            <a:endParaRPr lang="en-US" sz="1600" dirty="0">
              <a:solidFill>
                <a:srgbClr val="1F497D"/>
              </a:solidFill>
            </a:endParaRPr>
          </a:p>
          <a:p>
            <a:pPr marL="342900" indent="-342900">
              <a:spcAft>
                <a:spcPts val="600"/>
              </a:spcAft>
              <a:buFont typeface="Arial" panose="020B0604020202020204" pitchFamily="34" charset="0"/>
              <a:buChar char="•"/>
            </a:pPr>
            <a:r>
              <a:rPr lang="en-US" sz="2000" dirty="0">
                <a:solidFill>
                  <a:srgbClr val="1F497D"/>
                </a:solidFill>
              </a:rPr>
              <a:t>Do not order an examination for obstructive sleep apnea diagnosed by sleep study, as this is not a recognized qualifying chronic disability under the provisions of §3.317. </a:t>
            </a:r>
          </a:p>
          <a:p>
            <a:endParaRPr lang="en-US" dirty="0"/>
          </a:p>
        </p:txBody>
      </p:sp>
      <p:sp>
        <p:nvSpPr>
          <p:cNvPr id="6" name="TextBox 5">
            <a:extLst>
              <a:ext uri="{FF2B5EF4-FFF2-40B4-BE49-F238E27FC236}">
                <a16:creationId xmlns:a16="http://schemas.microsoft.com/office/drawing/2014/main" id="{606CC037-F755-4ADD-8A87-5FC301D5A39C}"/>
              </a:ext>
            </a:extLst>
          </p:cNvPr>
          <p:cNvSpPr txBox="1"/>
          <p:nvPr>
            <p:custDataLst>
              <p:tags r:id="rId4"/>
            </p:custDataLst>
          </p:nvPr>
        </p:nvSpPr>
        <p:spPr>
          <a:xfrm>
            <a:off x="595498" y="1526555"/>
            <a:ext cx="8229600" cy="707886"/>
          </a:xfrm>
          <a:prstGeom prst="rect">
            <a:avLst/>
          </a:prstGeom>
          <a:noFill/>
        </p:spPr>
        <p:txBody>
          <a:bodyPr wrap="square" rtlCol="0">
            <a:spAutoFit/>
          </a:bodyPr>
          <a:lstStyle/>
          <a:p>
            <a:pPr>
              <a:spcAft>
                <a:spcPts val="600"/>
              </a:spcAft>
            </a:pPr>
            <a:r>
              <a:rPr lang="en-US" sz="2000" dirty="0">
                <a:solidFill>
                  <a:srgbClr val="1F497D"/>
                </a:solidFill>
              </a:rPr>
              <a:t>An examination is not necessary in a limited variety of cases where there is no potential entitlement under §3.317.  </a:t>
            </a:r>
          </a:p>
        </p:txBody>
      </p:sp>
    </p:spTree>
    <p:extLst>
      <p:ext uri="{BB962C8B-B14F-4D97-AF65-F5344CB8AC3E}">
        <p14:creationId xmlns:p14="http://schemas.microsoft.com/office/powerpoint/2010/main" val="2182650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F35F-581D-4A91-B838-484DD3AA311B}"/>
              </a:ext>
            </a:extLst>
          </p:cNvPr>
          <p:cNvSpPr>
            <a:spLocks noGrp="1"/>
          </p:cNvSpPr>
          <p:nvPr>
            <p:ph type="title"/>
          </p:nvPr>
        </p:nvSpPr>
        <p:spPr>
          <a:xfrm>
            <a:off x="0" y="785936"/>
            <a:ext cx="9144000" cy="1086867"/>
          </a:xfrm>
        </p:spPr>
        <p:txBody>
          <a:bodyPr/>
          <a:lstStyle/>
          <a:p>
            <a:r>
              <a:rPr lang="en-US" dirty="0"/>
              <a:t>Knowledge Check</a:t>
            </a:r>
          </a:p>
        </p:txBody>
      </p:sp>
      <p:sp>
        <p:nvSpPr>
          <p:cNvPr id="3" name="Content Placeholder 2">
            <a:extLst>
              <a:ext uri="{FF2B5EF4-FFF2-40B4-BE49-F238E27FC236}">
                <a16:creationId xmlns:a16="http://schemas.microsoft.com/office/drawing/2014/main" id="{2419A6B7-7B20-49AB-A625-EB276E1171FA}"/>
              </a:ext>
            </a:extLst>
          </p:cNvPr>
          <p:cNvSpPr>
            <a:spLocks noGrp="1"/>
          </p:cNvSpPr>
          <p:nvPr>
            <p:ph idx="1"/>
          </p:nvPr>
        </p:nvSpPr>
        <p:spPr>
          <a:xfrm>
            <a:off x="457200" y="1872803"/>
            <a:ext cx="8229600" cy="3951800"/>
          </a:xfrm>
        </p:spPr>
        <p:txBody>
          <a:bodyPr>
            <a:normAutofit/>
          </a:bodyPr>
          <a:lstStyle/>
          <a:p>
            <a:pPr marL="129480" lvl="3" indent="0">
              <a:buNone/>
            </a:pPr>
            <a:r>
              <a:rPr lang="en-US" sz="2000" dirty="0">
                <a:solidFill>
                  <a:srgbClr val="1F497D"/>
                </a:solidFill>
              </a:rPr>
              <a:t>Veteran files a claim for chronic fatigue syndrome based on service in Afghanistan during the Gulf War. His personnel records confirm that he was stationed in Afghanistan in 2006, and current treatment records show a diagnosis of chronic fatigue syndrome.  Should an exam be ordered?  Why or Why not?</a:t>
            </a:r>
          </a:p>
          <a:p>
            <a:pPr marL="440010" lvl="8" indent="0">
              <a:spcBef>
                <a:spcPts val="0"/>
              </a:spcBef>
              <a:buNone/>
            </a:pPr>
            <a:endParaRPr lang="en-US" sz="2000" dirty="0">
              <a:solidFill>
                <a:srgbClr val="1F497D"/>
              </a:solidFill>
            </a:endParaRPr>
          </a:p>
          <a:p>
            <a:pPr marL="440010" lvl="8" indent="0">
              <a:spcBef>
                <a:spcPts val="0"/>
              </a:spcBef>
              <a:buNone/>
            </a:pPr>
            <a:r>
              <a:rPr lang="en-US" sz="2000" dirty="0">
                <a:solidFill>
                  <a:srgbClr val="1F497D"/>
                </a:solidFill>
              </a:rPr>
              <a:t>No, an exam should not be ordered!  While the threshold for an exam is low, and the veteran does have a condition that is presumed to be related to service in the Southwest Asia theater, the veteran does not have qualifying service.  Remember, </a:t>
            </a:r>
            <a:r>
              <a:rPr lang="en-US" sz="2000" b="1" i="1" dirty="0">
                <a:solidFill>
                  <a:srgbClr val="1F497D"/>
                </a:solidFill>
              </a:rPr>
              <a:t>Afghanistan is NOT considered a part of the Southwest Asia theater of operation.</a:t>
            </a:r>
          </a:p>
          <a:p>
            <a:pPr marL="415230" lvl="3" indent="-285750">
              <a:spcAft>
                <a:spcPts val="0"/>
              </a:spcAft>
            </a:pPr>
            <a:endParaRPr lang="en-US" dirty="0">
              <a:solidFill>
                <a:srgbClr val="1F497D"/>
              </a:solidFill>
            </a:endParaRPr>
          </a:p>
          <a:p>
            <a:pPr marL="415230" lvl="3" indent="-285750"/>
            <a:endParaRPr lang="en-US" sz="1800" dirty="0"/>
          </a:p>
          <a:p>
            <a:pPr marL="415230" lvl="3" indent="-285750"/>
            <a:endParaRPr lang="en-US" sz="1800" dirty="0"/>
          </a:p>
          <a:p>
            <a:pPr lvl="2"/>
            <a:endParaRPr lang="en-US" b="1" i="1" dirty="0">
              <a:solidFill>
                <a:srgbClr val="1F497D"/>
              </a:solidFill>
            </a:endParaRPr>
          </a:p>
        </p:txBody>
      </p:sp>
      <p:sp>
        <p:nvSpPr>
          <p:cNvPr id="4" name="Slide Number Placeholder 3">
            <a:extLst>
              <a:ext uri="{FF2B5EF4-FFF2-40B4-BE49-F238E27FC236}">
                <a16:creationId xmlns:a16="http://schemas.microsoft.com/office/drawing/2014/main" id="{F62E65B0-4348-40E8-9D66-06FA8B1DFF2A}"/>
              </a:ext>
            </a:extLst>
          </p:cNvPr>
          <p:cNvSpPr>
            <a:spLocks noGrp="1"/>
          </p:cNvSpPr>
          <p:nvPr>
            <p:ph type="sldNum" sz="quarter" idx="12"/>
          </p:nvPr>
        </p:nvSpPr>
        <p:spPr/>
        <p:txBody>
          <a:bodyPr/>
          <a:lstStyle/>
          <a:p>
            <a:fld id="{36A6A193-2FDC-48DD-8023-1C75B05EEA9A}" type="slidenum">
              <a:rPr lang="en-US" smtClean="0"/>
              <a:pPr/>
              <a:t>43</a:t>
            </a:fld>
            <a:endParaRPr lang="en-US" dirty="0"/>
          </a:p>
        </p:txBody>
      </p:sp>
    </p:spTree>
    <p:extLst>
      <p:ext uri="{BB962C8B-B14F-4D97-AF65-F5344CB8AC3E}">
        <p14:creationId xmlns:p14="http://schemas.microsoft.com/office/powerpoint/2010/main" val="337761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C70F-1D6F-4C65-8BB4-240DE53A4A9B}"/>
              </a:ext>
            </a:extLst>
          </p:cNvPr>
          <p:cNvSpPr>
            <a:spLocks noGrp="1"/>
          </p:cNvSpPr>
          <p:nvPr>
            <p:ph type="title"/>
          </p:nvPr>
        </p:nvSpPr>
        <p:spPr/>
        <p:txBody>
          <a:bodyPr/>
          <a:lstStyle/>
          <a:p>
            <a:r>
              <a:rPr lang="en-US" dirty="0"/>
              <a:t>Knowledge Check (cont.)</a:t>
            </a:r>
          </a:p>
        </p:txBody>
      </p:sp>
      <p:sp>
        <p:nvSpPr>
          <p:cNvPr id="3" name="Content Placeholder 2">
            <a:extLst>
              <a:ext uri="{FF2B5EF4-FFF2-40B4-BE49-F238E27FC236}">
                <a16:creationId xmlns:a16="http://schemas.microsoft.com/office/drawing/2014/main" id="{D2FBDBF3-CC1E-4824-8ED0-1BB22510AB21}"/>
              </a:ext>
            </a:extLst>
          </p:cNvPr>
          <p:cNvSpPr>
            <a:spLocks noGrp="1"/>
          </p:cNvSpPr>
          <p:nvPr>
            <p:ph idx="1"/>
          </p:nvPr>
        </p:nvSpPr>
        <p:spPr/>
        <p:txBody>
          <a:bodyPr/>
          <a:lstStyle/>
          <a:p>
            <a:pPr marL="129480" lvl="3" indent="0">
              <a:buNone/>
            </a:pPr>
            <a:r>
              <a:rPr lang="en-US" sz="2000" dirty="0">
                <a:solidFill>
                  <a:srgbClr val="1F497D"/>
                </a:solidFill>
              </a:rPr>
              <a:t>Veteran files a claim for muscle pain and joint pain based on service during the Gulf War. Her personnel records show that she was stationed in Iraq in 2006 and discharged from the military in 2008.  Should an exam be ordered?  Why or Why not?</a:t>
            </a:r>
          </a:p>
          <a:p>
            <a:pPr marL="440010" lvl="8" indent="0">
              <a:buNone/>
            </a:pPr>
            <a:endParaRPr lang="en-US" sz="2000" dirty="0">
              <a:solidFill>
                <a:srgbClr val="1F497D"/>
              </a:solidFill>
            </a:endParaRPr>
          </a:p>
          <a:p>
            <a:pPr marL="440010" lvl="8" indent="0">
              <a:buNone/>
            </a:pPr>
            <a:r>
              <a:rPr lang="en-US" sz="2000" dirty="0">
                <a:solidFill>
                  <a:srgbClr val="1F497D"/>
                </a:solidFill>
              </a:rPr>
              <a:t>Yes, the veteran is entitled to a GW Exam!  The veteran has documented SW Asia service and has signs and symptoms of an undiagnosed illness or MUCMIs, and as a result, a Gulf War Examination should be ordered.</a:t>
            </a:r>
          </a:p>
          <a:p>
            <a:endParaRPr lang="en-US" dirty="0"/>
          </a:p>
        </p:txBody>
      </p:sp>
      <p:sp>
        <p:nvSpPr>
          <p:cNvPr id="4" name="Slide Number Placeholder 3">
            <a:extLst>
              <a:ext uri="{FF2B5EF4-FFF2-40B4-BE49-F238E27FC236}">
                <a16:creationId xmlns:a16="http://schemas.microsoft.com/office/drawing/2014/main" id="{9ED024FE-0B57-461D-A3DB-CB3CE3337841}"/>
              </a:ext>
            </a:extLst>
          </p:cNvPr>
          <p:cNvSpPr>
            <a:spLocks noGrp="1"/>
          </p:cNvSpPr>
          <p:nvPr>
            <p:ph type="sldNum" sz="quarter" idx="12"/>
          </p:nvPr>
        </p:nvSpPr>
        <p:spPr/>
        <p:txBody>
          <a:bodyPr/>
          <a:lstStyle/>
          <a:p>
            <a:fld id="{36A6A193-2FDC-48DD-8023-1C75B05EEA9A}" type="slidenum">
              <a:rPr lang="en-US" smtClean="0"/>
              <a:pPr/>
              <a:t>44</a:t>
            </a:fld>
            <a:endParaRPr lang="en-US" dirty="0"/>
          </a:p>
        </p:txBody>
      </p:sp>
    </p:spTree>
    <p:extLst>
      <p:ext uri="{BB962C8B-B14F-4D97-AF65-F5344CB8AC3E}">
        <p14:creationId xmlns:p14="http://schemas.microsoft.com/office/powerpoint/2010/main" val="102109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Impact of Known Clinical Diagnoses</a:t>
            </a:r>
          </a:p>
        </p:txBody>
      </p:sp>
      <p:sp>
        <p:nvSpPr>
          <p:cNvPr id="3" name="Content Placeholder 2"/>
          <p:cNvSpPr>
            <a:spLocks noGrp="1"/>
          </p:cNvSpPr>
          <p:nvPr>
            <p:ph idx="1"/>
            <p:custDataLst>
              <p:tags r:id="rId2"/>
            </p:custDataLst>
          </p:nvPr>
        </p:nvSpPr>
        <p:spPr>
          <a:xfrm>
            <a:off x="457200" y="1752600"/>
            <a:ext cx="8229600" cy="3916363"/>
          </a:xfrm>
        </p:spPr>
        <p:txBody>
          <a:bodyPr/>
          <a:lstStyle/>
          <a:p>
            <a:r>
              <a:rPr lang="en-US" dirty="0">
                <a:solidFill>
                  <a:srgbClr val="1F497D"/>
                </a:solidFill>
              </a:rPr>
              <a:t>The existence of a clinical diagnosis with specific etiology, which may weigh against §3.317 entitlement, does not preclude the ordering of a Gulf War examination unless all symptoms claimed by the Veteran are clearly attributable to the diagnosis.</a:t>
            </a:r>
          </a:p>
          <a:p>
            <a:endParaRPr lang="en-US" dirty="0">
              <a:solidFill>
                <a:srgbClr val="1F497D"/>
              </a:solidFill>
            </a:endParaRPr>
          </a:p>
          <a:p>
            <a:r>
              <a:rPr lang="en-US" dirty="0">
                <a:solidFill>
                  <a:srgbClr val="1F497D"/>
                </a:solidFill>
              </a:rPr>
              <a:t>If there is a question as to whether the claimed signs and symptoms are attributable to an established clinical diagnosis, a Gulf War examination is necessary. </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45</a:t>
            </a:fld>
            <a:endParaRPr lang="en-US"/>
          </a:p>
        </p:txBody>
      </p:sp>
    </p:spTree>
    <p:extLst>
      <p:ext uri="{BB962C8B-B14F-4D97-AF65-F5344CB8AC3E}">
        <p14:creationId xmlns:p14="http://schemas.microsoft.com/office/powerpoint/2010/main" val="230728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Requesting an Examination in a </a:t>
            </a:r>
            <a:br>
              <a:rPr lang="en-US" dirty="0"/>
            </a:br>
            <a:r>
              <a:rPr lang="en-US" dirty="0"/>
              <a:t>Southwest Asia Claim</a:t>
            </a:r>
          </a:p>
        </p:txBody>
      </p:sp>
      <p:sp>
        <p:nvSpPr>
          <p:cNvPr id="3" name="Content Placeholder 2"/>
          <p:cNvSpPr>
            <a:spLocks noGrp="1"/>
          </p:cNvSpPr>
          <p:nvPr>
            <p:ph idx="1"/>
            <p:custDataLst>
              <p:tags r:id="rId2"/>
            </p:custDataLst>
          </p:nvPr>
        </p:nvSpPr>
        <p:spPr>
          <a:xfrm>
            <a:off x="481781" y="2008694"/>
            <a:ext cx="8229600" cy="365126"/>
          </a:xfrm>
        </p:spPr>
        <p:txBody>
          <a:bodyPr>
            <a:noAutofit/>
          </a:bodyPr>
          <a:lstStyle/>
          <a:p>
            <a:pPr marL="0" indent="0">
              <a:buNone/>
            </a:pPr>
            <a:r>
              <a:rPr lang="en-US" dirty="0">
                <a:solidFill>
                  <a:srgbClr val="1F497D"/>
                </a:solidFill>
              </a:rPr>
              <a:t>When an examination is necessary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46</a:t>
            </a:fld>
            <a:endParaRPr lang="en-US"/>
          </a:p>
        </p:txBody>
      </p:sp>
      <p:sp>
        <p:nvSpPr>
          <p:cNvPr id="5" name="TextBox 4">
            <a:extLst>
              <a:ext uri="{FF2B5EF4-FFF2-40B4-BE49-F238E27FC236}">
                <a16:creationId xmlns:a16="http://schemas.microsoft.com/office/drawing/2014/main" id="{6E5526E4-A7C9-40A6-840B-14009B5C1445}"/>
              </a:ext>
            </a:extLst>
          </p:cNvPr>
          <p:cNvSpPr txBox="1"/>
          <p:nvPr>
            <p:custDataLst>
              <p:tags r:id="rId4"/>
            </p:custDataLst>
          </p:nvPr>
        </p:nvSpPr>
        <p:spPr>
          <a:xfrm>
            <a:off x="481781" y="2585229"/>
            <a:ext cx="8239433" cy="2092881"/>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solidFill>
                  <a:srgbClr val="1F497D"/>
                </a:solidFill>
              </a:rPr>
              <a:t>Request a Gulf War General Medical Examination DBQ or specific specialty examination (whichever is appropriate) AND any required specialist DBQs</a:t>
            </a:r>
          </a:p>
          <a:p>
            <a:pPr marL="342900" indent="-342900">
              <a:spcAft>
                <a:spcPts val="600"/>
              </a:spcAft>
              <a:buClr>
                <a:schemeClr val="tx1"/>
              </a:buClr>
              <a:buFont typeface="Arial" panose="020B0604020202020204" pitchFamily="34" charset="0"/>
              <a:buChar char="•"/>
            </a:pPr>
            <a:r>
              <a:rPr lang="en-US" sz="2000" dirty="0">
                <a:solidFill>
                  <a:srgbClr val="1F497D"/>
                </a:solidFill>
              </a:rPr>
              <a:t>Plus, request a South West Asia Infectious diseases DBQ (if applicable)</a:t>
            </a:r>
          </a:p>
          <a:p>
            <a:pPr marL="342900" indent="-342900">
              <a:spcAft>
                <a:spcPts val="600"/>
              </a:spcAft>
              <a:buClr>
                <a:schemeClr val="tx1"/>
              </a:buClr>
              <a:buFont typeface="Arial" panose="020B0604020202020204" pitchFamily="34" charset="0"/>
              <a:buChar char="•"/>
            </a:pPr>
            <a:r>
              <a:rPr lang="en-US" sz="2000" dirty="0">
                <a:solidFill>
                  <a:srgbClr val="1F497D"/>
                </a:solidFill>
              </a:rPr>
              <a:t>Send the claims folder to the examiner to review. </a:t>
            </a:r>
          </a:p>
        </p:txBody>
      </p:sp>
      <p:sp>
        <p:nvSpPr>
          <p:cNvPr id="6" name="TextBox 5">
            <a:extLst>
              <a:ext uri="{FF2B5EF4-FFF2-40B4-BE49-F238E27FC236}">
                <a16:creationId xmlns:a16="http://schemas.microsoft.com/office/drawing/2014/main" id="{6FC9AE9A-BDF3-46BE-8CB1-C31B8E97E0CC}"/>
              </a:ext>
            </a:extLst>
          </p:cNvPr>
          <p:cNvSpPr txBox="1"/>
          <p:nvPr>
            <p:custDataLst>
              <p:tags r:id="rId5"/>
            </p:custDataLst>
          </p:nvPr>
        </p:nvSpPr>
        <p:spPr>
          <a:xfrm>
            <a:off x="491614" y="4926589"/>
            <a:ext cx="8229600" cy="677108"/>
          </a:xfrm>
          <a:prstGeom prst="rect">
            <a:avLst/>
          </a:prstGeom>
          <a:noFill/>
        </p:spPr>
        <p:txBody>
          <a:bodyPr wrap="square" rtlCol="0">
            <a:spAutoFit/>
          </a:bodyPr>
          <a:lstStyle/>
          <a:p>
            <a:r>
              <a:rPr lang="en-US" sz="2000" b="1" dirty="0">
                <a:solidFill>
                  <a:srgbClr val="1F497D"/>
                </a:solidFill>
              </a:rPr>
              <a:t>Note</a:t>
            </a:r>
            <a:r>
              <a:rPr lang="en-US" sz="2000" dirty="0">
                <a:solidFill>
                  <a:srgbClr val="1F497D"/>
                </a:solidFill>
              </a:rPr>
              <a:t>: </a:t>
            </a:r>
            <a:r>
              <a:rPr lang="en-US" dirty="0">
                <a:solidFill>
                  <a:srgbClr val="1F497D"/>
                </a:solidFill>
              </a:rPr>
              <a:t>DO NOT prepare a separate medical opinion DBQ. The exam request builder provides the required language. </a:t>
            </a:r>
          </a:p>
        </p:txBody>
      </p:sp>
    </p:spTree>
    <p:extLst>
      <p:ext uri="{BB962C8B-B14F-4D97-AF65-F5344CB8AC3E}">
        <p14:creationId xmlns:p14="http://schemas.microsoft.com/office/powerpoint/2010/main" val="2838233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custDataLst>
              <p:tags r:id="rId1"/>
            </p:custDataLst>
          </p:nvPr>
        </p:nvSpPr>
        <p:spPr>
          <a:xfrm>
            <a:off x="0" y="793631"/>
            <a:ext cx="9144000" cy="1086867"/>
          </a:xfrm>
        </p:spPr>
        <p:txBody>
          <a:bodyPr/>
          <a:lstStyle/>
          <a:p>
            <a:r>
              <a:rPr lang="en-US" dirty="0"/>
              <a:t>Exam Request Builder for Gulf War Examination</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47</a:t>
            </a:fld>
            <a:endParaRPr lang="en-US"/>
          </a:p>
        </p:txBody>
      </p:sp>
      <p:sp>
        <p:nvSpPr>
          <p:cNvPr id="29" name="Content Placeholder 2">
            <a:extLst>
              <a:ext uri="{FF2B5EF4-FFF2-40B4-BE49-F238E27FC236}">
                <a16:creationId xmlns:a16="http://schemas.microsoft.com/office/drawing/2014/main" id="{F0D16B42-3D54-434A-A138-3D2ABE7353E5}"/>
              </a:ext>
            </a:extLst>
          </p:cNvPr>
          <p:cNvSpPr txBox="1">
            <a:spLocks/>
          </p:cNvSpPr>
          <p:nvPr>
            <p:custDataLst>
              <p:tags r:id="rId3"/>
            </p:custDataLst>
          </p:nvPr>
        </p:nvSpPr>
        <p:spPr bwMode="auto">
          <a:xfrm>
            <a:off x="3375015" y="2750321"/>
            <a:ext cx="3000778" cy="2665599"/>
          </a:xfrm>
          <a:prstGeom prst="rect">
            <a:avLst/>
          </a:prstGeom>
          <a:solidFill>
            <a:srgbClr val="C00000"/>
          </a:solidFill>
          <a:ln>
            <a:noFill/>
          </a:ln>
          <a:effec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lr>
                <a:srgbClr val="C00000"/>
              </a:buClr>
              <a:buFont typeface="Wingdings" panose="05000000000000000000" pitchFamily="2" charset="2"/>
              <a:buChar char="Ø"/>
              <a:defRPr sz="2400">
                <a:solidFill>
                  <a:srgbClr val="1D3275"/>
                </a:solidFill>
                <a:latin typeface="Times New Roman" panose="02020603050405020304" pitchFamily="18" charset="0"/>
                <a:cs typeface="Times New Roman" panose="02020603050405020304" pitchFamily="18" charset="0"/>
              </a:defRPr>
            </a:lvl2pPr>
            <a:lvl3pPr marL="1143000" indent="-228600" algn="l" rtl="0" eaLnBrk="1" fontAlgn="base" hangingPunct="1">
              <a:spcBef>
                <a:spcPct val="20000"/>
              </a:spcBef>
              <a:spcAft>
                <a:spcPct val="0"/>
              </a:spcAft>
              <a:buClr>
                <a:srgbClr val="002060"/>
              </a:buClr>
              <a:buFont typeface="Courier New" panose="02070309020205020404" pitchFamily="49" charset="0"/>
              <a:buChar char="o"/>
              <a:defRPr sz="2000">
                <a:solidFill>
                  <a:srgbClr val="1D3275"/>
                </a:solidFill>
                <a:latin typeface="Times New Roman" panose="02020603050405020304" pitchFamily="18" charset="0"/>
                <a:cs typeface="Times New Roman" panose="02020603050405020304" pitchFamily="18" charset="0"/>
              </a:defRPr>
            </a:lvl3pPr>
            <a:lvl4pPr marL="1600200" indent="-228600" algn="l" rtl="0" eaLnBrk="1" fontAlgn="base" hangingPunct="1">
              <a:spcBef>
                <a:spcPct val="20000"/>
              </a:spcBef>
              <a:spcAft>
                <a:spcPct val="0"/>
              </a:spcAft>
              <a:buClr>
                <a:srgbClr val="C00000"/>
              </a:buClr>
              <a:buFont typeface="Arial" panose="020B0604020202020204" pitchFamily="34" charset="0"/>
              <a:buChar char="•"/>
              <a:defRPr sz="2000">
                <a:solidFill>
                  <a:srgbClr val="1D3275"/>
                </a:solidFill>
                <a:latin typeface="Times New Roman" panose="02020603050405020304" pitchFamily="18" charset="0"/>
                <a:cs typeface="Times New Roman" panose="02020603050405020304" pitchFamily="18" charset="0"/>
              </a:defRPr>
            </a:lvl4pPr>
            <a:lvl5pPr marL="2057400" indent="-228600" algn="l" rtl="0" eaLnBrk="1" fontAlgn="base" hangingPunct="1">
              <a:spcBef>
                <a:spcPct val="20000"/>
              </a:spcBef>
              <a:spcAft>
                <a:spcPct val="0"/>
              </a:spcAft>
              <a:buChar char="»"/>
              <a:defRPr sz="2000">
                <a:solidFill>
                  <a:srgbClr val="1D3275"/>
                </a:solidFill>
                <a:latin typeface="Times New Roman" panose="02020603050405020304" pitchFamily="18" charset="0"/>
                <a:cs typeface="Times New Roman" panose="02020603050405020304" pitchFamily="18"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marR="0" lvl="0" indent="0" algn="ctr" defTabSz="914400" rtl="0" eaLnBrk="1" fontAlgn="base" latinLnBrk="0" hangingPunct="1">
              <a:lnSpc>
                <a:spcPct val="100000"/>
              </a:lnSpc>
              <a:spcBef>
                <a:spcPct val="20000"/>
              </a:spcBef>
              <a:spcAft>
                <a:spcPct val="0"/>
              </a:spcAft>
              <a:buClr>
                <a:srgbClr val="C00000"/>
              </a:buClr>
              <a:buSzTx/>
              <a:buFont typeface="Wingdings" panose="05000000000000000000" pitchFamily="2" charset="2"/>
              <a:buNone/>
              <a:tabLst/>
              <a:defRPr/>
            </a:pPr>
            <a:r>
              <a:rPr kumimoji="0" lang="en-US" sz="2800" b="1" i="1" u="none" strike="noStrike" kern="0" cap="none" spc="0" normalizeH="0" baseline="0" noProof="0" dirty="0">
                <a:ln>
                  <a:noFill/>
                </a:ln>
                <a:solidFill>
                  <a:schemeClr val="tx1"/>
                </a:solidFill>
                <a:uLnTx/>
                <a:uFillTx/>
                <a:latin typeface="+mj-lt"/>
                <a:ea typeface="+mn-ea"/>
                <a:cs typeface="Times New Roman" panose="02020603050405020304" pitchFamily="18" charset="0"/>
              </a:rPr>
              <a:t>Note</a:t>
            </a:r>
            <a:r>
              <a:rPr kumimoji="0" lang="en-US" sz="2800" b="0" i="0" u="none" strike="noStrike" kern="0" cap="none" spc="0" normalizeH="0" baseline="0" noProof="0" dirty="0">
                <a:ln>
                  <a:noFill/>
                </a:ln>
                <a:solidFill>
                  <a:schemeClr val="tx1"/>
                </a:solidFill>
                <a:effectLst/>
                <a:uLnTx/>
                <a:uFillTx/>
                <a:latin typeface="+mj-lt"/>
                <a:ea typeface="+mn-ea"/>
                <a:cs typeface="Times New Roman" panose="02020603050405020304" pitchFamily="18" charset="0"/>
              </a:rPr>
              <a:t>: You may also need to include specific fact sheets for consideration if the claim can be considered on both basis. </a:t>
            </a:r>
          </a:p>
          <a:p>
            <a:pPr marL="342900" marR="0" lvl="0" indent="-342900" algn="ctr" defTabSz="914400" rtl="0" eaLnBrk="1" fontAlgn="base" latinLnBrk="0" hangingPunct="1">
              <a:lnSpc>
                <a:spcPct val="100000"/>
              </a:lnSpc>
              <a:spcBef>
                <a:spcPct val="20000"/>
              </a:spcBef>
              <a:spcAft>
                <a:spcPct val="0"/>
              </a:spcAft>
              <a:buClr>
                <a:srgbClr val="2D2DB9">
                  <a:lumMod val="75000"/>
                </a:srgbClr>
              </a:buClr>
              <a:buSzTx/>
              <a:buFont typeface="Wingdings" panose="05000000000000000000" pitchFamily="2" charset="2"/>
              <a:buChar char="Ø"/>
              <a:tabLst/>
              <a:defRPr/>
            </a:pPr>
            <a:endParaRPr kumimoji="0" lang="en-US" sz="2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a:extLst>
              <a:ext uri="{FF2B5EF4-FFF2-40B4-BE49-F238E27FC236}">
                <a16:creationId xmlns:a16="http://schemas.microsoft.com/office/drawing/2014/main" id="{7BCC9A9E-0364-4881-871D-9340FFEB7996}"/>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735" t="120" r="524" b="82737"/>
          <a:stretch/>
        </p:blipFill>
        <p:spPr bwMode="auto">
          <a:xfrm>
            <a:off x="1043113" y="1750943"/>
            <a:ext cx="5332680" cy="76305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32" name="TextBox 31">
            <a:extLst>
              <a:ext uri="{FF2B5EF4-FFF2-40B4-BE49-F238E27FC236}">
                <a16:creationId xmlns:a16="http://schemas.microsoft.com/office/drawing/2014/main" id="{D81E7B33-80CB-4F4E-9C10-E8FF029857B0}"/>
              </a:ext>
            </a:extLst>
          </p:cNvPr>
          <p:cNvSpPr txBox="1"/>
          <p:nvPr>
            <p:custDataLst>
              <p:tags r:id="rId4"/>
            </p:custDataLst>
          </p:nvPr>
        </p:nvSpPr>
        <p:spPr>
          <a:xfrm>
            <a:off x="952297" y="2144663"/>
            <a:ext cx="332142" cy="369332"/>
          </a:xfrm>
          <a:prstGeom prst="rect">
            <a:avLst/>
          </a:prstGeom>
          <a:noFill/>
          <a:ln>
            <a:noFill/>
          </a:ln>
        </p:spPr>
        <p:txBody>
          <a:bodyPr wrap="none" rtlCol="0">
            <a:spAutoFit/>
          </a:bodyPr>
          <a:lstStyle/>
          <a:p>
            <a:r>
              <a:rPr lang="en-US" b="1" dirty="0">
                <a:solidFill>
                  <a:srgbClr val="FF0000"/>
                </a:solidFill>
                <a:effectLst>
                  <a:glow rad="101600">
                    <a:srgbClr val="FF0000">
                      <a:satMod val="175000"/>
                      <a:alpha val="40000"/>
                    </a:srgbClr>
                  </a:glow>
                </a:effectLst>
                <a:latin typeface="Tahoma"/>
              </a:rPr>
              <a:t>*</a:t>
            </a:r>
          </a:p>
        </p:txBody>
      </p:sp>
      <p:pic>
        <p:nvPicPr>
          <p:cNvPr id="33" name="Picture 4">
            <a:extLst>
              <a:ext uri="{FF2B5EF4-FFF2-40B4-BE49-F238E27FC236}">
                <a16:creationId xmlns:a16="http://schemas.microsoft.com/office/drawing/2014/main" id="{88CA78B2-6BC3-490F-84FF-C6D1BA4639AC}"/>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4754" t="38976" r="23754" b="31333"/>
          <a:stretch/>
        </p:blipFill>
        <p:spPr bwMode="auto">
          <a:xfrm>
            <a:off x="230250" y="2837810"/>
            <a:ext cx="2837416" cy="1348448"/>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34" name="Rectangle 33">
            <a:extLst>
              <a:ext uri="{FF2B5EF4-FFF2-40B4-BE49-F238E27FC236}">
                <a16:creationId xmlns:a16="http://schemas.microsoft.com/office/drawing/2014/main" id="{DDC11FFE-2565-42EF-AB10-0ED7F2A064E1}"/>
              </a:ext>
            </a:extLst>
          </p:cNvPr>
          <p:cNvSpPr/>
          <p:nvPr>
            <p:custDataLst>
              <p:tags r:id="rId5"/>
            </p:custDataLst>
          </p:nvPr>
        </p:nvSpPr>
        <p:spPr bwMode="auto">
          <a:xfrm>
            <a:off x="1458392" y="3786968"/>
            <a:ext cx="773531" cy="263922"/>
          </a:xfrm>
          <a:prstGeom prst="rect">
            <a:avLst/>
          </a:prstGeom>
          <a:noFill/>
          <a:ln w="25400" cap="flat" cmpd="sng" algn="ctr">
            <a:solidFill>
              <a:srgbClr val="FF0000"/>
            </a:solidFill>
            <a:prstDash val="soli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srgbClr val="000000"/>
              </a:solidFill>
              <a:effectLst/>
              <a:uLnTx/>
              <a:uFillTx/>
              <a:latin typeface="Tahoma" pitchFamily="34" charset="0"/>
              <a:ea typeface="+mn-ea"/>
              <a:cs typeface="+mn-cs"/>
            </a:endParaRPr>
          </a:p>
        </p:txBody>
      </p:sp>
      <p:pic>
        <p:nvPicPr>
          <p:cNvPr id="35" name="Picture 2">
            <a:extLst>
              <a:ext uri="{FF2B5EF4-FFF2-40B4-BE49-F238E27FC236}">
                <a16:creationId xmlns:a16="http://schemas.microsoft.com/office/drawing/2014/main" id="{4169EE24-1E14-4886-BCB5-B2F4093A60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0250" y="4898298"/>
            <a:ext cx="3000778" cy="1236584"/>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37" name="TextBox 36">
            <a:extLst>
              <a:ext uri="{FF2B5EF4-FFF2-40B4-BE49-F238E27FC236}">
                <a16:creationId xmlns:a16="http://schemas.microsoft.com/office/drawing/2014/main" id="{DA59C1A6-F2C2-4DC0-8633-6E592618D7B7}"/>
              </a:ext>
            </a:extLst>
          </p:cNvPr>
          <p:cNvSpPr txBox="1"/>
          <p:nvPr>
            <p:custDataLst>
              <p:tags r:id="rId6"/>
            </p:custDataLst>
          </p:nvPr>
        </p:nvSpPr>
        <p:spPr>
          <a:xfrm>
            <a:off x="86263" y="5765550"/>
            <a:ext cx="332142" cy="369332"/>
          </a:xfrm>
          <a:prstGeom prst="rect">
            <a:avLst/>
          </a:prstGeom>
          <a:noFill/>
        </p:spPr>
        <p:txBody>
          <a:bodyPr wrap="none" rtlCol="0">
            <a:spAutoFit/>
          </a:bodyPr>
          <a:lstStyle/>
          <a:p>
            <a:r>
              <a:rPr lang="en-US" b="1" dirty="0">
                <a:solidFill>
                  <a:srgbClr val="FF0000"/>
                </a:solidFill>
                <a:effectLst>
                  <a:glow rad="101600">
                    <a:srgbClr val="FF0000">
                      <a:satMod val="175000"/>
                      <a:alpha val="40000"/>
                    </a:srgbClr>
                  </a:glow>
                </a:effectLst>
                <a:latin typeface="Tahoma"/>
              </a:rPr>
              <a:t>*</a:t>
            </a:r>
          </a:p>
        </p:txBody>
      </p:sp>
      <p:sp>
        <p:nvSpPr>
          <p:cNvPr id="38" name="Rectangle 37">
            <a:extLst>
              <a:ext uri="{FF2B5EF4-FFF2-40B4-BE49-F238E27FC236}">
                <a16:creationId xmlns:a16="http://schemas.microsoft.com/office/drawing/2014/main" id="{52A278C2-B816-4698-AB3B-8F4DA3EF4605}"/>
              </a:ext>
            </a:extLst>
          </p:cNvPr>
          <p:cNvSpPr/>
          <p:nvPr>
            <p:custDataLst>
              <p:tags r:id="rId7"/>
            </p:custDataLst>
          </p:nvPr>
        </p:nvSpPr>
        <p:spPr bwMode="auto">
          <a:xfrm>
            <a:off x="2602073" y="5132738"/>
            <a:ext cx="544250" cy="283182"/>
          </a:xfrm>
          <a:prstGeom prst="rect">
            <a:avLst/>
          </a:prstGeom>
          <a:noFill/>
          <a:ln w="25400" cap="flat" cmpd="sng" algn="ctr">
            <a:solidFill>
              <a:srgbClr val="FF0000"/>
            </a:solidFill>
            <a:prstDash val="soli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srgbClr val="000000"/>
              </a:solidFill>
              <a:effectLst/>
              <a:uLnTx/>
              <a:uFillTx/>
              <a:latin typeface="Tahoma" pitchFamily="34" charset="0"/>
              <a:ea typeface="+mn-ea"/>
              <a:cs typeface="+mn-cs"/>
            </a:endParaRPr>
          </a:p>
        </p:txBody>
      </p:sp>
      <p:pic>
        <p:nvPicPr>
          <p:cNvPr id="39" name="Picture 3">
            <a:extLst>
              <a:ext uri="{FF2B5EF4-FFF2-40B4-BE49-F238E27FC236}">
                <a16:creationId xmlns:a16="http://schemas.microsoft.com/office/drawing/2014/main" id="{26969B55-4D79-47F8-8C41-3CF3E2C165B9}"/>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82031" t="55883" b="28078"/>
          <a:stretch/>
        </p:blipFill>
        <p:spPr bwMode="auto">
          <a:xfrm>
            <a:off x="7211347" y="2329329"/>
            <a:ext cx="1268251" cy="92728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tangle 39">
            <a:extLst>
              <a:ext uri="{FF2B5EF4-FFF2-40B4-BE49-F238E27FC236}">
                <a16:creationId xmlns:a16="http://schemas.microsoft.com/office/drawing/2014/main" id="{B86E25F6-60D2-4E5C-96BF-E24CEB3FB098}"/>
              </a:ext>
            </a:extLst>
          </p:cNvPr>
          <p:cNvSpPr/>
          <p:nvPr>
            <p:custDataLst>
              <p:tags r:id="rId8"/>
            </p:custDataLst>
          </p:nvPr>
        </p:nvSpPr>
        <p:spPr bwMode="auto">
          <a:xfrm>
            <a:off x="7413524" y="2588352"/>
            <a:ext cx="793632" cy="409236"/>
          </a:xfrm>
          <a:prstGeom prst="rect">
            <a:avLst/>
          </a:prstGeom>
          <a:noFill/>
          <a:ln w="25400" cap="flat" cmpd="sng" algn="ctr">
            <a:solidFill>
              <a:srgbClr val="FF0000"/>
            </a:solidFill>
            <a:prstDash val="soli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srgbClr val="000000"/>
              </a:solidFill>
              <a:effectLst/>
              <a:uLnTx/>
              <a:uFillTx/>
              <a:latin typeface="Tahoma" pitchFamily="34" charset="0"/>
              <a:ea typeface="+mn-ea"/>
              <a:cs typeface="+mn-cs"/>
            </a:endParaRPr>
          </a:p>
        </p:txBody>
      </p:sp>
      <p:pic>
        <p:nvPicPr>
          <p:cNvPr id="41" name="Picture 4">
            <a:extLst>
              <a:ext uri="{FF2B5EF4-FFF2-40B4-BE49-F238E27FC236}">
                <a16:creationId xmlns:a16="http://schemas.microsoft.com/office/drawing/2014/main" id="{C321EB66-3495-447D-92E2-4118262F99D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65497" y="3884817"/>
            <a:ext cx="2352555" cy="208506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ectangle 41">
            <a:extLst>
              <a:ext uri="{FF2B5EF4-FFF2-40B4-BE49-F238E27FC236}">
                <a16:creationId xmlns:a16="http://schemas.microsoft.com/office/drawing/2014/main" id="{27B7EE7E-DFC8-405B-A09D-67D1C6731691}"/>
              </a:ext>
            </a:extLst>
          </p:cNvPr>
          <p:cNvSpPr/>
          <p:nvPr>
            <p:custDataLst>
              <p:tags r:id="rId9"/>
            </p:custDataLst>
          </p:nvPr>
        </p:nvSpPr>
        <p:spPr bwMode="auto">
          <a:xfrm>
            <a:off x="8207156" y="5655133"/>
            <a:ext cx="602547" cy="314747"/>
          </a:xfrm>
          <a:prstGeom prst="rect">
            <a:avLst/>
          </a:prstGeom>
          <a:noFill/>
          <a:ln w="25400" cap="flat" cmpd="sng" algn="ctr">
            <a:solidFill>
              <a:srgbClr val="FF0000"/>
            </a:solidFill>
            <a:prstDash val="soli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srgbClr val="000000"/>
              </a:solidFill>
              <a:effectLst/>
              <a:uLnTx/>
              <a:uFillTx/>
              <a:latin typeface="Tahoma" pitchFamily="34" charset="0"/>
              <a:ea typeface="+mn-ea"/>
              <a:cs typeface="+mn-cs"/>
            </a:endParaRPr>
          </a:p>
        </p:txBody>
      </p:sp>
      <p:sp>
        <p:nvSpPr>
          <p:cNvPr id="43" name="TextBox 42">
            <a:extLst>
              <a:ext uri="{FF2B5EF4-FFF2-40B4-BE49-F238E27FC236}">
                <a16:creationId xmlns:a16="http://schemas.microsoft.com/office/drawing/2014/main" id="{F285BE88-2092-47AF-8786-FC04303CFF26}"/>
              </a:ext>
            </a:extLst>
          </p:cNvPr>
          <p:cNvSpPr txBox="1"/>
          <p:nvPr>
            <p:custDataLst>
              <p:tags r:id="rId10"/>
            </p:custDataLst>
          </p:nvPr>
        </p:nvSpPr>
        <p:spPr>
          <a:xfrm>
            <a:off x="6565497" y="4209408"/>
            <a:ext cx="365655" cy="923330"/>
          </a:xfrm>
          <a:prstGeom prst="rect">
            <a:avLst/>
          </a:prstGeom>
          <a:noFill/>
          <a:effectLst/>
        </p:spPr>
        <p:txBody>
          <a:bodyPr wrap="square" rtlCol="0">
            <a:spAutoFit/>
          </a:bodyPr>
          <a:lstStyle/>
          <a:p>
            <a:r>
              <a:rPr lang="en-US" b="1" dirty="0">
                <a:solidFill>
                  <a:srgbClr val="FF0000"/>
                </a:solidFill>
                <a:effectLst>
                  <a:glow rad="101600">
                    <a:srgbClr val="FF0000">
                      <a:satMod val="175000"/>
                      <a:alpha val="40000"/>
                    </a:srgbClr>
                  </a:glow>
                </a:effectLst>
                <a:latin typeface="Tahoma"/>
              </a:rPr>
              <a:t>*</a:t>
            </a:r>
          </a:p>
          <a:p>
            <a:r>
              <a:rPr lang="en-US" b="1" dirty="0">
                <a:solidFill>
                  <a:srgbClr val="FF0000"/>
                </a:solidFill>
                <a:effectLst>
                  <a:glow rad="101600">
                    <a:srgbClr val="FF0000">
                      <a:satMod val="175000"/>
                      <a:alpha val="40000"/>
                    </a:srgbClr>
                  </a:glow>
                </a:effectLst>
                <a:latin typeface="Tahoma"/>
              </a:rPr>
              <a:t>*</a:t>
            </a:r>
          </a:p>
          <a:p>
            <a:endParaRPr lang="en-US" b="1" dirty="0">
              <a:solidFill>
                <a:srgbClr val="FF0000"/>
              </a:solidFill>
              <a:effectLst>
                <a:glow rad="101600">
                  <a:srgbClr val="FF0000">
                    <a:satMod val="175000"/>
                    <a:alpha val="40000"/>
                  </a:srgbClr>
                </a:glow>
              </a:effectLst>
              <a:latin typeface="Tahoma"/>
            </a:endParaRPr>
          </a:p>
        </p:txBody>
      </p:sp>
      <p:cxnSp>
        <p:nvCxnSpPr>
          <p:cNvPr id="44" name="Straight Arrow Connector 43">
            <a:extLst>
              <a:ext uri="{FF2B5EF4-FFF2-40B4-BE49-F238E27FC236}">
                <a16:creationId xmlns:a16="http://schemas.microsoft.com/office/drawing/2014/main" id="{13920144-F838-478B-BEF9-1B856C44A35B}"/>
              </a:ext>
            </a:extLst>
          </p:cNvPr>
          <p:cNvCxnSpPr/>
          <p:nvPr>
            <p:custDataLst>
              <p:tags r:id="rId11"/>
            </p:custDataLst>
          </p:nvPr>
        </p:nvCxnSpPr>
        <p:spPr>
          <a:xfrm>
            <a:off x="2132593" y="2437494"/>
            <a:ext cx="0" cy="472787"/>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cxnSp>
        <p:nvCxnSpPr>
          <p:cNvPr id="45" name="Straight Arrow Connector 44">
            <a:extLst>
              <a:ext uri="{FF2B5EF4-FFF2-40B4-BE49-F238E27FC236}">
                <a16:creationId xmlns:a16="http://schemas.microsoft.com/office/drawing/2014/main" id="{431F95C6-043B-4345-BDF9-EA3509609CEB}"/>
              </a:ext>
            </a:extLst>
          </p:cNvPr>
          <p:cNvCxnSpPr>
            <a:cxnSpLocks/>
          </p:cNvCxnSpPr>
          <p:nvPr>
            <p:custDataLst>
              <p:tags r:id="rId12"/>
            </p:custDataLst>
          </p:nvPr>
        </p:nvCxnSpPr>
        <p:spPr>
          <a:xfrm>
            <a:off x="1845157" y="4050890"/>
            <a:ext cx="0" cy="847408"/>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cxnSp>
        <p:nvCxnSpPr>
          <p:cNvPr id="46" name="Straight Arrow Connector 45">
            <a:extLst>
              <a:ext uri="{FF2B5EF4-FFF2-40B4-BE49-F238E27FC236}">
                <a16:creationId xmlns:a16="http://schemas.microsoft.com/office/drawing/2014/main" id="{33A4561A-D68E-43BC-A1D1-FC765543673C}"/>
              </a:ext>
            </a:extLst>
          </p:cNvPr>
          <p:cNvCxnSpPr>
            <a:cxnSpLocks/>
          </p:cNvCxnSpPr>
          <p:nvPr>
            <p:custDataLst>
              <p:tags r:id="rId13"/>
            </p:custDataLst>
          </p:nvPr>
        </p:nvCxnSpPr>
        <p:spPr>
          <a:xfrm>
            <a:off x="7845472" y="3256612"/>
            <a:ext cx="0" cy="628205"/>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cxnSp>
        <p:nvCxnSpPr>
          <p:cNvPr id="47" name="Straight Arrow Connector 46">
            <a:extLst>
              <a:ext uri="{FF2B5EF4-FFF2-40B4-BE49-F238E27FC236}">
                <a16:creationId xmlns:a16="http://schemas.microsoft.com/office/drawing/2014/main" id="{D3B59E4F-3166-46CF-ADEF-5003235F3BCB}"/>
              </a:ext>
            </a:extLst>
          </p:cNvPr>
          <p:cNvCxnSpPr>
            <a:cxnSpLocks/>
            <a:endCxn id="39" idx="1"/>
          </p:cNvCxnSpPr>
          <p:nvPr>
            <p:custDataLst>
              <p:tags r:id="rId14"/>
            </p:custDataLst>
          </p:nvPr>
        </p:nvCxnSpPr>
        <p:spPr>
          <a:xfrm flipV="1">
            <a:off x="6375793" y="2792971"/>
            <a:ext cx="835554" cy="310158"/>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1095525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Exam Request Builder for Specific Body System DBQ</a:t>
            </a:r>
          </a:p>
        </p:txBody>
      </p:sp>
      <p:sp>
        <p:nvSpPr>
          <p:cNvPr id="3" name="Content Placeholder 2"/>
          <p:cNvSpPr>
            <a:spLocks noGrp="1"/>
          </p:cNvSpPr>
          <p:nvPr>
            <p:ph idx="1"/>
            <p:custDataLst>
              <p:tags r:id="rId2"/>
            </p:custDataLst>
          </p:nvPr>
        </p:nvSpPr>
        <p:spPr>
          <a:xfrm>
            <a:off x="457200" y="5327748"/>
            <a:ext cx="8229600" cy="782987"/>
          </a:xfrm>
        </p:spPr>
        <p:txBody>
          <a:bodyPr>
            <a:normAutofit lnSpcReduction="10000"/>
          </a:bodyPr>
          <a:lstStyle/>
          <a:p>
            <a:pPr marL="0" indent="0" algn="ctr">
              <a:lnSpc>
                <a:spcPct val="110000"/>
              </a:lnSpc>
              <a:buNone/>
            </a:pPr>
            <a:r>
              <a:rPr lang="en-US" dirty="0">
                <a:solidFill>
                  <a:srgbClr val="1F497D"/>
                </a:solidFill>
              </a:rPr>
              <a:t>Making the correct selections in ERB will generate </a:t>
            </a:r>
          </a:p>
          <a:p>
            <a:pPr marL="0" indent="0" algn="ctr">
              <a:lnSpc>
                <a:spcPct val="110000"/>
              </a:lnSpc>
              <a:buNone/>
            </a:pPr>
            <a:r>
              <a:rPr lang="en-US" dirty="0">
                <a:solidFill>
                  <a:srgbClr val="1F497D"/>
                </a:solidFill>
              </a:rPr>
              <a:t>ALL appropriate text necessary for the examination request!</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48</a:t>
            </a:fld>
            <a:endParaRPr lang="en-US"/>
          </a:p>
        </p:txBody>
      </p:sp>
      <p:pic>
        <p:nvPicPr>
          <p:cNvPr id="102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b="30708"/>
          <a:stretch/>
        </p:blipFill>
        <p:spPr bwMode="auto">
          <a:xfrm>
            <a:off x="1571518" y="1780188"/>
            <a:ext cx="6000964" cy="3428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A0D43C96-C231-4D1E-971D-F849ECF2B438}"/>
              </a:ext>
            </a:extLst>
          </p:cNvPr>
          <p:cNvSpPr/>
          <p:nvPr>
            <p:custDataLst>
              <p:tags r:id="rId4"/>
            </p:custDataLst>
          </p:nvPr>
        </p:nvSpPr>
        <p:spPr bwMode="auto">
          <a:xfrm>
            <a:off x="6656331" y="4747090"/>
            <a:ext cx="739465" cy="353186"/>
          </a:xfrm>
          <a:prstGeom prst="rect">
            <a:avLst/>
          </a:prstGeom>
          <a:noFill/>
          <a:ln w="25400" cap="flat" cmpd="sng" algn="ctr">
            <a:solidFill>
              <a:srgbClr val="FF0000"/>
            </a:solidFill>
            <a:prstDash val="soli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srgbClr val="000000"/>
              </a:solidFill>
              <a:effectLst/>
              <a:uLnTx/>
              <a:uFillTx/>
              <a:latin typeface="Tahoma" pitchFamily="34" charset="0"/>
              <a:ea typeface="+mn-ea"/>
              <a:cs typeface="+mn-cs"/>
            </a:endParaRPr>
          </a:p>
        </p:txBody>
      </p:sp>
      <p:sp>
        <p:nvSpPr>
          <p:cNvPr id="11" name="Rectangle 10">
            <a:extLst>
              <a:ext uri="{FF2B5EF4-FFF2-40B4-BE49-F238E27FC236}">
                <a16:creationId xmlns:a16="http://schemas.microsoft.com/office/drawing/2014/main" id="{ACDBD4F8-E655-4671-B3F6-34612561F105}"/>
              </a:ext>
            </a:extLst>
          </p:cNvPr>
          <p:cNvSpPr/>
          <p:nvPr>
            <p:custDataLst>
              <p:tags r:id="rId5"/>
            </p:custDataLst>
          </p:nvPr>
        </p:nvSpPr>
        <p:spPr bwMode="auto">
          <a:xfrm>
            <a:off x="5038925" y="4209470"/>
            <a:ext cx="739465" cy="283182"/>
          </a:xfrm>
          <a:prstGeom prst="rect">
            <a:avLst/>
          </a:prstGeom>
          <a:noFill/>
          <a:ln w="25400" cap="flat" cmpd="sng" algn="ctr">
            <a:solidFill>
              <a:srgbClr val="FF0000"/>
            </a:solidFill>
            <a:prstDash val="soli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srgbClr val="000000"/>
              </a:solidFill>
              <a:effectLst/>
              <a:uLnTx/>
              <a:uFillTx/>
              <a:latin typeface="Tahoma" pitchFamily="34" charset="0"/>
              <a:ea typeface="+mn-ea"/>
              <a:cs typeface="+mn-cs"/>
            </a:endParaRPr>
          </a:p>
        </p:txBody>
      </p:sp>
      <p:sp>
        <p:nvSpPr>
          <p:cNvPr id="12" name="Rectangle 11">
            <a:extLst>
              <a:ext uri="{FF2B5EF4-FFF2-40B4-BE49-F238E27FC236}">
                <a16:creationId xmlns:a16="http://schemas.microsoft.com/office/drawing/2014/main" id="{8E2EABA8-4789-4A9C-A3C6-797D8B67D8BD}"/>
              </a:ext>
            </a:extLst>
          </p:cNvPr>
          <p:cNvSpPr/>
          <p:nvPr>
            <p:custDataLst>
              <p:tags r:id="rId6"/>
            </p:custDataLst>
          </p:nvPr>
        </p:nvSpPr>
        <p:spPr bwMode="auto">
          <a:xfrm>
            <a:off x="6656331" y="3384160"/>
            <a:ext cx="739465" cy="283182"/>
          </a:xfrm>
          <a:prstGeom prst="rect">
            <a:avLst/>
          </a:prstGeom>
          <a:noFill/>
          <a:ln w="25400" cap="flat" cmpd="sng" algn="ctr">
            <a:solidFill>
              <a:srgbClr val="FF0000"/>
            </a:solidFill>
            <a:prstDash val="soli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3975459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Special Issue Indicators</a:t>
            </a:r>
          </a:p>
        </p:txBody>
      </p:sp>
      <p:sp>
        <p:nvSpPr>
          <p:cNvPr id="3" name="Content Placeholder 2"/>
          <p:cNvSpPr>
            <a:spLocks noGrp="1"/>
          </p:cNvSpPr>
          <p:nvPr>
            <p:ph idx="1"/>
            <p:custDataLst>
              <p:tags r:id="rId2"/>
            </p:custDataLst>
          </p:nvPr>
        </p:nvSpPr>
        <p:spPr>
          <a:xfrm>
            <a:off x="457200" y="2057401"/>
            <a:ext cx="8229600" cy="439994"/>
          </a:xfrm>
        </p:spPr>
        <p:txBody>
          <a:bodyPr>
            <a:normAutofit fontScale="92500" lnSpcReduction="10000"/>
          </a:bodyPr>
          <a:lstStyle/>
          <a:p>
            <a:pPr marL="342900" indent="-342900">
              <a:spcAft>
                <a:spcPts val="600"/>
              </a:spcAft>
              <a:buClr>
                <a:schemeClr val="tx1"/>
              </a:buClr>
              <a:buFont typeface="Arial" panose="020B0604020202020204" pitchFamily="34" charset="0"/>
              <a:buChar char="•"/>
            </a:pPr>
            <a:r>
              <a:rPr lang="en-US" dirty="0">
                <a:solidFill>
                  <a:srgbClr val="1F497D"/>
                </a:solidFill>
              </a:rPr>
              <a:t>Gulf War Presumptive</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49</a:t>
            </a:fld>
            <a:endParaRPr lang="en-US"/>
          </a:p>
        </p:txBody>
      </p:sp>
      <p:pic>
        <p:nvPicPr>
          <p:cNvPr id="5"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096730" y="2674298"/>
            <a:ext cx="6950539" cy="3578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77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Provisions of the Persian Gulf War Veterans’ </a:t>
            </a:r>
            <a:br>
              <a:rPr lang="en-US" dirty="0"/>
            </a:br>
            <a:r>
              <a:rPr lang="en-US" dirty="0"/>
              <a:t>Benefits Act of 1994</a:t>
            </a:r>
          </a:p>
        </p:txBody>
      </p:sp>
      <p:sp>
        <p:nvSpPr>
          <p:cNvPr id="3" name="Content Placeholder 2"/>
          <p:cNvSpPr>
            <a:spLocks noGrp="1"/>
          </p:cNvSpPr>
          <p:nvPr>
            <p:ph idx="1"/>
            <p:custDataLst>
              <p:tags r:id="rId2"/>
            </p:custDataLst>
          </p:nvPr>
        </p:nvSpPr>
        <p:spPr>
          <a:xfrm>
            <a:off x="457200" y="2057401"/>
            <a:ext cx="8229600" cy="1285568"/>
          </a:xfrm>
        </p:spPr>
        <p:txBody>
          <a:bodyPr>
            <a:noAutofit/>
          </a:bodyPr>
          <a:lstStyle/>
          <a:p>
            <a:pPr>
              <a:spcAft>
                <a:spcPts val="600"/>
              </a:spcAft>
            </a:pPr>
            <a:r>
              <a:rPr lang="en-US" dirty="0">
                <a:solidFill>
                  <a:srgbClr val="1F497D"/>
                </a:solidFill>
              </a:rPr>
              <a:t>Enacted on November 2, 1994, this provision added a new section, 38 U.S.C. 1117, which authorized the VA to compensate any Gulf War (GW) Veteran suffering from a chronic disability resulting from an undiagnosed illness or combination of undiagnosed illnesses which manifested either: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a:t>
            </a:fld>
            <a:endParaRPr lang="en-US"/>
          </a:p>
        </p:txBody>
      </p:sp>
      <p:sp>
        <p:nvSpPr>
          <p:cNvPr id="5" name="TextBox 4">
            <a:extLst>
              <a:ext uri="{FF2B5EF4-FFF2-40B4-BE49-F238E27FC236}">
                <a16:creationId xmlns:a16="http://schemas.microsoft.com/office/drawing/2014/main" id="{DE5911D0-A257-4D93-9D10-9F4EABDCC66D}"/>
              </a:ext>
            </a:extLst>
          </p:cNvPr>
          <p:cNvSpPr txBox="1"/>
          <p:nvPr>
            <p:custDataLst>
              <p:tags r:id="rId4"/>
            </p:custDataLst>
          </p:nvPr>
        </p:nvSpPr>
        <p:spPr>
          <a:xfrm>
            <a:off x="476864" y="3797794"/>
            <a:ext cx="8190271" cy="1708160"/>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solidFill>
                  <a:srgbClr val="1F497D"/>
                </a:solidFill>
              </a:rPr>
              <a:t>during active duty in the Southwest Asia theater of operations during the GW, or </a:t>
            </a:r>
          </a:p>
          <a:p>
            <a:pPr marL="342900" indent="-342900">
              <a:spcAft>
                <a:spcPts val="600"/>
              </a:spcAft>
              <a:buClr>
                <a:schemeClr val="tx1"/>
              </a:buClr>
              <a:buFont typeface="Arial" panose="020B0604020202020204" pitchFamily="34" charset="0"/>
              <a:buChar char="•"/>
            </a:pPr>
            <a:r>
              <a:rPr lang="en-US" sz="2000" dirty="0">
                <a:solidFill>
                  <a:srgbClr val="1F497D"/>
                </a:solidFill>
              </a:rPr>
              <a:t>to a degree of 10 percent or more within a presumptive period following service in the Southwest Asia theater of operations during the GW </a:t>
            </a:r>
          </a:p>
        </p:txBody>
      </p:sp>
    </p:spTree>
    <p:extLst>
      <p:ext uri="{BB962C8B-B14F-4D97-AF65-F5344CB8AC3E}">
        <p14:creationId xmlns:p14="http://schemas.microsoft.com/office/powerpoint/2010/main" val="1451858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50</a:t>
            </a:fld>
            <a:endParaRPr lang="en-US"/>
          </a:p>
        </p:txBody>
      </p:sp>
      <p:sp>
        <p:nvSpPr>
          <p:cNvPr id="4" name="Title 3">
            <a:extLst>
              <a:ext uri="{FF2B5EF4-FFF2-40B4-BE49-F238E27FC236}">
                <a16:creationId xmlns:a16="http://schemas.microsoft.com/office/drawing/2014/main" id="{C3652035-57A5-437C-90E0-A7C1205F614B}"/>
              </a:ext>
            </a:extLst>
          </p:cNvPr>
          <p:cNvSpPr>
            <a:spLocks noGrp="1"/>
          </p:cNvSpPr>
          <p:nvPr>
            <p:ph type="title"/>
            <p:custDataLst>
              <p:tags r:id="rId3"/>
            </p:custDataLst>
          </p:nvPr>
        </p:nvSpPr>
        <p:spPr>
          <a:xfrm>
            <a:off x="0" y="2885568"/>
            <a:ext cx="9144000" cy="1086867"/>
          </a:xfrm>
        </p:spPr>
        <p:txBody>
          <a:bodyPr/>
          <a:lstStyle/>
          <a:p>
            <a:r>
              <a:rPr lang="en-US" dirty="0"/>
              <a:t>Practical Exercise</a:t>
            </a:r>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A087-CF8E-4BFC-B71F-A5FB25884CE4}"/>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FD71B001-BCB2-4EAF-87AC-D50091CE15DD}"/>
              </a:ext>
            </a:extLst>
          </p:cNvPr>
          <p:cNvSpPr>
            <a:spLocks noGrp="1"/>
          </p:cNvSpPr>
          <p:nvPr>
            <p:ph type="sldNum" sz="quarter" idx="12"/>
          </p:nvPr>
        </p:nvSpPr>
        <p:spPr/>
        <p:txBody>
          <a:bodyPr/>
          <a:lstStyle/>
          <a:p>
            <a:fld id="{36A6A193-2FDC-48DD-8023-1C75B05EEA9A}" type="slidenum">
              <a:rPr lang="en-US" smtClean="0"/>
              <a:pPr/>
              <a:t>51</a:t>
            </a:fld>
            <a:endParaRPr lang="en-US" dirty="0"/>
          </a:p>
        </p:txBody>
      </p:sp>
    </p:spTree>
    <p:extLst>
      <p:ext uri="{BB962C8B-B14F-4D97-AF65-F5344CB8AC3E}">
        <p14:creationId xmlns:p14="http://schemas.microsoft.com/office/powerpoint/2010/main" val="3203984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Provisions of 38 CFR 3.317</a:t>
            </a:r>
          </a:p>
        </p:txBody>
      </p:sp>
      <p:sp>
        <p:nvSpPr>
          <p:cNvPr id="3" name="Content Placeholder 2"/>
          <p:cNvSpPr>
            <a:spLocks noGrp="1"/>
          </p:cNvSpPr>
          <p:nvPr>
            <p:ph idx="1"/>
            <p:custDataLst>
              <p:tags r:id="rId2"/>
            </p:custDataLst>
          </p:nvPr>
        </p:nvSpPr>
        <p:spPr>
          <a:xfrm>
            <a:off x="457200" y="2057400"/>
            <a:ext cx="8229600" cy="718437"/>
          </a:xfrm>
        </p:spPr>
        <p:txBody>
          <a:bodyPr>
            <a:noAutofit/>
          </a:bodyPr>
          <a:lstStyle/>
          <a:p>
            <a:pPr>
              <a:spcAft>
                <a:spcPts val="600"/>
              </a:spcAft>
            </a:pPr>
            <a:r>
              <a:rPr lang="en-US" dirty="0">
                <a:solidFill>
                  <a:srgbClr val="1F497D"/>
                </a:solidFill>
              </a:rPr>
              <a:t>Defines certain key terms and provides for presumptive service connection for:</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6</a:t>
            </a:fld>
            <a:endParaRPr lang="en-US"/>
          </a:p>
        </p:txBody>
      </p:sp>
      <p:sp>
        <p:nvSpPr>
          <p:cNvPr id="5" name="TextBox 4">
            <a:extLst>
              <a:ext uri="{FF2B5EF4-FFF2-40B4-BE49-F238E27FC236}">
                <a16:creationId xmlns:a16="http://schemas.microsoft.com/office/drawing/2014/main" id="{3D0B2AE6-7E61-4D69-9085-2909BEEA0044}"/>
              </a:ext>
            </a:extLst>
          </p:cNvPr>
          <p:cNvSpPr txBox="1"/>
          <p:nvPr>
            <p:custDataLst>
              <p:tags r:id="rId4"/>
            </p:custDataLst>
          </p:nvPr>
        </p:nvSpPr>
        <p:spPr>
          <a:xfrm>
            <a:off x="457200" y="2803127"/>
            <a:ext cx="8268929" cy="784830"/>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solidFill>
                  <a:srgbClr val="1F497D"/>
                </a:solidFill>
              </a:rPr>
              <a:t>undiagnosed illness or MUCMI, and</a:t>
            </a:r>
          </a:p>
          <a:p>
            <a:pPr marL="342900" indent="-342900">
              <a:spcAft>
                <a:spcPts val="600"/>
              </a:spcAft>
              <a:buClr>
                <a:schemeClr val="tx1"/>
              </a:buClr>
              <a:buFont typeface="Arial" panose="020B0604020202020204" pitchFamily="34" charset="0"/>
              <a:buChar char="•"/>
            </a:pPr>
            <a:r>
              <a:rPr lang="en-US" sz="2000" dirty="0">
                <a:solidFill>
                  <a:srgbClr val="1F497D"/>
                </a:solidFill>
              </a:rPr>
              <a:t>a list of infectious diseases </a:t>
            </a:r>
          </a:p>
        </p:txBody>
      </p:sp>
    </p:spTree>
    <p:extLst>
      <p:ext uri="{BB962C8B-B14F-4D97-AF65-F5344CB8AC3E}">
        <p14:creationId xmlns:p14="http://schemas.microsoft.com/office/powerpoint/2010/main" val="71471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Provisions of the Persian Gulf War Veterans’ </a:t>
            </a:r>
            <a:br>
              <a:rPr lang="en-US" dirty="0"/>
            </a:br>
            <a:r>
              <a:rPr lang="en-US" dirty="0"/>
              <a:t>Act of 1998</a:t>
            </a:r>
          </a:p>
        </p:txBody>
      </p:sp>
      <p:sp>
        <p:nvSpPr>
          <p:cNvPr id="3" name="Content Placeholder 2"/>
          <p:cNvSpPr>
            <a:spLocks noGrp="1"/>
          </p:cNvSpPr>
          <p:nvPr>
            <p:ph idx="1"/>
            <p:custDataLst>
              <p:tags r:id="rId2"/>
            </p:custDataLst>
          </p:nvPr>
        </p:nvSpPr>
        <p:spPr>
          <a:xfrm>
            <a:off x="457200" y="2057400"/>
            <a:ext cx="8229600" cy="1600200"/>
          </a:xfrm>
        </p:spPr>
        <p:txBody>
          <a:bodyPr>
            <a:normAutofit lnSpcReduction="10000"/>
          </a:bodyPr>
          <a:lstStyle/>
          <a:p>
            <a:pPr>
              <a:spcAft>
                <a:spcPts val="600"/>
              </a:spcAft>
            </a:pPr>
            <a:r>
              <a:rPr lang="en-US" dirty="0">
                <a:solidFill>
                  <a:srgbClr val="1F497D"/>
                </a:solidFill>
              </a:rPr>
              <a:t>Authorized the VA to compensate GW Veterans for diagnosed or undiagnosed disabilities that  are determined by VA regulation to warrant a presumption of service connection based on a positive association with exposure to one of the following as a result of GW service: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7</a:t>
            </a:fld>
            <a:endParaRPr lang="en-US"/>
          </a:p>
        </p:txBody>
      </p:sp>
      <p:sp>
        <p:nvSpPr>
          <p:cNvPr id="5" name="TextBox 4">
            <a:extLst>
              <a:ext uri="{FF2B5EF4-FFF2-40B4-BE49-F238E27FC236}">
                <a16:creationId xmlns:a16="http://schemas.microsoft.com/office/drawing/2014/main" id="{898B0CF3-C918-419E-A0E9-1F4D8DFEBC68}"/>
              </a:ext>
            </a:extLst>
          </p:cNvPr>
          <p:cNvSpPr txBox="1"/>
          <p:nvPr>
            <p:custDataLst>
              <p:tags r:id="rId4"/>
            </p:custDataLst>
          </p:nvPr>
        </p:nvSpPr>
        <p:spPr>
          <a:xfrm>
            <a:off x="370703" y="3656462"/>
            <a:ext cx="8229600" cy="1169551"/>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solidFill>
                  <a:srgbClr val="1F497D"/>
                </a:solidFill>
              </a:rPr>
              <a:t>a toxic agent</a:t>
            </a:r>
          </a:p>
          <a:p>
            <a:pPr marL="342900" indent="-342900">
              <a:spcAft>
                <a:spcPts val="600"/>
              </a:spcAft>
              <a:buClr>
                <a:schemeClr val="tx1"/>
              </a:buClr>
              <a:buFont typeface="Arial" panose="020B0604020202020204" pitchFamily="34" charset="0"/>
              <a:buChar char="•"/>
            </a:pPr>
            <a:r>
              <a:rPr lang="en-US" sz="2000" dirty="0">
                <a:solidFill>
                  <a:srgbClr val="1F497D"/>
                </a:solidFill>
              </a:rPr>
              <a:t>an environmental or wartime hazard, or </a:t>
            </a:r>
          </a:p>
          <a:p>
            <a:pPr marL="342900" indent="-342900">
              <a:spcAft>
                <a:spcPts val="600"/>
              </a:spcAft>
              <a:buClr>
                <a:schemeClr val="tx1"/>
              </a:buClr>
              <a:buFont typeface="Arial" panose="020B0604020202020204" pitchFamily="34" charset="0"/>
              <a:buChar char="•"/>
            </a:pPr>
            <a:r>
              <a:rPr lang="en-US" sz="2000" dirty="0">
                <a:solidFill>
                  <a:srgbClr val="1F497D"/>
                </a:solidFill>
              </a:rPr>
              <a:t>a preventive medication or vaccine </a:t>
            </a:r>
          </a:p>
        </p:txBody>
      </p:sp>
    </p:spTree>
    <p:extLst>
      <p:ext uri="{BB962C8B-B14F-4D97-AF65-F5344CB8AC3E}">
        <p14:creationId xmlns:p14="http://schemas.microsoft.com/office/powerpoint/2010/main" val="178728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Provisions of the Veterans Education and Benefits Expansion Act of 2001</a:t>
            </a:r>
          </a:p>
        </p:txBody>
      </p:sp>
      <p:sp>
        <p:nvSpPr>
          <p:cNvPr id="3" name="Content Placeholder 2"/>
          <p:cNvSpPr>
            <a:spLocks noGrp="1"/>
          </p:cNvSpPr>
          <p:nvPr>
            <p:ph idx="1"/>
            <p:custDataLst>
              <p:tags r:id="rId2"/>
            </p:custDataLst>
          </p:nvPr>
        </p:nvSpPr>
        <p:spPr>
          <a:xfrm>
            <a:off x="457200" y="2057401"/>
            <a:ext cx="8229600" cy="1086868"/>
          </a:xfrm>
        </p:spPr>
        <p:txBody>
          <a:bodyPr/>
          <a:lstStyle/>
          <a:p>
            <a:pPr>
              <a:spcAft>
                <a:spcPts val="600"/>
              </a:spcAft>
            </a:pPr>
            <a:r>
              <a:rPr lang="en-US" dirty="0">
                <a:solidFill>
                  <a:srgbClr val="1F497D"/>
                </a:solidFill>
              </a:rPr>
              <a:t>Effective March 1, 2002, this provision expanded the definition of “qualifying chronic disability” to include, not only a disability resulting from an undiagnosed illness but also: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8</a:t>
            </a:fld>
            <a:endParaRPr lang="en-US"/>
          </a:p>
        </p:txBody>
      </p:sp>
      <p:sp>
        <p:nvSpPr>
          <p:cNvPr id="5" name="TextBox 4">
            <a:extLst>
              <a:ext uri="{FF2B5EF4-FFF2-40B4-BE49-F238E27FC236}">
                <a16:creationId xmlns:a16="http://schemas.microsoft.com/office/drawing/2014/main" id="{14C05E1D-98FC-48B7-B57E-A73E8A7F8F1B}"/>
              </a:ext>
            </a:extLst>
          </p:cNvPr>
          <p:cNvSpPr txBox="1"/>
          <p:nvPr>
            <p:custDataLst>
              <p:tags r:id="rId4"/>
            </p:custDataLst>
          </p:nvPr>
        </p:nvSpPr>
        <p:spPr>
          <a:xfrm>
            <a:off x="481781" y="3321172"/>
            <a:ext cx="8209935" cy="1400383"/>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solidFill>
                  <a:srgbClr val="1F497D"/>
                </a:solidFill>
              </a:rPr>
              <a:t>a medically unexplained chronic multi-symptom illness (MUCMI) that is defined by a cluster of signs and symptoms, and</a:t>
            </a:r>
          </a:p>
          <a:p>
            <a:pPr marL="342900" indent="-342900">
              <a:spcAft>
                <a:spcPts val="600"/>
              </a:spcAft>
              <a:buClr>
                <a:schemeClr val="tx1"/>
              </a:buClr>
              <a:buFont typeface="Arial" panose="020B0604020202020204" pitchFamily="34" charset="0"/>
              <a:buChar char="•"/>
            </a:pPr>
            <a:r>
              <a:rPr lang="en-US" sz="2000" dirty="0">
                <a:solidFill>
                  <a:srgbClr val="1F497D"/>
                </a:solidFill>
              </a:rPr>
              <a:t>any diagnosed illness that is determined by VA regulation to warrant presumption of SC </a:t>
            </a:r>
          </a:p>
        </p:txBody>
      </p:sp>
    </p:spTree>
    <p:extLst>
      <p:ext uri="{BB962C8B-B14F-4D97-AF65-F5344CB8AC3E}">
        <p14:creationId xmlns:p14="http://schemas.microsoft.com/office/powerpoint/2010/main" val="307719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CA37-36BE-4024-B99D-1A049C56E677}"/>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6AA0A23F-586A-4CF6-83A6-B929B3DDBFA5}"/>
              </a:ext>
            </a:extLst>
          </p:cNvPr>
          <p:cNvSpPr>
            <a:spLocks noGrp="1"/>
          </p:cNvSpPr>
          <p:nvPr>
            <p:ph idx="1"/>
          </p:nvPr>
        </p:nvSpPr>
        <p:spPr/>
        <p:txBody>
          <a:bodyPr/>
          <a:lstStyle/>
          <a:p>
            <a:r>
              <a:rPr lang="en-US" dirty="0">
                <a:solidFill>
                  <a:srgbClr val="1F497D"/>
                </a:solidFill>
              </a:rPr>
              <a:t>What are the provisions of 38 CFR 3.317?</a:t>
            </a:r>
          </a:p>
          <a:p>
            <a:endParaRPr lang="en-US" dirty="0"/>
          </a:p>
          <a:p>
            <a:pPr>
              <a:spcAft>
                <a:spcPts val="600"/>
              </a:spcAft>
              <a:buClr>
                <a:schemeClr val="tx1"/>
              </a:buClr>
            </a:pPr>
            <a:r>
              <a:rPr lang="en-US" dirty="0">
                <a:solidFill>
                  <a:srgbClr val="1F497D"/>
                </a:solidFill>
              </a:rPr>
              <a:t>Defines certain key terms and provides for presumptive service connection for undiagnosed illness or MUCMI and a list of infectious diseases.</a:t>
            </a:r>
          </a:p>
          <a:p>
            <a:endParaRPr lang="en-US" dirty="0">
              <a:solidFill>
                <a:srgbClr val="1F497D"/>
              </a:solidFill>
            </a:endParaRPr>
          </a:p>
          <a:p>
            <a:r>
              <a:rPr lang="en-US" dirty="0"/>
              <a:t> </a:t>
            </a:r>
          </a:p>
        </p:txBody>
      </p:sp>
      <p:sp>
        <p:nvSpPr>
          <p:cNvPr id="4" name="Slide Number Placeholder 3">
            <a:extLst>
              <a:ext uri="{FF2B5EF4-FFF2-40B4-BE49-F238E27FC236}">
                <a16:creationId xmlns:a16="http://schemas.microsoft.com/office/drawing/2014/main" id="{DFEF1AC3-57AC-47BB-A5C0-EBE321E69620}"/>
              </a:ext>
            </a:extLst>
          </p:cNvPr>
          <p:cNvSpPr>
            <a:spLocks noGrp="1"/>
          </p:cNvSpPr>
          <p:nvPr>
            <p:ph type="sldNum" sz="quarter" idx="12"/>
          </p:nvPr>
        </p:nvSpPr>
        <p:spPr/>
        <p:txBody>
          <a:bodyPr/>
          <a:lstStyle/>
          <a:p>
            <a:fld id="{7C414AED-89CE-4A48-8B2B-1B3A5C68EA2A}" type="slidenum">
              <a:rPr lang="en-US" smtClean="0"/>
              <a:pPr/>
              <a:t>9</a:t>
            </a:fld>
            <a:endParaRPr lang="en-US" dirty="0"/>
          </a:p>
        </p:txBody>
      </p:sp>
    </p:spTree>
    <p:extLst>
      <p:ext uri="{BB962C8B-B14F-4D97-AF65-F5344CB8AC3E}">
        <p14:creationId xmlns:p14="http://schemas.microsoft.com/office/powerpoint/2010/main" val="407963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laims Based on Service in Southwest Asia  &amp;quot;&quot;/&gt;&lt;property id=&quot;20307&quot; value=&quot;257&quot;/&gt;&lt;/object&gt;&lt;object type=&quot;3&quot; unique_id=&quot;10004&quot;&gt;&lt;property id=&quot;20148&quot; value=&quot;5&quot;/&gt;&lt;property id=&quot;20300&quot; value=&quot;Slide 2 - &amp;quot;Objectives&amp;quot;&quot;/&gt;&lt;property id=&quot;20307&quot; value=&quot;258&quot;/&gt;&lt;/object&gt;&lt;object type=&quot;3&quot; unique_id=&quot;10005&quot;&gt;&lt;property id=&quot;20148&quot; value=&quot;5&quot;/&gt;&lt;property id=&quot;20300&quot; value=&quot;Slide 3 - &amp;quot;References&amp;quot;&quot;/&gt;&lt;property id=&quot;20307&quot; value=&quot;259&quot;/&gt;&lt;/object&gt;&lt;object type=&quot;3&quot; unique_id=&quot;10006&quot;&gt;&lt;property id=&quot;20148&quot; value=&quot;5&quot;/&gt;&lt;property id=&quot;20300&quot; value=&quot;Slide 4 - &amp;quot;Application in the Workplace&amp;quot;&quot;/&gt;&lt;property id=&quot;20307&quot; value=&quot;298&quot;/&gt;&lt;/object&gt;&lt;object type=&quot;3&quot; unique_id=&quot;10007&quot;&gt;&lt;property id=&quot;20148&quot; value=&quot;5&quot;/&gt;&lt;property id=&quot;20300&quot; value=&quot;Slide 5 - &amp;quot;Provisions of the Persian Gulf War Veterans’  Benefits Act of 1994&amp;quot;&quot;/&gt;&lt;property id=&quot;20307&quot; value=&quot;260&quot;/&gt;&lt;/object&gt;&lt;object type=&quot;3&quot; unique_id=&quot;10008&quot;&gt;&lt;property id=&quot;20148&quot; value=&quot;5&quot;/&gt;&lt;property id=&quot;20300&quot; value=&quot;Slide 6 - &amp;quot;Provisions of 38 CFR 3.317&amp;quot;&quot;/&gt;&lt;property id=&quot;20307&quot; value=&quot;288&quot;/&gt;&lt;/object&gt;&lt;object type=&quot;3&quot; unique_id=&quot;10009&quot;&gt;&lt;property id=&quot;20148&quot; value=&quot;5&quot;/&gt;&lt;property id=&quot;20300&quot; value=&quot;Slide 7 - &amp;quot;Provisions of the Persian Gulf War Veterans’  Act of 1998&amp;quot;&quot;/&gt;&lt;property id=&quot;20307&quot; value=&quot;261&quot;/&gt;&lt;/object&gt;&lt;object type=&quot;3&quot; unique_id=&quot;10010&quot;&gt;&lt;property id=&quot;20148&quot; value=&quot;5&quot;/&gt;&lt;property id=&quot;20300&quot; value=&quot;Slide 8 - &amp;quot;Provisions of the Veterans Education and Benefits Expansion Act of 2001&amp;quot;&quot;/&gt;&lt;property id=&quot;20307&quot; value=&quot;262&quot;/&gt;&lt;/object&gt;&lt;object type=&quot;3&quot; unique_id=&quot;10011&quot;&gt;&lt;property id=&quot;20148&quot; value=&quot;5&quot;/&gt;&lt;property id=&quot;20300&quot; value=&quot;Slide 10 - &amp;quot;Presumptive SC for Undiagnosed Illness and MUCMIs Under §3.317 (A&amp;amp;B)&amp;quot;&quot;/&gt;&lt;property id=&quot;20307&quot; value=&quot;289&quot;/&gt;&lt;/object&gt;&lt;object type=&quot;3&quot; unique_id=&quot;10012&quot;&gt;&lt;property id=&quot;20148&quot; value=&quot;5&quot;/&gt;&lt;property id=&quot;20300&quot; value=&quot;Slide 11 - &amp;quot;Qualifying Veteran for Undiagnosed  Illness and MUCMIs&amp;quot;&quot;/&gt;&lt;property id=&quot;20307&quot; value=&quot;290&quot;/&gt;&lt;/object&gt;&lt;object type=&quot;3&quot; unique_id=&quot;10013&quot;&gt;&lt;property id=&quot;20148&quot; value=&quot;5&quot;/&gt;&lt;property id=&quot;20300&quot; value=&quot;Slide 12 - &amp;quot;Definition:  Southwest Asia Theater of Operations&amp;quot;&quot;/&gt;&lt;property id=&quot;20307&quot; value=&quot;291&quot;/&gt;&lt;/object&gt;&lt;object type=&quot;3&quot; unique_id=&quot;10014&quot;&gt;&lt;property id=&quot;20148&quot; value=&quot;5&quot;/&gt;&lt;property id=&quot;20300&quot; value=&quot;Slide 13 - &amp;quot;Presumptive Period for Manifestation of Disability&amp;quot;&quot;/&gt;&lt;property id=&quot;20307&quot; value=&quot;292&quot;/&gt;&lt;/object&gt;&lt;object type=&quot;3&quot; unique_id=&quot;10015&quot;&gt;&lt;property id=&quot;20148&quot; value=&quot;5&quot;/&gt;&lt;property id=&quot;20300&quot; value=&quot;Slide 14 - &amp;quot;Qualifying Chronic Disability&amp;quot;&quot;/&gt;&lt;property id=&quot;20307&quot; value=&quot;293&quot;/&gt;&lt;/object&gt;&lt;object type=&quot;3&quot; unique_id=&quot;10016&quot;&gt;&lt;property id=&quot;20148&quot; value=&quot;5&quot;/&gt;&lt;property id=&quot;20300&quot; value=&quot;Slide 15 - &amp;quot;Signs and Symptoms of Undiagnosed Illnesses or MUCMIs&amp;quot;&quot;/&gt;&lt;property id=&quot;20307&quot; value=&quot;294&quot;/&gt;&lt;/object&gt;&lt;object type=&quot;3&quot; unique_id=&quot;10017&quot;&gt;&lt;property id=&quot;20148&quot; value=&quot;5&quot;/&gt;&lt;property id=&quot;20300&quot; value=&quot;Slide 16 - &amp;quot;Definition: Undiagnosed Illness&amp;quot;&quot;/&gt;&lt;property id=&quot;20307&quot; value=&quot;295&quot;/&gt;&lt;/object&gt;&lt;object type=&quot;3&quot; unique_id=&quot;10018&quot;&gt;&lt;property id=&quot;20148&quot; value=&quot;5&quot;/&gt;&lt;property id=&quot;20300&quot; value=&quot;Slide 17 - &amp;quot;Definition: MUCMI&amp;quot;&quot;/&gt;&lt;property id=&quot;20307&quot; value=&quot;263&quot;/&gt;&lt;/object&gt;&lt;object type=&quot;3&quot; unique_id=&quot;10019&quot;&gt;&lt;property id=&quot;20148&quot; value=&quot;5&quot;/&gt;&lt;property id=&quot;20300&quot; value=&quot;Slide 18 - &amp;quot;MUCMIs include, but are not limited to&amp;quot;&quot;/&gt;&lt;property id=&quot;20307&quot; value=&quot;264&quot;/&gt;&lt;/object&gt;&lt;object type=&quot;3&quot; unique_id=&quot;10020&quot;&gt;&lt;property id=&quot;20148&quot; value=&quot;5&quot;/&gt;&lt;property id=&quot;20300&quot; value=&quot;Slide 19 - &amp;quot;Definition: FGIDs&amp;quot;&quot;/&gt;&lt;property id=&quot;20307&quot; value=&quot;265&quot;/&gt;&lt;/object&gt;&lt;object type=&quot;3&quot; unique_id=&quot;10021&quot;&gt;&lt;property id=&quot;20148&quot; value=&quot;5&quot;/&gt;&lt;property id=&quot;20300&quot; value=&quot;Slide 20 - &amp;quot;Characteristic FGID symptoms include&amp;quot;&quot;/&gt;&lt;property id=&quot;20307&quot; value=&quot;266&quot;/&gt;&lt;/object&gt;&lt;object type=&quot;3&quot; unique_id=&quot;10022&quot;&gt;&lt;property id=&quot;20148&quot; value=&quot;5&quot;/&gt;&lt;property id=&quot;20300&quot; value=&quot;Slide 21 - &amp;quot;FGID (cont.)&amp;quot;&quot;/&gt;&lt;property id=&quot;20307&quot; value=&quot;267&quot;/&gt;&lt;/object&gt;&lt;object type=&quot;3&quot; unique_id=&quot;10023&quot;&gt;&lt;property id=&quot;20148&quot; value=&quot;5&quot;/&gt;&lt;property id=&quot;20300&quot; value=&quot;Slide 22 - &amp;quot;FGID (cont.)&amp;quot;&quot;/&gt;&lt;property id=&quot;20307&quot; value=&quot;268&quot;/&gt;&lt;/object&gt;&lt;object type=&quot;3&quot; unique_id=&quot;10024&quot;&gt;&lt;property id=&quot;20148&quot; value=&quot;5&quot;/&gt;&lt;property id=&quot;20300&quot; value=&quot;Slide 23 - &amp;quot;Partially Understood Chronic Multi-symptom Illnesses&amp;quot;&quot;/&gt;&lt;property id=&quot;20307&quot; value=&quot;269&quot;/&gt;&lt;/object&gt;&lt;object type=&quot;3&quot; unique_id=&quot;10025&quot;&gt;&lt;property id=&quot;20148&quot; value=&quot;5&quot;/&gt;&lt;property id=&quot;20300&quot; value=&quot;Slide 26 - &amp;quot;Presumptive SC for Infectious Diseases Under §3.317(c)&amp;quot;&quot;/&gt;&lt;property id=&quot;20307&quot; value=&quot;270&quot;/&gt;&lt;/object&gt;&lt;object type=&quot;3&quot; unique_id=&quot;10026&quot;&gt;&lt;property id=&quot;20148&quot; value=&quot;5&quot;/&gt;&lt;property id=&quot;20300&quot; value=&quot;Slide 27 - &amp;quot;Qualifying Veteran for Infectious Diseases &amp;quot;&quot;/&gt;&lt;property id=&quot;20307&quot; value=&quot;271&quot;/&gt;&lt;/object&gt;&lt;object type=&quot;3&quot; unique_id=&quot;10027&quot;&gt;&lt;property id=&quot;20148&quot; value=&quot;5&quot;/&gt;&lt;property id=&quot;20300&quot; value=&quot;Slide 28 - &amp;quot;Qualifying Infectious Diseases&amp;quot;&quot;/&gt;&lt;property id=&quot;20307&quot; value=&quot;272&quot;/&gt;&lt;/object&gt;&lt;object type=&quot;3&quot; unique_id=&quot;10028&quot;&gt;&lt;property id=&quot;20148&quot; value=&quot;5&quot;/&gt;&lt;property id=&quot;20300&quot; value=&quot;Slide 29 - &amp;quot;Long-Term Health Effects Potentially  Associated with Infectious Diseases&amp;quot;&quot;/&gt;&lt;property id=&quot;20307&quot; value=&quot;273&quot;/&gt;&lt;/object&gt;&lt;object type=&quot;3&quot; unique_id=&quot;10029&quot;&gt;&lt;property id=&quot;20148&quot; value=&quot;5&quot;/&gt;&lt;property id=&quot;20300&quot; value=&quot;Slide 31 - &amp;quot;Developing Southwest Asia Claims&amp;quot;&quot;/&gt;&lt;property id=&quot;20307&quot; value=&quot;274&quot;/&gt;&lt;/object&gt;&lt;object type=&quot;3&quot; unique_id=&quot;10030&quot;&gt;&lt;property id=&quot;20148&quot; value=&quot;5&quot;/&gt;&lt;property id=&quot;20300&quot; value=&quot;Slide 32 - &amp;quot;Claim for Exposure to Environmental Hazards&amp;quot;&quot;/&gt;&lt;property id=&quot;20307&quot; value=&quot;275&quot;/&gt;&lt;/object&gt;&lt;object type=&quot;3&quot; unique_id=&quot;10031&quot;&gt;&lt;property id=&quot;20148&quot; value=&quot;5&quot;/&gt;&lt;property id=&quot;20300&quot; value=&quot;Slide 33 - &amp;quot;Initial Development Action&amp;quot;&quot;/&gt;&lt;property id=&quot;20307&quot; value=&quot;276&quot;/&gt;&lt;/object&gt;&lt;object type=&quot;3&quot; unique_id=&quot;10032&quot;&gt;&lt;property id=&quot;20148&quot; value=&quot;5&quot;/&gt;&lt;property id=&quot;20300&quot; value=&quot;Slide 34 - &amp;quot;Verifying Southwest Asia Service Using  DD Form 214&amp;quot;&quot;/&gt;&lt;property id=&quot;20307&quot; value=&quot;277&quot;/&gt;&lt;/object&gt;&lt;object type=&quot;3&quot; unique_id=&quot;10033&quot;&gt;&lt;property id=&quot;20148&quot; value=&quot;5&quot;/&gt;&lt;property id=&quot;20300&quot; value=&quot;Slide 35 - &amp;quot;Requesting Service Department Records&amp;quot;&quot;/&gt;&lt;property id=&quot;20307&quot; value=&quot;278&quot;/&gt;&lt;/object&gt;&lt;object type=&quot;3&quot; unique_id=&quot;10034&quot;&gt;&lt;property id=&quot;20148&quot; value=&quot;5&quot;/&gt;&lt;property id=&quot;20300&quot; value=&quot;Slide 36 - &amp;quot;Knowledge Check&amp;quot;&quot;/&gt;&lt;property id=&quot;20307&quot; value=&quot;299&quot;/&gt;&lt;/object&gt;&lt;object type=&quot;3&quot; unique_id=&quot;10035&quot;&gt;&lt;property id=&quot;20148&quot; value=&quot;5&quot;/&gt;&lt;property id=&quot;20300&quot; value=&quot;Slide 37 - &amp;quot;Considering VHA Persian Gulf Health Registry Examinations&amp;quot;&quot;/&gt;&lt;property id=&quot;20307&quot; value=&quot;279&quot;/&gt;&lt;/object&gt;&lt;object type=&quot;3&quot; unique_id=&quot;10036&quot;&gt;&lt;property id=&quot;20148&quot; value=&quot;5&quot;/&gt;&lt;property id=&quot;20300&quot; value=&quot;Slide 38 - &amp;quot;When an Examination is Necessary&amp;quot;&quot;/&gt;&lt;property id=&quot;20307&quot; value=&quot;280&quot;/&gt;&lt;/object&gt;&lt;object type=&quot;3&quot; unique_id=&quot;10037&quot;&gt;&lt;property id=&quot;20148&quot; value=&quot;5&quot;/&gt;&lt;property id=&quot;20300&quot; value=&quot;Slide 39 - &amp;quot;Gulf War General Medical Examination&amp;quot;&quot;/&gt;&lt;property id=&quot;20307&quot; value=&quot;297&quot;/&gt;&lt;/object&gt;&lt;object type=&quot;3&quot; unique_id=&quot;10038&quot;&gt;&lt;property id=&quot;20148&quot; value=&quot;5&quot;/&gt;&lt;property id=&quot;20300&quot; value=&quot;Slide 40 - &amp;quot;When a Gulf War Examination is not Necessary&amp;quot;&quot;/&gt;&lt;property id=&quot;20307&quot; value=&quot;281&quot;/&gt;&lt;/object&gt;&lt;object type=&quot;3&quot; unique_id=&quot;10039&quot;&gt;&lt;property id=&quot;20148&quot; value=&quot;5&quot;/&gt;&lt;property id=&quot;20300&quot; value=&quot;Slide 41 - &amp;quot;When a Gulf War Examination is not Necessary (cont.)&amp;quot;&quot;/&gt;&lt;property id=&quot;20307&quot; value=&quot;283&quot;/&gt;&lt;/object&gt;&lt;object type=&quot;3&quot; unique_id=&quot;10040&quot;&gt;&lt;property id=&quot;20148&quot; value=&quot;5&quot;/&gt;&lt;property id=&quot;20300&quot; value=&quot;Slide 42 - &amp;quot;When an Examination is not Necessary&amp;quot;&quot;/&gt;&lt;property id=&quot;20307&quot; value=&quot;282&quot;/&gt;&lt;/object&gt;&lt;object type=&quot;3&quot; unique_id=&quot;10041&quot;&gt;&lt;property id=&quot;20148&quot; value=&quot;5&quot;/&gt;&lt;property id=&quot;20300&quot; value=&quot;Slide 43 - &amp;quot;Knowledge Check&amp;quot;&quot;/&gt;&lt;property id=&quot;20307&quot; value=&quot;300&quot;/&gt;&lt;/object&gt;&lt;object type=&quot;3&quot; unique_id=&quot;10042&quot;&gt;&lt;property id=&quot;20148&quot; value=&quot;5&quot;/&gt;&lt;property id=&quot;20300&quot; value=&quot;Slide 45 - &amp;quot;Impact of Known Clinical Diagnoses&amp;quot;&quot;/&gt;&lt;property id=&quot;20307&quot; value=&quot;284&quot;/&gt;&lt;/object&gt;&lt;object type=&quot;3&quot; unique_id=&quot;10043&quot;&gt;&lt;property id=&quot;20148&quot; value=&quot;5&quot;/&gt;&lt;property id=&quot;20300&quot; value=&quot;Slide 46 - &amp;quot;Requesting an Examination in a  Southwest Asia Claim&amp;quot;&quot;/&gt;&lt;property id=&quot;20307&quot; value=&quot;285&quot;/&gt;&lt;/object&gt;&lt;object type=&quot;3&quot; unique_id=&quot;10044&quot;&gt;&lt;property id=&quot;20148&quot; value=&quot;5&quot;/&gt;&lt;property id=&quot;20300&quot; value=&quot;Slide 47 - &amp;quot;Exam Request Builder for Gulf War Examination&amp;quot;&quot;/&gt;&lt;property id=&quot;20307&quot; value=&quot;286&quot;/&gt;&lt;/object&gt;&lt;object type=&quot;3&quot; unique_id=&quot;10045&quot;&gt;&lt;property id=&quot;20148&quot; value=&quot;5&quot;/&gt;&lt;property id=&quot;20300&quot; value=&quot;Slide 48 - &amp;quot;Exam Request Builder for Specific Body System DBQ&amp;quot;&quot;/&gt;&lt;property id=&quot;20307&quot; value=&quot;296&quot;/&gt;&lt;/object&gt;&lt;object type=&quot;3&quot; unique_id=&quot;10046&quot;&gt;&lt;property id=&quot;20148&quot; value=&quot;5&quot;/&gt;&lt;property id=&quot;20300&quot; value=&quot;Slide 49 - &amp;quot;Special Issue Indicators&amp;quot;&quot;/&gt;&lt;property id=&quot;20307&quot; value=&quot;287&quot;/&gt;&lt;/object&gt;&lt;object type=&quot;3&quot; unique_id=&quot;10048&quot;&gt;&lt;property id=&quot;20148&quot; value=&quot;5&quot;/&gt;&lt;property id=&quot;20300&quot; value=&quot;Slide 50&quot;/&gt;&lt;property id=&quot;20307&quot; value=&quot;301&quot;/&gt;&lt;/object&gt;&lt;object type=&quot;3&quot; unique_id=&quot;12113&quot;&gt;&lt;property id=&quot;20148&quot; value=&quot;5&quot;/&gt;&lt;property id=&quot;20300&quot; value=&quot;Slide 24 - &amp;quot;Knowledge Check&amp;quot;&quot;/&gt;&lt;property id=&quot;20307&quot; value=&quot;302&quot;/&gt;&lt;/object&gt;&lt;object type=&quot;3&quot; unique_id=&quot;12402&quot;&gt;&lt;property id=&quot;20148&quot; value=&quot;5&quot;/&gt;&lt;property id=&quot;20300&quot; value=&quot;Slide 9 - &amp;quot;Knowledge Check&amp;quot;&quot;/&gt;&lt;property id=&quot;20307&quot; value=&quot;303&quot;/&gt;&lt;/object&gt;&lt;object type=&quot;3&quot; unique_id=&quot;12403&quot;&gt;&lt;property id=&quot;20148&quot; value=&quot;5&quot;/&gt;&lt;property id=&quot;20300&quot; value=&quot;Slide 25 - &amp;quot;Knowledge Check (cont.)&amp;quot;&quot;/&gt;&lt;property id=&quot;20307&quot; value=&quot;306&quot;/&gt;&lt;/object&gt;&lt;object type=&quot;3&quot; unique_id=&quot;12404&quot;&gt;&lt;property id=&quot;20148&quot; value=&quot;5&quot;/&gt;&lt;property id=&quot;20300&quot; value=&quot;Slide 30 - &amp;quot;Knowledge Check&amp;quot;&quot;/&gt;&lt;property id=&quot;20307&quot; value=&quot;304&quot;/&gt;&lt;/object&gt;&lt;object type=&quot;3&quot; unique_id=&quot;12405&quot;&gt;&lt;property id=&quot;20148&quot; value=&quot;5&quot;/&gt;&lt;property id=&quot;20300&quot; value=&quot;Slide 44 - &amp;quot;Knowledge Check (cont.)&amp;quot;&quot;/&gt;&lt;property id=&quot;20307&quot; value=&quot;305&quot;/&gt;&lt;/object&gt;&lt;/object&gt;&lt;object type=&quot;8&quot; unique_id=&quot;1009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60&quot;/&gt;&lt;/TableIndex&gt;&lt;/ShapeTextInfo&gt;"/>
  <p:tag name="HTML_SHAPEINFO" val="&lt;ThreeDShapeInfo&gt;&lt;uuid val=&quot;{8BEE3B88-957A-4941-8D2B-F1AA6D35AD83}&quot;/&gt;&lt;isInvalidForFieldText val=&quot;0&quot;/&gt;&lt;Image&gt;&lt;filename val=&quot;C:\Users\User\AppData\Local\Temp\CP731276828Session\CPTrustFolder731276843\PPTImport731264076359\data\asimages\{8BEE3B88-957A-4941-8D2B-F1AA6D35AD83}_21.png&quot;/&gt;&lt;left val=&quot;47&quot;/&gt;&lt;top val=&quot;447&quot;/&gt;&lt;width val=&quot;871&quot;/&gt;&lt;height val=&quot;89&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5&quot;/&gt;&lt;lineCharCount val=&quot;9&quot;/&gt;&lt;/TableIndex&gt;&lt;/ShapeTextInfo&gt;"/>
  <p:tag name="HTML_SHAPEINFO" val="&lt;ThreeDShapeInfo&gt;&lt;uuid val=&quot;{F3C676FF-357A-4C3E-92D5-D478F83D1B31}&quot;/&gt;&lt;isInvalidForFieldText val=&quot;0&quot;/&gt;&lt;Image&gt;&lt;filename val=&quot;C:\Users\User\AppData\Local\Temp\CP731276828Session\CPTrustFolder731276843\PPTImport731264076359\data\asimages\{F3C676FF-357A-4C3E-92D5-D478F83D1B31}_22.png&quot;/&gt;&lt;left val=&quot;0&quot;/&gt;&lt;top val=&quot;479&quot;/&gt;&lt;width val=&quot;961&quot;/&gt;&lt;height val=&quot;124&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26DBA2C-A329-447F-97D4-0FF5C982D541}&quot;/&gt;&lt;isInvalidForFieldText val=&quot;0&quot;/&gt;&lt;Image&gt;&lt;filename val=&quot;C:\Users\User\AppData\Local\Temp\CP731276828Session\CPTrustFolder731276843\PPTImport731264076359\data\asimages\{526DBA2C-A329-447F-97D4-0FF5C982D541}_22.png&quot;/&gt;&lt;left val=&quot;727&quot;/&gt;&lt;top val=&quot;687&quot;/&gt;&lt;width val=&quot;226&quot;/&gt;&lt;height val=&quot;4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D2F393-E7A8-4FC3-B09B-686C937372D8}&quot;/&gt;&lt;isInvalidForFieldText val=&quot;0&quot;/&gt;&lt;Image&gt;&lt;filename val=&quot;C:\Users\User\AppData\Local\Temp\CP731276828Session\CPTrustFolder731276843\PPTImport731264076359\data\asimages\{B7D2F393-E7A8-4FC3-B09B-686C937372D8}_22.png&quot;/&gt;&lt;left val=&quot;186&quot;/&gt;&lt;top val=&quot;50&quot;/&gt;&lt;width val=&quot;608&quot;/&gt;&lt;height val=&quot;469&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E6DC2213-C377-454F-AB35-1C95C4693300}&quot;/&gt;&lt;isInvalidForFieldText val=&quot;0&quot;/&gt;&lt;Image&gt;&lt;filename val=&quot;C:\Users\User\AppData\Local\Temp\CP731276828Session\CPTrustFolder731276843\PPTImport731264076359\data\asimages\{E6DC2213-C377-454F-AB35-1C95C4693300}_23.png&quot;/&gt;&lt;left val=&quot;0&quot;/&gt;&lt;top val=&quot;76&quot;/&gt;&lt;width val=&quot;961&quot;/&gt;&lt;height val=&quot;12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51DAA37E-5E92-4205-89FC-07E5FA3C20B2}&quot;/&gt;&lt;isInvalidForFieldText val=&quot;0&quot;/&gt;&lt;Image&gt;&lt;filename val=&quot;C:\Users\User\AppData\Local\Temp\CP731276828Session\CPTrustFolder731276843\PPTImport731264076359\data\asimages\{51DAA37E-5E92-4205-89FC-07E5FA3C20B2}_23.png&quot;/&gt;&lt;left val=&quot;40&quot;/&gt;&lt;top val=&quot;212&quot;/&gt;&lt;width val=&quot;871&quot;/&gt;&lt;height val=&quot;57&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4538A48-AB6F-4188-9961-F16892A2AB75}&quot;/&gt;&lt;isInvalidForFieldText val=&quot;0&quot;/&gt;&lt;Image&gt;&lt;filename val=&quot;C:\Users\User\AppData\Local\Temp\CP731276828Session\CPTrustFolder731276843\PPTImport731264076359\data\asimages\{B4538A48-AB6F-4188-9961-F16892A2AB75}_23.png&quot;/&gt;&lt;left val=&quot;727&quot;/&gt;&lt;top val=&quot;687&quot;/&gt;&lt;width val=&quot;226&quot;/&gt;&lt;height val=&quot;4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24&quot;/&gt;&lt;lineCharCount val=&quot;46&quot;/&gt;&lt;/TableIndex&gt;&lt;/ShapeTextInfo&gt;"/>
  <p:tag name="HTML_SHAPEINFO" val="&lt;ThreeDShapeInfo&gt;&lt;uuid val=&quot;{A45C9380-776D-4C91-B93F-8F84E785AE6C}&quot;/&gt;&lt;isInvalidForFieldText val=&quot;0&quot;/&gt;&lt;Image&gt;&lt;filename val=&quot;C:\Users\User\AppData\Local\Temp\CP731276828Session\CPTrustFolder731276843\PPTImport731264076359\data\asimages\{A45C9380-776D-4C91-B93F-8F84E785AE6C}_23.png&quot;/&gt;&lt;left val=&quot;47&quot;/&gt;&lt;top val=&quot;294&quot;/&gt;&lt;width val=&quot;867&quot;/&gt;&lt;height val=&quot;129&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F23F05B5-CA3B-4E79-B714-D9E8C8F9B799}&quot;/&gt;&lt;isInvalidForFieldText val=&quot;0&quot;/&gt;&lt;Image&gt;&lt;filename val=&quot;C:\Users\User\AppData\Local\Temp\CP731276828Session\CPTrustFolder731276843\PPTImport731264076359\data\asimages\{F23F05B5-CA3B-4E79-B714-D9E8C8F9B799}_24.png&quot;/&gt;&lt;left val=&quot;0&quot;/&gt;&lt;top val=&quot;76&quot;/&gt;&lt;width val=&quot;961&quot;/&gt;&lt;height val=&quot;12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29&quot;/&gt;&lt;/TableIndex&gt;&lt;/ShapeTextInfo&gt;"/>
  <p:tag name="HTML_SHAPEINFO" val="&lt;ThreeDShapeInfo&gt;&lt;uuid val=&quot;{3EF894F8-6FE4-4351-B342-249B354C4C10}&quot;/&gt;&lt;isInvalidForFieldText val=&quot;0&quot;/&gt;&lt;Image&gt;&lt;filename val=&quot;C:\Users\User\AppData\Local\Temp\CP731276828Session\CPTrustFolder731276843\PPTImport731264076359\data\asimages\{3EF894F8-6FE4-4351-B342-249B354C4C10}_24.png&quot;/&gt;&lt;left val=&quot;42&quot;/&gt;&lt;top val=&quot;580&quot;/&gt;&lt;width val=&quot;879&quot;/&gt;&lt;height val=&quot;89&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979ECC5-0FE4-4F41-AE61-536C0CDD932A}&quot;/&gt;&lt;isInvalidForFieldText val=&quot;0&quot;/&gt;&lt;Image&gt;&lt;filename val=&quot;C:\Users\User\AppData\Local\Temp\CP731276828Session\CPTrustFolder731276843\PPTImport731264076359\data\asimages\{7979ECC5-0FE4-4F41-AE61-536C0CDD932A}_24.png&quot;/&gt;&lt;left val=&quot;727&quot;/&gt;&lt;top val=&quot;687&quot;/&gt;&lt;width val=&quot;226&quot;/&gt;&lt;height val=&quot;4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TableIndex row=&quot;1&quot; col=&quot;2&quot;&gt;&lt;linesCount val=&quot;1&quot;/&gt;&lt;lineCharCount val=&quot;28&quot;/&gt;&lt;/TableIndex&gt;&lt;TableIndex row=&quot;2&quot; col=&quot;1&quot;&gt;&lt;linesCount val=&quot;1&quot;/&gt;&lt;lineCharCount val=&quot;11&quot;/&gt;&lt;/TableIndex&gt;&lt;TableIndex row=&quot;2&quot; col=&quot;2&quot;&gt;&lt;linesCount val=&quot;1&quot;/&gt;&lt;lineCharCount val=&quot;8&quot;/&gt;&lt;/TableIndex&gt;&lt;TableIndex row=&quot;3&quot; col=&quot;1&quot;&gt;&lt;linesCount val=&quot;1&quot;/&gt;&lt;lineCharCount val=&quot;20&quot;/&gt;&lt;/TableIndex&gt;&lt;TableIndex row=&quot;3&quot; col=&quot;2&quot;&gt;&lt;linesCount val=&quot;1&quot;/&gt;&lt;lineCharCount val=&quot;8&quot;/&gt;&lt;/TableIndex&gt;&lt;TableIndex row=&quot;4&quot; col=&quot;1&quot;&gt;&lt;linesCount val=&quot;1&quot;/&gt;&lt;lineCharCount val=&quot;27&quot;/&gt;&lt;/TableIndex&gt;&lt;TableIndex row=&quot;4&quot; col=&quot;2&quot;&gt;&lt;linesCount val=&quot;1&quot;/&gt;&lt;lineCharCount val=&quot;8&quot;/&gt;&lt;/TableIndex&gt;&lt;TableIndex row=&quot;5&quot; col=&quot;1&quot;&gt;&lt;linesCount val=&quot;1&quot;/&gt;&lt;lineCharCount val=&quot;7&quot;/&gt;&lt;/TableIndex&gt;&lt;TableIndex row=&quot;5&quot; col=&quot;2&quot;&gt;&lt;linesCount val=&quot;5&quot;/&gt;&lt;lineCharCount val=&quot;13&quot;/&gt;&lt;lineCharCount val=&quot;36&quot;/&gt;&lt;lineCharCount val=&quot;39&quot;/&gt;&lt;lineCharCount val=&quot;33&quot;/&gt;&lt;lineCharCount val=&quot;18&quot;/&gt;&lt;/TableIndex&gt;&lt;TableIndex row=&quot;6&quot; col=&quot;1&quot;&gt;&lt;linesCount val=&quot;1&quot;/&gt;&lt;lineCharCount val=&quot;26&quot;/&gt;&lt;/TableIndex&gt;&lt;TableIndex row=&quot;6&quot; col=&quot;2&quot;&gt;&lt;linesCount val=&quot;1&quot;/&gt;&lt;lineCharCount val=&quot;13&quot;/&gt;&lt;/TableIndex&gt;&lt;TableIndex row=&quot;7&quot; col=&quot;1&quot;&gt;&lt;linesCount val=&quot;1&quot;/&gt;&lt;lineCharCount val=&quot;21&quot;/&gt;&lt;/TableIndex&gt;&lt;TableIndex row=&quot;7&quot; col=&quot;2&quot;&gt;&lt;linesCount val=&quot;1&quot;/&gt;&lt;lineCharCount val=&quot;8&quot;/&gt;&lt;/TableIndex&gt;&lt;TableIndex row=&quot;8&quot; col=&quot;1&quot;&gt;&lt;linesCount val=&quot;1&quot;/&gt;&lt;lineCharCount val=&quot;8&quot;/&gt;&lt;/TableIndex&gt;&lt;TableIndex row=&quot;8&quot; col=&quot;2&quot;&gt;&lt;linesCount val=&quot;1&quot;/&gt;&lt;lineCharCount val=&quot;8&quot;/&gt;&lt;/TableIndex&gt;&lt;TableIndex row=&quot;9&quot; col=&quot;1&quot;&gt;&lt;linesCount val=&quot;1&quot;/&gt;&lt;lineCharCount val=&quot;22&quot;/&gt;&lt;/TableIndex&gt;&lt;TableIndex row=&quot;9&quot; col=&quot;2&quot;&gt;&lt;linesCount val=&quot;1&quot;/&gt;&lt;lineCharCount val=&quot;13&quot;/&gt;&lt;/TableIndex&gt;&lt;TableIndex row=&quot;10&quot; col=&quot;1&quot;&gt;&lt;linesCount val=&quot;1&quot;/&gt;&lt;lineCharCount val=&quot;15&quot;/&gt;&lt;/TableIndex&gt;&lt;TableIndex row=&quot;10&quot; col=&quot;2&quot;&gt;&lt;linesCount val=&quot;1&quot;/&gt;&lt;lineCharCount val=&quot;8&quot;/&gt;&lt;/TableIndex&gt;&lt;/ShapeTextInfo&gt;"/>
  <p:tag name="PRESENTER_SHAPEINFO" val="&lt;ThreeDShapeInfo&gt;&lt;uuid val=&quot;{3DF4B0A5-ADF1-47A1-BBA6-DAD43248B253}&quot;/&gt;&lt;isInvalidForFieldText val=&quot;0&quot;/&gt;&lt;Image&gt;&lt;filename val=&quot;C:\Users\User\AppData\Local\Temp\CP731276828Session\CPTrustFolder731276843\PPTImport731264076359\data\asimages\{3DF4B0A5-ADF1-47A1-BBA6-DAD43248B253}_24.png&quot;/&gt;&lt;left val=&quot;122&quot;/&gt;&lt;top val=&quot;170&quot;/&gt;&lt;width val=&quot;717&quot;/&gt;&lt;height val=&quot;416&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24&quot;/&gt;&lt;/TableIndex&gt;&lt;/ShapeTextInfo&gt;"/>
  <p:tag name="HTML_SHAPEINFO" val="&lt;ThreeDShapeInfo&gt;&lt;uuid val=&quot;{B50D8E8C-88E4-4938-98CF-28DC83DA2429}&quot;/&gt;&lt;isInvalidForFieldText val=&quot;0&quot;/&gt;&lt;Image&gt;&lt;filename val=&quot;C:\Users\User\AppData\Local\Temp\CP731276828Session\CPTrustFolder731276843\PPTImport731264076359\data\asimages\{B50D8E8C-88E4-4938-98CF-28DC83DA2429}_25.png&quot;/&gt;&lt;left val=&quot;0&quot;/&gt;&lt;top val=&quot;76&quot;/&gt;&lt;width val=&quot;961&quot;/&gt;&lt;height val=&quot;124&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2&quot;/&gt;&lt;lineCharCount val=&quot;96&quot;/&gt;&lt;lineCharCount val=&quot;90&quot;/&gt;&lt;/TableIndex&gt;&lt;/ShapeTextInfo&gt;"/>
  <p:tag name="HTML_SHAPEINFO" val="&lt;ThreeDShapeInfo&gt;&lt;uuid val=&quot;{E5C56365-CE5C-4785-BE72-F19989DFD38B}&quot;/&gt;&lt;isInvalidForFieldText val=&quot;0&quot;/&gt;&lt;Image&gt;&lt;filename val=&quot;C:\Users\User\AppData\Local\Temp\CP731276828Session\CPTrustFolder731276843\PPTImport731264076359\data\asimages\{E5C56365-CE5C-4785-BE72-F19989DFD38B}_25.png&quot;/&gt;&lt;left val=&quot;45&quot;/&gt;&lt;top val=&quot;214&quot;/&gt;&lt;width val=&quot;867&quot;/&gt;&lt;height val=&quot;116&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52941DC-0CEA-4B05-8972-21C2CC996ED2}&quot;/&gt;&lt;isInvalidForFieldText val=&quot;0&quot;/&gt;&lt;Image&gt;&lt;filename val=&quot;C:\Users\User\AppData\Local\Temp\CP731276828Session\CPTrustFolder731276843\PPTImport731264076359\data\asimages\{E52941DC-0CEA-4B05-8972-21C2CC996ED2}_25.png&quot;/&gt;&lt;left val=&quot;727&quot;/&gt;&lt;top val=&quot;687&quot;/&gt;&lt;width val=&quot;226&quot;/&gt;&lt;height val=&quot;4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3&quot;/&gt;&lt;lineCharCount val=&quot;98&quot;/&gt;&lt;lineCharCount val=&quot;96&quot;/&gt;&lt;lineCharCount val=&quot;83&quot;/&gt;&lt;/TableIndex&gt;&lt;/ShapeTextInfo&gt;"/>
  <p:tag name="HTML_SHAPEINFO" val="&lt;ThreeDShapeInfo&gt;&lt;uuid val=&quot;{C78BA1CC-29FC-46F0-9159-CFE08E938E44}&quot;/&gt;&lt;isInvalidForFieldText val=&quot;0&quot;/&gt;&lt;Image&gt;&lt;filename val=&quot;C:\Users\User\AppData\Local\Temp\CP731276828Session\CPTrustFolder731276843\PPTImport731264076359\data\asimages\{C78BA1CC-29FC-46F0-9159-CFE08E938E44}_25.png&quot;/&gt;&lt;left val=&quot;45&quot;/&gt;&lt;top val=&quot;552&quot;/&gt;&lt;width val=&quot;879&quot;/&gt;&lt;height val=&quot;11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TableIndex row=&quot;1&quot; col=&quot;2&quot;&gt;&lt;linesCount val=&quot;1&quot;/&gt;&lt;lineCharCount val=&quot;34&quot;/&gt;&lt;/TableIndex&gt;&lt;TableIndex row=&quot;2&quot; col=&quot;1&quot;&gt;&lt;linesCount val=&quot;1&quot;/&gt;&lt;lineCharCount val=&quot;7&quot;/&gt;&lt;/TableIndex&gt;&lt;TableIndex row=&quot;2&quot; col=&quot;2&quot;&gt;&lt;linesCount val=&quot;12&quot;/&gt;&lt;lineCharCount val=&quot;29&quot;/&gt;&lt;lineCharCount val=&quot;24&quot;/&gt;&lt;lineCharCount val=&quot;54&quot;/&gt;&lt;lineCharCount val=&quot;60&quot;/&gt;&lt;lineCharCount val=&quot;34&quot;/&gt;&lt;lineCharCount val=&quot;54&quot;/&gt;&lt;lineCharCount val=&quot;52&quot;/&gt;&lt;lineCharCount val=&quot;24&quot;/&gt;&lt;lineCharCount val=&quot;22&quot;/&gt;&lt;lineCharCount val=&quot;17&quot;/&gt;&lt;lineCharCount val=&quot;17&quot;/&gt;&lt;lineCharCount val=&quot;44&quot;/&gt;&lt;/TableIndex&gt;&lt;/ShapeTextInfo&gt;"/>
  <p:tag name="PRESENTER_SHAPEINFO" val="&lt;ThreeDShapeInfo&gt;&lt;uuid val=&quot;{0E710300-7224-4C39-9957-6FC8712AF18E}&quot;/&gt;&lt;isInvalidForFieldText val=&quot;0&quot;/&gt;&lt;Image&gt;&lt;filename val=&quot;C:\Users\User\AppData\Local\Temp\CP731276828Session\CPTrustFolder731276843\PPTImport731264076359\data\asimages\{0E710300-7224-4C39-9957-6FC8712AF18E}_25.png&quot;/&gt;&lt;left val=&quot;115&quot;/&gt;&lt;top val=&quot;300&quot;/&gt;&lt;width val=&quot;731&quot;/&gt;&lt;height val=&quot;246&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6B880C17-4ED4-4DA8-BE50-B2B12909A2BE}&quot;/&gt;&lt;isInvalidForFieldText val=&quot;0&quot;/&gt;&lt;Image&gt;&lt;filename val=&quot;C:\Users\User\AppData\Local\Temp\CP731276828Session\CPTrustFolder731276843\PPTImport731264076359\data\asimages\{6B880C17-4ED4-4DA8-BE50-B2B12909A2BE}_26.png&quot;/&gt;&lt;left val=&quot;0&quot;/&gt;&lt;top val=&quot;484&quot;/&gt;&lt;width val=&quot;961&quot;/&gt;&lt;height val=&quot;121&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C7665E8-EED7-4C6A-8255-4C0CA34968EA}&quot;/&gt;&lt;isInvalidForFieldText val=&quot;0&quot;/&gt;&lt;Image&gt;&lt;filename val=&quot;C:\Users\User\AppData\Local\Temp\CP731276828Session\CPTrustFolder731276843\PPTImport731264076359\data\asimages\{CC7665E8-EED7-4C6A-8255-4C0CA34968EA}_26.png&quot;/&gt;&lt;left val=&quot;727&quot;/&gt;&lt;top val=&quot;687&quot;/&gt;&lt;width val=&quot;226&quot;/&gt;&lt;height val=&quot;4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167C04-297C-4B08-A446-FDC2AE2EE8BA}&quot;/&gt;&lt;isInvalidForFieldText val=&quot;0&quot;/&gt;&lt;Image&gt;&lt;filename val=&quot;C:\Users\User\AppData\Local\Temp\CP731276828Session\CPTrustFolder731276843\PPTImport731264076359\data\asimages\{54167C04-297C-4B08-A446-FDC2AE2EE8BA}_26.png&quot;/&gt;&lt;left val=&quot;170&quot;/&gt;&lt;top val=&quot;63&quot;/&gt;&lt;width val=&quot;639&quot;/&gt;&lt;height val=&quot;44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0691CA45-8AFD-494B-B659-28883A7F082C}&quot;/&gt;&lt;isInvalidForFieldText val=&quot;0&quot;/&gt;&lt;Image&gt;&lt;filename val=&quot;C:\Users\User\AppData\Local\Temp\CP731276828Session\CPTrustFolder731276843\PPTImport731264076359\data\asimages\{0691CA45-8AFD-494B-B659-28883A7F082C}_27.png&quot;/&gt;&lt;left val=&quot;0&quot;/&gt;&lt;top val=&quot;76&quot;/&gt;&lt;width val=&quot;961&quot;/&gt;&lt;height val=&quot;12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1&quot;/&gt;&lt;lineCharCount val=&quot;64&quot;/&gt;&lt;lineCharCount val=&quot;66&quot;/&gt;&lt;lineCharCount val=&quot;10&quot;/&gt;&lt;/TableIndex&gt;&lt;/ShapeTextInfo&gt;"/>
  <p:tag name="HTML_SHAPEINFO" val="&lt;ThreeDShapeInfo&gt;&lt;uuid val=&quot;{252B93A5-8057-4C6A-A11C-377705DD1DAA}&quot;/&gt;&lt;isInvalidForFieldText val=&quot;0&quot;/&gt;&lt;Image&gt;&lt;filename val=&quot;C:\Users\User\AppData\Local\Temp\CP731276828Session\CPTrustFolder731276843\PPTImport731264076359\data\asimages\{252B93A5-8057-4C6A-A11C-377705DD1DAA}_27.png&quot;/&gt;&lt;left val=&quot;42&quot;/&gt;&lt;top val=&quot;212&quot;/&gt;&lt;width val=&quot;870&quot;/&gt;&lt;height val=&quot;15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0CC1985-47E3-4D58-9C7B-0E8024569731}&quot;/&gt;&lt;isInvalidForFieldText val=&quot;0&quot;/&gt;&lt;Image&gt;&lt;filename val=&quot;C:\Users\User\AppData\Local\Temp\CP731276828Session\CPTrustFolder731276843\PPTImport731264076359\data\asimages\{90CC1985-47E3-4D58-9C7B-0E8024569731}_27.png&quot;/&gt;&lt;left val=&quot;727&quot;/&gt;&lt;top val=&quot;687&quot;/&gt;&lt;width val=&quot;226&quot;/&gt;&lt;height val=&quot;4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51&quot;/&gt;&lt;lineCharCount val=&quot;76&quot;/&gt;&lt;lineCharCount val=&quot;41&quot;/&gt;&lt;/TableIndex&gt;&lt;/ShapeTextInfo&gt;"/>
  <p:tag name="HTML_SHAPEINFO" val="&lt;ThreeDShapeInfo&gt;&lt;uuid val=&quot;{B80875DD-26B0-45B2-869F-DDE13F9E5997}&quot;/&gt;&lt;isInvalidForFieldText val=&quot;0&quot;/&gt;&lt;Image&gt;&lt;filename val=&quot;C:\Users\User\AppData\Local\Temp\CP731276828Session\CPTrustFolder731276843\PPTImport731264076359\data\asimages\{B80875DD-26B0-45B2-869F-DDE13F9E5997}_27.png&quot;/&gt;&lt;left val=&quot;47&quot;/&gt;&lt;top val=&quot;430&quot;/&gt;&lt;width val=&quot;865&quot;/&gt;&lt;height val=&quot;146&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B51B8A12-D8C6-4950-9179-31A91428864A}&quot;/&gt;&lt;isInvalidForFieldText val=&quot;0&quot;/&gt;&lt;Image&gt;&lt;filename val=&quot;C:\Users\User\AppData\Local\Temp\CP731276828Session\CPTrustFolder731276843\PPTImport731264076359\data\asimages\{B51B8A12-D8C6-4950-9179-31A91428864A}_28.png&quot;/&gt;&lt;left val=&quot;0&quot;/&gt;&lt;top val=&quot;76&quot;/&gt;&lt;width val=&quot;961&quot;/&gt;&lt;height val=&quot;122&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4&quot;/&gt;&lt;lineCharCount val=&quot;1&quot;/&gt;&lt;lineCharCount val=&quot;1&quot;/&gt;&lt;lineCharCount val=&quot;71&quot;/&gt;&lt;lineCharCount val=&quot;53&quot;/&gt;&lt;lineCharCount val=&quot;1&quot;/&gt;&lt;/TableIndex&gt;&lt;/ShapeTextInfo&gt;"/>
  <p:tag name="HTML_SHAPEINFO" val="&lt;ThreeDShapeInfo&gt;&lt;uuid val=&quot;{E84A136F-A7BF-41B8-A392-C1BF36F62834}&quot;/&gt;&lt;isInvalidForFieldText val=&quot;0&quot;/&gt;&lt;Image&gt;&lt;filename val=&quot;C:\Users\User\AppData\Local\Temp\CP731276828Session\CPTrustFolder731276843\PPTImport731264076359\data\asimages\{E84A136F-A7BF-41B8-A392-C1BF36F62834}_28.png&quot;/&gt;&lt;left val=&quot;42&quot;/&gt;&lt;top val=&quot;212&quot;/&gt;&lt;width val=&quot;879&quot;/&gt;&lt;height val=&quot;41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2B1ECA5-99C0-4760-AD4C-C42F5219D2BF}&quot;/&gt;&lt;isInvalidForFieldText val=&quot;0&quot;/&gt;&lt;Image&gt;&lt;filename val=&quot;C:\Users\User\AppData\Local\Temp\CP731276828Session\CPTrustFolder731276843\PPTImport731264076359\data\asimages\{22B1ECA5-99C0-4760-AD4C-C42F5219D2BF}_28.png&quot;/&gt;&lt;left val=&quot;727&quot;/&gt;&lt;top val=&quot;687&quot;/&gt;&lt;width val=&quot;226&quot;/&gt;&lt;height val=&quot;4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11&quot;/&gt;&lt;/TableIndex&gt;&lt;/ShapeTextInfo&gt;"/>
  <p:tag name="HTML_SHAPEINFO" val="&lt;ThreeDShapeInfo&gt;&lt;uuid val=&quot;{3EBCEAFD-DE26-403A-AAB0-FCA0EA0B5BF3}&quot;/&gt;&lt;isInvalidForFieldText val=&quot;0&quot;/&gt;&lt;Image&gt;&lt;filename val=&quot;C:\Users\User\AppData\Local\Temp\CP731276828Session\CPTrustFolder731276843\PPTImport731264076359\data\asimages\{3EBCEAFD-DE26-403A-AAB0-FCA0EA0B5BF3}_29.png&quot;/&gt;&lt;left val=&quot;0&quot;/&gt;&lt;top val=&quot;76&quot;/&gt;&lt;width val=&quot;961&quot;/&gt;&lt;height val=&quot;124&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03FE7F8-01B5-49C9-8D57-A9F7CD76CE99}&quot;/&gt;&lt;isInvalidForFieldText val=&quot;0&quot;/&gt;&lt;Image&gt;&lt;filename val=&quot;C:\Users\User\AppData\Local\Temp\CP731276828Session\CPTrustFolder731276843\PPTImport731264076359\data\asimages\{E03FE7F8-01B5-49C9-8D57-A9F7CD76CE99}_29.png&quot;/&gt;&lt;left val=&quot;727&quot;/&gt;&lt;top val=&quot;687&quot;/&gt;&lt;width val=&quot;226&quot;/&gt;&lt;height val=&quot;4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TableIndex row=&quot;1&quot; col=&quot;2&quot;&gt;&lt;linesCount val=&quot;1&quot;/&gt;&lt;lineCharCount val=&quot;15&quot;/&gt;&lt;/TableIndex&gt;&lt;TableIndex row=&quot;2&quot; col=&quot;1&quot;&gt;&lt;linesCount val=&quot;4&quot;/&gt;&lt;lineCharCount val=&quot;53&quot;/&gt;&lt;lineCharCount val=&quot;16&quot;/&gt;&lt;lineCharCount val=&quot;24&quot;/&gt;&lt;lineCharCount val=&quot;23&quot;/&gt;&lt;/TableIndex&gt;&lt;TableIndex row=&quot;2&quot; col=&quot;2&quot;&gt;&lt;linesCount val=&quot;1&quot;/&gt;&lt;lineCharCount val=&quot;35&quot;/&gt;&lt;/TableIndex&gt;&lt;TableIndex row=&quot;3&quot; col=&quot;1&quot;&gt;&lt;linesCount val=&quot;1&quot;/&gt;&lt;lineCharCount val=&quot;28&quot;/&gt;&lt;/TableIndex&gt;&lt;TableIndex row=&quot;3&quot; col=&quot;2&quot;&gt;&lt;linesCount val=&quot;7&quot;/&gt;&lt;lineCharCount val=&quot;48&quot;/&gt;&lt;lineCharCount val=&quot;47&quot;/&gt;&lt;lineCharCount val=&quot;50&quot;/&gt;&lt;lineCharCount val=&quot;55&quot;/&gt;&lt;lineCharCount val=&quot;57&quot;/&gt;&lt;lineCharCount val=&quot;52&quot;/&gt;&lt;lineCharCount val=&quot;5&quot;/&gt;&lt;/TableIndex&gt;&lt;TableIndex row=&quot;4&quot; col=&quot;1&quot;&gt;&lt;linesCount val=&quot;1&quot;/&gt;&lt;lineCharCount val=&quot;51&quot;/&gt;&lt;/TableIndex&gt;&lt;TableIndex row=&quot;4&quot; col=&quot;2&quot;&gt;&lt;linesCount val=&quot;3&quot;/&gt;&lt;lineCharCount val=&quot;44&quot;/&gt;&lt;lineCharCount val=&quot;53&quot;/&gt;&lt;lineCharCount val=&quot;51&quot;/&gt;&lt;/TableIndex&gt;&lt;TableIndex row=&quot;5&quot; col=&quot;1&quot;&gt;&lt;linesCount val=&quot;1&quot;/&gt;&lt;lineCharCount val=&quot;30&quot;/&gt;&lt;/TableIndex&gt;&lt;TableIndex row=&quot;5&quot; col=&quot;2&quot;&gt;&lt;linesCount val=&quot;6&quot;/&gt;&lt;lineCharCount val=&quot;58&quot;/&gt;&lt;lineCharCount val=&quot;56&quot;/&gt;&lt;lineCharCount val=&quot;27&quot;/&gt;&lt;lineCharCount val=&quot;55&quot;/&gt;&lt;lineCharCount val=&quot;50&quot;/&gt;&lt;lineCharCount val=&quot;44&quot;/&gt;&lt;/TableIndex&gt;&lt;/ShapeTextInfo&gt;"/>
  <p:tag name="PRESENTER_SHAPEINFO" val="&lt;ThreeDShapeInfo&gt;&lt;uuid val=&quot;{90A4A9FF-1A03-4E13-AABD-AEF40E8FBA98}&quot;/&gt;&lt;isInvalidForFieldText val=&quot;0&quot;/&gt;&lt;Image&gt;&lt;filename val=&quot;C:\Users\User\AppData\Local\Temp\CP731276828Session\CPTrustFolder731276843\PPTImport731264076359\data\asimages\{90A4A9FF-1A03-4E13-AABD-AEF40E8FBA98}_29.png&quot;/&gt;&lt;left val=&quot;146&quot;/&gt;&lt;top val=&quot;196&quot;/&gt;&lt;width val=&quot;668&quot;/&gt;&lt;height val=&quot;43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06E634DD-DDED-4847-9257-D2202B39A910}&quot;/&gt;&lt;isInvalidForFieldText val=&quot;0&quot;/&gt;&lt;Image&gt;&lt;filename val=&quot;C:\Users\User\AppData\Local\Temp\CP731276828Session\CPTrustFolder731276843\PPTImport731264076359\data\asimages\{06E634DD-DDED-4847-9257-D2202B39A910}_30.png&quot;/&gt;&lt;left val=&quot;0&quot;/&gt;&lt;top val=&quot;76&quot;/&gt;&lt;width val=&quot;961&quot;/&gt;&lt;height val=&quot;122&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413EAFEC-760D-4945-9813-5B5CDA1C6FC7}&quot;/&gt;&lt;isInvalidForFieldText val=&quot;0&quot;/&gt;&lt;Image&gt;&lt;filename val=&quot;C:\Users\User\AppData\Local\Temp\CP731276828Session\CPTrustFolder731276843\PPTImport731264076359\data\asimages\{413EAFEC-760D-4945-9813-5B5CDA1C6FC7}_30.png&quot;/&gt;&lt;left val=&quot;40&quot;/&gt;&lt;top val=&quot;212&quot;/&gt;&lt;width val=&quot;871&quot;/&gt;&lt;height val=&quot;57&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18FA210-6ACB-4522-B167-FF6E51016083}&quot;/&gt;&lt;isInvalidForFieldText val=&quot;0&quot;/&gt;&lt;Image&gt;&lt;filename val=&quot;C:\Users\User\AppData\Local\Temp\CP731276828Session\CPTrustFolder731276843\PPTImport731264076359\data\asimages\{D18FA210-6ACB-4522-B167-FF6E51016083}_30.png&quot;/&gt;&lt;left val=&quot;727&quot;/&gt;&lt;top val=&quot;687&quot;/&gt;&lt;width val=&quot;226&quot;/&gt;&lt;height val=&quot;45&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2&quot;/&gt;&lt;lineCharCount val=&quot;52&quot;/&gt;&lt;lineCharCount val=&quot;69&quot;/&gt;&lt;lineCharCount val=&quot;65&quot;/&gt;&lt;lineCharCount val=&quot;19&quot;/&gt;&lt;/TableIndex&gt;&lt;/ShapeTextInfo&gt;"/>
  <p:tag name="HTML_SHAPEINFO" val="&lt;ThreeDShapeInfo&gt;&lt;uuid val=&quot;{7EEAEB5F-98BF-4F0B-92A5-61E7CDE1D315}&quot;/&gt;&lt;isInvalidForFieldText val=&quot;0&quot;/&gt;&lt;Image&gt;&lt;filename val=&quot;C:\Users\User\AppData\Local\Temp\CP731276828Session\CPTrustFolder731276843\PPTImport731264076359\data\asimages\{7EEAEB5F-98BF-4F0B-92A5-61E7CDE1D315}_30.png&quot;/&gt;&lt;left val=&quot;47&quot;/&gt;&lt;top val=&quot;314&quot;/&gt;&lt;width val=&quot;865&quot;/&gt;&lt;height val=&quot;221&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5&quot;/&gt;&lt;lineCharCount val=&quot;12&quot;/&gt;&lt;/TableIndex&gt;&lt;/ShapeTextInfo&gt;"/>
  <p:tag name="HTML_SHAPEINFO" val="&lt;ThreeDShapeInfo&gt;&lt;uuid val=&quot;{5C985CAE-7506-4BA7-8D7E-459BC239880B}&quot;/&gt;&lt;isInvalidForFieldText val=&quot;0&quot;/&gt;&lt;Image&gt;&lt;filename val=&quot;C:\Users\User\AppData\Local\Temp\CP731276828Session\CPTrustFolder731276843\PPTImport731264076359\data\asimages\{5C985CAE-7506-4BA7-8D7E-459BC239880B}_31.png&quot;/&gt;&lt;left val=&quot;0&quot;/&gt;&lt;top val=&quot;76&quot;/&gt;&lt;width val=&quot;961&quot;/&gt;&lt;height val=&quot;124&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3&quot;/&gt;&lt;lineCharCount val=&quot;66&quot;/&gt;&lt;lineCharCount val=&quot;41&quot;/&gt;&lt;/TableIndex&gt;&lt;/ShapeTextInfo&gt;"/>
  <p:tag name="HTML_SHAPEINFO" val="&lt;ThreeDShapeInfo&gt;&lt;uuid val=&quot;{FF9220F5-25A9-4943-BD7C-697AEF880CD1}&quot;/&gt;&lt;isInvalidForFieldText val=&quot;0&quot;/&gt;&lt;Image&gt;&lt;filename val=&quot;C:\Users\User\AppData\Local\Temp\CP731276828Session\CPTrustFolder731276843\PPTImport731264076359\data\asimages\{FF9220F5-25A9-4943-BD7C-697AEF880CD1}_31.png&quot;/&gt;&lt;left val=&quot;42&quot;/&gt;&lt;top val=&quot;212&quot;/&gt;&lt;width val=&quot;870&quot;/&gt;&lt;height val=&quot;415&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9CE9F2E-21BF-4272-985C-CAF145987DA6}&quot;/&gt;&lt;isInvalidForFieldText val=&quot;0&quot;/&gt;&lt;Image&gt;&lt;filename val=&quot;C:\Users\User\AppData\Local\Temp\CP731276828Session\CPTrustFolder731276843\PPTImport731264076359\data\asimages\{F9CE9F2E-21BF-4272-985C-CAF145987DA6}_31.png&quot;/&gt;&lt;left val=&quot;727&quot;/&gt;&lt;top val=&quot;687&quot;/&gt;&lt;width val=&quot;226&quot;/&gt;&lt;height val=&quot;45&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B5058ABA-2E52-4AAE-965B-1E4A50B9DA48}&quot;/&gt;&lt;isInvalidForFieldText val=&quot;0&quot;/&gt;&lt;Image&gt;&lt;filename val=&quot;C:\Users\User\AppData\Local\Temp\CP731276828Session\CPTrustFolder731276843\PPTImport731264076359\data\asimages\{B5058ABA-2E52-4AAE-965B-1E4A50B9DA48}_32.png&quot;/&gt;&lt;left val=&quot;0&quot;/&gt;&lt;top val=&quot;76&quot;/&gt;&lt;width val=&quot;961&quot;/&gt;&lt;height val=&quot;122&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2&quot;/&gt;&lt;/TableIndex&gt;&lt;/ShapeTextInfo&gt;"/>
  <p:tag name="HTML_SHAPEINFO" val="&lt;ThreeDShapeInfo&gt;&lt;uuid val=&quot;{18C19A4E-96A9-4DB1-A4A6-E6810A1FBF66}&quot;/&gt;&lt;isInvalidForFieldText val=&quot;0&quot;/&gt;&lt;Image&gt;&lt;filename val=&quot;C:\Users\User\AppData\Local\Temp\CP731276828Session\CPTrustFolder731276843\PPTImport731264076359\data\asimages\{18C19A4E-96A9-4DB1-A4A6-E6810A1FBF66}_32.png&quot;/&gt;&lt;left val=&quot;40&quot;/&gt;&lt;top val=&quot;212&quot;/&gt;&lt;width val=&quot;892&quot;/&gt;&lt;height val=&quot;70&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42FF26C-EF73-452E-A204-D3943677B80D}&quot;/&gt;&lt;isInvalidForFieldText val=&quot;0&quot;/&gt;&lt;Image&gt;&lt;filename val=&quot;C:\Users\User\AppData\Local\Temp\CP731276828Session\CPTrustFolder731276843\PPTImport731264076359\data\asimages\{C42FF26C-EF73-452E-A204-D3943677B80D}_32.png&quot;/&gt;&lt;left val=&quot;727&quot;/&gt;&lt;top val=&quot;687&quot;/&gt;&lt;width val=&quot;226&quot;/&gt;&lt;height val=&quot;4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68&quot;/&gt;&lt;lineCharCount val=&quot;36&quot;/&gt;&lt;lineCharCount val=&quot;27&quot;/&gt;&lt;/TableIndex&gt;&lt;/ShapeTextInfo&gt;"/>
  <p:tag name="HTML_SHAPEINFO" val="&lt;ThreeDShapeInfo&gt;&lt;uuid val=&quot;{6878938C-908C-4A1C-88CA-FA0D57451EA8}&quot;/&gt;&lt;isInvalidForFieldText val=&quot;0&quot;/&gt;&lt;Image&gt;&lt;filename val=&quot;C:\Users\User\AppData\Local\Temp\CP731276828Session\CPTrustFolder731276843\PPTImport731264076359\data\asimages\{6878938C-908C-4A1C-88CA-FA0D57451EA8}_32.png&quot;/&gt;&lt;left val=&quot;46&quot;/&gt;&lt;top val=&quot;298&quot;/&gt;&lt;width val=&quot;865&quot;/&gt;&lt;height val=&quot;156&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4&quot;/&gt;&lt;lineCharCount val=&quot;78&quot;/&gt;&lt;lineCharCount val=&quot;9&quot;/&gt;&lt;/TableIndex&gt;&lt;/ShapeTextInfo&gt;"/>
  <p:tag name="HTML_SHAPEINFO" val="&lt;ThreeDShapeInfo&gt;&lt;uuid val=&quot;{50243041-68C8-4EA4-85F3-A4AE56B2E150}&quot;/&gt;&lt;isInvalidForFieldText val=&quot;0&quot;/&gt;&lt;Image&gt;&lt;filename val=&quot;C:\Users\User\AppData\Local\Temp\CP731276828Session\CPTrustFolder731276843\PPTImport731264076359\data\asimages\{50243041-68C8-4EA4-85F3-A4AE56B2E150}_32.png&quot;/&gt;&lt;left val=&quot;43&quot;/&gt;&lt;top val=&quot;491&quot;/&gt;&lt;width val=&quot;880&quot;/&gt;&lt;height val=&quot;145&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7AD6AF1D-6255-4EAB-9B6D-5ED4EA3A54CD}&quot;/&gt;&lt;isInvalidForFieldText val=&quot;0&quot;/&gt;&lt;Image&gt;&lt;filename val=&quot;C:\Users\User\AppData\Local\Temp\CP731276828Session\CPTrustFolder731276843\PPTImport731264076359\data\asimages\{7AD6AF1D-6255-4EAB-9B6D-5ED4EA3A54CD}_32.png&quot;/&gt;&lt;left val=&quot;42&quot;/&gt;&lt;top val=&quot;457&quot;/&gt;&lt;width val=&quot;418&quot;/&gt;&lt;height val=&quot;71&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654B178B-6849-4B76-B9AC-9A41ADAD98E1}&quot;/&gt;&lt;isInvalidForFieldText val=&quot;0&quot;/&gt;&lt;Image&gt;&lt;filename val=&quot;C:\Users\User\AppData\Local\Temp\CP731276828Session\CPTrustFolder731276843\PPTImport731264076359\data\asimages\{654B178B-6849-4B76-B9AC-9A41ADAD98E1}_33.png&quot;/&gt;&lt;left val=&quot;0&quot;/&gt;&lt;top val=&quot;76&quot;/&gt;&lt;width val=&quot;961&quot;/&gt;&lt;height val=&quot;122&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3&quot;/&gt;&lt;lineCharCount val=&quot;58&quot;/&gt;&lt;lineCharCount val=&quot;56&quot;/&gt;&lt;lineCharCount val=&quot;1&quot;/&gt;&lt;lineCharCount val=&quot;27&quot;/&gt;&lt;lineCharCount val=&quot;74&quot;/&gt;&lt;lineCharCount val=&quot;20&quot;/&gt;&lt;lineCharCount val=&quot;75&quot;/&gt;&lt;lineCharCount val=&quot;13&quot;/&gt;&lt;lineCharCount val=&quot;64&quot;/&gt;&lt;/TableIndex&gt;&lt;/ShapeTextInfo&gt;"/>
  <p:tag name="HTML_SHAPEINFO" val="&lt;ThreeDShapeInfo&gt;&lt;uuid val=&quot;{C93B037A-7E1A-401B-8933-39BEA1055249}&quot;/&gt;&lt;isInvalidForFieldText val=&quot;0&quot;/&gt;&lt;Image&gt;&lt;filename val=&quot;C:\Users\User\AppData\Local\Temp\CP731276828Session\CPTrustFolder731276843\PPTImport731264076359\data\asimages\{C93B037A-7E1A-401B-8933-39BEA1055249}_33.png&quot;/&gt;&lt;left val=&quot;42&quot;/&gt;&lt;top val=&quot;212&quot;/&gt;&lt;width val=&quot;870&quot;/&gt;&lt;height val=&quot;415&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706AD2B-DB58-4EDC-8E4C-8D99874354AF}&quot;/&gt;&lt;isInvalidForFieldText val=&quot;0&quot;/&gt;&lt;Image&gt;&lt;filename val=&quot;C:\Users\User\AppData\Local\Temp\CP731276828Session\CPTrustFolder731276843\PPTImport731264076359\data\asimages\{B706AD2B-DB58-4EDC-8E4C-8D99874354AF}_33.png&quot;/&gt;&lt;left val=&quot;727&quot;/&gt;&lt;top val=&quot;687&quot;/&gt;&lt;width val=&quot;226&quot;/&gt;&lt;height val=&quot;45&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BA489F0A-2BF0-4F3C-86D4-1779EF0A9980}&quot;/&gt;&lt;isInvalidForFieldText val=&quot;0&quot;/&gt;&lt;Image&gt;&lt;filename val=&quot;C:\Users\User\AppData\Local\Temp\CP731276828Session\CPTrustFolder731276843\PPTImport731264076359\data\asimages\{BA489F0A-2BF0-4F3C-86D4-1779EF0A9980}_34.png&quot;/&gt;&lt;left val=&quot;0&quot;/&gt;&lt;top val=&quot;76&quot;/&gt;&lt;width val=&quot;961&quot;/&gt;&lt;height val=&quot;122&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6&quot;/&gt;&lt;lineCharCount val=&quot;68&quot;/&gt;&lt;lineCharCount val=&quot;41&quot;/&gt;&lt;lineCharCount val=&quot;1&quot;/&gt;&lt;lineCharCount val=&quot;75&quot;/&gt;&lt;lineCharCount val=&quot;62&quot;/&gt;&lt;lineCharCount val=&quot;70&quot;/&gt;&lt;lineCharCount val=&quot;68&quot;/&gt;&lt;lineCharCount val=&quot;10&quot;/&gt;&lt;/TableIndex&gt;&lt;/ShapeTextInfo&gt;"/>
  <p:tag name="HTML_SHAPEINFO" val="&lt;ThreeDShapeInfo&gt;&lt;uuid val=&quot;{84428DDD-7E62-4013-A93E-0CB98421A0AA}&quot;/&gt;&lt;isInvalidForFieldText val=&quot;0&quot;/&gt;&lt;Image&gt;&lt;filename val=&quot;C:\Users\User\AppData\Local\Temp\CP731276828Session\CPTrustFolder731276843\PPTImport731264076359\data\asimages\{84428DDD-7E62-4013-A93E-0CB98421A0AA}_34.png&quot;/&gt;&lt;left val=&quot;42&quot;/&gt;&lt;top val=&quot;212&quot;/&gt;&lt;width val=&quot;880&quot;/&gt;&lt;height val=&quot;415&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D0C6370-4DED-420A-BAB6-46EEA2CE4460}&quot;/&gt;&lt;isInvalidForFieldText val=&quot;0&quot;/&gt;&lt;Image&gt;&lt;filename val=&quot;C:\Users\User\AppData\Local\Temp\CP731276828Session\CPTrustFolder731276843\PPTImport731264076359\data\asimages\{3D0C6370-4DED-420A-BAB6-46EEA2CE4460}_34.png&quot;/&gt;&lt;left val=&quot;727&quot;/&gt;&lt;top val=&quot;687&quot;/&gt;&lt;width val=&quot;226&quot;/&gt;&lt;height val=&quot;45&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5&quot;/&gt;&lt;lineCharCount val=&quot;9&quot;/&gt;&lt;/TableIndex&gt;&lt;/ShapeTextInfo&gt;"/>
  <p:tag name="HTML_SHAPEINFO" val="&lt;ThreeDShapeInfo&gt;&lt;uuid val=&quot;{4F2255D3-922C-4535-93F8-AACC68CEEF3B}&quot;/&gt;&lt;isInvalidForFieldText val=&quot;0&quot;/&gt;&lt;Image&gt;&lt;filename val=&quot;C:\Users\User\AppData\Local\Temp\CP731276828Session\CPTrustFolder731276843\PPTImport731264076359\data\asimages\{4F2255D3-922C-4535-93F8-AACC68CEEF3B}_35.png&quot;/&gt;&lt;left val=&quot;0&quot;/&gt;&lt;top val=&quot;76&quot;/&gt;&lt;width val=&quot;961&quot;/&gt;&lt;height val=&quot;124&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5&quot;/&gt;&lt;lineCharCount val=&quot;66&quot;/&gt;&lt;lineCharCount val=&quot;68&quot;/&gt;&lt;lineCharCount val=&quot;19&quot;/&gt;&lt;lineCharCount val=&quot;1&quot;/&gt;&lt;lineCharCount val=&quot;69&quot;/&gt;&lt;lineCharCount val=&quot;71&quot;/&gt;&lt;lineCharCount val=&quot;41&quot;/&gt;&lt;lineCharCount val=&quot;50&quot;/&gt;&lt;lineCharCount val=&quot;72&quot;/&gt;&lt;lineCharCount val=&quot;31&quot;/&gt;&lt;/TableIndex&gt;&lt;/ShapeTextInfo&gt;"/>
  <p:tag name="HTML_SHAPEINFO" val="&lt;ThreeDShapeInfo&gt;&lt;uuid val=&quot;{B56E38DC-AB1F-4B38-B24E-77E58D4F6FAE}&quot;/&gt;&lt;isInvalidForFieldText val=&quot;0&quot;/&gt;&lt;Image&gt;&lt;filename val=&quot;C:\Users\User\AppData\Local\Temp\CP731276828Session\CPTrustFolder731276843\PPTImport731264076359\data\asimages\{B56E38DC-AB1F-4B38-B24E-77E58D4F6FAE}_35.png&quot;/&gt;&lt;left val=&quot;42&quot;/&gt;&lt;top val=&quot;212&quot;/&gt;&lt;width val=&quot;870&quot;/&gt;&lt;height val=&quot;415&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A13A9CA-C1B4-4AA1-A611-CAD1CD9E008E}&quot;/&gt;&lt;isInvalidForFieldText val=&quot;0&quot;/&gt;&lt;Image&gt;&lt;filename val=&quot;C:\Users\User\AppData\Local\Temp\CP731276828Session\CPTrustFolder731276843\PPTImport731264076359\data\asimages\{BA13A9CA-C1B4-4AA1-A611-CAD1CD9E008E}_35.png&quot;/&gt;&lt;left val=&quot;727&quot;/&gt;&lt;top val=&quot;687&quot;/&gt;&lt;width val=&quot;226&quot;/&gt;&lt;height val=&quot;45&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27F15778-D51F-4D71-B67D-3CE9E44915E0}&quot;/&gt;&lt;isInvalidForFieldText val=&quot;0&quot;/&gt;&lt;Image&gt;&lt;filename val=&quot;C:\Users\User\AppData\Local\Temp\CP731276828Session\CPTrustFolder731276843\PPTImport731264076359\data\asimages\{27F15778-D51F-4D71-B67D-3CE9E44915E0}_36.png&quot;/&gt;&lt;left val=&quot;0&quot;/&gt;&lt;top val=&quot;76&quot;/&gt;&lt;width val=&quot;961&quot;/&gt;&lt;height val=&quot;122&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B5B9E16-2AC2-4354-8807-A4149F295482}&quot;/&gt;&lt;isInvalidForFieldText val=&quot;0&quot;/&gt;&lt;Image&gt;&lt;filename val=&quot;C:\Users\User\AppData\Local\Temp\CP731276828Session\CPTrustFolder731276843\PPTImport731264076359\data\asimages\{CB5B9E16-2AC2-4354-8807-A4149F295482}_36.png&quot;/&gt;&lt;left val=&quot;727&quot;/&gt;&lt;top val=&quot;687&quot;/&gt;&lt;width val=&quot;226&quot;/&gt;&lt;height val=&quot;45&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8&quot;/&gt;&lt;lineCharCount val=&quot;59&quot;/&gt;&lt;lineCharCount val=&quot;66&quot;/&gt;&lt;lineCharCount val=&quot;67&quot;/&gt;&lt;lineCharCount val=&quot;20&quot;/&gt;&lt;lineCharCount val=&quot;1&quot;/&gt;&lt;lineCharCount val=&quot;66&quot;/&gt;&lt;lineCharCount val=&quot;63&quot;/&gt;&lt;lineCharCount val=&quot;44&quot;/&gt;&lt;/TableIndex&gt;&lt;/ShapeTextInfo&gt;"/>
  <p:tag name="HTML_SHAPEINFO" val="&lt;ThreeDShapeInfo&gt;&lt;uuid val=&quot;{6D3C9F0A-C4FB-4179-9CE7-1645999AE8B2}&quot;/&gt;&lt;isInvalidForFieldText val=&quot;0&quot;/&gt;&lt;Image&gt;&lt;filename val=&quot;C:\Users\User\AppData\Local\Temp\CP731276828Session\CPTrustFolder731276843\PPTImport731264076359\data\asimages\{6D3C9F0A-C4FB-4179-9CE7-1645999AE8B2}_36.png&quot;/&gt;&lt;left val=&quot;43&quot;/&gt;&lt;top val=&quot;309&quot;/&gt;&lt;width val=&quot;869&quot;/&gt;&lt;height val=&quot;358&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49&quot;/&gt;&lt;/TableIndex&gt;&lt;/ShapeTextInfo&gt;"/>
  <p:tag name="HTML_SHAPEINFO" val="&lt;ThreeDShapeInfo&gt;&lt;uuid val=&quot;{3FCFD877-53E9-4929-94C4-F45F942A6F05}&quot;/&gt;&lt;isInvalidForFieldText val=&quot;0&quot;/&gt;&lt;Image&gt;&lt;filename val=&quot;C:\Users\User\AppData\Local\Temp\CP731276828Session\CPTrustFolder731276843\PPTImport731264076359\data\asimages\{3FCFD877-53E9-4929-94C4-F45F942A6F05}_36.png&quot;/&gt;&lt;left val=&quot;42&quot;/&gt;&lt;top val=&quot;209&quot;/&gt;&lt;width val=&quot;871&quot;/&gt;&lt;height val=&quot;89&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E44AD820-9F10-4051-9DAD-19B1175B24A2}&quot;/&gt;&lt;isInvalidForFieldText val=&quot;0&quot;/&gt;&lt;Image&gt;&lt;filename val=&quot;C:\Users\User\AppData\Local\Temp\CP731276828Session\CPTrustFolder731276843\PPTImport731264076359\data\asimages\{E44AD820-9F10-4051-9DAD-19B1175B24A2}_37.png&quot;/&gt;&lt;left val=&quot;0&quot;/&gt;&lt;top val=&quot;76&quot;/&gt;&lt;width val=&quot;961&quot;/&gt;&lt;height val=&quot;122&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2&quot;/&gt;&lt;lineCharCount val=&quot;70&quot;/&gt;&lt;lineCharCount val=&quot;68&quot;/&gt;&lt;lineCharCount val=&quot;39&quot;/&gt;&lt;lineCharCount val=&quot;1&quot;/&gt;&lt;lineCharCount val=&quot;68&quot;/&gt;&lt;lineCharCount val=&quot;66&quot;/&gt;&lt;lineCharCount val=&quot;27&quot;/&gt;&lt;/TableIndex&gt;&lt;/ShapeTextInfo&gt;"/>
  <p:tag name="HTML_SHAPEINFO" val="&lt;ThreeDShapeInfo&gt;&lt;uuid val=&quot;{B02E50DC-40CE-4004-A4D9-9222D7A2013E}&quot;/&gt;&lt;isInvalidForFieldText val=&quot;0&quot;/&gt;&lt;Image&gt;&lt;filename val=&quot;C:\Users\User\AppData\Local\Temp\CP731276828Session\CPTrustFolder731276843\PPTImport731264076359\data\asimages\{B02E50DC-40CE-4004-A4D9-9222D7A2013E}_37.png&quot;/&gt;&lt;left val=&quot;42&quot;/&gt;&lt;top val=&quot;212&quot;/&gt;&lt;width val=&quot;883&quot;/&gt;&lt;height val=&quot;415&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A7515C1-FC83-41B9-81BA-8FECEFF1AE0D}&quot;/&gt;&lt;isInvalidForFieldText val=&quot;0&quot;/&gt;&lt;Image&gt;&lt;filename val=&quot;C:\Users\User\AppData\Local\Temp\CP731276828Session\CPTrustFolder731276843\PPTImport731264076359\data\asimages\{1A7515C1-FC83-41B9-81BA-8FECEFF1AE0D}_37.png&quot;/&gt;&lt;left val=&quot;727&quot;/&gt;&lt;top val=&quot;687&quot;/&gt;&lt;width val=&quot;226&quot;/&gt;&lt;height val=&quot;45&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5&quot;/&gt;&lt;/TableIndex&gt;&lt;/ShapeTextInfo&gt;"/>
  <p:tag name="HTML_SHAPEINFO" val="&lt;ThreeDShapeInfo&gt;&lt;uuid val=&quot;{0E83CE8F-BC9E-42BA-BA43-F803C0DD43EC}&quot;/&gt;&lt;isInvalidForFieldText val=&quot;0&quot;/&gt;&lt;Image&gt;&lt;filename val=&quot;C:\Users\User\AppData\Local\Temp\CP731276828Session\CPTrustFolder731276843\PPTImport731264076359\data\asimages\{0E83CE8F-BC9E-42BA-BA43-F803C0DD43EC}_38.png&quot;/&gt;&lt;left val=&quot;0&quot;/&gt;&lt;top val=&quot;76&quot;/&gt;&lt;width val=&quot;961&quot;/&gt;&lt;height val=&quot;12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7&quot;/&gt;&lt;lineCharCount val=&quot;15&quot;/&gt;&lt;lineCharCount val=&quot;28&quot;/&gt;&lt;/TableIndex&gt;&lt;/ShapeTextInfo&gt;"/>
  <p:tag name="PRESENTER_DUMMYTAG" val="&lt;DummyForForceWrite&gt;&lt;/DummyForForceWrite&gt;"/>
  <p:tag name="HTML_SHAPEINFO" val="&lt;ThreeDShapeInfo&gt;&lt;uuid val=&quot;{7FA03D1D-A995-4083-A6B2-81E843F32F5E}&quot;/&gt;&lt;isInvalidForFieldText val=&quot;0&quot;/&gt;&lt;Image&gt;&lt;filename val=&quot;C:\Users\User\AppData\Local\Temp\CP731276828Session\CPTrustFolder731276843\PPTImport731264076359\data\asimages\{7FA03D1D-A995-4083-A6B2-81E843F32F5E}_1.png&quot;/&gt;&lt;left val=&quot;71&quot;/&gt;&lt;top val=&quot;288&quot;/&gt;&lt;width val=&quot;817&quot;/&gt;&lt;height val=&quot;169&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7F6866E7-51EF-4D2F-BDFD-CF184407C273}&quot;/&gt;&lt;isInvalidForFieldText val=&quot;0&quot;/&gt;&lt;Image&gt;&lt;filename val=&quot;C:\Users\User\AppData\Local\Temp\CP731276828Session\CPTrustFolder731276843\PPTImport731264076359\data\asimages\{7F6866E7-51EF-4D2F-BDFD-CF184407C273}_38.png&quot;/&gt;&lt;left val=&quot;40&quot;/&gt;&lt;top val=&quot;212&quot;/&gt;&lt;width val=&quot;871&quot;/&gt;&lt;height val=&quot;57&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7EFAF03-77F7-4055-BE78-68273ADE1DE9}&quot;/&gt;&lt;isInvalidForFieldText val=&quot;0&quot;/&gt;&lt;Image&gt;&lt;filename val=&quot;C:\Users\User\AppData\Local\Temp\CP731276828Session\CPTrustFolder731276843\PPTImport731264076359\data\asimages\{57EFAF03-77F7-4055-BE78-68273ADE1DE9}_38.png&quot;/&gt;&lt;left val=&quot;727&quot;/&gt;&lt;top val=&quot;687&quot;/&gt;&lt;width val=&quot;226&quot;/&gt;&lt;height val=&quot;45&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3&quot;/&gt;&lt;lineCharCount val=&quot;66&quot;/&gt;&lt;lineCharCount val=&quot;16&quot;/&gt;&lt;lineCharCount val=&quot;60&quot;/&gt;&lt;lineCharCount val=&quot;12&quot;/&gt;&lt;lineCharCount val=&quot;50&quot;/&gt;&lt;/TableIndex&gt;&lt;/ShapeTextInfo&gt;"/>
  <p:tag name="HTML_SHAPEINFO" val="&lt;ThreeDShapeInfo&gt;&lt;uuid val=&quot;{582B75FE-3A9F-4817-8CBC-2F62FBB0ED77}&quot;/&gt;&lt;isInvalidForFieldText val=&quot;0&quot;/&gt;&lt;Image&gt;&lt;filename val=&quot;C:\Users\User\AppData\Local\Temp\CP731276828Session\CPTrustFolder731276843\PPTImport731264076359\data\asimages\{582B75FE-3A9F-4817-8CBC-2F62FBB0ED77}_38.png&quot;/&gt;&lt;left val=&quot;44&quot;/&gt;&lt;top val=&quot;284&quot;/&gt;&lt;width val=&quot;871&quot;/&gt;&lt;height val=&quot;233&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40&quot;/&gt;&lt;/TableIndex&gt;&lt;/ShapeTextInfo&gt;"/>
  <p:tag name="HTML_SHAPEINFO" val="&lt;ThreeDShapeInfo&gt;&lt;uuid val=&quot;{E64572AA-96E1-40C4-B8A2-05BEBCBF8AE1}&quot;/&gt;&lt;isInvalidForFieldText val=&quot;0&quot;/&gt;&lt;Image&gt;&lt;filename val=&quot;C:\Users\User\AppData\Local\Temp\CP731276828Session\CPTrustFolder731276843\PPTImport731264076359\data\asimages\{E64572AA-96E1-40C4-B8A2-05BEBCBF8AE1}_38.png&quot;/&gt;&lt;left val=&quot;43&quot;/&gt;&lt;top val=&quot;539&quot;/&gt;&lt;width val=&quot;871&quot;/&gt;&lt;height val=&quot;84&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3B09356A-A762-497E-82D6-285401277AB3}&quot;/&gt;&lt;isInvalidForFieldText val=&quot;0&quot;/&gt;&lt;Image&gt;&lt;filename val=&quot;C:\Users\User\AppData\Local\Temp\CP731276828Session\CPTrustFolder731276843\PPTImport731264076359\data\asimages\{3B09356A-A762-497E-82D6-285401277AB3}_39.png&quot;/&gt;&lt;left val=&quot;0&quot;/&gt;&lt;top val=&quot;76&quot;/&gt;&lt;width val=&quot;961&quot;/&gt;&lt;height val=&quot;122&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132577F-2E9C-4665-8235-4D1D133548CE}&quot;/&gt;&lt;isInvalidForFieldText val=&quot;0&quot;/&gt;&lt;Image&gt;&lt;filename val=&quot;C:\Users\User\AppData\Local\Temp\CP731276828Session\CPTrustFolder731276843\PPTImport731264076359\data\asimages\{0132577F-2E9C-4665-8235-4D1D133548CE}_39.png&quot;/&gt;&lt;left val=&quot;727&quot;/&gt;&lt;top val=&quot;687&quot;/&gt;&lt;width val=&quot;226&quot;/&gt;&lt;height val=&quot;45&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4&quot;/&gt;&lt;lineCharCount val=&quot;13&quot;/&gt;&lt;lineCharCount val=&quot;17&quot;/&gt;&lt;lineCharCount val=&quot;16&quot;/&gt;&lt;lineCharCount val=&quot;21&quot;/&gt;&lt;lineCharCount val=&quot;13&quot;/&gt;&lt;lineCharCount val=&quot;19&quot;/&gt;&lt;lineCharCount val=&quot;8&quot;/&gt;&lt;/TableIndex&gt;&lt;/ShapeTextInfo&gt;"/>
  <p:tag name="HTML_SHAPEINFO" val="&lt;ThreeDShapeInfo&gt;&lt;uuid val=&quot;{ABE9CBC8-20A2-488B-B1BC-DAEB6EB18ADF}&quot;/&gt;&lt;isInvalidForFieldText val=&quot;0&quot;/&gt;&lt;Image&gt;&lt;filename val=&quot;C:\Users\User\AppData\Local\Temp\CP731276828Session\CPTrustFolder731276843\PPTImport731264076359\data\asimages\{ABE9CBC8-20A2-488B-B1BC-DAEB6EB18ADF}_39.png&quot;/&gt;&lt;left val=&quot;342&quot;/&gt;&lt;top val=&quot;273&quot;/&gt;&lt;width val=&quot;348&quot;/&gt;&lt;height val=&quot;307&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2EDDA425-09CB-4A49-AB19-D55D0C961CFF}&quot;/&gt;&lt;isInvalidForFieldText val=&quot;0&quot;/&gt;&lt;Image&gt;&lt;filename val=&quot;C:\Users\User\AppData\Local\Temp\CP731276828Session\CPTrustFolder731276843\PPTImport731264076359\data\asimages\{2EDDA425-09CB-4A49-AB19-D55D0C961CFF}_39.png&quot;/&gt;&lt;left val=&quot;90&quot;/&gt;&lt;top val=&quot;217&quot;/&gt;&lt;width val=&quot;53&quot;/&gt;&lt;height val=&quot;60&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12E1D9B9-558C-4323-B7AD-3A63B1CB549B}&quot;/&gt;&lt;isInvalidForFieldText val=&quot;0&quot;/&gt;&lt;Image&gt;&lt;filename val=&quot;C:\Users\User\AppData\Local\Temp\CP731276828Session\CPTrustFolder731276843\PPTImport731264076359\data\asimages\{12E1D9B9-558C-4323-B7AD-3A63B1CB549B}_39.png&quot;/&gt;&lt;left val=&quot;0&quot;/&gt;&lt;top val=&quot;598&quot;/&gt;&lt;width val=&quot;53&quot;/&gt;&lt;height val=&quot;6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E055A8ED-D165-412B-A80F-DB124F61A249}&quot;/&gt;&lt;isInvalidForFieldText val=&quot;0&quot;/&gt;&lt;Image&gt;&lt;filename val=&quot;C:\Users\User\AppData\Local\Temp\CP731276828Session\CPTrustFolder731276843\PPTImport731264076359\data\asimages\{E055A8ED-D165-412B-A80F-DB124F61A249}_1.png&quot;/&gt;&lt;left val=&quot;71&quot;/&gt;&lt;top val=&quot;491&quot;/&gt;&lt;width val=&quot;249&quot;/&gt;&lt;height val=&quot;93&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quot;/&gt;&lt;lineCharCount val=&quot;2&quot;/&gt;&lt;/TableIndex&gt;&lt;/ShapeTextInfo&gt;"/>
  <p:tag name="PRESENTER_SHAPEINFO" val="&lt;ThreeDShapeInfo&gt;&lt;uuid val=&quot;{ECA10717-3CCE-4790-9D4F-0D424CEFAEF4}&quot;/&gt;&lt;isInvalidForFieldText val=&quot;0&quot;/&gt;&lt;Image&gt;&lt;filename val=&quot;C:\Users\User\AppData\Local\Temp\CP731276828Session\CPTrustFolder731276843\PPTImport731264076359\data\asimages\{ECA10717-3CCE-4790-9D4F-0D424CEFAEF4}_39.png&quot;/&gt;&lt;left val=&quot;679&quot;/&gt;&lt;top val=&quot;434&quot;/&gt;&lt;width val=&quot;53&quot;/&gt;&lt;height val=&quot;104&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11FB32-49E1-41D2-9AE4-3116C6D143F5}&quot;/&gt;&lt;isInvalidForFieldText val=&quot;0&quot;/&gt;&lt;Image&gt;&lt;filename val=&quot;C:\Users\User\AppData\Local\Temp\CP731276828Session\CPTrustFolder731276843\PPTImport731264076359\data\asimages\{4711FB32-49E1-41D2-9AE4-3116C6D143F5}_39.png&quot;/&gt;&lt;left val=&quot;200&quot;/&gt;&lt;top val=&quot;253&quot;/&gt;&lt;width val=&quot;45&quot;/&gt;&lt;height val=&quot;77&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14D52B-56D4-4176-AED5-D1EBBE6885C4}&quot;/&gt;&lt;isInvalidForFieldText val=&quot;0&quot;/&gt;&lt;Image&gt;&lt;filename val=&quot;C:\Users\User\AppData\Local\Temp\CP731276828Session\CPTrustFolder731276843\PPTImport731264076359\data\asimages\{CA14D52B-56D4-4176-AED5-D1EBBE6885C4}_39.png&quot;/&gt;&lt;left val=&quot;170&quot;/&gt;&lt;top val=&quot;422&quot;/&gt;&lt;width val=&quot;45&quot;/&gt;&lt;height val=&quot;116&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CDB7E3-1A40-4D98-B831-D403B2FED4D0}&quot;/&gt;&lt;isInvalidForFieldText val=&quot;0&quot;/&gt;&lt;Image&gt;&lt;filename val=&quot;C:\Users\User\AppData\Local\Temp\CP731276828Session\CPTrustFolder731276843\PPTImport731264076359\data\asimages\{30CDB7E3-1A40-4D98-B831-D403B2FED4D0}_39.png&quot;/&gt;&lt;left val=&quot;800&quot;/&gt;&lt;top val=&quot;339&quot;/&gt;&lt;width val=&quot;45&quot;/&gt;&lt;height val=&quot;93&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9454457-37C8-4F0D-ADBC-0046A8809EE3}&quot;/&gt;&lt;isInvalidForFieldText val=&quot;0&quot;/&gt;&lt;Image&gt;&lt;filename val=&quot;C:\Users\User\AppData\Local\Temp\CP731276828Session\CPTrustFolder731276843\PPTImport731264076359\data\asimages\{E9454457-37C8-4F0D-ADBC-0046A8809EE3}_39.png&quot;/&gt;&lt;left val=&quot;663&quot;/&gt;&lt;top val=&quot;272&quot;/&gt;&lt;width val=&quot;116&quot;/&gt;&lt;height val=&quot;62&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3&quot;/&gt;&lt;/TableIndex&gt;&lt;/ShapeTextInfo&gt;"/>
  <p:tag name="HTML_SHAPEINFO" val="&lt;ThreeDShapeInfo&gt;&lt;uuid val=&quot;{3DBEC1E0-5055-49BC-9278-E4E164A71A54}&quot;/&gt;&lt;isInvalidForFieldText val=&quot;0&quot;/&gt;&lt;Image&gt;&lt;filename val=&quot;C:\Users\User\AppData\Local\Temp\CP731276828Session\CPTrustFolder731276843\PPTImport731264076359\data\asimages\{3DBEC1E0-5055-49BC-9278-E4E164A71A54}_40.png&quot;/&gt;&lt;left val=&quot;0&quot;/&gt;&lt;top val=&quot;76&quot;/&gt;&lt;width val=&quot;961&quot;/&gt;&lt;height val=&quot;124&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2&quot;/&gt;&lt;lineCharCount val=&quot;59&quot;/&gt;&lt;/TableIndex&gt;&lt;/ShapeTextInfo&gt;"/>
  <p:tag name="HTML_SHAPEINFO" val="&lt;ThreeDShapeInfo&gt;&lt;uuid val=&quot;{42EC3508-651F-4A06-80AE-F65C20C5A377}&quot;/&gt;&lt;isInvalidForFieldText val=&quot;0&quot;/&gt;&lt;Image&gt;&lt;filename val=&quot;C:\Users\User\AppData\Local\Temp\CP731276828Session\CPTrustFolder731276843\PPTImport731264076359\data\asimages\{42EC3508-651F-4A06-80AE-F65C20C5A377}_40.png&quot;/&gt;&lt;left val=&quot;47&quot;/&gt;&lt;top val=&quot;555&quot;/&gt;&lt;width val=&quot;865&quot;/&gt;&lt;height val=&quot;97&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DUMMYTAG" val="&lt;DummyForForceWrite&gt;&lt;/DummyForForceWrite&gt;"/>
  <p:tag name="HTML_SHAPEINFO" val="&lt;ThreeDShapeInfo&gt;&lt;uuid val=&quot;{ECF88EAE-D115-48B1-AF83-CF7AC3962C2D}&quot;/&gt;&lt;isInvalidForFieldText val=&quot;0&quot;/&gt;&lt;Image&gt;&lt;filename val=&quot;C:\Users\User\AppData\Local\Temp\CP731276828Session\CPTrustFolder731276843\PPTImport731264076359\data\asimages\{ECF88EAE-D115-48B1-AF83-CF7AC3962C2D}_1.png&quot;/&gt;&lt;left val=&quot;639&quot;/&gt;&lt;top val=&quot;491&quot;/&gt;&lt;width val=&quot;249&quot;/&gt;&lt;height val=&quot;92&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D669A62-83BF-40D2-8511-F989082BA3A7}&quot;/&gt;&lt;isInvalidForFieldText val=&quot;0&quot;/&gt;&lt;Image&gt;&lt;filename val=&quot;C:\Users\User\AppData\Local\Temp\CP731276828Session\CPTrustFolder731276843\PPTImport731264076359\data\asimages\{FD669A62-83BF-40D2-8511-F989082BA3A7}_40.png&quot;/&gt;&lt;left val=&quot;727&quot;/&gt;&lt;top val=&quot;687&quot;/&gt;&lt;width val=&quot;226&quot;/&gt;&lt;height val=&quot;45&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C1C7DF2E-297E-4556-B88E-45259956DA0A}&quot;/&gt;&lt;isInvalidForFieldText val=&quot;0&quot;/&gt;&lt;Image&gt;&lt;filename val=&quot;C:\Users\User\AppData\Local\Temp\CP731276828Session\CPTrustFolder731276843\PPTImport731264076359\data\asimages\{C1C7DF2E-297E-4556-B88E-45259956DA0A}_41.png&quot;/&gt;&lt;left val=&quot;0&quot;/&gt;&lt;top val=&quot;76&quot;/&gt;&lt;width val=&quot;961&quot;/&gt;&lt;height val=&quot;122&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51FD63C0-3CD6-4EDA-94AB-F1E97347580E}&quot;/&gt;&lt;isInvalidForFieldText val=&quot;0&quot;/&gt;&lt;Image&gt;&lt;filename val=&quot;C:\Users\User\AppData\Local\Temp\CP731276828Session\CPTrustFolder731276843\PPTImport731264076359\data\asimages\{51FD63C0-3CD6-4EDA-94AB-F1E97347580E}_41.png&quot;/&gt;&lt;left val=&quot;42&quot;/&gt;&lt;top val=&quot;212&quot;/&gt;&lt;width val=&quot;870&quot;/&gt;&lt;height val=&quot;57&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0206968-3E7F-4059-A7A8-EBEC1406D4C3}&quot;/&gt;&lt;isInvalidForFieldText val=&quot;0&quot;/&gt;&lt;Image&gt;&lt;filename val=&quot;C:\Users\User\AppData\Local\Temp\CP731276828Session\CPTrustFolder731276843\PPTImport731264076359\data\asimages\{30206968-3E7F-4059-A7A8-EBEC1406D4C3}_41.png&quot;/&gt;&lt;left val=&quot;727&quot;/&gt;&lt;top val=&quot;687&quot;/&gt;&lt;width val=&quot;226&quot;/&gt;&lt;height val=&quot;45&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21364-AC05-4BEC-B495-F6852EDD8D05}&quot;/&gt;&lt;isInvalidForFieldText val=&quot;0&quot;/&gt;&lt;Image&gt;&lt;filename val=&quot;C:\Users\User\AppData\Local\Temp\CP731276828Session\CPTrustFolder731276843\PPTImport731264076359\data\asimages\{75A21364-AC05-4BEC-B495-F6852EDD8D05}_41.png&quot;/&gt;&lt;left val=&quot;94&quot;/&gt;&lt;top val=&quot;259&quot;/&gt;&lt;width val=&quot;792&quot;/&gt;&lt;height val=&quot;438&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8FD6414-077B-4314-AC5C-1D7A753EEC48}&quot;/&gt;&lt;isInvalidForFieldText val=&quot;0&quot;/&gt;&lt;Image&gt;&lt;filename val=&quot;C:\Users\User\AppData\Local\Temp\CP731276828Session\CPTrustFolder731276843\PPTImport731264076359\data\asimages\{88FD6414-077B-4314-AC5C-1D7A753EEC48}_42.png&quot;/&gt;&lt;left val=&quot;727&quot;/&gt;&lt;top val=&quot;687&quot;/&gt;&lt;width val=&quot;226&quot;/&gt;&lt;height val=&quot;4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BBD5438-BA55-440F-AECA-95E429531AEF}&quot;/&gt;&lt;isInvalidForFieldText val=&quot;0&quot;/&gt;&lt;Image&gt;&lt;filename val=&quot;C:\Users\User\AppData\Local\Temp\CP731276828Session\CPTrustFolder731276843\PPTImport731264076359\data\asimages\{DBBD5438-BA55-440F-AECA-95E429531AEF}_2.png&quot;/&gt;&lt;left val=&quot;0&quot;/&gt;&lt;top val=&quot;76&quot;/&gt;&lt;width val=&quot;961&quot;/&gt;&lt;height val=&quot;91&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BD24BCC7-EBD3-4CBF-B0BB-F700603250FC}&quot;/&gt;&lt;isInvalidForFieldText val=&quot;0&quot;/&gt;&lt;Image&gt;&lt;filename val=&quot;C:\Users\User\AppData\Local\Temp\CP731276828Session\CPTrustFolder731276843\PPTImport731264076359\data\asimages\{BD24BCC7-EBD3-4CBF-B0BB-F700603250FC}_42.png&quot;/&gt;&lt;left val=&quot;0&quot;/&gt;&lt;top val=&quot;278&quot;/&gt;&lt;width val=&quot;961&quot;/&gt;&lt;height val=&quot;20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66&quot;/&gt;&lt;lineCharCount val=&quot;22&quot;/&gt;&lt;lineCharCount val=&quot;65&quot;/&gt;&lt;lineCharCount val=&quot;31&quot;/&gt;&lt;/TableIndex&gt;&lt;/ShapeTextInfo&gt;"/>
  <p:tag name="HTML_SHAPEINFO" val="&lt;ThreeDShapeInfo&gt;&lt;uuid val=&quot;{77793BBF-8680-4AAB-9C84-844C30812BD7}&quot;/&gt;&lt;isInvalidForFieldText val=&quot;0&quot;/&gt;&lt;Image&gt;&lt;filename val=&quot;C:\Users\User\AppData\Local\Temp\CP731276828Session\CPTrustFolder731276843\PPTImport731264076359\data\asimages\{77793BBF-8680-4AAB-9C84-844C30812BD7}_2.png&quot;/&gt;&lt;left val=&quot;42&quot;/&gt;&lt;top val=&quot;212&quot;/&gt;&lt;width val=&quot;882&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8D1239D-6040-49D9-A432-163A47C70EAE}&quot;/&gt;&lt;isInvalidForFieldText val=&quot;0&quot;/&gt;&lt;Image&gt;&lt;filename val=&quot;C:\Users\User\AppData\Local\Temp\CP731276828Session\CPTrustFolder731276843\PPTImport731264076359\data\asimages\{C8D1239D-6040-49D9-A432-163A47C70EAE}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BEFBC9C-BFD0-4DEF-B43B-5E17445B6EEF}&quot;/&gt;&lt;isInvalidForFieldText val=&quot;0&quot;/&gt;&lt;Image&gt;&lt;filename val=&quot;C:\Users\User\AppData\Local\Temp\CP731276828Session\CPTrustFolder731276843\PPTImport731264076359\data\asimages\{ABEFBC9C-BFD0-4DEF-B43B-5E17445B6EEF}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5&quot;/&gt;&lt;lineCharCount val=&quot;22&quot;/&gt;&lt;lineCharCount val=&quot;69&quot;/&gt;&lt;lineCharCount val=&quot;6&quot;/&gt;&lt;lineCharCount val=&quot;71&quot;/&gt;&lt;lineCharCount val=&quot;55&quot;/&gt;&lt;/TableIndex&gt;&lt;/ShapeTextInfo&gt;"/>
  <p:tag name="HTML_SHAPEINFO" val="&lt;ThreeDShapeInfo&gt;&lt;uuid val=&quot;{12F37924-D736-4F73-8011-67B42BD0740A}&quot;/&gt;&lt;isInvalidForFieldText val=&quot;0&quot;/&gt;&lt;Image&gt;&lt;filename val=&quot;C:\Users\User\AppData\Local\Temp\CP731276828Session\CPTrustFolder731276843\PPTImport731264076359\data\asimages\{12F37924-D736-4F73-8011-67B42BD0740A}_3.png&quot;/&gt;&lt;left val=&quot;42&quot;/&gt;&lt;top val=&quot;212&quot;/&gt;&lt;width val=&quot;874&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8179B92-6742-49D0-8F44-6CC785338B6F}&quot;/&gt;&lt;isInvalidForFieldText val=&quot;0&quot;/&gt;&lt;Image&gt;&lt;filename val=&quot;C:\Users\User\AppData\Local\Temp\CP731276828Session\CPTrustFolder731276843\PPTImport731264076359\data\asimages\{68179B92-6742-49D0-8F44-6CC785338B6F}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20&quot;/&gt;&lt;/TableIndex&gt;&lt;/ShapeTextInfo&gt;"/>
  <p:tag name="HTML_SHAPEINFO" val="&lt;ThreeDShapeInfo&gt;&lt;uuid val=&quot;{E0506675-AF05-444E-B39C-F0D3D540C593}&quot;/&gt;&lt;isInvalidForFieldText val=&quot;0&quot;/&gt;&lt;Image&gt;&lt;filename val=&quot;C:\Users\User\AppData\Local\Temp\CP731276828Session\CPTrustFolder731276843\PPTImport731264076359\data\asimages\{E0506675-AF05-444E-B39C-F0D3D540C593}_4.png&quot;/&gt;&lt;left val=&quot;0&quot;/&gt;&lt;top val=&quot;76&quot;/&gt;&lt;width val=&quot;961&quot;/&gt;&lt;height val=&quot;124&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9&quot;/&gt;&lt;lineCharCount val=&quot;73&quot;/&gt;&lt;lineCharCount val=&quot;69&quot;/&gt;&lt;lineCharCount val=&quot;18&quot;/&gt;&lt;/TableIndex&gt;&lt;/ShapeTextInfo&gt;"/>
  <p:tag name="HTML_SHAPEINFO" val="&lt;ThreeDShapeInfo&gt;&lt;uuid val=&quot;{5FA138B5-B6AF-4A83-A2A9-4FF52910A624}&quot;/&gt;&lt;isInvalidForFieldText val=&quot;0&quot;/&gt;&lt;Image&gt;&lt;filename val=&quot;C:\Users\User\AppData\Local\Temp\CP731276828Session\CPTrustFolder731276843\PPTImport731264076359\data\asimages\{5FA138B5-B6AF-4A83-A2A9-4FF52910A624}_4.png&quot;/&gt;&lt;left val=&quot;40&quot;/&gt;&lt;top val=&quot;212&quot;/&gt;&lt;width val=&quot;878&quot;/&gt;&lt;height val=&quot;153&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6F502D7-9D50-4830-8E88-A0D7DD8E3B91}&quot;/&gt;&lt;isInvalidForFieldText val=&quot;0&quot;/&gt;&lt;Image&gt;&lt;filename val=&quot;C:\Users\User\AppData\Local\Temp\CP731276828Session\CPTrustFolder731276843\PPTImport731264076359\data\asimages\{C6F502D7-9D50-4830-8E88-A0D7DD8E3B91}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0&quot;/&gt;&lt;lineCharCount val=&quot;12&quot;/&gt;&lt;lineCharCount val=&quot;62&quot;/&gt;&lt;lineCharCount val=&quot;69&quot;/&gt;&lt;lineCharCount val=&quot;8&quot;/&gt;&lt;/TableIndex&gt;&lt;/ShapeTextInfo&gt;"/>
  <p:tag name="HTML_SHAPEINFO" val="&lt;ThreeDShapeInfo&gt;&lt;uuid val=&quot;{AE1C3B29-FF26-4684-BB73-C409ADBDD42D}&quot;/&gt;&lt;isInvalidForFieldText val=&quot;0&quot;/&gt;&lt;Image&gt;&lt;filename val=&quot;C:\Users\User\AppData\Local\Temp\CP731276828Session\CPTrustFolder731276843\PPTImport731264076359\data\asimages\{AE1C3B29-FF26-4684-BB73-C409ADBDD42D}_4.png&quot;/&gt;&lt;left val=&quot;42&quot;/&gt;&lt;top val=&quot;389&quot;/&gt;&lt;width val=&quot;879&quot;/&gt;&lt;height val=&quot;193&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2A1637CF-9049-412A-86C9-A412F7514262}&quot;/&gt;&lt;isInvalidForFieldText val=&quot;0&quot;/&gt;&lt;Image&gt;&lt;filename val=&quot;C:\Users\User\AppData\Local\Temp\CP731276828Session\CPTrustFolder731276843\PPTImport731264076359\data\asimages\{2A1637CF-9049-412A-86C9-A412F7514262}_7.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2&quot;/&gt;&lt;/TableIndex&gt;&lt;/ShapeTextInfo&gt;"/>
  <p:tag name="HTML_SHAPEINFO" val="&lt;ThreeDShapeInfo&gt;&lt;uuid val=&quot;{507F9E13-7BF0-4B68-A7C4-B3D59EF1DB42}&quot;/&gt;&lt;isInvalidForFieldText val=&quot;0&quot;/&gt;&lt;Image&gt;&lt;filename val=&quot;C:\Users\User\AppData\Local\Temp\CP731276828Session\CPTrustFolder731276843\PPTImport731264076359\data\asimages\{507F9E13-7BF0-4B68-A7C4-B3D59EF1DB42}_7.png&quot;/&gt;&lt;left val=&quot;40&quot;/&gt;&lt;top val=&quot;212&quot;/&gt;&lt;width val=&quot;871&quot;/&gt;&lt;height val=&quot;5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A1C3F6A-853D-486A-BE5F-D533315B3E40}&quot;/&gt;&lt;isInvalidForFieldText val=&quot;0&quot;/&gt;&lt;Image&gt;&lt;filename val=&quot;C:\Users\User\AppData\Local\Temp\CP731276828Session\CPTrustFolder731276843\PPTImport731264076359\data\asimages\{5A1C3F6A-853D-486A-BE5F-D533315B3E40}_7.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1&quot;/&gt;&lt;/TableIndex&gt;&lt;/ShapeTextInfo&gt;"/>
  <p:tag name="HTML_SHAPEINFO" val="&lt;ThreeDShapeInfo&gt;&lt;uuid val=&quot;{EF80B9A1-769D-4F36-90B6-F06B3F562835}&quot;/&gt;&lt;isInvalidForFieldText val=&quot;0&quot;/&gt;&lt;Image&gt;&lt;filename val=&quot;C:\Users\User\AppData\Local\Temp\CP731276828Session\CPTrustFolder731276843\PPTImport731264076359\data\asimages\{EF80B9A1-769D-4F36-90B6-F06B3F562835}_7.png&quot;/&gt;&lt;left val=&quot;42&quot;/&gt;&lt;top val=&quot;287&quot;/&gt;&lt;width val=&quot;874&quot;/&gt;&lt;height val=&quot;97&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2&quot;/&gt;&lt;lineCharCount val=&quot;4&quot;/&gt;&lt;/TableIndex&gt;&lt;/ShapeTextInfo&gt;"/>
  <p:tag name="HTML_SHAPEINFO" val="&lt;ThreeDShapeInfo&gt;&lt;uuid val=&quot;{1B0E609E-D4F3-445B-AD2C-948540E25B03}&quot;/&gt;&lt;isInvalidForFieldText val=&quot;0&quot;/&gt;&lt;Image&gt;&lt;filename val=&quot;C:\Users\User\AppData\Local\Temp\CP731276828Session\CPTrustFolder731276843\PPTImport731264076359\data\asimages\{1B0E609E-D4F3-445B-AD2C-948540E25B03}_5.png&quot;/&gt;&lt;left val=&quot;0&quot;/&gt;&lt;top val=&quot;76&quot;/&gt;&lt;width val=&quot;965&quot;/&gt;&lt;height val=&quot;124&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1&quot;/&gt;&lt;lineCharCount val=&quot;66&quot;/&gt;&lt;lineCharCount val=&quot;69&quot;/&gt;&lt;lineCharCount val=&quot;68&quot;/&gt;&lt;lineCharCount val=&quot;8&quot;/&gt;&lt;/TableIndex&gt;&lt;/ShapeTextInfo&gt;"/>
  <p:tag name="HTML_SHAPEINFO" val="&lt;ThreeDShapeInfo&gt;&lt;uuid val=&quot;{8EBB6194-F910-485D-9976-37E55F837E9F}&quot;/&gt;&lt;isInvalidForFieldText val=&quot;0&quot;/&gt;&lt;Image&gt;&lt;filename val=&quot;C:\Users\User\AppData\Local\Temp\CP731276828Session\CPTrustFolder731276843\PPTImport731264076359\data\asimages\{8EBB6194-F910-485D-9976-37E55F837E9F}_5.png&quot;/&gt;&lt;left val=&quot;40&quot;/&gt;&lt;top val=&quot;212&quot;/&gt;&lt;width val=&quot;871&quot;/&gt;&lt;height val=&quot;18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73E1EA3-0EA2-4E8D-9566-D36D7791D762}&quot;/&gt;&lt;isInvalidForFieldText val=&quot;0&quot;/&gt;&lt;Image&gt;&lt;filename val=&quot;C:\Users\User\AppData\Local\Temp\CP731276828Session\CPTrustFolder731276843\PPTImport731264076359\data\asimages\{A73E1EA3-0EA2-4E8D-9566-D36D7791D762}_5.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40&quot;/&gt;&lt;lineCharCount val=&quot;36&quot;/&gt;&lt;/TableIndex&gt;&lt;/ShapeTextInfo&gt;"/>
  <p:tag name="HTML_SHAPEINFO" val="&lt;ThreeDShapeInfo&gt;&lt;uuid val=&quot;{3E7E5679-86C9-4159-851B-0A9830A65F36}&quot;/&gt;&lt;isInvalidForFieldText val=&quot;0&quot;/&gt;&lt;Image&gt;&lt;filename val=&quot;C:\Users\User\AppData\Local\Temp\CP731276828Session\CPTrustFolder731276843\PPTImport731264076359\data\asimages\{3E7E5679-86C9-4159-851B-0A9830A65F36}_5.png&quot;/&gt;&lt;left val=&quot;42&quot;/&gt;&lt;top val=&quot;406&quot;/&gt;&lt;width val=&quot;870&quot;/&gt;&lt;height val=&quot;137&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21&quot;/&gt;&lt;/TableIndex&gt;&lt;/ShapeTextInfo&gt;"/>
  <p:tag name="HTML_SHAPEINFO" val="&lt;ThreeDShapeInfo&gt;&lt;uuid val=&quot;{C401D613-ACCF-443A-8558-C3B8B1B2EC37}&quot;/&gt;&lt;isInvalidForFieldText val=&quot;0&quot;/&gt;&lt;Image&gt;&lt;filename val=&quot;C:\Users\User\AppData\Local\Temp\CP731276828Session\CPTrustFolder731276843\PPTImport731264076359\data\asimages\{C401D613-ACCF-443A-8558-C3B8B1B2EC37}_6.png&quot;/&gt;&lt;left val=&quot;0&quot;/&gt;&lt;top val=&quot;76&quot;/&gt;&lt;width val=&quot;961&quot;/&gt;&lt;height val=&quot;124&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1&quot;/&gt;&lt;lineCharCount val=&quot;65&quot;/&gt;&lt;lineCharCount val=&quot;29&quot;/&gt;&lt;/TableIndex&gt;&lt;/ShapeTextInfo&gt;"/>
  <p:tag name="HTML_SHAPEINFO" val="&lt;ThreeDShapeInfo&gt;&lt;uuid val=&quot;{DD372985-07D1-4767-9B27-DE3F65DB65B1}&quot;/&gt;&lt;isInvalidForFieldText val=&quot;0&quot;/&gt;&lt;Image&gt;&lt;filename val=&quot;C:\Users\User\AppData\Local\Temp\CP731276828Session\CPTrustFolder731276843\PPTImport731264076359\data\asimages\{DD372985-07D1-4767-9B27-DE3F65DB65B1}_6.png&quot;/&gt;&lt;left val=&quot;40&quot;/&gt;&lt;top val=&quot;212&quot;/&gt;&lt;width val=&quot;871&quot;/&gt;&lt;height val=&quot;121&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3BA2E6A-96EB-472F-A7A2-FBDA4748203C}&quot;/&gt;&lt;isInvalidForFieldText val=&quot;0&quot;/&gt;&lt;Image&gt;&lt;filename val=&quot;C:\Users\User\AppData\Local\Temp\CP731276828Session\CPTrustFolder731276843\PPTImport731264076359\data\asimages\{C3BA2E6A-96EB-472F-A7A2-FBDA4748203C}_6.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6&quot;/&gt;&lt;lineCharCount val=&quot;51&quot;/&gt;&lt;lineCharCount val=&quot;69&quot;/&gt;&lt;lineCharCount val=&quot;19&quot;/&gt;&lt;/TableIndex&gt;&lt;/ShapeTextInfo&gt;"/>
  <p:tag name="HTML_SHAPEINFO" val="&lt;ThreeDShapeInfo&gt;&lt;uuid val=&quot;{8798C133-1917-4BDA-B41F-D1711ABD0CF5}&quot;/&gt;&lt;isInvalidForFieldText val=&quot;0&quot;/&gt;&lt;Image&gt;&lt;filename val=&quot;C:\Users\User\AppData\Local\Temp\CP731276828Session\CPTrustFolder731276843\PPTImport731264076359\data\asimages\{8798C133-1917-4BDA-B41F-D1711ABD0CF5}_6.png&quot;/&gt;&lt;left val=&quot;44&quot;/&gt;&lt;top val=&quot;344&quot;/&gt;&lt;width val=&quot;875&quot;/&gt;&lt;height val=&quot;161&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3&quot;/&gt;&lt;lineCharCount val=&quot;24&quot;/&gt;&lt;/TableIndex&gt;&lt;/ShapeTextInfo&gt;"/>
  <p:tag name="HTML_SHAPEINFO" val="&lt;ThreeDShapeInfo&gt;&lt;uuid val=&quot;{40C0C061-428F-4747-AC8E-8F0B1DB609C9}&quot;/&gt;&lt;isInvalidForFieldText val=&quot;0&quot;/&gt;&lt;Image&gt;&lt;filename val=&quot;C:\Users\User\AppData\Local\Temp\CP731276828Session\CPTrustFolder731276843\PPTImport731264076359\data\asimages\{40C0C061-428F-4747-AC8E-8F0B1DB609C9}_8.png&quot;/&gt;&lt;left val=&quot;0&quot;/&gt;&lt;top val=&quot;487&quot;/&gt;&lt;width val=&quot;961&quot;/&gt;&lt;height val=&quot;124&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33AA345-6C8D-4CC4-A72D-CD4321B9275F}&quot;/&gt;&lt;isInvalidForFieldText val=&quot;0&quot;/&gt;&lt;Image&gt;&lt;filename val=&quot;C:\Users\User\AppData\Local\Temp\CP731276828Session\CPTrustFolder731276843\PPTImport731264076359\data\asimages\{533AA345-6C8D-4CC4-A72D-CD4321B9275F}_8.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642DCF-EACA-4C51-B3CD-71515413188B}&quot;/&gt;&lt;isInvalidForFieldText val=&quot;0&quot;/&gt;&lt;Image&gt;&lt;filename val=&quot;C:\Users\User\AppData\Local\Temp\CP731276828Session\CPTrustFolder731276843\PPTImport731264076359\data\asimages\{05642DCF-EACA-4C51-B3CD-71515413188B}_8.png&quot;/&gt;&lt;left val=&quot;150&quot;/&gt;&lt;top val=&quot;47&quot;/&gt;&lt;width val=&quot;680&quot;/&gt;&lt;height val=&quot;4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6&quot;/&gt;&lt;/TableIndex&gt;&lt;/ShapeTextInfo&gt;"/>
  <p:tag name="HTML_SHAPEINFO" val="&lt;ThreeDShapeInfo&gt;&lt;uuid val=&quot;{B5F41DC5-7864-423F-BAA1-C1D3E426060F}&quot;/&gt;&lt;isInvalidForFieldText val=&quot;0&quot;/&gt;&lt;Image&gt;&lt;filename val=&quot;C:\Users\User\AppData\Local\Temp\CP731276828Session\CPTrustFolder731276843\PPTImport731264076359\data\asimages\{B5F41DC5-7864-423F-BAA1-C1D3E426060F}_9.png&quot;/&gt;&lt;left val=&quot;0&quot;/&gt;&lt;top val=&quot;76&quot;/&gt;&lt;width val=&quot;961&quot;/&gt;&lt;height val=&quot;124&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60&quot;/&gt;&lt;/TableIndex&gt;&lt;/ShapeTextInfo&gt;"/>
  <p:tag name="HTML_SHAPEINFO" val="&lt;ThreeDShapeInfo&gt;&lt;uuid val=&quot;{3A49C47F-E6D5-4BED-B8CF-7AF2E1B31984}&quot;/&gt;&lt;isInvalidForFieldText val=&quot;0&quot;/&gt;&lt;Image&gt;&lt;filename val=&quot;C:\Users\User\AppData\Local\Temp\CP731276828Session\CPTrustFolder731276843\PPTImport731264076359\data\asimages\{3A49C47F-E6D5-4BED-B8CF-7AF2E1B31984}_9.png&quot;/&gt;&lt;left val=&quot;40&quot;/&gt;&lt;top val=&quot;212&quot;/&gt;&lt;width val=&quot;871&quot;/&gt;&lt;height val=&quot;89&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75A7186-6353-43B1-B0D7-A3433FF24F88}&quot;/&gt;&lt;isInvalidForFieldText val=&quot;0&quot;/&gt;&lt;Image&gt;&lt;filename val=&quot;C:\Users\User\AppData\Local\Temp\CP731276828Session\CPTrustFolder731276843\PPTImport731264076359\data\asimages\{E75A7186-6353-43B1-B0D7-A3433FF24F88}_9.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50&quot;/&gt;&lt;/TableIndex&gt;&lt;/ShapeTextInfo&gt;"/>
  <p:tag name="HTML_SHAPEINFO" val="&lt;ThreeDShapeInfo&gt;&lt;uuid val=&quot;{B1F05839-AF13-4AFC-9275-5B13DF13CDE1}&quot;/&gt;&lt;isInvalidForFieldText val=&quot;0&quot;/&gt;&lt;Image&gt;&lt;filename val=&quot;C:\Users\User\AppData\Local\Temp\CP731276828Session\CPTrustFolder731276843\PPTImport731264076359\data\asimages\{B1F05839-AF13-4AFC-9275-5B13DF13CDE1}_9.png&quot;/&gt;&lt;left val=&quot;42&quot;/&gt;&lt;top val=&quot;328&quot;/&gt;&lt;width val=&quot;872&quot;/&gt;&lt;height val=&quot;8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D55263D2-7000-4267-8A89-44E12EE8CB63}&quot;/&gt;&lt;isInvalidForFieldText val=&quot;0&quot;/&gt;&lt;Image&gt;&lt;filename val=&quot;C:\Users\User\AppData\Local\Temp\CP731276828Session\CPTrustFolder731276843\PPTImport731264076359\data\asimages\{D55263D2-7000-4267-8A89-44E12EE8CB63}_10.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38&quot;/&gt;&lt;/TableIndex&gt;&lt;/ShapeTextInfo&gt;"/>
  <p:tag name="HTML_SHAPEINFO" val="&lt;ThreeDShapeInfo&gt;&lt;uuid val=&quot;{70D0B604-A747-4447-9118-CDE38B554502}&quot;/&gt;&lt;isInvalidForFieldText val=&quot;0&quot;/&gt;&lt;Image&gt;&lt;filename val=&quot;C:\Users\User\AppData\Local\Temp\CP731276828Session\CPTrustFolder731276843\PPTImport731264076359\data\asimages\{70D0B604-A747-4447-9118-CDE38B554502}_10.png&quot;/&gt;&lt;left val=&quot;42&quot;/&gt;&lt;top val=&quot;212&quot;/&gt;&lt;width val=&quot;870&quot;/&gt;&lt;height val=&quot;8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CC925CB-966F-43B4-A4D8-7A48E99355BF}&quot;/&gt;&lt;isInvalidForFieldText val=&quot;0&quot;/&gt;&lt;Image&gt;&lt;filename val=&quot;C:\Users\User\AppData\Local\Temp\CP731276828Session\CPTrustFolder731276843\PPTImport731264076359\data\asimages\{5CC925CB-966F-43B4-A4D8-7A48E99355BF}_10.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quot;/&gt;&lt;lineCharCount val=&quot;17&quot;/&gt;&lt;lineCharCount val=&quot;17&quot;/&gt;&lt;lineCharCount val=&quot;17&quot;/&gt;&lt;lineCharCount val=&quot;16&quot;/&gt;&lt;lineCharCount val=&quot;12&quot;/&gt;&lt;/TableIndex&gt;&lt;/ShapeTextInfo&gt;"/>
  <p:tag name="HTML_SHAPEINFO" val="&lt;ThreeDShapeInfo&gt;&lt;uuid val=&quot;{04572F86-5BB7-422B-B96B-95AAA0DEB22B}&quot;/&gt;&lt;isInvalidForFieldText val=&quot;0&quot;/&gt;&lt;Image&gt;&lt;filename val=&quot;C:\Users\User\AppData\Local\Temp\CP731276828Session\CPTrustFolder731276843\PPTImport731264076359\data\asimages\{04572F86-5BB7-422B-B96B-95AAA0DEB22B}_10.png&quot;/&gt;&lt;left val=&quot;499&quot;/&gt;&lt;top val=&quot;283&quot;/&gt;&lt;width val=&quot;370&quot;/&gt;&lt;height val=&quot;26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quot;/&gt;&lt;lineCharCount val=&quot;7&quot;/&gt;&lt;lineCharCount val=&quot;13&quot;/&gt;&lt;lineCharCount val=&quot;30&quot;/&gt;&lt;lineCharCount val=&quot;17&quot;/&gt;&lt;lineCharCount val=&quot;21&quot;/&gt;&lt;lineCharCount val=&quot;8&quot;/&gt;&lt;lineCharCount val=&quot;5&quot;/&gt;&lt;/TableIndex&gt;&lt;/ShapeTextInfo&gt;"/>
  <p:tag name="HTML_SHAPEINFO" val="&lt;ThreeDShapeInfo&gt;&lt;uuid val=&quot;{8157E24C-67F0-49C1-8AA9-730AA000229F}&quot;/&gt;&lt;isInvalidForFieldText val=&quot;0&quot;/&gt;&lt;Image&gt;&lt;filename val=&quot;C:\Users\User\AppData\Local\Temp\CP731276828Session\CPTrustFolder731276843\PPTImport731264076359\data\asimages\{8157E24C-67F0-49C1-8AA9-730AA000229F}_10.png&quot;/&gt;&lt;left val=&quot;47&quot;/&gt;&lt;top val=&quot;283&quot;/&gt;&lt;width val=&quot;414&quot;/&gt;&lt;height val=&quot;301&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8175E46B-A100-4768-A0C5-296127624211}&quot;/&gt;&lt;isInvalidForFieldText val=&quot;0&quot;/&gt;&lt;Image&gt;&lt;filename val=&quot;C:\Users\User\AppData\Local\Temp\CP731276828Session\CPTrustFolder731276843\PPTImport731264076359\data\asimages\{8175E46B-A100-4768-A0C5-296127624211}_11.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66&quot;/&gt;&lt;lineCharCount val=&quot;27&quot;/&gt;&lt;/TableIndex&gt;&lt;/ShapeTextInfo&gt;"/>
  <p:tag name="HTML_SHAPEINFO" val="&lt;ThreeDShapeInfo&gt;&lt;uuid val=&quot;{FD2C0118-2B3E-477E-ABF0-4511813A4D15}&quot;/&gt;&lt;isInvalidForFieldText val=&quot;0&quot;/&gt;&lt;Image&gt;&lt;filename val=&quot;C:\Users\User\AppData\Local\Temp\CP731276828Session\CPTrustFolder731276843\PPTImport731264076359\data\asimages\{FD2C0118-2B3E-477E-ABF0-4511813A4D15}_11.png&quot;/&gt;&lt;left val=&quot;40&quot;/&gt;&lt;top val=&quot;212&quot;/&gt;&lt;width val=&quot;871&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41BFB60-A53A-4197-9402-EC27521DFBA7}&quot;/&gt;&lt;isInvalidForFieldText val=&quot;0&quot;/&gt;&lt;Image&gt;&lt;filename val=&quot;C:\Users\User\AppData\Local\Temp\CP731276828Session\CPTrustFolder731276843\PPTImport731264076359\data\asimages\{441BFB60-A53A-4197-9402-EC27521DFBA7}_11.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302BA61E-647D-4DEE-8995-C7EFF7742C1F}&quot;/&gt;&lt;isInvalidForFieldText val=&quot;0&quot;/&gt;&lt;Image&gt;&lt;filename val=&quot;C:\Users\User\AppData\Local\Temp\CP731276828Session\CPTrustFolder731276843\PPTImport731264076359\data\asimages\{302BA61E-647D-4DEE-8995-C7EFF7742C1F}_12.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29&quot;/&gt;&lt;/TableIndex&gt;&lt;/ShapeTextInfo&gt;"/>
  <p:tag name="HTML_SHAPEINFO" val="&lt;ThreeDShapeInfo&gt;&lt;uuid val=&quot;{EEC4421C-4D02-439A-90E3-F15F82F7FF5D}&quot;/&gt;&lt;isInvalidForFieldText val=&quot;0&quot;/&gt;&lt;Image&gt;&lt;filename val=&quot;C:\Users\User\AppData\Local\Temp\CP731276828Session\CPTrustFolder731276843\PPTImport731264076359\data\asimages\{EEC4421C-4D02-439A-90E3-F15F82F7FF5D}_12.png&quot;/&gt;&lt;left val=&quot;40&quot;/&gt;&lt;top val=&quot;212&quot;/&gt;&lt;width val=&quot;871&quot;/&gt;&lt;height val=&quot;89&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7180839-21DF-4457-948E-EB7688247839}&quot;/&gt;&lt;isInvalidForFieldText val=&quot;0&quot;/&gt;&lt;Image&gt;&lt;filename val=&quot;C:\Users\User\AppData\Local\Temp\CP731276828Session\CPTrustFolder731276843\PPTImport731264076359\data\asimages\{A7180839-21DF-4457-948E-EB7688247839}_12.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9&quot;/&gt;&lt;/TableIndex&gt;&lt;/ShapeTextInfo&gt;"/>
  <p:tag name="HTML_SHAPEINFO" val="&lt;ThreeDShapeInfo&gt;&lt;uuid val=&quot;{7D949C3C-A25A-46CD-80DE-14D79D7DB524}&quot;/&gt;&lt;isInvalidForFieldText val=&quot;0&quot;/&gt;&lt;Image&gt;&lt;filename val=&quot;C:\Users\User\AppData\Local\Temp\CP731276828Session\CPTrustFolder731276843\PPTImport731264076359\data\asimages\{7D949C3C-A25A-46CD-80DE-14D79D7DB524}_12.png&quot;/&gt;&lt;left val=&quot;43&quot;/&gt;&lt;top val=&quot;322&quot;/&gt;&lt;width val=&quot;870&quot;/&gt;&lt;height val=&quot;97&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6&quot;/&gt;&lt;/TableIndex&gt;&lt;/ShapeTextInfo&gt;"/>
  <p:tag name="HTML_SHAPEINFO" val="&lt;ThreeDShapeInfo&gt;&lt;uuid val=&quot;{B5BC3F0F-1675-4B18-988B-7570BE17A450}&quot;/&gt;&lt;isInvalidForFieldText val=&quot;0&quot;/&gt;&lt;Image&gt;&lt;filename val=&quot;C:\Users\User\AppData\Local\Temp\CP731276828Session\CPTrustFolder731276843\PPTImport731264076359\data\asimages\{B5BC3F0F-1675-4B18-988B-7570BE17A450}_13.png&quot;/&gt;&lt;left val=&quot;0&quot;/&gt;&lt;top val=&quot;76&quot;/&gt;&lt;width val=&quot;961&quot;/&gt;&lt;height val=&quot;124&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63&quot;/&gt;&lt;/TableIndex&gt;&lt;/ShapeTextInfo&gt;"/>
  <p:tag name="HTML_SHAPEINFO" val="&lt;ThreeDShapeInfo&gt;&lt;uuid val=&quot;{D7BC53E2-B209-4352-A0AE-4EB737888728}&quot;/&gt;&lt;isInvalidForFieldText val=&quot;0&quot;/&gt;&lt;Image&gt;&lt;filename val=&quot;C:\Users\User\AppData\Local\Temp\CP731276828Session\CPTrustFolder731276843\PPTImport731264076359\data\asimages\{D7BC53E2-B209-4352-A0AE-4EB737888728}_13.png&quot;/&gt;&lt;left val=&quot;43&quot;/&gt;&lt;top val=&quot;576&quot;/&gt;&lt;width val=&quot;870&quot;/&gt;&lt;height val=&quot;101&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82F6E61-6914-4BFF-8E45-30651FA2394E}&quot;/&gt;&lt;isInvalidForFieldText val=&quot;0&quot;/&gt;&lt;Image&gt;&lt;filename val=&quot;C:\Users\User\AppData\Local\Temp\CP731276828Session\CPTrustFolder731276843\PPTImport731264076359\data\asimages\{782F6E61-6914-4BFF-8E45-30651FA2394E}_13.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8&quot;/&gt;&lt;lineCharCount val=&quot;19&quot;/&gt;&lt;lineCharCount val=&quot;22&quot;/&gt;&lt;lineCharCount val=&quot;26&quot;/&gt;&lt;lineCharCount val=&quot;24&quot;/&gt;&lt;lineCharCount val=&quot;9&quot;/&gt;&lt;lineCharCount val=&quot;24&quot;/&gt;&lt;lineCharCount val=&quot;20&quot;/&gt;&lt;/TableIndex&gt;&lt;/ShapeTextInfo&gt;"/>
  <p:tag name="HTML_SHAPEINFO" val="&lt;ThreeDShapeInfo&gt;&lt;uuid val=&quot;{7462580B-C12C-4550-B089-57E028B63889}&quot;/&gt;&lt;isInvalidForFieldText val=&quot;0&quot;/&gt;&lt;Image&gt;&lt;filename val=&quot;C:\Users\User\AppData\Local\Temp\CP731276828Session\CPTrustFolder731276843\PPTImport731264076359\data\asimages\{7462580B-C12C-4550-B089-57E028B63889}_13.png&quot;/&gt;&lt;left val=&quot;500&quot;/&gt;&lt;top val=&quot;210&quot;/&gt;&lt;width val=&quot;391&quot;/&gt;&lt;height val=&quot;323&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1&quot;/&gt;&lt;lineCharCount val=&quot;12&quot;/&gt;&lt;lineCharCount val=&quot;31&quot;/&gt;&lt;lineCharCount val=&quot;9&quot;/&gt;&lt;lineCharCount val=&quot;28&quot;/&gt;&lt;lineCharCount val=&quot;9&quot;/&gt;&lt;lineCharCount val=&quot;26&quot;/&gt;&lt;lineCharCount val=&quot;9&quot;/&gt;&lt;lineCharCount val=&quot;21&quot;/&gt;&lt;/TableIndex&gt;&lt;/ShapeTextInfo&gt;"/>
  <p:tag name="HTML_SHAPEINFO" val="&lt;ThreeDShapeInfo&gt;&lt;uuid val=&quot;{BF996873-2C3C-409E-A209-CD4AE994EEF9}&quot;/&gt;&lt;isInvalidForFieldText val=&quot;0&quot;/&gt;&lt;Image&gt;&lt;filename val=&quot;C:\Users\User\AppData\Local\Temp\CP731276828Session\CPTrustFolder731276843\PPTImport731264076359\data\asimages\{BF996873-2C3C-409E-A209-CD4AE994EEF9}_13.png&quot;/&gt;&lt;left val=&quot;44&quot;/&gt;&lt;top val=&quot;210&quot;/&gt;&lt;width val=&quot;410&quot;/&gt;&lt;height val=&quot;330&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C9920F59-8A36-4760-A5C4-FA9F323D7385}&quot;/&gt;&lt;isInvalidForFieldText val=&quot;0&quot;/&gt;&lt;Image&gt;&lt;filename val=&quot;C:\Users\User\AppData\Local\Temp\CP731276828Session\CPTrustFolder731276843\PPTImport731264076359\data\asimages\{C9920F59-8A36-4760-A5C4-FA9F323D7385}_14.png&quot;/&gt;&lt;left val=&quot;0&quot;/&gt;&lt;top val=&quot;76&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0&quot;/&gt;&lt;lineCharCount val=&quot;65&quot;/&gt;&lt;lineCharCount val=&quot;52&quot;/&gt;&lt;lineCharCount val=&quot;1&quot;/&gt;&lt;lineCharCount val=&quot;1&quot;/&gt;&lt;/TableIndex&gt;&lt;/ShapeTextInfo&gt;"/>
  <p:tag name="HTML_SHAPEINFO" val="&lt;ThreeDShapeInfo&gt;&lt;uuid val=&quot;{574B929D-AB72-4A1E-8BAE-2B6619DCBB29}&quot;/&gt;&lt;isInvalidForFieldText val=&quot;0&quot;/&gt;&lt;Image&gt;&lt;filename val=&quot;C:\Users\User\AppData\Local\Temp\CP731276828Session\CPTrustFolder731276843\PPTImport731264076359\data\asimages\{574B929D-AB72-4A1E-8BAE-2B6619DCBB29}_14.png&quot;/&gt;&lt;left val=&quot;40&quot;/&gt;&lt;top val=&quot;212&quot;/&gt;&lt;width val=&quot;871&quot;/&gt;&lt;height val=&quot;41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1D04AA2-C591-4323-A1DC-700CF86925F2}&quot;/&gt;&lt;isInvalidForFieldText val=&quot;0&quot;/&gt;&lt;Image&gt;&lt;filename val=&quot;C:\Users\User\AppData\Local\Temp\CP731276828Session\CPTrustFolder731276843\PPTImport731264076359\data\asimages\{31D04AA2-C591-4323-A1DC-700CF86925F2}_14.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DB741F4E-FB23-486D-86BD-303F0664B561}&quot;/&gt;&lt;isInvalidForFieldText val=&quot;0&quot;/&gt;&lt;Image&gt;&lt;filename val=&quot;C:\Users\User\AppData\Local\Temp\CP731276828Session\CPTrustFolder731276843\PPTImport731264076359\data\asimages\{DB741F4E-FB23-486D-86BD-303F0664B561}_15.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17&quot;/&gt;&lt;/TableIndex&gt;&lt;/ShapeTextInfo&gt;"/>
  <p:tag name="HTML_SHAPEINFO" val="&lt;ThreeDShapeInfo&gt;&lt;uuid val=&quot;{712BC50C-370C-4D03-836F-8637AADAD903}&quot;/&gt;&lt;isInvalidForFieldText val=&quot;0&quot;/&gt;&lt;Image&gt;&lt;filename val=&quot;C:\Users\User\AppData\Local\Temp\CP731276828Session\CPTrustFolder731276843\PPTImport731264076359\data\asimages\{712BC50C-370C-4D03-836F-8637AADAD903}_15.png&quot;/&gt;&lt;left val=&quot;40&quot;/&gt;&lt;top val=&quot;212&quot;/&gt;&lt;width val=&quot;871&quot;/&gt;&lt;height val=&quot;8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DA4D69E-9EBF-4CD6-962A-CC78A97FB291}&quot;/&gt;&lt;isInvalidForFieldText val=&quot;0&quot;/&gt;&lt;Image&gt;&lt;filename val=&quot;C:\Users\User\AppData\Local\Temp\CP731276828Session\CPTrustFolder731276843\PPTImport731264076359\data\asimages\{DDA4D69E-9EBF-4CD6-962A-CC78A97FB291}_15.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6&quot;/&gt;&lt;lineCharCount val=&quot;36&quot;/&gt;&lt;lineCharCount val=&quot;17&quot;/&gt;&lt;/TableIndex&gt;&lt;/ShapeTextInfo&gt;"/>
  <p:tag name="HTML_SHAPEINFO" val="&lt;ThreeDShapeInfo&gt;&lt;uuid val=&quot;{88B2E452-4B4B-42C4-BAD7-A897F4CCD891}&quot;/&gt;&lt;isInvalidForFieldText val=&quot;0&quot;/&gt;&lt;Image&gt;&lt;filename val=&quot;C:\Users\User\AppData\Local\Temp\CP731276828Session\CPTrustFolder731276843\PPTImport731264076359\data\asimages\{88B2E452-4B4B-42C4-BAD7-A897F4CCD891}_15.png&quot;/&gt;&lt;left val=&quot;44&quot;/&gt;&lt;top val=&quot;312&quot;/&gt;&lt;width val=&quot;869&quot;/&gt;&lt;height val=&quot;137&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7&quot;/&gt;&lt;lineCharCount val=&quot;55&quot;/&gt;&lt;lineCharCount val=&quot;56&quot;/&gt;&lt;/TableIndex&gt;&lt;/ShapeTextInfo&gt;"/>
  <p:tag name="HTML_SHAPEINFO" val="&lt;ThreeDShapeInfo&gt;&lt;uuid val=&quot;{84B43870-B61E-494F-A436-EE2EF33B6F3B}&quot;/&gt;&lt;isInvalidForFieldText val=&quot;0&quot;/&gt;&lt;Image&gt;&lt;filename val=&quot;C:\Users\User\AppData\Local\Temp\CP731276828Session\CPTrustFolder731276843\PPTImport731264076359\data\asimages\{84B43870-B61E-494F-A436-EE2EF33B6F3B}_15.png&quot;/&gt;&lt;left val=&quot;46&quot;/&gt;&lt;top val=&quot;428&quot;/&gt;&lt;width val=&quot;863&quot;/&gt;&lt;height val=&quot;12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DC7A535C-8683-4EFE-B5DA-B7A9B140C6A6}&quot;/&gt;&lt;isInvalidForFieldText val=&quot;0&quot;/&gt;&lt;Image&gt;&lt;filename val=&quot;C:\Users\User\AppData\Local\Temp\CP731276828Session\CPTrustFolder731276843\PPTImport731264076359\data\asimages\{DC7A535C-8683-4EFE-B5DA-B7A9B140C6A6}_16.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17&quot;/&gt;&lt;lineCharCount val=&quot;68&quot;/&gt;&lt;lineCharCount val=&quot;27&quot;/&gt;&lt;/TableIndex&gt;&lt;/ShapeTextInfo&gt;"/>
  <p:tag name="HTML_SHAPEINFO" val="&lt;ThreeDShapeInfo&gt;&lt;uuid val=&quot;{F0E5F2B2-6A8C-4D1A-8BDB-9298D6618E5A}&quot;/&gt;&lt;isInvalidForFieldText val=&quot;0&quot;/&gt;&lt;Image&gt;&lt;filename val=&quot;C:\Users\User\AppData\Local\Temp\CP731276828Session\CPTrustFolder731276843\PPTImport731264076359\data\asimages\{F0E5F2B2-6A8C-4D1A-8BDB-9298D6618E5A}_16.png&quot;/&gt;&lt;left val=&quot;42&quot;/&gt;&lt;top val=&quot;212&quot;/&gt;&lt;width val=&quot;870&quot;/&gt;&lt;height val=&quot;41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9991417-999E-4AD6-9F29-FC16549873AE}&quot;/&gt;&lt;isInvalidForFieldText val=&quot;0&quot;/&gt;&lt;Image&gt;&lt;filename val=&quot;C:\Users\User\AppData\Local\Temp\CP731276828Session\CPTrustFolder731276843\PPTImport731264076359\data\asimages\{C9991417-999E-4AD6-9F29-FC16549873AE}_16.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01E2863F-DE59-4822-931F-F012C94E3576}&quot;/&gt;&lt;isInvalidForFieldText val=&quot;0&quot;/&gt;&lt;Image&gt;&lt;filename val=&quot;C:\Users\User\AppData\Local\Temp\CP731276828Session\CPTrustFolder731276843\PPTImport731264076359\data\asimages\{01E2863F-DE59-4822-931F-F012C94E3576}_17.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56&quot;/&gt;&lt;/TableIndex&gt;&lt;/ShapeTextInfo&gt;"/>
  <p:tag name="HTML_SHAPEINFO" val="&lt;ThreeDShapeInfo&gt;&lt;uuid val=&quot;{5A59DCFE-9C39-408F-BEC8-D18D421FCADA}&quot;/&gt;&lt;isInvalidForFieldText val=&quot;0&quot;/&gt;&lt;Image&gt;&lt;filename val=&quot;C:\Users\User\AppData\Local\Temp\CP731276828Session\CPTrustFolder731276843\PPTImport731264076359\data\asimages\{5A59DCFE-9C39-408F-BEC8-D18D421FCADA}_17.png&quot;/&gt;&lt;left val=&quot;40&quot;/&gt;&lt;top val=&quot;212&quot;/&gt;&lt;width val=&quot;871&quot;/&gt;&lt;height val=&quot;89&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3E99518-9123-4FB7-8F97-1D0E8FEA053A}&quot;/&gt;&lt;isInvalidForFieldText val=&quot;0&quot;/&gt;&lt;Image&gt;&lt;filename val=&quot;C:\Users\User\AppData\Local\Temp\CP731276828Session\CPTrustFolder731276843\PPTImport731264076359\data\asimages\{83E99518-9123-4FB7-8F97-1D0E8FEA053A}_17.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4&quot;/&gt;&lt;lineCharCount val=&quot;42&quot;/&gt;&lt;lineCharCount val=&quot;58&quot;/&gt;&lt;/TableIndex&gt;&lt;/ShapeTextInfo&gt;"/>
  <p:tag name="HTML_SHAPEINFO" val="&lt;ThreeDShapeInfo&gt;&lt;uuid val=&quot;{F3AE7900-A6C9-4F9E-AC2C-B675F61FC513}&quot;/&gt;&lt;isInvalidForFieldText val=&quot;0&quot;/&gt;&lt;Image&gt;&lt;filename val=&quot;C:\Users\User\AppData\Local\Temp\CP731276828Session\CPTrustFolder731276843\PPTImport731264076359\data\asimages\{F3AE7900-A6C9-4F9E-AC2C-B675F61FC513}_17.png&quot;/&gt;&lt;left val=&quot;42&quot;/&gt;&lt;top val=&quot;316&quot;/&gt;&lt;width val=&quot;870&quot;/&gt;&lt;height val=&quot;12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BECA6D8B-799D-4971-97F6-4FD59877A9AC}&quot;/&gt;&lt;isInvalidForFieldText val=&quot;0&quot;/&gt;&lt;Image&gt;&lt;filename val=&quot;C:\Users\User\AppData\Local\Temp\CP731276828Session\CPTrustFolder731276843\PPTImport731264076359\data\asimages\{BECA6D8B-799D-4971-97F6-4FD59877A9AC}_18.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27&quot;/&gt;&lt;lineCharCount val=&quot;7&quot;/&gt;&lt;lineCharCount val=&quot;9&quot;/&gt;&lt;lineCharCount val=&quot;56&quot;/&gt;&lt;lineCharCount val=&quot;12&quot;/&gt;&lt;lineCharCount val=&quot;9&quot;/&gt;&lt;lineCharCount val=&quot;22&quot;/&gt;&lt;lineCharCount val=&quot;32&quot;/&gt;&lt;/TableIndex&gt;&lt;/ShapeTextInfo&gt;"/>
  <p:tag name="HTML_SHAPEINFO" val="&lt;ThreeDShapeInfo&gt;&lt;uuid val=&quot;{565EE7C1-BB51-4537-A86C-39AE60A9766D}&quot;/&gt;&lt;isInvalidForFieldText val=&quot;0&quot;/&gt;&lt;Image&gt;&lt;filename val=&quot;C:\Users\User\AppData\Local\Temp\CP731276828Session\CPTrustFolder731276843\PPTImport731264076359\data\asimages\{565EE7C1-BB51-4537-A86C-39AE60A9766D}_18.png&quot;/&gt;&lt;left val=&quot;42&quot;/&gt;&lt;top val=&quot;212&quot;/&gt;&lt;width val=&quot;870&quot;/&gt;&lt;height val=&quot;41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05496A4-407A-46D4-9D78-FDE939EA577E}&quot;/&gt;&lt;isInvalidForFieldText val=&quot;0&quot;/&gt;&lt;Image&gt;&lt;filename val=&quot;C:\Users\User\AppData\Local\Temp\CP731276828Session\CPTrustFolder731276843\PPTImport731264076359\data\asimages\{C05496A4-407A-46D4-9D78-FDE939EA577E}_18.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72E0AAAF-D85C-45ED-A75E-DA01C9E12783}&quot;/&gt;&lt;isInvalidForFieldText val=&quot;0&quot;/&gt;&lt;Image&gt;&lt;filename val=&quot;C:\Users\User\AppData\Local\Temp\CP731276828Session\CPTrustFolder731276843\PPTImport731264076359\data\asimages\{72E0AAAF-D85C-45ED-A75E-DA01C9E12783}_19.png&quot;/&gt;&lt;left val=&quot;0&quot;/&gt;&lt;top val=&quot;76&quot;/&gt;&lt;width val=&quot;961&quot;/&gt;&lt;height val=&quot;122&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2AB6719-D212-4E6C-B953-A8043DB80516}&quot;/&gt;&lt;isInvalidForFieldText val=&quot;0&quot;/&gt;&lt;Image&gt;&lt;filename val=&quot;C:\Users\User\AppData\Local\Temp\CP731276828Session\CPTrustFolder731276843\PPTImport731264076359\data\asimages\{C2AB6719-D212-4E6C-B953-A8043DB80516}_19.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8&quot;/&gt;&lt;lineCharCount val=&quot;61&quot;/&gt;&lt;lineCharCount val=&quot;51&quot;/&gt;&lt;/TableIndex&gt;&lt;/ShapeTextInfo&gt;"/>
  <p:tag name="HTML_SHAPEINFO" val="&lt;ThreeDShapeInfo&gt;&lt;uuid val=&quot;{CC8904F4-5064-451E-818F-E95B0222167E}&quot;/&gt;&lt;isInvalidForFieldText val=&quot;0&quot;/&gt;&lt;Image&gt;&lt;filename val=&quot;C:\Users\User\AppData\Local\Temp\CP731276828Session\CPTrustFolder731276843\PPTImport731264076359\data\asimages\{CC8904F4-5064-451E-818F-E95B0222167E}_19.png&quot;/&gt;&lt;left val=&quot;46&quot;/&gt;&lt;top val=&quot;268&quot;/&gt;&lt;width val=&quot;870&quot;/&gt;&lt;height val=&quot;129&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3&quot;/&gt;&lt;lineCharCount val=&quot;9&quot;/&gt;&lt;/TableIndex&gt;&lt;/ShapeTextInfo&gt;"/>
  <p:tag name="HTML_SHAPEINFO" val="&lt;ThreeDShapeInfo&gt;&lt;uuid val=&quot;{4C204A3C-6258-463F-91B5-23E2EE17E8CE}&quot;/&gt;&lt;isInvalidForFieldText val=&quot;0&quot;/&gt;&lt;Image&gt;&lt;filename val=&quot;C:\Users\User\AppData\Local\Temp\CP731276828Session\CPTrustFolder731276843\PPTImport731264076359\data\asimages\{4C204A3C-6258-463F-91B5-23E2EE17E8CE}_19.png&quot;/&gt;&lt;left val=&quot;47&quot;/&gt;&lt;top val=&quot;188&quot;/&gt;&lt;width val=&quot;872&quot;/&gt;&lt;height val=&quot;84&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3603CCB7-08B9-48E8-9860-88CB06E52CC1}&quot;/&gt;&lt;isInvalidForFieldText val=&quot;0&quot;/&gt;&lt;Image&gt;&lt;filename val=&quot;C:\Users\User\AppData\Local\Temp\CP731276828Session\CPTrustFolder731276843\PPTImport731264076359\data\asimages\{3603CCB7-08B9-48E8-9860-88CB06E52CC1}_19.png&quot;/&gt;&lt;left val=&quot;41&quot;/&gt;&lt;top val=&quot;396&quot;/&gt;&lt;width val=&quot;871&quot;/&gt;&lt;height val=&quot;54&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1&quot;/&gt;&lt;/TableIndex&gt;&lt;/ShapeTextInfo&gt;"/>
  <p:tag name="HTML_SHAPEINFO" val="&lt;ThreeDShapeInfo&gt;&lt;uuid val=&quot;{7F8A74AB-3892-4D05-911E-F51BAB4BCF07}&quot;/&gt;&lt;isInvalidForFieldText val=&quot;0&quot;/&gt;&lt;Image&gt;&lt;filename val=&quot;C:\Users\User\AppData\Local\Temp\CP731276828Session\CPTrustFolder731276843\PPTImport731264076359\data\asimages\{7F8A74AB-3892-4D05-911E-F51BAB4BCF07}_19.png&quot;/&gt;&lt;left val=&quot;43&quot;/&gt;&lt;top val=&quot;429&quot;/&gt;&lt;width val=&quot;870&quot;/&gt;&lt;height val=&quot;97&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4&quot;/&gt;&lt;lineCharCount val=&quot;12&quot;/&gt;&lt;/TableIndex&gt;&lt;/ShapeTextInfo&gt;"/>
  <p:tag name="HTML_SHAPEINFO" val="&lt;ThreeDShapeInfo&gt;&lt;uuid val=&quot;{EFC49BAD-1B08-46E7-A0F6-B1B829A6EE03}&quot;/&gt;&lt;isInvalidForFieldText val=&quot;0&quot;/&gt;&lt;Image&gt;&lt;filename val=&quot;C:\Users\User\AppData\Local\Temp\CP731276828Session\CPTrustFolder731276843\PPTImport731264076359\data\asimages\{EFC49BAD-1B08-46E7-A0F6-B1B829A6EE03}_19.png&quot;/&gt;&lt;left val=&quot;334&quot;/&gt;&lt;top val=&quot;517&quot;/&gt;&lt;width val=&quot;352&quot;/&gt;&lt;height val=&quot;14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quot;/&gt;&lt;lineCharCount val=&quot;11&quot;/&gt;&lt;lineCharCount val=&quot;15&quot;/&gt;&lt;lineCharCount val=&quot;10&quot;/&gt;&lt;/TableIndex&gt;&lt;/ShapeTextInfo&gt;"/>
  <p:tag name="HTML_SHAPEINFO" val="&lt;ThreeDShapeInfo&gt;&lt;uuid val=&quot;{E4936978-3527-48F6-8C03-4317B24BC252}&quot;/&gt;&lt;isInvalidForFieldText val=&quot;0&quot;/&gt;&lt;Image&gt;&lt;filename val=&quot;C:\Users\User\AppData\Local\Temp\CP731276828Session\CPTrustFolder731276843\PPTImport731264076359\data\asimages\{E4936978-3527-48F6-8C03-4317B24BC252}_19.png&quot;/&gt;&lt;left val=&quot;52&quot;/&gt;&lt;top val=&quot;517&quot;/&gt;&lt;width val=&quot;322&quot;/&gt;&lt;height val=&quot;16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E987F6E3-5CDB-4962-B164-AABA001E6118}&quot;/&gt;&lt;isInvalidForFieldText val=&quot;0&quot;/&gt;&lt;Image&gt;&lt;filename val=&quot;C:\Users\User\AppData\Local\Temp\CP731276828Session\CPTrustFolder731276843\PPTImport731264076359\data\asimages\{E987F6E3-5CDB-4962-B164-AABA001E6118}_20.png&quot;/&gt;&lt;left val=&quot;0&quot;/&gt;&lt;top val=&quot;76&quot;/&gt;&lt;width val=&quot;961&quot;/&gt;&lt;height val=&quot;12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9&quot;/&gt;&lt;/TableIndex&gt;&lt;/ShapeTextInfo&gt;"/>
  <p:tag name="HTML_SHAPEINFO" val="&lt;ThreeDShapeInfo&gt;&lt;uuid val=&quot;{163A1CD3-DE86-437E-A7FC-2411C1917FF1}&quot;/&gt;&lt;isInvalidForFieldText val=&quot;0&quot;/&gt;&lt;Image&gt;&lt;filename val=&quot;C:\Users\User\AppData\Local\Temp\CP731276828Session\CPTrustFolder731276843\PPTImport731264076359\data\asimages\{163A1CD3-DE86-437E-A7FC-2411C1917FF1}_20.png&quot;/&gt;&lt;left val=&quot;40&quot;/&gt;&lt;top val=&quot;212&quot;/&gt;&lt;width val=&quot;871&quot;/&gt;&lt;height val=&quot;8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DE57989-943F-444E-B853-02E4E792E821}&quot;/&gt;&lt;isInvalidForFieldText val=&quot;0&quot;/&gt;&lt;Image&gt;&lt;filename val=&quot;C:\Users\User\AppData\Local\Temp\CP731276828Session\CPTrustFolder731276843\PPTImport731264076359\data\asimages\{8DE57989-943F-444E-B853-02E4E792E821}_20.png&quot;/&gt;&lt;left val=&quot;727&quot;/&gt;&lt;top val=&quot;687&quot;/&gt;&lt;width val=&quot;226&quot;/&gt;&lt;height val=&quot;4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15&quot;/&gt;&lt;lineCharCount val=&quot;40&quot;/&gt;&lt;/TableIndex&gt;&lt;/ShapeTextInfo&gt;"/>
  <p:tag name="HTML_SHAPEINFO" val="&lt;ThreeDShapeInfo&gt;&lt;uuid val=&quot;{E619E687-DCF2-492B-AEF0-E30480590E10}&quot;/&gt;&lt;isInvalidForFieldText val=&quot;0&quot;/&gt;&lt;Image&gt;&lt;filename val=&quot;C:\Users\User\AppData\Local\Temp\CP731276828Session\CPTrustFolder731276843\PPTImport731264076359\data\asimages\{E619E687-DCF2-492B-AEF0-E30480590E10}_20.png&quot;/&gt;&lt;left val=&quot;43&quot;/&gt;&lt;top val=&quot;311&quot;/&gt;&lt;width val=&quot;869&quot;/&gt;&lt;height val=&quot;12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3&quot;/&gt;&lt;lineCharCount val=&quot;69&quot;/&gt;&lt;lineCharCount val=&quot;25&quot;/&gt;&lt;/TableIndex&gt;&lt;/ShapeTextInfo&gt;"/>
  <p:tag name="HTML_SHAPEINFO" val="&lt;ThreeDShapeInfo&gt;&lt;uuid val=&quot;{FD6424E3-D5F7-4FEE-A40A-B1FE9FF53C4A}&quot;/&gt;&lt;isInvalidForFieldText val=&quot;0&quot;/&gt;&lt;Image&gt;&lt;filename val=&quot;C:\Users\User\AppData\Local\Temp\CP731276828Session\CPTrustFolder731276843\PPTImport731264076359\data\asimages\{FD6424E3-D5F7-4FEE-A40A-B1FE9FF53C4A}_20.png&quot;/&gt;&lt;left val=&quot;41&quot;/&gt;&lt;top val=&quot;456&quot;/&gt;&lt;width val=&quot;861&quot;/&gt;&lt;height val=&quot;121&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3&quot;/&gt;&lt;lineCharCount val=&quot;9&quot;/&gt;&lt;/TableIndex&gt;&lt;/ShapeTextInfo&gt;"/>
  <p:tag name="HTML_SHAPEINFO" val="&lt;ThreeDShapeInfo&gt;&lt;uuid val=&quot;{E95C496F-BC9E-4529-BA6A-394363E7777C}&quot;/&gt;&lt;isInvalidForFieldText val=&quot;0&quot;/&gt;&lt;Image&gt;&lt;filename val=&quot;C:\Users\User\AppData\Local\Temp\CP731276828Session\CPTrustFolder731276843\PPTImport731264076359\data\asimages\{E95C496F-BC9E-4529-BA6A-394363E7777C}_21.png&quot;/&gt;&lt;left val=&quot;0&quot;/&gt;&lt;top val=&quot;76&quot;/&gt;&lt;width val=&quot;961&quot;/&gt;&lt;height val=&quot;124&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26&quot;/&gt;&lt;/TableIndex&gt;&lt;/ShapeTextInfo&gt;"/>
  <p:tag name="HTML_SHAPEINFO" val="&lt;ThreeDShapeInfo&gt;&lt;uuid val=&quot;{7BEEFB73-C6A2-4995-9902-9285BDCD9DC9}&quot;/&gt;&lt;isInvalidForFieldText val=&quot;0&quot;/&gt;&lt;Image&gt;&lt;filename val=&quot;C:\Users\User\AppData\Local\Temp\CP731276828Session\CPTrustFolder731276843\PPTImport731264076359\data\asimages\{7BEEFB73-C6A2-4995-9902-9285BDCD9DC9}_21.png&quot;/&gt;&lt;left val=&quot;40&quot;/&gt;&lt;top val=&quot;212&quot;/&gt;&lt;width val=&quot;871&quot;/&gt;&lt;height val=&quot;89&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8C8D944-4087-443F-AF55-0A957A46E6B1}&quot;/&gt;&lt;isInvalidForFieldText val=&quot;0&quot;/&gt;&lt;Image&gt;&lt;filename val=&quot;C:\Users\User\AppData\Local\Temp\CP731276828Session\CPTrustFolder731276843\PPTImport731264076359\data\asimages\{68C8D944-4087-443F-AF55-0A957A46E6B1}_21.png&quot;/&gt;&lt;left val=&quot;727&quot;/&gt;&lt;top val=&quot;687&quot;/&gt;&lt;width val=&quot;226&quot;/&gt;&lt;height val=&quot;4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20&quot;/&gt;&lt;/TableIndex&gt;&lt;/ShapeTextInfo&gt;"/>
  <p:tag name="HTML_SHAPEINFO" val="&lt;ThreeDShapeInfo&gt;&lt;uuid val=&quot;{B02594AF-A9E4-4F99-A3C9-6CC874398D61}&quot;/&gt;&lt;isInvalidForFieldText val=&quot;0&quot;/&gt;&lt;Image&gt;&lt;filename val=&quot;C:\Users\User\AppData\Local\Temp\CP731276828Session\CPTrustFolder731276843\PPTImport731264076359\data\asimages\{B02594AF-A9E4-4F99-A3C9-6CC874398D61}_21.png&quot;/&gt;&lt;left val=&quot;48&quot;/&gt;&lt;top val=&quot;328&quot;/&gt;&lt;width val=&quot;870&quot;/&gt;&lt;height val=&quot;97&quot;/&gt;&lt;hasText val=&quot;1&quot;/&gt;&lt;/Image&gt;&lt;/ThreeDShape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35E050F-F6DD-446A-BC54-722BE857956D}">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Current April 2018</Template>
  <TotalTime>14040</TotalTime>
  <Words>5343</Words>
  <Application>Microsoft Office PowerPoint</Application>
  <PresentationFormat>On-screen Show (4:3)</PresentationFormat>
  <Paragraphs>463</Paragraphs>
  <Slides>51</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Tahoma</vt:lpstr>
      <vt:lpstr>Times New Roman</vt:lpstr>
      <vt:lpstr>Verdana</vt:lpstr>
      <vt:lpstr>Wingdings</vt:lpstr>
      <vt:lpstr>Current April 2018</vt:lpstr>
      <vt:lpstr>Claims Based on Service in Southwest Asia  </vt:lpstr>
      <vt:lpstr>Objectives</vt:lpstr>
      <vt:lpstr>References</vt:lpstr>
      <vt:lpstr>Application in the Workplace</vt:lpstr>
      <vt:lpstr>Provisions of the Persian Gulf War Veterans’  Benefits Act of 1994</vt:lpstr>
      <vt:lpstr>Provisions of 38 CFR 3.317</vt:lpstr>
      <vt:lpstr>Provisions of the Persian Gulf War Veterans’  Act of 1998</vt:lpstr>
      <vt:lpstr>Provisions of the Veterans Education and Benefits Expansion Act of 2001</vt:lpstr>
      <vt:lpstr>Knowledge Check</vt:lpstr>
      <vt:lpstr>Presumptive SC for Undiagnosed Illness and MUCMIs Under §3.317 (A&amp;B)</vt:lpstr>
      <vt:lpstr>Qualifying Veteran for Undiagnosed  Illness and MUCMIs</vt:lpstr>
      <vt:lpstr>Definition:  Southwest Asia Theater of Operations</vt:lpstr>
      <vt:lpstr>Presumptive Period for Manifestation of Disability</vt:lpstr>
      <vt:lpstr>Qualifying Chronic Disability</vt:lpstr>
      <vt:lpstr>Signs and Symptoms of Undiagnosed Illnesses or MUCMIs</vt:lpstr>
      <vt:lpstr>Definition: Undiagnosed Illness</vt:lpstr>
      <vt:lpstr>Definition: MUCMI</vt:lpstr>
      <vt:lpstr>MUCMIs include, but are not limited to</vt:lpstr>
      <vt:lpstr>Definition: FGIDs</vt:lpstr>
      <vt:lpstr>Characteristic FGID symptoms include</vt:lpstr>
      <vt:lpstr>FGID (cont.)</vt:lpstr>
      <vt:lpstr>FGID (cont.)</vt:lpstr>
      <vt:lpstr>Partially Understood Chronic Multi-symptom Illnesses</vt:lpstr>
      <vt:lpstr>Knowledge Check</vt:lpstr>
      <vt:lpstr>Knowledge Check (cont.)</vt:lpstr>
      <vt:lpstr>Presumptive SC for Infectious Diseases Under §3.317(c)</vt:lpstr>
      <vt:lpstr>Qualifying Veteran for Infectious Diseases </vt:lpstr>
      <vt:lpstr>Qualifying Infectious Diseases</vt:lpstr>
      <vt:lpstr>Long-Term Health Effects Potentially  Associated with Infectious Diseases</vt:lpstr>
      <vt:lpstr>Knowledge Check</vt:lpstr>
      <vt:lpstr>Developing Southwest Asia Claims</vt:lpstr>
      <vt:lpstr>Claim for Exposure to Environmental Hazards</vt:lpstr>
      <vt:lpstr>Initial Development Action</vt:lpstr>
      <vt:lpstr>Verifying Southwest Asia Service Using  DD Form 214</vt:lpstr>
      <vt:lpstr>Requesting Service Department Records</vt:lpstr>
      <vt:lpstr>Knowledge Check</vt:lpstr>
      <vt:lpstr>Considering VHA Persian Gulf Health Registry Examinations</vt:lpstr>
      <vt:lpstr>When an Examination is Necessary</vt:lpstr>
      <vt:lpstr>Gulf War General Medical Examination</vt:lpstr>
      <vt:lpstr>When a Gulf War Examination is not Necessary</vt:lpstr>
      <vt:lpstr>When a Gulf War Examination is not Necessary (cont.)</vt:lpstr>
      <vt:lpstr>When an Examination is not Necessary</vt:lpstr>
      <vt:lpstr>Knowledge Check</vt:lpstr>
      <vt:lpstr>Knowledge Check (cont.)</vt:lpstr>
      <vt:lpstr>Impact of Known Clinical Diagnoses</vt:lpstr>
      <vt:lpstr>Requesting an Examination in a  Southwest Asia Claim</vt:lpstr>
      <vt:lpstr>Exam Request Builder for Gulf War Examination</vt:lpstr>
      <vt:lpstr>Exam Request Builder for Specific Body System DBQ</vt:lpstr>
      <vt:lpstr>Special Issue Indicators</vt:lpstr>
      <vt:lpstr>Practical Exercise</vt:lpstr>
      <vt:lpstr>PowerPoint Presentation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Claims Based on Service in Southwest Asia PowerPoint Presentation</dc:title>
  <dc:subject>VSR, AQRS, PCT VSR, RVSR, RQRS</dc:subject>
  <dc:creator>Department of Veterans Affairs, Veterans Benefits Administration, Compensation Service, STAFF</dc:creator>
  <cp:keywords>Southwest Asia, theater of operations, Infectious, medically unexplained chronic multi-symptom illness, functional gastrointestinal disorders, FGID, Gulf War, GW, SWA, 3.317, MUCMI, undiagnosed</cp:keywords>
  <dc:description>This course provides trainees with a comprehensive understanding of developing claims for disabilities based on the provisions of 38 CFR §3.317, to include undiagnosed illness, medically unexplained chronic multi-symptom illnesses (MUCMI), and presumptive infectious diseases.</dc:description>
  <cp:lastModifiedBy>Kathy Poole</cp:lastModifiedBy>
  <cp:revision>538</cp:revision>
  <dcterms:created xsi:type="dcterms:W3CDTF">2014-04-30T02:32:11Z</dcterms:created>
  <dcterms:modified xsi:type="dcterms:W3CDTF">2020-11-16T13:28:53Z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