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8"/>
  </p:notesMasterIdLst>
  <p:sldIdLst>
    <p:sldId id="257" r:id="rId5"/>
    <p:sldId id="258" r:id="rId6"/>
    <p:sldId id="259" r:id="rId7"/>
    <p:sldId id="260" r:id="rId8"/>
    <p:sldId id="286" r:id="rId9"/>
    <p:sldId id="262" r:id="rId10"/>
    <p:sldId id="263" r:id="rId11"/>
    <p:sldId id="264" r:id="rId12"/>
    <p:sldId id="265" r:id="rId13"/>
    <p:sldId id="266" r:id="rId14"/>
    <p:sldId id="267" r:id="rId15"/>
    <p:sldId id="268" r:id="rId16"/>
    <p:sldId id="287" r:id="rId17"/>
    <p:sldId id="270" r:id="rId18"/>
    <p:sldId id="271" r:id="rId19"/>
    <p:sldId id="272" r:id="rId20"/>
    <p:sldId id="273" r:id="rId21"/>
    <p:sldId id="274" r:id="rId22"/>
    <p:sldId id="275" r:id="rId23"/>
    <p:sldId id="276" r:id="rId24"/>
    <p:sldId id="277" r:id="rId25"/>
    <p:sldId id="282" r:id="rId26"/>
    <p:sldId id="304" r:id="rId27"/>
    <p:sldId id="283" r:id="rId28"/>
    <p:sldId id="284" r:id="rId29"/>
    <p:sldId id="285" r:id="rId30"/>
    <p:sldId id="288" r:id="rId31"/>
    <p:sldId id="289" r:id="rId32"/>
    <p:sldId id="290" r:id="rId33"/>
    <p:sldId id="291" r:id="rId34"/>
    <p:sldId id="292" r:id="rId35"/>
    <p:sldId id="293" r:id="rId36"/>
    <p:sldId id="294" r:id="rId37"/>
    <p:sldId id="279" r:id="rId38"/>
    <p:sldId id="280" r:id="rId39"/>
    <p:sldId id="281" r:id="rId40"/>
    <p:sldId id="295" r:id="rId41"/>
    <p:sldId id="296" r:id="rId42"/>
    <p:sldId id="297" r:id="rId43"/>
    <p:sldId id="298" r:id="rId44"/>
    <p:sldId id="299" r:id="rId45"/>
    <p:sldId id="300" r:id="rId46"/>
    <p:sldId id="301"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079" autoAdjust="0"/>
  </p:normalViewPr>
  <p:slideViewPr>
    <p:cSldViewPr snapToGrid="0">
      <p:cViewPr varScale="1">
        <p:scale>
          <a:sx n="81" d="100"/>
          <a:sy n="81" d="100"/>
        </p:scale>
        <p:origin x="-78"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10/26/2015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4112477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75878" y="1357032"/>
            <a:ext cx="11795760"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460689" y="1199870"/>
            <a:ext cx="11795760"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a:t>
            </a:r>
            <a:r>
              <a:rPr lang="en-US" sz="1600" b="1" i="1" dirty="0" smtClean="0">
                <a:solidFill>
                  <a:srgbClr val="1D3275"/>
                </a:solidFill>
                <a:effectLst>
                  <a:outerShdw blurRad="38100" dist="38100" dir="2700000" algn="tl">
                    <a:srgbClr val="C0C0C0"/>
                  </a:outerShdw>
                </a:effectLst>
                <a:latin typeface="Century Schoolbook" pitchFamily="18" charset="0"/>
              </a:rPr>
              <a:t>Service</a:t>
            </a:r>
            <a:endParaRPr lang="en-US" sz="1600" b="1" i="1" dirty="0">
              <a:solidFill>
                <a:srgbClr val="1D3275"/>
              </a:solidFill>
              <a:effectLst>
                <a:outerShdw blurRad="38100" dist="38100" dir="2700000" algn="tl">
                  <a:srgbClr val="C0C0C0"/>
                </a:outerShdw>
              </a:effectLst>
              <a:latin typeface="Century Schoolbook" pitchFamily="18" charset="0"/>
            </a:endParaRP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425125" cy="121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cfr.gov/cgi-bin/text-idx?SID=4d6e7ef80939549627db08c31278d7ad&amp;mc=true&amp;node=se38.1.3_1328&amp;rgn=div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vbacodmoint1.vba.va.gov/bl/21/DEMO/ZIP/default.asp"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tmp"/></Relationships>
</file>

<file path=ppt/slides/_rels/slide3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aww.compensation.pension.km.va.gov/system/templates/selfservice/va_ka/" TargetMode="External"/><Relationship Id="rId2" Type="http://schemas.openxmlformats.org/officeDocument/2006/relationships/hyperlink" Target="http://www.ecfr.gov/cgi-bin/text-idx?SID=0627d45615877f6fc15c40cf12fb32e8&amp;mc=true&amp;node=se38.1.3_1159&amp;rgn=div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a:t>
            </a:r>
            <a:r>
              <a:rPr lang="en-US" sz="2800" b="1" i="1" dirty="0" smtClean="0">
                <a:solidFill>
                  <a:srgbClr val="1D3275"/>
                </a:solidFill>
                <a:latin typeface="Century Schoolbook" pitchFamily="18" charset="0"/>
              </a:rPr>
              <a:t>Service</a:t>
            </a:r>
            <a:endParaRPr lang="en-US" sz="2800" b="1" i="1" dirty="0">
              <a:solidFill>
                <a:srgbClr val="1D3275"/>
              </a:solidFill>
              <a:latin typeface="Century Schoolbook" pitchFamily="18" charset="0"/>
            </a:endParaRP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smtClean="0">
                <a:latin typeface="Century Schoolbook" pitchFamily="18" charset="0"/>
              </a:rPr>
              <a:t>October</a:t>
            </a:r>
          </a:p>
          <a:p>
            <a:pPr marL="0" indent="0" algn="ctr">
              <a:lnSpc>
                <a:spcPct val="80000"/>
              </a:lnSpc>
              <a:buFont typeface="Wingdings" pitchFamily="2" charset="2"/>
              <a:buNone/>
            </a:pPr>
            <a:r>
              <a:rPr lang="en-US" b="1" i="1" kern="0" dirty="0" smtClean="0">
                <a:latin typeface="Century Schoolbook" pitchFamily="18" charset="0"/>
              </a:rPr>
              <a:t>2015</a:t>
            </a:r>
          </a:p>
        </p:txBody>
      </p:sp>
      <p:sp>
        <p:nvSpPr>
          <p:cNvPr id="4" name="Rectangle 2"/>
          <p:cNvSpPr txBox="1">
            <a:spLocks noChangeArrowheads="1"/>
          </p:cNvSpPr>
          <p:nvPr/>
        </p:nvSpPr>
        <p:spPr bwMode="auto">
          <a:xfrm>
            <a:off x="1272540" y="4953000"/>
            <a:ext cx="964692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Verdana" pitchFamily="34" charset="0"/>
              </a:rPr>
              <a:t>REQUESTING MEDICAL OPINIONS</a:t>
            </a:r>
            <a:endParaRPr lang="en-US" sz="6600" i="1" kern="0" dirty="0" smtClean="0">
              <a:solidFill>
                <a:srgbClr val="003366"/>
              </a:solidFill>
              <a:latin typeface="Verdana" pitchFamily="34" charset="0"/>
            </a:endParaRP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Medical Opinions by RVSRs and DROs</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Exception: Only RVSRs or DROs may prepare complex medical opinion requests. These include issues involving:</a:t>
            </a:r>
          </a:p>
          <a:p>
            <a:r>
              <a:rPr lang="en-US" dirty="0"/>
              <a:t>compensation under 38 U.S.C. 1151</a:t>
            </a:r>
          </a:p>
          <a:p>
            <a:r>
              <a:rPr lang="en-US" dirty="0"/>
              <a:t>aggravation (including Allen aggravation)</a:t>
            </a:r>
          </a:p>
          <a:p>
            <a:r>
              <a:rPr lang="en-US" dirty="0"/>
              <a:t>diagnostic variation or conflicting medical evidence</a:t>
            </a:r>
          </a:p>
          <a:p>
            <a:r>
              <a:rPr lang="en-US" dirty="0"/>
              <a:t>questions of credibility of evidence presented to the examiner, or</a:t>
            </a:r>
          </a:p>
          <a:p>
            <a:r>
              <a:rPr lang="en-US" dirty="0"/>
              <a:t>any other matters specified by the VSCM such as</a:t>
            </a:r>
          </a:p>
          <a:p>
            <a:pPr lvl="1"/>
            <a:r>
              <a:rPr lang="en-US" dirty="0"/>
              <a:t>rare disorders/rare etiologies, or</a:t>
            </a:r>
          </a:p>
          <a:p>
            <a:pPr lvl="1"/>
            <a:r>
              <a:rPr lang="en-US" dirty="0"/>
              <a:t>sensitive or high priority claims.</a:t>
            </a:r>
          </a:p>
          <a:p>
            <a:pPr marL="0" indent="0">
              <a:buNone/>
            </a:pPr>
            <a:endParaRPr lang="en-US" dirty="0"/>
          </a:p>
        </p:txBody>
      </p:sp>
    </p:spTree>
    <p:extLst>
      <p:ext uri="{BB962C8B-B14F-4D97-AF65-F5344CB8AC3E}">
        <p14:creationId xmlns:p14="http://schemas.microsoft.com/office/powerpoint/2010/main" val="3200933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 CFR 3.159(c)(4)</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smtClean="0"/>
              <a:t>1. Contains </a:t>
            </a:r>
            <a:r>
              <a:rPr lang="en-US" dirty="0"/>
              <a:t>competent lay or medical evidence of a current diagnosed disability or persistent or recurrent symptoms of disability. </a:t>
            </a:r>
          </a:p>
          <a:p>
            <a:pPr marL="0" indent="0">
              <a:buNone/>
            </a:pPr>
            <a:r>
              <a:rPr lang="en-US" dirty="0" smtClean="0"/>
              <a:t>2. Establishes </a:t>
            </a:r>
            <a:r>
              <a:rPr lang="en-US" dirty="0"/>
              <a:t>that the service member suffered an event, injury or disease in service, or has a disease or symptoms of a disease listed in §3.309, §3.313, §3.316, and §3.317 manifesting during an applicable presumptive period provided the claimant has the required service or triggering event to qualify for that presumption; and </a:t>
            </a:r>
          </a:p>
          <a:p>
            <a:pPr marL="0" indent="0">
              <a:buNone/>
            </a:pPr>
            <a:r>
              <a:rPr lang="en-US" dirty="0" smtClean="0"/>
              <a:t>3. Indicates </a:t>
            </a:r>
            <a:r>
              <a:rPr lang="en-US" dirty="0"/>
              <a:t>that the claimed disability or symptoms may be associated with the established event, injury, or disease in service or with another service-connected disability</a:t>
            </a:r>
            <a:r>
              <a:rPr lang="en-US" dirty="0" smtClean="0"/>
              <a:t>.</a:t>
            </a:r>
            <a:endParaRPr lang="en-US" dirty="0"/>
          </a:p>
        </p:txBody>
      </p:sp>
    </p:spTree>
    <p:extLst>
      <p:ext uri="{BB962C8B-B14F-4D97-AF65-F5344CB8AC3E}">
        <p14:creationId xmlns:p14="http://schemas.microsoft.com/office/powerpoint/2010/main" val="2237854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McLendon</a:t>
            </a:r>
            <a:r>
              <a:rPr lang="es-ES" dirty="0"/>
              <a:t> v. </a:t>
            </a:r>
            <a:r>
              <a:rPr lang="es-ES" dirty="0" err="1"/>
              <a:t>Nicholson</a:t>
            </a:r>
            <a:r>
              <a:rPr lang="es-ES" dirty="0"/>
              <a:t>, No 04-0185, June 5, 2006 </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The Court held that medical evidence that suggests a nexus but is too equivocal or lacking in specificity to support a decision on the merits still triggers the duty to assist regarding medical examinations/opinions if it indicates that the veteran’s condition </a:t>
            </a:r>
            <a:r>
              <a:rPr lang="en-US" b="1" u="sng" dirty="0"/>
              <a:t>“may be associated” </a:t>
            </a:r>
            <a:r>
              <a:rPr lang="en-US" dirty="0"/>
              <a:t>with service.</a:t>
            </a:r>
          </a:p>
        </p:txBody>
      </p:sp>
    </p:spTree>
    <p:extLst>
      <p:ext uri="{BB962C8B-B14F-4D97-AF65-F5344CB8AC3E}">
        <p14:creationId xmlns:p14="http://schemas.microsoft.com/office/powerpoint/2010/main" val="322598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in the Claim Folder</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Ensure all pertinent records are uploaded into VBMS, Virtual VA or in the paper claims folder, and</a:t>
            </a:r>
          </a:p>
          <a:p>
            <a:r>
              <a:rPr lang="en-US" dirty="0" smtClean="0"/>
              <a:t>all </a:t>
            </a:r>
            <a:r>
              <a:rPr lang="en-US" dirty="0"/>
              <a:t>relevant records are annotated and/or bookmarked in the eFolder, or</a:t>
            </a:r>
          </a:p>
          <a:p>
            <a:r>
              <a:rPr lang="en-US" dirty="0" smtClean="0"/>
              <a:t>tabbed </a:t>
            </a:r>
            <a:r>
              <a:rPr lang="en-US" dirty="0"/>
              <a:t>in the paper claims folder.</a:t>
            </a:r>
          </a:p>
        </p:txBody>
      </p:sp>
    </p:spTree>
    <p:extLst>
      <p:ext uri="{BB962C8B-B14F-4D97-AF65-F5344CB8AC3E}">
        <p14:creationId xmlns:p14="http://schemas.microsoft.com/office/powerpoint/2010/main" val="65709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Pertinent Evidence in the Claim Folder</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Identify all evidence which is related to the claimed disability such as:</a:t>
            </a:r>
          </a:p>
          <a:p>
            <a:r>
              <a:rPr lang="en-US" dirty="0" smtClean="0"/>
              <a:t>Competent </a:t>
            </a:r>
            <a:r>
              <a:rPr lang="en-US" dirty="0"/>
              <a:t>lay evidence which describes persistent or recurrent symptoms of disability, </a:t>
            </a:r>
            <a:r>
              <a:rPr lang="en-US" dirty="0" smtClean="0"/>
              <a:t>and/or</a:t>
            </a:r>
            <a:endParaRPr lang="en-US" dirty="0"/>
          </a:p>
          <a:p>
            <a:r>
              <a:rPr lang="en-US" dirty="0" smtClean="0"/>
              <a:t>Competent </a:t>
            </a:r>
            <a:r>
              <a:rPr lang="en-US" dirty="0"/>
              <a:t>medical evidence which provides a current diagnosis of the claimed disability, and</a:t>
            </a:r>
          </a:p>
          <a:p>
            <a:r>
              <a:rPr lang="en-US" dirty="0" smtClean="0"/>
              <a:t>The </a:t>
            </a:r>
            <a:r>
              <a:rPr lang="en-US" dirty="0"/>
              <a:t>evidence of an in-service event, injury or disease related to the claimed disability.</a:t>
            </a:r>
          </a:p>
          <a:p>
            <a:pPr marL="0" indent="0">
              <a:buNone/>
            </a:pPr>
            <a:endParaRPr lang="en-US" sz="2400" dirty="0" smtClean="0"/>
          </a:p>
          <a:p>
            <a:pPr marL="0" indent="0">
              <a:buNone/>
            </a:pPr>
            <a:r>
              <a:rPr lang="en-US" b="1" i="1" dirty="0" smtClean="0"/>
              <a:t>Recommendation</a:t>
            </a:r>
            <a:r>
              <a:rPr lang="en-US" dirty="0" smtClean="0"/>
              <a:t>: Complete the Evaluating Lay Evidence Course, TMS </a:t>
            </a:r>
            <a:r>
              <a:rPr lang="en-US" dirty="0"/>
              <a:t>3879907</a:t>
            </a:r>
          </a:p>
        </p:txBody>
      </p:sp>
    </p:spTree>
    <p:extLst>
      <p:ext uri="{BB962C8B-B14F-4D97-AF65-F5344CB8AC3E}">
        <p14:creationId xmlns:p14="http://schemas.microsoft.com/office/powerpoint/2010/main" val="351547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Bookmarking Documents for Examiner Review</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While there are multiple bookmark types available in VBMS, when bookmarking evidence for an examiner’s review, ROs </a:t>
            </a:r>
            <a:r>
              <a:rPr lang="en-US" b="1" u="sng" dirty="0"/>
              <a:t>must use </a:t>
            </a:r>
            <a:r>
              <a:rPr lang="en-US" dirty="0"/>
              <a:t>the medical bookmark.</a:t>
            </a:r>
          </a:p>
          <a:p>
            <a:pPr marL="0" indent="0">
              <a:buNone/>
            </a:pPr>
            <a:r>
              <a:rPr lang="en-US" dirty="0"/>
              <a:t>The </a:t>
            </a:r>
            <a:r>
              <a:rPr lang="en-US" dirty="0" smtClean="0"/>
              <a:t>bookmark steps in the handout are also found </a:t>
            </a:r>
            <a:r>
              <a:rPr lang="en-US" dirty="0"/>
              <a:t>in M21-1, Part III, Subpart iv, Chapter </a:t>
            </a:r>
            <a:r>
              <a:rPr lang="en-US" dirty="0" smtClean="0"/>
              <a:t>3.A.15.a</a:t>
            </a:r>
            <a:endParaRPr lang="en-US" dirty="0"/>
          </a:p>
          <a:p>
            <a:pPr marL="0" indent="0">
              <a:buNone/>
            </a:pPr>
            <a:endParaRPr lang="en-US" dirty="0"/>
          </a:p>
        </p:txBody>
      </p:sp>
    </p:spTree>
    <p:extLst>
      <p:ext uri="{BB962C8B-B14F-4D97-AF65-F5344CB8AC3E}">
        <p14:creationId xmlns:p14="http://schemas.microsoft.com/office/powerpoint/2010/main" val="423313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2579" y="2920440"/>
            <a:ext cx="8596105" cy="340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9120" y="1447800"/>
            <a:ext cx="11414760" cy="132588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fontAlgn="base">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fontAlgn="base">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marL="342900" indent="-342900" algn="l">
              <a:buFont typeface="Wingdings" panose="05000000000000000000" pitchFamily="2" charset="2"/>
              <a:buChar char="Ø"/>
            </a:pPr>
            <a:r>
              <a:rPr lang="en-US" sz="2800" dirty="0"/>
              <a:t>Locate the document in which you want to add a bookmark.</a:t>
            </a:r>
          </a:p>
          <a:p>
            <a:pPr marL="342900" indent="-342900" algn="l">
              <a:buFont typeface="Wingdings" panose="05000000000000000000" pitchFamily="2" charset="2"/>
              <a:buChar char="Ø"/>
            </a:pPr>
            <a:r>
              <a:rPr lang="en-US" sz="2800" dirty="0" smtClean="0"/>
              <a:t>Click </a:t>
            </a:r>
            <a:r>
              <a:rPr lang="en-US" sz="2800" dirty="0"/>
              <a:t>on the bookmark icon in the TOOLS column. The BOOKMARKS prompt box appears.</a:t>
            </a:r>
          </a:p>
        </p:txBody>
      </p:sp>
      <p:sp>
        <p:nvSpPr>
          <p:cNvPr id="2" name="Title 1"/>
          <p:cNvSpPr>
            <a:spLocks noGrp="1"/>
          </p:cNvSpPr>
          <p:nvPr>
            <p:ph type="title"/>
          </p:nvPr>
        </p:nvSpPr>
        <p:spPr/>
        <p:txBody>
          <a:bodyPr/>
          <a:lstStyle/>
          <a:p>
            <a:r>
              <a:rPr lang="en-US" dirty="0" smtClean="0"/>
              <a:t>Bookmark Tool in VBMS</a:t>
            </a:r>
            <a:endParaRPr lang="en-US" dirty="0"/>
          </a:p>
        </p:txBody>
      </p:sp>
    </p:spTree>
    <p:extLst>
      <p:ext uri="{BB962C8B-B14F-4D97-AF65-F5344CB8AC3E}">
        <p14:creationId xmlns:p14="http://schemas.microsoft.com/office/powerpoint/2010/main" val="2911744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Bookmark Tool in </a:t>
            </a:r>
            <a:r>
              <a:rPr lang="en-US" dirty="0" smtClean="0"/>
              <a:t>VBMS, continued</a:t>
            </a:r>
            <a:endParaRPr lang="en-US" dirty="0"/>
          </a:p>
        </p:txBody>
      </p:sp>
      <p:sp>
        <p:nvSpPr>
          <p:cNvPr id="4" name="Content Placeholder 3"/>
          <p:cNvSpPr>
            <a:spLocks noGrp="1"/>
          </p:cNvSpPr>
          <p:nvPr>
            <p:ph idx="1"/>
          </p:nvPr>
        </p:nvSpPr>
        <p:spPr>
          <a:xfrm>
            <a:off x="847165" y="1590995"/>
            <a:ext cx="10945906" cy="1594166"/>
          </a:xfrm>
        </p:spPr>
        <p:txBody>
          <a:bodyPr/>
          <a:lstStyle/>
          <a:p>
            <a:pPr marL="0" indent="0">
              <a:buNone/>
            </a:pPr>
            <a:r>
              <a:rPr lang="en-US" dirty="0"/>
              <a:t>In the expanded prompt box that appears, type the</a:t>
            </a:r>
          </a:p>
          <a:p>
            <a:r>
              <a:rPr lang="en-US" dirty="0" smtClean="0"/>
              <a:t>tab </a:t>
            </a:r>
            <a:r>
              <a:rPr lang="en-US" dirty="0"/>
              <a:t>name, and</a:t>
            </a:r>
          </a:p>
          <a:p>
            <a:r>
              <a:rPr lang="en-US" dirty="0" smtClean="0"/>
              <a:t>contention(s</a:t>
            </a:r>
            <a:r>
              <a:rPr lang="en-US" dirty="0"/>
              <a:t>) name.</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9680"/>
            <a:ext cx="4829175"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916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Bookmark Tool in VBMS, continued</a:t>
            </a:r>
          </a:p>
        </p:txBody>
      </p:sp>
      <p:sp>
        <p:nvSpPr>
          <p:cNvPr id="3" name="Content Placeholder 2"/>
          <p:cNvSpPr>
            <a:spLocks noGrp="1"/>
          </p:cNvSpPr>
          <p:nvPr>
            <p:ph idx="1"/>
          </p:nvPr>
        </p:nvSpPr>
        <p:spPr>
          <a:xfrm>
            <a:off x="640080" y="1560514"/>
            <a:ext cx="6156960" cy="4309514"/>
          </a:xfrm>
        </p:spPr>
        <p:txBody>
          <a:bodyPr/>
          <a:lstStyle/>
          <a:p>
            <a:pPr marL="0" indent="0">
              <a:buNone/>
            </a:pPr>
            <a:r>
              <a:rPr lang="en-US" sz="3200" dirty="0" smtClean="0"/>
              <a:t>Click </a:t>
            </a:r>
            <a:r>
              <a:rPr lang="en-US" sz="3200" dirty="0"/>
              <a:t>the working notes bookmark (note paper icon).</a:t>
            </a:r>
          </a:p>
          <a:p>
            <a:pPr marL="0" indent="0">
              <a:buNone/>
            </a:pPr>
            <a:r>
              <a:rPr lang="en-US" dirty="0" smtClean="0"/>
              <a:t>In </a:t>
            </a:r>
            <a:r>
              <a:rPr lang="en-US" dirty="0"/>
              <a:t>the expanded prompt box list</a:t>
            </a:r>
          </a:p>
          <a:p>
            <a:r>
              <a:rPr lang="en-US" dirty="0" smtClean="0"/>
              <a:t>the </a:t>
            </a:r>
            <a:r>
              <a:rPr lang="en-US" dirty="0"/>
              <a:t>condition treated, and</a:t>
            </a:r>
          </a:p>
          <a:p>
            <a:r>
              <a:rPr lang="en-US" dirty="0" smtClean="0"/>
              <a:t>the </a:t>
            </a:r>
            <a:r>
              <a:rPr lang="en-US" dirty="0"/>
              <a:t>pages where treatment can be found for the relevant conditions</a:t>
            </a:r>
            <a:r>
              <a:rPr lang="en-US" dirty="0" smtClean="0"/>
              <a: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050" y="1599565"/>
            <a:ext cx="4633913"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9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Documents in VBMS</a:t>
            </a:r>
            <a:endParaRPr lang="en-US" dirty="0"/>
          </a:p>
        </p:txBody>
      </p:sp>
      <p:sp>
        <p:nvSpPr>
          <p:cNvPr id="3" name="Content Placeholder 2"/>
          <p:cNvSpPr>
            <a:spLocks noGrp="1"/>
          </p:cNvSpPr>
          <p:nvPr>
            <p:ph idx="1"/>
          </p:nvPr>
        </p:nvSpPr>
        <p:spPr>
          <a:xfrm>
            <a:off x="640080" y="1560514"/>
            <a:ext cx="11353800" cy="2493326"/>
          </a:xfrm>
        </p:spPr>
        <p:txBody>
          <a:bodyPr/>
          <a:lstStyle/>
          <a:p>
            <a:pPr marL="0" indent="0">
              <a:buNone/>
            </a:pPr>
            <a:r>
              <a:rPr lang="en-US" dirty="0"/>
              <a:t>There are many available styles of annotations.  For the purpose of promoting consistency, use only the note annotation when tabbing evidence for the examiner’s review</a:t>
            </a:r>
            <a:r>
              <a:rPr lang="en-US" dirty="0" smtClean="0"/>
              <a:t>.</a:t>
            </a:r>
          </a:p>
          <a:p>
            <a:r>
              <a:rPr lang="en-US" dirty="0"/>
              <a:t>Locate the document you want to annotate</a:t>
            </a:r>
            <a:r>
              <a:rPr lang="en-US" dirty="0" smtClean="0"/>
              <a:t>.</a:t>
            </a:r>
          </a:p>
          <a:p>
            <a:r>
              <a:rPr lang="en-US" dirty="0"/>
              <a:t>Click on the annotator view icon next to the document name.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4595495"/>
            <a:ext cx="9534525" cy="804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 y="5867400"/>
            <a:ext cx="9403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indent="0" fontAlgn="base">
              <a:spcBef>
                <a:spcPct val="20000"/>
              </a:spcBef>
              <a:spcAft>
                <a:spcPct val="0"/>
              </a:spcAft>
              <a:buClr>
                <a:schemeClr val="accent6">
                  <a:lumMod val="75000"/>
                </a:schemeClr>
              </a:buClr>
              <a:buFont typeface="Wingdings" panose="05000000000000000000" pitchFamily="2" charset="2"/>
              <a:buNone/>
              <a:defRPr sz="2800">
                <a:solidFill>
                  <a:srgbClr val="1D3275"/>
                </a:solidFill>
              </a:defRPr>
            </a:lvl1pPr>
            <a:lvl2pPr marL="742950" indent="-285750" fontAlgn="base">
              <a:spcBef>
                <a:spcPct val="20000"/>
              </a:spcBef>
              <a:spcAft>
                <a:spcPct val="0"/>
              </a:spcAft>
              <a:buChar char="–"/>
              <a:defRPr sz="2400">
                <a:solidFill>
                  <a:srgbClr val="1D3275"/>
                </a:solidFill>
              </a:defRPr>
            </a:lvl2pPr>
            <a:lvl3pPr marL="1143000" indent="-228600" fontAlgn="base">
              <a:spcBef>
                <a:spcPct val="20000"/>
              </a:spcBef>
              <a:spcAft>
                <a:spcPct val="0"/>
              </a:spcAft>
              <a:buClr>
                <a:srgbClr val="CC0000"/>
              </a:buClr>
              <a:buChar char="•"/>
              <a:defRPr sz="2000">
                <a:solidFill>
                  <a:srgbClr val="1D3275"/>
                </a:solidFill>
              </a:defRPr>
            </a:lvl3pPr>
            <a:lvl4pPr marL="1600200" indent="-228600" fontAlgn="base">
              <a:spcBef>
                <a:spcPct val="20000"/>
              </a:spcBef>
              <a:spcAft>
                <a:spcPct val="0"/>
              </a:spcAft>
              <a:buChar char="–"/>
              <a:defRPr sz="2000">
                <a:solidFill>
                  <a:srgbClr val="1D3275"/>
                </a:solidFill>
              </a:defRPr>
            </a:lvl4pPr>
            <a:lvl5pPr marL="2057400" indent="-228600" fontAlgn="base">
              <a:spcBef>
                <a:spcPct val="20000"/>
              </a:spcBef>
              <a:spcAft>
                <a:spcPct val="0"/>
              </a:spcAft>
              <a:buChar char="»"/>
              <a:defRPr sz="2000">
                <a:solidFill>
                  <a:srgbClr val="1D3275"/>
                </a:solidFill>
              </a:defRPr>
            </a:lvl5pPr>
            <a:lvl6pPr marL="2514600" indent="-228600" fontAlgn="base">
              <a:spcBef>
                <a:spcPct val="20000"/>
              </a:spcBef>
              <a:spcAft>
                <a:spcPct val="0"/>
              </a:spcAft>
              <a:buChar char="»"/>
              <a:defRPr>
                <a:solidFill>
                  <a:srgbClr val="1D3275"/>
                </a:solidFill>
              </a:defRPr>
            </a:lvl6pPr>
            <a:lvl7pPr marL="2971800" indent="-228600" fontAlgn="base">
              <a:spcBef>
                <a:spcPct val="20000"/>
              </a:spcBef>
              <a:spcAft>
                <a:spcPct val="0"/>
              </a:spcAft>
              <a:buChar char="»"/>
              <a:defRPr>
                <a:solidFill>
                  <a:srgbClr val="1D3275"/>
                </a:solidFill>
              </a:defRPr>
            </a:lvl7pPr>
            <a:lvl8pPr marL="3429000" indent="-228600" fontAlgn="base">
              <a:spcBef>
                <a:spcPct val="20000"/>
              </a:spcBef>
              <a:spcAft>
                <a:spcPct val="0"/>
              </a:spcAft>
              <a:buChar char="»"/>
              <a:defRPr>
                <a:solidFill>
                  <a:srgbClr val="1D3275"/>
                </a:solidFill>
              </a:defRPr>
            </a:lvl8pPr>
            <a:lvl9pPr marL="3886200" indent="-228600" fontAlgn="base">
              <a:spcBef>
                <a:spcPct val="20000"/>
              </a:spcBef>
              <a:spcAft>
                <a:spcPct val="0"/>
              </a:spcAft>
              <a:buChar char="»"/>
              <a:defRPr>
                <a:solidFill>
                  <a:srgbClr val="1D3275"/>
                </a:solidFill>
              </a:defRPr>
            </a:lvl9pPr>
          </a:lstStyle>
          <a:p>
            <a:r>
              <a:rPr lang="en-US" sz="2400" dirty="0"/>
              <a:t>Reference: M21-1, Part III, Subpart iv, Chapter 3.A.15.f.</a:t>
            </a:r>
          </a:p>
        </p:txBody>
      </p:sp>
    </p:spTree>
    <p:extLst>
      <p:ext uri="{BB962C8B-B14F-4D97-AF65-F5344CB8AC3E}">
        <p14:creationId xmlns:p14="http://schemas.microsoft.com/office/powerpoint/2010/main" val="354084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Prerequisites for </a:t>
            </a:r>
            <a:r>
              <a:rPr lang="en-US" sz="3600" dirty="0"/>
              <a:t>T</a:t>
            </a:r>
            <a:r>
              <a:rPr lang="en-US" sz="3600" dirty="0" smtClean="0"/>
              <a:t>his Course</a:t>
            </a:r>
            <a:endParaRPr lang="en-US" sz="3600"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sz="3200" dirty="0"/>
              <a:t>Prior to this lesson the trainees must have completed the following lessons:</a:t>
            </a:r>
          </a:p>
          <a:p>
            <a:r>
              <a:rPr lang="en-US" dirty="0" smtClean="0"/>
              <a:t>VSR </a:t>
            </a:r>
            <a:r>
              <a:rPr lang="en-US" dirty="0"/>
              <a:t>Compensation: Request a VA Exam, TPSS Module, TMS 3940820</a:t>
            </a:r>
          </a:p>
          <a:p>
            <a:r>
              <a:rPr lang="en-US" dirty="0" smtClean="0"/>
              <a:t>CAATS </a:t>
            </a:r>
            <a:r>
              <a:rPr lang="en-US" dirty="0"/>
              <a:t>Video 4111523 </a:t>
            </a:r>
            <a:endParaRPr lang="en-US" dirty="0" smtClean="0"/>
          </a:p>
          <a:p>
            <a:r>
              <a:rPr lang="en-US" dirty="0" smtClean="0"/>
              <a:t>Examination </a:t>
            </a:r>
            <a:r>
              <a:rPr lang="en-US" dirty="0"/>
              <a:t>Request Builder Video, TMS 4093560</a:t>
            </a:r>
          </a:p>
          <a:p>
            <a:r>
              <a:rPr lang="en-US" dirty="0" smtClean="0"/>
              <a:t>Recognizing </a:t>
            </a:r>
            <a:r>
              <a:rPr lang="en-US" dirty="0"/>
              <a:t>When to Request a Medical Opinion, TMS 1386326, and</a:t>
            </a:r>
          </a:p>
          <a:p>
            <a:r>
              <a:rPr lang="en-US" dirty="0" smtClean="0"/>
              <a:t>Disability </a:t>
            </a:r>
            <a:r>
              <a:rPr lang="en-US" dirty="0"/>
              <a:t>Benefit Questionnaires (DBQs) and Medical Opinions, TMS 3630994</a:t>
            </a:r>
          </a:p>
        </p:txBody>
      </p:sp>
    </p:spTree>
    <p:extLst>
      <p:ext uri="{BB962C8B-B14F-4D97-AF65-F5344CB8AC3E}">
        <p14:creationId xmlns:p14="http://schemas.microsoft.com/office/powerpoint/2010/main" val="15553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Documents in </a:t>
            </a:r>
            <a:r>
              <a:rPr lang="en-US" dirty="0" smtClean="0"/>
              <a:t>VBMS, continued</a:t>
            </a:r>
            <a:endParaRPr lang="en-US" dirty="0"/>
          </a:p>
        </p:txBody>
      </p:sp>
      <p:sp>
        <p:nvSpPr>
          <p:cNvPr id="4" name="Content Placeholder 3"/>
          <p:cNvSpPr>
            <a:spLocks noGrp="1"/>
          </p:cNvSpPr>
          <p:nvPr>
            <p:ph idx="1"/>
          </p:nvPr>
        </p:nvSpPr>
        <p:spPr>
          <a:xfrm>
            <a:off x="847165" y="1789115"/>
            <a:ext cx="10945906" cy="1121726"/>
          </a:xfrm>
        </p:spPr>
        <p:txBody>
          <a:bodyPr/>
          <a:lstStyle/>
          <a:p>
            <a:pPr marL="0" indent="0">
              <a:buNone/>
            </a:pPr>
            <a:r>
              <a:rPr lang="en-US" dirty="0"/>
              <a:t>The document will open with an additional toolbar located at the top. Click on the </a:t>
            </a:r>
            <a:r>
              <a:rPr lang="en-US" i="1" dirty="0"/>
              <a:t>add an annotation </a:t>
            </a:r>
            <a:r>
              <a:rPr lang="en-US" dirty="0"/>
              <a:t>button.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309" y="2787968"/>
            <a:ext cx="9257383" cy="1022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12520" y="4251960"/>
            <a:ext cx="99974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indent="0" fontAlgn="base">
              <a:spcBef>
                <a:spcPct val="20000"/>
              </a:spcBef>
              <a:spcAft>
                <a:spcPct val="0"/>
              </a:spcAft>
              <a:buClr>
                <a:schemeClr val="accent6">
                  <a:lumMod val="75000"/>
                </a:schemeClr>
              </a:buClr>
              <a:buFont typeface="Wingdings" panose="05000000000000000000" pitchFamily="2" charset="2"/>
              <a:buNone/>
              <a:defRPr sz="2800">
                <a:solidFill>
                  <a:srgbClr val="1D3275"/>
                </a:solidFill>
              </a:defRPr>
            </a:lvl1pPr>
            <a:lvl2pPr marL="742950" indent="-285750" fontAlgn="base">
              <a:spcBef>
                <a:spcPct val="20000"/>
              </a:spcBef>
              <a:spcAft>
                <a:spcPct val="0"/>
              </a:spcAft>
              <a:buChar char="–"/>
              <a:defRPr sz="2400">
                <a:solidFill>
                  <a:srgbClr val="1D3275"/>
                </a:solidFill>
              </a:defRPr>
            </a:lvl2pPr>
            <a:lvl3pPr marL="1143000" indent="-228600" fontAlgn="base">
              <a:spcBef>
                <a:spcPct val="20000"/>
              </a:spcBef>
              <a:spcAft>
                <a:spcPct val="0"/>
              </a:spcAft>
              <a:buClr>
                <a:srgbClr val="CC0000"/>
              </a:buClr>
              <a:buChar char="•"/>
              <a:defRPr sz="2000">
                <a:solidFill>
                  <a:srgbClr val="1D3275"/>
                </a:solidFill>
              </a:defRPr>
            </a:lvl3pPr>
            <a:lvl4pPr marL="1600200" indent="-228600" fontAlgn="base">
              <a:spcBef>
                <a:spcPct val="20000"/>
              </a:spcBef>
              <a:spcAft>
                <a:spcPct val="0"/>
              </a:spcAft>
              <a:buChar char="–"/>
              <a:defRPr sz="2000">
                <a:solidFill>
                  <a:srgbClr val="1D3275"/>
                </a:solidFill>
              </a:defRPr>
            </a:lvl4pPr>
            <a:lvl5pPr marL="2057400" indent="-228600" fontAlgn="base">
              <a:spcBef>
                <a:spcPct val="20000"/>
              </a:spcBef>
              <a:spcAft>
                <a:spcPct val="0"/>
              </a:spcAft>
              <a:buChar char="»"/>
              <a:defRPr sz="2000">
                <a:solidFill>
                  <a:srgbClr val="1D3275"/>
                </a:solidFill>
              </a:defRPr>
            </a:lvl5pPr>
            <a:lvl6pPr marL="2514600" indent="-228600" fontAlgn="base">
              <a:spcBef>
                <a:spcPct val="20000"/>
              </a:spcBef>
              <a:spcAft>
                <a:spcPct val="0"/>
              </a:spcAft>
              <a:buChar char="»"/>
              <a:defRPr>
                <a:solidFill>
                  <a:srgbClr val="1D3275"/>
                </a:solidFill>
              </a:defRPr>
            </a:lvl6pPr>
            <a:lvl7pPr marL="2971800" indent="-228600" fontAlgn="base">
              <a:spcBef>
                <a:spcPct val="20000"/>
              </a:spcBef>
              <a:spcAft>
                <a:spcPct val="0"/>
              </a:spcAft>
              <a:buChar char="»"/>
              <a:defRPr>
                <a:solidFill>
                  <a:srgbClr val="1D3275"/>
                </a:solidFill>
              </a:defRPr>
            </a:lvl7pPr>
            <a:lvl8pPr marL="3429000" indent="-228600" fontAlgn="base">
              <a:spcBef>
                <a:spcPct val="20000"/>
              </a:spcBef>
              <a:spcAft>
                <a:spcPct val="0"/>
              </a:spcAft>
              <a:buChar char="»"/>
              <a:defRPr>
                <a:solidFill>
                  <a:srgbClr val="1D3275"/>
                </a:solidFill>
              </a:defRPr>
            </a:lvl8pPr>
            <a:lvl9pPr marL="3886200" indent="-228600" fontAlgn="base">
              <a:spcBef>
                <a:spcPct val="20000"/>
              </a:spcBef>
              <a:spcAft>
                <a:spcPct val="0"/>
              </a:spcAft>
              <a:buChar char="»"/>
              <a:defRPr>
                <a:solidFill>
                  <a:srgbClr val="1D3275"/>
                </a:solidFill>
              </a:defRPr>
            </a:lvl9pPr>
          </a:lstStyle>
          <a:p>
            <a:r>
              <a:rPr lang="en-US" dirty="0"/>
              <a:t>Hold down the left mouse button and drag the cursor over a small area where you want the annotation to appear. This action will bring up the text box that allows you to type out notes or details for consideration.</a:t>
            </a:r>
          </a:p>
        </p:txBody>
      </p:sp>
    </p:spTree>
    <p:extLst>
      <p:ext uri="{BB962C8B-B14F-4D97-AF65-F5344CB8AC3E}">
        <p14:creationId xmlns:p14="http://schemas.microsoft.com/office/powerpoint/2010/main" val="1416593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Annotating Documents in VBMS, continued</a:t>
            </a:r>
          </a:p>
        </p:txBody>
      </p:sp>
      <p:sp>
        <p:nvSpPr>
          <p:cNvPr id="3" name="Content Placeholder 2"/>
          <p:cNvSpPr>
            <a:spLocks noGrp="1"/>
          </p:cNvSpPr>
          <p:nvPr>
            <p:ph idx="1"/>
          </p:nvPr>
        </p:nvSpPr>
        <p:spPr>
          <a:xfrm>
            <a:off x="563880" y="1499554"/>
            <a:ext cx="5242560" cy="4840286"/>
          </a:xfrm>
        </p:spPr>
        <p:txBody>
          <a:bodyPr/>
          <a:lstStyle/>
          <a:p>
            <a:pPr marL="0" indent="0">
              <a:buNone/>
            </a:pPr>
            <a:r>
              <a:rPr lang="en-US" dirty="0" smtClean="0"/>
              <a:t>In </a:t>
            </a:r>
            <a:r>
              <a:rPr lang="en-US" dirty="0"/>
              <a:t>the ANNOTATION text box, select Note.</a:t>
            </a:r>
          </a:p>
          <a:p>
            <a:pPr marL="0" indent="0">
              <a:buNone/>
            </a:pPr>
            <a:r>
              <a:rPr lang="en-US" dirty="0" smtClean="0"/>
              <a:t>In </a:t>
            </a:r>
            <a:r>
              <a:rPr lang="en-US" dirty="0"/>
              <a:t>the text field, list the</a:t>
            </a:r>
          </a:p>
          <a:p>
            <a:r>
              <a:rPr lang="en-US" dirty="0" smtClean="0"/>
              <a:t>tab </a:t>
            </a:r>
            <a:r>
              <a:rPr lang="en-US" dirty="0"/>
              <a:t>name</a:t>
            </a:r>
          </a:p>
          <a:p>
            <a:r>
              <a:rPr lang="en-US" dirty="0" smtClean="0"/>
              <a:t>relevant </a:t>
            </a:r>
            <a:r>
              <a:rPr lang="en-US" dirty="0"/>
              <a:t>contentions, and</a:t>
            </a:r>
          </a:p>
          <a:p>
            <a:r>
              <a:rPr lang="en-US" dirty="0" smtClean="0"/>
              <a:t>page </a:t>
            </a:r>
            <a:r>
              <a:rPr lang="en-US" dirty="0"/>
              <a:t>numbers where treatment can be found in the </a:t>
            </a:r>
            <a:r>
              <a:rPr lang="en-US" dirty="0" smtClean="0"/>
              <a:t>document, THEN</a:t>
            </a:r>
          </a:p>
          <a:p>
            <a:r>
              <a:rPr lang="en-US" dirty="0"/>
              <a:t>Click the SAVE button in the toolbar.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099" y="1578294"/>
            <a:ext cx="5368501" cy="3697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099" y="5515928"/>
            <a:ext cx="2770428" cy="74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7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the Evidence to be Reviewed in a Medical Opinion Request</a:t>
            </a:r>
          </a:p>
        </p:txBody>
      </p:sp>
      <p:sp>
        <p:nvSpPr>
          <p:cNvPr id="3" name="Content Placeholder 2"/>
          <p:cNvSpPr>
            <a:spLocks noGrp="1"/>
          </p:cNvSpPr>
          <p:nvPr>
            <p:ph idx="1"/>
          </p:nvPr>
        </p:nvSpPr>
        <p:spPr>
          <a:xfrm>
            <a:off x="640080" y="1377634"/>
            <a:ext cx="11353800" cy="4946966"/>
          </a:xfrm>
        </p:spPr>
        <p:txBody>
          <a:bodyPr/>
          <a:lstStyle/>
          <a:p>
            <a:pPr marL="0" indent="0" hangingPunct="0">
              <a:buNone/>
            </a:pPr>
            <a:r>
              <a:rPr lang="en-US" dirty="0"/>
              <a:t>Write down or take notes of all the evidence you will be identifying to the examiner. The following information </a:t>
            </a:r>
            <a:r>
              <a:rPr lang="en-US" dirty="0" smtClean="0"/>
              <a:t>will be entered into the Tab </a:t>
            </a:r>
            <a:r>
              <a:rPr lang="en-US" dirty="0"/>
              <a:t>field in the Exam Request Builder.</a:t>
            </a:r>
          </a:p>
          <a:p>
            <a:pPr marL="0" indent="0" hangingPunct="0">
              <a:buNone/>
            </a:pPr>
            <a:endParaRPr lang="en-US" sz="1600" dirty="0"/>
          </a:p>
          <a:p>
            <a:pPr lvl="0" fontAlgn="auto"/>
            <a:r>
              <a:rPr lang="en-US" dirty="0"/>
              <a:t>associated exam field</a:t>
            </a:r>
          </a:p>
          <a:p>
            <a:pPr lvl="0" fontAlgn="auto"/>
            <a:r>
              <a:rPr lang="en-US" dirty="0"/>
              <a:t>evidence field</a:t>
            </a:r>
          </a:p>
          <a:p>
            <a:pPr lvl="0" fontAlgn="auto"/>
            <a:r>
              <a:rPr lang="en-US" dirty="0"/>
              <a:t>tab name field</a:t>
            </a:r>
          </a:p>
          <a:p>
            <a:pPr lvl="0" fontAlgn="auto"/>
            <a:r>
              <a:rPr lang="en-US" dirty="0"/>
              <a:t>date field</a:t>
            </a:r>
          </a:p>
          <a:p>
            <a:pPr lvl="0" fontAlgn="auto"/>
            <a:r>
              <a:rPr lang="en-US" dirty="0"/>
              <a:t>description field, and</a:t>
            </a:r>
          </a:p>
          <a:p>
            <a:r>
              <a:rPr lang="en-US" dirty="0"/>
              <a:t>location field.</a:t>
            </a:r>
          </a:p>
        </p:txBody>
      </p:sp>
    </p:spTree>
    <p:extLst>
      <p:ext uri="{BB962C8B-B14F-4D97-AF65-F5344CB8AC3E}">
        <p14:creationId xmlns:p14="http://schemas.microsoft.com/office/powerpoint/2010/main" val="3209714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3: Medical Opinion Templates</a:t>
            </a:r>
            <a:endParaRPr lang="en-US" dirty="0"/>
          </a:p>
        </p:txBody>
      </p:sp>
      <p:sp>
        <p:nvSpPr>
          <p:cNvPr id="3" name="Content Placeholder 2"/>
          <p:cNvSpPr>
            <a:spLocks noGrp="1"/>
          </p:cNvSpPr>
          <p:nvPr>
            <p:ph idx="1"/>
          </p:nvPr>
        </p:nvSpPr>
        <p:spPr>
          <a:xfrm>
            <a:off x="640080" y="1560514"/>
            <a:ext cx="11353800" cy="4718366"/>
          </a:xfrm>
        </p:spPr>
        <p:txBody>
          <a:bodyPr/>
          <a:lstStyle/>
          <a:p>
            <a:r>
              <a:rPr lang="en-US" dirty="0" smtClean="0"/>
              <a:t>Direct </a:t>
            </a:r>
            <a:r>
              <a:rPr lang="en-US" dirty="0"/>
              <a:t>Service Connection Template </a:t>
            </a:r>
          </a:p>
          <a:p>
            <a:r>
              <a:rPr lang="en-US" dirty="0" smtClean="0"/>
              <a:t>Secondary </a:t>
            </a:r>
            <a:r>
              <a:rPr lang="en-US" dirty="0"/>
              <a:t>Service Connection Template </a:t>
            </a:r>
          </a:p>
          <a:p>
            <a:r>
              <a:rPr lang="en-US" dirty="0" smtClean="0"/>
              <a:t>Aggravation </a:t>
            </a:r>
            <a:r>
              <a:rPr lang="en-US" dirty="0"/>
              <a:t>of a pre-service disability </a:t>
            </a:r>
          </a:p>
          <a:p>
            <a:r>
              <a:rPr lang="en-US" dirty="0" smtClean="0"/>
              <a:t>Aggravation </a:t>
            </a:r>
            <a:r>
              <a:rPr lang="en-US" dirty="0"/>
              <a:t>of Nonservice-Connected Disability </a:t>
            </a:r>
          </a:p>
          <a:p>
            <a:r>
              <a:rPr lang="en-US" dirty="0" smtClean="0"/>
              <a:t>Opinion </a:t>
            </a:r>
            <a:r>
              <a:rPr lang="en-US" dirty="0"/>
              <a:t>Regarding Conflicting Medical Evidence </a:t>
            </a:r>
          </a:p>
          <a:p>
            <a:r>
              <a:rPr lang="en-US" dirty="0" smtClean="0"/>
              <a:t>Requesting </a:t>
            </a:r>
            <a:r>
              <a:rPr lang="en-US" dirty="0"/>
              <a:t>Medical Opinions in 1151 Claims </a:t>
            </a:r>
          </a:p>
          <a:p>
            <a:r>
              <a:rPr lang="en-US" dirty="0" smtClean="0"/>
              <a:t>Medical </a:t>
            </a:r>
            <a:r>
              <a:rPr lang="en-US" dirty="0"/>
              <a:t>Opinions Required For Remands </a:t>
            </a:r>
          </a:p>
          <a:p>
            <a:r>
              <a:rPr lang="en-US" dirty="0" smtClean="0"/>
              <a:t>Independent </a:t>
            </a:r>
            <a:r>
              <a:rPr lang="en-US" dirty="0"/>
              <a:t>Medical Opinions </a:t>
            </a:r>
          </a:p>
          <a:p>
            <a:r>
              <a:rPr lang="en-US" dirty="0" smtClean="0"/>
              <a:t>Processing </a:t>
            </a:r>
            <a:r>
              <a:rPr lang="en-US" dirty="0"/>
              <a:t>Requests for an Independent Medical </a:t>
            </a:r>
            <a:r>
              <a:rPr lang="en-US" dirty="0" smtClean="0"/>
              <a:t>Opinion</a:t>
            </a:r>
            <a:endParaRPr lang="en-US" dirty="0"/>
          </a:p>
        </p:txBody>
      </p:sp>
    </p:spTree>
    <p:extLst>
      <p:ext uri="{BB962C8B-B14F-4D97-AF65-F5344CB8AC3E}">
        <p14:creationId xmlns:p14="http://schemas.microsoft.com/office/powerpoint/2010/main" val="3940961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049" y="0"/>
            <a:ext cx="9717743" cy="1151592"/>
          </a:xfrm>
        </p:spPr>
        <p:txBody>
          <a:bodyPr/>
          <a:lstStyle/>
          <a:p>
            <a:r>
              <a:rPr lang="en-US" dirty="0"/>
              <a:t>Direct Service </a:t>
            </a:r>
            <a:r>
              <a:rPr lang="en-US" dirty="0" smtClean="0"/>
              <a:t>Connection </a:t>
            </a:r>
            <a:endParaRPr lang="en-US" dirty="0"/>
          </a:p>
        </p:txBody>
      </p:sp>
      <p:sp>
        <p:nvSpPr>
          <p:cNvPr id="5" name="Content Placeholder 4"/>
          <p:cNvSpPr>
            <a:spLocks noGrp="1"/>
          </p:cNvSpPr>
          <p:nvPr>
            <p:ph idx="1"/>
          </p:nvPr>
        </p:nvSpPr>
        <p:spPr>
          <a:xfrm>
            <a:off x="533400" y="1386840"/>
            <a:ext cx="11582400" cy="5044440"/>
          </a:xfrm>
        </p:spPr>
        <p:txBody>
          <a:bodyPr/>
          <a:lstStyle/>
          <a:p>
            <a:pPr marL="0" indent="0" hangingPunct="0">
              <a:buNone/>
            </a:pPr>
            <a:r>
              <a:rPr lang="en-US" sz="2000" dirty="0"/>
              <a:t>Type of medical opinion(s) requested: Direct service connection</a:t>
            </a:r>
          </a:p>
          <a:p>
            <a:pPr marL="0" indent="0" hangingPunct="0">
              <a:buNone/>
            </a:pPr>
            <a:r>
              <a:rPr lang="en-US" sz="2000" dirty="0"/>
              <a:t>Contention: Claimed Condition: _____________________________</a:t>
            </a:r>
          </a:p>
          <a:p>
            <a:pPr marL="0" indent="0" hangingPunct="0">
              <a:buNone/>
            </a:pPr>
            <a:r>
              <a:rPr lang="en-US" sz="2000" dirty="0"/>
              <a:t>The Veteran is claiming that his/her </a:t>
            </a:r>
            <a:r>
              <a:rPr lang="en-US" sz="2000" u="sng" dirty="0"/>
              <a:t>(insert “claimed condition”)</a:t>
            </a:r>
            <a:r>
              <a:rPr lang="en-US" sz="2000" dirty="0"/>
              <a:t> was incurred in or caused by </a:t>
            </a:r>
            <a:r>
              <a:rPr lang="en-US" sz="2000" u="sng" dirty="0"/>
              <a:t>(insert “claimed in-service injury, event, or illness”)</a:t>
            </a:r>
            <a:r>
              <a:rPr lang="en-US" sz="2000" dirty="0"/>
              <a:t> that occurred </a:t>
            </a:r>
            <a:r>
              <a:rPr lang="en-US" sz="2000" u="sng" dirty="0"/>
              <a:t>(insert “estimated date or time frame”)</a:t>
            </a:r>
            <a:r>
              <a:rPr lang="en-US" sz="2000" dirty="0"/>
              <a:t>.</a:t>
            </a:r>
          </a:p>
          <a:p>
            <a:pPr marL="0" indent="0" hangingPunct="0">
              <a:buNone/>
            </a:pPr>
            <a:r>
              <a:rPr lang="en-US" sz="2000" dirty="0"/>
              <a:t>Opinion request:</a:t>
            </a:r>
          </a:p>
          <a:p>
            <a:pPr marL="0" indent="0" hangingPunct="0">
              <a:buNone/>
            </a:pPr>
            <a:r>
              <a:rPr lang="en-US" sz="2000" dirty="0"/>
              <a:t>Is the Veteran’s </a:t>
            </a:r>
            <a:r>
              <a:rPr lang="en-US" sz="2000" u="sng" dirty="0"/>
              <a:t>(insert “claimed condition”)</a:t>
            </a:r>
            <a:r>
              <a:rPr lang="en-US" sz="2000" dirty="0"/>
              <a:t> at least as likely as not (50 percent or greater probability) incurred in or caused by </a:t>
            </a:r>
            <a:r>
              <a:rPr lang="en-US" sz="2000" u="sng" dirty="0"/>
              <a:t>(insert “claimed in-service injury, event, or illness”)</a:t>
            </a:r>
            <a:r>
              <a:rPr lang="en-US" sz="2000" dirty="0"/>
              <a:t> that occurred </a:t>
            </a:r>
            <a:r>
              <a:rPr lang="en-US" sz="2000" u="sng" dirty="0"/>
              <a:t>(insert “estimated date or time frame”)</a:t>
            </a:r>
            <a:r>
              <a:rPr lang="en-US" sz="2000" dirty="0"/>
              <a:t>.  Rationale must be provided in the appropriate section below.  Your review is not limited to the evidence identified on this request form, or tabbed in the claims folder.  If an examination or additional testing is required, obtain them prior to rendering your opinion.</a:t>
            </a:r>
          </a:p>
          <a:p>
            <a:pPr marL="0" indent="0" hangingPunct="0">
              <a:buNone/>
            </a:pPr>
            <a:r>
              <a:rPr lang="en-US" sz="2000" dirty="0"/>
              <a:t>Potentially relevant evidence:</a:t>
            </a:r>
          </a:p>
          <a:p>
            <a:pPr marL="0" indent="0" hangingPunct="0">
              <a:buNone/>
            </a:pPr>
            <a:r>
              <a:rPr lang="en-US" sz="2000" dirty="0"/>
              <a:t>Tab A:  </a:t>
            </a:r>
            <a:r>
              <a:rPr lang="en-US" sz="2000" dirty="0" smtClean="0"/>
              <a:t>________________________</a:t>
            </a:r>
            <a:endParaRPr lang="en-US" sz="2000" dirty="0"/>
          </a:p>
          <a:p>
            <a:pPr marL="0" indent="0" fontAlgn="auto">
              <a:buNone/>
            </a:pPr>
            <a:r>
              <a:rPr lang="en-US" sz="2000" dirty="0"/>
              <a:t>Tab B: _________________________</a:t>
            </a:r>
          </a:p>
          <a:p>
            <a:pPr marL="0" indent="0">
              <a:buNone/>
            </a:pPr>
            <a:endParaRPr lang="en-US" sz="2000" dirty="0"/>
          </a:p>
        </p:txBody>
      </p:sp>
    </p:spTree>
    <p:extLst>
      <p:ext uri="{BB962C8B-B14F-4D97-AF65-F5344CB8AC3E}">
        <p14:creationId xmlns:p14="http://schemas.microsoft.com/office/powerpoint/2010/main" val="1671554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a:t>
            </a:r>
            <a:r>
              <a:rPr lang="en-US" dirty="0" smtClean="0"/>
              <a:t>Service Connection</a:t>
            </a:r>
            <a:endParaRPr lang="en-US" dirty="0"/>
          </a:p>
        </p:txBody>
      </p:sp>
      <p:sp>
        <p:nvSpPr>
          <p:cNvPr id="3" name="Content Placeholder 2"/>
          <p:cNvSpPr>
            <a:spLocks noGrp="1"/>
          </p:cNvSpPr>
          <p:nvPr>
            <p:ph idx="1"/>
          </p:nvPr>
        </p:nvSpPr>
        <p:spPr>
          <a:xfrm>
            <a:off x="579120" y="1423354"/>
            <a:ext cx="11399520" cy="48555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hangingPunct="0">
              <a:buNone/>
            </a:pPr>
            <a:r>
              <a:rPr lang="en-US" sz="2000" dirty="0"/>
              <a:t>Type of medical opinion(s) requested: Secondary service connection</a:t>
            </a:r>
          </a:p>
          <a:p>
            <a:pPr marL="0" indent="0" hangingPunct="0">
              <a:buNone/>
            </a:pPr>
            <a:r>
              <a:rPr lang="en-US" sz="2000" dirty="0"/>
              <a:t>Contention: Claimed Condition: _____________________________</a:t>
            </a:r>
          </a:p>
          <a:p>
            <a:pPr marL="0" indent="0" fontAlgn="auto">
              <a:buNone/>
            </a:pPr>
            <a:r>
              <a:rPr lang="en-US" sz="2000" dirty="0"/>
              <a:t>The Veteran is claiming that his/her </a:t>
            </a:r>
            <a:r>
              <a:rPr lang="en-US" sz="2000" u="sng" dirty="0"/>
              <a:t>(insert “claimed condition”)</a:t>
            </a:r>
            <a:r>
              <a:rPr lang="en-US" sz="2000" dirty="0"/>
              <a:t> was proximately due to or the result of his or her </a:t>
            </a:r>
            <a:r>
              <a:rPr lang="en-US" sz="2000" u="sng" dirty="0"/>
              <a:t>(insert “service connected condition”).</a:t>
            </a:r>
            <a:endParaRPr lang="en-US" sz="2000" dirty="0"/>
          </a:p>
          <a:p>
            <a:pPr marL="0" indent="0" hangingPunct="0">
              <a:buNone/>
            </a:pPr>
            <a:r>
              <a:rPr lang="en-US" sz="2000" dirty="0"/>
              <a:t>Opinion request:</a:t>
            </a:r>
          </a:p>
          <a:p>
            <a:pPr marL="0" indent="0" fontAlgn="auto">
              <a:buNone/>
            </a:pPr>
            <a:r>
              <a:rPr lang="en-US" sz="2000" dirty="0"/>
              <a:t>Is the Veteran’s </a:t>
            </a:r>
            <a:r>
              <a:rPr lang="en-US" sz="2000" u="sng" dirty="0"/>
              <a:t>(insert “claimed condition”)</a:t>
            </a:r>
            <a:r>
              <a:rPr lang="en-US" sz="2000" dirty="0"/>
              <a:t> at least as likely as not (50 percent or greater probability) proximately due to or the result of (</a:t>
            </a:r>
            <a:r>
              <a:rPr lang="en-US" sz="2000" u="sng" dirty="0"/>
              <a:t>insert “service connected condition”)</a:t>
            </a:r>
            <a:r>
              <a:rPr lang="en-US" sz="2000" dirty="0"/>
              <a:t>.  Rationale must be provided in the appropriate section below.  Your review is not limited to the evidence identified on this request form, or tabbed in the claims folder.  If an examination or additional testing is required, obtain them prior to rendering your opinion.</a:t>
            </a:r>
          </a:p>
          <a:p>
            <a:pPr marL="0" indent="0" fontAlgn="auto">
              <a:buNone/>
            </a:pPr>
            <a:r>
              <a:rPr lang="en-US" sz="2000" dirty="0"/>
              <a:t> </a:t>
            </a:r>
          </a:p>
          <a:p>
            <a:pPr marL="0" indent="0" fontAlgn="auto">
              <a:buNone/>
            </a:pPr>
            <a:r>
              <a:rPr lang="en-US" sz="2000" dirty="0"/>
              <a:t>Potentially relevant evidence:</a:t>
            </a:r>
          </a:p>
          <a:p>
            <a:pPr marL="0" indent="0" fontAlgn="auto">
              <a:buNone/>
            </a:pPr>
            <a:r>
              <a:rPr lang="en-US" sz="2000" dirty="0"/>
              <a:t>Tab A:  </a:t>
            </a:r>
            <a:r>
              <a:rPr lang="en-US" sz="2000" dirty="0" smtClean="0"/>
              <a:t>________________________</a:t>
            </a:r>
            <a:endParaRPr lang="en-US" sz="2000" dirty="0"/>
          </a:p>
          <a:p>
            <a:pPr marL="0" indent="0" fontAlgn="auto">
              <a:buNone/>
            </a:pPr>
            <a:r>
              <a:rPr lang="en-US" sz="2000" dirty="0"/>
              <a:t>Tab B: </a:t>
            </a:r>
            <a:r>
              <a:rPr lang="en-US" sz="2000" dirty="0" smtClean="0"/>
              <a:t>_________________________</a:t>
            </a:r>
            <a:endParaRPr lang="en-US" sz="2000" dirty="0"/>
          </a:p>
        </p:txBody>
      </p:sp>
    </p:spTree>
    <p:extLst>
      <p:ext uri="{BB962C8B-B14F-4D97-AF65-F5344CB8AC3E}">
        <p14:creationId xmlns:p14="http://schemas.microsoft.com/office/powerpoint/2010/main" val="1654582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Aggravation of a pre-service disability</a:t>
            </a:r>
          </a:p>
        </p:txBody>
      </p:sp>
      <p:sp>
        <p:nvSpPr>
          <p:cNvPr id="3" name="Content Placeholder 2"/>
          <p:cNvSpPr>
            <a:spLocks noGrp="1"/>
          </p:cNvSpPr>
          <p:nvPr>
            <p:ph idx="1"/>
          </p:nvPr>
        </p:nvSpPr>
        <p:spPr>
          <a:xfrm>
            <a:off x="563880" y="1484314"/>
            <a:ext cx="11353800" cy="490124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hangingPunct="0">
              <a:buNone/>
            </a:pPr>
            <a:r>
              <a:rPr lang="en-US" sz="2000" dirty="0"/>
              <a:t>Type of medical opinion(s) requested: Aggravation of a pre-service disability</a:t>
            </a:r>
          </a:p>
          <a:p>
            <a:pPr marL="0" indent="0" hangingPunct="0">
              <a:buNone/>
            </a:pPr>
            <a:r>
              <a:rPr lang="en-US" sz="2000" dirty="0"/>
              <a:t>Contention: Claimed Condition: _____________________________</a:t>
            </a:r>
          </a:p>
          <a:p>
            <a:pPr marL="0" indent="0" hangingPunct="0">
              <a:buNone/>
            </a:pPr>
            <a:r>
              <a:rPr lang="en-US" sz="2000" dirty="0"/>
              <a:t>The Veteran is claiming that his/her </a:t>
            </a:r>
            <a:r>
              <a:rPr lang="en-US" sz="2000" u="sng" dirty="0"/>
              <a:t>(insert “claimed condition”)</a:t>
            </a:r>
            <a:r>
              <a:rPr lang="en-US" sz="2000" dirty="0"/>
              <a:t> existed prior to service and was aggravated beyond its natural progression by </a:t>
            </a:r>
            <a:r>
              <a:rPr lang="en-US" sz="2000" u="sng" dirty="0"/>
              <a:t>(insert “claimed in-service injury, event, or illness</a:t>
            </a:r>
            <a:r>
              <a:rPr lang="en-US" sz="2000" u="sng" dirty="0" smtClean="0"/>
              <a:t>”)</a:t>
            </a:r>
            <a:r>
              <a:rPr lang="en-US" sz="2000" dirty="0" smtClean="0"/>
              <a:t>.</a:t>
            </a:r>
            <a:endParaRPr lang="en-US" sz="2000" dirty="0"/>
          </a:p>
          <a:p>
            <a:pPr marL="0" indent="0" hangingPunct="0">
              <a:buNone/>
            </a:pPr>
            <a:r>
              <a:rPr lang="en-US" sz="2000" dirty="0"/>
              <a:t>Opinion request:</a:t>
            </a:r>
          </a:p>
          <a:p>
            <a:pPr marL="0" indent="0" fontAlgn="auto">
              <a:buNone/>
            </a:pPr>
            <a:r>
              <a:rPr lang="en-US" sz="2000" dirty="0"/>
              <a:t>Was the Veteran’s </a:t>
            </a:r>
            <a:r>
              <a:rPr lang="en-US" sz="2000" u="sng" dirty="0"/>
              <a:t>(insert “claimed condition”), </a:t>
            </a:r>
            <a:r>
              <a:rPr lang="en-US" sz="2000" dirty="0"/>
              <a:t>which clearly and unmistakably existed prior to service, aggravated beyond its natural progression by </a:t>
            </a:r>
            <a:r>
              <a:rPr lang="en-US" sz="2000" u="sng" dirty="0"/>
              <a:t>(insert “claimed in-service injury, event, or illness”) </a:t>
            </a:r>
            <a:r>
              <a:rPr lang="en-US" sz="2000" dirty="0"/>
              <a:t>during service?  Rationale must be provided in the appropriate section below.  Your review is not limited to the evidence identified on this request form, or tabbed in the claims folder.  If an examination or additional testing is required, obtain them prior to rendering your opinion.</a:t>
            </a:r>
          </a:p>
          <a:p>
            <a:pPr marL="0" indent="0" fontAlgn="auto">
              <a:buNone/>
            </a:pPr>
            <a:r>
              <a:rPr lang="en-US" sz="2000" dirty="0"/>
              <a:t> </a:t>
            </a:r>
          </a:p>
          <a:p>
            <a:pPr marL="0" indent="0" fontAlgn="auto">
              <a:buNone/>
            </a:pPr>
            <a:r>
              <a:rPr lang="en-US" sz="2000" dirty="0"/>
              <a:t>Potentially relevant evidence:</a:t>
            </a:r>
          </a:p>
          <a:p>
            <a:pPr marL="0" indent="0" fontAlgn="auto">
              <a:buNone/>
            </a:pPr>
            <a:r>
              <a:rPr lang="en-US" sz="2000" dirty="0"/>
              <a:t>Tab A:  _________________________</a:t>
            </a:r>
          </a:p>
          <a:p>
            <a:pPr marL="0" indent="0" fontAlgn="auto">
              <a:buNone/>
            </a:pPr>
            <a:r>
              <a:rPr lang="en-US" sz="2000" dirty="0"/>
              <a:t>Tab B: _________________________</a:t>
            </a:r>
          </a:p>
          <a:p>
            <a:pPr marL="0" indent="0" hangingPunct="0">
              <a:buNone/>
            </a:pPr>
            <a:endParaRPr lang="en-US" sz="2000" dirty="0"/>
          </a:p>
        </p:txBody>
      </p:sp>
    </p:spTree>
    <p:extLst>
      <p:ext uri="{BB962C8B-B14F-4D97-AF65-F5344CB8AC3E}">
        <p14:creationId xmlns:p14="http://schemas.microsoft.com/office/powerpoint/2010/main" val="1189987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Aggravation of nonservice-connected disability</a:t>
            </a:r>
          </a:p>
        </p:txBody>
      </p:sp>
      <p:sp>
        <p:nvSpPr>
          <p:cNvPr id="3" name="Content Placeholder 2"/>
          <p:cNvSpPr>
            <a:spLocks noGrp="1"/>
          </p:cNvSpPr>
          <p:nvPr>
            <p:ph idx="1"/>
          </p:nvPr>
        </p:nvSpPr>
        <p:spPr>
          <a:xfrm>
            <a:off x="563880" y="1499554"/>
            <a:ext cx="11353800" cy="47183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hangingPunct="0">
              <a:buNone/>
            </a:pPr>
            <a:r>
              <a:rPr lang="en-US" sz="2000" dirty="0"/>
              <a:t>Type of medical opinion(s) requested: Aggravation of nonservice-connected disability</a:t>
            </a:r>
          </a:p>
          <a:p>
            <a:pPr marL="0" indent="0" hangingPunct="0">
              <a:buNone/>
            </a:pPr>
            <a:r>
              <a:rPr lang="en-US" sz="2000" dirty="0"/>
              <a:t>Contention: Claimed Condition: _____________________________</a:t>
            </a:r>
          </a:p>
          <a:p>
            <a:pPr marL="0" indent="0" hangingPunct="0">
              <a:buNone/>
            </a:pPr>
            <a:r>
              <a:rPr lang="en-US" sz="2000" dirty="0"/>
              <a:t>The Veteran contends that his/her (insert “claimed condition”) was aggravated beyond natural progression by his or her (insert “service connected condition”).</a:t>
            </a:r>
          </a:p>
          <a:p>
            <a:pPr marL="0" indent="0" hangingPunct="0">
              <a:buNone/>
            </a:pPr>
            <a:r>
              <a:rPr lang="en-US" sz="2000" dirty="0"/>
              <a:t>Opinion request:</a:t>
            </a:r>
          </a:p>
          <a:p>
            <a:pPr marL="0" indent="0" hangingPunct="0">
              <a:buNone/>
            </a:pPr>
            <a:r>
              <a:rPr lang="en-US" sz="2000" dirty="0"/>
              <a:t>Was the Veteran’s (insert “claimed condition”) at least as likely as not aggravated beyond its natural progression by (insert “service connected condition”)?  Rationale must be provided in the appropriate section below.  Your review is not limited to the evidence identified on this request form, or tabbed in the claims folder.  If an examination or additional testing is required, obtain them prior to rendering your opinion.</a:t>
            </a:r>
          </a:p>
          <a:p>
            <a:pPr marL="0" indent="0" fontAlgn="auto">
              <a:buNone/>
            </a:pPr>
            <a:r>
              <a:rPr lang="en-US" sz="2000" dirty="0"/>
              <a:t>Potentially relevant evidence:</a:t>
            </a:r>
          </a:p>
          <a:p>
            <a:pPr marL="0" indent="0" fontAlgn="auto">
              <a:buNone/>
            </a:pPr>
            <a:r>
              <a:rPr lang="en-US" sz="2000" dirty="0"/>
              <a:t>Tab A:  </a:t>
            </a:r>
            <a:r>
              <a:rPr lang="en-US" sz="2000" dirty="0" smtClean="0"/>
              <a:t>________________________</a:t>
            </a:r>
            <a:endParaRPr lang="en-US" sz="2000" dirty="0"/>
          </a:p>
          <a:p>
            <a:pPr marL="0" indent="0" fontAlgn="auto">
              <a:buNone/>
            </a:pPr>
            <a:r>
              <a:rPr lang="en-US" sz="2000" dirty="0"/>
              <a:t>Tab B: _________________________</a:t>
            </a:r>
          </a:p>
          <a:p>
            <a:pPr marL="0" indent="0" hangingPunct="0">
              <a:buNone/>
            </a:pPr>
            <a:endParaRPr lang="en-US" sz="2000" dirty="0"/>
          </a:p>
        </p:txBody>
      </p:sp>
    </p:spTree>
    <p:extLst>
      <p:ext uri="{BB962C8B-B14F-4D97-AF65-F5344CB8AC3E}">
        <p14:creationId xmlns:p14="http://schemas.microsoft.com/office/powerpoint/2010/main" val="2856278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Opinion Regarding Conflicting Medical Evidence</a:t>
            </a:r>
          </a:p>
        </p:txBody>
      </p:sp>
      <p:sp>
        <p:nvSpPr>
          <p:cNvPr id="3" name="Content Placeholder 2"/>
          <p:cNvSpPr>
            <a:spLocks noGrp="1"/>
          </p:cNvSpPr>
          <p:nvPr>
            <p:ph idx="1"/>
          </p:nvPr>
        </p:nvSpPr>
        <p:spPr>
          <a:xfrm>
            <a:off x="640080" y="1560514"/>
            <a:ext cx="11353800" cy="47183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hangingPunct="0">
              <a:buNone/>
            </a:pPr>
            <a:r>
              <a:rPr lang="en-US" sz="2000" dirty="0"/>
              <a:t>There is conflicting medical evidence.  We are asking that you review this medical evidence and provide an opinion.  The following is a summary of the conflicting medical evidence as it relates to the Veteran’s claim:________________________________________</a:t>
            </a:r>
          </a:p>
          <a:p>
            <a:pPr marL="0" indent="0" fontAlgn="auto">
              <a:buNone/>
            </a:pPr>
            <a:r>
              <a:rPr lang="en-US" sz="2000" dirty="0"/>
              <a:t> </a:t>
            </a:r>
          </a:p>
          <a:p>
            <a:pPr marL="0" indent="0" fontAlgn="auto">
              <a:buNone/>
            </a:pPr>
            <a:r>
              <a:rPr lang="en-US" sz="2000" dirty="0"/>
              <a:t>Potentially relevant evidence:</a:t>
            </a:r>
          </a:p>
          <a:p>
            <a:pPr marL="0" indent="0" fontAlgn="auto">
              <a:buNone/>
            </a:pPr>
            <a:r>
              <a:rPr lang="en-US" sz="2000" dirty="0"/>
              <a:t>Tab A:  _________________________</a:t>
            </a:r>
          </a:p>
          <a:p>
            <a:pPr marL="0" indent="0" fontAlgn="auto">
              <a:buNone/>
            </a:pPr>
            <a:r>
              <a:rPr lang="en-US" sz="2000" dirty="0"/>
              <a:t>Tab B: _________________________</a:t>
            </a:r>
          </a:p>
          <a:p>
            <a:pPr marL="0" indent="0" hangingPunct="0">
              <a:buNone/>
            </a:pPr>
            <a:endParaRPr lang="en-US" sz="2000" dirty="0"/>
          </a:p>
        </p:txBody>
      </p:sp>
    </p:spTree>
    <p:extLst>
      <p:ext uri="{BB962C8B-B14F-4D97-AF65-F5344CB8AC3E}">
        <p14:creationId xmlns:p14="http://schemas.microsoft.com/office/powerpoint/2010/main" val="2845138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Medical Opinions in 1151 Claims</a:t>
            </a:r>
          </a:p>
        </p:txBody>
      </p:sp>
      <p:sp>
        <p:nvSpPr>
          <p:cNvPr id="3" name="Content Placeholder 2"/>
          <p:cNvSpPr>
            <a:spLocks noGrp="1"/>
          </p:cNvSpPr>
          <p:nvPr>
            <p:ph idx="1"/>
          </p:nvPr>
        </p:nvSpPr>
        <p:spPr>
          <a:xfrm>
            <a:off x="640080" y="1408114"/>
            <a:ext cx="11353800" cy="49317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0" indent="0" fontAlgn="auto">
              <a:buNone/>
            </a:pPr>
            <a:r>
              <a:rPr lang="en-US" sz="2400" dirty="0"/>
              <a:t>To clarify whether the care, treatment, or examination at issue resulted in additional disability or death, it may be necessary to obtain</a:t>
            </a:r>
          </a:p>
          <a:p>
            <a:pPr lvl="0" fontAlgn="auto"/>
            <a:r>
              <a:rPr lang="en-US" sz="2400" dirty="0"/>
              <a:t>a medical opinion from a VA medical facility </a:t>
            </a:r>
            <a:endParaRPr lang="en-US" sz="2400" dirty="0" smtClean="0"/>
          </a:p>
          <a:p>
            <a:pPr lvl="0" fontAlgn="auto"/>
            <a:r>
              <a:rPr lang="en-US" sz="2400" dirty="0" smtClean="0"/>
              <a:t>independent </a:t>
            </a:r>
            <a:r>
              <a:rPr lang="en-US" sz="2400" dirty="0"/>
              <a:t>medical evidence, such as</a:t>
            </a:r>
          </a:p>
          <a:p>
            <a:pPr lvl="1" fontAlgn="auto"/>
            <a:r>
              <a:rPr lang="en-US" sz="2000" dirty="0"/>
              <a:t>a medical statement provided by a regional office (RO) rating specialist who is a qualified medical professional, such as a physician, physician’s assistant, or registered nurse, and not a signatory to the rating, or</a:t>
            </a:r>
          </a:p>
          <a:p>
            <a:pPr lvl="1" fontAlgn="auto"/>
            <a:r>
              <a:rPr lang="en-US" sz="2000" dirty="0"/>
              <a:t>information from a medical treatise, such as </a:t>
            </a:r>
            <a:r>
              <a:rPr lang="en-US" sz="2000" i="1" dirty="0"/>
              <a:t>The Merck Manual of Diagnosis and Therapy, Cecil Textbook of Medicine,</a:t>
            </a:r>
            <a:r>
              <a:rPr lang="en-US" sz="2000" dirty="0"/>
              <a:t> or </a:t>
            </a:r>
            <a:r>
              <a:rPr lang="en-US" sz="2000" i="1" dirty="0"/>
              <a:t>Physician’s Desk Reference (PDR)</a:t>
            </a:r>
            <a:r>
              <a:rPr lang="en-US" sz="2000" dirty="0"/>
              <a:t>, and/or</a:t>
            </a:r>
          </a:p>
          <a:p>
            <a:r>
              <a:rPr lang="en-US" sz="2400" dirty="0"/>
              <a:t>an independent medical opinion under </a:t>
            </a:r>
            <a:r>
              <a:rPr lang="en-US" sz="2400" u="sng" dirty="0">
                <a:hlinkClick r:id="rId2"/>
              </a:rPr>
              <a:t>38 CFR 3.328</a:t>
            </a:r>
            <a:r>
              <a:rPr lang="en-US" sz="2400" dirty="0"/>
              <a:t>, but only when warranted by the medical complexity or controversy involved in the case.</a:t>
            </a:r>
            <a:endParaRPr lang="en-US" sz="4000" dirty="0"/>
          </a:p>
        </p:txBody>
      </p:sp>
    </p:spTree>
    <p:extLst>
      <p:ext uri="{BB962C8B-B14F-4D97-AF65-F5344CB8AC3E}">
        <p14:creationId xmlns:p14="http://schemas.microsoft.com/office/powerpoint/2010/main" val="291332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sp>
        <p:nvSpPr>
          <p:cNvPr id="3" name="Content Placeholder 2"/>
          <p:cNvSpPr>
            <a:spLocks noGrp="1"/>
          </p:cNvSpPr>
          <p:nvPr>
            <p:ph idx="1"/>
          </p:nvPr>
        </p:nvSpPr>
        <p:spPr>
          <a:xfrm>
            <a:off x="640080" y="1560514"/>
            <a:ext cx="11353800" cy="4718366"/>
          </a:xfrm>
        </p:spPr>
        <p:txBody>
          <a:bodyPr/>
          <a:lstStyle/>
          <a:p>
            <a:pPr lvl="0" hangingPunct="0"/>
            <a:r>
              <a:rPr lang="en-US" sz="3200" dirty="0"/>
              <a:t>Indicate who may request a medical opinion</a:t>
            </a:r>
          </a:p>
          <a:p>
            <a:pPr lvl="0" hangingPunct="0"/>
            <a:r>
              <a:rPr lang="en-US" sz="3200" dirty="0"/>
              <a:t>Identify the </a:t>
            </a:r>
            <a:r>
              <a:rPr lang="en-US" sz="3200" dirty="0" smtClean="0"/>
              <a:t>regulation </a:t>
            </a:r>
            <a:r>
              <a:rPr lang="en-US" sz="3200" dirty="0"/>
              <a:t>governing requesting medical opinions</a:t>
            </a:r>
          </a:p>
          <a:p>
            <a:pPr lvl="0" hangingPunct="0"/>
            <a:r>
              <a:rPr lang="en-US" sz="3200" dirty="0"/>
              <a:t>Identify evidence for medical opinions</a:t>
            </a:r>
          </a:p>
          <a:p>
            <a:pPr lvl="0" hangingPunct="0"/>
            <a:r>
              <a:rPr lang="en-US" sz="3200" dirty="0"/>
              <a:t>Identify the tools and steps required to request medical opinions</a:t>
            </a:r>
          </a:p>
          <a:p>
            <a:pPr lvl="0" hangingPunct="0"/>
            <a:r>
              <a:rPr lang="en-US" sz="3200" dirty="0"/>
              <a:t>Differentiate the types of medical </a:t>
            </a:r>
            <a:r>
              <a:rPr lang="en-US" sz="3200" dirty="0" smtClean="0"/>
              <a:t>opinions</a:t>
            </a:r>
            <a:endParaRPr lang="en-US" sz="3200" dirty="0"/>
          </a:p>
        </p:txBody>
      </p:sp>
    </p:spTree>
    <p:extLst>
      <p:ext uri="{BB962C8B-B14F-4D97-AF65-F5344CB8AC3E}">
        <p14:creationId xmlns:p14="http://schemas.microsoft.com/office/powerpoint/2010/main" val="1256023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Medical Opinions in 1151 Claims</a:t>
            </a:r>
          </a:p>
        </p:txBody>
      </p:sp>
      <p:sp>
        <p:nvSpPr>
          <p:cNvPr id="3" name="Content Placeholder 2"/>
          <p:cNvSpPr>
            <a:spLocks noGrp="1"/>
          </p:cNvSpPr>
          <p:nvPr>
            <p:ph idx="1"/>
          </p:nvPr>
        </p:nvSpPr>
        <p:spPr>
          <a:xfrm>
            <a:off x="640080" y="2799557"/>
            <a:ext cx="11353800" cy="1258886"/>
          </a:xfrm>
        </p:spPr>
        <p:txBody>
          <a:bodyPr/>
          <a:lstStyle/>
          <a:p>
            <a:pPr marL="0" indent="0">
              <a:buNone/>
            </a:pPr>
            <a:r>
              <a:rPr lang="en-US" sz="3600" dirty="0" smtClean="0"/>
              <a:t>Remember, only RVSRs and DROs are authorized to request medical opinions in 1151 Claims.</a:t>
            </a:r>
            <a:endParaRPr lang="en-US" sz="3600" dirty="0"/>
          </a:p>
        </p:txBody>
      </p:sp>
    </p:spTree>
    <p:extLst>
      <p:ext uri="{BB962C8B-B14F-4D97-AF65-F5344CB8AC3E}">
        <p14:creationId xmlns:p14="http://schemas.microsoft.com/office/powerpoint/2010/main" val="193019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Opinions Required For Remands</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When requesting an opinion in compliance with BVA remand instructions explain specifically what is needed. </a:t>
            </a:r>
          </a:p>
          <a:p>
            <a:pPr marL="0" indent="0">
              <a:buNone/>
            </a:pPr>
            <a:r>
              <a:rPr lang="en-US" dirty="0"/>
              <a:t>Quoting the instructions from BVA on the medical opinion request may be helpful, but try to avoid legal jargon.</a:t>
            </a:r>
          </a:p>
          <a:p>
            <a:pPr marL="0" indent="0">
              <a:buNone/>
            </a:pPr>
            <a:endParaRPr lang="en-US" sz="2000" dirty="0"/>
          </a:p>
          <a:p>
            <a:pPr marL="0" indent="0">
              <a:buNone/>
            </a:pPr>
            <a:r>
              <a:rPr lang="en-US" dirty="0"/>
              <a:t>Important: Do not simply refer the examiner to the claims folder containing the remand instructions</a:t>
            </a:r>
            <a:r>
              <a:rPr lang="en-US" dirty="0" smtClean="0"/>
              <a:t>.</a:t>
            </a:r>
            <a:endParaRPr lang="en-US" dirty="0"/>
          </a:p>
          <a:p>
            <a:pPr marL="0" indent="0">
              <a:buNone/>
            </a:pPr>
            <a:endParaRPr lang="en-US" sz="2000" dirty="0"/>
          </a:p>
          <a:p>
            <a:pPr marL="0" indent="0">
              <a:buNone/>
            </a:pPr>
            <a:r>
              <a:rPr lang="en-US" dirty="0" smtClean="0"/>
              <a:t>Note: Only RVSRs and DROs are authorized to request medical opinions for BVA remands.</a:t>
            </a:r>
            <a:endParaRPr lang="en-US" dirty="0"/>
          </a:p>
        </p:txBody>
      </p:sp>
    </p:spTree>
    <p:extLst>
      <p:ext uri="{BB962C8B-B14F-4D97-AF65-F5344CB8AC3E}">
        <p14:creationId xmlns:p14="http://schemas.microsoft.com/office/powerpoint/2010/main" val="2290207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Medical Opinions</a:t>
            </a:r>
          </a:p>
        </p:txBody>
      </p:sp>
      <p:sp>
        <p:nvSpPr>
          <p:cNvPr id="3" name="Content Placeholder 2"/>
          <p:cNvSpPr>
            <a:spLocks noGrp="1"/>
          </p:cNvSpPr>
          <p:nvPr>
            <p:ph idx="1"/>
          </p:nvPr>
        </p:nvSpPr>
        <p:spPr>
          <a:xfrm>
            <a:off x="640080" y="1435576"/>
            <a:ext cx="11353800" cy="4828064"/>
          </a:xfrm>
        </p:spPr>
        <p:txBody>
          <a:bodyPr/>
          <a:lstStyle/>
          <a:p>
            <a:pPr marL="0" indent="0">
              <a:buNone/>
            </a:pPr>
            <a:r>
              <a:rPr lang="en-US" dirty="0"/>
              <a:t>If warranted by the medical complexity or the controversy of a pending claim, an independent medical </a:t>
            </a:r>
            <a:r>
              <a:rPr lang="en-US" dirty="0" smtClean="0"/>
              <a:t>opinion (IMO) </a:t>
            </a:r>
            <a:r>
              <a:rPr lang="en-US" dirty="0"/>
              <a:t>under 38 CFR 3.328 may be obtained from medical experts who are not VA employees</a:t>
            </a:r>
            <a:r>
              <a:rPr lang="en-US" dirty="0" smtClean="0"/>
              <a:t>.</a:t>
            </a:r>
          </a:p>
          <a:p>
            <a:pPr marL="0" indent="0">
              <a:buNone/>
            </a:pPr>
            <a:endParaRPr lang="en-US" dirty="0"/>
          </a:p>
          <a:p>
            <a:pPr marL="0" indent="0">
              <a:buNone/>
            </a:pPr>
            <a:r>
              <a:rPr lang="en-US" dirty="0" smtClean="0"/>
              <a:t>Notes: </a:t>
            </a:r>
          </a:p>
          <a:p>
            <a:r>
              <a:rPr lang="en-US" dirty="0" smtClean="0"/>
              <a:t>Only RVSRs and DROs are authorized to start the process to request IMOs.</a:t>
            </a:r>
          </a:p>
          <a:p>
            <a:r>
              <a:rPr lang="en-US" dirty="0" smtClean="0"/>
              <a:t>If the claimant or claimant’s representative request an IMO, then refer the case to a RVSR or DRO.</a:t>
            </a:r>
            <a:endParaRPr lang="en-US" dirty="0"/>
          </a:p>
        </p:txBody>
      </p:sp>
    </p:spTree>
    <p:extLst>
      <p:ext uri="{BB962C8B-B14F-4D97-AF65-F5344CB8AC3E}">
        <p14:creationId xmlns:p14="http://schemas.microsoft.com/office/powerpoint/2010/main" val="1349450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Requests for an Independent Medical Opinion</a:t>
            </a:r>
          </a:p>
        </p:txBody>
      </p:sp>
      <p:graphicFrame>
        <p:nvGraphicFramePr>
          <p:cNvPr id="4" name="Table 3"/>
          <p:cNvGraphicFramePr>
            <a:graphicFrameLocks noGrp="1"/>
          </p:cNvGraphicFramePr>
          <p:nvPr>
            <p:extLst>
              <p:ext uri="{D42A27DB-BD31-4B8C-83A1-F6EECF244321}">
                <p14:modId xmlns:p14="http://schemas.microsoft.com/office/powerpoint/2010/main" val="2338828833"/>
              </p:ext>
            </p:extLst>
          </p:nvPr>
        </p:nvGraphicFramePr>
        <p:xfrm>
          <a:off x="731519" y="1467139"/>
          <a:ext cx="10911840" cy="4777193"/>
        </p:xfrm>
        <a:graphic>
          <a:graphicData uri="http://schemas.openxmlformats.org/drawingml/2006/table">
            <a:tbl>
              <a:tblPr firstRow="1" firstCol="1" bandRow="1">
                <a:tableStyleId>{5C22544A-7EE6-4342-B048-85BDC9FD1C3A}</a:tableStyleId>
              </a:tblPr>
              <a:tblGrid>
                <a:gridCol w="701041"/>
                <a:gridCol w="2148840"/>
                <a:gridCol w="8061959"/>
              </a:tblGrid>
              <a:tr h="125855">
                <a:tc>
                  <a:txBody>
                    <a:bodyPr/>
                    <a:lstStyle/>
                    <a:p>
                      <a:pPr marL="0" marR="0" algn="ctr" fontAlgn="auto" hangingPunct="1">
                        <a:spcBef>
                          <a:spcPts val="600"/>
                        </a:spcBef>
                        <a:spcAft>
                          <a:spcPts val="0"/>
                        </a:spcAft>
                      </a:pPr>
                      <a:r>
                        <a:rPr lang="en-US" sz="1200">
                          <a:effectLst/>
                        </a:rPr>
                        <a:t>Stage</a:t>
                      </a:r>
                      <a:endParaRPr lang="en-US" sz="1200">
                        <a:effectLst/>
                        <a:latin typeface="Times New Roman"/>
                        <a:ea typeface="Times New Roman"/>
                      </a:endParaRPr>
                    </a:p>
                  </a:txBody>
                  <a:tcPr marL="0" marR="0" marT="0" marB="0" anchor="ctr"/>
                </a:tc>
                <a:tc>
                  <a:txBody>
                    <a:bodyPr/>
                    <a:lstStyle/>
                    <a:p>
                      <a:pPr marL="0" marR="0" algn="ctr" fontAlgn="auto" hangingPunct="1">
                        <a:spcBef>
                          <a:spcPts val="600"/>
                        </a:spcBef>
                        <a:spcAft>
                          <a:spcPts val="0"/>
                        </a:spcAft>
                      </a:pPr>
                      <a:r>
                        <a:rPr lang="en-US" sz="1200">
                          <a:effectLst/>
                        </a:rPr>
                        <a:t>Who is Responsible</a:t>
                      </a:r>
                      <a:endParaRPr lang="en-US" sz="1200">
                        <a:effectLst/>
                        <a:latin typeface="Times New Roman"/>
                        <a:ea typeface="Times New Roman"/>
                      </a:endParaRPr>
                    </a:p>
                  </a:txBody>
                  <a:tcPr marL="0" marR="0" marT="0" marB="0" anchor="ctr"/>
                </a:tc>
                <a:tc>
                  <a:txBody>
                    <a:bodyPr/>
                    <a:lstStyle/>
                    <a:p>
                      <a:pPr marL="0" marR="0" algn="ctr" fontAlgn="auto" hangingPunct="1">
                        <a:spcBef>
                          <a:spcPts val="600"/>
                        </a:spcBef>
                        <a:spcAft>
                          <a:spcPts val="0"/>
                        </a:spcAft>
                      </a:pPr>
                      <a:r>
                        <a:rPr lang="en-US" sz="1200">
                          <a:effectLst/>
                        </a:rPr>
                        <a:t>Description</a:t>
                      </a:r>
                      <a:endParaRPr lang="en-US" sz="1200">
                        <a:effectLst/>
                        <a:latin typeface="Times New Roman"/>
                        <a:ea typeface="Times New Roman"/>
                      </a:endParaRPr>
                    </a:p>
                  </a:txBody>
                  <a:tcPr marL="0" marR="0" marT="0" marB="0" anchor="ctr"/>
                </a:tc>
              </a:tr>
              <a:tr h="734154">
                <a:tc>
                  <a:txBody>
                    <a:bodyPr/>
                    <a:lstStyle/>
                    <a:p>
                      <a:pPr marL="0" marR="0" algn="ctr" fontAlgn="auto" hangingPunct="1">
                        <a:spcBef>
                          <a:spcPts val="600"/>
                        </a:spcBef>
                        <a:spcAft>
                          <a:spcPts val="0"/>
                        </a:spcAft>
                      </a:pPr>
                      <a:r>
                        <a:rPr lang="en-US" sz="1200" dirty="0">
                          <a:effectLst/>
                        </a:rPr>
                        <a:t>1</a:t>
                      </a:r>
                      <a:endParaRPr lang="en-US" sz="1200" dirty="0">
                        <a:effectLst/>
                        <a:latin typeface="Times New Roman"/>
                        <a:ea typeface="Times New Roman"/>
                      </a:endParaRPr>
                    </a:p>
                  </a:txBody>
                  <a:tcPr marL="0" marR="0" marT="0" marB="0" anchor="ctr"/>
                </a:tc>
                <a:tc>
                  <a:txBody>
                    <a:bodyPr/>
                    <a:lstStyle/>
                    <a:p>
                      <a:pPr marL="342900" marR="0" lvl="0" indent="-342900" fontAlgn="auto" hangingPunct="1">
                        <a:spcBef>
                          <a:spcPts val="600"/>
                        </a:spcBef>
                        <a:spcAft>
                          <a:spcPts val="0"/>
                        </a:spcAft>
                        <a:buSzPts val="1000"/>
                        <a:buFont typeface="Symbol"/>
                        <a:buChar char=""/>
                        <a:tabLst>
                          <a:tab pos="457200" algn="l"/>
                        </a:tabLst>
                      </a:pPr>
                      <a:r>
                        <a:rPr lang="en-US" sz="1200" dirty="0">
                          <a:effectLst/>
                        </a:rPr>
                        <a:t>RVSR</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DRO, or</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service organization representative</a:t>
                      </a:r>
                      <a:endParaRPr lang="en-US" sz="1200" dirty="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dirty="0">
                          <a:effectLst/>
                        </a:rPr>
                        <a:t>Brings the request for an independent medical opinion to the attention of the VSCM.</a:t>
                      </a:r>
                      <a:endParaRPr lang="en-US" sz="1200" dirty="0">
                        <a:effectLst/>
                        <a:latin typeface="Times New Roman"/>
                        <a:ea typeface="Times New Roman"/>
                      </a:endParaRPr>
                    </a:p>
                  </a:txBody>
                  <a:tcPr marL="0" marR="0" marT="0" marB="0"/>
                </a:tc>
              </a:tr>
              <a:tr h="331181">
                <a:tc>
                  <a:txBody>
                    <a:bodyPr/>
                    <a:lstStyle/>
                    <a:p>
                      <a:pPr marL="0" marR="0" algn="ctr" fontAlgn="auto" hangingPunct="1">
                        <a:spcBef>
                          <a:spcPts val="600"/>
                        </a:spcBef>
                        <a:spcAft>
                          <a:spcPts val="0"/>
                        </a:spcAft>
                      </a:pPr>
                      <a:r>
                        <a:rPr lang="en-US" sz="1200">
                          <a:effectLst/>
                        </a:rPr>
                        <a:t>2</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a:effectLst/>
                        </a:rPr>
                        <a:t>VSCM</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dirty="0">
                          <a:effectLst/>
                        </a:rPr>
                        <a:t>Decides whether the request has merit.</a:t>
                      </a:r>
                      <a:endParaRPr lang="en-US" sz="1200" dirty="0">
                        <a:effectLst/>
                        <a:latin typeface="Times New Roman"/>
                        <a:ea typeface="Times New Roman"/>
                      </a:endParaRPr>
                    </a:p>
                  </a:txBody>
                  <a:tcPr marL="0" marR="0" marT="0" marB="0"/>
                </a:tc>
              </a:tr>
              <a:tr h="1123661">
                <a:tc>
                  <a:txBody>
                    <a:bodyPr/>
                    <a:lstStyle/>
                    <a:p>
                      <a:pPr marL="0" marR="0" algn="ctr" fontAlgn="auto" hangingPunct="1">
                        <a:spcBef>
                          <a:spcPts val="600"/>
                        </a:spcBef>
                        <a:spcAft>
                          <a:spcPts val="0"/>
                        </a:spcAft>
                      </a:pPr>
                      <a:r>
                        <a:rPr lang="en-US" sz="1200">
                          <a:effectLst/>
                        </a:rPr>
                        <a:t>3</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a:effectLst/>
                        </a:rPr>
                        <a:t>VSCM</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dirty="0">
                          <a:effectLst/>
                        </a:rPr>
                        <a:t>Does the request have merit?</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If yes, refers the request to Compensation Service (211) for review.</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If no, denies the request without the need for referral to Compensation Service.</a:t>
                      </a:r>
                    </a:p>
                    <a:p>
                      <a:pPr marL="0" marR="0" fontAlgn="auto" hangingPunct="1">
                        <a:spcBef>
                          <a:spcPts val="600"/>
                        </a:spcBef>
                        <a:spcAft>
                          <a:spcPts val="0"/>
                        </a:spcAft>
                      </a:pPr>
                      <a:r>
                        <a:rPr lang="en-US" sz="1200" dirty="0">
                          <a:effectLst/>
                        </a:rPr>
                        <a:t>Important: This determination may be contested as part of an appeal on the primary issue under consideration.</a:t>
                      </a:r>
                      <a:endParaRPr lang="en-US" sz="1200" dirty="0">
                        <a:effectLst/>
                        <a:latin typeface="Times New Roman"/>
                        <a:ea typeface="Times New Roman"/>
                      </a:endParaRPr>
                    </a:p>
                  </a:txBody>
                  <a:tcPr marL="0" marR="0" marT="0" marB="0"/>
                </a:tc>
              </a:tr>
              <a:tr h="304800">
                <a:tc>
                  <a:txBody>
                    <a:bodyPr/>
                    <a:lstStyle/>
                    <a:p>
                      <a:pPr marL="0" marR="0" algn="ctr" fontAlgn="auto" hangingPunct="1">
                        <a:spcBef>
                          <a:spcPts val="600"/>
                        </a:spcBef>
                        <a:spcAft>
                          <a:spcPts val="0"/>
                        </a:spcAft>
                      </a:pPr>
                      <a:r>
                        <a:rPr lang="en-US" sz="1200">
                          <a:effectLst/>
                        </a:rPr>
                        <a:t>4</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a:effectLst/>
                        </a:rPr>
                        <a:t>Compensation Service</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dirty="0">
                          <a:effectLst/>
                        </a:rPr>
                        <a:t>Decides whether the request has merit.</a:t>
                      </a:r>
                      <a:endParaRPr lang="en-US" sz="1200" dirty="0">
                        <a:effectLst/>
                        <a:latin typeface="Times New Roman"/>
                        <a:ea typeface="Times New Roman"/>
                      </a:endParaRPr>
                    </a:p>
                  </a:txBody>
                  <a:tcPr marL="0" marR="0" marT="0" marB="0"/>
                </a:tc>
              </a:tr>
              <a:tr h="1950751">
                <a:tc>
                  <a:txBody>
                    <a:bodyPr/>
                    <a:lstStyle/>
                    <a:p>
                      <a:pPr marL="0" marR="0" algn="ctr" fontAlgn="auto" hangingPunct="1">
                        <a:spcBef>
                          <a:spcPts val="600"/>
                        </a:spcBef>
                        <a:spcAft>
                          <a:spcPts val="0"/>
                        </a:spcAft>
                      </a:pPr>
                      <a:r>
                        <a:rPr lang="en-US" sz="1200">
                          <a:effectLst/>
                        </a:rPr>
                        <a:t>5</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a:effectLst/>
                        </a:rPr>
                        <a:t>Compensation Service</a:t>
                      </a:r>
                      <a:endParaRPr lang="en-US" sz="1200">
                        <a:effectLst/>
                        <a:latin typeface="Times New Roman"/>
                        <a:ea typeface="Times New Roman"/>
                      </a:endParaRPr>
                    </a:p>
                  </a:txBody>
                  <a:tcPr marL="0" marR="0" marT="0" marB="0"/>
                </a:tc>
                <a:tc>
                  <a:txBody>
                    <a:bodyPr/>
                    <a:lstStyle/>
                    <a:p>
                      <a:pPr marL="0" marR="0" fontAlgn="auto" hangingPunct="1">
                        <a:spcBef>
                          <a:spcPts val="600"/>
                        </a:spcBef>
                        <a:spcAft>
                          <a:spcPts val="0"/>
                        </a:spcAft>
                      </a:pPr>
                      <a:r>
                        <a:rPr lang="en-US" sz="1200" dirty="0">
                          <a:effectLst/>
                        </a:rPr>
                        <a:t>Does the request have merit?</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If yes</a:t>
                      </a:r>
                    </a:p>
                    <a:p>
                      <a:pPr marL="742950" marR="0" lvl="1" indent="-285750" fontAlgn="auto" hangingPunct="1">
                        <a:spcBef>
                          <a:spcPts val="600"/>
                        </a:spcBef>
                        <a:spcAft>
                          <a:spcPts val="0"/>
                        </a:spcAft>
                        <a:buSzPts val="1000"/>
                        <a:buFont typeface="Courier New"/>
                        <a:buChar char="o"/>
                        <a:tabLst>
                          <a:tab pos="914400" algn="l"/>
                        </a:tabLst>
                      </a:pPr>
                      <a:r>
                        <a:rPr lang="en-US" sz="1200" dirty="0">
                          <a:effectLst/>
                        </a:rPr>
                        <a:t>notifies the claimant that the request has been approved</a:t>
                      </a:r>
                    </a:p>
                    <a:p>
                      <a:pPr marL="742950" marR="0" lvl="1" indent="-285750" fontAlgn="auto" hangingPunct="1">
                        <a:spcBef>
                          <a:spcPts val="600"/>
                        </a:spcBef>
                        <a:spcAft>
                          <a:spcPts val="0"/>
                        </a:spcAft>
                        <a:buSzPts val="1000"/>
                        <a:buFont typeface="Courier New"/>
                        <a:buChar char="o"/>
                        <a:tabLst>
                          <a:tab pos="914400" algn="l"/>
                        </a:tabLst>
                      </a:pPr>
                      <a:r>
                        <a:rPr lang="en-US" sz="1200" dirty="0">
                          <a:effectLst/>
                        </a:rPr>
                        <a:t>obtains the opinion from the appropriate medical expert, and</a:t>
                      </a:r>
                    </a:p>
                    <a:p>
                      <a:pPr marL="742950" marR="0" lvl="1" indent="-285750" fontAlgn="auto" hangingPunct="1">
                        <a:spcBef>
                          <a:spcPts val="600"/>
                        </a:spcBef>
                        <a:spcAft>
                          <a:spcPts val="0"/>
                        </a:spcAft>
                        <a:buSzPts val="1000"/>
                        <a:buFont typeface="Courier New"/>
                        <a:buChar char="o"/>
                        <a:tabLst>
                          <a:tab pos="914400" algn="l"/>
                        </a:tabLst>
                      </a:pPr>
                      <a:r>
                        <a:rPr lang="en-US" sz="1200" dirty="0">
                          <a:effectLst/>
                        </a:rPr>
                        <a:t>sends a copy of the opinion when it is available.</a:t>
                      </a:r>
                    </a:p>
                    <a:p>
                      <a:pPr marL="342900" marR="0" lvl="0" indent="-342900" fontAlgn="auto" hangingPunct="1">
                        <a:spcBef>
                          <a:spcPts val="600"/>
                        </a:spcBef>
                        <a:spcAft>
                          <a:spcPts val="0"/>
                        </a:spcAft>
                        <a:buSzPts val="1000"/>
                        <a:buFont typeface="Symbol"/>
                        <a:buChar char=""/>
                        <a:tabLst>
                          <a:tab pos="457200" algn="l"/>
                        </a:tabLst>
                      </a:pPr>
                      <a:r>
                        <a:rPr lang="en-US" sz="1200" dirty="0">
                          <a:effectLst/>
                        </a:rPr>
                        <a:t>If no, denies the request.</a:t>
                      </a:r>
                    </a:p>
                    <a:p>
                      <a:pPr marL="0" marR="0" fontAlgn="auto" hangingPunct="1">
                        <a:spcBef>
                          <a:spcPts val="600"/>
                        </a:spcBef>
                        <a:spcAft>
                          <a:spcPts val="0"/>
                        </a:spcAft>
                      </a:pPr>
                      <a:r>
                        <a:rPr lang="en-US" sz="1200" dirty="0">
                          <a:effectLst/>
                        </a:rPr>
                        <a:t>Important: This determination may be contested as part of an appeal on the primary issue under consideration.</a:t>
                      </a:r>
                      <a:endParaRPr lang="en-US" sz="12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653904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Opinion Tools</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smtClean="0"/>
              <a:t>The following tools are utilized when requesting examinations and medical opinions:</a:t>
            </a:r>
          </a:p>
          <a:p>
            <a:r>
              <a:rPr lang="en-US" dirty="0"/>
              <a:t>Compensation and Pension Examination Request Routing Assistant (ERRA) web </a:t>
            </a:r>
            <a:r>
              <a:rPr lang="en-US" dirty="0" smtClean="0"/>
              <a:t>tool</a:t>
            </a:r>
          </a:p>
          <a:p>
            <a:r>
              <a:rPr lang="en-US" dirty="0"/>
              <a:t>Index of DBQ/Exams by Disability </a:t>
            </a:r>
            <a:r>
              <a:rPr lang="en-US" dirty="0" smtClean="0"/>
              <a:t>Tool</a:t>
            </a:r>
          </a:p>
          <a:p>
            <a:r>
              <a:rPr lang="en-US" dirty="0"/>
              <a:t>Exam Request Builder (ERB) </a:t>
            </a:r>
            <a:r>
              <a:rPr lang="en-US" dirty="0" smtClean="0"/>
              <a:t>Tool</a:t>
            </a:r>
          </a:p>
          <a:p>
            <a:r>
              <a:rPr lang="en-US" dirty="0"/>
              <a:t>Compensation and Pension Record Interchange </a:t>
            </a:r>
            <a:r>
              <a:rPr lang="en-US" dirty="0" smtClean="0"/>
              <a:t>(CAPRI) – VHA</a:t>
            </a:r>
          </a:p>
          <a:p>
            <a:r>
              <a:rPr lang="en-US" dirty="0"/>
              <a:t>the Centralized Administrative Accounting Transaction System (CAATS</a:t>
            </a:r>
            <a:r>
              <a:rPr lang="en-US" dirty="0" smtClean="0"/>
              <a:t>) – Contract exams</a:t>
            </a:r>
            <a:endParaRPr lang="en-US" dirty="0"/>
          </a:p>
        </p:txBody>
      </p:sp>
    </p:spTree>
    <p:extLst>
      <p:ext uri="{BB962C8B-B14F-4D97-AF65-F5344CB8AC3E}">
        <p14:creationId xmlns:p14="http://schemas.microsoft.com/office/powerpoint/2010/main" val="757748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Determine the Examination Facility</a:t>
            </a:r>
            <a:endParaRPr lang="en-US" dirty="0"/>
          </a:p>
        </p:txBody>
      </p:sp>
      <p:sp>
        <p:nvSpPr>
          <p:cNvPr id="3" name="Content Placeholder 2"/>
          <p:cNvSpPr>
            <a:spLocks noGrp="1"/>
          </p:cNvSpPr>
          <p:nvPr>
            <p:ph idx="1"/>
          </p:nvPr>
        </p:nvSpPr>
        <p:spPr>
          <a:xfrm>
            <a:off x="640080" y="1560514"/>
            <a:ext cx="11353800" cy="1152206"/>
          </a:xfrm>
        </p:spPr>
        <p:txBody>
          <a:bodyPr/>
          <a:lstStyle/>
          <a:p>
            <a:pPr marL="0" indent="0">
              <a:buNone/>
            </a:pPr>
            <a:r>
              <a:rPr lang="en-US" u="sng" dirty="0">
                <a:hlinkClick r:id="rId2"/>
              </a:rPr>
              <a:t>Compensation and Pension Examination Request Routing Assistant (ERRA) web </a:t>
            </a:r>
            <a:r>
              <a:rPr lang="en-US" u="sng" dirty="0" smtClean="0">
                <a:hlinkClick r:id="rId2"/>
              </a:rPr>
              <a:t>tool</a:t>
            </a:r>
            <a:endParaRPr lang="en-US" u="sng" dirty="0" smtClean="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778" y="2075584"/>
            <a:ext cx="5821582" cy="415066"/>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6563" y="2646636"/>
            <a:ext cx="3928012" cy="42851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 y="3350158"/>
            <a:ext cx="11028363"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3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640080" y="1560514"/>
            <a:ext cx="5166360" cy="1160010"/>
          </a:xfrm>
        </p:spPr>
        <p:txBody>
          <a:bodyPr/>
          <a:lstStyle/>
          <a:p>
            <a:pPr marL="0" lvl="0" indent="0" fontAlgn="auto">
              <a:buNone/>
            </a:pPr>
            <a:r>
              <a:rPr lang="en-US" dirty="0"/>
              <a:t>Select the appropriate medical opinion template, </a:t>
            </a:r>
            <a:r>
              <a:rPr lang="en-US" dirty="0" smtClean="0"/>
              <a:t>and</a:t>
            </a:r>
            <a:endParaRPr lang="en-US" dirty="0"/>
          </a:p>
        </p:txBody>
      </p:sp>
      <p:pic>
        <p:nvPicPr>
          <p:cNvPr id="4" name="Picture 3" descr="Exam Request Builder Versio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445" y="2558403"/>
            <a:ext cx="4568790" cy="3135200"/>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19" y="2558403"/>
            <a:ext cx="3579673" cy="126967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059838" y="1604296"/>
            <a:ext cx="58738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lvl="0" indent="0" fontAlgn="auto">
              <a:spcBef>
                <a:spcPct val="20000"/>
              </a:spcBef>
              <a:spcAft>
                <a:spcPct val="0"/>
              </a:spcAft>
              <a:buClr>
                <a:schemeClr val="accent6">
                  <a:lumMod val="75000"/>
                </a:schemeClr>
              </a:buClr>
              <a:buFont typeface="Wingdings" panose="05000000000000000000" pitchFamily="2" charset="2"/>
              <a:buNone/>
              <a:defRPr sz="2800">
                <a:solidFill>
                  <a:srgbClr val="1D3275"/>
                </a:solidFill>
              </a:defRPr>
            </a:lvl1pPr>
            <a:lvl2pPr marL="742950" indent="-285750" fontAlgn="base">
              <a:spcBef>
                <a:spcPct val="20000"/>
              </a:spcBef>
              <a:spcAft>
                <a:spcPct val="0"/>
              </a:spcAft>
              <a:buChar char="–"/>
              <a:defRPr sz="2400">
                <a:solidFill>
                  <a:srgbClr val="1D3275"/>
                </a:solidFill>
              </a:defRPr>
            </a:lvl2pPr>
            <a:lvl3pPr marL="1143000" indent="-228600" fontAlgn="base">
              <a:spcBef>
                <a:spcPct val="20000"/>
              </a:spcBef>
              <a:spcAft>
                <a:spcPct val="0"/>
              </a:spcAft>
              <a:buClr>
                <a:srgbClr val="CC0000"/>
              </a:buClr>
              <a:buChar char="•"/>
              <a:defRPr sz="2000">
                <a:solidFill>
                  <a:srgbClr val="1D3275"/>
                </a:solidFill>
              </a:defRPr>
            </a:lvl3pPr>
            <a:lvl4pPr marL="1600200" indent="-228600" fontAlgn="base">
              <a:spcBef>
                <a:spcPct val="20000"/>
              </a:spcBef>
              <a:spcAft>
                <a:spcPct val="0"/>
              </a:spcAft>
              <a:buChar char="–"/>
              <a:defRPr sz="2000">
                <a:solidFill>
                  <a:srgbClr val="1D3275"/>
                </a:solidFill>
              </a:defRPr>
            </a:lvl4pPr>
            <a:lvl5pPr marL="2057400" indent="-228600" fontAlgn="base">
              <a:spcBef>
                <a:spcPct val="20000"/>
              </a:spcBef>
              <a:spcAft>
                <a:spcPct val="0"/>
              </a:spcAft>
              <a:buChar char="»"/>
              <a:defRPr sz="2000">
                <a:solidFill>
                  <a:srgbClr val="1D3275"/>
                </a:solidFill>
              </a:defRPr>
            </a:lvl5pPr>
            <a:lvl6pPr marL="2514600" indent="-228600" fontAlgn="base">
              <a:spcBef>
                <a:spcPct val="20000"/>
              </a:spcBef>
              <a:spcAft>
                <a:spcPct val="0"/>
              </a:spcAft>
              <a:buChar char="»"/>
              <a:defRPr>
                <a:solidFill>
                  <a:srgbClr val="1D3275"/>
                </a:solidFill>
              </a:defRPr>
            </a:lvl6pPr>
            <a:lvl7pPr marL="2971800" indent="-228600" fontAlgn="base">
              <a:spcBef>
                <a:spcPct val="20000"/>
              </a:spcBef>
              <a:spcAft>
                <a:spcPct val="0"/>
              </a:spcAft>
              <a:buChar char="»"/>
              <a:defRPr>
                <a:solidFill>
                  <a:srgbClr val="1D3275"/>
                </a:solidFill>
              </a:defRPr>
            </a:lvl7pPr>
            <a:lvl8pPr marL="3429000" indent="-228600" fontAlgn="base">
              <a:spcBef>
                <a:spcPct val="20000"/>
              </a:spcBef>
              <a:spcAft>
                <a:spcPct val="0"/>
              </a:spcAft>
              <a:buChar char="»"/>
              <a:defRPr>
                <a:solidFill>
                  <a:srgbClr val="1D3275"/>
                </a:solidFill>
              </a:defRPr>
            </a:lvl8pPr>
            <a:lvl9pPr marL="3886200" indent="-228600" fontAlgn="base">
              <a:spcBef>
                <a:spcPct val="20000"/>
              </a:spcBef>
              <a:spcAft>
                <a:spcPct val="0"/>
              </a:spcAft>
              <a:buChar char="»"/>
              <a:defRPr>
                <a:solidFill>
                  <a:srgbClr val="1D3275"/>
                </a:solidFill>
              </a:defRPr>
            </a:lvl9pPr>
          </a:lstStyle>
          <a:p>
            <a:r>
              <a:rPr lang="en-US" dirty="0"/>
              <a:t>Populate all required fields in the ERB tool.</a:t>
            </a:r>
          </a:p>
        </p:txBody>
      </p:sp>
    </p:spTree>
    <p:extLst>
      <p:ext uri="{BB962C8B-B14F-4D97-AF65-F5344CB8AC3E}">
        <p14:creationId xmlns:p14="http://schemas.microsoft.com/office/powerpoint/2010/main" val="1819661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a:xfrm>
            <a:off x="617220" y="2738597"/>
            <a:ext cx="11353800" cy="1380806"/>
          </a:xfrm>
        </p:spPr>
        <p:txBody>
          <a:bodyPr/>
          <a:lstStyle/>
          <a:p>
            <a:pPr marL="0" indent="0">
              <a:buNone/>
            </a:pPr>
            <a:r>
              <a:rPr lang="en-US" sz="3200" dirty="0"/>
              <a:t>Edit the generated medical opinion language to ensure it is case-specific and will result in the necessary opinion.</a:t>
            </a:r>
          </a:p>
        </p:txBody>
      </p:sp>
    </p:spTree>
    <p:extLst>
      <p:ext uri="{BB962C8B-B14F-4D97-AF65-F5344CB8AC3E}">
        <p14:creationId xmlns:p14="http://schemas.microsoft.com/office/powerpoint/2010/main" val="236755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Create all required tracked items in the appropriate claims-processing system.</a:t>
            </a:r>
          </a:p>
          <a:p>
            <a:pPr marL="0" indent="0">
              <a:buNone/>
            </a:pPr>
            <a:r>
              <a:rPr lang="en-US" dirty="0"/>
              <a:t>Reference: For more information on creating a tracked item, see</a:t>
            </a:r>
          </a:p>
          <a:p>
            <a:r>
              <a:rPr lang="en-US" dirty="0" smtClean="0"/>
              <a:t>VBMS </a:t>
            </a:r>
            <a:r>
              <a:rPr lang="en-US" dirty="0"/>
              <a:t>User’s Guide, or</a:t>
            </a:r>
          </a:p>
          <a:p>
            <a:r>
              <a:rPr lang="en-US" dirty="0" smtClean="0"/>
              <a:t>MAP-D </a:t>
            </a:r>
            <a:r>
              <a:rPr lang="en-US" dirty="0"/>
              <a:t>User’s Guide</a:t>
            </a:r>
            <a:r>
              <a:rPr lang="en-US" dirty="0" smtClean="0"/>
              <a:t>.</a:t>
            </a:r>
            <a:endParaRPr lang="en-US" dirty="0"/>
          </a:p>
        </p:txBody>
      </p:sp>
    </p:spTree>
    <p:extLst>
      <p:ext uri="{BB962C8B-B14F-4D97-AF65-F5344CB8AC3E}">
        <p14:creationId xmlns:p14="http://schemas.microsoft.com/office/powerpoint/2010/main" val="41961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Open either the CAPRI or CAATs application.</a:t>
            </a:r>
          </a:p>
        </p:txBody>
      </p:sp>
    </p:spTree>
    <p:extLst>
      <p:ext uri="{BB962C8B-B14F-4D97-AF65-F5344CB8AC3E}">
        <p14:creationId xmlns:p14="http://schemas.microsoft.com/office/powerpoint/2010/main" val="224101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sz="3600" dirty="0"/>
          </a:p>
        </p:txBody>
      </p:sp>
      <p:sp>
        <p:nvSpPr>
          <p:cNvPr id="3" name="Content Placeholder 2"/>
          <p:cNvSpPr>
            <a:spLocks noGrp="1"/>
          </p:cNvSpPr>
          <p:nvPr>
            <p:ph idx="1"/>
          </p:nvPr>
        </p:nvSpPr>
        <p:spPr>
          <a:xfrm>
            <a:off x="640080" y="1560514"/>
            <a:ext cx="11353800" cy="4718366"/>
          </a:xfrm>
        </p:spPr>
        <p:txBody>
          <a:bodyPr/>
          <a:lstStyle/>
          <a:p>
            <a:pPr lvl="0" hangingPunct="0"/>
            <a:r>
              <a:rPr lang="en-US" sz="3200" u="sng" dirty="0">
                <a:hlinkClick r:id="rId2"/>
              </a:rPr>
              <a:t>38 CFR 3.159(c)(4) Providing medical examinations or obtaining medical opinions</a:t>
            </a:r>
            <a:endParaRPr lang="en-US" sz="3200" dirty="0"/>
          </a:p>
          <a:p>
            <a:pPr lvl="0" hangingPunct="0"/>
            <a:r>
              <a:rPr lang="en-US" sz="3200" u="sng" dirty="0">
                <a:hlinkClick r:id="rId3"/>
              </a:rPr>
              <a:t>McLendon v. Nicholson, June 5, 2006, No 04-0185</a:t>
            </a:r>
            <a:endParaRPr lang="en-US" sz="3200" dirty="0"/>
          </a:p>
          <a:p>
            <a:r>
              <a:rPr lang="en-US" sz="3200" u="sng" dirty="0">
                <a:hlinkClick r:id="rId3"/>
              </a:rPr>
              <a:t>M21-1, Part III, Subpart iv, Chapter 3, Section A - Examination Requests</a:t>
            </a:r>
            <a:r>
              <a:rPr lang="en-US" sz="3200" dirty="0"/>
              <a:t> </a:t>
            </a:r>
          </a:p>
        </p:txBody>
      </p:sp>
    </p:spTree>
    <p:extLst>
      <p:ext uri="{BB962C8B-B14F-4D97-AF65-F5344CB8AC3E}">
        <p14:creationId xmlns:p14="http://schemas.microsoft.com/office/powerpoint/2010/main" val="4189311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Select all required exams and medical opinion DBQs.</a:t>
            </a:r>
          </a:p>
        </p:txBody>
      </p:sp>
    </p:spTree>
    <p:extLst>
      <p:ext uri="{BB962C8B-B14F-4D97-AF65-F5344CB8AC3E}">
        <p14:creationId xmlns:p14="http://schemas.microsoft.com/office/powerpoint/2010/main" val="3524452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a:t>
            </a:r>
            <a:endParaRPr lang="en-US" dirty="0"/>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To reduce the chance that a medical opinion request is missed by an examiner, always type in ALL CAPS “MEDICAL OPINION” as the first line in the exam request remarks field.</a:t>
            </a:r>
          </a:p>
        </p:txBody>
      </p:sp>
    </p:spTree>
    <p:extLst>
      <p:ext uri="{BB962C8B-B14F-4D97-AF65-F5344CB8AC3E}">
        <p14:creationId xmlns:p14="http://schemas.microsoft.com/office/powerpoint/2010/main" val="2776312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Content Placeholder 2"/>
          <p:cNvSpPr>
            <a:spLocks noGrp="1"/>
          </p:cNvSpPr>
          <p:nvPr>
            <p:ph idx="1"/>
          </p:nvPr>
        </p:nvSpPr>
        <p:spPr>
          <a:xfrm>
            <a:off x="640080" y="1560514"/>
            <a:ext cx="5455920" cy="4718366"/>
          </a:xfrm>
        </p:spPr>
        <p:txBody>
          <a:bodyPr/>
          <a:lstStyle/>
          <a:p>
            <a:pPr marL="0" indent="0">
              <a:buNone/>
            </a:pPr>
            <a:r>
              <a:rPr lang="en-US" sz="3200" dirty="0"/>
              <a:t>Paste the </a:t>
            </a:r>
            <a:r>
              <a:rPr lang="en-US" sz="3200" dirty="0" smtClean="0"/>
              <a:t>appropriate medical opinion </a:t>
            </a:r>
            <a:r>
              <a:rPr lang="en-US" sz="3200" dirty="0"/>
              <a:t>request language into the REMARKS </a:t>
            </a:r>
            <a:r>
              <a:rPr lang="en-US" sz="3200" dirty="0" smtClean="0"/>
              <a:t>field in CAPRI, or the appropriate fields in CAATS.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280" y="2324100"/>
            <a:ext cx="4693920" cy="3846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47660" y="1676400"/>
            <a:ext cx="242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indent="0" fontAlgn="base">
              <a:spcBef>
                <a:spcPct val="20000"/>
              </a:spcBef>
              <a:spcAft>
                <a:spcPct val="0"/>
              </a:spcAft>
              <a:buClr>
                <a:schemeClr val="accent6">
                  <a:lumMod val="75000"/>
                </a:schemeClr>
              </a:buClr>
              <a:buFont typeface="Wingdings" panose="05000000000000000000" pitchFamily="2" charset="2"/>
              <a:buNone/>
              <a:defRPr sz="2800">
                <a:solidFill>
                  <a:srgbClr val="1D3275"/>
                </a:solidFill>
              </a:defRPr>
            </a:lvl1pPr>
            <a:lvl2pPr marL="742950" indent="-285750" fontAlgn="base">
              <a:spcBef>
                <a:spcPct val="20000"/>
              </a:spcBef>
              <a:spcAft>
                <a:spcPct val="0"/>
              </a:spcAft>
              <a:buChar char="–"/>
              <a:defRPr sz="2400">
                <a:solidFill>
                  <a:srgbClr val="1D3275"/>
                </a:solidFill>
              </a:defRPr>
            </a:lvl2pPr>
            <a:lvl3pPr marL="1143000" indent="-228600" fontAlgn="base">
              <a:spcBef>
                <a:spcPct val="20000"/>
              </a:spcBef>
              <a:spcAft>
                <a:spcPct val="0"/>
              </a:spcAft>
              <a:buClr>
                <a:srgbClr val="CC0000"/>
              </a:buClr>
              <a:buChar char="•"/>
              <a:defRPr sz="2000">
                <a:solidFill>
                  <a:srgbClr val="1D3275"/>
                </a:solidFill>
              </a:defRPr>
            </a:lvl3pPr>
            <a:lvl4pPr marL="1600200" indent="-228600" fontAlgn="base">
              <a:spcBef>
                <a:spcPct val="20000"/>
              </a:spcBef>
              <a:spcAft>
                <a:spcPct val="0"/>
              </a:spcAft>
              <a:buChar char="–"/>
              <a:defRPr sz="2000">
                <a:solidFill>
                  <a:srgbClr val="1D3275"/>
                </a:solidFill>
              </a:defRPr>
            </a:lvl4pPr>
            <a:lvl5pPr marL="2057400" indent="-228600" fontAlgn="base">
              <a:spcBef>
                <a:spcPct val="20000"/>
              </a:spcBef>
              <a:spcAft>
                <a:spcPct val="0"/>
              </a:spcAft>
              <a:buChar char="»"/>
              <a:defRPr sz="2000">
                <a:solidFill>
                  <a:srgbClr val="1D3275"/>
                </a:solidFill>
              </a:defRPr>
            </a:lvl5pPr>
            <a:lvl6pPr marL="2514600" indent="-228600" fontAlgn="base">
              <a:spcBef>
                <a:spcPct val="20000"/>
              </a:spcBef>
              <a:spcAft>
                <a:spcPct val="0"/>
              </a:spcAft>
              <a:buChar char="»"/>
              <a:defRPr>
                <a:solidFill>
                  <a:srgbClr val="1D3275"/>
                </a:solidFill>
              </a:defRPr>
            </a:lvl6pPr>
            <a:lvl7pPr marL="2971800" indent="-228600" fontAlgn="base">
              <a:spcBef>
                <a:spcPct val="20000"/>
              </a:spcBef>
              <a:spcAft>
                <a:spcPct val="0"/>
              </a:spcAft>
              <a:buChar char="»"/>
              <a:defRPr>
                <a:solidFill>
                  <a:srgbClr val="1D3275"/>
                </a:solidFill>
              </a:defRPr>
            </a:lvl7pPr>
            <a:lvl8pPr marL="3429000" indent="-228600" fontAlgn="base">
              <a:spcBef>
                <a:spcPct val="20000"/>
              </a:spcBef>
              <a:spcAft>
                <a:spcPct val="0"/>
              </a:spcAft>
              <a:buChar char="»"/>
              <a:defRPr>
                <a:solidFill>
                  <a:srgbClr val="1D3275"/>
                </a:solidFill>
              </a:defRPr>
            </a:lvl8pPr>
            <a:lvl9pPr marL="3886200" indent="-228600" fontAlgn="base">
              <a:spcBef>
                <a:spcPct val="20000"/>
              </a:spcBef>
              <a:spcAft>
                <a:spcPct val="0"/>
              </a:spcAft>
              <a:buChar char="»"/>
              <a:defRPr>
                <a:solidFill>
                  <a:srgbClr val="1D3275"/>
                </a:solidFill>
              </a:defRPr>
            </a:lvl9pPr>
          </a:lstStyle>
          <a:p>
            <a:r>
              <a:rPr lang="en-US" dirty="0" smtClean="0"/>
              <a:t>CAATS Screen</a:t>
            </a:r>
            <a:endParaRPr lang="en-US" dirty="0"/>
          </a:p>
        </p:txBody>
      </p:sp>
    </p:spTree>
    <p:extLst>
      <p:ext uri="{BB962C8B-B14F-4D97-AF65-F5344CB8AC3E}">
        <p14:creationId xmlns:p14="http://schemas.microsoft.com/office/powerpoint/2010/main" val="17142257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bwMode="auto">
          <a:xfrm>
            <a:off x="1272540" y="2087880"/>
            <a:ext cx="9646920" cy="3444240"/>
          </a:xfrm>
          <a:prstGeom prst="flowChartPunchedTap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cap="flat" cmpd="sng" algn="ctr">
            <a:noFill/>
            <a:prstDash val="solid"/>
            <a:round/>
            <a:headEnd type="none" w="sm" len="sm"/>
            <a:tailEnd type="none" w="sm" len="sm"/>
          </a:ln>
          <a:effectLst>
            <a:outerShdw blurRad="63500" sx="102000" sy="102000" algn="ctr" rotWithShape="0">
              <a:prstClr val="black">
                <a:alpha val="40000"/>
              </a:prstClr>
            </a:outerShdw>
          </a:effectLst>
          <a:scene3d>
            <a:camera prst="orthographicFront"/>
            <a:lightRig rig="threePt" dir="t"/>
          </a:scene3d>
          <a:sp3d>
            <a:bevelT prst="slope"/>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8000" dirty="0" smtClean="0">
                <a:solidFill>
                  <a:schemeClr val="bg1"/>
                </a:solidFill>
                <a:latin typeface="Arial" panose="020B0604020202020204" pitchFamily="34" charset="0"/>
                <a:cs typeface="Arial" panose="020B0604020202020204" pitchFamily="34" charset="0"/>
              </a:rPr>
              <a:t>QUESTIONS</a:t>
            </a:r>
            <a:endParaRPr kumimoji="0" lang="en-US" sz="8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27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Objectivity In Medical Opinion Requests</a:t>
            </a:r>
          </a:p>
        </p:txBody>
      </p:sp>
      <p:sp>
        <p:nvSpPr>
          <p:cNvPr id="3" name="Content Placeholder 2"/>
          <p:cNvSpPr>
            <a:spLocks noGrp="1"/>
          </p:cNvSpPr>
          <p:nvPr>
            <p:ph idx="1"/>
          </p:nvPr>
        </p:nvSpPr>
        <p:spPr>
          <a:xfrm>
            <a:off x="640080" y="1560514"/>
            <a:ext cx="11353800" cy="4718366"/>
          </a:xfrm>
        </p:spPr>
        <p:txBody>
          <a:bodyPr/>
          <a:lstStyle/>
          <a:p>
            <a:pPr marL="0" indent="0">
              <a:buNone/>
            </a:pPr>
            <a:r>
              <a:rPr lang="en-US" dirty="0"/>
              <a:t>When requesting medical opinions, RO employees should identify all relevant evidence for the examiner’s review, both favorable and unfavorable. However, maintain objectivity when preparing medical opinion requests.</a:t>
            </a:r>
          </a:p>
          <a:p>
            <a:r>
              <a:rPr lang="en-US" dirty="0" smtClean="0"/>
              <a:t>Use </a:t>
            </a:r>
            <a:r>
              <a:rPr lang="en-US" dirty="0"/>
              <a:t>a neutral and unbiased tone.</a:t>
            </a:r>
          </a:p>
          <a:p>
            <a:r>
              <a:rPr lang="en-US" dirty="0" smtClean="0"/>
              <a:t>Do </a:t>
            </a:r>
            <a:r>
              <a:rPr lang="en-US" dirty="0"/>
              <a:t>not slant the facts.</a:t>
            </a:r>
          </a:p>
          <a:p>
            <a:r>
              <a:rPr lang="en-US" dirty="0" smtClean="0"/>
              <a:t>Do </a:t>
            </a:r>
            <a:r>
              <a:rPr lang="en-US" dirty="0"/>
              <a:t>not communicate that VA prefers one answer or outcome over another.</a:t>
            </a:r>
          </a:p>
          <a:p>
            <a:pPr marL="0" indent="0">
              <a:buNone/>
            </a:pPr>
            <a:endParaRPr lang="en-US" dirty="0"/>
          </a:p>
        </p:txBody>
      </p:sp>
    </p:spTree>
    <p:extLst>
      <p:ext uri="{BB962C8B-B14F-4D97-AF65-F5344CB8AC3E}">
        <p14:creationId xmlns:p14="http://schemas.microsoft.com/office/powerpoint/2010/main" val="347446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Asking For Legal Conclusions In Medical Opinion Requests</a:t>
            </a:r>
          </a:p>
        </p:txBody>
      </p:sp>
      <p:sp>
        <p:nvSpPr>
          <p:cNvPr id="3" name="Content Placeholder 2"/>
          <p:cNvSpPr>
            <a:spLocks noGrp="1"/>
          </p:cNvSpPr>
          <p:nvPr>
            <p:ph idx="1"/>
          </p:nvPr>
        </p:nvSpPr>
        <p:spPr>
          <a:xfrm>
            <a:off x="640080" y="2150349"/>
            <a:ext cx="11353800" cy="2557303"/>
          </a:xfrm>
        </p:spPr>
        <p:txBody>
          <a:bodyPr/>
          <a:lstStyle/>
          <a:p>
            <a:pPr marL="0" indent="0">
              <a:buNone/>
            </a:pPr>
            <a:r>
              <a:rPr lang="en-US" sz="3200" dirty="0"/>
              <a:t>Do not request a medical authority to make conclusions of law, which is a responsibility inherent to the rating activity. To prevent confusion, avoid using the word “opinion” when asking the examiner a question about any issue that does not require a formal medical opinion.</a:t>
            </a:r>
          </a:p>
        </p:txBody>
      </p:sp>
    </p:spTree>
    <p:extLst>
      <p:ext uri="{BB962C8B-B14F-4D97-AF65-F5344CB8AC3E}">
        <p14:creationId xmlns:p14="http://schemas.microsoft.com/office/powerpoint/2010/main" val="388915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40080" y="1560514"/>
            <a:ext cx="11353800" cy="4718366"/>
          </a:xfrm>
        </p:spPr>
        <p:txBody>
          <a:bodyPr/>
          <a:lstStyle/>
          <a:p>
            <a:r>
              <a:rPr lang="en-US" dirty="0" smtClean="0"/>
              <a:t>Do </a:t>
            </a:r>
            <a:r>
              <a:rPr lang="en-US" dirty="0"/>
              <a:t>not request the medical authority to </a:t>
            </a:r>
            <a:r>
              <a:rPr lang="en-US" dirty="0" smtClean="0"/>
              <a:t>opine </a:t>
            </a:r>
            <a:r>
              <a:rPr lang="en-US" dirty="0"/>
              <a:t>if there is loss of use of an extremity; ask for a description of the remaining function of the extremity</a:t>
            </a:r>
            <a:r>
              <a:rPr lang="en-US" dirty="0" smtClean="0"/>
              <a:t>.</a:t>
            </a:r>
          </a:p>
          <a:p>
            <a:r>
              <a:rPr lang="en-US" dirty="0" smtClean="0"/>
              <a:t>Do </a:t>
            </a:r>
            <a:r>
              <a:rPr lang="en-US" dirty="0"/>
              <a:t>not ask the medical authority to determine if a particular disability is “service-connected” or “SC.” Instead, identify the in-service injury, event, or illness, as well as current disability, and ask the examiner to provide an opinion as to whether or not the current disability was caused by or the result of the identified in-service injury, event, or illness.</a:t>
            </a:r>
          </a:p>
        </p:txBody>
      </p:sp>
    </p:spTree>
    <p:extLst>
      <p:ext uri="{BB962C8B-B14F-4D97-AF65-F5344CB8AC3E}">
        <p14:creationId xmlns:p14="http://schemas.microsoft.com/office/powerpoint/2010/main" val="3588938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40080" y="1560514"/>
            <a:ext cx="11353800" cy="4718366"/>
          </a:xfrm>
        </p:spPr>
        <p:txBody>
          <a:bodyPr/>
          <a:lstStyle/>
          <a:p>
            <a:r>
              <a:rPr lang="en-US" dirty="0"/>
              <a:t>Do not ask the medical authority to provide an opinion as to whether a Veteran is “unemployable” or “entitled to individual unemployability.” Instead, in the Remarks section of the examination request, ask the examiner to comment on the Veteran’s ability to function in an occupational environment and to describe functional limitations.</a:t>
            </a:r>
          </a:p>
        </p:txBody>
      </p:sp>
    </p:spTree>
    <p:extLst>
      <p:ext uri="{BB962C8B-B14F-4D97-AF65-F5344CB8AC3E}">
        <p14:creationId xmlns:p14="http://schemas.microsoft.com/office/powerpoint/2010/main" val="276528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May Request a Medical Opinion</a:t>
            </a:r>
          </a:p>
        </p:txBody>
      </p:sp>
      <p:sp>
        <p:nvSpPr>
          <p:cNvPr id="3" name="Content Placeholder 2"/>
          <p:cNvSpPr>
            <a:spLocks noGrp="1"/>
          </p:cNvSpPr>
          <p:nvPr>
            <p:ph idx="1"/>
          </p:nvPr>
        </p:nvSpPr>
        <p:spPr>
          <a:xfrm>
            <a:off x="640080" y="2489439"/>
            <a:ext cx="11353800" cy="1879123"/>
          </a:xfrm>
        </p:spPr>
        <p:txBody>
          <a:bodyPr/>
          <a:lstStyle/>
          <a:p>
            <a:pPr marL="0" indent="0">
              <a:buNone/>
            </a:pPr>
            <a:r>
              <a:rPr lang="en-US" sz="3200" dirty="0"/>
              <a:t>Journey-level VSRs who have completed training specified by Central Office (CO) may prepare basic or straightforward medical opinion requests without RVSR or DRO review. </a:t>
            </a:r>
            <a:endParaRPr lang="en-US" sz="3200" dirty="0" smtClean="0"/>
          </a:p>
          <a:p>
            <a:pPr marL="0" indent="0">
              <a:buNone/>
            </a:pPr>
            <a:endParaRPr lang="en-US" sz="3200" dirty="0"/>
          </a:p>
        </p:txBody>
      </p:sp>
    </p:spTree>
    <p:extLst>
      <p:ext uri="{BB962C8B-B14F-4D97-AF65-F5344CB8AC3E}">
        <p14:creationId xmlns:p14="http://schemas.microsoft.com/office/powerpoint/2010/main" val="3778488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2" ma:contentTypeDescription="Create a new document." ma:contentTypeScope="" ma:versionID="05a557123befae45dc62a38cc05a5d6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04BBB-DA0E-46A7-A94B-EC1E61A8C77A}">
  <ds:schemaRefs>
    <ds:schemaRef ds:uri="http://purl.org/dc/elements/1.1/"/>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2E94D57-954A-472B-8D4F-49CF30ADFBE3}">
  <ds:schemaRefs>
    <ds:schemaRef ds:uri="http://schemas.microsoft.com/sharepoint/v3/contenttype/forms"/>
  </ds:schemaRefs>
</ds:datastoreItem>
</file>

<file path=customXml/itemProps3.xml><?xml version="1.0" encoding="utf-8"?>
<ds:datastoreItem xmlns:ds="http://schemas.openxmlformats.org/officeDocument/2006/customXml" ds:itemID="{A69CF6C0-7A75-46B8-81CB-A08531021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5395</TotalTime>
  <Words>2645</Words>
  <Application>Microsoft Office PowerPoint</Application>
  <PresentationFormat>Custom</PresentationFormat>
  <Paragraphs>236</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Ppt0000000</vt:lpstr>
      <vt:lpstr>PowerPoint Presentation</vt:lpstr>
      <vt:lpstr>Prerequisites for This Course</vt:lpstr>
      <vt:lpstr>Objectives</vt:lpstr>
      <vt:lpstr>References</vt:lpstr>
      <vt:lpstr>Maintaining Objectivity In Medical Opinion Requests</vt:lpstr>
      <vt:lpstr>Avoiding Asking For Legal Conclusions In Medical Opinion Requests</vt:lpstr>
      <vt:lpstr>Examples</vt:lpstr>
      <vt:lpstr>Example</vt:lpstr>
      <vt:lpstr>Who May Request a Medical Opinion</vt:lpstr>
      <vt:lpstr>Complex Medical Opinions by RVSRs and DROs</vt:lpstr>
      <vt:lpstr>38 CFR 3.159(c)(4)</vt:lpstr>
      <vt:lpstr>McLendon v. Nicholson, No 04-0185, June 5, 2006 </vt:lpstr>
      <vt:lpstr>Evidence in the Claim Folder</vt:lpstr>
      <vt:lpstr>Recognizing Pertinent Evidence in the Claim Folder</vt:lpstr>
      <vt:lpstr>Bookmarking Documents for Examiner Review</vt:lpstr>
      <vt:lpstr>Bookmark Tool in VBMS</vt:lpstr>
      <vt:lpstr>Bookmark Tool in VBMS, continued</vt:lpstr>
      <vt:lpstr>Bookmark Tool in VBMS, continued</vt:lpstr>
      <vt:lpstr>Annotating Documents in VBMS</vt:lpstr>
      <vt:lpstr>Annotating Documents in VBMS, continued</vt:lpstr>
      <vt:lpstr>Annotating Documents in VBMS, continued</vt:lpstr>
      <vt:lpstr>Note the Evidence to be Reviewed in a Medical Opinion Request</vt:lpstr>
      <vt:lpstr>Topic 3: Medical Opinion Templates</vt:lpstr>
      <vt:lpstr>Direct Service Connection </vt:lpstr>
      <vt:lpstr>Secondary Service Connection</vt:lpstr>
      <vt:lpstr>Aggravation of a pre-service disability</vt:lpstr>
      <vt:lpstr>Aggravation of nonservice-connected disability</vt:lpstr>
      <vt:lpstr>Opinion Regarding Conflicting Medical Evidence</vt:lpstr>
      <vt:lpstr>Requesting Medical Opinions in 1151 Claims</vt:lpstr>
      <vt:lpstr>Requesting Medical Opinions in 1151 Claims</vt:lpstr>
      <vt:lpstr>Medical Opinions Required For Remands</vt:lpstr>
      <vt:lpstr>Independent Medical Opinions</vt:lpstr>
      <vt:lpstr>Processing Requests for an Independent Medical Opinion</vt:lpstr>
      <vt:lpstr>Medical Opinion Tools</vt:lpstr>
      <vt:lpstr>Step 1: Determine the Examination Facility</vt:lpstr>
      <vt:lpstr>Step 2</vt:lpstr>
      <vt:lpstr>Step 3</vt:lpstr>
      <vt:lpstr>Step 4</vt:lpstr>
      <vt:lpstr>Step 5</vt:lpstr>
      <vt:lpstr>Step 6</vt:lpstr>
      <vt:lpstr>Step 7</vt:lpstr>
      <vt:lpstr>Step 8</vt:lpstr>
      <vt:lpstr>PowerPoint Presentation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Requesting a Medical Opinion PowerPoint Presentation</dc:title>
  <dc:subject>RVSR</dc:subject>
  <dc:creator>Department of Veterans Affairs, Veterans Benefits Administration, Compensation Service, STAFF</dc:creator>
  <cp:keywords>RVSR, requesting, medical, opinions, lesson plan</cp:keywords>
  <dc:description>The purpose of this lesson is to teach the trainees when to request a medical opinion and what information the request should contain.</dc:description>
  <cp:lastModifiedBy>Sochar, Lisa</cp:lastModifiedBy>
  <cp:revision>398</cp:revision>
  <dcterms:created xsi:type="dcterms:W3CDTF">2014-04-30T02:32:11Z</dcterms:created>
  <dcterms:modified xsi:type="dcterms:W3CDTF">2015-10-26T12:18:17Z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