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26"/>
  </p:notesMasterIdLst>
  <p:handoutMasterIdLst>
    <p:handoutMasterId r:id="rId27"/>
  </p:handoutMasterIdLst>
  <p:sldIdLst>
    <p:sldId id="257" r:id="rId6"/>
    <p:sldId id="258" r:id="rId7"/>
    <p:sldId id="259" r:id="rId8"/>
    <p:sldId id="270" r:id="rId9"/>
    <p:sldId id="260" r:id="rId10"/>
    <p:sldId id="261" r:id="rId11"/>
    <p:sldId id="271" r:id="rId12"/>
    <p:sldId id="272" r:id="rId13"/>
    <p:sldId id="279" r:id="rId14"/>
    <p:sldId id="263" r:id="rId15"/>
    <p:sldId id="265" r:id="rId16"/>
    <p:sldId id="273" r:id="rId17"/>
    <p:sldId id="268" r:id="rId18"/>
    <p:sldId id="274" r:id="rId19"/>
    <p:sldId id="275" r:id="rId20"/>
    <p:sldId id="276" r:id="rId21"/>
    <p:sldId id="278" r:id="rId22"/>
    <p:sldId id="277" r:id="rId23"/>
    <p:sldId id="269" r:id="rId24"/>
    <p:sldId id="280" r:id="rId25"/>
  </p:sldIdLst>
  <p:sldSz cx="9144000" cy="6858000" type="screen4x3"/>
  <p:notesSz cx="9296400" cy="7010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Department of Veterans Affairs" initials="MS VBADEN" lastIdx="0" clrIdx="1"/>
  <p:cmAuthor id="2" name="Lee, Christina, VBADENV/Trng Facility" initials="C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5" autoAdjust="0"/>
    <p:restoredTop sz="91079" autoAdjust="0"/>
  </p:normalViewPr>
  <p:slideViewPr>
    <p:cSldViewPr snapToGrid="0">
      <p:cViewPr varScale="1">
        <p:scale>
          <a:sx n="106" d="100"/>
          <a:sy n="106" d="100"/>
        </p:scale>
        <p:origin x="39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ED30A90E-FF0E-44F4-AA65-8DF23A81BB29}" type="datetimeFigureOut">
              <a:rPr lang="en-US" smtClean="0">
                <a:latin typeface="Times New Roman" panose="02020603050405020304" pitchFamily="18" charset="0"/>
              </a:rPr>
              <a:t>8/8/2018</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0FE219BF-D5E4-4EA6-BF15-C43A6B112507}"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4096973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atin typeface="Times New Roman" panose="02020603050405020304" pitchFamily="18" charset="0"/>
              </a:defRPr>
            </a:lvl1pPr>
          </a:lstStyle>
          <a:p>
            <a:fld id="{3DF05838-7BCA-4652-9007-BD0302928936}" type="datetimeFigureOut">
              <a:rPr lang="en-US" smtClean="0"/>
              <a:pPr/>
              <a:t>8/8/2018</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274595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14845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448322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414429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2203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28574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8714286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Layout" Target="../slideLayouts/slideLayout1.xml"/><Relationship Id="rId4"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3.xml"/><Relationship Id="rId7" Type="http://schemas.openxmlformats.org/officeDocument/2006/relationships/image" Target="../media/image3.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A2B8A9-4C9D-4191-AE67-B0094D649831}"/>
              </a:ext>
            </a:extLst>
          </p:cNvPr>
          <p:cNvSpPr>
            <a:spLocks noGrp="1"/>
          </p:cNvSpPr>
          <p:nvPr>
            <p:ph type="ctrTitle"/>
            <p:custDataLst>
              <p:tags r:id="rId1"/>
            </p:custDataLst>
          </p:nvPr>
        </p:nvSpPr>
        <p:spPr>
          <a:xfrm>
            <a:off x="685800" y="2819400"/>
            <a:ext cx="7772400" cy="1219200"/>
          </a:xfrm>
        </p:spPr>
        <p:txBody>
          <a:bodyPr>
            <a:normAutofit fontScale="90000"/>
          </a:bodyPr>
          <a:lstStyle/>
          <a:p>
            <a:r>
              <a:rPr lang="en-US" sz="3100" kern="0" dirty="0">
                <a:latin typeface="+mj-lt"/>
              </a:rPr>
              <a:t>Power of Attorneys (POAs)/</a:t>
            </a:r>
            <a:br>
              <a:rPr lang="en-US" sz="3100" kern="0" dirty="0">
                <a:latin typeface="+mj-lt"/>
              </a:rPr>
            </a:br>
            <a:r>
              <a:rPr lang="en-US" sz="3100" kern="0" dirty="0">
                <a:latin typeface="+mj-lt"/>
              </a:rPr>
              <a:t>Service Organizations </a:t>
            </a:r>
            <a:br>
              <a:rPr lang="en-US" sz="5400" i="1" kern="0" dirty="0">
                <a:latin typeface="Times New Roman" panose="02020603050405020304" pitchFamily="18" charset="0"/>
              </a:rPr>
            </a:br>
            <a:endParaRPr lang="en-US" dirty="0"/>
          </a:p>
        </p:txBody>
      </p:sp>
      <p:sp>
        <p:nvSpPr>
          <p:cNvPr id="3" name="Rectangle 3"/>
          <p:cNvSpPr txBox="1">
            <a:spLocks noChangeArrowheads="1"/>
          </p:cNvSpPr>
          <p:nvPr>
            <p:custDataLst>
              <p:tags r:id="rId2"/>
            </p:custDataLst>
          </p:nvPr>
        </p:nvSpPr>
        <p:spPr bwMode="auto">
          <a:xfrm>
            <a:off x="6103620" y="3509010"/>
            <a:ext cx="2354580" cy="76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None/>
            </a:pPr>
            <a:endParaRPr lang="en-US" sz="2100" b="1" i="1" kern="0" dirty="0">
              <a:latin typeface="Times New Roman" panose="02020603050405020304" pitchFamily="18" charset="0"/>
            </a:endParaRPr>
          </a:p>
        </p:txBody>
      </p:sp>
      <p:sp>
        <p:nvSpPr>
          <p:cNvPr id="6" name="Text Placeholder 5">
            <a:extLst>
              <a:ext uri="{FF2B5EF4-FFF2-40B4-BE49-F238E27FC236}">
                <a16:creationId xmlns:a16="http://schemas.microsoft.com/office/drawing/2014/main" id="{8819732C-E2B6-4201-864A-DACE1553C6AC}"/>
              </a:ext>
            </a:extLst>
          </p:cNvPr>
          <p:cNvSpPr>
            <a:spLocks noGrp="1"/>
          </p:cNvSpPr>
          <p:nvPr>
            <p:ph type="body" sz="quarter" idx="10"/>
            <p:custDataLst>
              <p:tags r:id="rId3"/>
            </p:custDataLst>
          </p:nvPr>
        </p:nvSpPr>
        <p:spPr>
          <a:xfrm>
            <a:off x="685800" y="4724400"/>
            <a:ext cx="2362200" cy="838200"/>
          </a:xfrm>
        </p:spPr>
        <p:txBody>
          <a:bodyPr/>
          <a:lstStyle/>
          <a:p>
            <a:r>
              <a:rPr lang="en-US" dirty="0">
                <a:latin typeface="+mj-lt"/>
              </a:rPr>
              <a:t>Compensation Service</a:t>
            </a:r>
          </a:p>
          <a:p>
            <a:endParaRPr lang="en-US" dirty="0"/>
          </a:p>
        </p:txBody>
      </p:sp>
      <p:sp>
        <p:nvSpPr>
          <p:cNvPr id="7" name="Text Placeholder 6">
            <a:extLst>
              <a:ext uri="{FF2B5EF4-FFF2-40B4-BE49-F238E27FC236}">
                <a16:creationId xmlns:a16="http://schemas.microsoft.com/office/drawing/2014/main" id="{C1223175-E9A6-4E7B-BE32-61CB474C1841}"/>
              </a:ext>
            </a:extLst>
          </p:cNvPr>
          <p:cNvSpPr>
            <a:spLocks noGrp="1"/>
          </p:cNvSpPr>
          <p:nvPr>
            <p:ph type="body" sz="quarter" idx="11"/>
            <p:custDataLst>
              <p:tags r:id="rId4"/>
            </p:custDataLst>
          </p:nvPr>
        </p:nvSpPr>
        <p:spPr>
          <a:xfrm>
            <a:off x="6096000" y="4724400"/>
            <a:ext cx="2362200" cy="838200"/>
          </a:xfrm>
        </p:spPr>
        <p:txBody>
          <a:bodyPr/>
          <a:lstStyle/>
          <a:p>
            <a:r>
              <a:rPr lang="en-US" kern="0" dirty="0">
                <a:latin typeface="+mj-lt"/>
              </a:rPr>
              <a:t>January 2018</a:t>
            </a:r>
          </a:p>
          <a:p>
            <a:endParaRPr lang="en-US" dirty="0"/>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Forms to Establish POAs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Clr>
                <a:srgbClr val="1D3275"/>
              </a:buClr>
              <a:buNone/>
              <a:defRPr/>
            </a:pPr>
            <a:r>
              <a:rPr lang="en-US" dirty="0"/>
              <a:t>The following forms are used to establish a POA for VA purposes:</a:t>
            </a:r>
          </a:p>
          <a:p>
            <a:pPr marL="342900" indent="-342900">
              <a:buFont typeface="Arial" panose="020B0604020202020204" pitchFamily="34" charset="0"/>
              <a:buChar char="•"/>
              <a:defRPr/>
            </a:pPr>
            <a:endParaRPr lang="en-US" dirty="0"/>
          </a:p>
          <a:p>
            <a:pPr marL="457200" lvl="1" indent="-223838">
              <a:spcAft>
                <a:spcPts val="600"/>
              </a:spcAft>
              <a:defRPr/>
            </a:pPr>
            <a:r>
              <a:rPr lang="en-US" sz="2000" b="1" dirty="0"/>
              <a:t>VA Form 21-22</a:t>
            </a:r>
            <a:r>
              <a:rPr lang="en-US" sz="2000" dirty="0"/>
              <a:t>, Appointment of Veterans Service Organization as Claimant’s Representative</a:t>
            </a:r>
          </a:p>
          <a:p>
            <a:pPr marL="690563" lvl="3" indent="-233363">
              <a:spcAft>
                <a:spcPts val="600"/>
              </a:spcAft>
              <a:defRPr/>
            </a:pPr>
            <a:r>
              <a:rPr lang="en-US" sz="1800" dirty="0"/>
              <a:t>This form is for VSO appointments only </a:t>
            </a:r>
          </a:p>
          <a:p>
            <a:pPr marL="685800" lvl="1" indent="-342900">
              <a:spcAft>
                <a:spcPts val="600"/>
              </a:spcAft>
              <a:defRPr/>
            </a:pPr>
            <a:endParaRPr lang="en-US" sz="2000" dirty="0"/>
          </a:p>
          <a:p>
            <a:pPr marL="457200" lvl="1" indent="-223838">
              <a:spcAft>
                <a:spcPts val="600"/>
              </a:spcAft>
              <a:defRPr/>
            </a:pPr>
            <a:r>
              <a:rPr lang="en-US" sz="2000" b="1" dirty="0"/>
              <a:t>VA Form 21-22a</a:t>
            </a:r>
            <a:r>
              <a:rPr lang="en-US" sz="2000" dirty="0"/>
              <a:t>, Appointment of Individual as Claimant’s Representative</a:t>
            </a:r>
          </a:p>
          <a:p>
            <a:pPr marL="690563" lvl="3" indent="-233363">
              <a:spcAft>
                <a:spcPts val="600"/>
              </a:spcAft>
              <a:defRPr/>
            </a:pPr>
            <a:r>
              <a:rPr lang="en-US" sz="1800" dirty="0"/>
              <a:t>This form is for attorneys, agents, and non-accredited individuals</a:t>
            </a:r>
          </a:p>
          <a:p>
            <a:pPr marL="342900" lvl="1" indent="0">
              <a:buClr>
                <a:srgbClr val="1D3275"/>
              </a:buClr>
              <a:buNone/>
              <a:defRPr/>
            </a:pPr>
            <a:endParaRPr lang="en-US" sz="750" dirty="0"/>
          </a:p>
        </p:txBody>
      </p:sp>
      <p:sp>
        <p:nvSpPr>
          <p:cNvPr id="4" name="Slide Number Placeholder 3">
            <a:extLst>
              <a:ext uri="{FF2B5EF4-FFF2-40B4-BE49-F238E27FC236}">
                <a16:creationId xmlns:a16="http://schemas.microsoft.com/office/drawing/2014/main" id="{EE63334A-1DDD-432D-A5B3-95CA501A6533}"/>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330107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Processing VA Form 21-22</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pPr>
            <a:r>
              <a:rPr lang="en-US" altLang="en-US" dirty="0"/>
              <a:t>Upon receipt of VA Form 21-22 or 21-22a:</a:t>
            </a:r>
          </a:p>
          <a:p>
            <a:pPr marL="0" indent="0">
              <a:buNone/>
            </a:pPr>
            <a:endParaRPr lang="en-US" altLang="en-US" dirty="0"/>
          </a:p>
          <a:p>
            <a:pPr marL="457200" lvl="1" indent="-223838">
              <a:spcAft>
                <a:spcPts val="600"/>
              </a:spcAft>
            </a:pPr>
            <a:r>
              <a:rPr lang="en-US" altLang="en-US" sz="2000" dirty="0"/>
              <a:t>Ensure the form is complete and signed by the claimant </a:t>
            </a:r>
            <a:r>
              <a:rPr lang="en-US" altLang="en-US" sz="2000" u="sng" dirty="0"/>
              <a:t>and POA</a:t>
            </a:r>
          </a:p>
          <a:p>
            <a:pPr marL="457200" lvl="1" indent="-223838">
              <a:spcAft>
                <a:spcPts val="600"/>
              </a:spcAft>
            </a:pPr>
            <a:r>
              <a:rPr lang="en-US" altLang="en-US" sz="2000" dirty="0"/>
              <a:t>Check for authorization to access protected record (38 USC 7332)</a:t>
            </a:r>
          </a:p>
          <a:p>
            <a:pPr marL="457200" lvl="1" indent="-223838">
              <a:spcAft>
                <a:spcPts val="600"/>
              </a:spcAft>
            </a:pPr>
            <a:r>
              <a:rPr lang="en-US" altLang="en-US" sz="2000" dirty="0"/>
              <a:t>Check for authorization to change the claimant’s address</a:t>
            </a:r>
          </a:p>
          <a:p>
            <a:pPr marL="457200" lvl="1" indent="-223838">
              <a:spcAft>
                <a:spcPts val="600"/>
              </a:spcAft>
            </a:pPr>
            <a:r>
              <a:rPr lang="en-US" altLang="en-US" sz="2000" dirty="0"/>
              <a:t>Update Systems to reflect POA</a:t>
            </a:r>
          </a:p>
          <a:p>
            <a:pPr marL="144661" lvl="1" indent="0">
              <a:spcAft>
                <a:spcPts val="600"/>
              </a:spcAft>
              <a:buNone/>
            </a:pPr>
            <a:endParaRPr lang="en-US" sz="2000" dirty="0"/>
          </a:p>
          <a:p>
            <a:pPr marL="0" indent="0">
              <a:buNone/>
            </a:pPr>
            <a:r>
              <a:rPr lang="en-US" b="1" dirty="0"/>
              <a:t>Note</a:t>
            </a:r>
            <a:r>
              <a:rPr lang="en-US" dirty="0"/>
              <a:t>:  </a:t>
            </a:r>
            <a:r>
              <a:rPr lang="en-US" b="1" u="sng" dirty="0"/>
              <a:t>ANY</a:t>
            </a:r>
            <a:r>
              <a:rPr lang="en-US" dirty="0"/>
              <a:t> limitation to a Veteran’s records on either form will result in no access to view the </a:t>
            </a:r>
            <a:r>
              <a:rPr lang="en-US" dirty="0" err="1"/>
              <a:t>eFolder</a:t>
            </a:r>
            <a:r>
              <a:rPr lang="en-US" dirty="0"/>
              <a:t>.</a:t>
            </a:r>
          </a:p>
          <a:p>
            <a:endParaRPr lang="en-US" dirty="0"/>
          </a:p>
        </p:txBody>
      </p:sp>
      <p:sp>
        <p:nvSpPr>
          <p:cNvPr id="4" name="Slide Number Placeholder 3">
            <a:extLst>
              <a:ext uri="{FF2B5EF4-FFF2-40B4-BE49-F238E27FC236}">
                <a16:creationId xmlns:a16="http://schemas.microsoft.com/office/drawing/2014/main" id="{F0B676B9-66F9-4084-83FB-FC3D79F70CE1}"/>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175438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Requests for Exclusive Contact</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pPr>
            <a:r>
              <a:rPr lang="en-US" dirty="0"/>
              <a:t>The term exclusive contact refers to sending communications with the claimant directly to a representative and generally not communicating directly with the claimant.  </a:t>
            </a:r>
          </a:p>
          <a:p>
            <a:pPr marL="0" indent="0" algn="ctr">
              <a:buNone/>
            </a:pPr>
            <a:r>
              <a:rPr lang="en-US" i="1" dirty="0"/>
              <a:t>***  VA no longer honors requests for exclusive contact to restrict the communication between VA and the claimant.  ***</a:t>
            </a:r>
          </a:p>
          <a:p>
            <a:pPr marL="0" indent="0">
              <a:buNone/>
            </a:pPr>
            <a:endParaRPr lang="en-US" dirty="0"/>
          </a:p>
          <a:p>
            <a:pPr marL="0" indent="0">
              <a:buNone/>
            </a:pPr>
            <a:r>
              <a:rPr lang="en-US" dirty="0"/>
              <a:t>If you have a VA Form 21-22a requesting exclusive contact, send the agent or attorney a letter with the verbiage found in M21-1, Part I, Chapter 3, Section A</a:t>
            </a:r>
          </a:p>
          <a:p>
            <a:pPr marL="0" indent="0">
              <a:buNone/>
            </a:pPr>
            <a:r>
              <a:rPr lang="en-US" dirty="0"/>
              <a:t> </a:t>
            </a:r>
          </a:p>
        </p:txBody>
      </p:sp>
      <p:sp>
        <p:nvSpPr>
          <p:cNvPr id="4" name="Slide Number Placeholder 3">
            <a:extLst>
              <a:ext uri="{FF2B5EF4-FFF2-40B4-BE49-F238E27FC236}">
                <a16:creationId xmlns:a16="http://schemas.microsoft.com/office/drawing/2014/main" id="{A2B0E743-6E2E-4BA3-A8B2-01C5D3835A9B}"/>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29742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dirty="0"/>
              <a:t>Revoking and Terminating Representation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0" indent="0">
              <a:buNone/>
            </a:pPr>
            <a:r>
              <a:rPr lang="en-US" dirty="0"/>
              <a:t>An unlimited declaration of representation on VA Form 21-22 or VA Form 21-22a can be terminated or revoked by:</a:t>
            </a:r>
          </a:p>
          <a:p>
            <a:pPr marL="0" indent="0">
              <a:buNone/>
            </a:pPr>
            <a:endParaRPr lang="en-US" dirty="0"/>
          </a:p>
          <a:p>
            <a:pPr marL="376436" lvl="2" indent="-231775">
              <a:spcAft>
                <a:spcPts val="600"/>
              </a:spcAft>
            </a:pPr>
            <a:r>
              <a:rPr lang="en-US" sz="2000" dirty="0"/>
              <a:t>A claimant at any time by simply informing the VA.  </a:t>
            </a:r>
          </a:p>
          <a:p>
            <a:pPr marL="606624" lvl="4" indent="-230188">
              <a:spcAft>
                <a:spcPts val="600"/>
              </a:spcAft>
            </a:pPr>
            <a:r>
              <a:rPr lang="en-US" sz="1800" dirty="0"/>
              <a:t>Attorney fees may still be payable in certain circumstances</a:t>
            </a:r>
            <a:endParaRPr lang="en-US" sz="2000" dirty="0"/>
          </a:p>
          <a:p>
            <a:pPr marL="1516261" lvl="4" indent="-342900">
              <a:spcAft>
                <a:spcPts val="600"/>
              </a:spcAft>
            </a:pPr>
            <a:endParaRPr lang="en-US" sz="2000" dirty="0"/>
          </a:p>
          <a:p>
            <a:pPr marL="376436" lvl="2" indent="-231775">
              <a:spcAft>
                <a:spcPts val="600"/>
              </a:spcAft>
            </a:pPr>
            <a:r>
              <a:rPr lang="en-US" sz="2000" dirty="0"/>
              <a:t>The representative by notifying the VA and the claimant </a:t>
            </a:r>
            <a:r>
              <a:rPr lang="en-US" sz="2000" b="1" i="1" dirty="0"/>
              <a:t>in writing</a:t>
            </a:r>
          </a:p>
          <a:p>
            <a:pPr marL="606624" lvl="4" indent="-230188">
              <a:spcAft>
                <a:spcPts val="600"/>
              </a:spcAft>
            </a:pPr>
            <a:r>
              <a:rPr lang="en-US" sz="1800" dirty="0"/>
              <a:t>When doing so does not adversely impact the claimant’s interests</a:t>
            </a:r>
          </a:p>
          <a:p>
            <a:pPr marL="606624" lvl="4" indent="-230188">
              <a:spcAft>
                <a:spcPts val="600"/>
              </a:spcAft>
            </a:pPr>
            <a:r>
              <a:rPr lang="en-US" sz="1800" dirty="0"/>
              <a:t>When BVA has jurisdiction, the representative must obtain permission from BVA to revoke or terminate</a:t>
            </a:r>
          </a:p>
        </p:txBody>
      </p:sp>
      <p:sp>
        <p:nvSpPr>
          <p:cNvPr id="4" name="Slide Number Placeholder 3">
            <a:extLst>
              <a:ext uri="{FF2B5EF4-FFF2-40B4-BE49-F238E27FC236}">
                <a16:creationId xmlns:a16="http://schemas.microsoft.com/office/drawing/2014/main" id="{C2823B77-0609-4C65-9AC4-6923D226F160}"/>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4166612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dirty="0"/>
              <a:t>Revoking and Terminating Representation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0" indent="0">
              <a:buNone/>
            </a:pPr>
            <a:r>
              <a:rPr lang="en-US" dirty="0"/>
              <a:t>Representation is automatically revoked in two instances:</a:t>
            </a:r>
          </a:p>
          <a:p>
            <a:pPr marL="0" indent="0">
              <a:buNone/>
            </a:pPr>
            <a:endParaRPr lang="en-US" dirty="0"/>
          </a:p>
          <a:p>
            <a:pPr marL="685800" lvl="1" indent="-385763">
              <a:spcAft>
                <a:spcPts val="600"/>
              </a:spcAft>
              <a:buFont typeface="+mj-lt"/>
              <a:buAutoNum type="arabicPeriod"/>
            </a:pPr>
            <a:r>
              <a:rPr lang="en-US" sz="2000" dirty="0"/>
              <a:t>When a new unlimited declaration of representation is received</a:t>
            </a:r>
          </a:p>
          <a:p>
            <a:pPr marL="685800" lvl="1" indent="-385763">
              <a:spcAft>
                <a:spcPts val="600"/>
              </a:spcAft>
              <a:buFont typeface="+mj-lt"/>
              <a:buAutoNum type="arabicPeriod"/>
            </a:pPr>
            <a:r>
              <a:rPr lang="en-US" sz="2000" dirty="0"/>
              <a:t>When the claimant dies		</a:t>
            </a:r>
          </a:p>
          <a:p>
            <a:pPr marL="685800" lvl="1" indent="-385763">
              <a:spcAft>
                <a:spcPts val="600"/>
              </a:spcAft>
              <a:buFont typeface="+mj-lt"/>
              <a:buAutoNum type="arabicPeriod"/>
            </a:pPr>
            <a:endParaRPr lang="en-US" sz="2000" dirty="0"/>
          </a:p>
          <a:p>
            <a:pPr marL="300038" lvl="1" indent="0">
              <a:spcAft>
                <a:spcPts val="600"/>
              </a:spcAft>
              <a:buNone/>
            </a:pPr>
            <a:r>
              <a:rPr lang="en-US" sz="2000" dirty="0"/>
              <a:t>Important: A limited declaration, i.e. representation for one claim under the provisions of 38 CFR 14.630, does not automatically revoke or terminate any prior unlimited declaration of representation.</a:t>
            </a:r>
          </a:p>
        </p:txBody>
      </p:sp>
      <p:sp>
        <p:nvSpPr>
          <p:cNvPr id="4" name="Slide Number Placeholder 3">
            <a:extLst>
              <a:ext uri="{FF2B5EF4-FFF2-40B4-BE49-F238E27FC236}">
                <a16:creationId xmlns:a16="http://schemas.microsoft.com/office/drawing/2014/main" id="{80A9B200-822C-4CE8-AFA1-34F448A10D89}"/>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195853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dirty="0"/>
              <a:t>When Paper Copies of Notification Letters </a:t>
            </a:r>
            <a:r>
              <a:rPr lang="en-US" b="1" u="sng" dirty="0"/>
              <a:t>MUST</a:t>
            </a:r>
            <a:r>
              <a:rPr lang="en-US" dirty="0"/>
              <a:t> be Mailed to the POA</a:t>
            </a:r>
          </a:p>
        </p:txBody>
      </p:sp>
      <p:sp>
        <p:nvSpPr>
          <p:cNvPr id="3" name="Content Placeholder 2"/>
          <p:cNvSpPr>
            <a:spLocks noGrp="1"/>
          </p:cNvSpPr>
          <p:nvPr>
            <p:ph idx="1"/>
            <p:custDataLst>
              <p:tags r:id="rId2"/>
            </p:custDataLst>
          </p:nvPr>
        </p:nvSpPr>
        <p:spPr>
          <a:xfrm>
            <a:off x="457200" y="2013332"/>
            <a:ext cx="8229600" cy="3916363"/>
          </a:xfrm>
        </p:spPr>
        <p:txBody>
          <a:bodyPr>
            <a:noAutofit/>
          </a:bodyPr>
          <a:lstStyle/>
          <a:p>
            <a:pPr marL="0" indent="0">
              <a:buNone/>
            </a:pPr>
            <a:r>
              <a:rPr lang="en-US" dirty="0"/>
              <a:t>The representative/POA is to be furnished copies of </a:t>
            </a:r>
            <a:r>
              <a:rPr lang="en-US" u="sng" dirty="0"/>
              <a:t>all</a:t>
            </a:r>
            <a:r>
              <a:rPr lang="en-US" dirty="0"/>
              <a:t> correspondence sent to the claimant when no restrictions are noted on the appointment form.  </a:t>
            </a:r>
          </a:p>
          <a:p>
            <a:pPr marL="231775" indent="-231775">
              <a:buFont typeface="Arial" panose="020B0604020202020204" pitchFamily="34" charset="0"/>
              <a:buChar char="•"/>
            </a:pPr>
            <a:r>
              <a:rPr lang="en-US" dirty="0"/>
              <a:t>VSOs with eFolder access will review documents in the eFolder and do not require paper copies of correspondence. </a:t>
            </a:r>
          </a:p>
          <a:p>
            <a:pPr marL="231775" indent="-231775">
              <a:buFont typeface="Arial" panose="020B0604020202020204" pitchFamily="34" charset="0"/>
              <a:buChar char="•"/>
            </a:pPr>
            <a:r>
              <a:rPr lang="en-US" dirty="0"/>
              <a:t>Mail paper copies of correspondence not addressing restricted issues to:</a:t>
            </a:r>
          </a:p>
          <a:p>
            <a:pPr marL="461963" lvl="1" indent="-230188">
              <a:buFont typeface="Arial" charset="0"/>
              <a:buChar char="•"/>
            </a:pPr>
            <a:r>
              <a:rPr lang="en-US" sz="1800" dirty="0"/>
              <a:t>VSOs (with restricted access shown on VA Form 21-22), </a:t>
            </a:r>
          </a:p>
          <a:p>
            <a:pPr marL="461963" lvl="1" indent="-230188">
              <a:buFont typeface="Arial" charset="0"/>
              <a:buChar char="•"/>
            </a:pPr>
            <a:r>
              <a:rPr lang="en-US" sz="1800" dirty="0"/>
              <a:t>non-licensed individuals (representing claimants under 38 CFR 14.630), </a:t>
            </a:r>
          </a:p>
          <a:p>
            <a:pPr marL="461963" lvl="1" indent="-230188">
              <a:buFont typeface="Arial" charset="0"/>
              <a:buChar char="•"/>
            </a:pPr>
            <a:r>
              <a:rPr lang="en-US" sz="1800" dirty="0"/>
              <a:t>attorneys, and </a:t>
            </a:r>
          </a:p>
          <a:p>
            <a:pPr marL="461963" lvl="1" indent="-230188">
              <a:buFont typeface="Arial" charset="0"/>
              <a:buChar char="•"/>
            </a:pPr>
            <a:r>
              <a:rPr lang="en-US" sz="1800" dirty="0"/>
              <a:t>agents will be mailed paper copies of correspondence not addressing restricted issues.  </a:t>
            </a:r>
          </a:p>
        </p:txBody>
      </p:sp>
      <p:sp>
        <p:nvSpPr>
          <p:cNvPr id="4" name="Slide Number Placeholder 3">
            <a:extLst>
              <a:ext uri="{FF2B5EF4-FFF2-40B4-BE49-F238E27FC236}">
                <a16:creationId xmlns:a16="http://schemas.microsoft.com/office/drawing/2014/main" id="{74703623-7813-444A-A126-4A5AAC12CC59}"/>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82261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dirty="0"/>
              <a:t>When Paper Copies of Notification Letters </a:t>
            </a:r>
            <a:r>
              <a:rPr lang="en-US" b="1" u="sng" dirty="0"/>
              <a:t>MUST</a:t>
            </a:r>
            <a:r>
              <a:rPr lang="en-US" dirty="0"/>
              <a:t> be Mailed to the POA</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25000" lnSpcReduction="20000"/>
          </a:bodyPr>
          <a:lstStyle/>
          <a:p>
            <a:pPr marL="0" indent="0">
              <a:lnSpc>
                <a:spcPct val="120000"/>
              </a:lnSpc>
              <a:buNone/>
            </a:pPr>
            <a:r>
              <a:rPr lang="en-US" sz="8000" dirty="0"/>
              <a:t>Unless representation is limited by the claimant, power of attorney (POA) representatives are entitled to notice of any VA decisions effecting the payment of benefits or relief sought by claimants whom they represent. Representatives also must receive other forms of correspondence sent to claimants. These include:</a:t>
            </a:r>
          </a:p>
          <a:p>
            <a:pPr marL="231775" indent="-231775">
              <a:lnSpc>
                <a:spcPct val="120000"/>
              </a:lnSpc>
              <a:buFont typeface="Arial" panose="020B0604020202020204" pitchFamily="34" charset="0"/>
              <a:buChar char="•"/>
            </a:pPr>
            <a:r>
              <a:rPr lang="en-US" sz="7200" dirty="0"/>
              <a:t>decision notices</a:t>
            </a:r>
          </a:p>
          <a:p>
            <a:pPr marL="231775" indent="-231775">
              <a:lnSpc>
                <a:spcPct val="120000"/>
              </a:lnSpc>
              <a:buFont typeface="Arial" panose="020B0604020202020204" pitchFamily="34" charset="0"/>
              <a:buChar char="•"/>
            </a:pPr>
            <a:r>
              <a:rPr lang="en-US" sz="7200" dirty="0"/>
              <a:t>statements of the case and supplemental statements of the case</a:t>
            </a:r>
          </a:p>
          <a:p>
            <a:pPr marL="231775" indent="-231775">
              <a:lnSpc>
                <a:spcPct val="120000"/>
              </a:lnSpc>
              <a:buFont typeface="Arial" panose="020B0604020202020204" pitchFamily="34" charset="0"/>
              <a:buChar char="•"/>
            </a:pPr>
            <a:r>
              <a:rPr lang="en-US" sz="7200" dirty="0"/>
              <a:t>notice of certification and transfer of appeals to the Board of Veterans’ Appeals (BVA)</a:t>
            </a:r>
          </a:p>
          <a:p>
            <a:pPr marL="231775" indent="-231775">
              <a:lnSpc>
                <a:spcPct val="120000"/>
              </a:lnSpc>
              <a:buFont typeface="Arial" panose="020B0604020202020204" pitchFamily="34" charset="0"/>
              <a:buChar char="•"/>
            </a:pPr>
            <a:r>
              <a:rPr lang="en-US" sz="7200" dirty="0"/>
              <a:t>intent to file a claim notices</a:t>
            </a:r>
          </a:p>
          <a:p>
            <a:pPr marL="231775" indent="-231775">
              <a:lnSpc>
                <a:spcPct val="120000"/>
              </a:lnSpc>
              <a:buFont typeface="Arial" panose="020B0604020202020204" pitchFamily="34" charset="0"/>
              <a:buChar char="•"/>
            </a:pPr>
            <a:r>
              <a:rPr lang="en-US" sz="7200" dirty="0"/>
              <a:t>incomplete application notices, and</a:t>
            </a:r>
          </a:p>
          <a:p>
            <a:pPr marL="231775" indent="-231775">
              <a:lnSpc>
                <a:spcPct val="120000"/>
              </a:lnSpc>
              <a:buFont typeface="Arial" panose="020B0604020202020204" pitchFamily="34" charset="0"/>
              <a:buChar char="•"/>
            </a:pPr>
            <a:r>
              <a:rPr lang="en-US" sz="7200" dirty="0"/>
              <a:t>requests for information and evidence needed to substantiate a claim (e.g. development letters).</a:t>
            </a:r>
          </a:p>
          <a:p>
            <a:pPr>
              <a:buFont typeface="Arial" panose="020B0604020202020204" pitchFamily="34" charset="0"/>
              <a:buChar char="•"/>
            </a:pPr>
            <a:endParaRPr lang="en-US" sz="1500" dirty="0"/>
          </a:p>
        </p:txBody>
      </p:sp>
      <p:sp>
        <p:nvSpPr>
          <p:cNvPr id="4" name="Slide Number Placeholder 3">
            <a:extLst>
              <a:ext uri="{FF2B5EF4-FFF2-40B4-BE49-F238E27FC236}">
                <a16:creationId xmlns:a16="http://schemas.microsoft.com/office/drawing/2014/main" id="{0B26F913-7074-4205-94DC-9B798AAA2E05}"/>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36690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dirty="0"/>
              <a:t>When Paper Copies of Notification Letters </a:t>
            </a:r>
            <a:r>
              <a:rPr lang="en-US" b="1" u="sng" dirty="0"/>
              <a:t>MUST</a:t>
            </a:r>
            <a:r>
              <a:rPr lang="en-US" dirty="0"/>
              <a:t> be Mailed to the POA</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buFont typeface="Arial" panose="020B0604020202020204" pitchFamily="34" charset="0"/>
              <a:buChar char="•"/>
            </a:pPr>
            <a:r>
              <a:rPr lang="en-US" dirty="0"/>
              <a:t>When RO personnel generate correspondence associated with a claimant represented by a private attorney or claims agent, they must include the address of the private attorney or claims agent in the carbon copy (cc) line of the correspondence.</a:t>
            </a:r>
          </a:p>
          <a:p>
            <a:pPr lvl="1">
              <a:spcAft>
                <a:spcPts val="600"/>
              </a:spcAft>
            </a:pPr>
            <a:endParaRPr lang="en-US" sz="2000" dirty="0"/>
          </a:p>
          <a:p>
            <a:pPr marL="457200" lvl="1" indent="-225425">
              <a:spcAft>
                <a:spcPts val="600"/>
              </a:spcAft>
            </a:pPr>
            <a:r>
              <a:rPr lang="en-US" sz="1800" dirty="0"/>
              <a:t>Including the full address in the cc line will allow mail processors to quickly and accurately address outgoing private attorney or claims agent copies of correspondence.</a:t>
            </a:r>
          </a:p>
          <a:p>
            <a:pPr marL="342900" indent="-342900">
              <a:buFont typeface="Arial" panose="020B0604020202020204" pitchFamily="34" charset="0"/>
              <a:buChar char="•"/>
            </a:pPr>
            <a:endParaRPr lang="en-US" dirty="0"/>
          </a:p>
          <a:p>
            <a:pPr marL="285750" indent="-285750">
              <a:buFont typeface="Arial" panose="020B0604020202020204" pitchFamily="34" charset="0"/>
              <a:buChar char="•"/>
            </a:pPr>
            <a:endParaRPr lang="en-US" sz="1500" dirty="0"/>
          </a:p>
        </p:txBody>
      </p:sp>
      <p:sp>
        <p:nvSpPr>
          <p:cNvPr id="4" name="Slide Number Placeholder 3">
            <a:extLst>
              <a:ext uri="{FF2B5EF4-FFF2-40B4-BE49-F238E27FC236}">
                <a16:creationId xmlns:a16="http://schemas.microsoft.com/office/drawing/2014/main" id="{3E5AEB42-E265-4C5B-99D8-7C93B9697C51}"/>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295848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dirty="0"/>
              <a:t>When Paper Copies of Notification Letters </a:t>
            </a:r>
            <a:r>
              <a:rPr lang="en-US" b="1" u="sng" dirty="0"/>
              <a:t>MUST</a:t>
            </a:r>
            <a:r>
              <a:rPr lang="en-US" dirty="0"/>
              <a:t> be Mailed to the POA</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pPr>
            <a:r>
              <a:rPr lang="en-US" dirty="0"/>
              <a:t>Best  Practice Tips to ensure POAs are properly notified:</a:t>
            </a:r>
          </a:p>
          <a:p>
            <a:pPr marL="0" indent="0">
              <a:buNone/>
            </a:pPr>
            <a:endParaRPr lang="en-US" sz="1800" dirty="0"/>
          </a:p>
          <a:p>
            <a:pPr marL="342900" indent="-342900">
              <a:buFont typeface="+mj-lt"/>
              <a:buAutoNum type="arabicParenR"/>
            </a:pPr>
            <a:r>
              <a:rPr lang="en-US" sz="1800" dirty="0"/>
              <a:t>Always double check the VA Form 21-22/21-22a prior to finalizing any correspondence to avoid missing correspondence</a:t>
            </a:r>
          </a:p>
          <a:p>
            <a:pPr marL="342900" indent="-342900">
              <a:buFont typeface="+mj-lt"/>
              <a:buAutoNum type="arabicParenR"/>
            </a:pPr>
            <a:r>
              <a:rPr lang="en-US" sz="1800" dirty="0"/>
              <a:t>Use a “Working Notes” bookmark in VBMS to indicate the </a:t>
            </a:r>
            <a:r>
              <a:rPr lang="en-US" sz="1800" i="1" dirty="0"/>
              <a:t>POA must receive paper copies of correspondence</a:t>
            </a:r>
          </a:p>
          <a:p>
            <a:pPr marL="342900" indent="-342900">
              <a:buFont typeface="+mj-lt"/>
              <a:buAutoNum type="arabicParenR"/>
            </a:pPr>
            <a:r>
              <a:rPr lang="en-US" sz="1800" dirty="0"/>
              <a:t>Use the subject line in VBMS to indicate that correspondence has been mailed</a:t>
            </a:r>
          </a:p>
          <a:p>
            <a:pPr marL="342900" indent="-342900">
              <a:buFont typeface="+mj-lt"/>
              <a:buAutoNum type="arabicParenR"/>
            </a:pPr>
            <a:r>
              <a:rPr lang="en-US" sz="1800" dirty="0"/>
              <a:t>When in doubt – refer to M21-1 Part I, 3.B for clarification</a:t>
            </a:r>
          </a:p>
          <a:p>
            <a:pPr marL="0" indent="0">
              <a:buNone/>
            </a:pPr>
            <a:endParaRPr lang="en-US" sz="1500" dirty="0"/>
          </a:p>
          <a:p>
            <a:pPr>
              <a:buFont typeface="Arial" panose="020B0604020202020204" pitchFamily="34" charset="0"/>
              <a:buChar char="•"/>
            </a:pPr>
            <a:endParaRPr lang="en-US" sz="1500" dirty="0"/>
          </a:p>
        </p:txBody>
      </p:sp>
      <p:sp>
        <p:nvSpPr>
          <p:cNvPr id="4" name="Slide Number Placeholder 3">
            <a:extLst>
              <a:ext uri="{FF2B5EF4-FFF2-40B4-BE49-F238E27FC236}">
                <a16:creationId xmlns:a16="http://schemas.microsoft.com/office/drawing/2014/main" id="{E2B690E5-4A1F-417E-BE95-00819CF52AC8}"/>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316653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Lesson Review and Wrap Up</a:t>
            </a:r>
          </a:p>
        </p:txBody>
      </p:sp>
      <p:sp>
        <p:nvSpPr>
          <p:cNvPr id="4" name="Slide Number Placeholder 3">
            <a:extLst>
              <a:ext uri="{FF2B5EF4-FFF2-40B4-BE49-F238E27FC236}">
                <a16:creationId xmlns:a16="http://schemas.microsoft.com/office/drawing/2014/main" id="{EC6A3DCE-AAD7-4F19-8E33-887539A3BB77}"/>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19</a:t>
            </a:fld>
            <a:endParaRPr lang="en-US"/>
          </a:p>
        </p:txBody>
      </p:sp>
    </p:spTree>
    <p:extLst>
      <p:ext uri="{BB962C8B-B14F-4D97-AF65-F5344CB8AC3E}">
        <p14:creationId xmlns:p14="http://schemas.microsoft.com/office/powerpoint/2010/main" val="286746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Lesson Objectives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defRPr/>
            </a:pPr>
            <a:r>
              <a:rPr lang="en-US" dirty="0"/>
              <a:t>Identify types of POAs that may be appointed by claimants for VA purposes and their authority</a:t>
            </a:r>
            <a:endParaRPr lang="en-US" kern="1200" dirty="0"/>
          </a:p>
          <a:p>
            <a:pPr marL="231775" indent="-231775">
              <a:buFont typeface="Arial" panose="020B0604020202020204" pitchFamily="34" charset="0"/>
              <a:buChar char="•"/>
              <a:defRPr/>
            </a:pPr>
            <a:r>
              <a:rPr lang="en-US" dirty="0"/>
              <a:t>Describe the requirements when processing VA Form 21-22 and VA Form 21-22a</a:t>
            </a:r>
          </a:p>
          <a:p>
            <a:pPr marL="231775" indent="-231775">
              <a:buFont typeface="Arial" panose="020B0604020202020204" pitchFamily="34" charset="0"/>
              <a:buChar char="•"/>
              <a:defRPr/>
            </a:pPr>
            <a:r>
              <a:rPr lang="en-US" dirty="0"/>
              <a:t>Discuss the requirements for exclusive contact, revocation, or termination of a POA </a:t>
            </a:r>
          </a:p>
          <a:p>
            <a:pPr marL="231775" indent="-231775">
              <a:buFont typeface="Arial" panose="020B0604020202020204" pitchFamily="34" charset="0"/>
              <a:buChar char="•"/>
              <a:defRPr/>
            </a:pPr>
            <a:r>
              <a:rPr lang="en-US" dirty="0"/>
              <a:t>Determine when paper copies of notification letters must be mailed to the POA</a:t>
            </a:r>
            <a:endParaRPr lang="en-US" kern="1200" dirty="0"/>
          </a:p>
          <a:p>
            <a:endParaRPr lang="en-US" dirty="0"/>
          </a:p>
        </p:txBody>
      </p:sp>
      <p:sp>
        <p:nvSpPr>
          <p:cNvPr id="4" name="Slide Number Placeholder 3">
            <a:extLst>
              <a:ext uri="{FF2B5EF4-FFF2-40B4-BE49-F238E27FC236}">
                <a16:creationId xmlns:a16="http://schemas.microsoft.com/office/drawing/2014/main" id="{77EF0D59-259B-47AD-A39F-996CCC52A7F5}"/>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BA136-F04A-410F-A6CD-23E38719D64C}"/>
              </a:ext>
            </a:extLst>
          </p:cNvPr>
          <p:cNvSpPr>
            <a:spLocks noGrp="1"/>
          </p:cNvSpPr>
          <p:nvPr>
            <p:ph type="title"/>
            <p:custDataLst>
              <p:tags r:id="rId1"/>
            </p:custDataLst>
          </p:nvPr>
        </p:nvSpPr>
        <p:spPr>
          <a:xfrm>
            <a:off x="330506" y="2676246"/>
            <a:ext cx="9144000" cy="1086867"/>
          </a:xfrm>
        </p:spPr>
        <p:txBody>
          <a:bodyPr/>
          <a:lstStyle/>
          <a:p>
            <a:r>
              <a:rPr lang="en-US" dirty="0"/>
              <a:t>Questions</a:t>
            </a:r>
          </a:p>
        </p:txBody>
      </p:sp>
      <p:sp>
        <p:nvSpPr>
          <p:cNvPr id="4" name="Slide Number Placeholder 3">
            <a:extLst>
              <a:ext uri="{FF2B5EF4-FFF2-40B4-BE49-F238E27FC236}">
                <a16:creationId xmlns:a16="http://schemas.microsoft.com/office/drawing/2014/main" id="{B31325EC-D1D7-404B-A00C-1BB7BD843C0E}"/>
              </a:ext>
            </a:extLst>
          </p:cNvPr>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359870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1775" indent="-231775">
              <a:buFont typeface="Arial" panose="020B0604020202020204" pitchFamily="34" charset="0"/>
              <a:buChar char="•"/>
            </a:pPr>
            <a:r>
              <a:rPr lang="en-US" altLang="en-US" dirty="0"/>
              <a:t>38 U.S. Code 7332, Confidentiality of Certain Medical Records</a:t>
            </a:r>
          </a:p>
          <a:p>
            <a:pPr marL="231775" indent="-231775">
              <a:buFont typeface="Arial" panose="020B0604020202020204" pitchFamily="34" charset="0"/>
              <a:buChar char="•"/>
            </a:pPr>
            <a:r>
              <a:rPr lang="en-US" altLang="en-US" dirty="0"/>
              <a:t>38 CFR 14.628, Recognition of Organizations</a:t>
            </a:r>
          </a:p>
          <a:p>
            <a:pPr marL="231775" indent="-231775">
              <a:buFont typeface="Arial" panose="020B0604020202020204" pitchFamily="34" charset="0"/>
              <a:buChar char="•"/>
            </a:pPr>
            <a:r>
              <a:rPr lang="en-US" altLang="en-US" dirty="0"/>
              <a:t>38 CFR 14.630, Authorization for a Particular Claim</a:t>
            </a:r>
          </a:p>
          <a:p>
            <a:pPr marL="231775" indent="-231775">
              <a:buFont typeface="Arial" panose="020B0604020202020204" pitchFamily="34" charset="0"/>
              <a:buChar char="•"/>
            </a:pPr>
            <a:r>
              <a:rPr lang="en-US" altLang="en-US" dirty="0"/>
              <a:t>38 CFR 14.631, Powers of Attorney; Disclosure of Claimant Information</a:t>
            </a:r>
          </a:p>
          <a:p>
            <a:pPr marL="231775" indent="-231775">
              <a:buFont typeface="Arial" panose="020B0604020202020204" pitchFamily="34" charset="0"/>
              <a:buChar char="•"/>
            </a:pPr>
            <a:r>
              <a:rPr lang="en-US" altLang="en-US" dirty="0"/>
              <a:t>38 CFR 14.633, Termination of accreditation or authority to provide representation under §14.630</a:t>
            </a:r>
          </a:p>
          <a:p>
            <a:pPr marL="231775" indent="-231775">
              <a:buFont typeface="Arial" panose="020B0604020202020204" pitchFamily="34" charset="0"/>
              <a:buChar char="•"/>
            </a:pPr>
            <a:r>
              <a:rPr lang="en-US" altLang="en-US" dirty="0"/>
              <a:t>38 CFR 20.204, Rule 204. Withdrawal of Appeal</a:t>
            </a:r>
          </a:p>
          <a:p>
            <a:endParaRPr lang="en-US" dirty="0"/>
          </a:p>
        </p:txBody>
      </p:sp>
      <p:sp>
        <p:nvSpPr>
          <p:cNvPr id="4" name="Slide Number Placeholder 3">
            <a:extLst>
              <a:ext uri="{FF2B5EF4-FFF2-40B4-BE49-F238E27FC236}">
                <a16:creationId xmlns:a16="http://schemas.microsoft.com/office/drawing/2014/main" id="{33CF6320-51B4-4E40-B24D-2E312989EEF1}"/>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163953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dirty="0"/>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fontScale="25000" lnSpcReduction="20000"/>
          </a:bodyPr>
          <a:lstStyle/>
          <a:p>
            <a:pPr marL="231775" indent="-231775">
              <a:lnSpc>
                <a:spcPct val="120000"/>
              </a:lnSpc>
              <a:buFont typeface="Arial" panose="020B0604020202020204" pitchFamily="34" charset="0"/>
              <a:buChar char="•"/>
            </a:pPr>
            <a:r>
              <a:rPr lang="en-US" altLang="en-US" sz="7200" dirty="0"/>
              <a:t>M21-1, Part I, 3.A, General Information on Power of Attorney (POA)</a:t>
            </a:r>
          </a:p>
          <a:p>
            <a:pPr marL="231775" indent="-231775">
              <a:lnSpc>
                <a:spcPct val="120000"/>
              </a:lnSpc>
              <a:buFont typeface="Arial" panose="020B0604020202020204" pitchFamily="34" charset="0"/>
              <a:buChar char="•"/>
            </a:pPr>
            <a:r>
              <a:rPr lang="en-US" altLang="en-US" sz="7200" dirty="0"/>
              <a:t>M21-1, Part I, 3.B, Power of Attorney (POA) Rights to Notification and Review of Records</a:t>
            </a:r>
          </a:p>
          <a:p>
            <a:pPr marL="231775" indent="-231775">
              <a:lnSpc>
                <a:spcPct val="120000"/>
              </a:lnSpc>
              <a:buFont typeface="Arial" panose="020B0604020202020204" pitchFamily="34" charset="0"/>
              <a:buChar char="•"/>
            </a:pPr>
            <a:r>
              <a:rPr lang="en-US" altLang="en-US" sz="7200" dirty="0"/>
              <a:t>M21-1, Part III, Subpart i, 4.B, The Stakeholder Enterprise Portal (SEP) Role in the Veterans Online Application (VONAPP) Direct Connect (VDC) Process</a:t>
            </a:r>
          </a:p>
          <a:p>
            <a:pPr marL="231775" indent="-231775">
              <a:lnSpc>
                <a:spcPct val="120000"/>
              </a:lnSpc>
              <a:buFont typeface="Arial" panose="020B0604020202020204" pitchFamily="34" charset="0"/>
              <a:buChar char="•"/>
            </a:pPr>
            <a:r>
              <a:rPr lang="en-US" altLang="en-US" sz="7200" dirty="0"/>
              <a:t>M21-1, Part III, Subpart i,4.B.2.a, Overview of Original Claims Submission Through SEP</a:t>
            </a:r>
          </a:p>
          <a:p>
            <a:pPr marL="231775" indent="-231775">
              <a:lnSpc>
                <a:spcPct val="120000"/>
              </a:lnSpc>
              <a:buFont typeface="Arial" panose="020B0604020202020204" pitchFamily="34" charset="0"/>
              <a:buChar char="•"/>
            </a:pPr>
            <a:r>
              <a:rPr lang="en-US" sz="7200" dirty="0"/>
              <a:t>M21-1, Part III, Subpart ii, 1.A.2.d, Processing On-Line Applications Without a Signature</a:t>
            </a:r>
          </a:p>
          <a:p>
            <a:pPr marL="231775" indent="-231775">
              <a:lnSpc>
                <a:spcPct val="120000"/>
              </a:lnSpc>
              <a:buFont typeface="Arial" panose="020B0604020202020204" pitchFamily="34" charset="0"/>
              <a:buChar char="•"/>
            </a:pPr>
            <a:r>
              <a:rPr lang="en-US" altLang="en-US" sz="7200" dirty="0"/>
              <a:t>M-21-1, Part III, Subpart ii, 1.C.7, Handling Outdated Forms</a:t>
            </a:r>
          </a:p>
          <a:p>
            <a:pPr marL="231775" indent="-231775">
              <a:lnSpc>
                <a:spcPct val="120000"/>
              </a:lnSpc>
              <a:buFont typeface="Arial" panose="020B0604020202020204" pitchFamily="34" charset="0"/>
              <a:buChar char="•"/>
            </a:pPr>
            <a:r>
              <a:rPr lang="en-US" altLang="en-US" sz="7200" dirty="0"/>
              <a:t>M21-1, Part III, Subpart ii, 3.C, System Updates</a:t>
            </a:r>
          </a:p>
          <a:p>
            <a:pPr marL="231775" lvl="0" indent="-231775">
              <a:lnSpc>
                <a:spcPct val="120000"/>
              </a:lnSpc>
              <a:buFont typeface="Arial" panose="020B0604020202020204" pitchFamily="34" charset="0"/>
              <a:buChar char="•"/>
            </a:pPr>
            <a:r>
              <a:rPr lang="en-US" sz="7200" dirty="0"/>
              <a:t>M-21-1, Part III, Subpart ii, 1.C.8, Handling Outdated Forms</a:t>
            </a:r>
          </a:p>
          <a:p>
            <a:pPr>
              <a:buClr>
                <a:srgbClr val="1D3275"/>
              </a:buClr>
            </a:pPr>
            <a:endParaRPr lang="en-US" altLang="en-US" sz="1650" dirty="0">
              <a:solidFill>
                <a:srgbClr val="002060"/>
              </a:solidFill>
            </a:endParaRPr>
          </a:p>
          <a:p>
            <a:endParaRPr lang="en-US" sz="2100" dirty="0"/>
          </a:p>
        </p:txBody>
      </p:sp>
      <p:sp>
        <p:nvSpPr>
          <p:cNvPr id="4" name="Slide Number Placeholder 3">
            <a:extLst>
              <a:ext uri="{FF2B5EF4-FFF2-40B4-BE49-F238E27FC236}">
                <a16:creationId xmlns:a16="http://schemas.microsoft.com/office/drawing/2014/main" id="{4424E83B-1B82-4A82-BD94-60AEA4D22556}"/>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93623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Types of POAs</a:t>
            </a:r>
          </a:p>
        </p:txBody>
      </p:sp>
      <p:sp>
        <p:nvSpPr>
          <p:cNvPr id="3" name="Content Placeholder 2"/>
          <p:cNvSpPr>
            <a:spLocks noGrp="1"/>
          </p:cNvSpPr>
          <p:nvPr>
            <p:ph idx="1"/>
            <p:custDataLst>
              <p:tags r:id="rId2"/>
            </p:custDataLst>
          </p:nvPr>
        </p:nvSpPr>
        <p:spPr>
          <a:xfrm>
            <a:off x="457200" y="2057400"/>
            <a:ext cx="8229600" cy="3916363"/>
          </a:xfrm>
        </p:spPr>
        <p:txBody>
          <a:bodyPr/>
          <a:lstStyle/>
          <a:p>
            <a:pPr>
              <a:buClr>
                <a:srgbClr val="1D3275"/>
              </a:buClr>
              <a:buNone/>
            </a:pPr>
            <a:r>
              <a:rPr lang="en-US" altLang="en-US" dirty="0"/>
              <a:t>There are three types of POAs:</a:t>
            </a:r>
          </a:p>
          <a:p>
            <a:pPr>
              <a:buClr>
                <a:srgbClr val="1D3275"/>
              </a:buClr>
              <a:buNone/>
            </a:pPr>
            <a:endParaRPr lang="en-US" altLang="en-US" dirty="0"/>
          </a:p>
          <a:p>
            <a:pPr marL="231775" lvl="1" indent="-231775">
              <a:spcAft>
                <a:spcPts val="600"/>
              </a:spcAft>
            </a:pPr>
            <a:r>
              <a:rPr lang="en-US" altLang="en-US" sz="2000" dirty="0"/>
              <a:t>Accredited representative of a Veterans service organization</a:t>
            </a:r>
          </a:p>
          <a:p>
            <a:pPr marL="231775" lvl="1" indent="-231775">
              <a:spcAft>
                <a:spcPts val="600"/>
              </a:spcAft>
            </a:pPr>
            <a:r>
              <a:rPr lang="en-US" altLang="en-US" sz="2000" dirty="0"/>
              <a:t>Attorney or accredited agent in good standing with state bar</a:t>
            </a:r>
          </a:p>
          <a:p>
            <a:pPr marL="231775" lvl="1" indent="-231775">
              <a:spcAft>
                <a:spcPts val="600"/>
              </a:spcAft>
            </a:pPr>
            <a:r>
              <a:rPr lang="en-US" altLang="en-US" sz="2000" dirty="0"/>
              <a:t>Non-licensed individual</a:t>
            </a:r>
          </a:p>
          <a:p>
            <a:pPr lvl="1">
              <a:buClr>
                <a:srgbClr val="1D3275"/>
              </a:buClr>
              <a:buFont typeface="Wingdings" pitchFamily="2" charset="2"/>
              <a:buChar char="Ø"/>
            </a:pPr>
            <a:endParaRPr lang="en-US" altLang="en-US" sz="750" dirty="0"/>
          </a:p>
          <a:p>
            <a:endParaRPr lang="en-US" dirty="0"/>
          </a:p>
        </p:txBody>
      </p:sp>
      <p:sp>
        <p:nvSpPr>
          <p:cNvPr id="4" name="Slide Number Placeholder 3">
            <a:extLst>
              <a:ext uri="{FF2B5EF4-FFF2-40B4-BE49-F238E27FC236}">
                <a16:creationId xmlns:a16="http://schemas.microsoft.com/office/drawing/2014/main" id="{9B4749C3-AB92-48DC-93BC-B7BEC793D3FC}"/>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333937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dirty="0"/>
              <a:t>Requirements to Represent Claimants as POA</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Clr>
                <a:srgbClr val="1D3275"/>
              </a:buClr>
              <a:buNone/>
              <a:defRPr/>
            </a:pPr>
            <a:r>
              <a:rPr lang="en-US" dirty="0"/>
              <a:t>An accredited representative of a service organization, agent, or attorney must obtain recognition from VA’s Office of General Counsel in order to represent claimants. </a:t>
            </a:r>
          </a:p>
          <a:p>
            <a:pPr marL="0" indent="0">
              <a:buClr>
                <a:srgbClr val="1D3275"/>
              </a:buClr>
              <a:buNone/>
              <a:defRPr/>
            </a:pPr>
            <a:endParaRPr lang="en-US" dirty="0"/>
          </a:p>
          <a:p>
            <a:pPr marL="0" indent="0">
              <a:buClr>
                <a:srgbClr val="1D3275"/>
              </a:buClr>
              <a:buNone/>
              <a:defRPr/>
            </a:pPr>
            <a:r>
              <a:rPr lang="en-US" dirty="0"/>
              <a:t>A non-licensed individual may represent a claimant on a one-time, one claim basis per the provisions of 38 CFR 14.630.</a:t>
            </a:r>
          </a:p>
          <a:p>
            <a:pPr marL="0" indent="0">
              <a:buClr>
                <a:srgbClr val="1D3275"/>
              </a:buClr>
              <a:buNone/>
              <a:defRPr/>
            </a:pPr>
            <a:endParaRPr lang="en-US" sz="788" dirty="0"/>
          </a:p>
          <a:p>
            <a:pPr marL="0" indent="0">
              <a:buClr>
                <a:srgbClr val="1D3275"/>
              </a:buClr>
              <a:buNone/>
              <a:defRPr/>
            </a:pPr>
            <a:endParaRPr lang="en-US" sz="788" dirty="0"/>
          </a:p>
          <a:p>
            <a:endParaRPr lang="en-US" dirty="0"/>
          </a:p>
        </p:txBody>
      </p:sp>
      <p:sp>
        <p:nvSpPr>
          <p:cNvPr id="4" name="Slide Number Placeholder 3">
            <a:extLst>
              <a:ext uri="{FF2B5EF4-FFF2-40B4-BE49-F238E27FC236}">
                <a16:creationId xmlns:a16="http://schemas.microsoft.com/office/drawing/2014/main" id="{2210828E-10B1-4387-8F0F-2C37B27B7B4D}"/>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61539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POA Authority and Limitations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Clr>
                <a:srgbClr val="1D3275"/>
              </a:buClr>
              <a:buNone/>
              <a:defRPr/>
            </a:pPr>
            <a:r>
              <a:rPr lang="en-US" dirty="0"/>
              <a:t>POAs have the authority to prepare, present, and prosecute a claimant’s claim. A POA may:</a:t>
            </a:r>
            <a:endParaRPr lang="en-US" sz="600" dirty="0"/>
          </a:p>
          <a:p>
            <a:pPr marL="0" indent="0">
              <a:buClr>
                <a:srgbClr val="1D3275"/>
              </a:buClr>
              <a:buNone/>
              <a:defRPr/>
            </a:pPr>
            <a:endParaRPr lang="en-US" sz="600" dirty="0"/>
          </a:p>
          <a:p>
            <a:pPr marL="231775" lvl="1" indent="-231775">
              <a:spcAft>
                <a:spcPts val="600"/>
              </a:spcAft>
              <a:buClr>
                <a:schemeClr val="tx1"/>
              </a:buClr>
              <a:defRPr/>
            </a:pPr>
            <a:r>
              <a:rPr lang="en-US" sz="2000" dirty="0"/>
              <a:t>review the claimant’s records</a:t>
            </a:r>
          </a:p>
          <a:p>
            <a:pPr marL="231775" lvl="1" indent="-231775">
              <a:spcAft>
                <a:spcPts val="600"/>
              </a:spcAft>
              <a:buClr>
                <a:schemeClr val="tx1"/>
              </a:buClr>
              <a:defRPr/>
            </a:pPr>
            <a:r>
              <a:rPr lang="en-US" sz="2000" dirty="0"/>
              <a:t>present evidence on behalf of the claimant</a:t>
            </a:r>
          </a:p>
          <a:p>
            <a:pPr marL="231775" lvl="1" indent="-231775">
              <a:spcAft>
                <a:spcPts val="600"/>
              </a:spcAft>
              <a:buClr>
                <a:schemeClr val="tx1"/>
              </a:buClr>
              <a:defRPr/>
            </a:pPr>
            <a:r>
              <a:rPr lang="en-US" sz="2000" dirty="0"/>
              <a:t>submit an intent to file, non-original claim, a notice of disagreement (NOD), or a substantive appeal on behalf of the claimant, and</a:t>
            </a:r>
          </a:p>
          <a:p>
            <a:pPr marL="231775" lvl="1" indent="-231775">
              <a:spcAft>
                <a:spcPts val="600"/>
              </a:spcAft>
              <a:buClr>
                <a:schemeClr val="tx1"/>
              </a:buClr>
              <a:defRPr/>
            </a:pPr>
            <a:r>
              <a:rPr lang="en-US" sz="2000" dirty="0"/>
              <a:t>withdraw an appeal</a:t>
            </a:r>
          </a:p>
          <a:p>
            <a:endParaRPr lang="en-US" dirty="0"/>
          </a:p>
        </p:txBody>
      </p:sp>
      <p:sp>
        <p:nvSpPr>
          <p:cNvPr id="4" name="Slide Number Placeholder 3">
            <a:extLst>
              <a:ext uri="{FF2B5EF4-FFF2-40B4-BE49-F238E27FC236}">
                <a16:creationId xmlns:a16="http://schemas.microsoft.com/office/drawing/2014/main" id="{5B16522F-FFB4-41B3-B634-358FBE870BC3}"/>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244011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POA Authority and Limitations</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92500" lnSpcReduction="10000"/>
          </a:bodyPr>
          <a:lstStyle/>
          <a:p>
            <a:pPr marL="0" indent="0">
              <a:buClr>
                <a:srgbClr val="1D3275"/>
              </a:buClr>
              <a:buNone/>
              <a:defRPr/>
            </a:pPr>
            <a:r>
              <a:rPr lang="en-US" dirty="0"/>
              <a:t>POAs may </a:t>
            </a:r>
            <a:r>
              <a:rPr lang="en-US" u="sng" dirty="0"/>
              <a:t>not</a:t>
            </a:r>
            <a:r>
              <a:rPr lang="en-US" dirty="0"/>
              <a:t> sign forms requiring claimant certification or signature, such as (but not limited to):</a:t>
            </a:r>
          </a:p>
          <a:p>
            <a:pPr marL="396875" lvl="1" indent="-163513">
              <a:defRPr/>
            </a:pPr>
            <a:r>
              <a:rPr lang="en-US" sz="2000" dirty="0"/>
              <a:t>Original applications for benefits*</a:t>
            </a:r>
          </a:p>
          <a:p>
            <a:pPr marL="396875" lvl="1" indent="-163513">
              <a:defRPr/>
            </a:pPr>
            <a:r>
              <a:rPr lang="en-US" sz="2000" dirty="0"/>
              <a:t>VA Form 21-4142, Authorization to Disclose Information to the Department of Veterans Affairs (VA)</a:t>
            </a:r>
          </a:p>
          <a:p>
            <a:pPr marL="396875" lvl="1" indent="-163513">
              <a:defRPr/>
            </a:pPr>
            <a:r>
              <a:rPr lang="en-US" sz="2000" dirty="0"/>
              <a:t>VA Form 21-0538, Status of Dependents Questionnaire</a:t>
            </a:r>
          </a:p>
          <a:p>
            <a:pPr marL="396875" lvl="1" indent="-163513">
              <a:defRPr/>
            </a:pPr>
            <a:r>
              <a:rPr lang="en-US" sz="2000" dirty="0"/>
              <a:t>VA Form 21-4140, Employment Questionnaire</a:t>
            </a:r>
          </a:p>
          <a:p>
            <a:pPr marL="342900" lvl="1" indent="0">
              <a:buClr>
                <a:srgbClr val="1D3275"/>
              </a:buClr>
              <a:buNone/>
              <a:defRPr/>
            </a:pPr>
            <a:endParaRPr lang="en-US" sz="2000" dirty="0"/>
          </a:p>
          <a:p>
            <a:pPr marL="342900" lvl="1" indent="0">
              <a:buClr>
                <a:srgbClr val="1D3275"/>
              </a:buClr>
              <a:buNone/>
              <a:defRPr/>
            </a:pPr>
            <a:r>
              <a:rPr lang="en-US" sz="2000" dirty="0"/>
              <a:t>*</a:t>
            </a:r>
            <a:r>
              <a:rPr lang="en-US" sz="2000" b="1" i="1" dirty="0"/>
              <a:t>Exception</a:t>
            </a:r>
            <a:r>
              <a:rPr lang="en-US" sz="2000" dirty="0"/>
              <a:t>: </a:t>
            </a:r>
            <a:r>
              <a:rPr lang="en-US" sz="2000" i="1" dirty="0"/>
              <a:t>Claims may be submitted by powers of attorney (POAs) through the Stakeholder Enterprise Portal (SEP). Original claims submitted through SEP involve additional signature requirements to be substantially complete. </a:t>
            </a:r>
            <a:r>
              <a:rPr lang="en-US" sz="2000" b="1" dirty="0"/>
              <a:t>III.ii.1 </a:t>
            </a:r>
            <a:r>
              <a:rPr lang="en-US" sz="2000" dirty="0"/>
              <a:t>(For additional information, see </a:t>
            </a:r>
            <a:r>
              <a:rPr lang="en-US" sz="2000" b="1" dirty="0"/>
              <a:t>III.i.4.B</a:t>
            </a:r>
            <a:r>
              <a:rPr lang="en-US" sz="2000" dirty="0"/>
              <a:t>)</a:t>
            </a:r>
            <a:endParaRPr lang="en-US" altLang="en-US" sz="2000" dirty="0"/>
          </a:p>
          <a:p>
            <a:pPr marL="342900" lvl="1" indent="0">
              <a:buClr>
                <a:srgbClr val="1D3275"/>
              </a:buClr>
              <a:buNone/>
              <a:defRPr/>
            </a:pPr>
            <a:endParaRPr lang="en-US" sz="2100" dirty="0"/>
          </a:p>
        </p:txBody>
      </p:sp>
      <p:sp>
        <p:nvSpPr>
          <p:cNvPr id="4" name="Slide Number Placeholder 3">
            <a:extLst>
              <a:ext uri="{FF2B5EF4-FFF2-40B4-BE49-F238E27FC236}">
                <a16:creationId xmlns:a16="http://schemas.microsoft.com/office/drawing/2014/main" id="{6BE6EA70-3A6B-46DE-8E2B-EAE086CB3486}"/>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402795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POA Authority and Limitations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1775" indent="-231775" hangingPunct="0">
              <a:buClr>
                <a:schemeClr val="tx1"/>
              </a:buClr>
              <a:buFont typeface="Arial" panose="020B0604020202020204" pitchFamily="34" charset="0"/>
              <a:buChar char="•"/>
            </a:pPr>
            <a:r>
              <a:rPr lang="en-US" dirty="0"/>
              <a:t>Blocks 12 through 14 on VA Form 21-22 and blocks 9 through 11 on VA Form 21-22a authorize or limit certain authorizations to the appointed POA.</a:t>
            </a:r>
          </a:p>
          <a:p>
            <a:pPr marL="514350" lvl="1" indent="-171450">
              <a:buClr>
                <a:schemeClr val="tx1"/>
              </a:buClr>
              <a:defRPr/>
            </a:pPr>
            <a:endParaRPr lang="en-US" sz="750" dirty="0"/>
          </a:p>
        </p:txBody>
      </p:sp>
      <p:sp>
        <p:nvSpPr>
          <p:cNvPr id="8" name="Slide Number Placeholder 7">
            <a:extLst>
              <a:ext uri="{FF2B5EF4-FFF2-40B4-BE49-F238E27FC236}">
                <a16:creationId xmlns:a16="http://schemas.microsoft.com/office/drawing/2014/main" id="{7176D7A4-567B-4112-A3D7-7085843B5E54}"/>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9</a:t>
            </a:fld>
            <a:endParaRPr lang="en-US"/>
          </a:p>
        </p:txBody>
      </p:sp>
      <p:pic>
        <p:nvPicPr>
          <p:cNvPr id="4" name="Picture 3"/>
          <p:cNvPicPr/>
          <p:nvPr/>
        </p:nvPicPr>
        <p:blipFill>
          <a:blip r:embed="rId7"/>
          <a:stretch>
            <a:fillRect/>
          </a:stretch>
        </p:blipFill>
        <p:spPr>
          <a:xfrm>
            <a:off x="189780" y="3760313"/>
            <a:ext cx="4382219" cy="1411018"/>
          </a:xfrm>
          <a:prstGeom prst="rect">
            <a:avLst/>
          </a:prstGeom>
        </p:spPr>
      </p:pic>
      <p:pic>
        <p:nvPicPr>
          <p:cNvPr id="5" name="Picture 4"/>
          <p:cNvPicPr/>
          <p:nvPr/>
        </p:nvPicPr>
        <p:blipFill>
          <a:blip r:embed="rId8"/>
          <a:stretch>
            <a:fillRect/>
          </a:stretch>
        </p:blipFill>
        <p:spPr>
          <a:xfrm>
            <a:off x="4629511" y="3409110"/>
            <a:ext cx="4382220" cy="2507560"/>
          </a:xfrm>
          <a:prstGeom prst="rect">
            <a:avLst/>
          </a:prstGeom>
        </p:spPr>
      </p:pic>
      <p:sp>
        <p:nvSpPr>
          <p:cNvPr id="6" name="TextBox 5"/>
          <p:cNvSpPr txBox="1"/>
          <p:nvPr>
            <p:custDataLst>
              <p:tags r:id="rId4"/>
            </p:custDataLst>
          </p:nvPr>
        </p:nvSpPr>
        <p:spPr>
          <a:xfrm>
            <a:off x="539989" y="3409110"/>
            <a:ext cx="3539777" cy="400110"/>
          </a:xfrm>
          <a:prstGeom prst="rect">
            <a:avLst/>
          </a:prstGeom>
          <a:noFill/>
        </p:spPr>
        <p:txBody>
          <a:bodyPr wrap="square" rtlCol="0">
            <a:spAutoFit/>
          </a:bodyPr>
          <a:lstStyle/>
          <a:p>
            <a:r>
              <a:rPr lang="en-US" sz="2000" dirty="0"/>
              <a:t>VA Form 21-22 Blocks 12-14</a:t>
            </a:r>
          </a:p>
        </p:txBody>
      </p:sp>
      <p:sp>
        <p:nvSpPr>
          <p:cNvPr id="7" name="TextBox 6"/>
          <p:cNvSpPr txBox="1"/>
          <p:nvPr>
            <p:custDataLst>
              <p:tags r:id="rId5"/>
            </p:custDataLst>
          </p:nvPr>
        </p:nvSpPr>
        <p:spPr>
          <a:xfrm>
            <a:off x="5093056" y="3028890"/>
            <a:ext cx="3409428" cy="400110"/>
          </a:xfrm>
          <a:prstGeom prst="rect">
            <a:avLst/>
          </a:prstGeom>
          <a:noFill/>
        </p:spPr>
        <p:txBody>
          <a:bodyPr wrap="square" rtlCol="0">
            <a:spAutoFit/>
          </a:bodyPr>
          <a:lstStyle/>
          <a:p>
            <a:r>
              <a:rPr lang="en-US" sz="2000" dirty="0"/>
              <a:t>VA Form 21-22a Blocks 9-11</a:t>
            </a:r>
          </a:p>
        </p:txBody>
      </p:sp>
    </p:spTree>
    <p:extLst>
      <p:ext uri="{BB962C8B-B14F-4D97-AF65-F5344CB8AC3E}">
        <p14:creationId xmlns:p14="http://schemas.microsoft.com/office/powerpoint/2010/main" val="1383463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3&quot;/&gt;&lt;/TableIndex&gt;&lt;/ShapeTextInfo&gt;"/>
  <p:tag name="PRESENTER_DUMMYTAG" val="&lt;DummyForForceWrite&gt;&lt;/DummyForForceWrite&gt;"/>
  <p:tag name="HTML_SHAPEINFO" val="&lt;ThreeDShapeInfo&gt;&lt;uuid val=&quot;{6F49C6C1-0B33-457F-B7BA-EEC0ED1D8DD4}&quot;/&gt;&lt;isInvalidForFieldText val=&quot;0&quot;/&gt;&lt;Image&gt;&lt;filename val=&quot;C:\Users\User\AppData\Local\Temp\CP34681852125Session\CPTrustFolder34681852125\PPTImport34682049593\data\asimages\{6F49C6C1-0B33-457F-B7BA-EEC0ED1D8DD4}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70E942D9-2BA7-41BF-9D96-54E1DABF5B32}&quot;/&gt;&lt;isInvalidForFieldText val=&quot;0&quot;/&gt;&lt;Image&gt;&lt;filename val=&quot;C:\Users\User\AppData\Local\Temp\CP34681852125Session\CPTrustFolder34681852125\PPTImport34682049593\data\asimages\{70E942D9-2BA7-41BF-9D96-54E1DABF5B32}_1.png&quot;/&gt;&lt;left val=&quot;71&quot;/&gt;&lt;top val=&quot;491&quot;/&gt;&lt;width val=&quot;249&quot;/&gt;&lt;height val=&quot;9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89B9D4E1-401D-4C13-98F3-07B0ED7DD2D5}&quot;/&gt;&lt;isInvalidForFieldText val=&quot;0&quot;/&gt;&lt;Image&gt;&lt;filename val=&quot;C:\Users\User\AppData\Local\Temp\CP34681852125Session\CPTrustFolder34681852125\PPTImport34682049593\data\asimages\{89B9D4E1-401D-4C13-98F3-07B0ED7DD2D5}_1.png&quot;/&gt;&lt;left val=&quot;639&quot;/&gt;&lt;top val=&quot;491&quot;/&gt;&lt;width val=&quot;249&quot;/&gt;&lt;height val=&quot;9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D9864F65-9FAC-407E-85DF-D77900C912D9}&quot;/&gt;&lt;isInvalidForFieldText val=&quot;0&quot;/&gt;&lt;Image&gt;&lt;filename val=&quot;C:\Users\User\AppData\Local\Temp\CP34681852125Session\CPTrustFolder34681852125\PPTImport34682049593\data\asimages\{D9864F65-9FAC-407E-85DF-D77900C912D9}_2.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5&quot;/&gt;&lt;lineCharCount val=&quot;29&quot;/&gt;&lt;lineCharCount val=&quot;63&quot;/&gt;&lt;lineCharCount val=&quot;12&quot;/&gt;&lt;lineCharCount val=&quot;63&quot;/&gt;&lt;lineCharCount val=&quot;22&quot;/&gt;&lt;lineCharCount val=&quot;70&quot;/&gt;&lt;lineCharCount val=&quot;8&quot;/&gt;&lt;/TableIndex&gt;&lt;/ShapeTextInfo&gt;"/>
  <p:tag name="HTML_SHAPEINFO" val="&lt;ThreeDShapeInfo&gt;&lt;uuid val=&quot;{67E9E2D5-0F9B-49CD-B6FF-5B1D5EB64D72}&quot;/&gt;&lt;isInvalidForFieldText val=&quot;0&quot;/&gt;&lt;Image&gt;&lt;filename val=&quot;C:\Users\User\AppData\Local\Temp\CP34681852125Session\CPTrustFolder34681852125\PPTImport34682049593\data\asimages\{67E9E2D5-0F9B-49CD-B6FF-5B1D5EB64D72}_2.png&quot;/&gt;&lt;left val=&quot;42&quot;/&gt;&lt;top val=&quot;212&quot;/&gt;&lt;width val=&quot;879&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D218B08-2BC7-42BF-805A-9A2B2BB8CDDA}&quot;/&gt;&lt;isInvalidForFieldText val=&quot;0&quot;/&gt;&lt;Image&gt;&lt;filename val=&quot;C:\Users\User\AppData\Local\Temp\CP34681852125Session\CPTrustFolder34681852125\PPTImport34682049593\data\asimages\{AD218B08-2BC7-42BF-805A-9A2B2BB8CDDA}_2.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F98B55B-D8FB-44C9-8832-3AACC4B69D0F}&quot;/&gt;&lt;isInvalidForFieldText val=&quot;0&quot;/&gt;&lt;Image&gt;&lt;filename val=&quot;C:\Users\User\AppData\Local\Temp\CP34681852125Session\CPTrustFolder34681852125\PPTImport34682049593\data\asimages\{5F98B55B-D8FB-44C9-8832-3AACC4B69D0F}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2&quot;/&gt;&lt;lineCharCount val=&quot;44&quot;/&gt;&lt;lineCharCount val=&quot;52&quot;/&gt;&lt;lineCharCount val=&quot;58&quot;/&gt;&lt;lineCharCount val=&quot;12&quot;/&gt;&lt;lineCharCount val=&quot;68&quot;/&gt;&lt;lineCharCount val=&quot;29&quot;/&gt;&lt;lineCharCount val=&quot;46&quot;/&gt;&lt;/TableIndex&gt;&lt;/ShapeTextInfo&gt;"/>
  <p:tag name="HTML_SHAPEINFO" val="&lt;ThreeDShapeInfo&gt;&lt;uuid val=&quot;{1F757C59-0A8A-420D-A0B1-0B8EB31E2F64}&quot;/&gt;&lt;isInvalidForFieldText val=&quot;0&quot;/&gt;&lt;Image&gt;&lt;filename val=&quot;C:\Users\User\AppData\Local\Temp\CP34681852125Session\CPTrustFolder34681852125\PPTImport34682049593\data\asimages\{1F757C59-0A8A-420D-A0B1-0B8EB31E2F64}_3.png&quot;/&gt;&lt;left val=&quot;42&quot;/&gt;&lt;top val=&quot;212&quot;/&gt;&lt;width val=&quot;870&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5B7F667-DA62-42F7-830D-186A9B616E14}&quot;/&gt;&lt;isInvalidForFieldText val=&quot;0&quot;/&gt;&lt;Image&gt;&lt;filename val=&quot;C:\Users\User\AppData\Local\Temp\CP34681852125Session\CPTrustFolder34681852125\PPTImport34682049593\data\asimages\{35B7F667-DA62-42F7-830D-186A9B616E14}_3.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51858F5-58E9-4A9E-B5F2-4779CE339F93}&quot;/&gt;&lt;isInvalidForFieldText val=&quot;0&quot;/&gt;&lt;Image&gt;&lt;filename val=&quot;C:\Users\User\AppData\Local\Temp\CP34681852125Session\CPTrustFolder34681852125\PPTImport34682049593\data\asimages\{351858F5-58E9-4A9E-B5F2-4779CE339F93}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7&quot;/&gt;&lt;lineCharCount val=&quot;71&quot;/&gt;&lt;lineCharCount val=&quot;18&quot;/&gt;&lt;lineCharCount val=&quot;78&quot;/&gt;&lt;lineCharCount val=&quot;73&quot;/&gt;&lt;lineCharCount val=&quot;75&quot;/&gt;&lt;lineCharCount val=&quot;12&quot;/&gt;&lt;lineCharCount val=&quot;78&quot;/&gt;&lt;lineCharCount val=&quot;12&quot;/&gt;&lt;lineCharCount val=&quot;61&quot;/&gt;&lt;lineCharCount val=&quot;49&quot;/&gt;&lt;lineCharCount val=&quot;61&quot;/&gt;&lt;lineCharCount val=&quot;1&quot;/&gt;&lt;/TableIndex&gt;&lt;/ShapeTextInfo&gt;"/>
  <p:tag name="HTML_SHAPEINFO" val="&lt;ThreeDShapeInfo&gt;&lt;uuid val=&quot;{FC626DF4-EC6B-4F1B-AA59-9A521FA2302B}&quot;/&gt;&lt;isInvalidForFieldText val=&quot;0&quot;/&gt;&lt;Image&gt;&lt;filename val=&quot;C:\Users\User\AppData\Local\Temp\CP34681852125Session\CPTrustFolder34681852125\PPTImport34682049593\data\asimages\{FC626DF4-EC6B-4F1B-AA59-9A521FA2302B}_4.png&quot;/&gt;&lt;left val=&quot;43&quot;/&gt;&lt;top val=&quot;212&quot;/&gt;&lt;width val=&quot;871&quot;/&gt;&lt;height val=&quot;424&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E6D1E90-5F99-4E6F-9044-89277FF17916}&quot;/&gt;&lt;isInvalidForFieldText val=&quot;0&quot;/&gt;&lt;Image&gt;&lt;filename val=&quot;C:\Users\User\AppData\Local\Temp\CP34681852125Session\CPTrustFolder34681852125\PPTImport34682049593\data\asimages\{2E6D1E90-5F99-4E6F-9044-89277FF17916}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B38E001C-DF57-4F6D-A5EC-89DCD9DD0BC5}&quot;/&gt;&lt;isInvalidForFieldText val=&quot;0&quot;/&gt;&lt;Image&gt;&lt;filename val=&quot;C:\Users\User\AppData\Local\Temp\CP34681852125Session\CPTrustFolder34681852125\PPTImport34682049593\data\asimages\{B38E001C-DF57-4F6D-A5EC-89DCD9DD0BC5}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1&quot;/&gt;&lt;lineCharCount val=&quot;1&quot;/&gt;&lt;lineCharCount val=&quot;61&quot;/&gt;&lt;lineCharCount val=&quot;61&quot;/&gt;&lt;lineCharCount val=&quot;24&quot;/&gt;&lt;lineCharCount val=&quot;1&quot;/&gt;&lt;/TableIndex&gt;&lt;/ShapeTextInfo&gt;"/>
  <p:tag name="HTML_SHAPEINFO" val="&lt;ThreeDShapeInfo&gt;&lt;uuid val=&quot;{3E57DCFF-9EA6-48F2-8067-42B20C09B1C6}&quot;/&gt;&lt;isInvalidForFieldText val=&quot;0&quot;/&gt;&lt;Image&gt;&lt;filename val=&quot;C:\Users\User\AppData\Local\Temp\CP34681852125Session\CPTrustFolder34681852125\PPTImport34682049593\data\asimages\{3E57DCFF-9EA6-48F2-8067-42B20C09B1C6}_5.png&quot;/&gt;&lt;left val=&quot;40&quot;/&gt;&lt;top val=&quot;212&quot;/&gt;&lt;width val=&quot;871&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3D98220-1D2D-4F0A-854E-25328D53B3A1}&quot;/&gt;&lt;isInvalidForFieldText val=&quot;0&quot;/&gt;&lt;Image&gt;&lt;filename val=&quot;C:\Users\User\AppData\Local\Temp\CP34681852125Session\CPTrustFolder34681852125\PPTImport34682049593\data\asimages\{E3D98220-1D2D-4F0A-854E-25328D53B3A1}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3ABD7544-ABA1-4B65-9E77-E32D0342A011}&quot;/&gt;&lt;isInvalidForFieldText val=&quot;0&quot;/&gt;&lt;Image&gt;&lt;filename val=&quot;C:\Users\User\AppData\Local\Temp\CP34681852125Session\CPTrustFolder34681852125\PPTImport34682049593\data\asimages\{3ABD7544-ABA1-4B65-9E77-E32D0342A011}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6&quot;/&gt;&lt;lineCharCount val=&quot;72&quot;/&gt;&lt;lineCharCount val=&quot;31&quot;/&gt;&lt;lineCharCount val=&quot;1&quot;/&gt;&lt;lineCharCount val=&quot;70&quot;/&gt;&lt;lineCharCount val=&quot;49&quot;/&gt;&lt;lineCharCount val=&quot;1&quot;/&gt;&lt;lineCharCount val=&quot;1&quot;/&gt;&lt;/TableIndex&gt;&lt;/ShapeTextInfo&gt;"/>
  <p:tag name="HTML_SHAPEINFO" val="&lt;ThreeDShapeInfo&gt;&lt;uuid val=&quot;{E761C947-A0B3-4159-AAEA-71F09A7B086C}&quot;/&gt;&lt;isInvalidForFieldText val=&quot;0&quot;/&gt;&lt;Image&gt;&lt;filename val=&quot;C:\Users\User\AppData\Local\Temp\CP34681852125Session\CPTrustFolder34681852125\PPTImport34682049593\data\asimages\{E761C947-A0B3-4159-AAEA-71F09A7B086C}_6.png&quot;/&gt;&lt;left val=&quot;40&quot;/&gt;&lt;top val=&quot;212&quot;/&gt;&lt;width val=&quot;879&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8585440-6A17-4FAE-A8DC-AEF2AAE4E5F4}&quot;/&gt;&lt;isInvalidForFieldText val=&quot;0&quot;/&gt;&lt;Image&gt;&lt;filename val=&quot;C:\Users\User\AppData\Local\Temp\CP34681852125Session\CPTrustFolder34681852125\PPTImport34682049593\data\asimages\{08585440-6A17-4FAE-A8DC-AEF2AAE4E5F4}_6.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3100281B-66E1-49BB-8AA6-A7C014A46C6C}&quot;/&gt;&lt;isInvalidForFieldText val=&quot;0&quot;/&gt;&lt;Image&gt;&lt;filename val=&quot;C:\Users\User\AppData\Local\Temp\CP34681852125Session\CPTrustFolder34681852125\PPTImport34682049593\data\asimages\{3100281B-66E1-49BB-8AA6-A7C014A46C6C}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1&quot;/&gt;&lt;lineCharCount val=&quot;29&quot;/&gt;&lt;lineCharCount val=&quot;1&quot;/&gt;&lt;lineCharCount val=&quot;30&quot;/&gt;&lt;lineCharCount val=&quot;43&quot;/&gt;&lt;lineCharCount val=&quot;71&quot;/&gt;&lt;lineCharCount val=&quot;62&quot;/&gt;&lt;lineCharCount val=&quot;19&quot;/&gt;&lt;/TableIndex&gt;&lt;/ShapeTextInfo&gt;"/>
  <p:tag name="HTML_SHAPEINFO" val="&lt;ThreeDShapeInfo&gt;&lt;uuid val=&quot;{4D102F95-850B-46D5-8EB7-E678AD1124EF}&quot;/&gt;&lt;isInvalidForFieldText val=&quot;0&quot;/&gt;&lt;Image&gt;&lt;filename val=&quot;C:\Users\User\AppData\Local\Temp\CP34681852125Session\CPTrustFolder34681852125\PPTImport34682049593\data\asimages\{4D102F95-850B-46D5-8EB7-E678AD1124EF}_7.png&quot;/&gt;&lt;left val=&quot;40&quot;/&gt;&lt;top val=&quot;212&quot;/&gt;&lt;width val=&quot;871&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75A76B8-000F-43F7-9686-55EF04802B84}&quot;/&gt;&lt;isInvalidForFieldText val=&quot;0&quot;/&gt;&lt;Image&gt;&lt;filename val=&quot;C:\Users\User\AppData\Local\Temp\CP34681852125Session\CPTrustFolder34681852125\PPTImport34682049593\data\asimages\{675A76B8-000F-43F7-9686-55EF04802B84}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A1AFBE40-D77F-4CB1-AEFA-A9F9201BEEF3}&quot;/&gt;&lt;isInvalidForFieldText val=&quot;0&quot;/&gt;&lt;Image&gt;&lt;filename val=&quot;C:\Users\User\AppData\Local\Temp\CP34681852125Session\CPTrustFolder34681852125\PPTImport34682049593\data\asimages\{A1AFBE40-D77F-4CB1-AEFA-A9F9201BEEF3}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6&quot;/&gt;&lt;lineCharCount val=&quot;25&quot;/&gt;&lt;lineCharCount val=&quot;36&quot;/&gt;&lt;lineCharCount val=&quot;62&quot;/&gt;&lt;lineCharCount val=&quot;36&quot;/&gt;&lt;lineCharCount val=&quot;52&quot;/&gt;&lt;lineCharCount val=&quot;42&quot;/&gt;&lt;lineCharCount val=&quot;1&quot;/&gt;&lt;lineCharCount val=&quot;65&quot;/&gt;&lt;lineCharCount val=&quot;65&quot;/&gt;&lt;lineCharCount val=&quot;70&quot;/&gt;&lt;lineCharCount val=&quot;77&quot;/&gt;&lt;/TableIndex&gt;&lt;/ShapeTextInfo&gt;"/>
  <p:tag name="HTML_SHAPEINFO" val="&lt;ThreeDShapeInfo&gt;&lt;uuid val=&quot;{EF015E48-4B44-481F-9BEE-449FD5C41A02}&quot;/&gt;&lt;isInvalidForFieldText val=&quot;0&quot;/&gt;&lt;Image&gt;&lt;filename val=&quot;C:\Users\User\AppData\Local\Temp\CP34681852125Session\CPTrustFolder34681852125\PPTImport34682049593\data\asimages\{EF015E48-4B44-481F-9BEE-449FD5C41A02}_8.png&quot;/&gt;&lt;left val=&quot;41&quot;/&gt;&lt;top val=&quot;209&quot;/&gt;&lt;width val=&quot;878&quot;/&gt;&lt;height val=&quot;41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8CB1A02-2D99-4692-87BC-06959D3AC6E4}&quot;/&gt;&lt;isInvalidForFieldText val=&quot;0&quot;/&gt;&lt;Image&gt;&lt;filename val=&quot;C:\Users\User\AppData\Local\Temp\CP34681852125Session\CPTrustFolder34681852125\PPTImport34682049593\data\asimages\{28CB1A02-2D99-4692-87BC-06959D3AC6E4}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A6270C4D-9135-4F43-B0F2-A23CED34E3F9}&quot;/&gt;&lt;isInvalidForFieldText val=&quot;0&quot;/&gt;&lt;Image&gt;&lt;filename val=&quot;C:\Users\User\AppData\Local\Temp\CP34681852125Session\CPTrustFolder34681852125\PPTImport34682049593\data\asimages\{A6270C4D-9135-4F43-B0F2-A23CED34E3F9}_9.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4&quot;/&gt;&lt;lineCharCount val=&quot;15&quot;/&gt;&lt;/TableIndex&gt;&lt;/ShapeTextInfo&gt;"/>
  <p:tag name="HTML_SHAPEINFO" val="&lt;ThreeDShapeInfo&gt;&lt;uuid val=&quot;{628D03A1-158C-4105-B746-1F9BE269D246}&quot;/&gt;&lt;isInvalidForFieldText val=&quot;0&quot;/&gt;&lt;Image&gt;&lt;filename val=&quot;C:\Users\User\AppData\Local\Temp\CP34681852125Session\CPTrustFolder34681852125\PPTImport34682049593\data\asimages\{628D03A1-158C-4105-B746-1F9BE269D246}_9.png&quot;/&gt;&lt;left val=&quot;42&quot;/&gt;&lt;top val=&quot;212&quot;/&gt;&lt;width val=&quot;870&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F171C03-1E8F-4A8F-AC71-CF90D4E8D57C}&quot;/&gt;&lt;isInvalidForFieldText val=&quot;0&quot;/&gt;&lt;Image&gt;&lt;filename val=&quot;C:\Users\User\AppData\Local\Temp\CP34681852125Session\CPTrustFolder34681852125\PPTImport34682049593\data\asimages\{3F171C03-1E8F-4A8F-AC71-CF90D4E8D57C}_9.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5F6A1FBA-EFD3-4FE6-846F-B0D6759E895B}&quot;/&gt;&lt;isInvalidForFieldText val=&quot;0&quot;/&gt;&lt;Image&gt;&lt;filename val=&quot;C:\Users\User\AppData\Local\Temp\CP34681852125Session\CPTrustFolder34681852125\PPTImport34682049593\data\asimages\{5F6A1FBA-EFD3-4FE6-846F-B0D6759E895B}_9.png&quot;/&gt;&lt;left val=&quot;49&quot;/&gt;&lt;top val=&quot;354&quot;/&gt;&lt;width val=&quot;379&quot;/&gt;&lt;height val=&quot;5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13903727-3CA5-40B1-ADB0-4A2CEAE31A7F}&quot;/&gt;&lt;isInvalidForFieldText val=&quot;0&quot;/&gt;&lt;Image&gt;&lt;filename val=&quot;C:\Users\User\AppData\Local\Temp\CP34681852125Session\CPTrustFolder34681852125\PPTImport34682049593\data\asimages\{13903727-3CA5-40B1-ADB0-4A2CEAE31A7F}_9.png&quot;/&gt;&lt;left val=&quot;527&quot;/&gt;&lt;top val=&quot;314&quot;/&gt;&lt;width val=&quot;370&quot;/&gt;&lt;height val=&quot;57&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34EFCD20-C176-4AA6-867D-F1342F4531F9}&quot;/&gt;&lt;isInvalidForFieldText val=&quot;0&quot;/&gt;&lt;Image&gt;&lt;filename val=&quot;C:\Users\User\AppData\Local\Temp\CP34681852125Session\CPTrustFolder34681852125\PPTImport34682049593\data\asimages\{34EFCD20-C176-4AA6-867D-F1342F4531F9}_10.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1&quot;/&gt;&lt;lineCharCount val=&quot;63&quot;/&gt;&lt;lineCharCount val=&quot;26&quot;/&gt;&lt;lineCharCount val=&quot;40&quot;/&gt;&lt;lineCharCount val=&quot;1&quot;/&gt;&lt;lineCharCount val=&quot;56&quot;/&gt;&lt;lineCharCount val=&quot;15&quot;/&gt;&lt;lineCharCount val=&quot;67&quot;/&gt;&lt;/TableIndex&gt;&lt;/ShapeTextInfo&gt;"/>
  <p:tag name="HTML_SHAPEINFO" val="&lt;ThreeDShapeInfo&gt;&lt;uuid val=&quot;{FEF1BB1C-1B39-4315-B601-16C1617798B7}&quot;/&gt;&lt;isInvalidForFieldText val=&quot;0&quot;/&gt;&lt;Image&gt;&lt;filename val=&quot;C:\Users\User\AppData\Local\Temp\CP34681852125Session\CPTrustFolder34681852125\PPTImport34682049593\data\asimages\{FEF1BB1C-1B39-4315-B601-16C1617798B7}_10.png&quot;/&gt;&lt;left val=&quot;40&quot;/&gt;&lt;top val=&quot;212&quot;/&gt;&lt;width val=&quot;871&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B2B50C5-7FBD-42C2-9FE2-9D09EBEE9CAB}&quot;/&gt;&lt;isInvalidForFieldText val=&quot;0&quot;/&gt;&lt;Image&gt;&lt;filename val=&quot;C:\Users\User\AppData\Local\Temp\CP34681852125Session\CPTrustFolder34681852125\PPTImport34682049593\data\asimages\{6B2B50C5-7FBD-42C2-9FE2-9D09EBEE9CAB}_10.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FFCEB10E-AFDB-4099-946E-4198CA54CCD9}&quot;/&gt;&lt;isInvalidForFieldText val=&quot;0&quot;/&gt;&lt;Image&gt;&lt;filename val=&quot;C:\Users\User\AppData\Local\Temp\CP34681852125Session\CPTrustFolder34681852125\PPTImport34682049593\data\asimages\{FFCEB10E-AFDB-4099-946E-4198CA54CCD9}_11.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1&quot;/&gt;&lt;lineCharCount val=&quot;1&quot;/&gt;&lt;lineCharCount val=&quot;63&quot;/&gt;&lt;lineCharCount val=&quot;65&quot;/&gt;&lt;lineCharCount val=&quot;57&quot;/&gt;&lt;lineCharCount val=&quot;30&quot;/&gt;&lt;lineCharCount val=&quot;1&quot;/&gt;&lt;lineCharCount val=&quot;75&quot;/&gt;&lt;lineCharCount val=&quot;31&quot;/&gt;&lt;/TableIndex&gt;&lt;/ShapeTextInfo&gt;"/>
  <p:tag name="HTML_SHAPEINFO" val="&lt;ThreeDShapeInfo&gt;&lt;uuid val=&quot;{A1148355-2268-485D-B8BE-E14B1D0B9C0A}&quot;/&gt;&lt;isInvalidForFieldText val=&quot;0&quot;/&gt;&lt;Image&gt;&lt;filename val=&quot;C:\Users\User\AppData\Local\Temp\CP34681852125Session\CPTrustFolder34681852125\PPTImport34682049593\data\asimages\{A1148355-2268-485D-B8BE-E14B1D0B9C0A}_11.png&quot;/&gt;&lt;left val=&quot;40&quot;/&gt;&lt;top val=&quot;212&quot;/&gt;&lt;width val=&quot;874&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F3FE362-226E-46DC-AF1F-551A2A994977}&quot;/&gt;&lt;isInvalidForFieldText val=&quot;0&quot;/&gt;&lt;Image&gt;&lt;filename val=&quot;C:\Users\User\AppData\Local\Temp\CP34681852125Session\CPTrustFolder34681852125\PPTImport34682049593\data\asimages\{6F3FE362-226E-46DC-AF1F-551A2A994977}_11.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189E7D86-6395-4E80-B37B-A78B639C40F7}&quot;/&gt;&lt;isInvalidForFieldText val=&quot;0&quot;/&gt;&lt;Image&gt;&lt;filename val=&quot;C:\Users\User\AppData\Local\Temp\CP34681852125Session\CPTrustFolder34681852125\PPTImport34682049593\data\asimages\{189E7D86-6395-4E80-B37B-A78B639C40F7}_12.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9&quot;/&gt;&lt;lineCharCount val=&quot;70&quot;/&gt;&lt;lineCharCount val=&quot;30&quot;/&gt;&lt;lineCharCount val=&quot;72&quot;/&gt;&lt;lineCharCount val=&quot;48&quot;/&gt;&lt;lineCharCount val=&quot;1&quot;/&gt;&lt;lineCharCount val=&quot;68&quot;/&gt;&lt;lineCharCount val=&quot;69&quot;/&gt;&lt;lineCharCount val=&quot;21&quot;/&gt;&lt;lineCharCount val=&quot;1&quot;/&gt;&lt;/TableIndex&gt;&lt;/ShapeTextInfo&gt;"/>
  <p:tag name="HTML_SHAPEINFO" val="&lt;ThreeDShapeInfo&gt;&lt;uuid val=&quot;{DB9AF40D-B10F-48E3-A468-88F84A415676}&quot;/&gt;&lt;isInvalidForFieldText val=&quot;0&quot;/&gt;&lt;Image&gt;&lt;filename val=&quot;C:\Users\User\AppData\Local\Temp\CP34681852125Session\CPTrustFolder34681852125\PPTImport34682049593\data\asimages\{DB9AF40D-B10F-48E3-A468-88F84A415676}_12.png&quot;/&gt;&lt;left val=&quot;40&quot;/&gt;&lt;top val=&quot;212&quot;/&gt;&lt;width val=&quot;871&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EF00E79-2080-4CD4-B7F1-9E9BBDBC6585}&quot;/&gt;&lt;isInvalidForFieldText val=&quot;0&quot;/&gt;&lt;Image&gt;&lt;filename val=&quot;C:\Users\User\AppData\Local\Temp\CP34681852125Session\CPTrustFolder34681852125\PPTImport34682049593\data\asimages\{FEF00E79-2080-4CD4-B7F1-9E9BBDBC6585}_12.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F911103E-6D63-4243-9E97-D22C50DEDA67}&quot;/&gt;&lt;isInvalidForFieldText val=&quot;0&quot;/&gt;&lt;Image&gt;&lt;filename val=&quot;C:\Users\User\AppData\Local\Temp\CP34681852125Session\CPTrustFolder34681852125\PPTImport34682049593\data\asimages\{F911103E-6D63-4243-9E97-D22C50DEDA67}_13.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6&quot;/&gt;&lt;lineCharCount val=&quot;45&quot;/&gt;&lt;lineCharCount val=&quot;1&quot;/&gt;&lt;lineCharCount val=&quot;53&quot;/&gt;&lt;lineCharCount val=&quot;60&quot;/&gt;&lt;lineCharCount val=&quot;1&quot;/&gt;&lt;lineCharCount val=&quot;67&quot;/&gt;&lt;lineCharCount val=&quot;65&quot;/&gt;&lt;lineCharCount val=&quot;69&quot;/&gt;&lt;lineCharCount val=&quot;31&quot;/&gt;&lt;/TableIndex&gt;&lt;/ShapeTextInfo&gt;"/>
  <p:tag name="HTML_SHAPEINFO" val="&lt;ThreeDShapeInfo&gt;&lt;uuid val=&quot;{63850177-6736-4CB0-8A31-9715FD3754BF}&quot;/&gt;&lt;isInvalidForFieldText val=&quot;0&quot;/&gt;&lt;Image&gt;&lt;filename val=&quot;C:\Users\User\AppData\Local\Temp\CP34681852125Session\CPTrustFolder34681852125\PPTImport34682049593\data\asimages\{63850177-6736-4CB0-8A31-9715FD3754BF}_13.png&quot;/&gt;&lt;left val=&quot;40&quot;/&gt;&lt;top val=&quot;212&quot;/&gt;&lt;width val=&quot;871&quot;/&gt;&lt;height val=&quot;41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E4E2FBC-D4C2-4ADF-9628-BEC93B8CBB3A}&quot;/&gt;&lt;isInvalidForFieldText val=&quot;0&quot;/&gt;&lt;Image&gt;&lt;filename val=&quot;C:\Users\User\AppData\Local\Temp\CP34681852125Session\CPTrustFolder34681852125\PPTImport34682049593\data\asimages\{4E4E2FBC-D4C2-4ADF-9628-BEC93B8CBB3A}_13.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6F3E217D-E9BE-4366-9E96-AA7A44C3563C}&quot;/&gt;&lt;isInvalidForFieldText val=&quot;0&quot;/&gt;&lt;Image&gt;&lt;filename val=&quot;C:\Users\User\AppData\Local\Temp\CP34681852125Session\CPTrustFolder34681852125\PPTImport34682049593\data\asimages\{6F3E217D-E9BE-4366-9E96-AA7A44C3563C}_14.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8&quot;/&gt;&lt;lineCharCount val=&quot;1&quot;/&gt;&lt;lineCharCount val=&quot;63&quot;/&gt;&lt;lineCharCount val=&quot;25&quot;/&gt;&lt;lineCharCount val=&quot;1&quot;/&gt;&lt;lineCharCount val=&quot;68&quot;/&gt;&lt;lineCharCount val=&quot;62&quot;/&gt;&lt;lineCharCount val=&quot;70&quot;/&gt;&lt;/TableIndex&gt;&lt;/ShapeTextInfo&gt;"/>
  <p:tag name="HTML_SHAPEINFO" val="&lt;ThreeDShapeInfo&gt;&lt;uuid val=&quot;{F68B5299-96DB-466A-9AFE-8D9E89E4F252}&quot;/&gt;&lt;isInvalidForFieldText val=&quot;0&quot;/&gt;&lt;Image&gt;&lt;filename val=&quot;C:\Users\User\AppData\Local\Temp\CP34681852125Session\CPTrustFolder34681852125\PPTImport34682049593\data\asimages\{F68B5299-96DB-466A-9AFE-8D9E89E4F252}_14.png&quot;/&gt;&lt;left val=&quot;40&quot;/&gt;&lt;top val=&quot;212&quot;/&gt;&lt;width val=&quot;871&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124BFF0-F0AE-48F9-BBA2-635455080D04}&quot;/&gt;&lt;isInvalidForFieldText val=&quot;0&quot;/&gt;&lt;Image&gt;&lt;filename val=&quot;C:\Users\User\AppData\Local\Temp\CP34681852125Session\CPTrustFolder34681852125\PPTImport34682049593\data\asimages\{C124BFF0-F0AE-48F9-BBA2-635455080D04}_14.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17&quot;/&gt;&lt;/TableIndex&gt;&lt;/ShapeTextInfo&gt;"/>
  <p:tag name="HTML_SHAPEINFO" val="&lt;ThreeDShapeInfo&gt;&lt;uuid val=&quot;{629A82A2-B9AD-4826-A764-A39BCEA9F612}&quot;/&gt;&lt;isInvalidForFieldText val=&quot;0&quot;/&gt;&lt;Image&gt;&lt;filename val=&quot;C:\Users\User\AppData\Local\Temp\CP34681852125Session\CPTrustFolder34681852125\PPTImport34682049593\data\asimages\{629A82A2-B9AD-4826-A764-A39BCEA9F612}_15.png&quot;/&gt;&lt;left val=&quot;-2&quot;/&gt;&lt;top val=&quot;76&quot;/&gt;&lt;width val=&quot;974&quot;/&gt;&lt;height val=&quot;124&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1&quot;/&gt;&lt;lineCharCount val=&quot;71&quot;/&gt;&lt;lineCharCount val=&quot;8&quot;/&gt;&lt;lineCharCount val=&quot;66&quot;/&gt;&lt;lineCharCount val=&quot;48&quot;/&gt;&lt;lineCharCount val=&quot;69&quot;/&gt;&lt;lineCharCount val=&quot;4&quot;/&gt;&lt;lineCharCount val=&quot;55&quot;/&gt;&lt;lineCharCount val=&quot;72&quot;/&gt;&lt;lineCharCount val=&quot;16&quot;/&gt;&lt;lineCharCount val=&quot;68&quot;/&gt;&lt;lineCharCount val=&quot;20&quot;/&gt;&lt;/TableIndex&gt;&lt;/ShapeTextInfo&gt;"/>
  <p:tag name="HTML_SHAPEINFO" val="&lt;ThreeDShapeInfo&gt;&lt;uuid val=&quot;{2A2E63CC-F3C8-4875-A004-755FC4E8E4C6}&quot;/&gt;&lt;isInvalidForFieldText val=&quot;0&quot;/&gt;&lt;Image&gt;&lt;filename val=&quot;C:\Users\User\AppData\Local\Temp\CP34681852125Session\CPTrustFolder34681852125\PPTImport34682049593\data\asimages\{2A2E63CC-F3C8-4875-A004-755FC4E8E4C6}_15.png&quot;/&gt;&lt;left val=&quot;40&quot;/&gt;&lt;top val=&quot;207&quot;/&gt;&lt;width val=&quot;884&quot;/&gt;&lt;height val=&quot;43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FBF236-B15F-4C31-A94E-FF0E273E7E4E}&quot;/&gt;&lt;isInvalidForFieldText val=&quot;0&quot;/&gt;&lt;Image&gt;&lt;filename val=&quot;C:\Users\User\AppData\Local\Temp\CP34681852125Session\CPTrustFolder34681852125\PPTImport34682049593\data\asimages\{84FBF236-B15F-4C31-A94E-FF0E273E7E4E}_15.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17&quot;/&gt;&lt;/TableIndex&gt;&lt;/ShapeTextInfo&gt;"/>
  <p:tag name="HTML_SHAPEINFO" val="&lt;ThreeDShapeInfo&gt;&lt;uuid val=&quot;{E378B32C-A7EE-4E13-818B-7FC00C74E4E9}&quot;/&gt;&lt;isInvalidForFieldText val=&quot;0&quot;/&gt;&lt;Image&gt;&lt;filename val=&quot;C:\Users\User\AppData\Local\Temp\CP34681852125Session\CPTrustFolder34681852125\PPTImport34682049593\data\asimages\{E378B32C-A7EE-4E13-818B-7FC00C74E4E9}_16.png&quot;/&gt;&lt;left val=&quot;-2&quot;/&gt;&lt;top val=&quot;76&quot;/&gt;&lt;width val=&quot;974&quot;/&gt;&lt;height val=&quot;124&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8&quot;/&gt;&lt;lineCharCount val=&quot;65&quot;/&gt;&lt;lineCharCount val=&quot;69&quot;/&gt;&lt;lineCharCount val=&quot;65&quot;/&gt;&lt;lineCharCount val=&quot;49&quot;/&gt;&lt;lineCharCount val=&quot;17&quot;/&gt;&lt;lineCharCount val=&quot;63&quot;/&gt;&lt;lineCharCount val=&quot;74&quot;/&gt;&lt;lineCharCount val=&quot;14&quot;/&gt;&lt;lineCharCount val=&quot;31&quot;/&gt;&lt;lineCharCount val=&quot;36&quot;/&gt;&lt;lineCharCount val=&quot;75&quot;/&gt;&lt;lineCharCount val=&quot;22&quot;/&gt;&lt;/TableIndex&gt;&lt;/ShapeTextInfo&gt;"/>
  <p:tag name="HTML_SHAPEINFO" val="&lt;ThreeDShapeInfo&gt;&lt;uuid val=&quot;{0EC1C3BC-4E52-407C-8CDE-0BDB6B0A9000}&quot;/&gt;&lt;isInvalidForFieldText val=&quot;0&quot;/&gt;&lt;Image&gt;&lt;filename val=&quot;C:\Users\User\AppData\Local\Temp\CP34681852125Session\CPTrustFolder34681852125\PPTImport34682049593\data\asimages\{0EC1C3BC-4E52-407C-8CDE-0BDB6B0A9000}_16.png&quot;/&gt;&lt;left val=&quot;40&quot;/&gt;&lt;top val=&quot;212&quot;/&gt;&lt;width val=&quot;871&quot;/&gt;&lt;height val=&quot;46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5AA85B1-A83B-4010-A8B0-314C06FBB731}&quot;/&gt;&lt;isInvalidForFieldText val=&quot;0&quot;/&gt;&lt;Image&gt;&lt;filename val=&quot;C:\Users\User\AppData\Local\Temp\CP34681852125Session\CPTrustFolder34681852125\PPTImport34682049593\data\asimages\{95AA85B1-A83B-4010-A8B0-314C06FBB731}_16.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17&quot;/&gt;&lt;/TableIndex&gt;&lt;/ShapeTextInfo&gt;"/>
  <p:tag name="HTML_SHAPEINFO" val="&lt;ThreeDShapeInfo&gt;&lt;uuid val=&quot;{9E8B0E76-A24B-4428-9C3C-920126B83728}&quot;/&gt;&lt;isInvalidForFieldText val=&quot;0&quot;/&gt;&lt;Image&gt;&lt;filename val=&quot;C:\Users\User\AppData\Local\Temp\CP34681852125Session\CPTrustFolder34681852125\PPTImport34682049593\data\asimages\{9E8B0E76-A24B-4428-9C3C-920126B83728}_17.png&quot;/&gt;&lt;left val=&quot;-2&quot;/&gt;&lt;top val=&quot;76&quot;/&gt;&lt;width val=&quot;974&quot;/&gt;&lt;height val=&quot;124&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0&quot;/&gt;&lt;lineCharCount val=&quot;70&quot;/&gt;&lt;lineCharCount val=&quot;67&quot;/&gt;&lt;lineCharCount val=&quot;45&quot;/&gt;&lt;lineCharCount val=&quot;1&quot;/&gt;&lt;lineCharCount val=&quot;80&quot;/&gt;&lt;lineCharCount val=&quot;75&quot;/&gt;&lt;lineCharCount val=&quot;16&quot;/&gt;&lt;lineCharCount val=&quot;1&quot;/&gt;&lt;/TableIndex&gt;&lt;/ShapeTextInfo&gt;"/>
  <p:tag name="HTML_SHAPEINFO" val="&lt;ThreeDShapeInfo&gt;&lt;uuid val=&quot;{0AAE1CFD-484D-4D31-AD5B-9912FA5980EE}&quot;/&gt;&lt;isInvalidForFieldText val=&quot;0&quot;/&gt;&lt;Image&gt;&lt;filename val=&quot;C:\Users\User\AppData\Local\Temp\CP34681852125Session\CPTrustFolder34681852125\PPTImport34682049593\data\asimages\{0AAE1CFD-484D-4D31-AD5B-9912FA5980EE}_17.png&quot;/&gt;&lt;left val=&quot;42&quot;/&gt;&lt;top val=&quot;212&quot;/&gt;&lt;width val=&quot;879&quot;/&gt;&lt;height val=&quot;41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734F88A-692C-4429-85A5-3041997E7C91}&quot;/&gt;&lt;isInvalidForFieldText val=&quot;0&quot;/&gt;&lt;Image&gt;&lt;filename val=&quot;C:\Users\User\AppData\Local\Temp\CP34681852125Session\CPTrustFolder34681852125\PPTImport34682049593\data\asimages\{B734F88A-692C-4429-85A5-3041997E7C91}_17.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17&quot;/&gt;&lt;/TableIndex&gt;&lt;/ShapeTextInfo&gt;"/>
  <p:tag name="HTML_SHAPEINFO" val="&lt;ThreeDShapeInfo&gt;&lt;uuid val=&quot;{FCED6B96-AE7E-4C9B-9654-461B38F39715}&quot;/&gt;&lt;isInvalidForFieldText val=&quot;0&quot;/&gt;&lt;Image&gt;&lt;filename val=&quot;C:\Users\User\AppData\Local\Temp\CP34681852125Session\CPTrustFolder34681852125\PPTImport34682049593\data\asimages\{FCED6B96-AE7E-4C9B-9654-461B38F39715}_18.png&quot;/&gt;&lt;left val=&quot;-2&quot;/&gt;&lt;top val=&quot;76&quot;/&gt;&lt;width val=&quot;974&quot;/&gt;&lt;height val=&quot;124&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8&quot;/&gt;&lt;lineCharCount val=&quot;1&quot;/&gt;&lt;lineCharCount val=&quot;69&quot;/&gt;&lt;lineCharCount val=&quot;47&quot;/&gt;&lt;lineCharCount val=&quot;64&quot;/&gt;&lt;lineCharCount val=&quot;39&quot;/&gt;&lt;lineCharCount val=&quot;70&quot;/&gt;&lt;lineCharCount val=&quot;7&quot;/&gt;&lt;lineCharCount val=&quot;61&quot;/&gt;&lt;lineCharCount val=&quot;1&quot;/&gt;&lt;/TableIndex&gt;&lt;/ShapeTextInfo&gt;"/>
  <p:tag name="HTML_SHAPEINFO" val="&lt;ThreeDShapeInfo&gt;&lt;uuid val=&quot;{9C4700B2-CA58-45AE-BFA8-17A0C508673E}&quot;/&gt;&lt;isInvalidForFieldText val=&quot;0&quot;/&gt;&lt;Image&gt;&lt;filename val=&quot;C:\Users\User\AppData\Local\Temp\CP34681852125Session\CPTrustFolder34681852125\PPTImport34682049593\data\asimages\{9C4700B2-CA58-45AE-BFA8-17A0C508673E}_18.png&quot;/&gt;&lt;left val=&quot;40&quot;/&gt;&lt;top val=&quot;212&quot;/&gt;&lt;width val=&quot;871&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B03762F-0185-494D-8789-B52E3CE2F535}&quot;/&gt;&lt;isInvalidForFieldText val=&quot;0&quot;/&gt;&lt;Image&gt;&lt;filename val=&quot;C:\Users\User\AppData\Local\Temp\CP34681852125Session\CPTrustFolder34681852125\PPTImport34682049593\data\asimages\{9B03762F-0185-494D-8789-B52E3CE2F535}_18.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2C6D25DE-D74D-4F83-8219-33FAAE0AD939}&quot;/&gt;&lt;isInvalidForFieldText val=&quot;0&quot;/&gt;&lt;Image&gt;&lt;filename val=&quot;C:\Users\User\AppData\Local\Temp\CP34681852125Session\CPTrustFolder34681852125\PPTImport34682049593\data\asimages\{2C6D25DE-D74D-4F83-8219-33FAAE0AD939}_19.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D8F82B7-5C28-44D1-9F2C-B458D88B2C2E}&quot;/&gt;&lt;isInvalidForFieldText val=&quot;0&quot;/&gt;&lt;Image&gt;&lt;filename val=&quot;C:\Users\User\AppData\Local\Temp\CP34681852125Session\CPTrustFolder34681852125\PPTImport34682049593\data\asimages\{7D8F82B7-5C28-44D1-9F2C-B458D88B2C2E}_19.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83BA7DC-04F2-43C3-96FC-93E79BBF4D67}&quot;/&gt;&lt;isInvalidForFieldText val=&quot;0&quot;/&gt;&lt;Image&gt;&lt;filename val=&quot;C:\Users\User\AppData\Local\Temp\CP34681852125Session\CPTrustFolder34681852125\PPTImport34682049593\data\asimages\{D83BA7DC-04F2-43C3-96FC-93E79BBF4D67}_20.png&quot;/&gt;&lt;left val=&quot;34&quot;/&gt;&lt;top val=&quot;256&quot;/&gt;&lt;width val=&quot;961&quot;/&gt;&lt;height val=&quot;203&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519963A-E087-4AF3-A1D3-89014F9007F9}&quot;/&gt;&lt;isInvalidForFieldText val=&quot;0&quot;/&gt;&lt;Image&gt;&lt;filename val=&quot;C:\Users\User\AppData\Local\Temp\CP34681852125Session\CPTrustFolder34681852125\PPTImport34682049593\data\asimages\{0519963A-E087-4AF3-A1D3-89014F9007F9}_20.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Theme 0426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Theme 042618" id="{2606C69B-A17F-4EDF-AB28-92E6A9B0AAF5}" vid="{3DA8055E-FFF6-4F5F-9954-95F189582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RO317-839076992-10419</_dlc_DocId>
    <_dlc_DocIdUrl xmlns="b62c6c12-24c5-4d47-ac4d-c5cc93bcdf7b">
      <Url>https://vaww.vashare.vba.va.gov/sites/SPTNCIO/focusedveterans/training/VSRvirtualtraining/_layouts/15/DocIdRedir.aspx?ID=RO317-839076992-10419</Url>
      <Description>RO317-839076992-10419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D0A02F5-005C-42E4-8E3C-D27AA9624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5E050F-F6DD-446A-BC54-722BE857956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62c6c12-24c5-4d47-ac4d-c5cc93bcdf7b"/>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5111BDF1-2A70-4EC7-A747-EB6D929286A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VA theme</Template>
  <TotalTime>7348</TotalTime>
  <Words>1339</Words>
  <Application>Microsoft Office PowerPoint</Application>
  <PresentationFormat>On-screen Show (4:3)</PresentationFormat>
  <Paragraphs>141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Wingdings</vt:lpstr>
      <vt:lpstr>VA Design Theme 042618</vt:lpstr>
      <vt:lpstr>Power of Attorneys (POAs)/ Service Organizations  </vt:lpstr>
      <vt:lpstr>Lesson Objectives</vt:lpstr>
      <vt:lpstr>References</vt:lpstr>
      <vt:lpstr>References</vt:lpstr>
      <vt:lpstr>Types of POAs</vt:lpstr>
      <vt:lpstr>Requirements to Represent Claimants as POA</vt:lpstr>
      <vt:lpstr>POA Authority and Limitations</vt:lpstr>
      <vt:lpstr>POA Authority and Limitations</vt:lpstr>
      <vt:lpstr>POA Authority and Limitations</vt:lpstr>
      <vt:lpstr>Forms to Establish POAs</vt:lpstr>
      <vt:lpstr>Processing VA Form 21-22</vt:lpstr>
      <vt:lpstr>Requests for Exclusive Contact</vt:lpstr>
      <vt:lpstr>Revoking and Terminating Representation</vt:lpstr>
      <vt:lpstr>Revoking and Terminating Representation</vt:lpstr>
      <vt:lpstr>When Paper Copies of Notification Letters MUST be Mailed to the POA</vt:lpstr>
      <vt:lpstr>When Paper Copies of Notification Letters MUST be Mailed to the POA</vt:lpstr>
      <vt:lpstr>When Paper Copies of Notification Letters MUST be Mailed to the POA</vt:lpstr>
      <vt:lpstr>When Paper Copies of Notification Letters MUST be Mailed to the POA</vt:lpstr>
      <vt:lpstr>Lesson Review and Wrap Up</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Attorneys (POAs)/Service Organizations PowerPoint Presentation</dc:title>
  <dc:subject>VSR, PCT VSR, AQRS, Special Ops VSR, Claims Assistant</dc:subject>
  <dc:creator>Department of Veterans Affairs, Veterans Benefits Administration, Compensation Service, STAFF</dc:creator>
  <cp:keywords>Power of Attorney,POA,21-22,21-22a,exclusive contact,revocation,termination,VSO,agent,attorney,non-licensed individual</cp:keywords>
  <dc:description>This lesson provides an overview of the VA POA program.</dc:description>
  <cp:lastModifiedBy>Kathy Poole</cp:lastModifiedBy>
  <cp:revision>450</cp:revision>
  <cp:lastPrinted>2016-02-17T15:06:37Z</cp:lastPrinted>
  <dcterms:created xsi:type="dcterms:W3CDTF">2014-04-30T02:32:11Z</dcterms:created>
  <dcterms:modified xsi:type="dcterms:W3CDTF">2018-08-08T17:46:06Z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c7e7d457-0148-4065-b697-ccf2a28cb9d2</vt:lpwstr>
  </property>
</Properties>
</file>