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18"/>
  </p:notesMasterIdLst>
  <p:handoutMasterIdLst>
    <p:handoutMasterId r:id="rId19"/>
  </p:handoutMasterIdLst>
  <p:sldIdLst>
    <p:sldId id="257" r:id="rId6"/>
    <p:sldId id="258" r:id="rId7"/>
    <p:sldId id="264" r:id="rId8"/>
    <p:sldId id="263" r:id="rId9"/>
    <p:sldId id="262" r:id="rId10"/>
    <p:sldId id="280" r:id="rId11"/>
    <p:sldId id="285" r:id="rId12"/>
    <p:sldId id="256" r:id="rId13"/>
    <p:sldId id="261" r:id="rId14"/>
    <p:sldId id="283" r:id="rId15"/>
    <p:sldId id="289" r:id="rId16"/>
    <p:sldId id="278" r:id="rId17"/>
  </p:sldIdLst>
  <p:sldSz cx="9144000" cy="6858000" type="screen4x3"/>
  <p:notesSz cx="7010400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pitok, Zachary, VBABALT\ACAD" initials="LZV" lastIdx="0" clrIdx="0">
    <p:extLst>
      <p:ext uri="{19B8F6BF-5375-455C-9EA6-DF929625EA0E}">
        <p15:presenceInfo xmlns:p15="http://schemas.microsoft.com/office/powerpoint/2012/main" userId="S::Zachary.Lampitok@va.gov::c55fac9c-3f54-462c-98ce-55186d9e21b3" providerId="AD"/>
      </p:ext>
    </p:extLst>
  </p:cmAuthor>
  <p:cmAuthor id="2" name="Ryckman, Joshua, VBADENV Trng Facility" initials="RJVTF" lastIdx="1" clrIdx="1">
    <p:extLst>
      <p:ext uri="{19B8F6BF-5375-455C-9EA6-DF929625EA0E}">
        <p15:presenceInfo xmlns:p15="http://schemas.microsoft.com/office/powerpoint/2012/main" userId="S::Joshua.Ryckman@va.gov::e8de517c-4fbc-4ed9-92b0-6d116d84c0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64007" autoAdjust="0"/>
  </p:normalViewPr>
  <p:slideViewPr>
    <p:cSldViewPr snapToGrid="0">
      <p:cViewPr varScale="1">
        <p:scale>
          <a:sx n="70" d="100"/>
          <a:sy n="70" d="100"/>
        </p:scale>
        <p:origin x="1812" y="7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9E88A-D852-4409-9FA4-4BD3A1A5E4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A83B-B768-40D7-AF10-2790408A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baw.vba.va.gov/bl/21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Tour of the Compensation Intranet Home Page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Training Home Page</a:t>
            </a:r>
          </a:p>
          <a:p>
            <a:pPr marL="0" indent="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Contains VSR and RVSR training curriculum and helpful job aids.</a:t>
            </a:r>
          </a:p>
          <a:p>
            <a:pPr marL="0" indent="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tool contains the link 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Medical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EPSS, Talent Management System (TMS), VSR Assistant and the VBA Learning Catalog.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References of Interest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Related Info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Transf. Initiative &amp; Pilot (TIP) Sheets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I E S/D P R I S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home 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Operations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Management Home Page (system help guides)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Directories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Compensation Service Intranet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8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lvl="0" indent="0" eaLnBrk="0" hangingPunc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Accurately locate and review the Calendar, Publications, M21 dash 1 CPKM, F A Qs, Rating Job Aids, and Training links on the Compensation Service Intranet Home Page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hangingPunc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Accurately open and explore other resources on the Compensation Service Intranet Home Page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Compensation Intranet Home Page homepage: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http://vbaw.vba.va.gov/bl/21/index.htm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Accessing the Compensation Service Home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 the </a:t>
            </a:r>
            <a:r>
              <a:rPr lang="en-US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 Service Intranet Home Page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any of the following: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in the web address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http://vbaw.vba.va.gov/bl/21/index.htm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Compensation and Pension Home Page if you are using a search engine through the VA intranet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Favorites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 to the </a:t>
            </a:r>
            <a:r>
              <a:rPr lang="en-US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 Service Intranet Home Page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possible from any computer in 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Calendar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list the first topic listed under Subjects Covered for the July 2015 Comp Service Bulletin?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the Calendar-Search Feature on the Left column.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the calendar.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Publications site contains electronic versions of all commonly used references.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references include Fast Letters, Training Letters, M21 dash 1 CPKM, 38 CFRs and Rate Tables.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M21 dash 1 CPKM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now uses the M21 dash 1 CPKM tool organizes references in a searchable format.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immediate access to search publications such as Training Letters (TL), Fast Letters (FL), Manual References, CFR’s, Compensation Bulletins.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the information within this reference is the most updated material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9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 Service Bulletin</a:t>
            </a:r>
          </a:p>
          <a:p>
            <a:pPr marL="0" indent="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 Service Bulletins provide monthly updates regarding procedures (within M21 dash 1 CPKM)</a:t>
            </a:r>
          </a:p>
          <a:p>
            <a:pPr marL="0" indent="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would be useful to routinely check this page for changes in  policy and procedures as it relates to your daily work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Job Aids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quick links within the bookshelf.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Worksheets, PTSD Rating Job aid and Stressor Verification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59497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8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569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9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hyperlink" Target="https://vbaw.vba.va.gov/bl/21/index.htm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342EBD-4D34-4095-BCD0-EDCAE89F475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cap="small" dirty="0"/>
              <a:t>(VSR VIP Pre-D) </a:t>
            </a:r>
            <a:br>
              <a:rPr lang="en-US" cap="small" dirty="0"/>
            </a:br>
            <a:r>
              <a:rPr lang="en-US" dirty="0"/>
              <a:t>Tour of the Compensation Intranet Home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29037-F30E-4732-AD87-38589A371F9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57C33-EB65-4F23-A053-436645BA487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December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Training Home Page</a:t>
            </a:r>
          </a:p>
        </p:txBody>
      </p:sp>
      <p:sp>
        <p:nvSpPr>
          <p:cNvPr id="4" name="Right Arrow 3"/>
          <p:cNvSpPr/>
          <p:nvPr>
            <p:custDataLst>
              <p:tags r:id="rId2"/>
            </p:custDataLst>
          </p:nvPr>
        </p:nvSpPr>
        <p:spPr>
          <a:xfrm>
            <a:off x="1447138" y="2207857"/>
            <a:ext cx="882314" cy="39609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24843" y="3814543"/>
            <a:ext cx="8122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Contains VSR and RVSR training curriculum and helpful job aids</a:t>
            </a:r>
          </a:p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Contains links to Medical EPSS, VSR Assistant, and the VBA Learning Catalog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C286A-8C89-434C-9046-A7F6E9DDD0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60455-5A1D-41CE-B7F8-0C7BB4A18F3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73801" y="1881164"/>
            <a:ext cx="3796395" cy="96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65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Other References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6363" y="1903613"/>
            <a:ext cx="3488076" cy="3851333"/>
          </a:xfrm>
        </p:spPr>
        <p:txBody>
          <a:bodyPr>
            <a:normAutofit/>
          </a:bodyPr>
          <a:lstStyle/>
          <a:p>
            <a:pPr hangingPunct="0"/>
            <a:r>
              <a:rPr lang="en-US" sz="2000" dirty="0"/>
              <a:t>Court Related Info</a:t>
            </a:r>
          </a:p>
          <a:p>
            <a:pPr hangingPunct="0"/>
            <a:r>
              <a:rPr lang="en-US" sz="2000" dirty="0"/>
              <a:t>Court &amp; DAD cases</a:t>
            </a:r>
          </a:p>
          <a:p>
            <a:pPr hangingPunct="0"/>
            <a:r>
              <a:rPr lang="en-US" sz="2000" dirty="0"/>
              <a:t>PIES/DPRIS</a:t>
            </a:r>
          </a:p>
          <a:p>
            <a:pPr hangingPunct="0"/>
            <a:r>
              <a:rPr lang="en-US" sz="2000" dirty="0"/>
              <a:t>Quality Assurance Home Page</a:t>
            </a:r>
          </a:p>
          <a:p>
            <a:pPr hangingPunct="0"/>
            <a:r>
              <a:rPr lang="en-US" sz="2000" dirty="0"/>
              <a:t>STAR</a:t>
            </a:r>
          </a:p>
          <a:p>
            <a:r>
              <a:rPr lang="en-US" sz="2000" dirty="0"/>
              <a:t>Veterans Information Solution (VIS)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0C1DD-015E-4008-AA63-358B72F29B4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4484539" y="1903613"/>
            <a:ext cx="4215118" cy="385133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User Guides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VBMS Exam Management System Information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 Disability Examination Program Office</a:t>
            </a:r>
            <a:r>
              <a:rPr lang="en-US" sz="2000" i="1" dirty="0"/>
              <a:t>-</a:t>
            </a:r>
            <a:r>
              <a:rPr lang="en-US" sz="2000" dirty="0"/>
              <a:t>Quick Links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CAPRI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ERRA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Search Compensation Service Intranet</a:t>
            </a:r>
          </a:p>
        </p:txBody>
      </p:sp>
    </p:spTree>
    <p:extLst>
      <p:ext uri="{BB962C8B-B14F-4D97-AF65-F5344CB8AC3E}">
        <p14:creationId xmlns:p14="http://schemas.microsoft.com/office/powerpoint/2010/main" val="123817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4EC1F-18E3-4908-9C64-85012F1C673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5300" y="2163495"/>
            <a:ext cx="8229600" cy="2084039"/>
          </a:xfrm>
        </p:spPr>
        <p:txBody>
          <a:bodyPr>
            <a:normAutofit/>
          </a:bodyPr>
          <a:lstStyle/>
          <a:p>
            <a:pPr marL="285750" lvl="0" indent="-28575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Demonstrate the ability to navigate the Compensation Service </a:t>
            </a:r>
            <a:r>
              <a:rPr lang="en-US" kern="1200">
                <a:latin typeface="Arial" pitchFamily="34" charset="0"/>
                <a:cs typeface="Arial" pitchFamily="34" charset="0"/>
              </a:rPr>
              <a:t>Intranet Home 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Page</a:t>
            </a:r>
          </a:p>
          <a:p>
            <a:pPr marL="285750" lvl="0" indent="-28575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Demonstrate the ability to access and navigate the M21-1 Adjudication Procedures Manual and other resources on the Compensation Service Intranet Home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8E513-0B42-43A7-B951-2611E79F6D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54258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Compensation Service Intranet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Page</a:t>
            </a:r>
            <a:r>
              <a:rPr lang="en-US" dirty="0"/>
              <a:t>:</a:t>
            </a:r>
          </a:p>
          <a:p>
            <a:pPr>
              <a:buClr>
                <a:schemeClr val="tx1"/>
              </a:buClr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D233B-82B0-4B2F-9A0D-963EB8F89F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hlinkClick r:id="rId7"/>
            <a:extLst>
              <a:ext uri="{FF2B5EF4-FFF2-40B4-BE49-F238E27FC236}">
                <a16:creationId xmlns:a16="http://schemas.microsoft.com/office/drawing/2014/main" id="{3C920466-48C9-49D7-B367-06E8FC14AC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46910" y="3059793"/>
            <a:ext cx="670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https://vbaw.vba.va.gov/bl/21/index.htm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1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Accessing the Compensation Service Home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729867"/>
          </a:xfrm>
        </p:spPr>
        <p:txBody>
          <a:bodyPr>
            <a:normAutofit/>
          </a:bodyPr>
          <a:lstStyle/>
          <a:p>
            <a:pPr>
              <a:buClr>
                <a:srgbClr val="1D3275"/>
              </a:buClr>
              <a:defRPr/>
            </a:pPr>
            <a:r>
              <a:rPr lang="en-US" dirty="0"/>
              <a:t>H</a:t>
            </a:r>
            <a:r>
              <a:rPr lang="en-US" dirty="0">
                <a:latin typeface="Arial" pitchFamily="34" charset="0"/>
                <a:cs typeface="Arial" pitchFamily="34" charset="0"/>
              </a:rPr>
              <a:t>ere are at least two ways to </a:t>
            </a:r>
            <a:r>
              <a:rPr lang="en-US" dirty="0"/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ccess the Compensation Service Intranet Home Page: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0A281-AF6E-4472-B9C5-14FEEF3EA9D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6F655-058B-479D-85AD-7D3551A905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70083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117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Type in the web address https://vbaw.vba.va.gov/bl/21/index.htm</a:t>
            </a:r>
          </a:p>
          <a:p>
            <a:pPr marL="51117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Open Internet Explorer or other search engine - Use the Favorites menu</a:t>
            </a:r>
          </a:p>
        </p:txBody>
      </p:sp>
    </p:spTree>
    <p:extLst>
      <p:ext uri="{BB962C8B-B14F-4D97-AF65-F5344CB8AC3E}">
        <p14:creationId xmlns:p14="http://schemas.microsoft.com/office/powerpoint/2010/main" val="34978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19514"/>
            <a:ext cx="8229600" cy="457816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Using the Calendar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DCE16-009C-4815-AE80-1C0C85B79DC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54010-E2B7-4B81-B661-D8D703BDFE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181473"/>
            <a:ext cx="8218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weekly “What’s New in Compensation Service”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Lists past, present, and future events that are important to employees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Posts any New or changed references as they occur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Updates will be emailed to those who subscribe to the Calendar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4EF839-7384-4C26-BCD8-160FA266326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1" y="4147664"/>
            <a:ext cx="1763636" cy="1944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3BDA3EFC-7710-428F-80FC-2FDA941744C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98597" y="5655445"/>
            <a:ext cx="850758" cy="42345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8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3808825"/>
            <a:ext cx="8229600" cy="238524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Publications site contains all commonly used references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Commonly used references include M21-1 Adjudication Procedures Manual, 38 CFRs, and Rate Tables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/>
              <a:t>NOTE: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Fast Letters and Training Letters have been incorporated into the M21-1 Adjudication Procedures Manual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94723-3655-4CF8-81F0-86B2B8BFA2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CB90F-E55B-4998-8CCD-6120095966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02502" y="1726920"/>
            <a:ext cx="3739499" cy="178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855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M21-1 Adjudication Procedures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 Adjudication Procedures Manual tool organizes references in a searchable format.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Contains a search bar option that can search entire Knowledge Base or can search within a certain topic.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The manual is a living document that is regularly updated.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“Browse Topics” includes quick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 to search publications such as 38 CFRs, Compensation Service Bulletins (CSB), </a:t>
            </a:r>
            <a:r>
              <a:rPr lang="en-US" sz="2000" dirty="0"/>
              <a:t>other training manuals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Rate Tables.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F078-32C3-42C5-BD78-3AB1BE6B93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Compensation Service Bulletin</a:t>
            </a:r>
          </a:p>
        </p:txBody>
      </p:sp>
      <p:sp>
        <p:nvSpPr>
          <p:cNvPr id="6" name="Right Arrow 5"/>
          <p:cNvSpPr/>
          <p:nvPr>
            <p:custDataLst>
              <p:tags r:id="rId3"/>
            </p:custDataLst>
          </p:nvPr>
        </p:nvSpPr>
        <p:spPr>
          <a:xfrm>
            <a:off x="1470989" y="2499371"/>
            <a:ext cx="765792" cy="3964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467678" y="4084953"/>
            <a:ext cx="82086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Provides updates regarding procedures (within M21-1 Adjudication Procedures Manual)</a:t>
            </a:r>
          </a:p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Provides information on upcoming Quality Calls, Skills Certification Events, VIP Training, and other useful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C124A-9398-41DC-A544-D34BE40E7B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03DA7-5EC7-4938-AF70-D974D94944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4379" y="1696473"/>
            <a:ext cx="4113793" cy="18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Job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5765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Various quick links within the bookshelf.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 Request Builder (ERB), Letter Creator, Combinator, Vietnam Era Navy Ship AO Exposure Development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4CEE-07E4-45F3-8809-9190C5B9337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D6E2A-BC08-4FE1-8212-E02BBD58A1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47800" y="4945544"/>
            <a:ext cx="62484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9F545-197E-47A1-8EC6-09411A0AA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3633913"/>
            <a:ext cx="4187952" cy="12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7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(VSR VIP Pre-D)  Tour of the Compensation Intranet Home Page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Accessing the Compensation Service Home Page&amp;quot;&quot;/&gt;&lt;property id=&quot;20307&quot; value=&quot;263&quot;/&gt;&lt;/object&gt;&lt;object type=&quot;3&quot; unique_id=&quot;10007&quot;&gt;&lt;property id=&quot;20148&quot; value=&quot;5&quot;/&gt;&lt;property id=&quot;20300&quot; value=&quot;Slide 5 - &amp;quot;Calendar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Publications&amp;quot;&quot;/&gt;&lt;property id=&quot;20307&quot; value=&quot;280&quot;/&gt;&lt;/object&gt;&lt;object type=&quot;3&quot; unique_id=&quot;10009&quot;&gt;&lt;property id=&quot;20148&quot; value=&quot;5&quot;/&gt;&lt;property id=&quot;20300&quot; value=&quot;Slide 7 - &amp;quot;M21-1 Adjudication Procedures Manual&amp;quot;&quot;/&gt;&lt;property id=&quot;20307&quot; value=&quot;285&quot;/&gt;&lt;/object&gt;&lt;object type=&quot;3&quot; unique_id=&quot;10010&quot;&gt;&lt;property id=&quot;20148&quot; value=&quot;5&quot;/&gt;&lt;property id=&quot;20300&quot; value=&quot;Slide 8 - &amp;quot;Compensation Service Bulletin&amp;quot;&quot;/&gt;&lt;property id=&quot;20307&quot; value=&quot;256&quot;/&gt;&lt;/object&gt;&lt;object type=&quot;3&quot; unique_id=&quot;10011&quot;&gt;&lt;property id=&quot;20148&quot; value=&quot;5&quot;/&gt;&lt;property id=&quot;20300&quot; value=&quot;Slide 9 - &amp;quot;Job Aids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Training Home Page&amp;quot;&quot;/&gt;&lt;property id=&quot;20307&quot; value=&quot;283&quot;/&gt;&lt;/object&gt;&lt;object type=&quot;3&quot; unique_id=&quot;10013&quot;&gt;&lt;property id=&quot;20148&quot; value=&quot;5&quot;/&gt;&lt;property id=&quot;20300&quot; value=&quot;Slide 11 - &amp;quot;Other References of Interest&amp;quot;&quot;/&gt;&lt;property id=&quot;20307&quot; value=&quot;289&quot;/&gt;&lt;/object&gt;&lt;object type=&quot;3&quot; unique_id=&quot;10014&quot;&gt;&lt;property id=&quot;20148&quot; value=&quot;5&quot;/&gt;&lt;property id=&quot;20300&quot; value=&quot;Slide 12 - &amp;quot;Questions?&amp;quot;&quot;/&gt;&lt;property id=&quot;20307&quot; value=&quot;278&quot;/&gt;&lt;/object&gt;&lt;/object&gt;&lt;object type=&quot;8&quot; unique_id=&quot;1003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DUMMYTAG" val="&lt;DummyForForceWrite&gt;&lt;/DummyForForceWrite&gt;"/>
  <p:tag name="HTML_SHAPEINFO" val="&lt;ThreeDShapeInfo&gt;&lt;uuid val=&quot;{1F8210C4-CC34-4C14-BAEC-503F56B09023}&quot;/&gt;&lt;isInvalidForFieldText val=&quot;0&quot;/&gt;&lt;Image&gt;&lt;filename val=&quot;C:\Users\VBADENDostaA\AppData\Local\Temp\1\CP99486474447Session\CPTrustFolder99486474447\PPTImport99486679697\data\asimages\{1F8210C4-CC34-4C14-BAEC-503F56B09023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46533D64-D606-4046-B938-BCD98A9C5513}&quot;/&gt;&lt;isInvalidForFieldText val=&quot;0&quot;/&gt;&lt;Image&gt;&lt;filename val=&quot;C:\Users\VBADENDostaA\AppData\Local\Temp\1\CP99486474447Session\CPTrustFolder99486474447\PPTImport99486679697\data\asimages\{46533D64-D606-4046-B938-BCD98A9C5513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34313FC2-1EBE-4D6B-9783-6D45CA344447}&quot;/&gt;&lt;isInvalidForFieldText val=&quot;0&quot;/&gt;&lt;Image&gt;&lt;filename val=&quot;C:\Users\VBADENDostaA\AppData\Local\Temp\1\CP99486474447Session\CPTrustFolder99486474447\PPTImport99486679697\data\asimages\{34313FC2-1EBE-4D6B-9783-6D45CA344447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70A92C1-3EC0-411E-BACB-33EA1F9CA697}&quot;/&gt;&lt;isInvalidForFieldText val=&quot;0&quot;/&gt;&lt;Image&gt;&lt;filename val=&quot;C:\Users\VBADENDostaA\AppData\Local\Temp\1\CP99486474447Session\CPTrustFolder99486474447\PPTImport99486679697\data\asimages\{370A92C1-3EC0-411E-BACB-33EA1F9CA697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1&quot;/&gt;&lt;lineCharCount val=&quot;17&quot;/&gt;&lt;lineCharCount val=&quot;1&quot;/&gt;&lt;lineCharCount val=&quot;57&quot;/&gt;&lt;lineCharCount val=&quot;58&quot;/&gt;&lt;lineCharCount val=&quot;37&quot;/&gt;&lt;/TableIndex&gt;&lt;/ShapeTextInfo&gt;"/>
  <p:tag name="HTML_SHAPEINFO" val="&lt;ThreeDShapeInfo&gt;&lt;uuid val=&quot;{C50EC320-8157-4C62-BBE5-BA919200C393}&quot;/&gt;&lt;isInvalidForFieldText val=&quot;0&quot;/&gt;&lt;Image&gt;&lt;filename val=&quot;C:\Users\VBADENDostaA\AppData\Local\Temp\1\CP99486474447Session\CPTrustFolder99486474447\PPTImport99486679697\data\asimages\{C50EC320-8157-4C62-BBE5-BA919200C393}_2.png&quot;/&gt;&lt;left val=&quot;46&quot;/&gt;&lt;top val=&quot;223&quot;/&gt;&lt;width val=&quot;870&quot;/&gt;&lt;height val=&quot;23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70C7BB1-F987-465E-9589-A5706A8C2373}&quot;/&gt;&lt;isInvalidForFieldText val=&quot;0&quot;/&gt;&lt;Image&gt;&lt;filename val=&quot;C:\Users\VBADENDostaA\AppData\Local\Temp\1\CP99486474447Session\CPTrustFolder99486474447\PPTImport99486679697\data\asimages\{370C7BB1-F987-465E-9589-A5706A8C2373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B89D1B5-D123-43C1-89A8-B4BF53C3A871}&quot;/&gt;&lt;isInvalidForFieldText val=&quot;0&quot;/&gt;&lt;Image&gt;&lt;filename val=&quot;C:\Users\VBADENDostaA\AppData\Local\Temp\1\CP99486474447Session\CPTrustFolder99486474447\PPTImport99486679697\data\asimages\{7B89D1B5-D123-43C1-89A8-B4BF53C3A871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CDE6B689-7D80-4167-8F9D-58CD9033D828}&quot;/&gt;&lt;isInvalidForFieldText val=&quot;0&quot;/&gt;&lt;Image&gt;&lt;filename val=&quot;C:\Users\VBADENDostaA\AppData\Local\Temp\1\CP99486474447Session\CPTrustFolder99486474447\PPTImport99486679697\data\asimages\{CDE6B689-7D80-4167-8F9D-58CD9033D828}_3.png&quot;/&gt;&lt;left val=&quot;42&quot;/&gt;&lt;top val=&quot;212&quot;/&gt;&lt;width val=&quot;870&quot;/&gt;&lt;height val=&quot;6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6C13AD2-F061-4375-9F1F-A10DFB290E1F}&quot;/&gt;&lt;isInvalidForFieldText val=&quot;0&quot;/&gt;&lt;Image&gt;&lt;filename val=&quot;C:\Users\VBADENDostaA\AppData\Local\Temp\1\CP99486474447Session\CPTrustFolder99486474447\PPTImport99486679697\data\asimages\{16C13AD2-F061-4375-9F1F-A10DFB290E1F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5E793A4F-C7AD-4762-920C-B9733AA0C6BD}&quot;/&gt;&lt;isInvalidForFieldText val=&quot;0&quot;/&gt;&lt;Image&gt;&lt;filename val=&quot;C:\Users\VBADENDostaA\AppData\Local\Temp\1\CP99486474447Session\CPTrustFolder99486474447\PPTImport99486679697\data\asimages\{5E793A4F-C7AD-4762-920C-B9733AA0C6BD}_3.png&quot;/&gt;&lt;left val=&quot;130&quot;/&gt;&lt;top val=&quot;317&quot;/&gt;&lt;width val=&quot;705&quot;/&gt;&lt;height val=&quot;57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950F9213-3B73-42F4-9E2B-D80957C2D3C4}&quot;/&gt;&lt;isInvalidForFieldText val=&quot;0&quot;/&gt;&lt;Image&gt;&lt;filename val=&quot;C:\Users\VBADENDostaA\AppData\Local\Temp\1\CP99486474447Session\CPTrustFolder99486474447\PPTImport99486679697\data\asimages\{950F9213-3B73-42F4-9E2B-D80957C2D3C4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4&quot;/&gt;&lt;lineCharCount val=&quot;19&quot;/&gt;&lt;/TableIndex&gt;&lt;/ShapeTextInfo&gt;"/>
  <p:tag name="HTML_SHAPEINFO" val="&lt;ThreeDShapeInfo&gt;&lt;uuid val=&quot;{B5FCDC82-E2F6-435F-847D-326D0299AAAD}&quot;/&gt;&lt;isInvalidForFieldText val=&quot;0&quot;/&gt;&lt;Image&gt;&lt;filename val=&quot;C:\Users\VBADENDostaA\AppData\Local\Temp\1\CP99486474447Session\CPTrustFolder99486474447\PPTImport99486679697\data\asimages\{B5FCDC82-E2F6-435F-847D-326D0299AAAD}_4.png&quot;/&gt;&lt;left val=&quot;40&quot;/&gt;&lt;top val=&quot;212&quot;/&gt;&lt;width val=&quot;871&quot;/&gt;&lt;height val=&quot;8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6436485-64A4-40E7-B63D-17502A661FE4}&quot;/&gt;&lt;isInvalidForFieldText val=&quot;0&quot;/&gt;&lt;Image&gt;&lt;filename val=&quot;C:\Users\VBADENDostaA\AppData\Local\Temp\1\CP99486474447Session\CPTrustFolder99486474447\PPTImport99486679697\data\asimages\{E6436485-64A4-40E7-B63D-17502A661FE4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71&quot;/&gt;&lt;lineCharCount val=&quot;65&quot;/&gt;&lt;lineCharCount val=&quot;41&quot;/&gt;&lt;lineCharCount val=&quot;70&quot;/&gt;&lt;/TableIndex&gt;&lt;/ShapeTextInfo&gt;"/>
  <p:tag name="HTML_SHAPEINFO" val="&lt;ThreeDShapeInfo&gt;&lt;uuid val=&quot;{E2CCDB76-C8B2-4868-A83D-350F7C8C2292}&quot;/&gt;&lt;isInvalidForFieldText val=&quot;0&quot;/&gt;&lt;Image&gt;&lt;filename val=&quot;C:\Users\VBADENDostaA\AppData\Local\Temp\1\CP99486474447Session\CPTrustFolder99486474447\PPTImport99486679697\data\asimages\{E2CCDB76-C8B2-4868-A83D-350F7C8C2292}_4.png&quot;/&gt;&lt;left val=&quot;47&quot;/&gt;&lt;top val=&quot;287&quot;/&gt;&lt;width val=&quot;865&quot;/&gt;&lt;height val=&quot;18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3FD61CB1-9603-40EA-BF78-2236572D5570}&quot;/&gt;&lt;isInvalidForFieldText val=&quot;0&quot;/&gt;&lt;Image&gt;&lt;filename val=&quot;C:\Users\VBADENDostaA\AppData\Local\Temp\1\CP99486474447Session\CPTrustFolder99486474447\PPTImport99486679697\data\asimages\{3FD61CB1-9603-40EA-BF78-2236572D5570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B6B509F2-6CEB-460D-B568-B3D40F4D6E85}&quot;/&gt;&lt;isInvalidForFieldText val=&quot;0&quot;/&gt;&lt;Image&gt;&lt;filename val=&quot;C:\Users\VBADENDostaA\AppData\Local\Temp\1\CP99486474447Session\CPTrustFolder99486474447\PPTImport99486679697\data\asimages\{B6B509F2-6CEB-460D-B568-B3D40F4D6E85}_5.png&quot;/&gt;&lt;left val=&quot;47&quot;/&gt;&lt;top val=&quot;163&quot;/&gt;&lt;width val=&quot;865&quot;/&gt;&lt;height val=&quot;5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6D1E84F-C102-4A3C-984F-054BAD31F5D6}&quot;/&gt;&lt;isInvalidForFieldText val=&quot;0&quot;/&gt;&lt;Image&gt;&lt;filename val=&quot;C:\Users\VBADENDostaA\AppData\Local\Temp\1\CP99486474447Session\CPTrustFolder99486474447\PPTImport99486679697\data\asimages\{76D1E84F-C102-4A3C-984F-054BAD31F5D6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3&quot;/&gt;&lt;lineCharCount val=&quot;61&quot;/&gt;&lt;lineCharCount val=&quot;10&quot;/&gt;&lt;lineCharCount val=&quot;66&quot;/&gt;&lt;lineCharCount val=&quot;62&quot;/&gt;&lt;/TableIndex&gt;&lt;/ShapeTextInfo&gt;"/>
  <p:tag name="HTML_SHAPEINFO" val="&lt;ThreeDShapeInfo&gt;&lt;uuid val=&quot;{1606A938-D3B0-481B-B316-94A2E8A137E6}&quot;/&gt;&lt;isInvalidForFieldText val=&quot;0&quot;/&gt;&lt;Image&gt;&lt;filename val=&quot;C:\Users\VBADENDostaA\AppData\Local\Temp\1\CP99486474447Session\CPTrustFolder99486474447\PPTImport99486679697\data\asimages\{1606A938-D3B0-481B-B316-94A2E8A137E6}_5.png&quot;/&gt;&lt;left val=&quot;42&quot;/&gt;&lt;top val=&quot;209&quot;/&gt;&lt;width val=&quot;869&quot;/&gt;&lt;height val=&quot;20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B12EC0-7F00-408B-905A-D08AD9E954CD}&quot;/&gt;&lt;isInvalidForFieldText val=&quot;0&quot;/&gt;&lt;Image&gt;&lt;filename val=&quot;C:\Users\VBADENDostaA\AppData\Local\Temp\1\CP99486474447Session\CPTrustFolder99486474447\PPTImport99486679697\data\asimages\{B2B12EC0-7F00-408B-905A-D08AD9E954CD}_5.png&quot;/&gt;&lt;left val=&quot;610&quot;/&gt;&lt;top val=&quot;425&quot;/&gt;&lt;width val=&quot;208&quot;/&gt;&lt;height val=&quot;22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BA00344-66DB-4244-945A-9D122CB3374E}&quot;/&gt;&lt;isInvalidForFieldText val=&quot;0&quot;/&gt;&lt;Image&gt;&lt;filename val=&quot;C:\Users\VBADENDostaA\AppData\Local\Temp\1\CP99486474447Session\CPTrustFolder99486474447\PPTImport99486679697\data\asimages\{CBA00344-66DB-4244-945A-9D122CB3374E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0&quot;/&gt;&lt;lineCharCount val=&quot;63&quot;/&gt;&lt;lineCharCount val=&quot;33&quot;/&gt;&lt;lineCharCount val=&quot;1&quot;/&gt;&lt;lineCharCount val=&quot;68&quot;/&gt;&lt;lineCharCount val=&quot;41&quot;/&gt;&lt;lineCharCount val=&quot;1&quot;/&gt;&lt;/TableIndex&gt;&lt;/ShapeTextInfo&gt;"/>
  <p:tag name="HTML_SHAPEINFO" val="&lt;ThreeDShapeInfo&gt;&lt;uuid val=&quot;{9D2FAE4D-5CC1-424F-8ACC-02331F6C879F}&quot;/&gt;&lt;isInvalidForFieldText val=&quot;0&quot;/&gt;&lt;Image&gt;&lt;filename val=&quot;C:\Users\VBADENDostaA\AppData\Local\Temp\1\CP99486474447Session\CPTrustFolder99486474447\PPTImport99486679697\data\asimages\{9D2FAE4D-5CC1-424F-8ACC-02331F6C879F}_6.png&quot;/&gt;&lt;left val=&quot;40&quot;/&gt;&lt;top val=&quot;417&quot;/&gt;&lt;width val=&quot;871&quot;/&gt;&lt;height val=&quot;2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2C93E9-E516-436C-BB63-A4A95C4129AD}&quot;/&gt;&lt;isInvalidForFieldText val=&quot;0&quot;/&gt;&lt;Image&gt;&lt;filename val=&quot;C:\Users\VBADENDostaA\AppData\Local\Temp\1\CP99486474447Session\CPTrustFolder99486474447\PPTImport99486679697\data\asimages\{3E2C93E9-E516-436C-BB63-A4A95C4129AD}_6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02C597-D2A2-4677-AB7E-9F11A9503D72}&quot;/&gt;&lt;isInvalidForFieldText val=&quot;0&quot;/&gt;&lt;Image&gt;&lt;filename val=&quot;C:\Users\VBADENDostaA\AppData\Local\Temp\1\CP99486474447Session\CPTrustFolder99486474447\PPTImport99486679697\data\asimages\{A702C597-D2A2-4677-AB7E-9F11A9503D72}_6.png&quot;/&gt;&lt;left val=&quot;272&quot;/&gt;&lt;top val=&quot;193&quot;/&gt;&lt;width val=&quot;415&quot;/&gt;&lt;height val=&quot;21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61421477-BECC-4B97-BE64-1B8C16255E62}&quot;/&gt;&lt;isInvalidForFieldText val=&quot;0&quot;/&gt;&lt;Image&gt;&lt;filename val=&quot;C:\Users\VBADENDostaA\AppData\Local\Temp\1\CP99486474447Session\CPTrustFolder99486474447\PPTImport99486679697\data\asimages\{61421477-BECC-4B97-BE64-1B8C16255E62}_7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8&quot;/&gt;&lt;lineCharCount val=&quot;20&quot;/&gt;&lt;lineCharCount val=&quot;1&quot;/&gt;&lt;lineCharCount val=&quot;74&quot;/&gt;&lt;lineCharCount val=&quot;31&quot;/&gt;&lt;lineCharCount val=&quot;1&quot;/&gt;&lt;lineCharCount val=&quot;59&quot;/&gt;&lt;lineCharCount val=&quot;1&quot;/&gt;&lt;lineCharCount val=&quot;72&quot;/&gt;&lt;lineCharCount val=&quot;71&quot;/&gt;&lt;lineCharCount val=&quot;12&quot;/&gt;&lt;lineCharCount val=&quot;1&quot;/&gt;&lt;/TableIndex&gt;&lt;/ShapeTextInfo&gt;"/>
  <p:tag name="HTML_SHAPEINFO" val="&lt;ThreeDShapeInfo&gt;&lt;uuid val=&quot;{247667F0-8FD4-4187-ADF4-95E4497C6A5B}&quot;/&gt;&lt;isInvalidForFieldText val=&quot;0&quot;/&gt;&lt;Image&gt;&lt;filename val=&quot;C:\Users\VBADENDostaA\AppData\Local\Temp\1\CP99486474447Session\CPTrustFolder99486474447\PPTImport99486679697\data\asimages\{247667F0-8FD4-4187-ADF4-95E4497C6A5B}_7.png&quot;/&gt;&lt;left val=&quot;43&quot;/&gt;&lt;top val=&quot;212&quot;/&gt;&lt;width val=&quot;869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D9F8AD7-EA47-4BC5-8B80-739C2F8F4821}&quot;/&gt;&lt;isInvalidForFieldText val=&quot;0&quot;/&gt;&lt;Image&gt;&lt;filename val=&quot;C:\Users\VBADENDostaA\AppData\Local\Temp\1\CP99486474447Session\CPTrustFolder99486474447\PPTImport99486679697\data\asimages\{9D9F8AD7-EA47-4BC5-8B80-739C2F8F4821}_7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26430E00-F6B5-419F-80FB-2D3F75C7E0E9}&quot;/&gt;&lt;isInvalidForFieldText val=&quot;0&quot;/&gt;&lt;Image&gt;&lt;filename val=&quot;C:\Users\VBADENDostaA\AppData\Local\Temp\1\CP99486474447Session\CPTrustFolder99486474447\PPTImport99486679697\data\asimages\{26430E00-F6B5-419F-80FB-2D3F75C7E0E9}_8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19&quot;/&gt;&lt;lineCharCount val=&quot;1&quot;/&gt;&lt;lineCharCount val=&quot;69&quot;/&gt;&lt;lineCharCount val=&quot;56&quot;/&gt;&lt;/TableIndex&gt;&lt;/ShapeTextInfo&gt;"/>
  <p:tag name="HTML_SHAPEINFO" val="&lt;ThreeDShapeInfo&gt;&lt;uuid val=&quot;{E9833853-07FD-42CF-A8EB-7B9B3071E090}&quot;/&gt;&lt;isInvalidForFieldText val=&quot;0&quot;/&gt;&lt;Image&gt;&lt;filename val=&quot;C:\Users\VBADENDostaA\AppData\Local\Temp\1\CP99486474447Session\CPTrustFolder99486474447\PPTImport99486679697\data\asimages\{E9833853-07FD-42CF-A8EB-7B9B3071E090}_8.png&quot;/&gt;&lt;left val=&quot;43&quot;/&gt;&lt;top val=&quot;424&quot;/&gt;&lt;width val=&quot;868&quot;/&gt;&lt;height val=&quot;20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870917F-7B51-43C6-862E-5C0BF3B37862}&quot;/&gt;&lt;isInvalidForFieldText val=&quot;0&quot;/&gt;&lt;Image&gt;&lt;filename val=&quot;C:\Users\VBADENDostaA\AppData\Local\Temp\1\CP99486474447Session\CPTrustFolder99486474447\PPTImport99486679697\data\asimages\{4870917F-7B51-43C6-862E-5C0BF3B37862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680DBD-BE2F-4E78-8A08-C6A8065D7179}&quot;/&gt;&lt;isInvalidForFieldText val=&quot;0&quot;/&gt;&lt;Image&gt;&lt;filename val=&quot;C:\Users\VBADENDostaA\AppData\Local\Temp\1\CP99486474447Session\CPTrustFolder99486474447\PPTImport99486679697\data\asimages\{FD680DBD-BE2F-4E78-8A08-C6A8065D7179}_8.png&quot;/&gt;&lt;left val=&quot;237&quot;/&gt;&lt;top val=&quot;157&quot;/&gt;&lt;width val=&quot;494&quot;/&gt;&lt;height val=&quot;25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2BA47B6-61B6-4477-AF26-553F71FE08F6}&quot;/&gt;&lt;isInvalidForFieldText val=&quot;0&quot;/&gt;&lt;Image&gt;&lt;filename val=&quot;C:\Users\VBADENDostaA\AppData\Local\Temp\1\CP99486474447Session\CPTrustFolder99486474447\PPTImport99486679697\data\asimages\{42BA47B6-61B6-4477-AF26-553F71FE08F6}_9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2&quot;/&gt;&lt;lineCharCount val=&quot;1&quot;/&gt;&lt;lineCharCount val=&quot;64&quot;/&gt;&lt;lineCharCount val=&quot;42&quot;/&gt;&lt;/TableIndex&gt;&lt;/ShapeTextInfo&gt;"/>
  <p:tag name="HTML_SHAPEINFO" val="&lt;ThreeDShapeInfo&gt;&lt;uuid val=&quot;{54A75514-2209-42A1-AFF0-AB3A3E5C08B5}&quot;/&gt;&lt;isInvalidForFieldText val=&quot;0&quot;/&gt;&lt;Image&gt;&lt;filename val=&quot;C:\Users\VBADENDostaA\AppData\Local\Temp\1\CP99486474447Session\CPTrustFolder99486474447\PPTImport99486679697\data\asimages\{54A75514-2209-42A1-AFF0-AB3A3E5C08B5}_9.png&quot;/&gt;&lt;left val=&quot;42&quot;/&gt;&lt;top val=&quot;212&quot;/&gt;&lt;width val=&quot;870&quot;/&gt;&lt;height val=&quot;17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DAA3EB7-0D41-49EC-AFF0-6269EF803AF6}&quot;/&gt;&lt;isInvalidForFieldText val=&quot;0&quot;/&gt;&lt;Image&gt;&lt;filename val=&quot;C:\Users\VBADENDostaA\AppData\Local\Temp\1\CP99486474447Session\CPTrustFolder99486474447\PPTImport99486679697\data\asimages\{9DAA3EB7-0D41-49EC-AFF0-6269EF803AF6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45E2FF-4846-4FA9-957E-D530E91278B0}&quot;/&gt;&lt;isInvalidForFieldText val=&quot;0&quot;/&gt;&lt;Image&gt;&lt;filename val=&quot;C:\Users\VBADENDostaA\AppData\Local\Temp\1\CP99486474447Session\CPTrustFolder99486474447\PPTImport99486679697\data\asimages\{3745E2FF-4846-4FA9-957E-D530E91278B0}_9.png&quot;/&gt;&lt;left val=&quot;140&quot;/&gt;&lt;top val=&quot;509&quot;/&gt;&lt;width val=&quot;679&quot;/&gt;&lt;height val=&quot;15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694EA0F-9147-4F8D-9B54-3A07CC9D585C}&quot;/&gt;&lt;isInvalidForFieldText val=&quot;0&quot;/&gt;&lt;Image&gt;&lt;filename val=&quot;C:\Users\VBADENDostaA\AppData\Local\Temp\1\CP99486474447Session\CPTrustFolder99486474447\PPTImport99486679697\data\asimages\{7694EA0F-9147-4F8D-9B54-3A07CC9D585C}_10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3&quot;/&gt;&lt;lineCharCount val=&quot;1&quot;/&gt;&lt;lineCharCount val=&quot;58&quot;/&gt;&lt;lineCharCount val=&quot;16&quot;/&gt;&lt;/TableIndex&gt;&lt;/ShapeTextInfo&gt;"/>
  <p:tag name="HTML_SHAPEINFO" val="&lt;ThreeDShapeInfo&gt;&lt;uuid val=&quot;{0F4703D2-EA8B-4C6C-94D2-FB4A634B8351}&quot;/&gt;&lt;isInvalidForFieldText val=&quot;0&quot;/&gt;&lt;Image&gt;&lt;filename val=&quot;C:\Users\VBADENDostaA\AppData\Local\Temp\1\CP99486474447Session\CPTrustFolder99486474447\PPTImport99486679697\data\asimages\{0F4703D2-EA8B-4C6C-94D2-FB4A634B8351}_10.png&quot;/&gt;&lt;left val=&quot;48&quot;/&gt;&lt;top val=&quot;396&quot;/&gt;&lt;width val=&quot;859&quot;/&gt;&lt;height val=&quot;1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357E372-B51C-4BD0-8E3E-C1E51184C50E}&quot;/&gt;&lt;isInvalidForFieldText val=&quot;0&quot;/&gt;&lt;Image&gt;&lt;filename val=&quot;C:\Users\VBADENDostaA\AppData\Local\Temp\1\CP99486474447Session\CPTrustFolder99486474447\PPTImport99486679697\data\asimages\{6357E372-B51C-4BD0-8E3E-C1E51184C50E}_10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65D1E4-CB34-464A-91D5-C1F875D44408}&quot;/&gt;&lt;isInvalidForFieldText val=&quot;0&quot;/&gt;&lt;Image&gt;&lt;filename val=&quot;C:\Users\VBADENDostaA\AppData\Local\Temp\1\CP99486474447Session\CPTrustFolder99486474447\PPTImport99486679697\data\asimages\{EA65D1E4-CB34-464A-91D5-C1F875D44408}_10.png&quot;/&gt;&lt;left val=&quot;269&quot;/&gt;&lt;top val=&quot;187&quot;/&gt;&lt;width val=&quot;421&quot;/&gt;&lt;height val=&quot;12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7A4C1A49-2F43-43C6-8A70-DC58FAB1994B}&quot;/&gt;&lt;isInvalidForFieldText val=&quot;0&quot;/&gt;&lt;Image&gt;&lt;filename val=&quot;C:\Users\VBADENDostaA\AppData\Local\Temp\1\CP99486474447Session\CPTrustFolder99486474447\PPTImport99486679697\data\asimages\{7A4C1A49-2F43-43C6-8A70-DC58FAB1994B}_11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9&quot;/&gt;&lt;lineCharCount val=&quot;18&quot;/&gt;&lt;lineCharCount val=&quot;11&quot;/&gt;&lt;lineCharCount val=&quot;23&quot;/&gt;&lt;lineCharCount val=&quot;5&quot;/&gt;&lt;lineCharCount val=&quot;5&quot;/&gt;&lt;lineCharCount val=&quot;21&quot;/&gt;&lt;lineCharCount val=&quot;14&quot;/&gt;&lt;/TableIndex&gt;&lt;/ShapeTextInfo&gt;"/>
  <p:tag name="HTML_SHAPEINFO" val="&lt;ThreeDShapeInfo&gt;&lt;uuid val=&quot;{8B582ED7-1639-45CC-A3DA-A80813AF2D22}&quot;/&gt;&lt;isInvalidForFieldText val=&quot;0&quot;/&gt;&lt;Image&gt;&lt;filename val=&quot;C:\Users\VBADENDostaA\AppData\Local\Temp\1\CP99486474447Session\CPTrustFolder99486474447\PPTImport99486679697\data\asimages\{8B582ED7-1639-45CC-A3DA-A80813AF2D22}_11.png&quot;/&gt;&lt;left val=&quot;42&quot;/&gt;&lt;top val=&quot;195&quot;/&gt;&lt;width val=&quot;372&quot;/&gt;&lt;height val=&quot;41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F23EABE-DC35-48AC-B460-88FBF874A4FE}&quot;/&gt;&lt;isInvalidForFieldText val=&quot;0&quot;/&gt;&lt;Image&gt;&lt;filename val=&quot;C:\Users\VBADENDostaA\AppData\Local\Temp\1\CP99486474447Session\CPTrustFolder99486474447\PPTImport99486679697\data\asimages\{0F23EABE-DC35-48AC-B460-88FBF874A4FE}_11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24&quot;/&gt;&lt;lineCharCount val=&quot;12&quot;/&gt;&lt;lineCharCount val=&quot;21&quot;/&gt;&lt;lineCharCount val=&quot;19&quot;/&gt;&lt;lineCharCount val=&quot;6&quot;/&gt;&lt;lineCharCount val=&quot;5&quot;/&gt;&lt;lineCharCount val=&quot;20&quot;/&gt;&lt;lineCharCount val=&quot;16&quot;/&gt;&lt;/TableIndex&gt;&lt;/ShapeTextInfo&gt;"/>
  <p:tag name="HTML_SHAPEINFO" val="&lt;ThreeDShapeInfo&gt;&lt;uuid val=&quot;{04B0CA0C-B650-4D61-A382-F4BF6FDA6453}&quot;/&gt;&lt;isInvalidForFieldText val=&quot;0&quot;/&gt;&lt;Image&gt;&lt;filename val=&quot;C:\Users\VBADENDostaA\AppData\Local\Temp\1\CP99486474447Session\CPTrustFolder99486474447\PPTImport99486679697\data\asimages\{04B0CA0C-B650-4D61-A382-F4BF6FDA6453}_11.png&quot;/&gt;&lt;left val=&quot;539&quot;/&gt;&lt;top val=&quot;195&quot;/&gt;&lt;width val=&quot;383&quot;/&gt;&lt;height val=&quot;35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AD91F7D-D7A0-4AD6-B6A7-6C8047457638}&quot;/&gt;&lt;isInvalidForFieldText val=&quot;0&quot;/&gt;&lt;Image&gt;&lt;filename val=&quot;C:\Users\VBADENDostaA\AppData\Local\Temp\1\CP99486474447Session\CPTrustFolder99486474447\PPTImport99486679697\data\asimages\{4AD91F7D-D7A0-4AD6-B6A7-6C8047457638}_12.png&quot;/&gt;&lt;left val=&quot;0&quot;/&gt;&lt;top val=&quot;278&quot;/&gt;&lt;width val=&quot;961&quot;/&gt;&lt;height val=&quot;20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AA60069-F02C-4D16-BCA3-2A0DC2029B12}&quot;/&gt;&lt;isInvalidForFieldText val=&quot;0&quot;/&gt;&lt;Image&gt;&lt;filename val=&quot;C:\Users\VBADENDostaA\AppData\Local\Temp\1\CP99486474447Session\CPTrustFolder99486474447\PPTImport99486679697\data\asimages\{1AA60069-F02C-4D16-BCA3-2A0DC2029B12}_12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RO317-839076992-15244</_dlc_DocId>
    <_dlc_DocIdUrl xmlns="b62c6c12-24c5-4d47-ac4d-c5cc93bcdf7b">
      <Url>https://vaww.vashare.vba.va.gov/sites/SPTNCIO/focusedveterans/training/VSRvirtualtraining/_layouts/15/DocIdRedir.aspx?ID=RO317-839076992-15244</Url>
      <Description>RO317-839076992-15244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C5A60D-0302-497F-B4ED-566C17FE516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C6770BF-1FAC-4980-B1DC-E8555B53D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7949</TotalTime>
  <Words>934</Words>
  <Application>Microsoft Office PowerPoint</Application>
  <PresentationFormat>On-screen Show (4:3)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Theme February</vt:lpstr>
      <vt:lpstr>(VSR VIP Pre-D)  Tour of the Compensation Intranet Home Page</vt:lpstr>
      <vt:lpstr>Lesson Objectives</vt:lpstr>
      <vt:lpstr>References</vt:lpstr>
      <vt:lpstr>Accessing the Compensation Service Home Page</vt:lpstr>
      <vt:lpstr>Calendar</vt:lpstr>
      <vt:lpstr>Publications</vt:lpstr>
      <vt:lpstr>M21-1 Adjudication Procedures Manual</vt:lpstr>
      <vt:lpstr>Compensation Service Bulletin</vt:lpstr>
      <vt:lpstr>Job Aids</vt:lpstr>
      <vt:lpstr>Training Home Page</vt:lpstr>
      <vt:lpstr>Other References of Interest</vt:lpstr>
      <vt:lpstr>Questions?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the Compensation Service Website PowerPoint Presentation</dc:title>
  <dc:subject>VSR</dc:subject>
  <dc:creator>Department of Veterans Affairs, Veterans Benefits Administration, Compensation Service, STAFF</dc:creator>
  <cp:keywords>tour, compensation, website, calendar, publications, M21-1 CPKM, FAQs, rating, job aids, training, home page</cp:keywords>
  <dc:description>This lesson shows VSRs at every level how to use the Compensation Service Website.</dc:description>
  <cp:lastModifiedBy>Kathy Poole</cp:lastModifiedBy>
  <cp:revision>478</cp:revision>
  <cp:lastPrinted>2019-04-08T12:41:10Z</cp:lastPrinted>
  <dcterms:created xsi:type="dcterms:W3CDTF">2014-04-30T02:32:11Z</dcterms:created>
  <dcterms:modified xsi:type="dcterms:W3CDTF">2020-12-07T17:44:30Z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d9b976b8-bfcf-46b0-8312-35889663073d</vt:lpwstr>
  </property>
</Properties>
</file>