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5"/>
  </p:sldMasterIdLst>
  <p:notesMasterIdLst>
    <p:notesMasterId r:id="rId30"/>
  </p:notesMasterIdLst>
  <p:handoutMasterIdLst>
    <p:handoutMasterId r:id="rId31"/>
  </p:handoutMasterIdLst>
  <p:sldIdLst>
    <p:sldId id="257" r:id="rId6"/>
    <p:sldId id="262" r:id="rId7"/>
    <p:sldId id="263" r:id="rId8"/>
    <p:sldId id="264" r:id="rId9"/>
    <p:sldId id="291" r:id="rId10"/>
    <p:sldId id="265" r:id="rId11"/>
    <p:sldId id="266" r:id="rId12"/>
    <p:sldId id="267" r:id="rId13"/>
    <p:sldId id="268" r:id="rId14"/>
    <p:sldId id="287" r:id="rId15"/>
    <p:sldId id="286" r:id="rId16"/>
    <p:sldId id="270" r:id="rId17"/>
    <p:sldId id="273" r:id="rId18"/>
    <p:sldId id="274" r:id="rId19"/>
    <p:sldId id="276" r:id="rId20"/>
    <p:sldId id="288" r:id="rId21"/>
    <p:sldId id="278" r:id="rId22"/>
    <p:sldId id="292" r:id="rId23"/>
    <p:sldId id="282" r:id="rId24"/>
    <p:sldId id="281" r:id="rId25"/>
    <p:sldId id="285" r:id="rId26"/>
    <p:sldId id="289" r:id="rId27"/>
    <p:sldId id="290" r:id="rId28"/>
    <p:sldId id="284" r:id="rId29"/>
  </p:sldIdLst>
  <p:sldSz cx="12192000" cy="6858000"/>
  <p:notesSz cx="6858000" cy="9144000"/>
  <p:custDataLst>
    <p:tags r:id="rId3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lissa Jones" initials="MJJ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F1E"/>
    <a:srgbClr val="E7D0A4"/>
    <a:srgbClr val="6A5B3F"/>
    <a:srgbClr val="987734"/>
    <a:srgbClr val="AB8C4E"/>
    <a:srgbClr val="C6A156"/>
    <a:srgbClr val="E8D2A8"/>
    <a:srgbClr val="F5F0E9"/>
    <a:srgbClr val="BEA5A1"/>
    <a:srgbClr val="867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1144" autoAdjust="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6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gs" Target="tags/tag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ACAB9-A087-46C6-8392-9DA45A27783B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BF439-490C-45C3-9C2D-A971383A4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2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4/16/2018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021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28688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286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endParaRPr lang="en-US" sz="12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3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754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5400" b="1" i="1" dirty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Veterans Benefits Administration</a:t>
            </a:r>
            <a:endParaRPr lang="en-US" sz="32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 dirty="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 dirty="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57442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5.png"/><Relationship Id="rId7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aww.vrm.km.va.gov/system/templates/selfservice/va_kanew/help/agent/locale/en-US/portal/554400000001034/content/554400000014159/M21-1-Part-III-Subpart-iii-Chapter-2-Section-E-Unique-Claims-and-Situations-That-Require-Special-Handling" TargetMode="External"/><Relationship Id="rId2" Type="http://schemas.openxmlformats.org/officeDocument/2006/relationships/hyperlink" Target="https://vaww.vrm.km.va.gov/system/templates/selfservice/va_kanew/help/agent/locale/en-US/portal/554400000001034/content/554400000014158/M21-1-Part-III-Subpart-iii-Chapter-2-Section-D-Requesting-Information-and-Records-Through-the-Personnel-Information-Exchange-System-PIE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vbaw.vba.va.gov/bl/21/Products/piesdpris.ht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Compensation Service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3200" b="1" i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April 2018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9800" y="4953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kern="0" dirty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PIES Demo</a:t>
            </a:r>
            <a:endParaRPr lang="en-US" sz="6600" i="1" kern="0" dirty="0">
              <a:solidFill>
                <a:srgbClr val="0033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Where Records are Stored – NPRC (cont.)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771954"/>
              </p:ext>
            </p:extLst>
          </p:nvPr>
        </p:nvGraphicFramePr>
        <p:xfrm>
          <a:off x="889000" y="2673187"/>
          <a:ext cx="5194300" cy="3048000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1451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2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8052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Branch of Service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Service ended prior to…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027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Army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October 16, 1992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027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Navy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January 31, 1994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507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Air Force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1, 1994 (Reserves or NG – June 1, 1994)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027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Marine Corps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1, 1994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027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Coast Guard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1, 1998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9F671-8A15-4DC9-BC42-0D254CDB01D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82650" y="2156767"/>
            <a:ext cx="50609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Service </a:t>
            </a:r>
            <a:r>
              <a:rPr kumimoji="0" lang="en-US" altLang="en-US" sz="2400" b="0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Records at NPRC: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183007"/>
              </p:ext>
            </p:extLst>
          </p:nvPr>
        </p:nvGraphicFramePr>
        <p:xfrm>
          <a:off x="6350000" y="2679702"/>
          <a:ext cx="5346700" cy="2451098"/>
        </p:xfrm>
        <a:graphic>
          <a:graphicData uri="http://schemas.openxmlformats.org/drawingml/2006/table">
            <a:tbl>
              <a:tblPr firstRow="1" firstCol="1" bandRow="1">
                <a:tableStyleId>{D27102A9-8310-4765-A935-A1911B00CA55}</a:tableStyleId>
              </a:tblPr>
              <a:tblGrid>
                <a:gridCol w="163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7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4998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Branch of Service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Had no service (active duty or otherwise) on or after…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Army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October 1, 1994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Navy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January 1, 1995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Air Force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October 1, 2004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400"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Marine Corps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January 1, 1999</a:t>
                      </a:r>
                      <a:endParaRPr lang="en-US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348604" y="2187545"/>
            <a:ext cx="4890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 </a:t>
            </a:r>
            <a:r>
              <a:rPr lang="en-US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Personnel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Records at NPRC:</a:t>
            </a:r>
          </a:p>
        </p:txBody>
      </p:sp>
    </p:spTree>
    <p:extLst>
      <p:ext uri="{BB962C8B-B14F-4D97-AF65-F5344CB8AC3E}">
        <p14:creationId xmlns:p14="http://schemas.microsoft.com/office/powerpoint/2010/main" val="363396207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Where Records are Stored – RMC</a:t>
            </a:r>
          </a:p>
        </p:txBody>
      </p:sp>
      <p:sp>
        <p:nvSpPr>
          <p:cNvPr id="1822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VA Records Management Center (RMC) (station locations in </a:t>
            </a:r>
            <a:r>
              <a:rPr lang="en-US" dirty="0"/>
              <a:t>Beneficiary Identification and Records Locator Subsystem (BIRLS)</a:t>
            </a:r>
            <a:r>
              <a:rPr lang="en-US" altLang="en-US" dirty="0"/>
              <a:t> – 375, 376, St. Louis RMC, RPC, and SMRC)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i="1" dirty="0"/>
              <a:t>Inactive</a:t>
            </a:r>
            <a:r>
              <a:rPr lang="en-US" altLang="en-US" dirty="0"/>
              <a:t> VA claims folders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All original STRs (</a:t>
            </a:r>
            <a:r>
              <a:rPr lang="en-US" altLang="en-US" i="1" dirty="0"/>
              <a:t>not </a:t>
            </a:r>
            <a:r>
              <a:rPr lang="en-US" altLang="en-US" dirty="0"/>
              <a:t>personnel records) – former service members whose service ended between the dates for NPRC records and December 31, 2013</a:t>
            </a:r>
          </a:p>
          <a:p>
            <a:pPr marL="0" indent="0">
              <a:buNone/>
            </a:pPr>
            <a:endParaRPr lang="en-US" altLang="en-US" sz="1800" dirty="0"/>
          </a:p>
          <a:p>
            <a:pPr marL="0" indent="0">
              <a:buNone/>
            </a:pPr>
            <a:r>
              <a:rPr lang="en-US" altLang="en-US" sz="2000" dirty="0"/>
              <a:t>*As of January 1, 2014, records are electronically scanned and accessible through Healthcare Artifacts and Images Management Solution (HAIMS) (Coast Guard records effective September 1, 2014)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9F671-8A15-4DC9-BC42-0D254CDB01D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37851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098D8A-1540-4119-AE38-9AD5B758E298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PIES – BIRLS Information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Ensure information on the Veteran Identification Data (VID) screen in BIRLS via the SHARE application is accurate/complete.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includes inputting Veteran’s service number if applicable</a:t>
            </a:r>
          </a:p>
          <a:p>
            <a:pPr marL="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PIES programming logic relies on this data to function properly.</a:t>
            </a:r>
          </a:p>
        </p:txBody>
      </p:sp>
    </p:spTree>
    <p:extLst>
      <p:ext uri="{BB962C8B-B14F-4D97-AF65-F5344CB8AC3E}">
        <p14:creationId xmlns:p14="http://schemas.microsoft.com/office/powerpoint/2010/main" val="1656020586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94BDE4-F2BD-4B20-9761-C4A4B19A96A4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PIES – Create Request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80465" y="1643856"/>
            <a:ext cx="3039035" cy="4751388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US" sz="2000" dirty="0"/>
              <a:t>Click “Create”</a:t>
            </a:r>
          </a:p>
          <a:p>
            <a:pPr marL="457200" indent="-457200">
              <a:buAutoNum type="arabicPeriod"/>
            </a:pPr>
            <a:r>
              <a:rPr lang="en-US" sz="2000" dirty="0"/>
              <a:t>Enter file # and SSN; click “Submit to PIES.”</a:t>
            </a:r>
          </a:p>
          <a:p>
            <a:pPr marL="457200" indent="-457200">
              <a:buAutoNum type="arabicPeriod"/>
            </a:pPr>
            <a:r>
              <a:rPr lang="en-US" sz="2000" dirty="0"/>
              <a:t>If this is the 1</a:t>
            </a:r>
            <a:r>
              <a:rPr lang="en-US" sz="2000" baseline="30000" dirty="0"/>
              <a:t>st</a:t>
            </a:r>
            <a:r>
              <a:rPr lang="en-US" sz="2000" dirty="0"/>
              <a:t> request for the Veteran, you will be asked if you want to search BIRLS. Click “Yes.”</a:t>
            </a:r>
          </a:p>
          <a:p>
            <a:pPr marL="457200" indent="-457200">
              <a:buAutoNum type="arabicPeriod"/>
            </a:pPr>
            <a:r>
              <a:rPr lang="en-US" sz="2000" dirty="0"/>
              <a:t>If this is </a:t>
            </a:r>
            <a:r>
              <a:rPr lang="en-US" sz="2000" i="1" dirty="0"/>
              <a:t>not</a:t>
            </a:r>
            <a:r>
              <a:rPr lang="en-US" sz="2000" dirty="0"/>
              <a:t> the 1</a:t>
            </a:r>
            <a:r>
              <a:rPr lang="en-US" sz="2000" baseline="30000" dirty="0"/>
              <a:t>st</a:t>
            </a:r>
            <a:r>
              <a:rPr lang="en-US" sz="2000" dirty="0"/>
              <a:t> request for the Veteran, his/her info will show in the “PIES Returned Matches” block. You will then need to click “Submit to BIRLS,” to create a new request.</a:t>
            </a:r>
          </a:p>
        </p:txBody>
      </p:sp>
      <p:pic>
        <p:nvPicPr>
          <p:cNvPr id="11" name="Picture 10"/>
          <p:cNvPicPr/>
          <p:nvPr/>
        </p:nvPicPr>
        <p:blipFill>
          <a:blip r:embed="rId2"/>
          <a:stretch>
            <a:fillRect/>
          </a:stretch>
        </p:blipFill>
        <p:spPr>
          <a:xfrm>
            <a:off x="3797300" y="1509712"/>
            <a:ext cx="8115300" cy="4751388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3"/>
          <a:stretch>
            <a:fillRect/>
          </a:stretch>
        </p:blipFill>
        <p:spPr>
          <a:xfrm>
            <a:off x="3883025" y="2324100"/>
            <a:ext cx="171450" cy="1905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599" y="2928936"/>
            <a:ext cx="180975" cy="200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/>
          <p:nvPr/>
        </p:nvCxnSpPr>
        <p:spPr bwMode="auto">
          <a:xfrm flipV="1">
            <a:off x="4727574" y="2743200"/>
            <a:ext cx="400052" cy="1857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4703761" y="3132137"/>
            <a:ext cx="338139" cy="2206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9245600" y="3507938"/>
            <a:ext cx="2476500" cy="2585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“There are no 3101 records that match your search criteria.  Do you wish to execute a BIRLS inquiry?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You will not be able to create a new 3101 without searching BIRLS”</a:t>
            </a: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3274" y="4279900"/>
            <a:ext cx="180975" cy="190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Arrow Connector 19"/>
          <p:cNvCxnSpPr/>
          <p:nvPr/>
        </p:nvCxnSpPr>
        <p:spPr bwMode="auto">
          <a:xfrm flipV="1">
            <a:off x="4818062" y="3759200"/>
            <a:ext cx="223838" cy="5207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4794249" y="4470400"/>
            <a:ext cx="247651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187" y="3292038"/>
            <a:ext cx="180975" cy="190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Arrow Connector 28"/>
          <p:cNvCxnSpPr/>
          <p:nvPr/>
        </p:nvCxnSpPr>
        <p:spPr bwMode="auto">
          <a:xfrm>
            <a:off x="4727574" y="3028948"/>
            <a:ext cx="400052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1419368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BBAD78-A02D-47C3-BDCB-15C7B20D863E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PIES – Create Request: 3101 Page 1</a:t>
            </a:r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911600" y="1574800"/>
            <a:ext cx="7988300" cy="4597400"/>
          </a:xfrm>
          <a:prstGeom prst="rect">
            <a:avLst/>
          </a:prstGeom>
        </p:spPr>
      </p:pic>
      <p:sp>
        <p:nvSpPr>
          <p:cNvPr id="6" name="Content Placeholder 7"/>
          <p:cNvSpPr>
            <a:spLocks noGrp="1"/>
          </p:cNvSpPr>
          <p:nvPr>
            <p:ph idx="1"/>
          </p:nvPr>
        </p:nvSpPr>
        <p:spPr>
          <a:xfrm>
            <a:off x="567765" y="1674812"/>
            <a:ext cx="3039035" cy="475138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Input the date of claim and the end product</a:t>
            </a:r>
          </a:p>
          <a:p>
            <a:pPr marL="457200" indent="-457200">
              <a:buAutoNum type="arabicPeriod"/>
            </a:pPr>
            <a:r>
              <a:rPr lang="en-US" sz="2000" dirty="0"/>
              <a:t>Click on the curved black arrow at the top of the screen</a:t>
            </a:r>
          </a:p>
          <a:p>
            <a:pPr marL="0" indent="0">
              <a:buNone/>
            </a:pPr>
            <a:r>
              <a:rPr lang="en-US" sz="2000" i="1" dirty="0"/>
              <a:t>Note: </a:t>
            </a:r>
            <a:r>
              <a:rPr lang="en-US" sz="2000" dirty="0"/>
              <a:t>the Veteran’s information will show in the lower section based on the file # entered on the previous screen. If it doesn’t, you will need to manually enter the info before you can move forward.</a:t>
            </a:r>
          </a:p>
        </p:txBody>
      </p:sp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100" y="3073400"/>
            <a:ext cx="171450" cy="190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 bwMode="auto">
          <a:xfrm flipH="1" flipV="1">
            <a:off x="6413500" y="2984500"/>
            <a:ext cx="609600" cy="1841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6235700" y="3263900"/>
            <a:ext cx="787400" cy="88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2051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1955800"/>
            <a:ext cx="180975" cy="200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68277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D8D41-24D9-44B0-9142-106A5019CC0B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PIES – Create Request: 3101 Page 2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0" y="1587501"/>
            <a:ext cx="7953375" cy="455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7"/>
          <p:cNvSpPr>
            <a:spLocks noGrp="1"/>
          </p:cNvSpPr>
          <p:nvPr>
            <p:ph idx="1"/>
          </p:nvPr>
        </p:nvSpPr>
        <p:spPr>
          <a:xfrm>
            <a:off x="580465" y="1643856"/>
            <a:ext cx="3039035" cy="4751388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2000" dirty="0"/>
              <a:t>Ensure you’re on the correct branch of service tab</a:t>
            </a:r>
          </a:p>
          <a:p>
            <a:pPr marL="457200" indent="-457200">
              <a:buAutoNum type="arabicPeriod"/>
            </a:pPr>
            <a:r>
              <a:rPr lang="en-US" sz="2000" dirty="0"/>
              <a:t>Select the applicable request (usually O50) from the drop down and click “Add Request.” The request will then show in the block below.</a:t>
            </a:r>
          </a:p>
          <a:p>
            <a:pPr marL="457200" indent="-457200">
              <a:buAutoNum type="arabicPeriod"/>
            </a:pPr>
            <a:r>
              <a:rPr lang="en-US" sz="2000" dirty="0"/>
              <a:t>Click on the yellow “Submit 3101” box icon in the upper left corner. Message – “Request Submitted Successfully.”</a:t>
            </a:r>
          </a:p>
          <a:p>
            <a:pPr marL="457200" indent="-457200">
              <a:buAutoNum type="arabicPeriod"/>
            </a:pPr>
            <a:endParaRPr lang="en-US" sz="2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4800600"/>
            <a:ext cx="52101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924" y="5130800"/>
            <a:ext cx="7432675" cy="162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128000" y="2629932"/>
            <a:ext cx="3556001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only need to use the Add/Modify/Remove POS buttons if the information populated is incomplete/incorrect.</a:t>
            </a: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7200900" y="2755900"/>
            <a:ext cx="927100" cy="2433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7454900" y="3368596"/>
            <a:ext cx="1333500" cy="28900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3078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199" y="2527300"/>
            <a:ext cx="171450" cy="190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346" y="4279900"/>
            <a:ext cx="180975" cy="200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/>
          <p:cNvCxnSpPr/>
          <p:nvPr/>
        </p:nvCxnSpPr>
        <p:spPr bwMode="auto">
          <a:xfrm>
            <a:off x="4251321" y="4379912"/>
            <a:ext cx="7102479" cy="4968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4233862" y="4479925"/>
            <a:ext cx="172246" cy="1484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4098924" y="4479925"/>
            <a:ext cx="134938" cy="5619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28" name="Picture 27"/>
          <p:cNvPicPr/>
          <p:nvPr/>
        </p:nvPicPr>
        <p:blipFill>
          <a:blip r:embed="rId7"/>
          <a:stretch>
            <a:fillRect/>
          </a:stretch>
        </p:blipFill>
        <p:spPr>
          <a:xfrm>
            <a:off x="5219696" y="1587501"/>
            <a:ext cx="171450" cy="20955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2" name="Straight Arrow Connector 21"/>
          <p:cNvCxnSpPr/>
          <p:nvPr/>
        </p:nvCxnSpPr>
        <p:spPr bwMode="auto">
          <a:xfrm flipH="1">
            <a:off x="4098924" y="1692276"/>
            <a:ext cx="1120774" cy="3651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 flipV="1">
            <a:off x="4233862" y="2362200"/>
            <a:ext cx="1157284" cy="2603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6212145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0D8D41-24D9-44B0-9142-106A5019CC0B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PIES – Print 3101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idx="1"/>
          </p:nvPr>
        </p:nvSpPr>
        <p:spPr>
          <a:xfrm>
            <a:off x="580465" y="1643856"/>
            <a:ext cx="3039035" cy="475138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On the main PIES screen, click “Search Existing”</a:t>
            </a:r>
          </a:p>
          <a:p>
            <a:pPr marL="457200" indent="-457200">
              <a:buAutoNum type="arabicPeriod"/>
            </a:pPr>
            <a:r>
              <a:rPr lang="en-US" sz="2000" dirty="0"/>
              <a:t>Enter file # and SSN;  click “Submit to PIES”</a:t>
            </a:r>
          </a:p>
          <a:p>
            <a:pPr marL="457200" indent="-457200">
              <a:buAutoNum type="arabicPeriod"/>
            </a:pPr>
            <a:r>
              <a:rPr lang="en-US" sz="2000" dirty="0"/>
              <a:t>Veteran’s information will show in the block below; double click on the Veteran</a:t>
            </a:r>
          </a:p>
        </p:txBody>
      </p:sp>
      <p:pic>
        <p:nvPicPr>
          <p:cNvPr id="19" name="Picture 18"/>
          <p:cNvPicPr/>
          <p:nvPr/>
        </p:nvPicPr>
        <p:blipFill>
          <a:blip r:embed="rId2"/>
          <a:stretch>
            <a:fillRect/>
          </a:stretch>
        </p:blipFill>
        <p:spPr>
          <a:xfrm>
            <a:off x="3898900" y="1662111"/>
            <a:ext cx="7899400" cy="4459289"/>
          </a:xfrm>
          <a:prstGeom prst="rect">
            <a:avLst/>
          </a:prstGeom>
        </p:spPr>
      </p:pic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0" y="2921000"/>
            <a:ext cx="171450" cy="190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987" y="3151187"/>
            <a:ext cx="180975" cy="200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 bwMode="auto">
          <a:xfrm flipV="1">
            <a:off x="4906962" y="3016250"/>
            <a:ext cx="515938" cy="2349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4816474" y="3351212"/>
            <a:ext cx="277813" cy="2936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V="1">
            <a:off x="4906962" y="2819400"/>
            <a:ext cx="515938" cy="3317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35" name="Picture 34"/>
          <p:cNvPicPr/>
          <p:nvPr/>
        </p:nvPicPr>
        <p:blipFill>
          <a:blip r:embed="rId5"/>
          <a:stretch>
            <a:fillRect/>
          </a:stretch>
        </p:blipFill>
        <p:spPr>
          <a:xfrm>
            <a:off x="4632324" y="3792535"/>
            <a:ext cx="171450" cy="2095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6060926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0A716E-912D-45B4-9259-2A4DA5E27E13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PIES – Print 3101 (cont.)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55900" y="49657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/>
          <a:stretch>
            <a:fillRect/>
          </a:stretch>
        </p:blipFill>
        <p:spPr>
          <a:xfrm>
            <a:off x="4073525" y="1639570"/>
            <a:ext cx="7899400" cy="448183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80465" y="1643856"/>
            <a:ext cx="3432735" cy="47513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i="1" dirty="0"/>
              <a:t>Important:</a:t>
            </a:r>
            <a:r>
              <a:rPr lang="en-US" sz="2000" dirty="0"/>
              <a:t> Change your default printer (under Devices and Printers on your computer) to Adobe PDF </a:t>
            </a:r>
            <a:r>
              <a:rPr lang="en-US" sz="2000" b="1" i="1" dirty="0"/>
              <a:t>before </a:t>
            </a:r>
            <a:r>
              <a:rPr lang="en-US" sz="2000" dirty="0"/>
              <a:t>continuing.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Click “Print 3101” (the printer icon)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Click on the applicable option and click “OK.”  Save the document when prompted.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You will receive a message when printing is complete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Upload to the eFolder and input tracked item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1639568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/>
          <p:nvPr/>
        </p:nvPicPr>
        <p:blipFill>
          <a:blip r:embed="rId4"/>
          <a:stretch>
            <a:fillRect/>
          </a:stretch>
        </p:blipFill>
        <p:spPr>
          <a:xfrm>
            <a:off x="7899400" y="2079625"/>
            <a:ext cx="2781300" cy="2038350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5"/>
          <a:stretch>
            <a:fillRect/>
          </a:stretch>
        </p:blipFill>
        <p:spPr>
          <a:xfrm>
            <a:off x="7899400" y="4469328"/>
            <a:ext cx="3638550" cy="1362075"/>
          </a:xfrm>
          <a:prstGeom prst="rect">
            <a:avLst/>
          </a:prstGeom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6288" y="2529840"/>
            <a:ext cx="171450" cy="190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Arrow Connector 12"/>
          <p:cNvCxnSpPr/>
          <p:nvPr/>
        </p:nvCxnSpPr>
        <p:spPr bwMode="auto">
          <a:xfrm flipH="1" flipV="1">
            <a:off x="4476750" y="2220595"/>
            <a:ext cx="195263" cy="3092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925" y="2122487"/>
            <a:ext cx="180975" cy="200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9"/>
          <p:cNvPicPr/>
          <p:nvPr/>
        </p:nvPicPr>
        <p:blipFill>
          <a:blip r:embed="rId8"/>
          <a:stretch>
            <a:fillRect/>
          </a:stretch>
        </p:blipFill>
        <p:spPr>
          <a:xfrm>
            <a:off x="7654925" y="4482028"/>
            <a:ext cx="171450" cy="2095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2772427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PIES Request Codes – General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/>
              <a:t>PIES O50 (most common)</a:t>
            </a:r>
          </a:p>
          <a:p>
            <a:pPr lvl="1">
              <a:buFont typeface="Times New Roman" panose="02020603050405020304" pitchFamily="18" charset="0"/>
              <a:buChar char="−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will be scanned and uploaded into VBMS</a:t>
            </a:r>
          </a:p>
          <a:p>
            <a:pPr lvl="1">
              <a:buFont typeface="Times New Roman" panose="02020603050405020304" pitchFamily="18" charset="0"/>
              <a:buChar char="−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for all available STRs and OMPF records (Personnel)</a:t>
            </a:r>
          </a:p>
          <a:p>
            <a:pPr marL="0" indent="0">
              <a:buNone/>
              <a:defRPr/>
            </a:pPr>
            <a:r>
              <a:rPr lang="en-US" sz="2400" dirty="0"/>
              <a:t>	*See the trainee handout (or M21-1) for a detailed listing of other PIES codes. 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 fontAlgn="auto">
              <a:buFont typeface="Arial" panose="020B0604020202020204" pitchFamily="34" charset="0"/>
              <a:buChar char="•"/>
              <a:defRPr/>
            </a:pPr>
            <a:r>
              <a:rPr lang="en-US" dirty="0"/>
              <a:t>Address code will be chosen automatically by PIES programming</a:t>
            </a:r>
          </a:p>
          <a:p>
            <a:pPr lvl="1" fontAlgn="auto">
              <a:defRPr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Users must manually enter an address code for requests they submit through PIES to</a:t>
            </a:r>
          </a:p>
          <a:p>
            <a:pPr marL="1314450" lvl="2" indent="-514350" fontAlgn="auto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 code 51 (for certain Coast Guard records), and</a:t>
            </a:r>
          </a:p>
          <a:p>
            <a:pPr marL="1314450" lvl="2" indent="-514350" fontAlgn="auto"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department retired pay centers.</a:t>
            </a:r>
          </a:p>
          <a:p>
            <a:pPr marL="0" indent="0">
              <a:buNone/>
              <a:defRPr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633A23-6AD1-4725-9EDB-38753A28C20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697784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PIES Request Codes – Fire Related</a:t>
            </a:r>
          </a:p>
        </p:txBody>
      </p:sp>
      <p:sp>
        <p:nvSpPr>
          <p:cNvPr id="196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M05/M05-V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submit when an initial PIES request was made and NPRC response requests a copy of NA 13055/13075, DD214, or identifies the claim as fire-related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M05 – paper folder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M05-V – eFolder (VBMS)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4DF1F1-8823-4992-A285-C995F75C51C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86304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B6B615-152E-4AA2-B9EC-D3C137417CF0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079D0AEC-87F7-482F-AB3F-F4B5A04E2F25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Times New Roman" panose="02020603050405020304" pitchFamily="18" charset="0"/>
              </a:rPr>
              <a:pPr algn="ctr" eaLnBrk="0" hangingPunct="0">
                <a:defRPr/>
              </a:pPr>
              <a:t>2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Times New Roman" panose="02020603050405020304" pitchFamily="18" charset="0"/>
            </a:endParaRP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11200" y="1447800"/>
            <a:ext cx="11176000" cy="4800600"/>
          </a:xfrm>
        </p:spPr>
        <p:txBody>
          <a:bodyPr/>
          <a:lstStyle/>
          <a:p>
            <a:pPr marL="0" indent="0">
              <a:lnSpc>
                <a:spcPct val="90000"/>
              </a:lnSpc>
              <a:buClr>
                <a:srgbClr val="002060"/>
              </a:buClr>
              <a:buNone/>
              <a:defRPr/>
            </a:pPr>
            <a:endParaRPr lang="en-US" altLang="en-US" dirty="0">
              <a:cs typeface="Times New Roman" panose="02020603050405020304" pitchFamily="18" charset="0"/>
            </a:endParaRPr>
          </a:p>
          <a:p>
            <a:pPr lvl="0" hangingPunct="0">
              <a:buFont typeface="Arial" panose="020B0604020202020204" pitchFamily="34" charset="0"/>
              <a:buChar char="•"/>
            </a:pPr>
            <a:r>
              <a:rPr lang="en-US" dirty="0"/>
              <a:t>Understand the functionality of the PIES application </a:t>
            </a:r>
          </a:p>
          <a:p>
            <a:pPr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US" dirty="0"/>
              <a:t>Identify how to request the 3 types of service records from records facilities </a:t>
            </a:r>
          </a:p>
          <a:p>
            <a:pPr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US" dirty="0"/>
              <a:t>Differentiate between the various PIES</a:t>
            </a:r>
            <a:r>
              <a:rPr lang="en-US" i="1" dirty="0"/>
              <a:t> </a:t>
            </a:r>
            <a:r>
              <a:rPr lang="en-US" dirty="0"/>
              <a:t>address and status codes</a:t>
            </a:r>
            <a:endParaRPr lang="en-US" kern="1200" dirty="0">
              <a:cs typeface="Times New Roman" panose="02020603050405020304" pitchFamily="18" charset="0"/>
            </a:endParaRPr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336800" y="0"/>
            <a:ext cx="8636000" cy="882650"/>
          </a:xfrm>
        </p:spPr>
        <p:txBody>
          <a:bodyPr/>
          <a:lstStyle/>
          <a:p>
            <a:pPr>
              <a:defRPr/>
            </a:pPr>
            <a:r>
              <a:rPr lang="en-US" dirty="0"/>
              <a:t>Lesson Objectives</a:t>
            </a:r>
          </a:p>
        </p:txBody>
      </p:sp>
    </p:spTree>
    <p:extLst>
      <p:ext uri="{BB962C8B-B14F-4D97-AF65-F5344CB8AC3E}">
        <p14:creationId xmlns:p14="http://schemas.microsoft.com/office/powerpoint/2010/main" val="353341366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PIES Request Codes – NG/Reserves</a:t>
            </a:r>
          </a:p>
        </p:txBody>
      </p:sp>
      <p:sp>
        <p:nvSpPr>
          <p:cNvPr id="1955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NG1 – requesting STRs for:</a:t>
            </a:r>
          </a:p>
          <a:p>
            <a:pPr lvl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Veteran actively serving in the National Guard, or </a:t>
            </a:r>
          </a:p>
          <a:p>
            <a:pPr lvl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records not otherwise located for a Veteran recently separated/retired from a National Guard unit </a:t>
            </a:r>
          </a:p>
          <a:p>
            <a:pPr marL="457200" lvl="1" indent="0">
              <a:buNone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RV1 – requesting STRs for: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Veteran actively serving in the Reserves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records not otherwise located for a Veteran recently separated/retired from a Reserve unit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31E1C2-349A-4EB5-BD3A-ED299AA2136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559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Status Codes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4DF1F1-8823-4992-A285-C995F75C51C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 bwMode="auto">
          <a:xfrm>
            <a:off x="567765" y="1674812"/>
            <a:ext cx="3039035" cy="475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  <a:defRPr sz="2800">
                <a:solidFill>
                  <a:srgbClr val="1D3275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en-US" sz="2000" dirty="0"/>
              <a:t>It is important to check the status codes of any pending requests to determine if any follow up action is required. </a:t>
            </a:r>
          </a:p>
          <a:p>
            <a:pPr marL="0" indent="0">
              <a:buNone/>
            </a:pPr>
            <a:endParaRPr lang="en-US" altLang="en-US" sz="2000" dirty="0"/>
          </a:p>
          <a:p>
            <a:pPr marL="0" indent="0">
              <a:buNone/>
            </a:pPr>
            <a:r>
              <a:rPr lang="en-US" altLang="en-US" sz="2000" dirty="0"/>
              <a:t>If status shows “Open” ≥ 45 days submit a follow-up PIES request to: </a:t>
            </a:r>
          </a:p>
          <a:p>
            <a:pPr marL="0" indent="0">
              <a:buNone/>
            </a:pPr>
            <a:r>
              <a:rPr lang="en-US" altLang="en-US" sz="2000" u="sng" dirty="0"/>
              <a:t>VAVBASTL/RMC/VBMS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600" y="1643062"/>
            <a:ext cx="7837489" cy="442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3340493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BBAD78-A02D-47C3-BDCB-15C7B20D863E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PIES – Checking the Status</a:t>
            </a:r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911600" y="1574800"/>
            <a:ext cx="7988300" cy="4597400"/>
          </a:xfrm>
          <a:prstGeom prst="rect">
            <a:avLst/>
          </a:prstGeom>
        </p:spPr>
      </p:pic>
      <p:sp>
        <p:nvSpPr>
          <p:cNvPr id="6" name="Content Placeholder 7"/>
          <p:cNvSpPr>
            <a:spLocks noGrp="1"/>
          </p:cNvSpPr>
          <p:nvPr>
            <p:ph idx="1"/>
          </p:nvPr>
        </p:nvSpPr>
        <p:spPr>
          <a:xfrm>
            <a:off x="567765" y="1674812"/>
            <a:ext cx="3039035" cy="47513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To check the status of a previously submitted claim, follow the steps for “Printing 3101.” Instead of printing, do the following:</a:t>
            </a:r>
          </a:p>
          <a:p>
            <a:pPr marL="0" indent="0">
              <a:buNone/>
            </a:pP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Input the date of claim and the end product</a:t>
            </a:r>
          </a:p>
          <a:p>
            <a:pPr marL="457200" indent="-457200">
              <a:buAutoNum type="arabicPeriod"/>
            </a:pPr>
            <a:r>
              <a:rPr lang="en-US" sz="2000" dirty="0"/>
              <a:t>Click on the curved black arrow at the top of the screen</a:t>
            </a:r>
          </a:p>
        </p:txBody>
      </p:sp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100" y="3073400"/>
            <a:ext cx="171450" cy="190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Arrow Connector 2"/>
          <p:cNvCxnSpPr/>
          <p:nvPr/>
        </p:nvCxnSpPr>
        <p:spPr bwMode="auto">
          <a:xfrm flipH="1" flipV="1">
            <a:off x="6413500" y="2984500"/>
            <a:ext cx="609600" cy="1841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6235700" y="3263900"/>
            <a:ext cx="787400" cy="889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2051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1955800"/>
            <a:ext cx="180975" cy="200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5062" y="1574800"/>
            <a:ext cx="75247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09438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BBAD78-A02D-47C3-BDCB-15C7B20D863E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PIES – Checking the Status (cont.)</a:t>
            </a:r>
          </a:p>
        </p:txBody>
      </p:sp>
      <p:sp>
        <p:nvSpPr>
          <p:cNvPr id="6" name="Content Placeholder 7"/>
          <p:cNvSpPr>
            <a:spLocks noGrp="1"/>
          </p:cNvSpPr>
          <p:nvPr>
            <p:ph idx="1"/>
          </p:nvPr>
        </p:nvSpPr>
        <p:spPr>
          <a:xfrm>
            <a:off x="567765" y="1674812"/>
            <a:ext cx="3039035" cy="47513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status/response is shown next to the request that was previously submitted. 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 review the full message, you can scroll over or print the 3101 to a PDF.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625600"/>
            <a:ext cx="782320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619750"/>
            <a:ext cx="7823200" cy="723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336686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A0D28E-DDD7-45D8-8C2E-3C6E1848F0CE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02831" y="2135981"/>
            <a:ext cx="5435600" cy="356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52501168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7358AB-399F-422B-B509-26DE9B93DF4C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 anchor="ctr" anchorCtr="1"/>
          <a:lstStyle/>
          <a:p>
            <a:pPr algn="ctr" eaLnBrk="0" hangingPunct="0">
              <a:defRPr/>
            </a:pPr>
            <a:fld id="{7F44BEAF-D3A0-4ABC-B1DA-25E0FE2E15E3}" type="slidenum">
              <a:rPr lang="en-US"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  <a:cs typeface="Times New Roman" panose="02020603050405020304" pitchFamily="18" charset="0"/>
              </a:rPr>
              <a:pPr algn="ctr" eaLnBrk="0" hangingPunct="0">
                <a:defRPr/>
              </a:pPr>
              <a:t>3</a:t>
            </a:fld>
            <a:endParaRPr lang="en-US" sz="16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  <a:cs typeface="Times New Roman" panose="02020603050405020304" pitchFamily="18" charset="0"/>
            </a:endParaRPr>
          </a:p>
        </p:txBody>
      </p:sp>
      <p:sp>
        <p:nvSpPr>
          <p:cNvPr id="177156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711200" y="1447800"/>
            <a:ext cx="11192933" cy="48006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1D3275"/>
              </a:buClr>
              <a:buFont typeface="Wingdings" pitchFamily="2" charset="2"/>
              <a:buNone/>
            </a:pPr>
            <a:endParaRPr lang="en-US" altLang="en-US" sz="1400" dirty="0"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1D3275"/>
              </a:buClr>
              <a:buFont typeface="Wingdings" pitchFamily="2" charset="2"/>
              <a:buChar char="Ø"/>
            </a:pPr>
            <a:endParaRPr lang="en-US" altLang="en-US" sz="1400" dirty="0">
              <a:cs typeface="Microsoft Sans Serif" pitchFamily="34" charset="0"/>
            </a:endParaRPr>
          </a:p>
          <a:p>
            <a:pPr>
              <a:lnSpc>
                <a:spcPct val="90000"/>
              </a:lnSpc>
              <a:buClr>
                <a:srgbClr val="1D3275"/>
              </a:buClr>
              <a:buFont typeface="Wingdings" pitchFamily="2" charset="2"/>
              <a:buNone/>
            </a:pPr>
            <a:endParaRPr lang="en-US" altLang="en-US" sz="1200" dirty="0">
              <a:cs typeface="Times New Roman" pitchFamily="18" charset="0"/>
            </a:endParaRPr>
          </a:p>
        </p:txBody>
      </p:sp>
      <p:sp>
        <p:nvSpPr>
          <p:cNvPr id="5126" name="Rectangle 6"/>
          <p:cNvSpPr txBox="1">
            <a:spLocks noChangeArrowheads="1"/>
          </p:cNvSpPr>
          <p:nvPr/>
        </p:nvSpPr>
        <p:spPr bwMode="auto">
          <a:xfrm>
            <a:off x="696384" y="1447800"/>
            <a:ext cx="11176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CC0000"/>
              </a:buClr>
              <a:defRPr/>
            </a:pPr>
            <a:endParaRPr lang="en-US" sz="2800" kern="0" dirty="0">
              <a:solidFill>
                <a:srgbClr val="1D3275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US" sz="2800" kern="0" dirty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M21-1, Part III, Subpart iii, 2.D, Requesting Information and Records Through the Personnel Information Exchange System (PIES)</a:t>
            </a:r>
            <a:endParaRPr lang="en-US" sz="2800" kern="0" dirty="0">
              <a:solidFill>
                <a:srgbClr val="1D327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M21-1, Part III, Subpart iii, 2.E, Unique Claims and Situations That Require Special Handling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eaLnBrk="1" hangingPunct="1">
              <a:spcBef>
                <a:spcPct val="20000"/>
              </a:spcBef>
              <a:buClr>
                <a:srgbClr val="002060"/>
              </a:buClr>
              <a:buFont typeface="Arial" panose="020B0604020202020204" pitchFamily="34" charset="0"/>
              <a:buChar char="•"/>
              <a:defRPr/>
            </a:pPr>
            <a:r>
              <a:rPr lang="en-US" sz="2800" kern="0" dirty="0">
                <a:solidFill>
                  <a:srgbClr val="1D327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PIES User Guide</a:t>
            </a:r>
            <a:endParaRPr lang="en-US" sz="2800" kern="0" dirty="0">
              <a:solidFill>
                <a:srgbClr val="1D327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27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36800" y="0"/>
            <a:ext cx="8636000" cy="882650"/>
          </a:xfrm>
        </p:spPr>
        <p:txBody>
          <a:bodyPr/>
          <a:lstStyle/>
          <a:p>
            <a:pPr>
              <a:defRPr/>
            </a:pPr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44595243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25301A-D725-4DD8-97E6-C334B0F6DD07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PIES Information</a:t>
            </a:r>
          </a:p>
        </p:txBody>
      </p:sp>
      <p:sp>
        <p:nvSpPr>
          <p:cNvPr id="178180" name="Content Placeholder 18"/>
          <p:cNvSpPr>
            <a:spLocks noGrp="1"/>
          </p:cNvSpPr>
          <p:nvPr>
            <p:ph idx="1"/>
          </p:nvPr>
        </p:nvSpPr>
        <p:spPr>
          <a:xfrm>
            <a:off x="927100" y="1752600"/>
            <a:ext cx="10784417" cy="4262438"/>
          </a:xfrm>
        </p:spPr>
        <p:txBody>
          <a:bodyPr/>
          <a:lstStyle/>
          <a:p>
            <a:pPr marL="0" indent="0" hangingPunct="1">
              <a:buClr>
                <a:srgbClr val="002060"/>
              </a:buClr>
              <a:buNone/>
            </a:pPr>
            <a:r>
              <a:rPr lang="en-US" altLang="en-US" dirty="0"/>
              <a:t>PIES consists of the following two executable programs:</a:t>
            </a:r>
          </a:p>
          <a:p>
            <a:pPr marL="0" indent="0" hangingPunct="1">
              <a:buClr>
                <a:srgbClr val="002060"/>
              </a:buClr>
              <a:buNone/>
            </a:pPr>
            <a:endParaRPr lang="en-US" altLang="en-US" sz="2000" dirty="0"/>
          </a:p>
          <a:p>
            <a:pPr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altLang="en-US" dirty="0"/>
              <a:t>PIES Create program, and</a:t>
            </a:r>
          </a:p>
          <a:p>
            <a:pPr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altLang="en-US" dirty="0"/>
              <a:t>PIES Respond program</a:t>
            </a:r>
          </a:p>
          <a:p>
            <a:pPr lvl="1" hangingPunct="1">
              <a:buClr>
                <a:srgbClr val="002060"/>
              </a:buClr>
              <a:buFont typeface="Times New Roman" panose="02020603050405020304" pitchFamily="18" charset="0"/>
              <a:buChar char="−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staffed by RMC employees,</a:t>
            </a:r>
          </a:p>
          <a:p>
            <a:pPr lvl="1" hangingPunct="1">
              <a:buClr>
                <a:srgbClr val="002060"/>
              </a:buClr>
              <a:buFont typeface="Times New Roman" panose="02020603050405020304" pitchFamily="18" charset="0"/>
              <a:buChar char="−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collocated with NPRC, and</a:t>
            </a:r>
          </a:p>
          <a:p>
            <a:pPr lvl="1" hangingPunct="1">
              <a:buClr>
                <a:srgbClr val="002060"/>
              </a:buClr>
              <a:buFont typeface="Times New Roman" panose="02020603050405020304" pitchFamily="18" charset="0"/>
              <a:buChar char="−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responsible for responding to requests submitted through PIES Create.</a:t>
            </a:r>
          </a:p>
          <a:p>
            <a:pPr marL="0" indent="0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224051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PIES Help</a:t>
            </a:r>
          </a:p>
        </p:txBody>
      </p:sp>
      <p:sp>
        <p:nvSpPr>
          <p:cNvPr id="1976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PIES Help screens – Click on the yellow question mark icon, once logged in to PIES.  Information regarding: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Military and related records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use PIES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PIES User Guide – Compensation Service Intranet site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 (212), PIES/DPRIS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DPRIS Web to PIES Cross Reference Guide – Compensation Service Intranet site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 (212), PIES/DPRIS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B044003-33DA-4E92-854D-5118073E2B3E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09328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Service Records</a:t>
            </a:r>
          </a:p>
        </p:txBody>
      </p:sp>
      <p:sp>
        <p:nvSpPr>
          <p:cNvPr id="179203" name="Content Placeholder 2"/>
          <p:cNvSpPr>
            <a:spLocks noGrp="1"/>
          </p:cNvSpPr>
          <p:nvPr>
            <p:ph idx="1"/>
          </p:nvPr>
        </p:nvSpPr>
        <p:spPr>
          <a:xfrm>
            <a:off x="847165" y="1789115"/>
            <a:ext cx="10945906" cy="1639886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/>
              <a:t>Service records refer to not only all records kept by the military, but also for non-medical and non-financial service records, also known as personnel records. These include but are not limited to:</a:t>
            </a:r>
          </a:p>
          <a:p>
            <a:pPr marL="0" indent="0">
              <a:buFont typeface="Wingdings" pitchFamily="2" charset="2"/>
              <a:buNone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3C5EF1-35CD-4BA9-8981-686D5DA66A3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12900" y="3690609"/>
            <a:ext cx="10248900" cy="2246769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Dates of Service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 of Service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Line of Duty (LOD) Reports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Facts and Circumstances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Conditional Discharge Info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Travel Time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Personnel Records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 Form 214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 Form 1300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Morning Reports</a:t>
            </a:r>
          </a:p>
        </p:txBody>
      </p:sp>
    </p:spTree>
    <p:extLst>
      <p:ext uri="{BB962C8B-B14F-4D97-AF65-F5344CB8AC3E}">
        <p14:creationId xmlns:p14="http://schemas.microsoft.com/office/powerpoint/2010/main" val="321654588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Health Records</a:t>
            </a:r>
          </a:p>
        </p:txBody>
      </p:sp>
      <p:sp>
        <p:nvSpPr>
          <p:cNvPr id="180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/>
              <a:t>Also known as Service Treatment Records (STRs), the following may be included: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Medical Treatment Records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Dental Records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Clinical Records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Other (i.e. Army Surgeon General’s Office (SGO))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C0C83A-810D-4041-90D5-D9FE8F35366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13453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Financial Records</a:t>
            </a:r>
          </a:p>
        </p:txBody>
      </p:sp>
      <p:sp>
        <p:nvSpPr>
          <p:cNvPr id="181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/>
              <a:t>Financial Records</a:t>
            </a:r>
          </a:p>
          <a:p>
            <a:pPr marL="0" indent="0">
              <a:buFont typeface="Wingdings" pitchFamily="2" charset="2"/>
              <a:buNone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Maintained separately from other military service information (service and health records)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Requests for financial information cannot be combined with requests for service and/or medical information</a:t>
            </a:r>
          </a:p>
          <a:p>
            <a:pPr lvl="1">
              <a:buFont typeface="Times New Roman" panose="02020603050405020304" pitchFamily="18" charset="0"/>
              <a:buChar char="−"/>
            </a:pP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Exception: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PIES O50 – entire STR and OMPF, to include financial records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C07F1A-3B2B-4727-B524-62A556072D2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35441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Where Records are Stored – NPRC</a:t>
            </a:r>
          </a:p>
        </p:txBody>
      </p:sp>
      <p:sp>
        <p:nvSpPr>
          <p:cNvPr id="182275" name="Content Placeholder 2"/>
          <p:cNvSpPr>
            <a:spLocks noGrp="1"/>
          </p:cNvSpPr>
          <p:nvPr>
            <p:ph idx="1"/>
          </p:nvPr>
        </p:nvSpPr>
        <p:spPr>
          <a:xfrm>
            <a:off x="847165" y="1803400"/>
            <a:ext cx="10945906" cy="42545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/>
              <a:t>National Personnel Records Center (NPRC)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Under auspices of the National Archives and Records Administration (NARA)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Neither a VA nor military facility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Maintains military records for the Department of Defense (DoD)</a:t>
            </a:r>
          </a:p>
          <a:p>
            <a:pPr lvl="1" hangingPunct="0">
              <a:buFont typeface="Times New Roman" panose="02020603050405020304" pitchFamily="18" charset="0"/>
              <a:buChar char="−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STRs </a:t>
            </a:r>
          </a:p>
          <a:p>
            <a:pPr lvl="1" hangingPunct="0">
              <a:buFont typeface="Times New Roman" panose="02020603050405020304" pitchFamily="18" charset="0"/>
              <a:buChar char="−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personnel records </a:t>
            </a:r>
          </a:p>
          <a:p>
            <a:pPr lvl="1" hangingPunct="0">
              <a:buFont typeface="Times New Roman" panose="02020603050405020304" pitchFamily="18" charset="0"/>
              <a:buChar char="−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records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Font typeface="Wingdings" pitchFamily="2" charset="2"/>
              <a:buNone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79F671-8A15-4DC9-BC42-0D254CDB01D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12131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62c6c12-24c5-4d47-ac4d-c5cc93bcdf7b">RO317-839076992-11225</_dlc_DocId>
    <_dlc_DocIdUrl xmlns="b62c6c12-24c5-4d47-ac4d-c5cc93bcdf7b">
      <Url>https://vaww.vashare.vba.va.gov/sites/SPTNCIO/focusedveterans/training/VSRvirtualtraining/_layouts/15/DocIdRedir.aspx?ID=RO317-839076992-11225</Url>
      <Description>RO317-839076992-11225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a92e5099b9d4665426d5e2f5210929e0">
  <xsd:schema xmlns:xsd="http://www.w3.org/2001/XMLSchema" xmlns:xs="http://www.w3.org/2001/XMLSchema" xmlns:p="http://schemas.microsoft.com/office/2006/metadata/properties" xmlns:ns2="b62c6c12-24c5-4d47-ac4d-c5cc93bcdf7b" targetNamespace="http://schemas.microsoft.com/office/2006/metadata/properties" ma:root="true" ma:fieldsID="f00e8daebf23d3a43a83cbf8cd51dded" ns2:_="">
    <xsd:import namespace="b62c6c12-24c5-4d47-ac4d-c5cc93bcdf7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c6c12-24c5-4d47-ac4d-c5cc93bcdf7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35E050F-F6DD-446A-BC54-722BE857956D}">
  <ds:schemaRefs>
    <ds:schemaRef ds:uri="b62c6c12-24c5-4d47-ac4d-c5cc93bcdf7b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099D97-D315-43AB-9A53-6CF46C31E92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2c6c12-24c5-4d47-ac4d-c5cc93bcdf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2178DD3-CF64-42B1-8EAB-A4A519D94585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8177</TotalTime>
  <Words>1363</Words>
  <Application>Microsoft Office PowerPoint</Application>
  <PresentationFormat>Widescreen</PresentationFormat>
  <Paragraphs>191</Paragraphs>
  <Slides>24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Century Schoolbook</vt:lpstr>
      <vt:lpstr>Microsoft Sans Serif</vt:lpstr>
      <vt:lpstr>Tahoma</vt:lpstr>
      <vt:lpstr>Times New Roman</vt:lpstr>
      <vt:lpstr>Wingdings</vt:lpstr>
      <vt:lpstr>Ppt0000000</vt:lpstr>
      <vt:lpstr>PowerPoint Presentation</vt:lpstr>
      <vt:lpstr>Lesson Objectives</vt:lpstr>
      <vt:lpstr>References</vt:lpstr>
      <vt:lpstr>PIES Information</vt:lpstr>
      <vt:lpstr>PIES Help</vt:lpstr>
      <vt:lpstr>Service Records</vt:lpstr>
      <vt:lpstr>Health Records</vt:lpstr>
      <vt:lpstr>Financial Records</vt:lpstr>
      <vt:lpstr>Where Records are Stored – NPRC</vt:lpstr>
      <vt:lpstr>Where Records are Stored – NPRC (cont.)</vt:lpstr>
      <vt:lpstr>Where Records are Stored – RMC</vt:lpstr>
      <vt:lpstr>Using PIES – BIRLS Information</vt:lpstr>
      <vt:lpstr>Using PIES – Create Request</vt:lpstr>
      <vt:lpstr>Using PIES – Create Request: 3101 Page 1</vt:lpstr>
      <vt:lpstr>Using PIES – Create Request: 3101 Page 2</vt:lpstr>
      <vt:lpstr>Using PIES – Print 3101</vt:lpstr>
      <vt:lpstr>Using PIES – Print 3101 (cont.)</vt:lpstr>
      <vt:lpstr>PIES Request Codes – General</vt:lpstr>
      <vt:lpstr>PIES Request Codes – Fire Related</vt:lpstr>
      <vt:lpstr>PIES Request Codes – NG/Reserves</vt:lpstr>
      <vt:lpstr>Status Codes</vt:lpstr>
      <vt:lpstr>Using PIES – Checking the Status</vt:lpstr>
      <vt:lpstr>Using PIES – Checking the Status (cont.)</vt:lpstr>
      <vt:lpstr>Questions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PIES Demo PowerPoint Presentation</dc:title>
  <dc:subject>VSR</dc:subject>
  <dc:creator>Department of Veterans Affairs, Veterans Benefits Administration, Compensation Service, STAFF;Melissa.Jones3@va.gov</dc:creator>
  <cp:keywords>PIES,personnel information exchange system,claim,national guard records,reserve records,request records,address codes</cp:keywords>
  <dc:description>The purpose of this lesson is to introduce employees to the Personnel Information Exchange System (PIES) and allow them to practice their skills on actual cases.</dc:description>
  <cp:lastModifiedBy>Kathy Poole</cp:lastModifiedBy>
  <cp:revision>521</cp:revision>
  <dcterms:created xsi:type="dcterms:W3CDTF">2014-04-30T02:32:11Z</dcterms:created>
  <dcterms:modified xsi:type="dcterms:W3CDTF">2018-04-16T13:13:23Z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0x0101003DB869E3E810774AA7B17315F3F50FE5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  <property fmtid="{D5CDD505-2E9C-101B-9397-08002B2CF9AE}" pid="10" name="_dlc_DocIdItemGuid">
    <vt:lpwstr>dca72c54-7fbd-48af-bbc6-383985033b8a</vt:lpwstr>
  </property>
</Properties>
</file>