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25"/>
  </p:notesMasterIdLst>
  <p:handoutMasterIdLst>
    <p:handoutMasterId r:id="rId26"/>
  </p:handoutMasterIdLst>
  <p:sldIdLst>
    <p:sldId id="257" r:id="rId5"/>
    <p:sldId id="258" r:id="rId6"/>
    <p:sldId id="259" r:id="rId7"/>
    <p:sldId id="261" r:id="rId8"/>
    <p:sldId id="260" r:id="rId9"/>
    <p:sldId id="262" r:id="rId10"/>
    <p:sldId id="263" r:id="rId11"/>
    <p:sldId id="264" r:id="rId12"/>
    <p:sldId id="265" r:id="rId13"/>
    <p:sldId id="276" r:id="rId14"/>
    <p:sldId id="266" r:id="rId15"/>
    <p:sldId id="267" r:id="rId16"/>
    <p:sldId id="275" r:id="rId17"/>
    <p:sldId id="270" r:id="rId18"/>
    <p:sldId id="271" r:id="rId19"/>
    <p:sldId id="272" r:id="rId20"/>
    <p:sldId id="273" r:id="rId21"/>
    <p:sldId id="277" r:id="rId22"/>
    <p:sldId id="274" r:id="rId23"/>
    <p:sldId id="256" r:id="rId24"/>
  </p:sldIdLst>
  <p:sldSz cx="12192000" cy="6858000"/>
  <p:notesSz cx="7010400" cy="92964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91079" autoAdjust="0"/>
  </p:normalViewPr>
  <p:slideViewPr>
    <p:cSldViewPr snapToGrid="0">
      <p:cViewPr>
        <p:scale>
          <a:sx n="74" d="100"/>
          <a:sy n="74" d="100"/>
        </p:scale>
        <p:origin x="-360" y="-64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gs" Target="tags/tag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3DACAB9-A087-46C6-8392-9DA45A27783B}" type="datetimeFigureOut">
              <a:rPr lang="en-US" smtClean="0"/>
              <a:t>2/22/2016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34BF439-490C-45C3-9C2D-A971383A48DD}" type="slidenum">
              <a:rPr lang="en-US" smtClean="0"/>
              <a:t>‹#›</a:t>
            </a:fld>
            <a:endParaRPr lang="en-US"/>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DF05838-7BCA-4652-9007-BD0302928936}" type="datetimeFigureOut">
              <a:rPr lang="en-US" smtClean="0"/>
              <a:t>2/22/2016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E7C618C-DDD3-4DC9-ADAB-73264023D4F2}" type="slidenum">
              <a:rPr lang="en-US" smtClean="0"/>
              <a:t>‹#›</a:t>
            </a:fld>
            <a:endParaRPr lang="en-US"/>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a:p>
        </p:txBody>
      </p:sp>
    </p:spTree>
    <p:extLst>
      <p:ext uri="{BB962C8B-B14F-4D97-AF65-F5344CB8AC3E}">
        <p14:creationId xmlns:p14="http://schemas.microsoft.com/office/powerpoint/2010/main" val="41710213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t>
            </a:r>
            <a:r>
              <a:rPr lang="en-US" sz="4800" b="1" i="1" dirty="0" smtClean="0">
                <a:solidFill>
                  <a:srgbClr val="1D3275"/>
                </a:solidFill>
                <a:latin typeface="Century Schoolbook" pitchFamily="18" charset="0"/>
              </a:rPr>
              <a:t>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520776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0"/>
            <a:ext cx="2844800" cy="365125"/>
          </a:xfrm>
          <a:prstGeom prst="rect">
            <a:avLst/>
          </a:prstGeom>
        </p:spPr>
        <p:txBody>
          <a:bodyPr/>
          <a:lstStyle/>
          <a:p>
            <a:fld id="{FBECAF74-F556-4841-8929-0F39BF3A1CDC}" type="datetimeFigureOut">
              <a:rPr lang="en-US" smtClean="0"/>
              <a:t>2/22/2016</a:t>
            </a:fld>
            <a:endParaRPr lang="en-US"/>
          </a:p>
        </p:txBody>
      </p:sp>
      <p:sp>
        <p:nvSpPr>
          <p:cNvPr id="5" name="Footer Placeholder 4"/>
          <p:cNvSpPr>
            <a:spLocks noGrp="1"/>
          </p:cNvSpPr>
          <p:nvPr>
            <p:ph type="ftr" sz="quarter" idx="11"/>
          </p:nvPr>
        </p:nvSpPr>
        <p:spPr>
          <a:xfrm>
            <a:off x="4165600" y="6356350"/>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C414AED-89CE-4A48-8B2B-1B3A5C68EA2A}" type="slidenum">
              <a:rPr lang="en-US" smtClean="0"/>
              <a:t>‹#›</a:t>
            </a:fld>
            <a:endParaRPr lang="en-US"/>
          </a:p>
        </p:txBody>
      </p:sp>
    </p:spTree>
    <p:extLst>
      <p:ext uri="{BB962C8B-B14F-4D97-AF65-F5344CB8AC3E}">
        <p14:creationId xmlns:p14="http://schemas.microsoft.com/office/powerpoint/2010/main" val="1995713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smtClean="0"/>
              <a:t>Click to edit Master title style</a:t>
            </a:r>
            <a:endParaRPr lang="en-US"/>
          </a:p>
        </p:txBody>
      </p:sp>
      <p:sp>
        <p:nvSpPr>
          <p:cNvPr id="3" name="Content Placeholder 2"/>
          <p:cNvSpPr>
            <a:spLocks noGrp="1"/>
          </p:cNvSpPr>
          <p:nvPr>
            <p:ph idx="1"/>
          </p:nvPr>
        </p:nvSpPr>
        <p:spPr>
          <a:xfrm>
            <a:off x="847165" y="1789114"/>
            <a:ext cx="10945906" cy="4262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smtClean="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ransition/>
  <p:timing>
    <p:tnLst>
      <p:par>
        <p:cTn id="1" dur="indefinite" restart="never" nodeType="tmRoot"/>
      </p:par>
    </p:tnLst>
  </p:timing>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hyperlink" Target="https://ssologon.iam.va.gov/CentralLogin/Default.aspx?appname=core&amp;URL=https://ssologon.iam.va.gov/CentralLogin/core/redirect.aspx&amp;TYPE=33619969&amp;REALMOID=06-d403f59d-c057-477f-9c49-c0d2a2d13e2b&amp;GUID=&amp;SMAUTHREASON=0&amp;METHOD=GET&amp;SMAGENTNAME=$SM$Dc1iJnfj0EDnZgoGbQhY8pxQ5cSvKdwMq/M4NhznJAhElAp4fDXcFkTew7jYCcYk&amp;TARGET=$SM$HTTP://vaww.compensation.pension.km.va.gov/system/templates/selfservice/va_ka/portal.html?portalid%3d554400000001034" TargetMode="External"/><Relationship Id="rId2" Type="http://schemas.openxmlformats.org/officeDocument/2006/relationships/hyperlink" Target="https://www.law.cornell.edu/uscode/text/38/10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sologon.iam.va.gov/CentralLogin/Default.aspx?appname=core&amp;URL=https://ssologon.iam.va.gov/CentralLogin/core/redirect.aspx&amp;TYPE=33619969&amp;REALMOID=06-d403f59d-c057-477f-9c49-c0d2a2d13e2b&amp;GUID=&amp;SMAUTHREASON=0&amp;METHOD=GET&amp;SMAGENTNAME=$SM$Dc1iJnfj0EDnZgoGbQhY8pxQ5cSvKdwMq/M4NhznJAhElAp4fDXcFkTew7jYCcYk&amp;TARGET=$SM$HTTP://vaww.compensation.pension.km.va.gov/system/templates/selfservice/va_ka/portal.html?portalid%3d55440000000103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vbaw.vba.va.gov/usb/letters/2009/20-09-14.DOC" TargetMode="External"/><Relationship Id="rId2" Type="http://schemas.openxmlformats.org/officeDocument/2006/relationships/hyperlink" Target="http://vbaw.vba.va.gov/bl/21/Advisory/PRECOP/99op/Prc16_99.do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368675"/>
            <a:ext cx="359664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Century Schoolbook" pitchFamily="18" charset="0"/>
              </a:rPr>
              <a:t>Compensation </a:t>
            </a:r>
            <a:r>
              <a:rPr lang="en-US" sz="2800" b="1" i="1" dirty="0" smtClean="0">
                <a:solidFill>
                  <a:srgbClr val="1D3275"/>
                </a:solidFill>
                <a:latin typeface="Century Schoolbook" pitchFamily="18" charset="0"/>
              </a:rPr>
              <a:t>Service</a:t>
            </a:r>
            <a:endParaRPr lang="en-US" sz="2800" b="1" i="1" dirty="0">
              <a:solidFill>
                <a:srgbClr val="1D3275"/>
              </a:solidFill>
              <a:latin typeface="Century Schoolbook" pitchFamily="18" charset="0"/>
            </a:endParaRP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dirty="0" smtClean="0">
                <a:latin typeface="Century Schoolbook" pitchFamily="18" charset="0"/>
              </a:rPr>
              <a:t>February 2016</a:t>
            </a:r>
          </a:p>
        </p:txBody>
      </p:sp>
      <p:sp>
        <p:nvSpPr>
          <p:cNvPr id="4" name="Rectangle 2"/>
          <p:cNvSpPr txBox="1">
            <a:spLocks noChangeArrowheads="1"/>
          </p:cNvSpPr>
          <p:nvPr/>
        </p:nvSpPr>
        <p:spPr bwMode="auto">
          <a:xfrm>
            <a:off x="2209800" y="4953000"/>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3600" b="1" kern="0" dirty="0" smtClean="0">
                <a:solidFill>
                  <a:srgbClr val="1D3275"/>
                </a:solidFill>
                <a:latin typeface="Verdana" pitchFamily="34" charset="0"/>
              </a:rPr>
              <a:t>Establishing Veteran Status</a:t>
            </a:r>
            <a:endParaRPr lang="en-US" sz="6600" i="1" kern="0" dirty="0" smtClean="0">
              <a:solidFill>
                <a:srgbClr val="003366"/>
              </a:solidFill>
              <a:latin typeface="Verdana" pitchFamily="34" charset="0"/>
            </a:endParaRPr>
          </a:p>
        </p:txBody>
      </p:sp>
    </p:spTree>
    <p:extLst>
      <p:ext uri="{BB962C8B-B14F-4D97-AF65-F5344CB8AC3E}">
        <p14:creationId xmlns:p14="http://schemas.microsoft.com/office/powerpoint/2010/main" val="303315381"/>
      </p:ext>
    </p:extLst>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Comprehension Check</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i="1" dirty="0"/>
              <a:t>A claimant reported for his first day of training in the Army. On the way home from the training, the claimant was injured in a vehicle collision. As a result, the claimant became permanently disabled and was discharged from the Army.</a:t>
            </a:r>
            <a:endParaRPr lang="en-US" dirty="0"/>
          </a:p>
          <a:p>
            <a:pPr marL="0" indent="0">
              <a:buNone/>
            </a:pPr>
            <a:endParaRPr lang="en-US" dirty="0" smtClean="0"/>
          </a:p>
          <a:p>
            <a:pPr marL="0" lvl="0" indent="0">
              <a:buNone/>
            </a:pPr>
            <a:r>
              <a:rPr lang="en-US" dirty="0"/>
              <a:t>Can </a:t>
            </a:r>
            <a:r>
              <a:rPr lang="en-US" dirty="0" smtClean="0"/>
              <a:t>this </a:t>
            </a:r>
            <a:r>
              <a:rPr lang="en-US" dirty="0"/>
              <a:t>claimant receive VA benefits based on the minimum Active Duty requirements?</a:t>
            </a:r>
          </a:p>
          <a:p>
            <a:pPr marL="0" indent="0">
              <a:buNone/>
            </a:pPr>
            <a:endParaRPr lang="en-US" dirty="0" smtClean="0"/>
          </a:p>
          <a:p>
            <a:pPr marL="0" indent="0">
              <a:buNone/>
            </a:pPr>
            <a:r>
              <a:rPr lang="en-US" dirty="0"/>
              <a:t>Yes, the claimant qualifies to receive VA benefits because the claimant was injured while proceeding directly home from the training, which constitutes as Active Duty.</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955505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down)">
                                      <p:cBhvr>
                                        <p:cTn id="13" dur="580">
                                          <p:stCondLst>
                                            <p:cond delay="0"/>
                                          </p:stCondLst>
                                        </p:cTn>
                                        <p:tgtEl>
                                          <p:spTgt spid="3">
                                            <p:txEl>
                                              <p:pRg st="4" end="4"/>
                                            </p:txEl>
                                          </p:spTgt>
                                        </p:tgtEl>
                                      </p:cBhvr>
                                    </p:animEffect>
                                    <p:anim calcmode="lin" valueType="num">
                                      <p:cBhvr>
                                        <p:cTn id="1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4" end="4"/>
                                            </p:txEl>
                                          </p:spTgt>
                                        </p:tgtEl>
                                      </p:cBhvr>
                                      <p:to x="100000" y="60000"/>
                                    </p:animScale>
                                    <p:animScale>
                                      <p:cBhvr>
                                        <p:cTn id="20" dur="166" decel="50000">
                                          <p:stCondLst>
                                            <p:cond delay="676"/>
                                          </p:stCondLst>
                                        </p:cTn>
                                        <p:tgtEl>
                                          <p:spTgt spid="3">
                                            <p:txEl>
                                              <p:pRg st="4" end="4"/>
                                            </p:txEl>
                                          </p:spTgt>
                                        </p:tgtEl>
                                      </p:cBhvr>
                                      <p:to x="100000" y="100000"/>
                                    </p:animScale>
                                    <p:animScale>
                                      <p:cBhvr>
                                        <p:cTn id="21" dur="26">
                                          <p:stCondLst>
                                            <p:cond delay="1312"/>
                                          </p:stCondLst>
                                        </p:cTn>
                                        <p:tgtEl>
                                          <p:spTgt spid="3">
                                            <p:txEl>
                                              <p:pRg st="4" end="4"/>
                                            </p:txEl>
                                          </p:spTgt>
                                        </p:tgtEl>
                                      </p:cBhvr>
                                      <p:to x="100000" y="80000"/>
                                    </p:animScale>
                                    <p:animScale>
                                      <p:cBhvr>
                                        <p:cTn id="22" dur="166" decel="50000">
                                          <p:stCondLst>
                                            <p:cond delay="1338"/>
                                          </p:stCondLst>
                                        </p:cTn>
                                        <p:tgtEl>
                                          <p:spTgt spid="3">
                                            <p:txEl>
                                              <p:pRg st="4" end="4"/>
                                            </p:txEl>
                                          </p:spTgt>
                                        </p:tgtEl>
                                      </p:cBhvr>
                                      <p:to x="100000" y="100000"/>
                                    </p:animScale>
                                    <p:animScale>
                                      <p:cBhvr>
                                        <p:cTn id="23" dur="26">
                                          <p:stCondLst>
                                            <p:cond delay="1642"/>
                                          </p:stCondLst>
                                        </p:cTn>
                                        <p:tgtEl>
                                          <p:spTgt spid="3">
                                            <p:txEl>
                                              <p:pRg st="4" end="4"/>
                                            </p:txEl>
                                          </p:spTgt>
                                        </p:tgtEl>
                                      </p:cBhvr>
                                      <p:to x="100000" y="90000"/>
                                    </p:animScale>
                                    <p:animScale>
                                      <p:cBhvr>
                                        <p:cTn id="24" dur="166" decel="50000">
                                          <p:stCondLst>
                                            <p:cond delay="1668"/>
                                          </p:stCondLst>
                                        </p:cTn>
                                        <p:tgtEl>
                                          <p:spTgt spid="3">
                                            <p:txEl>
                                              <p:pRg st="4" end="4"/>
                                            </p:txEl>
                                          </p:spTgt>
                                        </p:tgtEl>
                                      </p:cBhvr>
                                      <p:to x="100000" y="100000"/>
                                    </p:animScale>
                                    <p:animScale>
                                      <p:cBhvr>
                                        <p:cTn id="25" dur="26">
                                          <p:stCondLst>
                                            <p:cond delay="1808"/>
                                          </p:stCondLst>
                                        </p:cTn>
                                        <p:tgtEl>
                                          <p:spTgt spid="3">
                                            <p:txEl>
                                              <p:pRg st="4" end="4"/>
                                            </p:txEl>
                                          </p:spTgt>
                                        </p:tgtEl>
                                      </p:cBhvr>
                                      <p:to x="100000" y="95000"/>
                                    </p:animScale>
                                    <p:animScale>
                                      <p:cBhvr>
                                        <p:cTn id="26"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Reserve Service Qualifications</a:t>
            </a:r>
            <a:endParaRPr lang="en-US" dirty="0"/>
          </a:p>
        </p:txBody>
      </p:sp>
      <p:sp>
        <p:nvSpPr>
          <p:cNvPr id="3" name="Content Placeholder 2"/>
          <p:cNvSpPr>
            <a:spLocks noGrp="1"/>
          </p:cNvSpPr>
          <p:nvPr>
            <p:ph idx="1"/>
          </p:nvPr>
        </p:nvSpPr>
        <p:spPr/>
        <p:txBody>
          <a:bodyPr/>
          <a:lstStyle/>
          <a:p>
            <a:r>
              <a:rPr lang="en-US" sz="2500" dirty="0"/>
              <a:t>Reserve programs considered active duty for compensation purposes:</a:t>
            </a:r>
          </a:p>
          <a:p>
            <a:pPr lvl="1"/>
            <a:r>
              <a:rPr lang="en-US" sz="2500" dirty="0">
                <a:latin typeface="Times New Roman" panose="02020603050405020304" pitchFamily="18" charset="0"/>
                <a:cs typeface="Times New Roman" panose="02020603050405020304" pitchFamily="18" charset="0"/>
              </a:rPr>
              <a:t>Active Guard Reserve (AGR)</a:t>
            </a:r>
          </a:p>
          <a:p>
            <a:pPr lvl="1"/>
            <a:r>
              <a:rPr lang="en-US" sz="2500" dirty="0">
                <a:latin typeface="Times New Roman" panose="02020603050405020304" pitchFamily="18" charset="0"/>
                <a:cs typeface="Times New Roman" panose="02020603050405020304" pitchFamily="18" charset="0"/>
              </a:rPr>
              <a:t>Active Duty Support Program (ADS)</a:t>
            </a:r>
          </a:p>
          <a:p>
            <a:pPr lvl="1"/>
            <a:r>
              <a:rPr lang="en-US" sz="2500" dirty="0">
                <a:latin typeface="Times New Roman" panose="02020603050405020304" pitchFamily="18" charset="0"/>
                <a:cs typeface="Times New Roman" panose="02020603050405020304" pitchFamily="18" charset="0"/>
              </a:rPr>
              <a:t>Active Duty for Special Work (ADSW)</a:t>
            </a:r>
          </a:p>
          <a:p>
            <a:pPr marL="457200" lvl="1" indent="0">
              <a:buNone/>
            </a:pPr>
            <a:endParaRPr lang="en-US" sz="2500" dirty="0">
              <a:latin typeface="Times New Roman" panose="02020603050405020304" pitchFamily="18" charset="0"/>
              <a:cs typeface="Times New Roman" panose="02020603050405020304" pitchFamily="18" charset="0"/>
            </a:endParaRPr>
          </a:p>
          <a:p>
            <a:r>
              <a:rPr lang="en-US" sz="2500" dirty="0"/>
              <a:t>Reserve programs </a:t>
            </a:r>
            <a:r>
              <a:rPr lang="en-US" sz="2500" b="1" u="sng" dirty="0"/>
              <a:t>NOT</a:t>
            </a:r>
            <a:r>
              <a:rPr lang="en-US" sz="2500" dirty="0"/>
              <a:t> considered active duty for compensation purposes: </a:t>
            </a:r>
          </a:p>
          <a:p>
            <a:pPr lvl="1"/>
            <a:r>
              <a:rPr lang="en-US" sz="2500" dirty="0">
                <a:latin typeface="Times New Roman" panose="02020603050405020304" pitchFamily="18" charset="0"/>
                <a:cs typeface="Times New Roman" panose="02020603050405020304" pitchFamily="18" charset="0"/>
              </a:rPr>
              <a:t>Initial Active Duty for Training (IADT)</a:t>
            </a:r>
          </a:p>
          <a:p>
            <a:pPr lvl="1"/>
            <a:r>
              <a:rPr lang="en-US" sz="2500" dirty="0">
                <a:latin typeface="Times New Roman" panose="02020603050405020304" pitchFamily="18" charset="0"/>
                <a:cs typeface="Times New Roman" panose="02020603050405020304" pitchFamily="18" charset="0"/>
              </a:rPr>
              <a:t>Annual Training (AT)</a:t>
            </a:r>
          </a:p>
          <a:p>
            <a:pPr lvl="1"/>
            <a:r>
              <a:rPr lang="en-US" sz="2500" dirty="0">
                <a:latin typeface="Times New Roman" panose="02020603050405020304" pitchFamily="18" charset="0"/>
                <a:cs typeface="Times New Roman" panose="02020603050405020304" pitchFamily="18" charset="0"/>
              </a:rPr>
              <a:t>Inactive Duty for Training (IDT)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04690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Guard Service Qualifications</a:t>
            </a:r>
            <a:endParaRPr lang="en-US" dirty="0"/>
          </a:p>
        </p:txBody>
      </p:sp>
      <p:sp>
        <p:nvSpPr>
          <p:cNvPr id="3" name="Content Placeholder 2"/>
          <p:cNvSpPr>
            <a:spLocks noGrp="1"/>
          </p:cNvSpPr>
          <p:nvPr>
            <p:ph idx="1"/>
          </p:nvPr>
        </p:nvSpPr>
        <p:spPr/>
        <p:txBody>
          <a:bodyPr/>
          <a:lstStyle/>
          <a:p>
            <a:r>
              <a:rPr lang="en-US" dirty="0"/>
              <a:t>National Guard Service</a:t>
            </a:r>
          </a:p>
          <a:p>
            <a:pPr lvl="1"/>
            <a:r>
              <a:rPr lang="en-US" dirty="0">
                <a:latin typeface="Times New Roman" panose="02020603050405020304" pitchFamily="18" charset="0"/>
                <a:cs typeface="Times New Roman" panose="02020603050405020304" pitchFamily="18" charset="0"/>
              </a:rPr>
              <a:t>Army National Guard (ARNG)</a:t>
            </a:r>
          </a:p>
          <a:p>
            <a:pPr lvl="1"/>
            <a:r>
              <a:rPr lang="en-US" dirty="0">
                <a:latin typeface="Times New Roman" panose="02020603050405020304" pitchFamily="18" charset="0"/>
                <a:cs typeface="Times New Roman" panose="02020603050405020304" pitchFamily="18" charset="0"/>
              </a:rPr>
              <a:t>Air National Guard (ANG)</a:t>
            </a:r>
          </a:p>
          <a:p>
            <a:endParaRPr lang="en-US" dirty="0"/>
          </a:p>
          <a:p>
            <a:r>
              <a:rPr lang="en-US" dirty="0"/>
              <a:t>Member served under Title 10 (10 U.S.C.) or Title 32 (32 U.S.C.)</a:t>
            </a:r>
          </a:p>
          <a:p>
            <a:pPr marL="0" indent="0">
              <a:buNone/>
            </a:pPr>
            <a:endParaRPr lang="en-US" dirty="0"/>
          </a:p>
        </p:txBody>
      </p:sp>
    </p:spTree>
    <p:extLst>
      <p:ext uri="{BB962C8B-B14F-4D97-AF65-F5344CB8AC3E}">
        <p14:creationId xmlns:p14="http://schemas.microsoft.com/office/powerpoint/2010/main" val="4047581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National Guard Service</a:t>
            </a:r>
            <a:endParaRPr lang="en-US" dirty="0"/>
          </a:p>
        </p:txBody>
      </p:sp>
      <p:sp>
        <p:nvSpPr>
          <p:cNvPr id="5" name="Text Placeholder 4"/>
          <p:cNvSpPr>
            <a:spLocks noGrp="1"/>
          </p:cNvSpPr>
          <p:nvPr>
            <p:ph type="body" idx="1"/>
          </p:nvPr>
        </p:nvSpPr>
        <p:spPr/>
        <p:txBody>
          <a:bodyPr>
            <a:normAutofit/>
          </a:bodyPr>
          <a:lstStyle/>
          <a:p>
            <a:pPr algn="ctr"/>
            <a:r>
              <a:rPr lang="en-US" sz="2800" dirty="0" smtClean="0"/>
              <a:t>Title 10</a:t>
            </a:r>
            <a:endParaRPr lang="en-US" sz="2800" dirty="0"/>
          </a:p>
        </p:txBody>
      </p:sp>
      <p:sp>
        <p:nvSpPr>
          <p:cNvPr id="6" name="Content Placeholder 5"/>
          <p:cNvSpPr>
            <a:spLocks noGrp="1"/>
          </p:cNvSpPr>
          <p:nvPr>
            <p:ph sz="half" idx="2"/>
          </p:nvPr>
        </p:nvSpPr>
        <p:spPr>
          <a:ln>
            <a:solidFill>
              <a:schemeClr val="tx1"/>
            </a:solidFill>
          </a:ln>
        </p:spPr>
        <p:txBody>
          <a:bodyPr>
            <a:normAutofit fontScale="92500" lnSpcReduction="10000"/>
          </a:bodyPr>
          <a:lstStyle/>
          <a:p>
            <a:r>
              <a:rPr lang="en-US" dirty="0"/>
              <a:t>Guard unit or member activated for service to which reporting members service qualifies as active duty.</a:t>
            </a:r>
          </a:p>
          <a:p>
            <a:pPr marL="0" indent="0">
              <a:buNone/>
            </a:pPr>
            <a:endParaRPr lang="en-US" dirty="0"/>
          </a:p>
          <a:p>
            <a:r>
              <a:rPr lang="en-US" dirty="0"/>
              <a:t>Full-time duty in the Armed Forces, such as unit deployment during war, including travel to and from such duty, except active duty for training. </a:t>
            </a:r>
          </a:p>
          <a:p>
            <a:endParaRPr lang="en-US" dirty="0"/>
          </a:p>
          <a:p>
            <a:r>
              <a:rPr lang="en-US" dirty="0"/>
              <a:t>Active duty characterized as Federal active duty</a:t>
            </a:r>
          </a:p>
          <a:p>
            <a:pPr marL="0" indent="0">
              <a:buNone/>
            </a:pPr>
            <a:endParaRPr lang="en-US" dirty="0"/>
          </a:p>
        </p:txBody>
      </p:sp>
      <p:sp>
        <p:nvSpPr>
          <p:cNvPr id="7" name="Text Placeholder 6"/>
          <p:cNvSpPr>
            <a:spLocks noGrp="1"/>
          </p:cNvSpPr>
          <p:nvPr>
            <p:ph type="body" sz="quarter" idx="3"/>
          </p:nvPr>
        </p:nvSpPr>
        <p:spPr/>
        <p:txBody>
          <a:bodyPr>
            <a:normAutofit/>
          </a:bodyPr>
          <a:lstStyle/>
          <a:p>
            <a:pPr algn="ctr"/>
            <a:r>
              <a:rPr lang="en-US" sz="2800" dirty="0" smtClean="0"/>
              <a:t>Title 32</a:t>
            </a:r>
            <a:endParaRPr lang="en-US" sz="2800" dirty="0"/>
          </a:p>
        </p:txBody>
      </p:sp>
      <p:sp>
        <p:nvSpPr>
          <p:cNvPr id="8" name="Content Placeholder 7"/>
          <p:cNvSpPr>
            <a:spLocks noGrp="1"/>
          </p:cNvSpPr>
          <p:nvPr>
            <p:ph sz="quarter" idx="4"/>
          </p:nvPr>
        </p:nvSpPr>
        <p:spPr>
          <a:ln>
            <a:solidFill>
              <a:schemeClr val="tx1"/>
            </a:solidFill>
          </a:ln>
        </p:spPr>
        <p:txBody>
          <a:bodyPr>
            <a:normAutofit fontScale="92500" lnSpcReduction="10000"/>
          </a:bodyPr>
          <a:lstStyle/>
          <a:p>
            <a:r>
              <a:rPr lang="en-US" dirty="0"/>
              <a:t>For VA Purposes, full-time operational support or service performed under 32 U.S.C. 316, 502, 503, 504, or 505</a:t>
            </a:r>
          </a:p>
          <a:p>
            <a:pPr marL="0" indent="0">
              <a:buNone/>
            </a:pPr>
            <a:endParaRPr lang="en-US" dirty="0"/>
          </a:p>
          <a:p>
            <a:r>
              <a:rPr lang="en-US" dirty="0"/>
              <a:t>Duty performed for which member is entitled to receive pay from the Federal government, such as responding to a national emergency or performing duties </a:t>
            </a:r>
          </a:p>
          <a:p>
            <a:endParaRPr lang="en-US" dirty="0"/>
          </a:p>
          <a:p>
            <a:r>
              <a:rPr lang="en-US" dirty="0"/>
              <a:t>Does </a:t>
            </a:r>
            <a:r>
              <a:rPr lang="en-US" b="1" u="sng" dirty="0"/>
              <a:t>NOT</a:t>
            </a:r>
            <a:r>
              <a:rPr lang="en-US" dirty="0"/>
              <a:t> meet VA definition of active duty</a:t>
            </a:r>
          </a:p>
          <a:p>
            <a:endParaRPr lang="en-US" dirty="0"/>
          </a:p>
        </p:txBody>
      </p:sp>
    </p:spTree>
    <p:extLst>
      <p:ext uri="{BB962C8B-B14F-4D97-AF65-F5344CB8AC3E}">
        <p14:creationId xmlns:p14="http://schemas.microsoft.com/office/powerpoint/2010/main" val="84261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Verification of Service</a:t>
            </a:r>
            <a:endParaRPr lang="en-US" dirty="0"/>
          </a:p>
        </p:txBody>
      </p:sp>
      <p:sp>
        <p:nvSpPr>
          <p:cNvPr id="3" name="Content Placeholder 2"/>
          <p:cNvSpPr>
            <a:spLocks noGrp="1"/>
          </p:cNvSpPr>
          <p:nvPr>
            <p:ph idx="1"/>
          </p:nvPr>
        </p:nvSpPr>
        <p:spPr/>
        <p:txBody>
          <a:bodyPr/>
          <a:lstStyle/>
          <a:p>
            <a:r>
              <a:rPr lang="en-US" dirty="0"/>
              <a:t>To verify service:</a:t>
            </a:r>
          </a:p>
          <a:p>
            <a:pPr marL="0" indent="0">
              <a:buNone/>
            </a:pPr>
            <a:endParaRPr lang="en-US" dirty="0"/>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Locate acceptable evidence of service</a:t>
            </a:r>
          </a:p>
          <a:p>
            <a:pPr marL="914400" lvl="1" indent="-457200">
              <a:buFont typeface="+mj-lt"/>
              <a:buAutoNum type="arabicPeriod"/>
            </a:pPr>
            <a:endParaRPr lang="en-US" dirty="0"/>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Verify active service dates</a:t>
            </a:r>
          </a:p>
          <a:p>
            <a:pPr marL="914400" lvl="1" indent="-457200">
              <a:buFont typeface="+mj-lt"/>
              <a:buAutoNum type="arabicPeriod"/>
            </a:pPr>
            <a:endParaRPr lang="en-US" dirty="0"/>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Verify character of discharge</a:t>
            </a:r>
          </a:p>
          <a:p>
            <a:endParaRPr lang="en-US" dirty="0"/>
          </a:p>
        </p:txBody>
      </p:sp>
    </p:spTree>
    <p:extLst>
      <p:ext uri="{BB962C8B-B14F-4D97-AF65-F5344CB8AC3E}">
        <p14:creationId xmlns:p14="http://schemas.microsoft.com/office/powerpoint/2010/main" val="4266617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Acceptable Evidence for Service Verification</a:t>
            </a:r>
            <a:endParaRPr lang="en-US" dirty="0"/>
          </a:p>
        </p:txBody>
      </p:sp>
      <p:sp>
        <p:nvSpPr>
          <p:cNvPr id="3" name="Content Placeholder 2"/>
          <p:cNvSpPr>
            <a:spLocks noGrp="1"/>
          </p:cNvSpPr>
          <p:nvPr>
            <p:ph idx="1"/>
          </p:nvPr>
        </p:nvSpPr>
        <p:spPr/>
        <p:txBody>
          <a:bodyPr>
            <a:normAutofit lnSpcReduction="10000"/>
          </a:bodyPr>
          <a:lstStyle/>
          <a:p>
            <a:r>
              <a:rPr lang="en-US" dirty="0"/>
              <a:t>The following are examples of acceptable evidence of service verification (as outlined in M21-1 III.ii.6.6): </a:t>
            </a:r>
          </a:p>
          <a:p>
            <a:pPr lvl="1"/>
            <a:r>
              <a:rPr lang="en-US" dirty="0">
                <a:latin typeface="Times New Roman" panose="02020603050405020304" pitchFamily="18" charset="0"/>
                <a:cs typeface="Times New Roman" panose="02020603050405020304" pitchFamily="18" charset="0"/>
              </a:rPr>
              <a:t>DD Form 214 or Report of Separation (issued prior to DD-214s)</a:t>
            </a:r>
          </a:p>
          <a:p>
            <a:pPr lvl="1"/>
            <a:r>
              <a:rPr lang="en-US" dirty="0">
                <a:latin typeface="Times New Roman" panose="02020603050405020304" pitchFamily="18" charset="0"/>
                <a:cs typeface="Times New Roman" panose="02020603050405020304" pitchFamily="18" charset="0"/>
              </a:rPr>
              <a:t>Digitally signed DD Form 214</a:t>
            </a:r>
          </a:p>
          <a:p>
            <a:pPr lvl="1"/>
            <a:r>
              <a:rPr lang="en-US" dirty="0">
                <a:latin typeface="Times New Roman" panose="02020603050405020304" pitchFamily="18" charset="0"/>
                <a:cs typeface="Times New Roman" panose="02020603050405020304" pitchFamily="18" charset="0"/>
              </a:rPr>
              <a:t>PHS Form 1867 </a:t>
            </a:r>
          </a:p>
          <a:p>
            <a:pPr lvl="1"/>
            <a:r>
              <a:rPr lang="en-US" dirty="0">
                <a:latin typeface="Times New Roman" panose="02020603050405020304" pitchFamily="18" charset="0"/>
                <a:cs typeface="Times New Roman" panose="02020603050405020304" pitchFamily="18" charset="0"/>
              </a:rPr>
              <a:t>NOAA Form 56-16 </a:t>
            </a:r>
          </a:p>
          <a:p>
            <a:pPr lvl="1"/>
            <a:r>
              <a:rPr lang="en-US" dirty="0">
                <a:latin typeface="Times New Roman" panose="02020603050405020304" pitchFamily="18" charset="0"/>
                <a:cs typeface="Times New Roman" panose="02020603050405020304" pitchFamily="18" charset="0"/>
              </a:rPr>
              <a:t>NGB Form 22</a:t>
            </a:r>
          </a:p>
          <a:p>
            <a:pPr lvl="1"/>
            <a:r>
              <a:rPr lang="en-US" dirty="0">
                <a:latin typeface="Times New Roman" panose="02020603050405020304" pitchFamily="18" charset="0"/>
                <a:cs typeface="Times New Roman" panose="02020603050405020304" pitchFamily="18" charset="0"/>
              </a:rPr>
              <a:t>3101 response from the service department</a:t>
            </a:r>
          </a:p>
          <a:p>
            <a:pPr lvl="1"/>
            <a:r>
              <a:rPr lang="en-US" dirty="0">
                <a:latin typeface="Times New Roman" panose="02020603050405020304" pitchFamily="18" charset="0"/>
                <a:cs typeface="Times New Roman" panose="02020603050405020304" pitchFamily="18" charset="0"/>
              </a:rPr>
              <a:t>Veteran Identification Data (VID) screen in SHARE (BIRLS)</a:t>
            </a:r>
          </a:p>
          <a:p>
            <a:pPr lvl="1"/>
            <a:r>
              <a:rPr lang="en-US" dirty="0">
                <a:latin typeface="Times New Roman" panose="02020603050405020304" pitchFamily="18" charset="0"/>
                <a:cs typeface="Times New Roman" panose="02020603050405020304" pitchFamily="18" charset="0"/>
              </a:rPr>
              <a:t>VIS (acceptable alternative verification of service)</a:t>
            </a:r>
          </a:p>
          <a:p>
            <a:pPr marL="0" indent="0">
              <a:buNone/>
            </a:pPr>
            <a:endParaRPr lang="en-US" dirty="0"/>
          </a:p>
        </p:txBody>
      </p:sp>
    </p:spTree>
    <p:extLst>
      <p:ext uri="{BB962C8B-B14F-4D97-AF65-F5344CB8AC3E}">
        <p14:creationId xmlns:p14="http://schemas.microsoft.com/office/powerpoint/2010/main" val="3761747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Incomplete Service Verification</a:t>
            </a:r>
            <a:endParaRPr lang="en-US" dirty="0"/>
          </a:p>
        </p:txBody>
      </p:sp>
      <p:sp>
        <p:nvSpPr>
          <p:cNvPr id="3" name="Content Placeholder 2"/>
          <p:cNvSpPr>
            <a:spLocks noGrp="1"/>
          </p:cNvSpPr>
          <p:nvPr>
            <p:ph idx="1"/>
          </p:nvPr>
        </p:nvSpPr>
        <p:spPr/>
        <p:txBody>
          <a:bodyPr/>
          <a:lstStyle/>
          <a:p>
            <a:r>
              <a:rPr lang="en-US" dirty="0"/>
              <a:t>If available evidence is incomplete or appears questionable, request verification or additional data from PIES or DPRIS. </a:t>
            </a:r>
          </a:p>
          <a:p>
            <a:pPr marL="0" indent="0">
              <a:buNone/>
            </a:pPr>
            <a:endParaRPr lang="en-US" dirty="0"/>
          </a:p>
          <a:p>
            <a:r>
              <a:rPr lang="en-US" dirty="0"/>
              <a:t>If claimant submitted alternative form of evidence of service that cannot be accepted and military service cannot be verified send a denial letter and furnish notice of procedural and appeal rights. </a:t>
            </a:r>
          </a:p>
          <a:p>
            <a:endParaRPr lang="en-US" dirty="0"/>
          </a:p>
          <a:p>
            <a:pPr marL="0" indent="0">
              <a:buNone/>
            </a:pPr>
            <a:endParaRPr lang="en-US" dirty="0"/>
          </a:p>
        </p:txBody>
      </p:sp>
    </p:spTree>
    <p:extLst>
      <p:ext uri="{BB962C8B-B14F-4D97-AF65-F5344CB8AC3E}">
        <p14:creationId xmlns:p14="http://schemas.microsoft.com/office/powerpoint/2010/main" val="22043443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 of Discharge Statuses</a:t>
            </a:r>
            <a:endParaRPr lang="en-US" dirty="0"/>
          </a:p>
        </p:txBody>
      </p:sp>
      <p:sp>
        <p:nvSpPr>
          <p:cNvPr id="3" name="Content Placeholder 2"/>
          <p:cNvSpPr>
            <a:spLocks noGrp="1"/>
          </p:cNvSpPr>
          <p:nvPr>
            <p:ph idx="1"/>
          </p:nvPr>
        </p:nvSpPr>
        <p:spPr/>
        <p:txBody>
          <a:bodyPr/>
          <a:lstStyle/>
          <a:p>
            <a:r>
              <a:rPr lang="en-US" dirty="0" smtClean="0"/>
              <a:t>Character of discharge status could affect entitlement to VA benefits: </a:t>
            </a:r>
          </a:p>
          <a:p>
            <a:pPr marL="0" indent="0">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4188" y="2426415"/>
            <a:ext cx="86868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34505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Comprehension Check</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i="1" dirty="0"/>
              <a:t>A claimant served for 3 weeks in the Army. His DD Form 214 indicates he was discharged uncharacterized as “entry level” and the reason for discharge is “Failure to meet physical fitness requirements.” The claim is developed, and the Veteran is subsequently granted service connection for a knee condition due to an injury during those 3 weeks of Active Duty.</a:t>
            </a:r>
            <a:endParaRPr lang="en-US" dirty="0"/>
          </a:p>
          <a:p>
            <a:pPr marL="0" indent="0">
              <a:buNone/>
            </a:pPr>
            <a:endParaRPr lang="en-US" dirty="0" smtClean="0"/>
          </a:p>
          <a:p>
            <a:pPr marL="0" lvl="0" indent="0">
              <a:buNone/>
            </a:pPr>
            <a:r>
              <a:rPr lang="en-US" dirty="0"/>
              <a:t>Can the claimant receive benefits based on the minimum Active Duty requirements and the character of discharge?</a:t>
            </a:r>
          </a:p>
          <a:p>
            <a:pPr marL="0" indent="0">
              <a:buNone/>
            </a:pPr>
            <a:endParaRPr lang="en-US" dirty="0" smtClean="0"/>
          </a:p>
          <a:p>
            <a:pPr marL="0" indent="0">
              <a:buNone/>
            </a:pPr>
            <a:r>
              <a:rPr lang="en-US" dirty="0"/>
              <a:t>Yes, the claimant can receive benefits because he has a service-connected injury, which meets one of the exceptions and the discharge is considered honorable.</a:t>
            </a:r>
          </a:p>
          <a:p>
            <a:pPr marL="0" indent="0">
              <a:buNone/>
            </a:pPr>
            <a:endParaRPr lang="en-US" dirty="0"/>
          </a:p>
        </p:txBody>
      </p:sp>
    </p:spTree>
    <p:extLst>
      <p:ext uri="{BB962C8B-B14F-4D97-AF65-F5344CB8AC3E}">
        <p14:creationId xmlns:p14="http://schemas.microsoft.com/office/powerpoint/2010/main" val="232177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Effect transition="in" filter="wipe(down)">
                                      <p:cBhvr>
                                        <p:cTn id="1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By now, you should be able to: </a:t>
            </a:r>
            <a:endParaRPr lang="en-US" dirty="0"/>
          </a:p>
        </p:txBody>
      </p:sp>
      <p:sp>
        <p:nvSpPr>
          <p:cNvPr id="3" name="Content Placeholder 2"/>
          <p:cNvSpPr>
            <a:spLocks noGrp="1"/>
          </p:cNvSpPr>
          <p:nvPr>
            <p:ph idx="1"/>
          </p:nvPr>
        </p:nvSpPr>
        <p:spPr/>
        <p:txBody>
          <a:bodyPr/>
          <a:lstStyle/>
          <a:p>
            <a:r>
              <a:rPr lang="en-US" dirty="0"/>
              <a:t>Identify three elements required to establish Veteran status for VA compensation purposes</a:t>
            </a:r>
          </a:p>
          <a:p>
            <a:r>
              <a:rPr lang="en-US" dirty="0"/>
              <a:t>Differentiate between duty statuses for reservists and National Guard members qualification criteria</a:t>
            </a:r>
          </a:p>
          <a:p>
            <a:r>
              <a:rPr lang="en-US" dirty="0"/>
              <a:t>Identify discharge statuses that entitle a Veteran to compensation benefits</a:t>
            </a:r>
          </a:p>
          <a:p>
            <a:r>
              <a:rPr lang="en-US" dirty="0"/>
              <a:t>Recognize and identify acceptable evidence for verification of service</a:t>
            </a:r>
          </a:p>
          <a:p>
            <a:pPr marL="0" indent="0">
              <a:buNone/>
            </a:pPr>
            <a:endParaRPr lang="en-US" dirty="0"/>
          </a:p>
        </p:txBody>
      </p:sp>
    </p:spTree>
    <p:extLst>
      <p:ext uri="{BB962C8B-B14F-4D97-AF65-F5344CB8AC3E}">
        <p14:creationId xmlns:p14="http://schemas.microsoft.com/office/powerpoint/2010/main" val="1582104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Identify three elements required to establish Veteran status for VA compensation purposes</a:t>
            </a:r>
          </a:p>
          <a:p>
            <a:r>
              <a:rPr lang="en-US" dirty="0" smtClean="0"/>
              <a:t>Differentiate between duty statuses for reservists and National Guard members qualification criteria</a:t>
            </a:r>
          </a:p>
          <a:p>
            <a:r>
              <a:rPr lang="en-US" dirty="0"/>
              <a:t>Recognize and identify acceptable evidence for verification of </a:t>
            </a:r>
            <a:r>
              <a:rPr lang="en-US" dirty="0" smtClean="0"/>
              <a:t>service</a:t>
            </a:r>
          </a:p>
          <a:p>
            <a:r>
              <a:rPr lang="en-US" dirty="0" smtClean="0"/>
              <a:t>Identify discharge statuses that entitle a Veteran to compensation benefits</a:t>
            </a:r>
          </a:p>
        </p:txBody>
      </p:sp>
    </p:spTree>
    <p:extLst>
      <p:ext uri="{BB962C8B-B14F-4D97-AF65-F5344CB8AC3E}">
        <p14:creationId xmlns:p14="http://schemas.microsoft.com/office/powerpoint/2010/main" val="1555371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ctrTitle"/>
          </p:nvPr>
        </p:nvSpPr>
        <p:spPr/>
        <p:txBody>
          <a:bodyPr/>
          <a:lstStyle/>
          <a:p>
            <a:r>
              <a:rPr lang="en-US" sz="3600" dirty="0" smtClean="0"/>
              <a:t>Questions</a:t>
            </a:r>
            <a:endParaRPr lang="en-US" sz="3600" dirty="0"/>
          </a:p>
        </p:txBody>
      </p:sp>
      <p:sp>
        <p:nvSpPr>
          <p:cNvPr id="14" name="Subtitle 13"/>
          <p:cNvSpPr>
            <a:spLocks noGrp="1"/>
          </p:cNvSpPr>
          <p:nvPr>
            <p:ph type="subTitle" idx="1"/>
          </p:nvPr>
        </p:nvSpPr>
        <p:spPr/>
        <p:txBody>
          <a:bodyPr/>
          <a:lstStyle/>
          <a:p>
            <a:endParaRPr lang="en-US" dirty="0"/>
          </a:p>
        </p:txBody>
      </p:sp>
    </p:spTree>
    <p:custDataLst>
      <p:tags r:id="rId1"/>
    </p:custDataLst>
    <p:extLst>
      <p:ext uri="{BB962C8B-B14F-4D97-AF65-F5344CB8AC3E}">
        <p14:creationId xmlns:p14="http://schemas.microsoft.com/office/powerpoint/2010/main" val="24296153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hlinkClick r:id="rId2"/>
              </a:rPr>
              <a:t>38 U.S.C. 101 (2) and (24), Definitions</a:t>
            </a:r>
            <a:endParaRPr lang="en-US" dirty="0" smtClean="0"/>
          </a:p>
          <a:p>
            <a:r>
              <a:rPr lang="en-US" dirty="0" smtClean="0">
                <a:hlinkClick r:id="rId3"/>
              </a:rPr>
              <a:t>38 C.F.R. 3.1 (b-d), Definitions</a:t>
            </a:r>
            <a:endParaRPr lang="en-US" dirty="0" smtClean="0"/>
          </a:p>
          <a:p>
            <a:r>
              <a:rPr lang="fr-FR" dirty="0" smtClean="0">
                <a:hlinkClick r:id="rId3"/>
              </a:rPr>
              <a:t>38 C.F.R. 3.4 (b), Compensation</a:t>
            </a:r>
            <a:endParaRPr lang="fr-FR" dirty="0" smtClean="0"/>
          </a:p>
          <a:p>
            <a:r>
              <a:rPr lang="en-US" dirty="0" smtClean="0">
                <a:hlinkClick r:id="rId3"/>
              </a:rPr>
              <a:t>38 C.F.R. 3.6 (a-e), Duty periods</a:t>
            </a:r>
            <a:endParaRPr lang="en-US" dirty="0" smtClean="0"/>
          </a:p>
          <a:p>
            <a:r>
              <a:rPr lang="en-US" dirty="0" smtClean="0">
                <a:hlinkClick r:id="rId3"/>
              </a:rPr>
              <a:t>38 C.F.R. 3.7, Individuals and groups considered to have performed active military, naval, or air service </a:t>
            </a:r>
            <a:endParaRPr lang="en-US" dirty="0" smtClean="0"/>
          </a:p>
          <a:p>
            <a:r>
              <a:rPr lang="en-US" dirty="0" smtClean="0">
                <a:hlinkClick r:id="rId3"/>
              </a:rPr>
              <a:t>38 C.F.R. 3.12, Character of discharge</a:t>
            </a:r>
            <a:endParaRPr lang="en-US" dirty="0" smtClean="0"/>
          </a:p>
          <a:p>
            <a:r>
              <a:rPr lang="en-US" dirty="0" smtClean="0">
                <a:hlinkClick r:id="rId3"/>
              </a:rPr>
              <a:t>38 C.F.R. 3.12a, Minimum active-duty service requirement</a:t>
            </a:r>
            <a:endParaRPr lang="en-US" dirty="0" smtClean="0"/>
          </a:p>
          <a:p>
            <a:r>
              <a:rPr lang="en-US" dirty="0" smtClean="0">
                <a:hlinkClick r:id="rId3"/>
              </a:rPr>
              <a:t>38 C.F.R. 3.13, Discharge to change status</a:t>
            </a:r>
            <a:endParaRPr lang="en-US" dirty="0" smtClean="0"/>
          </a:p>
          <a:p>
            <a:r>
              <a:rPr lang="en-US" dirty="0" smtClean="0">
                <a:hlinkClick r:id="rId3"/>
              </a:rPr>
              <a:t>38 C.F.R. 3.14, Validity of enlistments</a:t>
            </a:r>
            <a:endParaRPr lang="en-US" dirty="0" smtClean="0"/>
          </a:p>
          <a:p>
            <a:r>
              <a:rPr lang="en-US" dirty="0" smtClean="0">
                <a:hlinkClick r:id="rId3"/>
              </a:rPr>
              <a:t>38 C.F.R. 3.203, Service records as evidence of service and character of discharge</a:t>
            </a:r>
            <a:endParaRPr lang="en-US" dirty="0" smtClean="0"/>
          </a:p>
          <a:p>
            <a:endParaRPr lang="en-US" dirty="0" smtClean="0"/>
          </a:p>
        </p:txBody>
      </p:sp>
    </p:spTree>
    <p:extLst>
      <p:ext uri="{BB962C8B-B14F-4D97-AF65-F5344CB8AC3E}">
        <p14:creationId xmlns:p14="http://schemas.microsoft.com/office/powerpoint/2010/main" val="862826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Continued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hlinkClick r:id="rId2"/>
              </a:rPr>
              <a:t>M21-1, Part III, Subpart ii, 6.1, Determining Veteran status</a:t>
            </a:r>
            <a:endParaRPr lang="en-US" dirty="0" smtClean="0"/>
          </a:p>
          <a:p>
            <a:r>
              <a:rPr lang="en-US" dirty="0" smtClean="0">
                <a:hlinkClick r:id="rId2"/>
              </a:rPr>
              <a:t>M21-1, Part III, Subpart ii., 6.2, Duty status and eligibility of reservists</a:t>
            </a:r>
            <a:endParaRPr lang="en-US" dirty="0" smtClean="0"/>
          </a:p>
          <a:p>
            <a:r>
              <a:rPr lang="en-US" dirty="0" smtClean="0">
                <a:hlinkClick r:id="rId2"/>
              </a:rPr>
              <a:t>M21-1, Part III, Subpart ii, 6.3, Duty status and eligibility of personnel in the National Guard service</a:t>
            </a:r>
            <a:endParaRPr lang="en-US" dirty="0" smtClean="0"/>
          </a:p>
          <a:p>
            <a:r>
              <a:rPr lang="en-US" dirty="0" smtClean="0">
                <a:hlinkClick r:id="rId2"/>
              </a:rPr>
              <a:t>M21-1, Part III, Subpart ii, 6.4, Minimum active duty service requirements</a:t>
            </a:r>
            <a:endParaRPr lang="en-US" dirty="0" smtClean="0"/>
          </a:p>
          <a:p>
            <a:r>
              <a:rPr lang="en-US" dirty="0" smtClean="0">
                <a:hlinkClick r:id="rId2"/>
              </a:rPr>
              <a:t>M21-1, Part III, Subpart ii, 6.5, General information regarding verification of service and character of discharge</a:t>
            </a:r>
            <a:endParaRPr lang="en-US" dirty="0" smtClean="0"/>
          </a:p>
          <a:p>
            <a:r>
              <a:rPr lang="en-US" dirty="0" smtClean="0">
                <a:hlinkClick r:id="rId2"/>
              </a:rPr>
              <a:t>M21-1, Part III, Subpart ii, 6.6, Forms of evidence for verification of service and character of discharge</a:t>
            </a:r>
            <a:endParaRPr lang="en-US" dirty="0" smtClean="0"/>
          </a:p>
          <a:p>
            <a:r>
              <a:rPr lang="en-US" dirty="0" smtClean="0">
                <a:hlinkClick r:id="rId2"/>
              </a:rPr>
              <a:t>M21-1, Part III, Subpart ii, 6.7, Benefit-specific eligibility factors</a:t>
            </a:r>
            <a:endParaRPr lang="en-US" dirty="0" smtClean="0"/>
          </a:p>
          <a:p>
            <a:r>
              <a:rPr lang="en-US" dirty="0" smtClean="0">
                <a:hlinkClick r:id="rId2"/>
              </a:rPr>
              <a:t>M21-1, Part III, Subpart iii, 2, General information on service records</a:t>
            </a:r>
            <a:endParaRPr lang="en-US" dirty="0" smtClean="0"/>
          </a:p>
          <a:p>
            <a:r>
              <a:rPr lang="en-US" dirty="0" smtClean="0">
                <a:hlinkClick r:id="rId2"/>
              </a:rPr>
              <a:t>M21-1, Part III, Subpart v, 1.B, Statutory bar on benefits and character of discharge</a:t>
            </a:r>
            <a:endParaRPr lang="en-US" dirty="0"/>
          </a:p>
        </p:txBody>
      </p:sp>
    </p:spTree>
    <p:extLst>
      <p:ext uri="{BB962C8B-B14F-4D97-AF65-F5344CB8AC3E}">
        <p14:creationId xmlns:p14="http://schemas.microsoft.com/office/powerpoint/2010/main" val="159116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Continued</a:t>
            </a:r>
            <a:endParaRPr lang="en-US" dirty="0"/>
          </a:p>
        </p:txBody>
      </p:sp>
      <p:sp>
        <p:nvSpPr>
          <p:cNvPr id="3" name="Content Placeholder 2"/>
          <p:cNvSpPr>
            <a:spLocks noGrp="1"/>
          </p:cNvSpPr>
          <p:nvPr>
            <p:ph idx="1"/>
          </p:nvPr>
        </p:nvSpPr>
        <p:spPr/>
        <p:txBody>
          <a:bodyPr/>
          <a:lstStyle/>
          <a:p>
            <a:r>
              <a:rPr lang="en-US" dirty="0" smtClean="0">
                <a:hlinkClick r:id="rId2"/>
              </a:rPr>
              <a:t>VAOPGCPREC 16-99, Effect of entry level separation based upon fraudulent enlistment on status as a Veteran</a:t>
            </a:r>
            <a:endParaRPr lang="en-US" dirty="0" smtClean="0"/>
          </a:p>
          <a:p>
            <a:r>
              <a:rPr lang="en-US" dirty="0" smtClean="0">
                <a:hlinkClick r:id="rId3"/>
              </a:rPr>
              <a:t>VBA Letter 20-09-14, Digitally signed separation documents and other evidence of service</a:t>
            </a:r>
            <a:endParaRPr lang="en-US" dirty="0"/>
          </a:p>
        </p:txBody>
      </p:sp>
    </p:spTree>
    <p:extLst>
      <p:ext uri="{BB962C8B-B14F-4D97-AF65-F5344CB8AC3E}">
        <p14:creationId xmlns:p14="http://schemas.microsoft.com/office/powerpoint/2010/main" val="1451858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Establishing Veteran Status</a:t>
            </a:r>
            <a:endParaRPr lang="en-US" dirty="0"/>
          </a:p>
        </p:txBody>
      </p:sp>
      <p:sp>
        <p:nvSpPr>
          <p:cNvPr id="3" name="Content Placeholder 2"/>
          <p:cNvSpPr>
            <a:spLocks noGrp="1"/>
          </p:cNvSpPr>
          <p:nvPr>
            <p:ph idx="1"/>
          </p:nvPr>
        </p:nvSpPr>
        <p:spPr/>
        <p:txBody>
          <a:bodyPr>
            <a:normAutofit/>
          </a:bodyPr>
          <a:lstStyle/>
          <a:p>
            <a:r>
              <a:rPr lang="en-US" dirty="0" smtClean="0"/>
              <a:t>Three elements required to establish Veteran status for VA compensation purposes: </a:t>
            </a:r>
          </a:p>
          <a:p>
            <a:pPr marL="0" indent="0">
              <a:buNone/>
            </a:pPr>
            <a:endParaRPr lang="en-US" dirty="0" smtClean="0"/>
          </a:p>
          <a:p>
            <a:pPr marL="914400" lvl="1" indent="-457200">
              <a:buFont typeface="+mj-lt"/>
              <a:buAutoNum type="arabicPeriod"/>
            </a:pPr>
            <a:r>
              <a:rPr lang="en-US" sz="2800" dirty="0">
                <a:latin typeface="Times New Roman" panose="02020603050405020304" pitchFamily="18" charset="0"/>
                <a:cs typeface="Times New Roman" panose="02020603050405020304" pitchFamily="18" charset="0"/>
              </a:rPr>
              <a:t>Individual must be identified as a Veteran by VA definition </a:t>
            </a:r>
            <a:endParaRPr lang="en-US" sz="2800" dirty="0" smtClean="0">
              <a:latin typeface="Times New Roman" panose="02020603050405020304" pitchFamily="18" charset="0"/>
              <a:cs typeface="Times New Roman" panose="02020603050405020304" pitchFamily="18" charset="0"/>
            </a:endParaRPr>
          </a:p>
          <a:p>
            <a:pPr marL="914400" lvl="1" indent="-457200">
              <a:buFont typeface="+mj-lt"/>
              <a:buAutoNum type="arabicPeriod"/>
            </a:pPr>
            <a:endParaRPr lang="en-US" sz="2800" dirty="0">
              <a:latin typeface="Times New Roman" panose="02020603050405020304" pitchFamily="18" charset="0"/>
              <a:cs typeface="Times New Roman" panose="02020603050405020304" pitchFamily="18" charset="0"/>
            </a:endParaRPr>
          </a:p>
          <a:p>
            <a:pPr marL="914400" lvl="1" indent="-457200">
              <a:buFont typeface="+mj-lt"/>
              <a:buAutoNum type="arabicPeriod"/>
            </a:pPr>
            <a:r>
              <a:rPr lang="en-US" sz="2800" dirty="0">
                <a:latin typeface="Times New Roman" panose="02020603050405020304" pitchFamily="18" charset="0"/>
                <a:cs typeface="Times New Roman" panose="02020603050405020304" pitchFamily="18" charset="0"/>
              </a:rPr>
              <a:t>Service must be verified with acceptable evidence</a:t>
            </a:r>
          </a:p>
          <a:p>
            <a:pPr marL="914400" lvl="1" indent="-457200">
              <a:buFont typeface="+mj-lt"/>
              <a:buAutoNum type="arabicPeriod"/>
            </a:pPr>
            <a:endParaRPr lang="en-US" sz="2800" dirty="0">
              <a:latin typeface="Times New Roman" panose="02020603050405020304" pitchFamily="18" charset="0"/>
              <a:cs typeface="Times New Roman" panose="02020603050405020304" pitchFamily="18" charset="0"/>
            </a:endParaRPr>
          </a:p>
          <a:p>
            <a:pPr marL="914400" lvl="1" indent="-457200">
              <a:buFont typeface="+mj-lt"/>
              <a:buAutoNum type="arabicPeriod"/>
            </a:pPr>
            <a:r>
              <a:rPr lang="en-US" sz="2800" dirty="0">
                <a:latin typeface="Times New Roman" panose="02020603050405020304" pitchFamily="18" charset="0"/>
                <a:cs typeface="Times New Roman" panose="02020603050405020304" pitchFamily="18" charset="0"/>
              </a:rPr>
              <a:t>Character of discharge from service must be other than dishonorable</a:t>
            </a:r>
          </a:p>
          <a:p>
            <a:pPr marL="914400" lvl="1" indent="-457200">
              <a:buFont typeface="+mj-lt"/>
              <a:buAutoNum type="arabicPeriod"/>
            </a:pPr>
            <a:endParaRPr lang="en-US" sz="2800" dirty="0">
              <a:latin typeface="Times New Roman" panose="02020603050405020304" pitchFamily="18" charset="0"/>
              <a:cs typeface="Times New Roman" panose="02020603050405020304" pitchFamily="18" charset="0"/>
            </a:endParaRPr>
          </a:p>
          <a:p>
            <a:endParaRPr lang="en-US" dirty="0" smtClean="0"/>
          </a:p>
        </p:txBody>
      </p:sp>
    </p:spTree>
    <p:extLst>
      <p:ext uri="{BB962C8B-B14F-4D97-AF65-F5344CB8AC3E}">
        <p14:creationId xmlns:p14="http://schemas.microsoft.com/office/powerpoint/2010/main" val="2017108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a Veteran</a:t>
            </a:r>
            <a:endParaRPr lang="en-US" dirty="0"/>
          </a:p>
        </p:txBody>
      </p:sp>
      <p:sp>
        <p:nvSpPr>
          <p:cNvPr id="3" name="Content Placeholder 2"/>
          <p:cNvSpPr>
            <a:spLocks noGrp="1"/>
          </p:cNvSpPr>
          <p:nvPr>
            <p:ph idx="1"/>
          </p:nvPr>
        </p:nvSpPr>
        <p:spPr/>
        <p:txBody>
          <a:bodyPr/>
          <a:lstStyle/>
          <a:p>
            <a:r>
              <a:rPr lang="en-US" dirty="0" smtClean="0"/>
              <a:t>VA defines a Veteran as: </a:t>
            </a:r>
          </a:p>
          <a:p>
            <a:pPr marL="0" indent="0">
              <a:buNone/>
            </a:pPr>
            <a:endParaRPr lang="en-US" dirty="0" smtClean="0"/>
          </a:p>
          <a:p>
            <a:pPr marL="0" indent="0" algn="ctr">
              <a:buNone/>
            </a:pPr>
            <a:endParaRPr lang="en-US" dirty="0" smtClean="0"/>
          </a:p>
          <a:p>
            <a:pPr marL="0" indent="0" algn="ctr">
              <a:buNone/>
            </a:pPr>
            <a:r>
              <a:rPr lang="en-US" dirty="0" smtClean="0"/>
              <a:t>A person who served in active military, naval, or air service, and was discharged or released under conditions other than dishonorable. </a:t>
            </a:r>
          </a:p>
          <a:p>
            <a:pPr marL="0" indent="0">
              <a:buNone/>
            </a:pPr>
            <a:endParaRPr lang="en-US" dirty="0"/>
          </a:p>
        </p:txBody>
      </p:sp>
    </p:spTree>
    <p:extLst>
      <p:ext uri="{BB962C8B-B14F-4D97-AF65-F5344CB8AC3E}">
        <p14:creationId xmlns:p14="http://schemas.microsoft.com/office/powerpoint/2010/main" val="2956024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Duty Statuses Considered for Active Duty Service</a:t>
            </a:r>
            <a:endParaRPr lang="en-US" dirty="0"/>
          </a:p>
        </p:txBody>
      </p:sp>
      <p:sp>
        <p:nvSpPr>
          <p:cNvPr id="3" name="Content Placeholder 2"/>
          <p:cNvSpPr>
            <a:spLocks noGrp="1"/>
          </p:cNvSpPr>
          <p:nvPr>
            <p:ph idx="1"/>
          </p:nvPr>
        </p:nvSpPr>
        <p:spPr/>
        <p:txBody>
          <a:bodyPr>
            <a:normAutofit lnSpcReduction="10000"/>
          </a:bodyPr>
          <a:lstStyle/>
          <a:p>
            <a:r>
              <a:rPr lang="en-US" dirty="0" smtClean="0"/>
              <a:t>Active duty (AD)</a:t>
            </a:r>
          </a:p>
          <a:p>
            <a:pPr marL="0" indent="0">
              <a:buNone/>
            </a:pPr>
            <a:endParaRPr lang="en-US" dirty="0" smtClean="0"/>
          </a:p>
          <a:p>
            <a:r>
              <a:rPr lang="en-US" dirty="0" smtClean="0"/>
              <a:t>Active duty for training (ADT) to which a person is disabled or dies from injury/disease incurred or aggravated in the line of duty (LOD)</a:t>
            </a:r>
          </a:p>
          <a:p>
            <a:pPr marL="0" indent="0">
              <a:buNone/>
            </a:pPr>
            <a:endParaRPr lang="en-US" dirty="0" smtClean="0"/>
          </a:p>
          <a:p>
            <a:r>
              <a:rPr lang="en-US" dirty="0" smtClean="0"/>
              <a:t>Inactive duty for training (IDT) to which a person is disabled or dies from injury/disease incurred or aggravated in the LOD, </a:t>
            </a:r>
            <a:r>
              <a:rPr lang="en-US" b="1" u="sng" dirty="0" smtClean="0"/>
              <a:t>or </a:t>
            </a:r>
            <a:r>
              <a:rPr lang="en-US" dirty="0" smtClean="0"/>
              <a:t>any of the following conditions:</a:t>
            </a:r>
          </a:p>
          <a:p>
            <a:pPr lvl="1"/>
            <a:r>
              <a:rPr lang="en-US" dirty="0" smtClean="0">
                <a:latin typeface="Times New Roman" panose="02020603050405020304" pitchFamily="18" charset="0"/>
                <a:cs typeface="Times New Roman" panose="02020603050405020304" pitchFamily="18" charset="0"/>
              </a:rPr>
              <a:t>Acute myocardial infarction; cardiac arrest; or cerebrovascular accident</a:t>
            </a:r>
          </a:p>
          <a:p>
            <a:endParaRPr lang="en-US" dirty="0"/>
          </a:p>
        </p:txBody>
      </p:sp>
    </p:spTree>
    <p:extLst>
      <p:ext uri="{BB962C8B-B14F-4D97-AF65-F5344CB8AC3E}">
        <p14:creationId xmlns:p14="http://schemas.microsoft.com/office/powerpoint/2010/main" val="2664359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Active Duty Service Requirements</a:t>
            </a:r>
            <a:endParaRPr lang="en-US" dirty="0"/>
          </a:p>
        </p:txBody>
      </p:sp>
      <p:sp>
        <p:nvSpPr>
          <p:cNvPr id="3" name="Content Placeholder 2"/>
          <p:cNvSpPr>
            <a:spLocks noGrp="1"/>
          </p:cNvSpPr>
          <p:nvPr>
            <p:ph idx="1"/>
          </p:nvPr>
        </p:nvSpPr>
        <p:spPr/>
        <p:txBody>
          <a:bodyPr/>
          <a:lstStyle/>
          <a:p>
            <a:r>
              <a:rPr lang="en-US" dirty="0"/>
              <a:t>Person must have completed:</a:t>
            </a:r>
          </a:p>
          <a:p>
            <a:pPr lvl="1"/>
            <a:r>
              <a:rPr lang="en-US" dirty="0">
                <a:latin typeface="Times New Roman" panose="02020603050405020304" pitchFamily="18" charset="0"/>
                <a:cs typeface="Times New Roman" panose="02020603050405020304" pitchFamily="18" charset="0"/>
              </a:rPr>
              <a:t>Twenty-four (24) months of continuous active duty, </a:t>
            </a:r>
            <a:r>
              <a:rPr lang="en-US" b="1" u="sng" dirty="0">
                <a:latin typeface="Times New Roman" panose="02020603050405020304" pitchFamily="18" charset="0"/>
                <a:cs typeface="Times New Roman" panose="02020603050405020304" pitchFamily="18" charset="0"/>
              </a:rPr>
              <a:t>or</a:t>
            </a:r>
          </a:p>
          <a:p>
            <a:pPr lvl="1"/>
            <a:r>
              <a:rPr lang="en-US" dirty="0">
                <a:latin typeface="Times New Roman" panose="02020603050405020304" pitchFamily="18" charset="0"/>
                <a:cs typeface="Times New Roman" panose="02020603050405020304" pitchFamily="18" charset="0"/>
              </a:rPr>
              <a:t>Full period for which they are called or ordered to active duty</a:t>
            </a:r>
          </a:p>
          <a:p>
            <a:endParaRPr lang="en-US" dirty="0"/>
          </a:p>
          <a:p>
            <a:r>
              <a:rPr lang="en-US" dirty="0"/>
              <a:t>Exceptions to minimum active duty service requirements must be considered if requirements are not met (38 CFR 3.12a(d) and M21-1 III.ii.6.4.c) </a:t>
            </a:r>
          </a:p>
          <a:p>
            <a:pPr marL="0" indent="0">
              <a:buNone/>
            </a:pPr>
            <a:endParaRPr lang="en-US" dirty="0"/>
          </a:p>
        </p:txBody>
      </p:sp>
    </p:spTree>
    <p:extLst>
      <p:ext uri="{BB962C8B-B14F-4D97-AF65-F5344CB8AC3E}">
        <p14:creationId xmlns:p14="http://schemas.microsoft.com/office/powerpoint/2010/main" val="76077296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ags/tag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cf31de8-c63a-45fa-8e92-a23f3dd0511b"/>
  <p:tag name="ARTICULATE_SLIDE_PAUSE" val="1"/>
  <p:tag name="ARTICULATE_LOCK_SLIDE" val="0"/>
  <p:tag name="ARTICULATE_HIDE_SLIDE" val="0"/>
  <p:tag name="ARTICULATE_PLAYER_CONTROL_PREVIOUS" val="True"/>
  <p:tag name="ARTICULATE_PLAYER_CONTROL_NEXT" val="True"/>
  <p:tag name="AUDIO_ID" val="256"/>
  <p:tag name="ARTICULATE_USED_LAYOUT" val="1"/>
  <p:tag name="ARTICULATE_SLIDE_THUMBNAIL_REFRESH" val="1"/>
</p:tagLst>
</file>

<file path=ppt/theme/theme1.xml><?xml version="1.0" encoding="utf-8"?>
<a:theme xmlns:a="http://schemas.openxmlformats.org/drawingml/2006/main" name="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3506bbe711662e7f510a98fd483a11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5E050F-F6DD-446A-BC54-722BE857956D}">
  <ds:schemaRefs>
    <ds:schemaRef ds:uri="http://purl.org/dc/elements/1.1/"/>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dcmitype/"/>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3.xml><?xml version="1.0" encoding="utf-8"?>
<ds:datastoreItem xmlns:ds="http://schemas.openxmlformats.org/officeDocument/2006/customXml" ds:itemID="{2420958C-FF78-4199-8684-26A589F097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5574</TotalTime>
  <Words>1195</Words>
  <Application>Microsoft Office PowerPoint</Application>
  <PresentationFormat>Custom</PresentationFormat>
  <Paragraphs>130</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Ppt0000000</vt:lpstr>
      <vt:lpstr>PowerPoint Presentation</vt:lpstr>
      <vt:lpstr>Objectives</vt:lpstr>
      <vt:lpstr>References</vt:lpstr>
      <vt:lpstr>References Continued</vt:lpstr>
      <vt:lpstr>References Continued</vt:lpstr>
      <vt:lpstr>Establishing Veteran Status</vt:lpstr>
      <vt:lpstr>Definition of a Veteran</vt:lpstr>
      <vt:lpstr>Duty Statuses Considered for Active Duty Service</vt:lpstr>
      <vt:lpstr>Minimum Active Duty Service Requirements</vt:lpstr>
      <vt:lpstr>Comprehension Check</vt:lpstr>
      <vt:lpstr>Reserve Service Qualifications</vt:lpstr>
      <vt:lpstr>National Guard Service Qualifications</vt:lpstr>
      <vt:lpstr>National Guard Service</vt:lpstr>
      <vt:lpstr>Verification of Service</vt:lpstr>
      <vt:lpstr>Acceptable Evidence for Service Verification</vt:lpstr>
      <vt:lpstr>Incomplete Service Verification</vt:lpstr>
      <vt:lpstr>Character of Discharge Statuses</vt:lpstr>
      <vt:lpstr>Comprehension Check</vt:lpstr>
      <vt:lpstr>By now, you should be able to: </vt:lpstr>
      <vt:lpstr>Questions</vt:lpstr>
    </vt:vector>
  </TitlesOfParts>
  <Company>Veterans Benefits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Establishing Veterans Status PowerPoint Presentation</dc:title>
  <dc:subject>VSR</dc:subject>
  <dc:creator>Department of Veterans Affairs, Veterans Benefits Administration, Compensation Service, STAFF</dc:creator>
  <cp:keywords>Veteran Status; Reserves; National Guard; Verification of Service; Active Duty; 214; Veteran status, discharge, service, reserve, national guard, verification, title 10, title 32</cp:keywords>
  <dc:description>This lesson is intended to educate trainees on the criteria to which an individual must meet to be considered a Veteran for VA compensation purposes.</dc:description>
  <cp:lastModifiedBy>Sochar, Lisa</cp:lastModifiedBy>
  <cp:revision>398</cp:revision>
  <cp:lastPrinted>2016-01-07T22:40:31Z</cp:lastPrinted>
  <dcterms:created xsi:type="dcterms:W3CDTF">2014-04-30T02:32:11Z</dcterms:created>
  <dcterms:modified xsi:type="dcterms:W3CDTF">2016-02-22T13:04:52Z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Type">
    <vt:lpwstr>Presentation</vt:lpwstr>
  </property>
  <property fmtid="{D5CDD505-2E9C-101B-9397-08002B2CF9AE}" pid="9" name="Language">
    <vt:lpwstr>en</vt:lpwstr>
  </property>
</Properties>
</file>