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68"/>
  </p:notesMasterIdLst>
  <p:handoutMasterIdLst>
    <p:handoutMasterId r:id="rId69"/>
  </p:handoutMasterIdLst>
  <p:sldIdLst>
    <p:sldId id="257"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12192000" cy="6858000"/>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1079" autoAdjust="0"/>
  </p:normalViewPr>
  <p:slideViewPr>
    <p:cSldViewPr snapToGrid="0">
      <p:cViewPr>
        <p:scale>
          <a:sx n="81" d="100"/>
          <a:sy n="81" d="100"/>
        </p:scale>
        <p:origin x="-78" y="-58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02-Aug-16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02-Aug-16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l" defTabSz="914437" eaLnBrk="0" hangingPunct="0">
              <a:spcBef>
                <a:spcPct val="30000"/>
              </a:spcBef>
              <a:defRPr sz="1200">
                <a:solidFill>
                  <a:schemeClr val="tx1"/>
                </a:solidFill>
                <a:latin typeface="Times New Roman" charset="0"/>
              </a:defRPr>
            </a:lvl1pPr>
            <a:lvl2pPr marL="729057" indent="-280406" algn="l" defTabSz="914437" eaLnBrk="0" hangingPunct="0">
              <a:spcBef>
                <a:spcPct val="30000"/>
              </a:spcBef>
              <a:defRPr sz="1200">
                <a:solidFill>
                  <a:schemeClr val="tx1"/>
                </a:solidFill>
                <a:latin typeface="Times New Roman" charset="0"/>
              </a:defRPr>
            </a:lvl2pPr>
            <a:lvl3pPr marL="1121626" indent="-224325" algn="l" defTabSz="914437" eaLnBrk="0" hangingPunct="0">
              <a:spcBef>
                <a:spcPct val="30000"/>
              </a:spcBef>
              <a:defRPr sz="1200">
                <a:solidFill>
                  <a:schemeClr val="tx1"/>
                </a:solidFill>
                <a:latin typeface="Times New Roman" charset="0"/>
              </a:defRPr>
            </a:lvl3pPr>
            <a:lvl4pPr marL="1570276" indent="-224325" algn="l" defTabSz="914437" eaLnBrk="0" hangingPunct="0">
              <a:spcBef>
                <a:spcPct val="30000"/>
              </a:spcBef>
              <a:defRPr sz="1200">
                <a:solidFill>
                  <a:schemeClr val="tx1"/>
                </a:solidFill>
                <a:latin typeface="Times New Roman" charset="0"/>
              </a:defRPr>
            </a:lvl4pPr>
            <a:lvl5pPr marL="2018927" indent="-224325" algn="l" defTabSz="914437" eaLnBrk="0" hangingPunct="0">
              <a:spcBef>
                <a:spcPct val="30000"/>
              </a:spcBef>
              <a:defRPr sz="1200">
                <a:solidFill>
                  <a:schemeClr val="tx1"/>
                </a:solidFill>
                <a:latin typeface="Times New Roman" charset="0"/>
              </a:defRPr>
            </a:lvl5pPr>
            <a:lvl6pPr marL="2467577" indent="-224325" defTabSz="914437" eaLnBrk="0" fontAlgn="base" hangingPunct="0">
              <a:spcBef>
                <a:spcPct val="30000"/>
              </a:spcBef>
              <a:spcAft>
                <a:spcPct val="0"/>
              </a:spcAft>
              <a:defRPr sz="1200">
                <a:solidFill>
                  <a:schemeClr val="tx1"/>
                </a:solidFill>
                <a:latin typeface="Times New Roman" charset="0"/>
              </a:defRPr>
            </a:lvl6pPr>
            <a:lvl7pPr marL="2916227" indent="-224325" defTabSz="914437" eaLnBrk="0" fontAlgn="base" hangingPunct="0">
              <a:spcBef>
                <a:spcPct val="30000"/>
              </a:spcBef>
              <a:spcAft>
                <a:spcPct val="0"/>
              </a:spcAft>
              <a:defRPr sz="1200">
                <a:solidFill>
                  <a:schemeClr val="tx1"/>
                </a:solidFill>
                <a:latin typeface="Times New Roman" charset="0"/>
              </a:defRPr>
            </a:lvl7pPr>
            <a:lvl8pPr marL="3364878" indent="-224325" defTabSz="914437" eaLnBrk="0" fontAlgn="base" hangingPunct="0">
              <a:spcBef>
                <a:spcPct val="30000"/>
              </a:spcBef>
              <a:spcAft>
                <a:spcPct val="0"/>
              </a:spcAft>
              <a:defRPr sz="1200">
                <a:solidFill>
                  <a:schemeClr val="tx1"/>
                </a:solidFill>
                <a:latin typeface="Times New Roman" charset="0"/>
              </a:defRPr>
            </a:lvl8pPr>
            <a:lvl9pPr marL="3813528" indent="-224325" defTabSz="914437"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8CE70187-9649-41EA-A84A-18DDC504D010}" type="slidenum">
              <a:rPr lang="en-US" altLang="en-US" smtClean="0"/>
              <a:pPr algn="r" eaLnBrk="1" hangingPunct="1">
                <a:spcBef>
                  <a:spcPct val="0"/>
                </a:spcBef>
              </a:pPr>
              <a:t>2</a:t>
            </a:fld>
            <a:endParaRPr lang="en-US" altLang="en-US" smtClean="0"/>
          </a:p>
        </p:txBody>
      </p:sp>
      <p:sp>
        <p:nvSpPr>
          <p:cNvPr id="73731"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9" tIns="46036" rIns="92069" bIns="46036" anchor="b"/>
          <a:lstStyle>
            <a:lvl1pPr algn="l" defTabSz="931863" eaLnBrk="0" hangingPunct="0">
              <a:spcBef>
                <a:spcPct val="30000"/>
              </a:spcBef>
              <a:defRPr sz="1200">
                <a:solidFill>
                  <a:schemeClr val="tx1"/>
                </a:solidFill>
                <a:latin typeface="Times New Roman" charset="0"/>
              </a:defRPr>
            </a:lvl1pPr>
            <a:lvl2pPr marL="742950" indent="-285750" algn="l" defTabSz="931863" eaLnBrk="0" hangingPunct="0">
              <a:spcBef>
                <a:spcPct val="30000"/>
              </a:spcBef>
              <a:defRPr sz="1200">
                <a:solidFill>
                  <a:schemeClr val="tx1"/>
                </a:solidFill>
                <a:latin typeface="Times New Roman" charset="0"/>
              </a:defRPr>
            </a:lvl2pPr>
            <a:lvl3pPr marL="1143000" indent="-228600" algn="l" defTabSz="931863" eaLnBrk="0" hangingPunct="0">
              <a:spcBef>
                <a:spcPct val="30000"/>
              </a:spcBef>
              <a:defRPr sz="1200">
                <a:solidFill>
                  <a:schemeClr val="tx1"/>
                </a:solidFill>
                <a:latin typeface="Times New Roman" charset="0"/>
              </a:defRPr>
            </a:lvl3pPr>
            <a:lvl4pPr marL="1600200" indent="-228600" algn="l" defTabSz="931863" eaLnBrk="0" hangingPunct="0">
              <a:spcBef>
                <a:spcPct val="30000"/>
              </a:spcBef>
              <a:defRPr sz="1200">
                <a:solidFill>
                  <a:schemeClr val="tx1"/>
                </a:solidFill>
                <a:latin typeface="Times New Roman" charset="0"/>
              </a:defRPr>
            </a:lvl4pPr>
            <a:lvl5pPr marL="2057400" indent="-228600" algn="l" defTabSz="931863" eaLnBrk="0" hangingPunct="0">
              <a:spcBef>
                <a:spcPct val="30000"/>
              </a:spcBef>
              <a:defRPr sz="1200">
                <a:solidFill>
                  <a:schemeClr val="tx1"/>
                </a:solidFill>
                <a:latin typeface="Times New Roman" charset="0"/>
              </a:defRPr>
            </a:lvl5pPr>
            <a:lvl6pPr marL="2514600" indent="-228600" defTabSz="931863" eaLnBrk="0" fontAlgn="base" hangingPunct="0">
              <a:spcBef>
                <a:spcPct val="30000"/>
              </a:spcBef>
              <a:spcAft>
                <a:spcPct val="0"/>
              </a:spcAft>
              <a:defRPr sz="1200">
                <a:solidFill>
                  <a:schemeClr val="tx1"/>
                </a:solidFill>
                <a:latin typeface="Times New Roman" charset="0"/>
              </a:defRPr>
            </a:lvl6pPr>
            <a:lvl7pPr marL="2971800" indent="-228600" defTabSz="931863" eaLnBrk="0" fontAlgn="base" hangingPunct="0">
              <a:spcBef>
                <a:spcPct val="30000"/>
              </a:spcBef>
              <a:spcAft>
                <a:spcPct val="0"/>
              </a:spcAft>
              <a:defRPr sz="1200">
                <a:solidFill>
                  <a:schemeClr val="tx1"/>
                </a:solidFill>
                <a:latin typeface="Times New Roman" charset="0"/>
              </a:defRPr>
            </a:lvl7pPr>
            <a:lvl8pPr marL="3429000" indent="-228600" defTabSz="931863" eaLnBrk="0" fontAlgn="base" hangingPunct="0">
              <a:spcBef>
                <a:spcPct val="30000"/>
              </a:spcBef>
              <a:spcAft>
                <a:spcPct val="0"/>
              </a:spcAft>
              <a:defRPr sz="1200">
                <a:solidFill>
                  <a:schemeClr val="tx1"/>
                </a:solidFill>
                <a:latin typeface="Times New Roman" charset="0"/>
              </a:defRPr>
            </a:lvl8pPr>
            <a:lvl9pPr marL="3886200" indent="-228600" defTabSz="931863" eaLnBrk="0" fontAlgn="base" hangingPunct="0">
              <a:spcBef>
                <a:spcPct val="30000"/>
              </a:spcBef>
              <a:spcAft>
                <a:spcPct val="0"/>
              </a:spcAft>
              <a:defRPr sz="1200">
                <a:solidFill>
                  <a:schemeClr val="tx1"/>
                </a:solidFill>
                <a:latin typeface="Times New Roman" charset="0"/>
              </a:defRPr>
            </a:lvl9pPr>
          </a:lstStyle>
          <a:p>
            <a:pPr algn="r" eaLnBrk="1" hangingPunct="1">
              <a:spcBef>
                <a:spcPct val="0"/>
              </a:spcBef>
            </a:pPr>
            <a:fld id="{AA4D41BF-1D5D-43BE-9181-BDD7444E85D5}" type="slidenum">
              <a:rPr lang="en-US" altLang="en-US"/>
              <a:pPr algn="r" eaLnBrk="1" hangingPunct="1">
                <a:spcBef>
                  <a:spcPct val="0"/>
                </a:spcBef>
              </a:pPr>
              <a:t>2</a:t>
            </a:fld>
            <a:endParaRPr lang="en-US" altLang="en-US"/>
          </a:p>
        </p:txBody>
      </p:sp>
      <p:sp>
        <p:nvSpPr>
          <p:cNvPr id="73732" name="Rectangle 2"/>
          <p:cNvSpPr>
            <a:spLocks noGrp="1" noRot="1" noChangeAspect="1" noChangeArrowheads="1" noTextEdit="1"/>
          </p:cNvSpPr>
          <p:nvPr>
            <p:ph type="sldImg"/>
          </p:nvPr>
        </p:nvSpPr>
        <p:spPr>
          <a:xfrm>
            <a:off x="685800" y="1143000"/>
            <a:ext cx="5486400" cy="3086100"/>
          </a:xfrm>
          <a:ln cap="flat"/>
        </p:spPr>
      </p:sp>
      <p:sp>
        <p:nvSpPr>
          <p:cNvPr id="73733"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Per </a:t>
            </a:r>
            <a:r>
              <a:rPr lang="en-US" b="1" dirty="0"/>
              <a:t>III.iii.2.I.2.g.  Requesting Service Personnel Records Through DPRIS</a:t>
            </a:r>
            <a:endParaRPr lang="en-US" dirty="0"/>
          </a:p>
          <a:p>
            <a:r>
              <a:rPr lang="en-US" dirty="0"/>
              <a:t>Discrepancy between the manual and </a:t>
            </a:r>
            <a:r>
              <a:rPr lang="en-US" dirty="0" err="1"/>
              <a:t>Dpris</a:t>
            </a:r>
            <a:r>
              <a:rPr lang="en-US" dirty="0"/>
              <a:t> User guide in Army dates can be explained by </a:t>
            </a:r>
            <a:r>
              <a:rPr lang="en-US" b="1" dirty="0"/>
              <a:t>III.iii.2.B.5.b.  Location of OMPFs and the Means for Requesting Copies</a:t>
            </a:r>
            <a:endParaRPr lang="en-US" dirty="0"/>
          </a:p>
        </p:txBody>
      </p:sp>
      <p:sp>
        <p:nvSpPr>
          <p:cNvPr id="4" name="Header Placeholder 3"/>
          <p:cNvSpPr>
            <a:spLocks noGrp="1"/>
          </p:cNvSpPr>
          <p:nvPr>
            <p:ph type="hdr" sz="quarter" idx="10"/>
          </p:nvPr>
        </p:nvSpPr>
        <p:spPr/>
        <p:txBody>
          <a:bodyPr/>
          <a:lstStyle/>
          <a:p>
            <a:pPr>
              <a:defRPr/>
            </a:pPr>
            <a:r>
              <a:rPr lang="en-US" smtClean="0"/>
              <a:t>VBA Overview</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9</a:t>
            </a:fld>
            <a:endParaRPr lang="en-US" dirty="0"/>
          </a:p>
        </p:txBody>
      </p:sp>
    </p:spTree>
    <p:extLst>
      <p:ext uri="{BB962C8B-B14F-4D97-AF65-F5344CB8AC3E}">
        <p14:creationId xmlns:p14="http://schemas.microsoft.com/office/powerpoint/2010/main" val="64650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code</a:t>
            </a:r>
            <a:r>
              <a:rPr lang="en-US" baseline="0" dirty="0" smtClean="0"/>
              <a:t> will be provided by the instructor or your local Web Manager.</a:t>
            </a:r>
            <a:endParaRPr lang="en-US" dirty="0"/>
          </a:p>
        </p:txBody>
      </p:sp>
      <p:sp>
        <p:nvSpPr>
          <p:cNvPr id="4" name="Header Placeholder 3"/>
          <p:cNvSpPr>
            <a:spLocks noGrp="1"/>
          </p:cNvSpPr>
          <p:nvPr>
            <p:ph type="hdr" sz="quarter" idx="10"/>
          </p:nvPr>
        </p:nvSpPr>
        <p:spPr/>
        <p:txBody>
          <a:bodyPr/>
          <a:lstStyle/>
          <a:p>
            <a:pPr>
              <a:defRPr/>
            </a:pPr>
            <a:r>
              <a:rPr lang="en-US" smtClean="0"/>
              <a:t>VBA Overview</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19</a:t>
            </a:fld>
            <a:endParaRPr lang="en-US" dirty="0"/>
          </a:p>
        </p:txBody>
      </p:sp>
    </p:spTree>
    <p:extLst>
      <p:ext uri="{BB962C8B-B14F-4D97-AF65-F5344CB8AC3E}">
        <p14:creationId xmlns:p14="http://schemas.microsoft.com/office/powerpoint/2010/main" val="111507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Note:</a:t>
            </a:r>
            <a:r>
              <a:rPr lang="en-US" baseline="0" dirty="0" smtClean="0"/>
              <a:t> If user transfers to another station, the original ID chosen will no longer be available for registration. The user may adjust the ID by capitalizing the first letter of the first and last name of the email as noted in the slide. </a:t>
            </a:r>
            <a:endParaRPr lang="en-US" dirty="0"/>
          </a:p>
        </p:txBody>
      </p:sp>
      <p:sp>
        <p:nvSpPr>
          <p:cNvPr id="4" name="Header Placeholder 3"/>
          <p:cNvSpPr>
            <a:spLocks noGrp="1"/>
          </p:cNvSpPr>
          <p:nvPr>
            <p:ph type="hdr" sz="quarter" idx="10"/>
          </p:nvPr>
        </p:nvSpPr>
        <p:spPr/>
        <p:txBody>
          <a:bodyPr/>
          <a:lstStyle/>
          <a:p>
            <a:pPr>
              <a:defRPr/>
            </a:pPr>
            <a:r>
              <a:rPr lang="en-US" smtClean="0"/>
              <a:t>VBA Overview</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1C225B-4BA2-462F-B2E0-3B7DD776FF5E}" type="slidenum">
              <a:rPr lang="en-US" smtClean="0"/>
              <a:pPr>
                <a:defRPr/>
              </a:pPr>
              <a:t>22</a:t>
            </a:fld>
            <a:endParaRPr lang="en-US" dirty="0"/>
          </a:p>
        </p:txBody>
      </p:sp>
    </p:spTree>
    <p:extLst>
      <p:ext uri="{BB962C8B-B14F-4D97-AF65-F5344CB8AC3E}">
        <p14:creationId xmlns:p14="http://schemas.microsoft.com/office/powerpoint/2010/main" val="1755419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t>
            </a:r>
            <a:r>
              <a:rPr lang="en-US" sz="4800" b="1" i="1" dirty="0" smtClean="0">
                <a:solidFill>
                  <a:srgbClr val="1D3275"/>
                </a:solidFill>
                <a:latin typeface="Century Schoolbook" pitchFamily="18" charset="0"/>
              </a:rPr>
              <a:t>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smtClean="0"/>
              <a:t>Click to edit Master title style</a:t>
            </a:r>
            <a:endParaRPr lang="en-US"/>
          </a:p>
        </p:txBody>
      </p:sp>
      <p:sp>
        <p:nvSpPr>
          <p:cNvPr id="3" name="Content Placeholder 2"/>
          <p:cNvSpPr>
            <a:spLocks noGrp="1"/>
          </p:cNvSpPr>
          <p:nvPr>
            <p:ph idx="1"/>
          </p:nvPr>
        </p:nvSpPr>
        <p:spPr>
          <a:xfrm>
            <a:off x="847165" y="1789114"/>
            <a:ext cx="10945906" cy="4262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endParaRPr lang="en-US" dirty="0" smtClean="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a:t>
            </a:r>
            <a:r>
              <a:rPr lang="en-US" sz="2800" b="1" i="1" dirty="0" smtClean="0">
                <a:solidFill>
                  <a:srgbClr val="1D3275"/>
                </a:solidFill>
                <a:latin typeface="Century Schoolbook" pitchFamily="18" charset="0"/>
              </a:rPr>
              <a:t>Service</a:t>
            </a:r>
            <a:endParaRPr lang="en-US" sz="2800" b="1" i="1" dirty="0">
              <a:solidFill>
                <a:srgbClr val="1D3275"/>
              </a:solidFill>
              <a:latin typeface="Century Schoolbook" pitchFamily="18" charset="0"/>
            </a:endParaRP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smtClean="0">
                <a:latin typeface="Century Schoolbook" pitchFamily="18" charset="0"/>
              </a:rPr>
              <a:t>May 2016</a:t>
            </a:r>
          </a:p>
        </p:txBody>
      </p:sp>
      <p:sp>
        <p:nvSpPr>
          <p:cNvPr id="4" name="Rectangle 2"/>
          <p:cNvSpPr txBox="1">
            <a:spLocks noChangeArrowheads="1"/>
          </p:cNvSpPr>
          <p:nvPr/>
        </p:nvSpPr>
        <p:spPr bwMode="auto">
          <a:xfrm>
            <a:off x="2209800" y="4732605"/>
            <a:ext cx="7772400" cy="100584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cap="small" dirty="0">
                <a:solidFill>
                  <a:srgbClr val="1D3275"/>
                </a:solidFill>
                <a:effectLst/>
                <a:latin typeface="Times New Roman" panose="02020603050405020304" pitchFamily="18" charset="0"/>
                <a:cs typeface="Times New Roman" panose="02020603050405020304" pitchFamily="18" charset="0"/>
              </a:rPr>
              <a:t>DPRIS </a:t>
            </a:r>
            <a:r>
              <a:rPr lang="en-US" sz="3600" b="1" cap="small" dirty="0" smtClean="0">
                <a:solidFill>
                  <a:srgbClr val="1D3275"/>
                </a:solidFill>
                <a:effectLst/>
                <a:latin typeface="Times New Roman" panose="02020603050405020304" pitchFamily="18" charset="0"/>
                <a:cs typeface="Times New Roman" panose="02020603050405020304" pitchFamily="18" charset="0"/>
              </a:rPr>
              <a:t>Web</a:t>
            </a:r>
            <a:r>
              <a:rPr lang="en-US" sz="3600" b="1" cap="small" dirty="0">
                <a:solidFill>
                  <a:srgbClr val="1D3275"/>
                </a:solidFill>
                <a:effectLst/>
                <a:latin typeface="Times New Roman" panose="02020603050405020304" pitchFamily="18" charset="0"/>
                <a:cs typeface="Times New Roman" panose="02020603050405020304" pitchFamily="18" charset="0"/>
              </a:rPr>
              <a:t/>
            </a:r>
            <a:br>
              <a:rPr lang="en-US" sz="3600" b="1" cap="small" dirty="0">
                <a:solidFill>
                  <a:srgbClr val="1D3275"/>
                </a:solidFill>
                <a:effectLst/>
                <a:latin typeface="Times New Roman" panose="02020603050405020304" pitchFamily="18" charset="0"/>
                <a:cs typeface="Times New Roman" panose="02020603050405020304" pitchFamily="18" charset="0"/>
              </a:rPr>
            </a:br>
            <a:r>
              <a:rPr lang="en-US" sz="3600" b="1" cap="small" dirty="0" smtClean="0">
                <a:solidFill>
                  <a:srgbClr val="1D3275"/>
                </a:solidFill>
                <a:effectLst/>
                <a:latin typeface="Times New Roman" panose="02020603050405020304" pitchFamily="18" charset="0"/>
                <a:cs typeface="Times New Roman" panose="02020603050405020304" pitchFamily="18" charset="0"/>
              </a:rPr>
              <a:t>Manager Lesson Plan</a:t>
            </a:r>
            <a:endParaRPr lang="en-US" sz="6600" i="1" kern="0" cap="small" dirty="0" smtClean="0">
              <a:solidFill>
                <a:srgbClr val="003366"/>
              </a:solidFill>
              <a:latin typeface="Verdana" pitchFamily="34" charset="0"/>
            </a:endParaRPr>
          </a:p>
        </p:txBody>
      </p:sp>
    </p:spTree>
    <p:extLst>
      <p:ext uri="{BB962C8B-B14F-4D97-AF65-F5344CB8AC3E}">
        <p14:creationId xmlns:p14="http://schemas.microsoft.com/office/powerpoint/2010/main" val="30331538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D9EC4A46-6297-4C88-B6CF-097E2645E6D3}" type="slidenum">
              <a:rPr lang="en-US" altLang="en-US" sz="1400" b="0" smtClean="0">
                <a:solidFill>
                  <a:schemeClr val="tx1"/>
                </a:solidFill>
                <a:latin typeface="Times New Roman" charset="0"/>
              </a:rPr>
              <a:pPr algn="r" eaLnBrk="1" hangingPunct="1">
                <a:spcBef>
                  <a:spcPct val="0"/>
                </a:spcBef>
                <a:buFontTx/>
                <a:buNone/>
              </a:pPr>
              <a:t>10</a:t>
            </a:fld>
            <a:endParaRPr lang="en-US" altLang="en-US" sz="1400" b="0" smtClean="0">
              <a:solidFill>
                <a:schemeClr val="tx1"/>
              </a:solidFill>
              <a:latin typeface="Times New Roman" charset="0"/>
            </a:endParaRPr>
          </a:p>
        </p:txBody>
      </p:sp>
      <p:sp>
        <p:nvSpPr>
          <p:cNvPr id="11267" name="Rectangle 2"/>
          <p:cNvSpPr>
            <a:spLocks noGrp="1" noChangeArrowheads="1"/>
          </p:cNvSpPr>
          <p:nvPr>
            <p:ph type="title" idx="4294967295"/>
          </p:nvPr>
        </p:nvSpPr>
        <p:spPr>
          <a:xfrm>
            <a:off x="457200" y="0"/>
            <a:ext cx="11734800" cy="1096961"/>
          </a:xfrm>
        </p:spPr>
        <p:txBody>
          <a:bodyPr/>
          <a:lstStyle/>
          <a:p>
            <a:pPr indent="0" eaLnBrk="1" hangingPunct="1"/>
            <a:r>
              <a:rPr lang="en-US" altLang="en-US" dirty="0" smtClean="0"/>
              <a:t>   </a:t>
            </a:r>
            <a:br>
              <a:rPr lang="en-US" altLang="en-US" dirty="0" smtClean="0"/>
            </a:br>
            <a:r>
              <a:rPr lang="en-US" altLang="en-US" dirty="0" smtClean="0"/>
              <a:t>  VARO/DPRIS Access Organization</a:t>
            </a:r>
            <a:br>
              <a:rPr lang="en-US" altLang="en-US" dirty="0" smtClean="0"/>
            </a:br>
            <a:r>
              <a:rPr lang="en-US" altLang="en-US" dirty="0" smtClean="0"/>
              <a:t>  Roles &amp; Responsibilities</a:t>
            </a:r>
            <a:br>
              <a:rPr lang="en-US" altLang="en-US" dirty="0" smtClean="0"/>
            </a:br>
            <a:endParaRPr lang="en-US" altLang="en-US" dirty="0" smtClean="0"/>
          </a:p>
        </p:txBody>
      </p:sp>
      <p:sp>
        <p:nvSpPr>
          <p:cNvPr id="11268" name="Rectangle 3"/>
          <p:cNvSpPr>
            <a:spLocks noChangeArrowheads="1"/>
          </p:cNvSpPr>
          <p:nvPr/>
        </p:nvSpPr>
        <p:spPr bwMode="auto">
          <a:xfrm>
            <a:off x="4595362" y="1477961"/>
            <a:ext cx="41358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b="0" dirty="0">
                <a:solidFill>
                  <a:schemeClr val="tx1"/>
                </a:solidFill>
                <a:latin typeface="Times New Roman" panose="02020603050405020304" pitchFamily="18" charset="0"/>
              </a:rPr>
              <a:t>Level 2 – </a:t>
            </a:r>
            <a:r>
              <a:rPr lang="en-US" altLang="en-US" b="0" dirty="0" smtClean="0">
                <a:solidFill>
                  <a:schemeClr val="tx1"/>
                </a:solidFill>
                <a:latin typeface="Times New Roman" panose="02020603050405020304" pitchFamily="18" charset="0"/>
              </a:rPr>
              <a:t>Web </a:t>
            </a:r>
            <a:r>
              <a:rPr lang="en-US" altLang="en-US" b="0" dirty="0">
                <a:solidFill>
                  <a:schemeClr val="tx1"/>
                </a:solidFill>
                <a:latin typeface="Times New Roman" panose="02020603050405020304" pitchFamily="18" charset="0"/>
              </a:rPr>
              <a:t>Manager</a:t>
            </a:r>
          </a:p>
        </p:txBody>
      </p:sp>
      <p:sp>
        <p:nvSpPr>
          <p:cNvPr id="11269" name="Text Box 7"/>
          <p:cNvSpPr txBox="1">
            <a:spLocks noChangeArrowheads="1"/>
          </p:cNvSpPr>
          <p:nvPr/>
        </p:nvSpPr>
        <p:spPr bwMode="auto">
          <a:xfrm>
            <a:off x="914400" y="2514600"/>
            <a:ext cx="1127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100000"/>
              </a:spcBef>
              <a:buClr>
                <a:srgbClr val="FEB932"/>
              </a:buClr>
              <a:buFont typeface="Wingdings" pitchFamily="2" charset="2"/>
              <a:buNone/>
            </a:pPr>
            <a:endParaRPr lang="en-US" altLang="en-US" sz="2400" b="0">
              <a:solidFill>
                <a:srgbClr val="F5CB53"/>
              </a:solidFill>
              <a:latin typeface="Times New Roman" charset="0"/>
            </a:endParaRPr>
          </a:p>
        </p:txBody>
      </p:sp>
      <p:sp>
        <p:nvSpPr>
          <p:cNvPr id="82949" name="Rectangle 5"/>
          <p:cNvSpPr>
            <a:spLocks noChangeArrowheads="1"/>
          </p:cNvSpPr>
          <p:nvPr/>
        </p:nvSpPr>
        <p:spPr bwMode="auto">
          <a:xfrm>
            <a:off x="711200" y="2065336"/>
            <a:ext cx="11176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100000"/>
              </a:spcBef>
              <a:buClr>
                <a:srgbClr val="FEB932"/>
              </a:buClr>
            </a:pPr>
            <a:r>
              <a:rPr lang="en-US" altLang="en-US" b="0" dirty="0">
                <a:solidFill>
                  <a:schemeClr val="tx1"/>
                </a:solidFill>
                <a:latin typeface="Times New Roman" panose="02020603050405020304" pitchFamily="18" charset="0"/>
                <a:cs typeface="Times New Roman" panose="02020603050405020304" pitchFamily="18" charset="0"/>
              </a:rPr>
              <a:t>Communicate with: </a:t>
            </a:r>
            <a:r>
              <a:rPr lang="en-US" altLang="en-US" b="0" dirty="0" smtClean="0">
                <a:solidFill>
                  <a:schemeClr val="tx1"/>
                </a:solidFill>
                <a:latin typeface="Times New Roman" panose="02020603050405020304" pitchFamily="18" charset="0"/>
                <a:cs typeface="Times New Roman" panose="02020603050405020304" pitchFamily="18" charset="0"/>
              </a:rPr>
              <a:t>Local </a:t>
            </a:r>
            <a:r>
              <a:rPr lang="en-US" altLang="en-US" b="0" dirty="0">
                <a:solidFill>
                  <a:schemeClr val="tx1"/>
                </a:solidFill>
                <a:latin typeface="Times New Roman" panose="02020603050405020304" pitchFamily="18" charset="0"/>
                <a:cs typeface="Times New Roman" panose="02020603050405020304" pitchFamily="18" charset="0"/>
              </a:rPr>
              <a:t>users, DPRIS Web staff via User Assistance Forms, and CO to solve problems</a:t>
            </a:r>
          </a:p>
          <a:p>
            <a:pPr eaLnBrk="1" hangingPunct="1">
              <a:spcBef>
                <a:spcPct val="100000"/>
              </a:spcBef>
              <a:buClr>
                <a:srgbClr val="FEB932"/>
              </a:buClr>
            </a:pPr>
            <a:r>
              <a:rPr lang="en-US" altLang="en-US" b="0" dirty="0">
                <a:solidFill>
                  <a:schemeClr val="tx1"/>
                </a:solidFill>
                <a:latin typeface="Times New Roman" panose="02020603050405020304" pitchFamily="18" charset="0"/>
                <a:cs typeface="Times New Roman" panose="02020603050405020304" pitchFamily="18" charset="0"/>
              </a:rPr>
              <a:t>Prior to approving each request for access to DPRIS Web, </a:t>
            </a:r>
            <a:r>
              <a:rPr lang="en-US" altLang="en-US" b="0" u="sng" dirty="0">
                <a:solidFill>
                  <a:schemeClr val="tx1"/>
                </a:solidFill>
                <a:latin typeface="Times New Roman" panose="02020603050405020304" pitchFamily="18" charset="0"/>
                <a:cs typeface="Times New Roman" panose="02020603050405020304" pitchFamily="18" charset="0"/>
              </a:rPr>
              <a:t>must ensure information contained on the registration form is complete and accurate. </a:t>
            </a:r>
            <a:r>
              <a:rPr lang="en-US" altLang="en-US" b="0" u="sng" dirty="0" smtClean="0">
                <a:solidFill>
                  <a:schemeClr val="tx1"/>
                </a:solidFill>
                <a:latin typeface="Times New Roman" panose="02020603050405020304" pitchFamily="18" charset="0"/>
                <a:cs typeface="Times New Roman" panose="02020603050405020304" pitchFamily="18" charset="0"/>
              </a:rPr>
              <a:t>(</a:t>
            </a:r>
            <a:r>
              <a:rPr lang="en-US" altLang="en-US" b="0" u="sng" dirty="0">
                <a:solidFill>
                  <a:schemeClr val="tx1"/>
                </a:solidFill>
                <a:latin typeface="Times New Roman" panose="02020603050405020304" pitchFamily="18" charset="0"/>
                <a:cs typeface="Times New Roman" panose="02020603050405020304" pitchFamily="18" charset="0"/>
              </a:rPr>
              <a:t>Review User ID and </a:t>
            </a:r>
            <a:r>
              <a:rPr lang="en-US" altLang="en-US" b="0" u="sng" dirty="0" smtClean="0">
                <a:solidFill>
                  <a:schemeClr val="tx1"/>
                </a:solidFill>
                <a:latin typeface="Times New Roman" panose="02020603050405020304" pitchFamily="18" charset="0"/>
                <a:cs typeface="Times New Roman" panose="02020603050405020304" pitchFamily="18" charset="0"/>
              </a:rPr>
              <a:t>email </a:t>
            </a:r>
            <a:r>
              <a:rPr lang="en-US" altLang="en-US" b="0" u="sng" dirty="0">
                <a:solidFill>
                  <a:schemeClr val="tx1"/>
                </a:solidFill>
                <a:latin typeface="Times New Roman" panose="02020603050405020304" pitchFamily="18" charset="0"/>
                <a:cs typeface="Times New Roman" panose="02020603050405020304" pitchFamily="18" charset="0"/>
              </a:rPr>
              <a:t>address against information in Outlook.)</a:t>
            </a:r>
            <a:endParaRPr lang="en-US" altLang="en-US" b="0" u="sng" dirty="0">
              <a:solidFill>
                <a:schemeClr val="tx1"/>
              </a:solidFill>
              <a:latin typeface="Times New Roman" panose="02020603050405020304" pitchFamily="18" charset="0"/>
              <a:cs typeface="Times New Roman" charset="0"/>
            </a:endParaRPr>
          </a:p>
        </p:txBody>
      </p:sp>
    </p:spTree>
    <p:extLst>
      <p:ext uri="{BB962C8B-B14F-4D97-AF65-F5344CB8AC3E}">
        <p14:creationId xmlns:p14="http://schemas.microsoft.com/office/powerpoint/2010/main" val="41815690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82949">
                                            <p:txEl>
                                              <p:pRg st="0" end="0"/>
                                            </p:txEl>
                                          </p:spTgt>
                                        </p:tgtEl>
                                        <p:attrNameLst>
                                          <p:attrName>style.visibility</p:attrName>
                                        </p:attrNameLst>
                                      </p:cBhvr>
                                      <p:to>
                                        <p:strVal val="visible"/>
                                      </p:to>
                                    </p:set>
                                    <p:animEffect transition="in" filter="dissolve">
                                      <p:cBhvr>
                                        <p:cTn id="7" dur="500"/>
                                        <p:tgtEl>
                                          <p:spTgt spid="82949">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82949">
                                            <p:txEl>
                                              <p:pRg st="1" end="1"/>
                                            </p:txEl>
                                          </p:spTgt>
                                        </p:tgtEl>
                                        <p:attrNameLst>
                                          <p:attrName>style.visibility</p:attrName>
                                        </p:attrNameLst>
                                      </p:cBhvr>
                                      <p:to>
                                        <p:strVal val="visible"/>
                                      </p:to>
                                    </p:set>
                                    <p:animEffect transition="in" filter="dissolve">
                                      <p:cBhvr>
                                        <p:cTn id="11" dur="500"/>
                                        <p:tgtEl>
                                          <p:spTgt spid="829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build="p" autoUpdateAnimBg="0" advAuto="2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CADEEE5D-71A0-47DD-A7E0-3A9928A6F693}" type="slidenum">
              <a:rPr lang="en-US" altLang="en-US" sz="1400" b="0" smtClean="0">
                <a:solidFill>
                  <a:schemeClr val="tx1"/>
                </a:solidFill>
                <a:latin typeface="Times New Roman" charset="0"/>
              </a:rPr>
              <a:pPr algn="r" eaLnBrk="1" hangingPunct="1">
                <a:spcBef>
                  <a:spcPct val="0"/>
                </a:spcBef>
                <a:buFontTx/>
                <a:buNone/>
              </a:pPr>
              <a:t>11</a:t>
            </a:fld>
            <a:endParaRPr lang="en-US" altLang="en-US" sz="1400" b="0" smtClean="0">
              <a:solidFill>
                <a:schemeClr val="tx1"/>
              </a:solidFill>
              <a:latin typeface="Times New Roman" charset="0"/>
            </a:endParaRPr>
          </a:p>
        </p:txBody>
      </p:sp>
      <p:sp>
        <p:nvSpPr>
          <p:cNvPr id="12291" name="Title 1"/>
          <p:cNvSpPr>
            <a:spLocks noGrp="1"/>
          </p:cNvSpPr>
          <p:nvPr>
            <p:ph type="title" idx="4294967295"/>
          </p:nvPr>
        </p:nvSpPr>
        <p:spPr>
          <a:xfrm>
            <a:off x="762000" y="228600"/>
            <a:ext cx="11277600" cy="1136650"/>
          </a:xfrm>
        </p:spPr>
        <p:txBody>
          <a:bodyPr/>
          <a:lstStyle/>
          <a:p>
            <a:pPr indent="0" eaLnBrk="1" hangingPunct="1"/>
            <a:r>
              <a:rPr lang="en-US" altLang="en-US" dirty="0" smtClean="0">
                <a:effectLst/>
                <a:latin typeface="Times New Roman" panose="02020603050405020304" pitchFamily="18" charset="0"/>
                <a:cs typeface="Times New Roman" panose="02020603050405020304" pitchFamily="18" charset="0"/>
              </a:rPr>
              <a:t>Roles &amp; Responsibilities (Cont.)</a:t>
            </a:r>
            <a:br>
              <a:rPr lang="en-US" altLang="en-US" dirty="0" smtClean="0">
                <a:effectLst/>
                <a:latin typeface="Times New Roman" panose="02020603050405020304" pitchFamily="18" charset="0"/>
                <a:cs typeface="Times New Roman" panose="02020603050405020304" pitchFamily="18" charset="0"/>
              </a:rPr>
            </a:br>
            <a:r>
              <a:rPr lang="en-US" altLang="en-US" sz="2800" dirty="0" smtClean="0">
                <a:effectLst/>
                <a:latin typeface="Times New Roman" panose="02020603050405020304" pitchFamily="18" charset="0"/>
                <a:cs typeface="Times New Roman" panose="02020603050405020304" pitchFamily="18" charset="0"/>
              </a:rPr>
              <a:t>Level 2 – VARO Manager</a:t>
            </a:r>
            <a:r>
              <a:rPr lang="en-US" alt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alt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alt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0" y="2438401"/>
            <a:ext cx="12192000" cy="800219"/>
          </a:xfrm>
          <a:prstGeom prst="rect">
            <a:avLst/>
          </a:prstGeom>
          <a:noFill/>
        </p:spPr>
        <p:txBody>
          <a:bodyPr>
            <a:spAutoFit/>
          </a:bodyPr>
          <a:lstStyle/>
          <a:p>
            <a:pPr algn="l">
              <a:defRPr/>
            </a:pPr>
            <a:endParaRPr lang="en-US" sz="2800" b="1" dirty="0">
              <a:solidFill>
                <a:srgbClr val="F5CB53"/>
              </a:solidFill>
              <a:latin typeface="Times New Roman" panose="02020603050405020304" pitchFamily="18" charset="0"/>
            </a:endParaRPr>
          </a:p>
          <a:p>
            <a:pPr>
              <a:buFont typeface="Wingdings" pitchFamily="2" charset="2"/>
              <a:buChar char="§"/>
              <a:defRPr/>
            </a:pPr>
            <a:endParaRPr lang="en-US" b="1" dirty="0">
              <a:latin typeface="Times New Roman" panose="02020603050405020304" pitchFamily="18" charset="0"/>
            </a:endParaRPr>
          </a:p>
        </p:txBody>
      </p:sp>
      <p:sp>
        <p:nvSpPr>
          <p:cNvPr id="83973" name="Rectangle 5"/>
          <p:cNvSpPr>
            <a:spLocks noChangeArrowheads="1"/>
          </p:cNvSpPr>
          <p:nvPr/>
        </p:nvSpPr>
        <p:spPr bwMode="auto">
          <a:xfrm>
            <a:off x="812800" y="1752601"/>
            <a:ext cx="11176000" cy="3736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r>
              <a:rPr lang="en-US" altLang="en-US" b="0" dirty="0">
                <a:solidFill>
                  <a:schemeClr val="tx1"/>
                </a:solidFill>
                <a:latin typeface="Times New Roman" panose="02020603050405020304" pitchFamily="18" charset="0"/>
              </a:rPr>
              <a:t>Re-set passwords for Level 3 Users that you directly administer</a:t>
            </a:r>
          </a:p>
          <a:p>
            <a:pPr eaLnBrk="1" hangingPunct="1"/>
            <a:r>
              <a:rPr lang="en-US" altLang="en-US" b="0" dirty="0">
                <a:solidFill>
                  <a:schemeClr val="tx1"/>
                </a:solidFill>
                <a:latin typeface="Times New Roman" panose="02020603050405020304" pitchFamily="18" charset="0"/>
                <a:cs typeface="Times New Roman" charset="0"/>
              </a:rPr>
              <a:t>Assign DPRIS Web Standard Index subgroup document and DPRIS Web Report access for those Level 3 Users that you directly administer</a:t>
            </a:r>
          </a:p>
          <a:p>
            <a:pPr eaLnBrk="1" hangingPunct="1"/>
            <a:r>
              <a:rPr lang="en-US" altLang="en-US" b="0" dirty="0">
                <a:solidFill>
                  <a:schemeClr val="tx1"/>
                </a:solidFill>
                <a:latin typeface="Times New Roman" panose="02020603050405020304" pitchFamily="18" charset="0"/>
                <a:cs typeface="Times New Roman" charset="0"/>
              </a:rPr>
              <a:t>Promptly deactivate any level 3 Users that you directly administer, who no longer require DPRIS Web access in the performance of their duties</a:t>
            </a:r>
          </a:p>
        </p:txBody>
      </p:sp>
    </p:spTree>
    <p:extLst>
      <p:ext uri="{BB962C8B-B14F-4D97-AF65-F5344CB8AC3E}">
        <p14:creationId xmlns:p14="http://schemas.microsoft.com/office/powerpoint/2010/main" val="1806487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83973">
                                            <p:txEl>
                                              <p:pRg st="0" end="0"/>
                                            </p:txEl>
                                          </p:spTgt>
                                        </p:tgtEl>
                                        <p:attrNameLst>
                                          <p:attrName>style.visibility</p:attrName>
                                        </p:attrNameLst>
                                      </p:cBhvr>
                                      <p:to>
                                        <p:strVal val="visible"/>
                                      </p:to>
                                    </p:set>
                                    <p:animEffect transition="in" filter="dissolve">
                                      <p:cBhvr>
                                        <p:cTn id="7" dur="500"/>
                                        <p:tgtEl>
                                          <p:spTgt spid="83973">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83973">
                                            <p:txEl>
                                              <p:pRg st="1" end="1"/>
                                            </p:txEl>
                                          </p:spTgt>
                                        </p:tgtEl>
                                        <p:attrNameLst>
                                          <p:attrName>style.visibility</p:attrName>
                                        </p:attrNameLst>
                                      </p:cBhvr>
                                      <p:to>
                                        <p:strVal val="visible"/>
                                      </p:to>
                                    </p:set>
                                    <p:animEffect transition="in" filter="dissolve">
                                      <p:cBhvr>
                                        <p:cTn id="11" dur="500"/>
                                        <p:tgtEl>
                                          <p:spTgt spid="83973">
                                            <p:txEl>
                                              <p:pRg st="1" end="1"/>
                                            </p:txEl>
                                          </p:spTgt>
                                        </p:tgtEl>
                                      </p:cBhvr>
                                    </p:animEffect>
                                  </p:childTnLst>
                                </p:cTn>
                              </p:par>
                            </p:childTnLst>
                          </p:cTn>
                        </p:par>
                        <p:par>
                          <p:cTn id="12" fill="hold" nodeType="afterGroup">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83973">
                                            <p:txEl>
                                              <p:pRg st="2" end="2"/>
                                            </p:txEl>
                                          </p:spTgt>
                                        </p:tgtEl>
                                        <p:attrNameLst>
                                          <p:attrName>style.visibility</p:attrName>
                                        </p:attrNameLst>
                                      </p:cBhvr>
                                      <p:to>
                                        <p:strVal val="visible"/>
                                      </p:to>
                                    </p:set>
                                    <p:animEffect transition="in" filter="dissolve">
                                      <p:cBhvr>
                                        <p:cTn id="15" dur="500"/>
                                        <p:tgtEl>
                                          <p:spTgt spid="839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build="p" autoUpdateAnimBg="0" advAuto="2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E0568CBA-586B-4842-9528-CB1946279657}" type="slidenum">
              <a:rPr lang="en-US" altLang="en-US" sz="1400" b="0" smtClean="0">
                <a:solidFill>
                  <a:schemeClr val="tx1"/>
                </a:solidFill>
                <a:latin typeface="Times New Roman" charset="0"/>
              </a:rPr>
              <a:pPr algn="r" eaLnBrk="1" hangingPunct="1">
                <a:spcBef>
                  <a:spcPct val="0"/>
                </a:spcBef>
                <a:buFontTx/>
                <a:buNone/>
              </a:pPr>
              <a:t>12</a:t>
            </a:fld>
            <a:endParaRPr lang="en-US" altLang="en-US" sz="1400" b="0" smtClean="0">
              <a:solidFill>
                <a:schemeClr val="tx1"/>
              </a:solidFill>
              <a:latin typeface="Times New Roman" charset="0"/>
            </a:endParaRPr>
          </a:p>
        </p:txBody>
      </p:sp>
      <p:sp>
        <p:nvSpPr>
          <p:cNvPr id="13316" name="Title 1"/>
          <p:cNvSpPr>
            <a:spLocks/>
          </p:cNvSpPr>
          <p:nvPr/>
        </p:nvSpPr>
        <p:spPr bwMode="auto">
          <a:xfrm>
            <a:off x="406400" y="25400"/>
            <a:ext cx="11785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10287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3600" b="0" dirty="0" smtClean="0">
                <a:solidFill>
                  <a:schemeClr val="accent6">
                    <a:lumMod val="50000"/>
                  </a:schemeClr>
                </a:solidFill>
                <a:latin typeface="Times New Roman" panose="02020603050405020304" pitchFamily="18" charset="0"/>
              </a:rPr>
              <a:t>Roles &amp; Responsibilities (Cont.)</a:t>
            </a:r>
            <a:br>
              <a:rPr lang="en-US" altLang="en-US" sz="3600" b="0" dirty="0" smtClean="0">
                <a:solidFill>
                  <a:schemeClr val="accent6">
                    <a:lumMod val="50000"/>
                  </a:schemeClr>
                </a:solidFill>
                <a:latin typeface="Times New Roman" panose="02020603050405020304" pitchFamily="18" charset="0"/>
              </a:rPr>
            </a:br>
            <a:r>
              <a:rPr lang="en-US" altLang="en-US" sz="2800" b="0" dirty="0" smtClean="0">
                <a:solidFill>
                  <a:schemeClr val="accent6">
                    <a:lumMod val="50000"/>
                  </a:schemeClr>
                </a:solidFill>
                <a:latin typeface="Times New Roman" panose="02020603050405020304" pitchFamily="18" charset="0"/>
              </a:rPr>
              <a:t>Level 2 – Web Manager</a:t>
            </a:r>
            <a:r>
              <a:rPr lang="en-US" altLang="en-US" sz="2800" b="0" dirty="0">
                <a:solidFill>
                  <a:schemeClr val="tx1"/>
                </a:solidFill>
                <a:latin typeface="Times New Roman" panose="02020603050405020304" pitchFamily="18" charset="0"/>
              </a:rPr>
              <a:t/>
            </a:r>
            <a:br>
              <a:rPr lang="en-US" altLang="en-US" sz="2800" b="0" dirty="0">
                <a:solidFill>
                  <a:schemeClr val="tx1"/>
                </a:solidFill>
                <a:latin typeface="Times New Roman" panose="02020603050405020304" pitchFamily="18" charset="0"/>
              </a:rPr>
            </a:br>
            <a:endParaRPr lang="en-US" altLang="en-US" sz="2800" b="0" dirty="0">
              <a:solidFill>
                <a:schemeClr val="tx1"/>
              </a:solidFill>
              <a:latin typeface="Times New Roman" panose="02020603050405020304" pitchFamily="18" charset="0"/>
            </a:endParaRPr>
          </a:p>
        </p:txBody>
      </p:sp>
      <p:sp>
        <p:nvSpPr>
          <p:cNvPr id="2" name="TextBox 1"/>
          <p:cNvSpPr txBox="1"/>
          <p:nvPr/>
        </p:nvSpPr>
        <p:spPr>
          <a:xfrm>
            <a:off x="812800" y="1447800"/>
            <a:ext cx="11176000" cy="3816429"/>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rPr>
              <a:t>Review, as warranted, retrieved personnel record information and follow-up exchanges for all agency Authorized Users that you directly administer</a:t>
            </a:r>
          </a:p>
          <a:p>
            <a:pPr marL="457200" indent="-457200">
              <a:buFont typeface="Arial" panose="020B0604020202020204" pitchFamily="34" charset="0"/>
              <a:buChar char="•"/>
            </a:pPr>
            <a:endParaRPr lang="en-US" sz="3200" dirty="0">
              <a:latin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rPr>
              <a:t>Initiate secure DPRIS Web follow-up messages</a:t>
            </a:r>
          </a:p>
          <a:p>
            <a:pPr marL="457200" indent="-457200">
              <a:buFont typeface="Arial" panose="020B0604020202020204" pitchFamily="34" charset="0"/>
              <a:buChar char="•"/>
            </a:pPr>
            <a:endParaRPr lang="en-US" sz="3200" dirty="0">
              <a:latin typeface="Times New Roman" panose="02020603050405020304" pitchFamily="18" charset="0"/>
            </a:endParaRPr>
          </a:p>
          <a:p>
            <a:pPr marL="457200" indent="-457200">
              <a:buFont typeface="Arial" panose="020B0604020202020204" pitchFamily="34" charset="0"/>
              <a:buChar char="•"/>
            </a:pPr>
            <a:r>
              <a:rPr lang="en-US" sz="3200" dirty="0">
                <a:latin typeface="Times New Roman" panose="02020603050405020304" pitchFamily="18" charset="0"/>
              </a:rPr>
              <a:t>Initiate DPRIS Web requests for military personnel records </a:t>
            </a:r>
          </a:p>
          <a:p>
            <a:pPr marL="457200" indent="-457200">
              <a:buFont typeface="Arial" panose="020B0604020202020204" pitchFamily="34" charset="0"/>
              <a:buChar char="•"/>
            </a:pPr>
            <a:endParaRPr lang="en-US" dirty="0">
              <a:latin typeface="Times New Roman" panose="02020603050405020304" pitchFamily="18" charset="0"/>
            </a:endParaRPr>
          </a:p>
        </p:txBody>
      </p:sp>
    </p:spTree>
    <p:extLst>
      <p:ext uri="{BB962C8B-B14F-4D97-AF65-F5344CB8AC3E}">
        <p14:creationId xmlns:p14="http://schemas.microsoft.com/office/powerpoint/2010/main" val="2716578196"/>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57871364-FDC2-4989-8A5C-1C6C4D7C9A8A}" type="slidenum">
              <a:rPr lang="en-US" altLang="en-US" sz="1400" b="0" smtClean="0">
                <a:solidFill>
                  <a:schemeClr val="tx1"/>
                </a:solidFill>
                <a:latin typeface="Times New Roman" charset="0"/>
              </a:rPr>
              <a:pPr algn="r" eaLnBrk="1" hangingPunct="1">
                <a:spcBef>
                  <a:spcPct val="0"/>
                </a:spcBef>
                <a:buFontTx/>
                <a:buNone/>
              </a:pPr>
              <a:t>13</a:t>
            </a:fld>
            <a:endParaRPr lang="en-US" altLang="en-US" sz="1400" b="0" smtClean="0">
              <a:solidFill>
                <a:schemeClr val="tx1"/>
              </a:solidFill>
              <a:latin typeface="Times New Roman" charset="0"/>
            </a:endParaRPr>
          </a:p>
        </p:txBody>
      </p:sp>
      <p:sp>
        <p:nvSpPr>
          <p:cNvPr id="86020" name="TextBox 4"/>
          <p:cNvSpPr txBox="1">
            <a:spLocks noChangeArrowheads="1"/>
          </p:cNvSpPr>
          <p:nvPr/>
        </p:nvSpPr>
        <p:spPr bwMode="auto">
          <a:xfrm>
            <a:off x="609600" y="1524001"/>
            <a:ext cx="113792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r>
              <a:rPr lang="en-US" altLang="en-US" b="0" dirty="0">
                <a:solidFill>
                  <a:schemeClr val="tx1"/>
                </a:solidFill>
                <a:latin typeface="Times New Roman" panose="02020603050405020304" pitchFamily="18" charset="0"/>
                <a:cs typeface="Times New Roman" charset="0"/>
              </a:rPr>
              <a:t>Initiate requests for approved DPRIS Web Standard </a:t>
            </a:r>
            <a:r>
              <a:rPr lang="en-US" altLang="en-US" b="0" dirty="0" smtClean="0">
                <a:solidFill>
                  <a:schemeClr val="tx1"/>
                </a:solidFill>
                <a:latin typeface="Times New Roman" panose="02020603050405020304" pitchFamily="18" charset="0"/>
                <a:cs typeface="Times New Roman" charset="0"/>
              </a:rPr>
              <a:t>Reports</a:t>
            </a:r>
            <a:endParaRPr lang="en-US" altLang="en-US" b="0" dirty="0">
              <a:solidFill>
                <a:schemeClr val="tx1"/>
              </a:solidFill>
              <a:latin typeface="Times New Roman" panose="02020603050405020304" pitchFamily="18" charset="0"/>
              <a:cs typeface="Times New Roman" charset="0"/>
            </a:endParaRPr>
          </a:p>
          <a:p>
            <a:pPr eaLnBrk="1" hangingPunct="1"/>
            <a:r>
              <a:rPr lang="en-US" altLang="en-US" b="0" dirty="0">
                <a:solidFill>
                  <a:schemeClr val="tx1"/>
                </a:solidFill>
                <a:latin typeface="Times New Roman" panose="02020603050405020304" pitchFamily="18" charset="0"/>
                <a:cs typeface="Times New Roman" charset="0"/>
              </a:rPr>
              <a:t>Manage own personal DPRIS Web user account information </a:t>
            </a:r>
          </a:p>
          <a:p>
            <a:pPr eaLnBrk="1" hangingPunct="1"/>
            <a:r>
              <a:rPr lang="en-US" altLang="en-US" b="0" dirty="0">
                <a:solidFill>
                  <a:schemeClr val="tx1"/>
                </a:solidFill>
                <a:latin typeface="Times New Roman" panose="02020603050405020304" pitchFamily="18" charset="0"/>
                <a:cs typeface="Times New Roman" charset="0"/>
              </a:rPr>
              <a:t>Access DPRIS Web Information, Help Website Modules, and submit automated User Reports for assistance using the Assistance Form</a:t>
            </a:r>
          </a:p>
        </p:txBody>
      </p:sp>
      <p:sp>
        <p:nvSpPr>
          <p:cNvPr id="14340" name="Title 1"/>
          <p:cNvSpPr>
            <a:spLocks/>
          </p:cNvSpPr>
          <p:nvPr/>
        </p:nvSpPr>
        <p:spPr bwMode="auto">
          <a:xfrm>
            <a:off x="914400" y="152400"/>
            <a:ext cx="1107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10287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3600" b="0" dirty="0">
                <a:solidFill>
                  <a:schemeClr val="accent6">
                    <a:lumMod val="50000"/>
                  </a:schemeClr>
                </a:solidFill>
                <a:latin typeface="Times New Roman" panose="02020603050405020304" pitchFamily="18" charset="0"/>
              </a:rPr>
              <a:t>Roles &amp; Responsibilities (cont.)</a:t>
            </a:r>
            <a:br>
              <a:rPr lang="en-US" altLang="en-US" sz="3600" b="0" dirty="0">
                <a:solidFill>
                  <a:schemeClr val="accent6">
                    <a:lumMod val="50000"/>
                  </a:schemeClr>
                </a:solidFill>
                <a:latin typeface="Times New Roman" panose="02020603050405020304" pitchFamily="18" charset="0"/>
              </a:rPr>
            </a:br>
            <a:r>
              <a:rPr lang="en-US" altLang="en-US" sz="2800" b="0" dirty="0">
                <a:solidFill>
                  <a:schemeClr val="accent6">
                    <a:lumMod val="50000"/>
                  </a:schemeClr>
                </a:solidFill>
                <a:latin typeface="Times New Roman" panose="02020603050405020304" pitchFamily="18" charset="0"/>
              </a:rPr>
              <a:t>Level 2 – </a:t>
            </a:r>
            <a:r>
              <a:rPr lang="en-US" altLang="en-US" sz="2800" b="0" dirty="0" smtClean="0">
                <a:solidFill>
                  <a:schemeClr val="accent6">
                    <a:lumMod val="50000"/>
                  </a:schemeClr>
                </a:solidFill>
                <a:latin typeface="Times New Roman" panose="02020603050405020304" pitchFamily="18" charset="0"/>
              </a:rPr>
              <a:t>Web </a:t>
            </a:r>
            <a:r>
              <a:rPr lang="en-US" altLang="en-US" sz="2800" b="0" dirty="0">
                <a:solidFill>
                  <a:schemeClr val="accent6">
                    <a:lumMod val="50000"/>
                  </a:schemeClr>
                </a:solidFill>
                <a:latin typeface="Times New Roman" panose="02020603050405020304" pitchFamily="18" charset="0"/>
              </a:rPr>
              <a:t>Manager</a:t>
            </a:r>
            <a:r>
              <a:rPr lang="en-US" altLang="en-US" sz="2800" dirty="0">
                <a:solidFill>
                  <a:schemeClr val="accent6">
                    <a:lumMod val="50000"/>
                  </a:schemeClr>
                </a:solidFill>
                <a:latin typeface="Times New Roman" panose="02020603050405020304" pitchFamily="18" charset="0"/>
              </a:rPr>
              <a:t/>
            </a:r>
            <a:br>
              <a:rPr lang="en-US" altLang="en-US" sz="2800" dirty="0">
                <a:solidFill>
                  <a:schemeClr val="accent6">
                    <a:lumMod val="50000"/>
                  </a:schemeClr>
                </a:solidFill>
                <a:latin typeface="Times New Roman" panose="02020603050405020304" pitchFamily="18" charset="0"/>
              </a:rPr>
            </a:br>
            <a:endParaRPr lang="en-US" altLang="en-US" sz="2800" dirty="0">
              <a:solidFill>
                <a:schemeClr val="accent6">
                  <a:lumMod val="50000"/>
                </a:schemeClr>
              </a:solidFill>
              <a:latin typeface="Times New Roman" panose="02020603050405020304" pitchFamily="18" charset="0"/>
            </a:endParaRPr>
          </a:p>
        </p:txBody>
      </p:sp>
    </p:spTree>
    <p:extLst>
      <p:ext uri="{BB962C8B-B14F-4D97-AF65-F5344CB8AC3E}">
        <p14:creationId xmlns:p14="http://schemas.microsoft.com/office/powerpoint/2010/main" val="22701594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dissolve">
                                      <p:cBhvr>
                                        <p:cTn id="7" dur="500"/>
                                        <p:tgtEl>
                                          <p:spTgt spid="86020">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86020">
                                            <p:txEl>
                                              <p:pRg st="1" end="1"/>
                                            </p:txEl>
                                          </p:spTgt>
                                        </p:tgtEl>
                                        <p:attrNameLst>
                                          <p:attrName>style.visibility</p:attrName>
                                        </p:attrNameLst>
                                      </p:cBhvr>
                                      <p:to>
                                        <p:strVal val="visible"/>
                                      </p:to>
                                    </p:set>
                                    <p:animEffect transition="in" filter="dissolve">
                                      <p:cBhvr>
                                        <p:cTn id="11" dur="500"/>
                                        <p:tgtEl>
                                          <p:spTgt spid="86020">
                                            <p:txEl>
                                              <p:pRg st="1" end="1"/>
                                            </p:txEl>
                                          </p:spTgt>
                                        </p:tgtEl>
                                      </p:cBhvr>
                                    </p:animEffect>
                                  </p:childTnLst>
                                </p:cTn>
                              </p:par>
                            </p:childTnLst>
                          </p:cTn>
                        </p:par>
                        <p:par>
                          <p:cTn id="12" fill="hold" nodeType="afterGroup">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86020">
                                            <p:txEl>
                                              <p:pRg st="2" end="2"/>
                                            </p:txEl>
                                          </p:spTgt>
                                        </p:tgtEl>
                                        <p:attrNameLst>
                                          <p:attrName>style.visibility</p:attrName>
                                        </p:attrNameLst>
                                      </p:cBhvr>
                                      <p:to>
                                        <p:strVal val="visible"/>
                                      </p:to>
                                    </p:set>
                                    <p:animEffect transition="in" filter="dissolve">
                                      <p:cBhvr>
                                        <p:cTn id="15" dur="500"/>
                                        <p:tgtEl>
                                          <p:spTgt spid="860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autoUpdateAnimBg="0" advAuto="2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4736E0A4-2891-4839-95A3-CEC80B31EE29}" type="slidenum">
              <a:rPr lang="en-US" altLang="en-US" sz="1400" b="0" smtClean="0">
                <a:solidFill>
                  <a:schemeClr val="tx1"/>
                </a:solidFill>
                <a:latin typeface="Times New Roman" charset="0"/>
              </a:rPr>
              <a:pPr algn="r" eaLnBrk="1" hangingPunct="1">
                <a:spcBef>
                  <a:spcPct val="0"/>
                </a:spcBef>
                <a:buFontTx/>
                <a:buNone/>
              </a:pPr>
              <a:t>14</a:t>
            </a:fld>
            <a:endParaRPr lang="en-US" altLang="en-US" sz="1400" b="0" smtClean="0">
              <a:solidFill>
                <a:schemeClr val="tx1"/>
              </a:solidFill>
              <a:latin typeface="Times New Roman" charset="0"/>
            </a:endParaRPr>
          </a:p>
        </p:txBody>
      </p:sp>
      <p:sp>
        <p:nvSpPr>
          <p:cNvPr id="15363" name="Rectangle 2"/>
          <p:cNvSpPr>
            <a:spLocks noGrp="1" noChangeArrowheads="1"/>
          </p:cNvSpPr>
          <p:nvPr>
            <p:ph type="title"/>
          </p:nvPr>
        </p:nvSpPr>
        <p:spPr/>
        <p:txBody>
          <a:bodyPr/>
          <a:lstStyle/>
          <a:p>
            <a:pPr indent="0" eaLnBrk="1" hangingPunct="1"/>
            <a:r>
              <a:rPr lang="en-US" altLang="en-US" sz="2800" dirty="0" smtClean="0">
                <a:latin typeface="Times New Roman" panose="02020603050405020304" pitchFamily="18" charset="0"/>
              </a:rPr>
              <a:t>Compensation and Pension Service</a:t>
            </a:r>
          </a:p>
        </p:txBody>
      </p:sp>
      <p:sp>
        <p:nvSpPr>
          <p:cNvPr id="15364" name="Rectangle 3"/>
          <p:cNvSpPr>
            <a:spLocks noChangeArrowheads="1"/>
          </p:cNvSpPr>
          <p:nvPr/>
        </p:nvSpPr>
        <p:spPr bwMode="auto">
          <a:xfrm>
            <a:off x="3326058" y="3352801"/>
            <a:ext cx="582563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400" b="0" dirty="0">
                <a:solidFill>
                  <a:schemeClr val="tx1"/>
                </a:solidFill>
                <a:latin typeface="Times New Roman" panose="02020603050405020304" pitchFamily="18" charset="0"/>
              </a:rPr>
              <a:t>The Registration Process</a:t>
            </a:r>
          </a:p>
        </p:txBody>
      </p:sp>
    </p:spTree>
    <p:extLst>
      <p:ext uri="{BB962C8B-B14F-4D97-AF65-F5344CB8AC3E}">
        <p14:creationId xmlns:p14="http://schemas.microsoft.com/office/powerpoint/2010/main" val="2033058092"/>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8263DFD8-7C97-4D90-BFC4-73EA2AF6E282}" type="slidenum">
              <a:rPr lang="en-US" altLang="en-US" sz="1400" b="0" smtClean="0">
                <a:solidFill>
                  <a:schemeClr val="tx1"/>
                </a:solidFill>
                <a:latin typeface="Times New Roman" charset="0"/>
              </a:rPr>
              <a:pPr algn="r" eaLnBrk="1" hangingPunct="1">
                <a:spcBef>
                  <a:spcPct val="0"/>
                </a:spcBef>
                <a:buFontTx/>
                <a:buNone/>
              </a:pPr>
              <a:t>15</a:t>
            </a:fld>
            <a:endParaRPr lang="en-US" altLang="en-US" sz="1400" b="0" smtClean="0">
              <a:solidFill>
                <a:schemeClr val="tx1"/>
              </a:solidFill>
              <a:latin typeface="Times New Roman" charset="0"/>
            </a:endParaRPr>
          </a:p>
        </p:txBody>
      </p:sp>
      <p:sp>
        <p:nvSpPr>
          <p:cNvPr id="16387" name="Rectangle 2"/>
          <p:cNvSpPr>
            <a:spLocks noGrp="1" noChangeArrowheads="1"/>
          </p:cNvSpPr>
          <p:nvPr>
            <p:ph type="title"/>
          </p:nvPr>
        </p:nvSpPr>
        <p:spPr/>
        <p:txBody>
          <a:bodyPr/>
          <a:lstStyle/>
          <a:p>
            <a:pPr indent="0" eaLnBrk="1" hangingPunct="1"/>
            <a:r>
              <a:rPr lang="en-US" altLang="en-US" smtClean="0"/>
              <a:t>DPRIS Website</a:t>
            </a:r>
          </a:p>
        </p:txBody>
      </p:sp>
      <p:sp>
        <p:nvSpPr>
          <p:cNvPr id="16388" name="Rectangle 3"/>
          <p:cNvSpPr>
            <a:spLocks noChangeArrowheads="1"/>
          </p:cNvSpPr>
          <p:nvPr/>
        </p:nvSpPr>
        <p:spPr bwMode="auto">
          <a:xfrm>
            <a:off x="3070290" y="3112785"/>
            <a:ext cx="622260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500" b="0" dirty="0">
                <a:solidFill>
                  <a:schemeClr val="tx1"/>
                </a:solidFill>
                <a:latin typeface="Times New Roman" panose="02020603050405020304" pitchFamily="18" charset="0"/>
              </a:rPr>
              <a:t>https://www.dpris.dod.mil</a:t>
            </a:r>
          </a:p>
        </p:txBody>
      </p:sp>
    </p:spTree>
    <p:extLst>
      <p:ext uri="{BB962C8B-B14F-4D97-AF65-F5344CB8AC3E}">
        <p14:creationId xmlns:p14="http://schemas.microsoft.com/office/powerpoint/2010/main" val="2091598339"/>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D611FD11-285A-440E-84CB-CB839B828D60}" type="slidenum">
              <a:rPr lang="en-US" altLang="en-US" sz="1400" b="0" smtClean="0">
                <a:solidFill>
                  <a:schemeClr val="tx1"/>
                </a:solidFill>
                <a:latin typeface="Times New Roman" charset="0"/>
              </a:rPr>
              <a:pPr algn="r" eaLnBrk="1" hangingPunct="1">
                <a:spcBef>
                  <a:spcPct val="0"/>
                </a:spcBef>
                <a:buFontTx/>
                <a:buNone/>
              </a:pPr>
              <a:t>16</a:t>
            </a:fld>
            <a:endParaRPr lang="en-US" altLang="en-US" sz="1400" b="0" smtClean="0">
              <a:solidFill>
                <a:schemeClr val="tx1"/>
              </a:solidFill>
              <a:latin typeface="Times New Roman" charset="0"/>
            </a:endParaRPr>
          </a:p>
        </p:txBody>
      </p:sp>
      <p:sp>
        <p:nvSpPr>
          <p:cNvPr id="17411" name="Rectangle 2"/>
          <p:cNvSpPr>
            <a:spLocks noGrp="1" noChangeArrowheads="1"/>
          </p:cNvSpPr>
          <p:nvPr>
            <p:ph type="title"/>
          </p:nvPr>
        </p:nvSpPr>
        <p:spPr/>
        <p:txBody>
          <a:bodyPr/>
          <a:lstStyle/>
          <a:p>
            <a:pPr indent="0" eaLnBrk="1" hangingPunct="1"/>
            <a:r>
              <a:rPr lang="en-US" altLang="en-US" sz="2800" dirty="0" smtClean="0">
                <a:latin typeface="Times New Roman" panose="02020603050405020304" pitchFamily="18" charset="0"/>
              </a:rPr>
              <a:t>Home Page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11277600"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175729"/>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D68E3D86-8793-4453-91DF-7A16BB063461}" type="slidenum">
              <a:rPr lang="en-US" altLang="en-US" sz="1400" b="0" smtClean="0">
                <a:solidFill>
                  <a:schemeClr val="tx1"/>
                </a:solidFill>
                <a:latin typeface="Times New Roman" charset="0"/>
              </a:rPr>
              <a:pPr algn="r" eaLnBrk="1" hangingPunct="1">
                <a:spcBef>
                  <a:spcPct val="0"/>
                </a:spcBef>
                <a:buFontTx/>
                <a:buNone/>
              </a:pPr>
              <a:t>17</a:t>
            </a:fld>
            <a:endParaRPr lang="en-US" altLang="en-US" sz="1400" b="0" smtClean="0">
              <a:solidFill>
                <a:schemeClr val="tx1"/>
              </a:solidFill>
              <a:latin typeface="Times New Roman" charset="0"/>
            </a:endParaRPr>
          </a:p>
        </p:txBody>
      </p:sp>
      <p:sp>
        <p:nvSpPr>
          <p:cNvPr id="18435" name="Rectangle 2"/>
          <p:cNvSpPr>
            <a:spLocks noGrp="1" noChangeArrowheads="1"/>
          </p:cNvSpPr>
          <p:nvPr>
            <p:ph type="title"/>
          </p:nvPr>
        </p:nvSpPr>
        <p:spPr/>
        <p:txBody>
          <a:bodyPr/>
          <a:lstStyle/>
          <a:p>
            <a:pPr indent="0" eaLnBrk="1" hangingPunct="1"/>
            <a:r>
              <a:rPr lang="en-US" altLang="en-US" smtClean="0"/>
              <a:t>New User Registration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1214055"/>
            <a:ext cx="3600451" cy="490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48881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FE8F0129-0901-403D-85E3-FEAF23DEA38C}" type="slidenum">
              <a:rPr lang="en-US" altLang="en-US" sz="1400" b="0" smtClean="0">
                <a:solidFill>
                  <a:schemeClr val="tx1"/>
                </a:solidFill>
                <a:latin typeface="Times New Roman" charset="0"/>
              </a:rPr>
              <a:pPr algn="r" eaLnBrk="1" hangingPunct="1">
                <a:spcBef>
                  <a:spcPct val="0"/>
                </a:spcBef>
                <a:buFontTx/>
                <a:buNone/>
              </a:pPr>
              <a:t>18</a:t>
            </a:fld>
            <a:endParaRPr lang="en-US" altLang="en-US" sz="1400" b="0" smtClean="0">
              <a:solidFill>
                <a:schemeClr val="tx1"/>
              </a:solidFill>
              <a:latin typeface="Times New Roman" charset="0"/>
            </a:endParaRPr>
          </a:p>
        </p:txBody>
      </p:sp>
      <p:sp>
        <p:nvSpPr>
          <p:cNvPr id="19459" name="Rectangle 2"/>
          <p:cNvSpPr>
            <a:spLocks noGrp="1" noChangeArrowheads="1"/>
          </p:cNvSpPr>
          <p:nvPr>
            <p:ph type="title"/>
          </p:nvPr>
        </p:nvSpPr>
        <p:spPr/>
        <p:txBody>
          <a:bodyPr/>
          <a:lstStyle/>
          <a:p>
            <a:pPr indent="0" eaLnBrk="1" hangingPunct="1"/>
            <a:r>
              <a:rPr lang="en-US" altLang="en-US" smtClean="0"/>
              <a:t>Privacy and Security Statement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600200"/>
            <a:ext cx="1141479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69864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ID	</a:t>
            </a:r>
            <a:endParaRPr lang="en-US" dirty="0"/>
          </a:p>
        </p:txBody>
      </p:sp>
      <p:sp>
        <p:nvSpPr>
          <p:cNvPr id="3" name="Slide Number Placeholder 2"/>
          <p:cNvSpPr>
            <a:spLocks noGrp="1"/>
          </p:cNvSpPr>
          <p:nvPr>
            <p:ph type="sldNum" sz="quarter" idx="10"/>
          </p:nvPr>
        </p:nvSpPr>
        <p:spPr/>
        <p:txBody>
          <a:bodyPr/>
          <a:lstStyle/>
          <a:p>
            <a:pPr>
              <a:defRPr/>
            </a:pPr>
            <a:fld id="{33C7B86D-7ED5-40B2-8157-FF4D1861768B}" type="slidenum">
              <a:rPr lang="en-US" smtClean="0"/>
              <a:pPr>
                <a:defRPr/>
              </a:pPr>
              <a:t>19</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1" y="1666875"/>
            <a:ext cx="10725149" cy="360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454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37F1220E-45D6-4911-AE7E-1F552729C607}" type="slidenum">
              <a:rPr lang="en-US" altLang="en-US" sz="1400" b="0" smtClean="0">
                <a:solidFill>
                  <a:schemeClr val="tx1"/>
                </a:solidFill>
                <a:latin typeface="Times New Roman" charset="0"/>
              </a:rPr>
              <a:pPr algn="r" eaLnBrk="1" hangingPunct="1">
                <a:spcBef>
                  <a:spcPct val="0"/>
                </a:spcBef>
                <a:buFontTx/>
                <a:buNone/>
              </a:pPr>
              <a:t>2</a:t>
            </a:fld>
            <a:endParaRPr lang="en-US" altLang="en-US" sz="1400" b="0" smtClean="0">
              <a:solidFill>
                <a:schemeClr val="tx1"/>
              </a:solidFill>
              <a:latin typeface="Times New Roman" charset="0"/>
            </a:endParaRPr>
          </a:p>
        </p:txBody>
      </p:sp>
      <p:sp>
        <p:nvSpPr>
          <p:cNvPr id="3075" name="Rectangle 2"/>
          <p:cNvSpPr>
            <a:spLocks noGrp="1" noChangeArrowheads="1"/>
          </p:cNvSpPr>
          <p:nvPr>
            <p:ph type="title" idx="4294967295"/>
          </p:nvPr>
        </p:nvSpPr>
        <p:spPr>
          <a:noFill/>
        </p:spPr>
        <p:txBody>
          <a:bodyPr/>
          <a:lstStyle/>
          <a:p>
            <a:pPr marL="1828800" indent="0" algn="l" eaLnBrk="1" hangingPunct="1"/>
            <a:r>
              <a:rPr lang="en-US" altLang="en-US" dirty="0" smtClean="0"/>
              <a:t>OBJECTIVES</a:t>
            </a:r>
          </a:p>
        </p:txBody>
      </p:sp>
      <p:sp>
        <p:nvSpPr>
          <p:cNvPr id="79875" name="Rectangle 3"/>
          <p:cNvSpPr>
            <a:spLocks noGrp="1" noChangeArrowheads="1"/>
          </p:cNvSpPr>
          <p:nvPr>
            <p:ph type="body" idx="4294967295"/>
          </p:nvPr>
        </p:nvSpPr>
        <p:spPr>
          <a:xfrm>
            <a:off x="1524001" y="1600200"/>
            <a:ext cx="10187516" cy="4262437"/>
          </a:xfrm>
          <a:noFill/>
        </p:spPr>
        <p:txBody>
          <a:bodyPr/>
          <a:lstStyle/>
          <a:p>
            <a:pPr eaLnBrk="1" hangingPunct="1">
              <a:lnSpc>
                <a:spcPct val="90000"/>
              </a:lnSpc>
            </a:pPr>
            <a:r>
              <a:rPr lang="en-US" altLang="en-US" sz="3200" b="0" dirty="0" smtClean="0">
                <a:solidFill>
                  <a:schemeClr val="tx1"/>
                </a:solidFill>
                <a:latin typeface="Times New Roman" panose="02020603050405020304" pitchFamily="18" charset="0"/>
                <a:cs typeface="Times New Roman" panose="02020603050405020304" pitchFamily="18" charset="0"/>
              </a:rPr>
              <a:t>Become familiar with DPRIS Web Site</a:t>
            </a:r>
          </a:p>
          <a:p>
            <a:pPr eaLnBrk="1" hangingPunct="1">
              <a:lnSpc>
                <a:spcPct val="90000"/>
              </a:lnSpc>
              <a:buFont typeface="Wingdings" pitchFamily="2" charset="2"/>
              <a:buNone/>
            </a:pPr>
            <a:endParaRPr lang="en-US" altLang="en-US" sz="3200" b="0"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3200" b="0" dirty="0" smtClean="0">
                <a:solidFill>
                  <a:schemeClr val="tx1"/>
                </a:solidFill>
                <a:latin typeface="Times New Roman" panose="02020603050405020304" pitchFamily="18" charset="0"/>
                <a:cs typeface="Times New Roman" panose="02020603050405020304" pitchFamily="18" charset="0"/>
              </a:rPr>
              <a:t>Understand your role and responsibilities as a DPRIS Web Manager</a:t>
            </a:r>
          </a:p>
          <a:p>
            <a:pPr eaLnBrk="1" hangingPunct="1">
              <a:lnSpc>
                <a:spcPct val="90000"/>
              </a:lnSpc>
              <a:buFont typeface="Wingdings" pitchFamily="2" charset="2"/>
              <a:buNone/>
            </a:pPr>
            <a:endParaRPr lang="en-US" altLang="en-US" sz="3200" b="0" dirty="0" smtClean="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3200" b="0" dirty="0" smtClean="0">
                <a:solidFill>
                  <a:schemeClr val="tx1"/>
                </a:solidFill>
                <a:latin typeface="Times New Roman" panose="02020603050405020304" pitchFamily="18" charset="0"/>
                <a:cs typeface="Times New Roman" panose="02020603050405020304" pitchFamily="18" charset="0"/>
              </a:rPr>
              <a:t>Become a registered user of DPRIS Web</a:t>
            </a:r>
          </a:p>
          <a:p>
            <a:pPr eaLnBrk="1" hangingPunct="1">
              <a:lnSpc>
                <a:spcPct val="90000"/>
              </a:lnSpc>
              <a:buFont typeface="Wingdings" pitchFamily="2" charset="2"/>
              <a:buNone/>
            </a:pPr>
            <a:endParaRPr lang="en-US" altLang="en-US" sz="3200" b="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0060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dissolve">
                                      <p:cBhvr>
                                        <p:cTn id="7" dur="500"/>
                                        <p:tgtEl>
                                          <p:spTgt spid="79875">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9875">
                                            <p:txEl>
                                              <p:pRg st="2" end="2"/>
                                            </p:txEl>
                                          </p:spTgt>
                                        </p:tgtEl>
                                        <p:attrNameLst>
                                          <p:attrName>style.visibility</p:attrName>
                                        </p:attrNameLst>
                                      </p:cBhvr>
                                      <p:to>
                                        <p:strVal val="visible"/>
                                      </p:to>
                                    </p:set>
                                    <p:animEffect transition="in" filter="dissolve">
                                      <p:cBhvr>
                                        <p:cTn id="11" dur="500"/>
                                        <p:tgtEl>
                                          <p:spTgt spid="79875">
                                            <p:txEl>
                                              <p:pRg st="2" end="2"/>
                                            </p:txEl>
                                          </p:spTgt>
                                        </p:tgtEl>
                                      </p:cBhvr>
                                    </p:animEffect>
                                  </p:childTnLst>
                                </p:cTn>
                              </p:par>
                            </p:childTnLst>
                          </p:cTn>
                        </p:par>
                        <p:par>
                          <p:cTn id="12" fill="hold" nodeType="afterGroup">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9875">
                                            <p:txEl>
                                              <p:pRg st="4" end="4"/>
                                            </p:txEl>
                                          </p:spTgt>
                                        </p:tgtEl>
                                        <p:attrNameLst>
                                          <p:attrName>style.visibility</p:attrName>
                                        </p:attrNameLst>
                                      </p:cBhvr>
                                      <p:to>
                                        <p:strVal val="visible"/>
                                      </p:to>
                                    </p:set>
                                    <p:animEffect transition="in" filter="dissolve">
                                      <p:cBhvr>
                                        <p:cTn id="15" dur="5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5" autoUpdateAnimBg="0" advAuto="2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1F421DED-CD98-43E3-A408-C37AC18FA82F}" type="slidenum">
              <a:rPr lang="en-US" altLang="en-US" sz="1400" b="0" smtClean="0">
                <a:solidFill>
                  <a:schemeClr val="tx1"/>
                </a:solidFill>
                <a:latin typeface="Times New Roman" charset="0"/>
              </a:rPr>
              <a:pPr algn="r" eaLnBrk="1" hangingPunct="1">
                <a:spcBef>
                  <a:spcPct val="0"/>
                </a:spcBef>
                <a:buFontTx/>
                <a:buNone/>
              </a:pPr>
              <a:t>20</a:t>
            </a:fld>
            <a:endParaRPr lang="en-US" altLang="en-US" sz="1400" b="0" smtClean="0">
              <a:solidFill>
                <a:schemeClr val="tx1"/>
              </a:solidFill>
              <a:latin typeface="Times New Roman" charset="0"/>
            </a:endParaRPr>
          </a:p>
        </p:txBody>
      </p:sp>
      <p:sp>
        <p:nvSpPr>
          <p:cNvPr id="21507" name="Rectangle 2"/>
          <p:cNvSpPr>
            <a:spLocks noGrp="1" noChangeArrowheads="1"/>
          </p:cNvSpPr>
          <p:nvPr>
            <p:ph type="title"/>
          </p:nvPr>
        </p:nvSpPr>
        <p:spPr/>
        <p:txBody>
          <a:bodyPr/>
          <a:lstStyle/>
          <a:p>
            <a:pPr indent="0" eaLnBrk="1" hangingPunct="1"/>
            <a:r>
              <a:rPr lang="en-US" altLang="en-US" smtClean="0"/>
              <a:t>User Registration Form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316022"/>
            <a:ext cx="11176000" cy="5094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67344"/>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BED7D751-62D0-4F8E-A771-5576CD2FDC74}" type="slidenum">
              <a:rPr lang="en-US" altLang="en-US" sz="1400" b="0" smtClean="0">
                <a:solidFill>
                  <a:schemeClr val="tx1"/>
                </a:solidFill>
                <a:latin typeface="Times New Roman" charset="0"/>
              </a:rPr>
              <a:pPr algn="r" eaLnBrk="1" hangingPunct="1">
                <a:spcBef>
                  <a:spcPct val="0"/>
                </a:spcBef>
                <a:buFontTx/>
                <a:buNone/>
              </a:pPr>
              <a:t>21</a:t>
            </a:fld>
            <a:endParaRPr lang="en-US" altLang="en-US" sz="1400" b="0" smtClean="0">
              <a:solidFill>
                <a:schemeClr val="tx1"/>
              </a:solidFill>
              <a:latin typeface="Times New Roman" charset="0"/>
            </a:endParaRPr>
          </a:p>
        </p:txBody>
      </p:sp>
      <p:sp>
        <p:nvSpPr>
          <p:cNvPr id="22531" name="Rectangle 2"/>
          <p:cNvSpPr>
            <a:spLocks noGrp="1" noChangeArrowheads="1"/>
          </p:cNvSpPr>
          <p:nvPr>
            <p:ph type="title"/>
          </p:nvPr>
        </p:nvSpPr>
        <p:spPr/>
        <p:txBody>
          <a:bodyPr/>
          <a:lstStyle/>
          <a:p>
            <a:pPr indent="0" eaLnBrk="1" hangingPunct="1"/>
            <a:r>
              <a:rPr lang="en-US" altLang="en-US" sz="2800" dirty="0" smtClean="0">
                <a:latin typeface="Times New Roman" panose="02020603050405020304" pitchFamily="18" charset="0"/>
              </a:rPr>
              <a:t>Compensation and Pension Service</a:t>
            </a:r>
          </a:p>
        </p:txBody>
      </p:sp>
      <p:sp>
        <p:nvSpPr>
          <p:cNvPr id="22532" name="Rectangle 3"/>
          <p:cNvSpPr>
            <a:spLocks noChangeArrowheads="1"/>
          </p:cNvSpPr>
          <p:nvPr/>
        </p:nvSpPr>
        <p:spPr bwMode="auto">
          <a:xfrm>
            <a:off x="3132720" y="3124200"/>
            <a:ext cx="591809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400" b="0" dirty="0">
                <a:solidFill>
                  <a:schemeClr val="tx1"/>
                </a:solidFill>
                <a:latin typeface="Times New Roman" panose="02020603050405020304" pitchFamily="18" charset="0"/>
              </a:rPr>
              <a:t>User ID and </a:t>
            </a:r>
            <a:br>
              <a:rPr lang="en-US" altLang="en-US" sz="4400" b="0" dirty="0">
                <a:solidFill>
                  <a:schemeClr val="tx1"/>
                </a:solidFill>
                <a:latin typeface="Times New Roman" panose="02020603050405020304" pitchFamily="18" charset="0"/>
              </a:rPr>
            </a:br>
            <a:r>
              <a:rPr lang="en-US" altLang="en-US" sz="4400" b="0" dirty="0">
                <a:solidFill>
                  <a:schemeClr val="tx1"/>
                </a:solidFill>
                <a:latin typeface="Times New Roman" panose="02020603050405020304" pitchFamily="18" charset="0"/>
              </a:rPr>
              <a:t>STRONG PASSWORDS</a:t>
            </a:r>
          </a:p>
        </p:txBody>
      </p:sp>
    </p:spTree>
    <p:extLst>
      <p:ext uri="{BB962C8B-B14F-4D97-AF65-F5344CB8AC3E}">
        <p14:creationId xmlns:p14="http://schemas.microsoft.com/office/powerpoint/2010/main" val="236829348"/>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DD775614-B4E4-4379-9E89-9B88A1FC27E3}" type="slidenum">
              <a:rPr lang="en-US" altLang="en-US" sz="1400" b="0" smtClean="0">
                <a:solidFill>
                  <a:schemeClr val="tx1"/>
                </a:solidFill>
                <a:latin typeface="Times New Roman" charset="0"/>
              </a:rPr>
              <a:pPr algn="r" eaLnBrk="1" hangingPunct="1">
                <a:spcBef>
                  <a:spcPct val="0"/>
                </a:spcBef>
                <a:buFontTx/>
                <a:buNone/>
              </a:pPr>
              <a:t>22</a:t>
            </a:fld>
            <a:endParaRPr lang="en-US" altLang="en-US" sz="1400" b="0" smtClean="0">
              <a:solidFill>
                <a:schemeClr val="tx1"/>
              </a:solidFill>
              <a:latin typeface="Times New Roman" charset="0"/>
            </a:endParaRPr>
          </a:p>
        </p:txBody>
      </p:sp>
      <p:sp>
        <p:nvSpPr>
          <p:cNvPr id="23555" name="Rectangle 2"/>
          <p:cNvSpPr>
            <a:spLocks noGrp="1" noChangeArrowheads="1"/>
          </p:cNvSpPr>
          <p:nvPr>
            <p:ph type="title"/>
          </p:nvPr>
        </p:nvSpPr>
        <p:spPr>
          <a:xfrm>
            <a:off x="2540000" y="38100"/>
            <a:ext cx="9497483" cy="882650"/>
          </a:xfrm>
        </p:spPr>
        <p:txBody>
          <a:bodyPr/>
          <a:lstStyle/>
          <a:p>
            <a:pPr indent="0" eaLnBrk="1" hangingPunct="1"/>
            <a:r>
              <a:rPr lang="en-US" altLang="en-US" smtClean="0"/>
              <a:t>User ID</a:t>
            </a:r>
          </a:p>
        </p:txBody>
      </p:sp>
      <p:sp>
        <p:nvSpPr>
          <p:cNvPr id="23556" name="Rectangle 3"/>
          <p:cNvSpPr>
            <a:spLocks noChangeArrowheads="1"/>
          </p:cNvSpPr>
          <p:nvPr/>
        </p:nvSpPr>
        <p:spPr bwMode="auto">
          <a:xfrm>
            <a:off x="609600" y="1600200"/>
            <a:ext cx="10668000" cy="21717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10287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en-US" altLang="en-US" sz="3600" dirty="0">
              <a:solidFill>
                <a:srgbClr val="F5CB53"/>
              </a:solidFill>
              <a:latin typeface="Times New Roman" panose="02020603050405020304" pitchFamily="18" charset="0"/>
            </a:endParaRPr>
          </a:p>
        </p:txBody>
      </p:sp>
      <p:sp>
        <p:nvSpPr>
          <p:cNvPr id="29700" name="Rectangle 4"/>
          <p:cNvSpPr>
            <a:spLocks noChangeArrowheads="1"/>
          </p:cNvSpPr>
          <p:nvPr/>
        </p:nvSpPr>
        <p:spPr bwMode="auto">
          <a:xfrm>
            <a:off x="1117600" y="3733800"/>
            <a:ext cx="10363200" cy="3124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buFont typeface="Wingdings" pitchFamily="2" charset="2"/>
              <a:buNone/>
            </a:pPr>
            <a:endParaRPr lang="en-US" altLang="en-US" sz="3700" dirty="0">
              <a:solidFill>
                <a:schemeClr val="tx1"/>
              </a:solidFill>
              <a:latin typeface="Times New Roman" panose="02020603050405020304" pitchFamily="18" charset="0"/>
            </a:endParaRPr>
          </a:p>
        </p:txBody>
      </p:sp>
      <p:sp>
        <p:nvSpPr>
          <p:cNvPr id="29701" name="Rectangle 5"/>
          <p:cNvSpPr>
            <a:spLocks noChangeArrowheads="1"/>
          </p:cNvSpPr>
          <p:nvPr/>
        </p:nvSpPr>
        <p:spPr bwMode="auto">
          <a:xfrm>
            <a:off x="1117600" y="4343400"/>
            <a:ext cx="10363200" cy="16764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buFont typeface="Wingdings" pitchFamily="2" charset="2"/>
              <a:buNone/>
            </a:pPr>
            <a:endParaRPr lang="en-US" altLang="en-US" sz="3700" dirty="0">
              <a:solidFill>
                <a:srgbClr val="F5CB53"/>
              </a:solidFill>
              <a:latin typeface="Times New Roman" panose="02020603050405020304" pitchFamily="18" charset="0"/>
            </a:endParaRPr>
          </a:p>
        </p:txBody>
      </p:sp>
      <p:sp>
        <p:nvSpPr>
          <p:cNvPr id="2" name="TextBox 1"/>
          <p:cNvSpPr txBox="1"/>
          <p:nvPr/>
        </p:nvSpPr>
        <p:spPr>
          <a:xfrm>
            <a:off x="1016000" y="1855053"/>
            <a:ext cx="10871200" cy="830997"/>
          </a:xfrm>
          <a:prstGeom prst="rect">
            <a:avLst/>
          </a:prstGeom>
          <a:noFill/>
        </p:spPr>
        <p:txBody>
          <a:bodyPr wrap="square" rtlCol="0">
            <a:spAutoFit/>
          </a:bodyPr>
          <a:lstStyle/>
          <a:p>
            <a:r>
              <a:rPr lang="en-US" sz="2400" dirty="0">
                <a:latin typeface="Times New Roman" panose="02020603050405020304" pitchFamily="18" charset="0"/>
              </a:rPr>
              <a:t>VBA has determined that all VARO shall use their VA email address as their DPRIS User ID</a:t>
            </a:r>
          </a:p>
        </p:txBody>
      </p:sp>
      <p:sp>
        <p:nvSpPr>
          <p:cNvPr id="4" name="TextBox 3"/>
          <p:cNvSpPr txBox="1"/>
          <p:nvPr/>
        </p:nvSpPr>
        <p:spPr>
          <a:xfrm>
            <a:off x="1524000" y="3378180"/>
            <a:ext cx="9448800" cy="1200329"/>
          </a:xfrm>
          <a:prstGeom prst="rect">
            <a:avLst/>
          </a:prstGeom>
          <a:noFill/>
        </p:spPr>
        <p:txBody>
          <a:bodyPr wrap="square" rtlCol="0">
            <a:spAutoFit/>
          </a:bodyPr>
          <a:lstStyle/>
          <a:p>
            <a:pPr algn="ctr"/>
            <a:r>
              <a:rPr lang="en-US" sz="2400" dirty="0" smtClean="0">
                <a:latin typeface="Times New Roman" panose="02020603050405020304" pitchFamily="18" charset="0"/>
              </a:rPr>
              <a:t>Andrew.Bodyk@va.gov</a:t>
            </a:r>
          </a:p>
          <a:p>
            <a:pPr algn="ctr"/>
            <a:r>
              <a:rPr lang="en-US" sz="2400" dirty="0" smtClean="0">
                <a:latin typeface="Times New Roman" panose="02020603050405020304" pitchFamily="18" charset="0"/>
              </a:rPr>
              <a:t>OR</a:t>
            </a:r>
          </a:p>
          <a:p>
            <a:pPr algn="ctr"/>
            <a:r>
              <a:rPr lang="en-US" sz="2400" dirty="0" smtClean="0">
                <a:latin typeface="Times New Roman" panose="02020603050405020304" pitchFamily="18" charset="0"/>
              </a:rPr>
              <a:t>Jane.Doe@va.gov</a:t>
            </a:r>
            <a:endParaRPr lang="en-US" sz="2400" dirty="0">
              <a:latin typeface="Times New Roman" panose="02020603050405020304" pitchFamily="18" charset="0"/>
            </a:endParaRPr>
          </a:p>
        </p:txBody>
      </p:sp>
    </p:spTree>
    <p:extLst>
      <p:ext uri="{BB962C8B-B14F-4D97-AF65-F5344CB8AC3E}">
        <p14:creationId xmlns:p14="http://schemas.microsoft.com/office/powerpoint/2010/main" val="23731331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dissolve">
                                      <p:cBhvr>
                                        <p:cTn id="7" dur="500"/>
                                        <p:tgtEl>
                                          <p:spTgt spid="297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advAuto="2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4C6DA0D5-7886-49B6-89B2-1ABF0A5FCA16}" type="slidenum">
              <a:rPr lang="en-US" altLang="en-US" sz="1400" b="0" smtClean="0">
                <a:solidFill>
                  <a:schemeClr val="tx1"/>
                </a:solidFill>
                <a:latin typeface="Times New Roman" charset="0"/>
              </a:rPr>
              <a:pPr algn="r" eaLnBrk="1" hangingPunct="1">
                <a:spcBef>
                  <a:spcPct val="0"/>
                </a:spcBef>
                <a:buFontTx/>
                <a:buNone/>
              </a:pPr>
              <a:t>23</a:t>
            </a:fld>
            <a:endParaRPr lang="en-US" altLang="en-US" sz="1400" b="0" smtClean="0">
              <a:solidFill>
                <a:schemeClr val="tx1"/>
              </a:solidFill>
              <a:latin typeface="Times New Roman" charset="0"/>
            </a:endParaRPr>
          </a:p>
        </p:txBody>
      </p:sp>
      <p:sp>
        <p:nvSpPr>
          <p:cNvPr id="24579" name="Rectangle 2"/>
          <p:cNvSpPr>
            <a:spLocks noGrp="1" noChangeArrowheads="1"/>
          </p:cNvSpPr>
          <p:nvPr>
            <p:ph type="title"/>
          </p:nvPr>
        </p:nvSpPr>
        <p:spPr/>
        <p:txBody>
          <a:bodyPr/>
          <a:lstStyle/>
          <a:p>
            <a:pPr indent="0" eaLnBrk="1" hangingPunct="1"/>
            <a:r>
              <a:rPr lang="en-US" altLang="en-US" smtClean="0"/>
              <a:t>Strong Passwords</a:t>
            </a:r>
          </a:p>
        </p:txBody>
      </p:sp>
      <p:sp>
        <p:nvSpPr>
          <p:cNvPr id="35849" name="Rectangle 9"/>
          <p:cNvSpPr>
            <a:spLocks noChangeArrowheads="1"/>
          </p:cNvSpPr>
          <p:nvPr/>
        </p:nvSpPr>
        <p:spPr bwMode="auto">
          <a:xfrm>
            <a:off x="812800" y="2563642"/>
            <a:ext cx="5181600" cy="3684758"/>
          </a:xfrm>
          <a:prstGeom prst="rect">
            <a:avLst/>
          </a:prstGeom>
          <a:solidFill>
            <a:srgbClr val="566FCD"/>
          </a:solidFill>
          <a:ln>
            <a:noFill/>
          </a:ln>
          <a:effectLst>
            <a:outerShdw dist="71842"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bIns="91440"/>
          <a:lstStyle/>
          <a:p>
            <a:pPr marL="228600" indent="-228600" algn="l">
              <a:lnSpc>
                <a:spcPct val="85000"/>
              </a:lnSpc>
              <a:spcBef>
                <a:spcPct val="35000"/>
              </a:spcBef>
              <a:buFont typeface="Wingdings" pitchFamily="2" charset="2"/>
              <a:buChar char="§"/>
              <a:defRPr/>
            </a:pPr>
            <a:r>
              <a:rPr lang="en-US" sz="2500" b="1" dirty="0">
                <a:solidFill>
                  <a:srgbClr val="FBDE4D"/>
                </a:solidFill>
                <a:effectLst>
                  <a:outerShdw blurRad="38100" dist="38100" dir="2700000" algn="tl">
                    <a:srgbClr val="000000"/>
                  </a:outerShdw>
                </a:effectLst>
                <a:latin typeface="Times New Roman" panose="02020603050405020304" pitchFamily="18" charset="0"/>
              </a:rPr>
              <a:t>8 to 15 characters</a:t>
            </a:r>
          </a:p>
          <a:p>
            <a:pPr marL="228600" indent="-228600" algn="l">
              <a:lnSpc>
                <a:spcPct val="85000"/>
              </a:lnSpc>
              <a:spcBef>
                <a:spcPct val="35000"/>
              </a:spcBef>
              <a:buFont typeface="Wingdings" pitchFamily="2" charset="2"/>
              <a:buChar char="§"/>
              <a:defRPr/>
            </a:pPr>
            <a:r>
              <a:rPr lang="en-US" sz="2500" b="1" dirty="0">
                <a:solidFill>
                  <a:srgbClr val="FBDE4D"/>
                </a:solidFill>
                <a:effectLst>
                  <a:outerShdw blurRad="38100" dist="38100" dir="2700000" algn="tl">
                    <a:srgbClr val="000000"/>
                  </a:outerShdw>
                </a:effectLst>
                <a:latin typeface="Times New Roman" panose="02020603050405020304" pitchFamily="18" charset="0"/>
              </a:rPr>
              <a:t>Minimum of one upper case alpha character</a:t>
            </a:r>
          </a:p>
          <a:p>
            <a:pPr marL="228600" indent="-228600" algn="l">
              <a:lnSpc>
                <a:spcPct val="85000"/>
              </a:lnSpc>
              <a:spcBef>
                <a:spcPct val="35000"/>
              </a:spcBef>
              <a:buFont typeface="Wingdings" pitchFamily="2" charset="2"/>
              <a:buChar char="§"/>
              <a:defRPr/>
            </a:pPr>
            <a:r>
              <a:rPr lang="en-US" sz="2500" b="1" dirty="0">
                <a:solidFill>
                  <a:srgbClr val="FBDE4D"/>
                </a:solidFill>
                <a:effectLst>
                  <a:outerShdw blurRad="38100" dist="38100" dir="2700000" algn="tl">
                    <a:srgbClr val="000000"/>
                  </a:outerShdw>
                </a:effectLst>
                <a:latin typeface="Times New Roman" panose="02020603050405020304" pitchFamily="18" charset="0"/>
              </a:rPr>
              <a:t>Minimum of one lower case alpha character</a:t>
            </a:r>
          </a:p>
          <a:p>
            <a:pPr marL="228600" indent="-228600" algn="l">
              <a:lnSpc>
                <a:spcPct val="85000"/>
              </a:lnSpc>
              <a:spcBef>
                <a:spcPct val="35000"/>
              </a:spcBef>
              <a:buFont typeface="Wingdings" pitchFamily="2" charset="2"/>
              <a:buChar char="§"/>
              <a:defRPr/>
            </a:pPr>
            <a:r>
              <a:rPr lang="en-US" sz="2500" b="1" dirty="0">
                <a:solidFill>
                  <a:srgbClr val="FBDE4D"/>
                </a:solidFill>
                <a:effectLst>
                  <a:outerShdw blurRad="38100" dist="38100" dir="2700000" algn="tl">
                    <a:srgbClr val="000000"/>
                  </a:outerShdw>
                </a:effectLst>
                <a:latin typeface="Times New Roman" panose="02020603050405020304" pitchFamily="18" charset="0"/>
              </a:rPr>
              <a:t>Minimum of one numeric character</a:t>
            </a:r>
          </a:p>
          <a:p>
            <a:pPr marL="228600" indent="-228600" algn="l">
              <a:lnSpc>
                <a:spcPct val="85000"/>
              </a:lnSpc>
              <a:spcBef>
                <a:spcPct val="35000"/>
              </a:spcBef>
              <a:buFont typeface="Wingdings" pitchFamily="2" charset="2"/>
              <a:buChar char="§"/>
              <a:defRPr/>
            </a:pPr>
            <a:r>
              <a:rPr lang="en-US" sz="2500" b="1" dirty="0">
                <a:solidFill>
                  <a:srgbClr val="FBDE4D"/>
                </a:solidFill>
                <a:effectLst>
                  <a:outerShdw blurRad="38100" dist="38100" dir="2700000" algn="tl">
                    <a:srgbClr val="000000"/>
                  </a:outerShdw>
                </a:effectLst>
                <a:latin typeface="Times New Roman" panose="02020603050405020304" pitchFamily="18" charset="0"/>
              </a:rPr>
              <a:t>Minimum of one special character:  !  @  #  $  %  &amp;  *  (  )  -  _  =   ,  .  ;  :  ’  ”</a:t>
            </a:r>
          </a:p>
        </p:txBody>
      </p:sp>
      <p:sp>
        <p:nvSpPr>
          <p:cNvPr id="35850" name="Rectangle 10"/>
          <p:cNvSpPr>
            <a:spLocks noChangeArrowheads="1"/>
          </p:cNvSpPr>
          <p:nvPr/>
        </p:nvSpPr>
        <p:spPr bwMode="auto">
          <a:xfrm>
            <a:off x="6502400" y="2563642"/>
            <a:ext cx="5181600" cy="3684758"/>
          </a:xfrm>
          <a:prstGeom prst="rect">
            <a:avLst/>
          </a:prstGeom>
          <a:solidFill>
            <a:srgbClr val="566FCD"/>
          </a:solidFill>
          <a:ln>
            <a:noFill/>
          </a:ln>
          <a:effectLst>
            <a:outerShdw dist="71842"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bIns="91440"/>
          <a:lstStyle/>
          <a:p>
            <a:pPr marL="228600" indent="-228600" algn="l">
              <a:lnSpc>
                <a:spcPct val="85000"/>
              </a:lnSpc>
              <a:spcBef>
                <a:spcPct val="35000"/>
              </a:spcBef>
              <a:buFont typeface="Wingdings" pitchFamily="2" charset="2"/>
              <a:buChar char="§"/>
              <a:defRPr/>
            </a:pPr>
            <a:r>
              <a:rPr lang="en-US" b="1" dirty="0">
                <a:solidFill>
                  <a:srgbClr val="FBDE4D"/>
                </a:solidFill>
                <a:effectLst>
                  <a:outerShdw blurRad="38100" dist="38100" dir="2700000" algn="tl">
                    <a:srgbClr val="000000"/>
                  </a:outerShdw>
                </a:effectLst>
                <a:latin typeface="Times New Roman" panose="02020603050405020304" pitchFamily="18" charset="0"/>
              </a:rPr>
              <a:t>A space</a:t>
            </a:r>
          </a:p>
          <a:p>
            <a:pPr marL="571500" lvl="1" indent="-228600" algn="l">
              <a:lnSpc>
                <a:spcPct val="85000"/>
              </a:lnSpc>
              <a:spcBef>
                <a:spcPct val="35000"/>
              </a:spcBef>
              <a:buFont typeface="Wingdings" pitchFamily="2" charset="2"/>
              <a:buChar char="Ø"/>
              <a:defRPr/>
            </a:pPr>
            <a:r>
              <a:rPr lang="en-US" sz="2000" b="1" dirty="0">
                <a:solidFill>
                  <a:srgbClr val="FBDE4D"/>
                </a:solidFill>
                <a:effectLst>
                  <a:outerShdw blurRad="38100" dist="38100" dir="2700000" algn="tl">
                    <a:srgbClr val="000000"/>
                  </a:outerShdw>
                </a:effectLst>
                <a:latin typeface="Times New Roman" panose="02020603050405020304" pitchFamily="18" charset="0"/>
              </a:rPr>
              <a:t>Example: US </a:t>
            </a:r>
            <a:r>
              <a:rPr lang="en-US" sz="2000" b="1" dirty="0" err="1">
                <a:solidFill>
                  <a:srgbClr val="FBDE4D"/>
                </a:solidFill>
                <a:effectLst>
                  <a:outerShdw blurRad="38100" dist="38100" dir="2700000" algn="tl">
                    <a:srgbClr val="000000"/>
                  </a:outerShdw>
                </a:effectLst>
                <a:latin typeface="Times New Roman" panose="02020603050405020304" pitchFamily="18" charset="0"/>
              </a:rPr>
              <a:t>Gov</a:t>
            </a:r>
            <a:endParaRPr lang="en-US" sz="2000" b="1" dirty="0">
              <a:solidFill>
                <a:srgbClr val="FBDE4D"/>
              </a:solidFill>
              <a:effectLst>
                <a:outerShdw blurRad="38100" dist="38100" dir="2700000" algn="tl">
                  <a:srgbClr val="000000"/>
                </a:outerShdw>
              </a:effectLst>
              <a:latin typeface="Times New Roman" panose="02020603050405020304" pitchFamily="18" charset="0"/>
            </a:endParaRPr>
          </a:p>
          <a:p>
            <a:pPr marL="228600" indent="-228600" algn="l">
              <a:lnSpc>
                <a:spcPct val="85000"/>
              </a:lnSpc>
              <a:spcBef>
                <a:spcPct val="35000"/>
              </a:spcBef>
              <a:buFont typeface="Wingdings" pitchFamily="2" charset="2"/>
              <a:buChar char="§"/>
              <a:defRPr/>
            </a:pPr>
            <a:r>
              <a:rPr lang="en-US" sz="2500" b="1" dirty="0" smtClean="0">
                <a:solidFill>
                  <a:srgbClr val="FBDE4D"/>
                </a:solidFill>
                <a:effectLst>
                  <a:outerShdw blurRad="38100" dist="38100" dir="2700000" algn="tl">
                    <a:srgbClr val="000000"/>
                  </a:outerShdw>
                </a:effectLst>
                <a:latin typeface="Times New Roman" panose="02020603050405020304" pitchFamily="18" charset="0"/>
              </a:rPr>
              <a:t>May not be changed more than once in a 24 hour period.  </a:t>
            </a:r>
          </a:p>
          <a:p>
            <a:pPr marL="228600" indent="-228600" algn="l">
              <a:lnSpc>
                <a:spcPct val="85000"/>
              </a:lnSpc>
              <a:spcBef>
                <a:spcPct val="35000"/>
              </a:spcBef>
              <a:buFont typeface="Wingdings" pitchFamily="2" charset="2"/>
              <a:buChar char="§"/>
              <a:defRPr/>
            </a:pPr>
            <a:r>
              <a:rPr lang="en-US" sz="2500" b="1" dirty="0" smtClean="0">
                <a:solidFill>
                  <a:srgbClr val="FBDE4D"/>
                </a:solidFill>
                <a:effectLst>
                  <a:outerShdw blurRad="38100" dist="38100" dir="2700000" algn="tl">
                    <a:srgbClr val="000000"/>
                  </a:outerShdw>
                </a:effectLst>
                <a:latin typeface="Times New Roman" panose="02020603050405020304" pitchFamily="18" charset="0"/>
              </a:rPr>
              <a:t>Must be different than the last ten (10) created by the user.</a:t>
            </a:r>
            <a:endParaRPr lang="en-US" sz="2000" b="1" dirty="0">
              <a:solidFill>
                <a:srgbClr val="FBDE4D"/>
              </a:solidFill>
              <a:effectLst>
                <a:outerShdw blurRad="38100" dist="38100" dir="2700000" algn="tl">
                  <a:srgbClr val="000000"/>
                </a:outerShdw>
              </a:effectLst>
              <a:latin typeface="Times New Roman" panose="02020603050405020304" pitchFamily="18" charset="0"/>
            </a:endParaRPr>
          </a:p>
          <a:p>
            <a:pPr marL="342900" lvl="1" algn="l">
              <a:lnSpc>
                <a:spcPct val="85000"/>
              </a:lnSpc>
              <a:spcBef>
                <a:spcPct val="35000"/>
              </a:spcBef>
              <a:defRPr/>
            </a:pPr>
            <a:endParaRPr lang="en-US" sz="2000" b="1" dirty="0">
              <a:solidFill>
                <a:schemeClr val="bg1"/>
              </a:solidFill>
              <a:effectLst>
                <a:outerShdw blurRad="38100" dist="38100" dir="2700000" algn="tl">
                  <a:srgbClr val="000000"/>
                </a:outerShdw>
              </a:effectLst>
              <a:latin typeface="Times New Roman" panose="02020603050405020304" pitchFamily="18" charset="0"/>
            </a:endParaRPr>
          </a:p>
        </p:txBody>
      </p:sp>
      <p:sp>
        <p:nvSpPr>
          <p:cNvPr id="35851" name="Text Box 11"/>
          <p:cNvSpPr txBox="1">
            <a:spLocks noChangeArrowheads="1"/>
          </p:cNvSpPr>
          <p:nvPr/>
        </p:nvSpPr>
        <p:spPr bwMode="auto">
          <a:xfrm>
            <a:off x="812800" y="1905000"/>
            <a:ext cx="5283200" cy="475515"/>
          </a:xfrm>
          <a:prstGeom prst="rect">
            <a:avLst/>
          </a:prstGeom>
          <a:solidFill>
            <a:srgbClr val="566F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35000"/>
              </a:spcBef>
              <a:buClr>
                <a:srgbClr val="FEB932"/>
              </a:buClr>
              <a:defRPr/>
            </a:pPr>
            <a:r>
              <a:rPr lang="en-US" b="1" u="sng" dirty="0">
                <a:solidFill>
                  <a:srgbClr val="FDFDFD"/>
                </a:solidFill>
                <a:effectLst>
                  <a:outerShdw blurRad="38100" dist="38100" dir="2700000" algn="tl">
                    <a:srgbClr val="000000"/>
                  </a:outerShdw>
                </a:effectLst>
                <a:latin typeface="Times New Roman" panose="02020603050405020304" pitchFamily="18" charset="0"/>
              </a:rPr>
              <a:t>Must Have</a:t>
            </a:r>
          </a:p>
          <a:p>
            <a:pPr>
              <a:lnSpc>
                <a:spcPct val="85000"/>
              </a:lnSpc>
              <a:spcBef>
                <a:spcPct val="35000"/>
              </a:spcBef>
              <a:buClr>
                <a:srgbClr val="FEB932"/>
              </a:buClr>
              <a:defRPr/>
            </a:pPr>
            <a:endParaRPr lang="en-US" sz="800" b="1" u="sng" dirty="0">
              <a:solidFill>
                <a:srgbClr val="FDFDFD"/>
              </a:solidFill>
              <a:effectLst>
                <a:outerShdw blurRad="38100" dist="38100" dir="2700000" algn="tl">
                  <a:srgbClr val="000000"/>
                </a:outerShdw>
              </a:effectLst>
              <a:latin typeface="Times New Roman" panose="02020603050405020304" pitchFamily="18" charset="0"/>
            </a:endParaRPr>
          </a:p>
        </p:txBody>
      </p:sp>
      <p:sp>
        <p:nvSpPr>
          <p:cNvPr id="35853" name="Text Box 13"/>
          <p:cNvSpPr txBox="1">
            <a:spLocks noChangeArrowheads="1"/>
          </p:cNvSpPr>
          <p:nvPr/>
        </p:nvSpPr>
        <p:spPr bwMode="auto">
          <a:xfrm>
            <a:off x="6502400" y="1905000"/>
            <a:ext cx="5181600" cy="475515"/>
          </a:xfrm>
          <a:prstGeom prst="rect">
            <a:avLst/>
          </a:prstGeom>
          <a:solidFill>
            <a:srgbClr val="566F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35000"/>
              </a:spcBef>
              <a:buClr>
                <a:srgbClr val="FEB932"/>
              </a:buClr>
              <a:defRPr/>
            </a:pPr>
            <a:r>
              <a:rPr lang="en-US" b="1" u="sng" dirty="0">
                <a:solidFill>
                  <a:srgbClr val="FDFDFD"/>
                </a:solidFill>
                <a:effectLst>
                  <a:outerShdw blurRad="38100" dist="38100" dir="2700000" algn="tl">
                    <a:srgbClr val="000000"/>
                  </a:outerShdw>
                </a:effectLst>
                <a:latin typeface="Times New Roman" panose="02020603050405020304" pitchFamily="18" charset="0"/>
              </a:rPr>
              <a:t>Must </a:t>
            </a:r>
            <a:r>
              <a:rPr lang="en-US" b="1" u="sng" dirty="0">
                <a:solidFill>
                  <a:srgbClr val="FBDE4D"/>
                </a:solidFill>
                <a:effectLst>
                  <a:outerShdw blurRad="38100" dist="38100" dir="2700000" algn="tl">
                    <a:srgbClr val="000000"/>
                  </a:outerShdw>
                </a:effectLst>
                <a:latin typeface="Times New Roman" panose="02020603050405020304" pitchFamily="18" charset="0"/>
              </a:rPr>
              <a:t>Not</a:t>
            </a:r>
            <a:r>
              <a:rPr lang="en-US" b="1" u="sng" dirty="0">
                <a:solidFill>
                  <a:srgbClr val="FDFDFD"/>
                </a:solidFill>
                <a:effectLst>
                  <a:outerShdw blurRad="38100" dist="38100" dir="2700000" algn="tl">
                    <a:srgbClr val="000000"/>
                  </a:outerShdw>
                </a:effectLst>
                <a:latin typeface="Times New Roman" panose="02020603050405020304" pitchFamily="18" charset="0"/>
              </a:rPr>
              <a:t> Have</a:t>
            </a:r>
          </a:p>
          <a:p>
            <a:pPr>
              <a:lnSpc>
                <a:spcPct val="85000"/>
              </a:lnSpc>
              <a:spcBef>
                <a:spcPct val="35000"/>
              </a:spcBef>
              <a:buClr>
                <a:srgbClr val="FEB932"/>
              </a:buClr>
              <a:defRPr/>
            </a:pPr>
            <a:endParaRPr lang="en-US" sz="800" b="1" u="sng" dirty="0">
              <a:solidFill>
                <a:srgbClr val="FDFDFD"/>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201841919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5849">
                                            <p:txEl>
                                              <p:pRg st="0" end="0"/>
                                            </p:txEl>
                                          </p:spTgt>
                                        </p:tgtEl>
                                        <p:attrNameLst>
                                          <p:attrName>style.visibility</p:attrName>
                                        </p:attrNameLst>
                                      </p:cBhvr>
                                      <p:to>
                                        <p:strVal val="visible"/>
                                      </p:to>
                                    </p:set>
                                    <p:animEffect transition="in" filter="dissolve">
                                      <p:cBhvr>
                                        <p:cTn id="7" dur="500"/>
                                        <p:tgtEl>
                                          <p:spTgt spid="35849">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35849">
                                            <p:txEl>
                                              <p:pRg st="1" end="1"/>
                                            </p:txEl>
                                          </p:spTgt>
                                        </p:tgtEl>
                                        <p:attrNameLst>
                                          <p:attrName>style.visibility</p:attrName>
                                        </p:attrNameLst>
                                      </p:cBhvr>
                                      <p:to>
                                        <p:strVal val="visible"/>
                                      </p:to>
                                    </p:set>
                                    <p:animEffect transition="in" filter="dissolve">
                                      <p:cBhvr>
                                        <p:cTn id="11" dur="500"/>
                                        <p:tgtEl>
                                          <p:spTgt spid="35849">
                                            <p:txEl>
                                              <p:pRg st="1" end="1"/>
                                            </p:txEl>
                                          </p:spTgt>
                                        </p:tgtEl>
                                      </p:cBhvr>
                                    </p:animEffect>
                                  </p:childTnLst>
                                </p:cTn>
                              </p:par>
                            </p:childTnLst>
                          </p:cTn>
                        </p:par>
                        <p:par>
                          <p:cTn id="12" fill="hold" nodeType="afterGroup">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35849">
                                            <p:txEl>
                                              <p:pRg st="2" end="2"/>
                                            </p:txEl>
                                          </p:spTgt>
                                        </p:tgtEl>
                                        <p:attrNameLst>
                                          <p:attrName>style.visibility</p:attrName>
                                        </p:attrNameLst>
                                      </p:cBhvr>
                                      <p:to>
                                        <p:strVal val="visible"/>
                                      </p:to>
                                    </p:set>
                                    <p:animEffect transition="in" filter="dissolve">
                                      <p:cBhvr>
                                        <p:cTn id="15" dur="500"/>
                                        <p:tgtEl>
                                          <p:spTgt spid="35849">
                                            <p:txEl>
                                              <p:pRg st="2" end="2"/>
                                            </p:txEl>
                                          </p:spTgt>
                                        </p:tgtEl>
                                      </p:cBhvr>
                                    </p:animEffect>
                                  </p:childTnLst>
                                </p:cTn>
                              </p:par>
                            </p:childTnLst>
                          </p:cTn>
                        </p:par>
                        <p:par>
                          <p:cTn id="16" fill="hold" nodeType="afterGroup">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35849">
                                            <p:txEl>
                                              <p:pRg st="3" end="3"/>
                                            </p:txEl>
                                          </p:spTgt>
                                        </p:tgtEl>
                                        <p:attrNameLst>
                                          <p:attrName>style.visibility</p:attrName>
                                        </p:attrNameLst>
                                      </p:cBhvr>
                                      <p:to>
                                        <p:strVal val="visible"/>
                                      </p:to>
                                    </p:set>
                                    <p:animEffect transition="in" filter="dissolve">
                                      <p:cBhvr>
                                        <p:cTn id="19" dur="500"/>
                                        <p:tgtEl>
                                          <p:spTgt spid="35849">
                                            <p:txEl>
                                              <p:pRg st="3" end="3"/>
                                            </p:txEl>
                                          </p:spTgt>
                                        </p:tgtEl>
                                      </p:cBhvr>
                                    </p:animEffect>
                                  </p:childTnLst>
                                </p:cTn>
                              </p:par>
                            </p:childTnLst>
                          </p:cTn>
                        </p:par>
                        <p:par>
                          <p:cTn id="20" fill="hold" nodeType="afterGroup">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35849">
                                            <p:txEl>
                                              <p:pRg st="4" end="4"/>
                                            </p:txEl>
                                          </p:spTgt>
                                        </p:tgtEl>
                                        <p:attrNameLst>
                                          <p:attrName>style.visibility</p:attrName>
                                        </p:attrNameLst>
                                      </p:cBhvr>
                                      <p:to>
                                        <p:strVal val="visible"/>
                                      </p:to>
                                    </p:set>
                                    <p:animEffect transition="in" filter="dissolve">
                                      <p:cBhvr>
                                        <p:cTn id="23" dur="500"/>
                                        <p:tgtEl>
                                          <p:spTgt spid="35849">
                                            <p:txEl>
                                              <p:pRg st="4" end="4"/>
                                            </p:txEl>
                                          </p:spTgt>
                                        </p:tgtEl>
                                      </p:cBhvr>
                                    </p:animEffect>
                                  </p:childTnLst>
                                </p:cTn>
                              </p:par>
                            </p:childTnLst>
                          </p:cTn>
                        </p:par>
                        <p:par>
                          <p:cTn id="24" fill="hold" nodeType="afterGroup">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35850">
                                            <p:txEl>
                                              <p:pRg st="0" end="0"/>
                                            </p:txEl>
                                          </p:spTgt>
                                        </p:tgtEl>
                                        <p:attrNameLst>
                                          <p:attrName>style.visibility</p:attrName>
                                        </p:attrNameLst>
                                      </p:cBhvr>
                                      <p:to>
                                        <p:strVal val="visible"/>
                                      </p:to>
                                    </p:set>
                                    <p:animEffect transition="in" filter="dissolve">
                                      <p:cBhvr>
                                        <p:cTn id="27" dur="500"/>
                                        <p:tgtEl>
                                          <p:spTgt spid="35850">
                                            <p:txEl>
                                              <p:pRg st="0" end="0"/>
                                            </p:txEl>
                                          </p:spTgt>
                                        </p:tgtEl>
                                      </p:cBhvr>
                                    </p:animEffect>
                                  </p:childTnLst>
                                </p:cTn>
                              </p:par>
                              <p:par>
                                <p:cTn id="28" presetID="9" presetClass="entr" presetSubtype="0" fill="hold" grpId="0" nodeType="withEffect">
                                  <p:stCondLst>
                                    <p:cond delay="2000"/>
                                  </p:stCondLst>
                                  <p:childTnLst>
                                    <p:set>
                                      <p:cBhvr>
                                        <p:cTn id="29" dur="1" fill="hold">
                                          <p:stCondLst>
                                            <p:cond delay="0"/>
                                          </p:stCondLst>
                                        </p:cTn>
                                        <p:tgtEl>
                                          <p:spTgt spid="35850">
                                            <p:txEl>
                                              <p:pRg st="1" end="1"/>
                                            </p:txEl>
                                          </p:spTgt>
                                        </p:tgtEl>
                                        <p:attrNameLst>
                                          <p:attrName>style.visibility</p:attrName>
                                        </p:attrNameLst>
                                      </p:cBhvr>
                                      <p:to>
                                        <p:strVal val="visible"/>
                                      </p:to>
                                    </p:set>
                                    <p:animEffect transition="in" filter="dissolve">
                                      <p:cBhvr>
                                        <p:cTn id="30" dur="500"/>
                                        <p:tgtEl>
                                          <p:spTgt spid="35850">
                                            <p:txEl>
                                              <p:pRg st="1" end="1"/>
                                            </p:txEl>
                                          </p:spTgt>
                                        </p:tgtEl>
                                      </p:cBhvr>
                                    </p:animEffect>
                                  </p:childTnLst>
                                </p:cTn>
                              </p:par>
                            </p:childTnLst>
                          </p:cTn>
                        </p:par>
                        <p:par>
                          <p:cTn id="31" fill="hold" nodeType="afterGroup">
                            <p:stCondLst>
                              <p:cond delay="15000"/>
                            </p:stCondLst>
                            <p:childTnLst>
                              <p:par>
                                <p:cTn id="32" presetID="9" presetClass="entr" presetSubtype="0" fill="hold" grpId="0" nodeType="afterEffect">
                                  <p:stCondLst>
                                    <p:cond delay="2000"/>
                                  </p:stCondLst>
                                  <p:childTnLst>
                                    <p:set>
                                      <p:cBhvr>
                                        <p:cTn id="33" dur="1" fill="hold">
                                          <p:stCondLst>
                                            <p:cond delay="0"/>
                                          </p:stCondLst>
                                        </p:cTn>
                                        <p:tgtEl>
                                          <p:spTgt spid="35850">
                                            <p:txEl>
                                              <p:pRg st="2" end="2"/>
                                            </p:txEl>
                                          </p:spTgt>
                                        </p:tgtEl>
                                        <p:attrNameLst>
                                          <p:attrName>style.visibility</p:attrName>
                                        </p:attrNameLst>
                                      </p:cBhvr>
                                      <p:to>
                                        <p:strVal val="visible"/>
                                      </p:to>
                                    </p:set>
                                    <p:animEffect transition="in" filter="dissolve">
                                      <p:cBhvr>
                                        <p:cTn id="34" dur="500"/>
                                        <p:tgtEl>
                                          <p:spTgt spid="35850">
                                            <p:txEl>
                                              <p:pRg st="2" end="2"/>
                                            </p:txEl>
                                          </p:spTgt>
                                        </p:tgtEl>
                                      </p:cBhvr>
                                    </p:animEffect>
                                  </p:childTnLst>
                                </p:cTn>
                              </p:par>
                            </p:childTnLst>
                          </p:cTn>
                        </p:par>
                        <p:par>
                          <p:cTn id="35" fill="hold">
                            <p:stCondLst>
                              <p:cond delay="17500"/>
                            </p:stCondLst>
                            <p:childTnLst>
                              <p:par>
                                <p:cTn id="36" presetID="9" presetClass="entr" presetSubtype="0" fill="hold" grpId="0" nodeType="afterEffect">
                                  <p:stCondLst>
                                    <p:cond delay="4000"/>
                                  </p:stCondLst>
                                  <p:childTnLst>
                                    <p:set>
                                      <p:cBhvr>
                                        <p:cTn id="37" dur="1" fill="hold">
                                          <p:stCondLst>
                                            <p:cond delay="0"/>
                                          </p:stCondLst>
                                        </p:cTn>
                                        <p:tgtEl>
                                          <p:spTgt spid="35850">
                                            <p:txEl>
                                              <p:pRg st="3" end="3"/>
                                            </p:txEl>
                                          </p:spTgt>
                                        </p:tgtEl>
                                        <p:attrNameLst>
                                          <p:attrName>style.visibility</p:attrName>
                                        </p:attrNameLst>
                                      </p:cBhvr>
                                      <p:to>
                                        <p:strVal val="visible"/>
                                      </p:to>
                                    </p:set>
                                    <p:animEffect transition="in" filter="dissolve">
                                      <p:cBhvr>
                                        <p:cTn id="38" dur="500"/>
                                        <p:tgtEl>
                                          <p:spTgt spid="358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build="p" autoUpdateAnimBg="0" advAuto="2000"/>
      <p:bldP spid="35850" grpId="0" build="p" autoUpdateAnimBg="0" advAuto="2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45E511C4-E0E5-498E-97D6-0DDB1CF5EDE7}" type="slidenum">
              <a:rPr lang="en-US" altLang="en-US" sz="1400" b="0" smtClean="0">
                <a:solidFill>
                  <a:schemeClr val="tx1"/>
                </a:solidFill>
                <a:latin typeface="Times New Roman" charset="0"/>
              </a:rPr>
              <a:pPr algn="r" eaLnBrk="1" hangingPunct="1">
                <a:spcBef>
                  <a:spcPct val="0"/>
                </a:spcBef>
                <a:buFontTx/>
                <a:buNone/>
              </a:pPr>
              <a:t>24</a:t>
            </a:fld>
            <a:endParaRPr lang="en-US" altLang="en-US" sz="1400" b="0" smtClean="0">
              <a:solidFill>
                <a:schemeClr val="tx1"/>
              </a:solidFill>
              <a:latin typeface="Times New Roman" charset="0"/>
            </a:endParaRPr>
          </a:p>
        </p:txBody>
      </p:sp>
      <p:sp>
        <p:nvSpPr>
          <p:cNvPr id="25603" name="Rectangle 2"/>
          <p:cNvSpPr>
            <a:spLocks noGrp="1" noChangeArrowheads="1"/>
          </p:cNvSpPr>
          <p:nvPr>
            <p:ph type="title"/>
          </p:nvPr>
        </p:nvSpPr>
        <p:spPr/>
        <p:txBody>
          <a:bodyPr/>
          <a:lstStyle/>
          <a:p>
            <a:pPr indent="0" eaLnBrk="1" hangingPunct="1"/>
            <a:r>
              <a:rPr lang="en-US" altLang="en-US" smtClean="0"/>
              <a:t>More About Passwords</a:t>
            </a:r>
          </a:p>
        </p:txBody>
      </p:sp>
      <p:sp>
        <p:nvSpPr>
          <p:cNvPr id="37892" name="Rectangle 4"/>
          <p:cNvSpPr>
            <a:spLocks noChangeArrowheads="1"/>
          </p:cNvSpPr>
          <p:nvPr/>
        </p:nvSpPr>
        <p:spPr bwMode="auto">
          <a:xfrm>
            <a:off x="1117600" y="1676400"/>
            <a:ext cx="10363200" cy="4648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40000"/>
              </a:spcBef>
            </a:pPr>
            <a:endParaRPr lang="en-US" altLang="en-US" b="0" dirty="0">
              <a:solidFill>
                <a:srgbClr val="F5CB53"/>
              </a:solidFill>
              <a:latin typeface="Times New Roman" panose="02020603050405020304" pitchFamily="18" charset="0"/>
            </a:endParaRPr>
          </a:p>
        </p:txBody>
      </p:sp>
      <p:sp>
        <p:nvSpPr>
          <p:cNvPr id="2" name="Rectangle 1"/>
          <p:cNvSpPr/>
          <p:nvPr/>
        </p:nvSpPr>
        <p:spPr>
          <a:xfrm>
            <a:off x="1083733" y="1984564"/>
            <a:ext cx="10803467" cy="3046988"/>
          </a:xfrm>
          <a:prstGeom prst="rect">
            <a:avLst/>
          </a:prstGeom>
        </p:spPr>
        <p:txBody>
          <a:bodyPr wrap="square">
            <a:spAutoFit/>
          </a:bodyPr>
          <a:lstStyle/>
          <a:p>
            <a:r>
              <a:rPr lang="en-US" sz="3200" dirty="0" smtClean="0">
                <a:latin typeface="Times New Roman" panose="02020603050405020304" pitchFamily="18" charset="0"/>
              </a:rPr>
              <a:t>A new password must be different from the last 10 that you created</a:t>
            </a:r>
          </a:p>
          <a:p>
            <a:r>
              <a:rPr lang="en-US" sz="3200" dirty="0" smtClean="0">
                <a:latin typeface="Times New Roman" panose="02020603050405020304" pitchFamily="18" charset="0"/>
              </a:rPr>
              <a:t>You will be locked out of the system after three consecutive incorrect password entries</a:t>
            </a:r>
          </a:p>
          <a:p>
            <a:r>
              <a:rPr lang="en-US" sz="3200" dirty="0" smtClean="0">
                <a:latin typeface="Times New Roman" panose="02020603050405020304" pitchFamily="18" charset="0"/>
              </a:rPr>
              <a:t>Passwords are case sensitive</a:t>
            </a:r>
            <a:br>
              <a:rPr lang="en-US" sz="3200" dirty="0" smtClean="0">
                <a:latin typeface="Times New Roman" panose="02020603050405020304" pitchFamily="18" charset="0"/>
              </a:rPr>
            </a:br>
            <a:r>
              <a:rPr lang="en-US" sz="3200" dirty="0" smtClean="0">
                <a:latin typeface="Times New Roman" panose="02020603050405020304" pitchFamily="18" charset="0"/>
              </a:rPr>
              <a:t>(tip: do not create your password with the “CAPS LOCK” on)</a:t>
            </a:r>
            <a:endParaRPr lang="en-US" sz="3200" dirty="0">
              <a:latin typeface="Times New Roman" panose="02020603050405020304" pitchFamily="18" charset="0"/>
            </a:endParaRPr>
          </a:p>
        </p:txBody>
      </p:sp>
    </p:spTree>
    <p:extLst>
      <p:ext uri="{BB962C8B-B14F-4D97-AF65-F5344CB8AC3E}">
        <p14:creationId xmlns:p14="http://schemas.microsoft.com/office/powerpoint/2010/main" val="236021775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advAuto="2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FDCFDFED-EB03-4AD5-B0F1-46C6A0374D62}" type="slidenum">
              <a:rPr lang="en-US" altLang="en-US" sz="1400" b="0" smtClean="0">
                <a:solidFill>
                  <a:schemeClr val="tx1"/>
                </a:solidFill>
                <a:latin typeface="Times New Roman" charset="0"/>
              </a:rPr>
              <a:pPr algn="r" eaLnBrk="1" hangingPunct="1">
                <a:spcBef>
                  <a:spcPct val="0"/>
                </a:spcBef>
                <a:buFontTx/>
                <a:buNone/>
              </a:pPr>
              <a:t>25</a:t>
            </a:fld>
            <a:endParaRPr lang="en-US" altLang="en-US" sz="1400" b="0" smtClean="0">
              <a:solidFill>
                <a:schemeClr val="tx1"/>
              </a:solidFill>
              <a:latin typeface="Times New Roman" charset="0"/>
            </a:endParaRPr>
          </a:p>
        </p:txBody>
      </p:sp>
      <p:sp>
        <p:nvSpPr>
          <p:cNvPr id="26627" name="Rectangle 2"/>
          <p:cNvSpPr>
            <a:spLocks noGrp="1" noChangeArrowheads="1"/>
          </p:cNvSpPr>
          <p:nvPr>
            <p:ph type="title"/>
          </p:nvPr>
        </p:nvSpPr>
        <p:spPr/>
        <p:txBody>
          <a:bodyPr/>
          <a:lstStyle/>
          <a:p>
            <a:pPr indent="0" eaLnBrk="1" hangingPunct="1"/>
            <a:r>
              <a:rPr lang="en-US" altLang="en-US" smtClean="0"/>
              <a:t>More About Passwords (cont.)</a:t>
            </a:r>
          </a:p>
        </p:txBody>
      </p:sp>
      <p:sp>
        <p:nvSpPr>
          <p:cNvPr id="38915" name="Rectangle 3"/>
          <p:cNvSpPr>
            <a:spLocks noChangeArrowheads="1"/>
          </p:cNvSpPr>
          <p:nvPr/>
        </p:nvSpPr>
        <p:spPr bwMode="auto">
          <a:xfrm>
            <a:off x="1219200" y="1676400"/>
            <a:ext cx="10566400" cy="4648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indent="0" eaLnBrk="1" hangingPunct="1">
              <a:spcBef>
                <a:spcPct val="40000"/>
              </a:spcBef>
              <a:buNone/>
            </a:pPr>
            <a:endParaRPr lang="en-US" altLang="en-US" b="0" dirty="0">
              <a:solidFill>
                <a:srgbClr val="F5CB53"/>
              </a:solidFill>
              <a:latin typeface="Times New Roman" panose="02020603050405020304" pitchFamily="18" charset="0"/>
            </a:endParaRPr>
          </a:p>
        </p:txBody>
      </p:sp>
      <p:sp>
        <p:nvSpPr>
          <p:cNvPr id="2" name="Rectangle 1"/>
          <p:cNvSpPr/>
          <p:nvPr/>
        </p:nvSpPr>
        <p:spPr>
          <a:xfrm>
            <a:off x="1100667" y="2133600"/>
            <a:ext cx="10838048" cy="2062103"/>
          </a:xfrm>
          <a:prstGeom prst="rect">
            <a:avLst/>
          </a:prstGeom>
        </p:spPr>
        <p:txBody>
          <a:bodyPr wrap="square">
            <a:spAutoFit/>
          </a:bodyPr>
          <a:lstStyle/>
          <a:p>
            <a:r>
              <a:rPr lang="en-US" sz="3200" dirty="0">
                <a:latin typeface="Times New Roman" panose="02020603050405020304" pitchFamily="18" charset="0"/>
              </a:rPr>
              <a:t>Do not record your password in writing</a:t>
            </a:r>
          </a:p>
          <a:p>
            <a:r>
              <a:rPr lang="en-US" sz="3200" dirty="0">
                <a:latin typeface="Times New Roman" panose="02020603050405020304" pitchFamily="18" charset="0"/>
              </a:rPr>
              <a:t>Do not share your password or accept another user’s password</a:t>
            </a:r>
          </a:p>
          <a:p>
            <a:r>
              <a:rPr lang="en-US" sz="3200" dirty="0">
                <a:latin typeface="Times New Roman" panose="02020603050405020304" pitchFamily="18" charset="0"/>
              </a:rPr>
              <a:t>Do not use something anyone can guess such as names of your spouse, pets, children or words found in a dictionary</a:t>
            </a:r>
          </a:p>
        </p:txBody>
      </p:sp>
    </p:spTree>
    <p:extLst>
      <p:ext uri="{BB962C8B-B14F-4D97-AF65-F5344CB8AC3E}">
        <p14:creationId xmlns:p14="http://schemas.microsoft.com/office/powerpoint/2010/main" val="463308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advAuto="2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indent="0" eaLnBrk="1" hangingPunct="1"/>
            <a:r>
              <a:rPr lang="en-US" altLang="en-US" smtClean="0"/>
              <a:t>If You Forget Your Password</a:t>
            </a:r>
          </a:p>
        </p:txBody>
      </p:sp>
      <p:sp>
        <p:nvSpPr>
          <p:cNvPr id="3" name="Content Placeholder 2"/>
          <p:cNvSpPr>
            <a:spLocks noGrp="1"/>
          </p:cNvSpPr>
          <p:nvPr>
            <p:ph sz="half" idx="1"/>
          </p:nvPr>
        </p:nvSpPr>
        <p:spPr/>
        <p:txBody>
          <a:bodyPr/>
          <a:lstStyle/>
          <a:p>
            <a:r>
              <a:rPr lang="en-US" sz="2000" dirty="0"/>
              <a:t>You will get a message when you have unsuccessfully entered a password and are about to get locked out.  If you get locked out of DPRIS Web you must go to your Super User.  Before you get locked out click on FORGOT PASSWORD on the DPRIS Home Page.</a:t>
            </a:r>
          </a:p>
          <a:p>
            <a:r>
              <a:rPr lang="en-US" sz="2000" dirty="0"/>
              <a:t>You will be prompted to enter your User ID and email address.</a:t>
            </a:r>
          </a:p>
          <a:p>
            <a:endParaRPr lang="en-US" dirty="0"/>
          </a:p>
        </p:txBody>
      </p:sp>
      <p:sp>
        <p:nvSpPr>
          <p:cNvPr id="28674"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DBC10B69-2744-4C32-BC21-394FC55BB2CD}" type="slidenum">
              <a:rPr lang="en-US" altLang="en-US" sz="1400" b="0" smtClean="0">
                <a:solidFill>
                  <a:schemeClr val="tx1"/>
                </a:solidFill>
                <a:latin typeface="Times New Roman" charset="0"/>
              </a:rPr>
              <a:pPr algn="r" eaLnBrk="1" hangingPunct="1">
                <a:spcBef>
                  <a:spcPct val="0"/>
                </a:spcBef>
                <a:buFontTx/>
                <a:buNone/>
              </a:pPr>
              <a:t>26</a:t>
            </a:fld>
            <a:endParaRPr lang="en-US" altLang="en-US" sz="1400" b="0" smtClean="0">
              <a:solidFill>
                <a:schemeClr val="tx1"/>
              </a:solidFill>
              <a:latin typeface="Times New Roman" charset="0"/>
            </a:endParaRPr>
          </a:p>
        </p:txBody>
      </p:sp>
      <p:sp>
        <p:nvSpPr>
          <p:cNvPr id="40963" name="Rectangle 3"/>
          <p:cNvSpPr>
            <a:spLocks noChangeArrowheads="1"/>
          </p:cNvSpPr>
          <p:nvPr/>
        </p:nvSpPr>
        <p:spPr bwMode="auto">
          <a:xfrm>
            <a:off x="914400" y="1752600"/>
            <a:ext cx="10363200" cy="4648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indent="0" eaLnBrk="1" hangingPunct="1">
              <a:buNone/>
            </a:pPr>
            <a:endParaRPr lang="en-US" altLang="en-US" sz="3000" b="0" dirty="0">
              <a:solidFill>
                <a:srgbClr val="F5CB53"/>
              </a:solidFill>
              <a:latin typeface="Times New Roman" panose="02020603050405020304" pitchFamily="18" charset="0"/>
            </a:endParaRP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81069" y="1789114"/>
            <a:ext cx="3252912" cy="426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bwMode="auto">
          <a:xfrm>
            <a:off x="9448800" y="4267200"/>
            <a:ext cx="812800" cy="228600"/>
          </a:xfrm>
          <a:prstGeom prst="lef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4346680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autoUpdateAnimBg="0" advAuto="200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C959546B-FAFA-4D89-871A-9908BFD6B716}" type="slidenum">
              <a:rPr lang="en-US" altLang="en-US" sz="1400" b="0" smtClean="0">
                <a:solidFill>
                  <a:schemeClr val="tx1"/>
                </a:solidFill>
                <a:latin typeface="Times New Roman" charset="0"/>
              </a:rPr>
              <a:pPr algn="r" eaLnBrk="1" hangingPunct="1">
                <a:spcBef>
                  <a:spcPct val="0"/>
                </a:spcBef>
                <a:buFontTx/>
                <a:buNone/>
              </a:pPr>
              <a:t>27</a:t>
            </a:fld>
            <a:endParaRPr lang="en-US" altLang="en-US" sz="1400" b="0" smtClean="0">
              <a:solidFill>
                <a:schemeClr val="tx1"/>
              </a:solidFill>
              <a:latin typeface="Times New Roman" charset="0"/>
            </a:endParaRPr>
          </a:p>
        </p:txBody>
      </p:sp>
      <p:sp>
        <p:nvSpPr>
          <p:cNvPr id="29699" name="Rectangle 2"/>
          <p:cNvSpPr>
            <a:spLocks noGrp="1" noChangeArrowheads="1"/>
          </p:cNvSpPr>
          <p:nvPr>
            <p:ph type="title"/>
          </p:nvPr>
        </p:nvSpPr>
        <p:spPr>
          <a:xfrm>
            <a:off x="2728384" y="152400"/>
            <a:ext cx="9497483" cy="838200"/>
          </a:xfrm>
        </p:spPr>
        <p:txBody>
          <a:bodyPr/>
          <a:lstStyle/>
          <a:p>
            <a:pPr indent="0" eaLnBrk="1" hangingPunct="1"/>
            <a:r>
              <a:rPr lang="en-US" altLang="en-US" dirty="0" smtClean="0"/>
              <a:t>If You Forget Your Password </a:t>
            </a:r>
            <a:br>
              <a:rPr lang="en-US" altLang="en-US" dirty="0" smtClean="0"/>
            </a:br>
            <a:r>
              <a:rPr lang="en-US" altLang="en-US" dirty="0" smtClean="0"/>
              <a:t>(cont.)</a:t>
            </a:r>
          </a:p>
        </p:txBody>
      </p:sp>
      <p:sp>
        <p:nvSpPr>
          <p:cNvPr id="41987" name="Rectangle 3"/>
          <p:cNvSpPr>
            <a:spLocks noChangeArrowheads="1"/>
          </p:cNvSpPr>
          <p:nvPr/>
        </p:nvSpPr>
        <p:spPr bwMode="auto">
          <a:xfrm>
            <a:off x="812800" y="1752600"/>
            <a:ext cx="10363200" cy="48006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marL="0" indent="0" eaLnBrk="1" hangingPunct="1">
              <a:lnSpc>
                <a:spcPct val="95000"/>
              </a:lnSpc>
              <a:spcBef>
                <a:spcPct val="50000"/>
              </a:spcBef>
              <a:buNone/>
            </a:pPr>
            <a:endParaRPr lang="en-US" altLang="en-US" sz="3000" b="0" dirty="0">
              <a:solidFill>
                <a:srgbClr val="F5CB53"/>
              </a:solidFill>
              <a:latin typeface="Times New Roman" panose="02020603050405020304" pitchFamily="18" charset="0"/>
            </a:endParaRPr>
          </a:p>
        </p:txBody>
      </p:sp>
      <p:sp>
        <p:nvSpPr>
          <p:cNvPr id="2" name="Rectangle 1"/>
          <p:cNvSpPr/>
          <p:nvPr/>
        </p:nvSpPr>
        <p:spPr>
          <a:xfrm>
            <a:off x="1422400" y="1600201"/>
            <a:ext cx="9753600" cy="3108543"/>
          </a:xfrm>
          <a:prstGeom prst="rect">
            <a:avLst/>
          </a:prstGeom>
        </p:spPr>
        <p:txBody>
          <a:bodyPr wrap="square">
            <a:spAutoFit/>
          </a:bodyPr>
          <a:lstStyle/>
          <a:p>
            <a:r>
              <a:rPr lang="en-US" sz="2800" dirty="0">
                <a:latin typeface="Times New Roman" panose="02020603050405020304" pitchFamily="18" charset="0"/>
              </a:rPr>
              <a:t>If both are entered correctly you will be asked your secret question. </a:t>
            </a:r>
            <a:r>
              <a:rPr lang="en-US" sz="2800" i="1" dirty="0" smtClean="0">
                <a:latin typeface="Times New Roman" panose="02020603050405020304" pitchFamily="18" charset="0"/>
              </a:rPr>
              <a:t>(</a:t>
            </a:r>
            <a:r>
              <a:rPr lang="en-US" sz="2800" i="1" dirty="0">
                <a:latin typeface="Times New Roman" panose="02020603050405020304" pitchFamily="18" charset="0"/>
              </a:rPr>
              <a:t>You selected your secret question when you initially registered.)</a:t>
            </a:r>
          </a:p>
          <a:p>
            <a:r>
              <a:rPr lang="en-US" sz="2800" dirty="0">
                <a:latin typeface="Times New Roman" panose="02020603050405020304" pitchFamily="18" charset="0"/>
              </a:rPr>
              <a:t>You will be sent an email with your password.</a:t>
            </a:r>
          </a:p>
          <a:p>
            <a:r>
              <a:rPr lang="en-US" sz="2800" dirty="0">
                <a:latin typeface="Times New Roman" panose="02020603050405020304" pitchFamily="18" charset="0"/>
              </a:rPr>
              <a:t>The first time you login you must change your password to a new password</a:t>
            </a:r>
            <a:r>
              <a:rPr lang="en-US" sz="2800" dirty="0" smtClean="0">
                <a:latin typeface="Times New Roman" panose="02020603050405020304" pitchFamily="18" charset="0"/>
              </a:rPr>
              <a:t>. </a:t>
            </a:r>
            <a:r>
              <a:rPr lang="en-US" sz="2800" dirty="0">
                <a:latin typeface="Times New Roman" panose="02020603050405020304" pitchFamily="18" charset="0"/>
              </a:rPr>
              <a:t>You must create a new password following the password rules.</a:t>
            </a:r>
            <a:endParaRPr lang="en-US" dirty="0">
              <a:latin typeface="Times New Roman" panose="02020603050405020304" pitchFamily="18" charset="0"/>
            </a:endParaRPr>
          </a:p>
        </p:txBody>
      </p:sp>
    </p:spTree>
    <p:extLst>
      <p:ext uri="{BB962C8B-B14F-4D97-AF65-F5344CB8AC3E}">
        <p14:creationId xmlns:p14="http://schemas.microsoft.com/office/powerpoint/2010/main" val="1807727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autoUpdateAnimBg="0" advAuto="200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indent="0" eaLnBrk="1" hangingPunct="1"/>
            <a:r>
              <a:rPr lang="en-US" altLang="en-US" sz="2800" smtClean="0">
                <a:latin typeface="Times New Roman" panose="02020603050405020304" pitchFamily="18" charset="0"/>
              </a:rPr>
              <a:t>Compensation and Pension Service</a:t>
            </a:r>
            <a:endParaRPr lang="en-US" altLang="en-US" sz="2800" dirty="0" smtClean="0">
              <a:latin typeface="Times New Roman" panose="02020603050405020304" pitchFamily="18" charset="0"/>
            </a:endParaRPr>
          </a:p>
        </p:txBody>
      </p:sp>
      <p:sp>
        <p:nvSpPr>
          <p:cNvPr id="4" name="Content Placeholder 3"/>
          <p:cNvSpPr>
            <a:spLocks noGrp="1"/>
          </p:cNvSpPr>
          <p:nvPr>
            <p:ph idx="1"/>
          </p:nvPr>
        </p:nvSpPr>
        <p:spPr>
          <a:xfrm>
            <a:off x="3307029" y="1853509"/>
            <a:ext cx="6158942" cy="2898796"/>
          </a:xfrm>
        </p:spPr>
        <p:txBody>
          <a:bodyPr/>
          <a:lstStyle/>
          <a:p>
            <a:pPr marL="0" indent="0">
              <a:buNone/>
            </a:pPr>
            <a:endParaRPr lang="en-US" sz="5400" dirty="0" smtClean="0"/>
          </a:p>
          <a:p>
            <a:pPr marL="0" indent="0">
              <a:buNone/>
            </a:pPr>
            <a:r>
              <a:rPr lang="en-US" sz="5400" dirty="0"/>
              <a:t> </a:t>
            </a:r>
            <a:r>
              <a:rPr lang="en-US" sz="5400" dirty="0" smtClean="0"/>
              <a:t>   </a:t>
            </a:r>
            <a:r>
              <a:rPr lang="en-US" sz="4800" dirty="0" smtClean="0"/>
              <a:t>Using DPRIS Web</a:t>
            </a:r>
            <a:endParaRPr lang="en-US" sz="4800" dirty="0"/>
          </a:p>
        </p:txBody>
      </p:sp>
      <p:sp>
        <p:nvSpPr>
          <p:cNvPr id="32770"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10E57ED5-C104-4DEC-96AF-01488E2C5739}" type="slidenum">
              <a:rPr lang="en-US" altLang="en-US" sz="1400" b="0" smtClean="0">
                <a:solidFill>
                  <a:schemeClr val="tx1"/>
                </a:solidFill>
                <a:latin typeface="Times New Roman" charset="0"/>
              </a:rPr>
              <a:pPr algn="r" eaLnBrk="1" hangingPunct="1">
                <a:spcBef>
                  <a:spcPct val="0"/>
                </a:spcBef>
                <a:buFontTx/>
                <a:buNone/>
              </a:pPr>
              <a:t>28</a:t>
            </a:fld>
            <a:endParaRPr lang="en-US" altLang="en-US" sz="1400" b="0" smtClean="0">
              <a:solidFill>
                <a:schemeClr val="tx1"/>
              </a:solidFill>
              <a:latin typeface="Times New Roman" charset="0"/>
            </a:endParaRPr>
          </a:p>
        </p:txBody>
      </p:sp>
    </p:spTree>
    <p:extLst>
      <p:ext uri="{BB962C8B-B14F-4D97-AF65-F5344CB8AC3E}">
        <p14:creationId xmlns:p14="http://schemas.microsoft.com/office/powerpoint/2010/main" val="1677889679"/>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5C2AC4C2-17B8-463C-8EC7-0A7F4D73F45F}" type="slidenum">
              <a:rPr lang="en-US" altLang="en-US" sz="1400" b="0" smtClean="0">
                <a:solidFill>
                  <a:schemeClr val="tx1"/>
                </a:solidFill>
                <a:latin typeface="Times New Roman" charset="0"/>
              </a:rPr>
              <a:pPr algn="r" eaLnBrk="1" hangingPunct="1">
                <a:spcBef>
                  <a:spcPct val="0"/>
                </a:spcBef>
                <a:buFontTx/>
                <a:buNone/>
              </a:pPr>
              <a:t>29</a:t>
            </a:fld>
            <a:endParaRPr lang="en-US" altLang="en-US" sz="1400" b="0" smtClean="0">
              <a:solidFill>
                <a:schemeClr val="tx1"/>
              </a:solidFill>
              <a:latin typeface="Times New Roman" charset="0"/>
            </a:endParaRPr>
          </a:p>
        </p:txBody>
      </p:sp>
      <p:sp>
        <p:nvSpPr>
          <p:cNvPr id="33795" name="Rectangle 2"/>
          <p:cNvSpPr>
            <a:spLocks noGrp="1" noChangeArrowheads="1"/>
          </p:cNvSpPr>
          <p:nvPr>
            <p:ph type="title"/>
          </p:nvPr>
        </p:nvSpPr>
        <p:spPr/>
        <p:txBody>
          <a:bodyPr/>
          <a:lstStyle/>
          <a:p>
            <a:pPr indent="0" eaLnBrk="1" hangingPunct="1"/>
            <a:r>
              <a:rPr lang="en-US" altLang="en-US" smtClean="0"/>
              <a:t>Default Screen after Login</a:t>
            </a:r>
          </a:p>
        </p:txBody>
      </p:sp>
      <p:pic>
        <p:nvPicPr>
          <p:cNvPr id="2079"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1" y="1981200"/>
            <a:ext cx="11311036" cy="327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130800" y="3810000"/>
            <a:ext cx="812800" cy="2286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anose="02020603050405020304" pitchFamily="18" charset="0"/>
            </a:endParaRPr>
          </a:p>
        </p:txBody>
      </p:sp>
      <p:sp>
        <p:nvSpPr>
          <p:cNvPr id="3" name="Rectangle 2"/>
          <p:cNvSpPr/>
          <p:nvPr/>
        </p:nvSpPr>
        <p:spPr bwMode="auto">
          <a:xfrm>
            <a:off x="6502400" y="3810000"/>
            <a:ext cx="914400" cy="2286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90383301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65780038-2F23-4D4A-9726-15261C2A96D3}" type="slidenum">
              <a:rPr lang="en-US" altLang="en-US" sz="1400" b="0" smtClean="0">
                <a:solidFill>
                  <a:schemeClr val="tx1"/>
                </a:solidFill>
                <a:latin typeface="Times New Roman" charset="0"/>
              </a:rPr>
              <a:pPr algn="r" eaLnBrk="1" hangingPunct="1">
                <a:spcBef>
                  <a:spcPct val="0"/>
                </a:spcBef>
                <a:buFontTx/>
                <a:buNone/>
              </a:pPr>
              <a:t>3</a:t>
            </a:fld>
            <a:endParaRPr lang="en-US" altLang="en-US" sz="1400" b="0" smtClean="0">
              <a:solidFill>
                <a:schemeClr val="tx1"/>
              </a:solidFill>
              <a:latin typeface="Times New Roman" charset="0"/>
            </a:endParaRPr>
          </a:p>
        </p:txBody>
      </p:sp>
      <p:sp>
        <p:nvSpPr>
          <p:cNvPr id="4099" name="Title 1"/>
          <p:cNvSpPr>
            <a:spLocks noGrp="1"/>
          </p:cNvSpPr>
          <p:nvPr>
            <p:ph type="title" idx="4294967295"/>
          </p:nvPr>
        </p:nvSpPr>
        <p:spPr/>
        <p:txBody>
          <a:bodyPr/>
          <a:lstStyle/>
          <a:p>
            <a:pPr indent="0" eaLnBrk="1" hangingPunct="1"/>
            <a:r>
              <a:rPr lang="en-US" altLang="en-US" dirty="0" smtClean="0"/>
              <a:t>Objectives (cont.)</a:t>
            </a:r>
          </a:p>
        </p:txBody>
      </p:sp>
      <p:sp>
        <p:nvSpPr>
          <p:cNvPr id="81923" name="Content Placeholder 2"/>
          <p:cNvSpPr>
            <a:spLocks noGrp="1"/>
          </p:cNvSpPr>
          <p:nvPr>
            <p:ph idx="4294967295"/>
          </p:nvPr>
        </p:nvSpPr>
        <p:spPr>
          <a:xfrm>
            <a:off x="1219200" y="1524000"/>
            <a:ext cx="10464800" cy="4419600"/>
          </a:xfrm>
        </p:spPr>
        <p:txBody>
          <a:bodyPr/>
          <a:lstStyle/>
          <a:p>
            <a:pPr eaLnBrk="1" hangingPunct="1"/>
            <a:r>
              <a:rPr lang="en-US" altLang="en-US" sz="3200" b="0" dirty="0" smtClean="0">
                <a:solidFill>
                  <a:schemeClr val="tx1"/>
                </a:solidFill>
                <a:latin typeface="Times New Roman" panose="02020603050405020304" pitchFamily="18" charset="0"/>
                <a:cs typeface="Times New Roman" panose="02020603050405020304" pitchFamily="18" charset="0"/>
              </a:rPr>
              <a:t>Become familiar with how to submit requests and review responses using DPRIS Web</a:t>
            </a:r>
          </a:p>
          <a:p>
            <a:pPr eaLnBrk="1" hangingPunct="1"/>
            <a:r>
              <a:rPr lang="en-US" altLang="en-US" sz="3200" b="0" dirty="0" smtClean="0">
                <a:solidFill>
                  <a:schemeClr val="tx1"/>
                </a:solidFill>
                <a:latin typeface="Times New Roman" panose="02020603050405020304" pitchFamily="18" charset="0"/>
                <a:cs typeface="Times New Roman" panose="02020603050405020304" pitchFamily="18" charset="0"/>
              </a:rPr>
              <a:t>How to manage accounts as a DPRIS Web Manager</a:t>
            </a:r>
          </a:p>
          <a:p>
            <a:pPr eaLnBrk="1" hangingPunct="1"/>
            <a:r>
              <a:rPr lang="en-US" altLang="en-US" sz="3200" b="0" dirty="0" smtClean="0">
                <a:solidFill>
                  <a:schemeClr val="tx1"/>
                </a:solidFill>
                <a:latin typeface="Times New Roman" panose="02020603050405020304" pitchFamily="18" charset="0"/>
                <a:cs typeface="Times New Roman" panose="02020603050405020304" pitchFamily="18" charset="0"/>
              </a:rPr>
              <a:t>How to request assistance if needed</a:t>
            </a:r>
          </a:p>
        </p:txBody>
      </p:sp>
    </p:spTree>
    <p:extLst>
      <p:ext uri="{BB962C8B-B14F-4D97-AF65-F5344CB8AC3E}">
        <p14:creationId xmlns:p14="http://schemas.microsoft.com/office/powerpoint/2010/main" val="18923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dissolve">
                                      <p:cBhvr>
                                        <p:cTn id="7" dur="500"/>
                                        <p:tgtEl>
                                          <p:spTgt spid="81923">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81923">
                                            <p:txEl>
                                              <p:pRg st="1" end="1"/>
                                            </p:txEl>
                                          </p:spTgt>
                                        </p:tgtEl>
                                        <p:attrNameLst>
                                          <p:attrName>style.visibility</p:attrName>
                                        </p:attrNameLst>
                                      </p:cBhvr>
                                      <p:to>
                                        <p:strVal val="visible"/>
                                      </p:to>
                                    </p:set>
                                    <p:animEffect transition="in" filter="dissolve">
                                      <p:cBhvr>
                                        <p:cTn id="11" dur="500"/>
                                        <p:tgtEl>
                                          <p:spTgt spid="81923">
                                            <p:txEl>
                                              <p:pRg st="1" end="1"/>
                                            </p:txEl>
                                          </p:spTgt>
                                        </p:tgtEl>
                                      </p:cBhvr>
                                    </p:animEffect>
                                  </p:childTnLst>
                                </p:cTn>
                              </p:par>
                            </p:childTnLst>
                          </p:cTn>
                        </p:par>
                        <p:par>
                          <p:cTn id="12" fill="hold" nodeType="afterGroup">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81923">
                                            <p:txEl>
                                              <p:pRg st="2" end="2"/>
                                            </p:txEl>
                                          </p:spTgt>
                                        </p:tgtEl>
                                        <p:attrNameLst>
                                          <p:attrName>style.visibility</p:attrName>
                                        </p:attrNameLst>
                                      </p:cBhvr>
                                      <p:to>
                                        <p:strVal val="visible"/>
                                      </p:to>
                                    </p:set>
                                    <p:animEffect transition="in" filter="dissolve">
                                      <p:cBhvr>
                                        <p:cTn id="15"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advAuto="20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Requests</a:t>
            </a:r>
            <a:endParaRPr lang="en-US" dirty="0"/>
          </a:p>
        </p:txBody>
      </p:sp>
      <p:sp>
        <p:nvSpPr>
          <p:cNvPr id="3" name="Slide Number Placeholder 2"/>
          <p:cNvSpPr>
            <a:spLocks noGrp="1"/>
          </p:cNvSpPr>
          <p:nvPr>
            <p:ph type="sldNum" sz="quarter" idx="10"/>
          </p:nvPr>
        </p:nvSpPr>
        <p:spPr/>
        <p:txBody>
          <a:bodyPr/>
          <a:lstStyle/>
          <a:p>
            <a:pPr>
              <a:defRPr/>
            </a:pPr>
            <a:fld id="{33C7B86D-7ED5-40B2-8157-FF4D1861768B}" type="slidenum">
              <a:rPr lang="en-US" smtClean="0"/>
              <a:pPr>
                <a:defRPr/>
              </a:pPr>
              <a:t>30</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1" y="3043238"/>
            <a:ext cx="8726201" cy="133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bwMode="auto">
          <a:xfrm>
            <a:off x="8940800" y="4381500"/>
            <a:ext cx="711200" cy="1066800"/>
          </a:xfrm>
          <a:prstGeom prst="up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89617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Requests</a:t>
            </a:r>
            <a:endParaRPr lang="en-US" dirty="0"/>
          </a:p>
        </p:txBody>
      </p:sp>
      <p:sp>
        <p:nvSpPr>
          <p:cNvPr id="4" name="Slide Number Placeholder 3"/>
          <p:cNvSpPr>
            <a:spLocks noGrp="1"/>
          </p:cNvSpPr>
          <p:nvPr>
            <p:ph type="sldNum" sz="quarter" idx="10"/>
          </p:nvPr>
        </p:nvSpPr>
        <p:spPr/>
        <p:txBody>
          <a:bodyPr/>
          <a:lstStyle/>
          <a:p>
            <a:pPr>
              <a:defRPr/>
            </a:pPr>
            <a:fld id="{94ED091C-A1E3-4D2F-838F-2AF3D4B9D92A}" type="slidenum">
              <a:rPr lang="en-US" smtClean="0"/>
              <a:pPr>
                <a:defRPr/>
              </a:pPr>
              <a:t>31</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6801" y="1600200"/>
            <a:ext cx="8806545" cy="445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5181600" y="3276600"/>
            <a:ext cx="10160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589013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B506FDB4-0258-4501-99C3-718CD5701B4D}" type="slidenum">
              <a:rPr lang="en-US" altLang="en-US" sz="1400" b="0" smtClean="0">
                <a:solidFill>
                  <a:schemeClr val="tx1"/>
                </a:solidFill>
                <a:latin typeface="Times New Roman" charset="0"/>
              </a:rPr>
              <a:pPr algn="r" eaLnBrk="1" hangingPunct="1">
                <a:spcBef>
                  <a:spcPct val="0"/>
                </a:spcBef>
                <a:buFontTx/>
                <a:buNone/>
              </a:pPr>
              <a:t>32</a:t>
            </a:fld>
            <a:endParaRPr lang="en-US" altLang="en-US" sz="1400" b="0" smtClean="0">
              <a:solidFill>
                <a:schemeClr val="tx1"/>
              </a:solidFill>
              <a:latin typeface="Times New Roman" charset="0"/>
            </a:endParaRPr>
          </a:p>
        </p:txBody>
      </p:sp>
      <p:sp>
        <p:nvSpPr>
          <p:cNvPr id="35843" name="Rectangle 2"/>
          <p:cNvSpPr>
            <a:spLocks noGrp="1" noChangeArrowheads="1"/>
          </p:cNvSpPr>
          <p:nvPr>
            <p:ph type="title"/>
          </p:nvPr>
        </p:nvSpPr>
        <p:spPr/>
        <p:txBody>
          <a:bodyPr/>
          <a:lstStyle/>
          <a:p>
            <a:pPr indent="0" eaLnBrk="1" hangingPunct="1"/>
            <a:r>
              <a:rPr lang="en-US" altLang="en-US" sz="2800" dirty="0" smtClean="0">
                <a:latin typeface="Times New Roman" panose="02020603050405020304" pitchFamily="18" charset="0"/>
              </a:rPr>
              <a:t>Compensation and Pension Service</a:t>
            </a:r>
          </a:p>
        </p:txBody>
      </p:sp>
      <p:sp>
        <p:nvSpPr>
          <p:cNvPr id="35844" name="Rectangle 3"/>
          <p:cNvSpPr>
            <a:spLocks noChangeArrowheads="1"/>
          </p:cNvSpPr>
          <p:nvPr/>
        </p:nvSpPr>
        <p:spPr bwMode="auto">
          <a:xfrm>
            <a:off x="3853309" y="2331075"/>
            <a:ext cx="49087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800" b="0" dirty="0">
                <a:solidFill>
                  <a:schemeClr val="tx1"/>
                </a:solidFill>
                <a:latin typeface="Times New Roman" panose="02020603050405020304" pitchFamily="18" charset="0"/>
              </a:rPr>
              <a:t>Submitting OMPF </a:t>
            </a:r>
            <a:br>
              <a:rPr lang="en-US" altLang="en-US" sz="4800" b="0" dirty="0">
                <a:solidFill>
                  <a:schemeClr val="tx1"/>
                </a:solidFill>
                <a:latin typeface="Times New Roman" panose="02020603050405020304" pitchFamily="18" charset="0"/>
              </a:rPr>
            </a:br>
            <a:r>
              <a:rPr lang="en-US" altLang="en-US" sz="4800" b="0" dirty="0">
                <a:solidFill>
                  <a:schemeClr val="tx1"/>
                </a:solidFill>
                <a:latin typeface="Times New Roman" panose="02020603050405020304" pitchFamily="18" charset="0"/>
              </a:rPr>
              <a:t>and </a:t>
            </a:r>
            <a:br>
              <a:rPr lang="en-US" altLang="en-US" sz="4800" b="0" dirty="0">
                <a:solidFill>
                  <a:schemeClr val="tx1"/>
                </a:solidFill>
                <a:latin typeface="Times New Roman" panose="02020603050405020304" pitchFamily="18" charset="0"/>
              </a:rPr>
            </a:br>
            <a:r>
              <a:rPr lang="en-US" altLang="en-US" sz="4800" b="0" dirty="0">
                <a:solidFill>
                  <a:schemeClr val="tx1"/>
                </a:solidFill>
                <a:latin typeface="Times New Roman" panose="02020603050405020304" pitchFamily="18" charset="0"/>
              </a:rPr>
              <a:t>JSRRC Requests</a:t>
            </a:r>
          </a:p>
        </p:txBody>
      </p:sp>
    </p:spTree>
    <p:extLst>
      <p:ext uri="{BB962C8B-B14F-4D97-AF65-F5344CB8AC3E}">
        <p14:creationId xmlns:p14="http://schemas.microsoft.com/office/powerpoint/2010/main" val="3344506785"/>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6FA537F7-B26E-4DBB-9E55-29182A33F6B4}" type="slidenum">
              <a:rPr lang="en-US" altLang="en-US" sz="1400" b="0" smtClean="0">
                <a:solidFill>
                  <a:schemeClr val="tx1"/>
                </a:solidFill>
                <a:latin typeface="Times New Roman" charset="0"/>
              </a:rPr>
              <a:pPr algn="r" eaLnBrk="1" hangingPunct="1">
                <a:spcBef>
                  <a:spcPct val="0"/>
                </a:spcBef>
                <a:buFontTx/>
                <a:buNone/>
              </a:pPr>
              <a:t>33</a:t>
            </a:fld>
            <a:endParaRPr lang="en-US" altLang="en-US" sz="1400" b="0" smtClean="0">
              <a:solidFill>
                <a:schemeClr val="tx1"/>
              </a:solidFill>
              <a:latin typeface="Times New Roman" charset="0"/>
            </a:endParaRPr>
          </a:p>
        </p:txBody>
      </p:sp>
      <p:sp>
        <p:nvSpPr>
          <p:cNvPr id="36867" name="Rectangle 2"/>
          <p:cNvSpPr>
            <a:spLocks noGrp="1" noChangeArrowheads="1"/>
          </p:cNvSpPr>
          <p:nvPr>
            <p:ph type="title"/>
          </p:nvPr>
        </p:nvSpPr>
        <p:spPr/>
        <p:txBody>
          <a:bodyPr/>
          <a:lstStyle/>
          <a:p>
            <a:pPr indent="0" eaLnBrk="1" hangingPunct="1"/>
            <a:r>
              <a:rPr lang="en-US" altLang="en-US" smtClean="0"/>
              <a:t>Create Request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2057400"/>
            <a:ext cx="660049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904257"/>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8611E30C-F240-4363-BF1C-3E3A7EF78D5E}" type="slidenum">
              <a:rPr lang="en-US" altLang="en-US" sz="1400" b="0" smtClean="0">
                <a:solidFill>
                  <a:schemeClr val="tx1"/>
                </a:solidFill>
                <a:latin typeface="Times New Roman" charset="0"/>
              </a:rPr>
              <a:pPr algn="r" eaLnBrk="1" hangingPunct="1">
                <a:spcBef>
                  <a:spcPct val="0"/>
                </a:spcBef>
                <a:buFontTx/>
                <a:buNone/>
              </a:pPr>
              <a:t>34</a:t>
            </a:fld>
            <a:endParaRPr lang="en-US" altLang="en-US" sz="1400" b="0" smtClean="0">
              <a:solidFill>
                <a:schemeClr val="tx1"/>
              </a:solidFill>
              <a:latin typeface="Times New Roman" charset="0"/>
            </a:endParaRPr>
          </a:p>
        </p:txBody>
      </p:sp>
      <p:sp>
        <p:nvSpPr>
          <p:cNvPr id="37891" name="Rectangle 2"/>
          <p:cNvSpPr>
            <a:spLocks noGrp="1" noChangeArrowheads="1"/>
          </p:cNvSpPr>
          <p:nvPr>
            <p:ph type="title"/>
          </p:nvPr>
        </p:nvSpPr>
        <p:spPr/>
        <p:txBody>
          <a:bodyPr/>
          <a:lstStyle/>
          <a:p>
            <a:pPr indent="0" eaLnBrk="1" hangingPunct="1"/>
            <a:r>
              <a:rPr lang="en-US" altLang="en-US" smtClean="0"/>
              <a:t>OMPF Request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227552"/>
            <a:ext cx="9042400" cy="502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742328"/>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A9A06BE7-FE68-455A-9ED7-8466022A78ED}" type="slidenum">
              <a:rPr lang="en-US" altLang="en-US" sz="1400" b="0" smtClean="0">
                <a:solidFill>
                  <a:schemeClr val="tx1"/>
                </a:solidFill>
                <a:latin typeface="Times New Roman" charset="0"/>
              </a:rPr>
              <a:pPr algn="r" eaLnBrk="1" hangingPunct="1">
                <a:spcBef>
                  <a:spcPct val="0"/>
                </a:spcBef>
                <a:buFontTx/>
                <a:buNone/>
              </a:pPr>
              <a:t>35</a:t>
            </a:fld>
            <a:endParaRPr lang="en-US" altLang="en-US" sz="1400" b="0" smtClean="0">
              <a:solidFill>
                <a:schemeClr val="tx1"/>
              </a:solidFill>
              <a:latin typeface="Times New Roman" charset="0"/>
            </a:endParaRPr>
          </a:p>
        </p:txBody>
      </p:sp>
      <p:sp>
        <p:nvSpPr>
          <p:cNvPr id="38915" name="Rectangle 2"/>
          <p:cNvSpPr>
            <a:spLocks noGrp="1" noChangeArrowheads="1"/>
          </p:cNvSpPr>
          <p:nvPr>
            <p:ph type="title"/>
          </p:nvPr>
        </p:nvSpPr>
        <p:spPr/>
        <p:txBody>
          <a:bodyPr/>
          <a:lstStyle/>
          <a:p>
            <a:pPr indent="0" eaLnBrk="1" hangingPunct="1"/>
            <a:r>
              <a:rPr lang="en-US" altLang="en-US" smtClean="0"/>
              <a:t>JSRRC Request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143000"/>
            <a:ext cx="9107687"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837012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265D41BC-428D-42F3-A955-C7F93C44BC31}" type="slidenum">
              <a:rPr lang="en-US" altLang="en-US" sz="1400" b="0" smtClean="0">
                <a:solidFill>
                  <a:schemeClr val="tx1"/>
                </a:solidFill>
                <a:latin typeface="Times New Roman" charset="0"/>
              </a:rPr>
              <a:pPr algn="r" eaLnBrk="1" hangingPunct="1">
                <a:spcBef>
                  <a:spcPct val="0"/>
                </a:spcBef>
                <a:buFontTx/>
                <a:buNone/>
              </a:pPr>
              <a:t>36</a:t>
            </a:fld>
            <a:endParaRPr lang="en-US" altLang="en-US" sz="1400" b="0" smtClean="0">
              <a:solidFill>
                <a:schemeClr val="tx1"/>
              </a:solidFill>
              <a:latin typeface="Times New Roman" charset="0"/>
            </a:endParaRPr>
          </a:p>
        </p:txBody>
      </p:sp>
      <p:sp>
        <p:nvSpPr>
          <p:cNvPr id="39939" name="Rectangle 2"/>
          <p:cNvSpPr>
            <a:spLocks noGrp="1" noChangeArrowheads="1"/>
          </p:cNvSpPr>
          <p:nvPr>
            <p:ph type="title"/>
          </p:nvPr>
        </p:nvSpPr>
        <p:spPr/>
        <p:txBody>
          <a:bodyPr/>
          <a:lstStyle/>
          <a:p>
            <a:pPr indent="0" eaLnBrk="1" hangingPunct="1"/>
            <a:r>
              <a:rPr lang="en-US" altLang="en-US" smtClean="0"/>
              <a:t>PTSD Stressor Form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232" y="914401"/>
            <a:ext cx="8219167" cy="546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4569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07F69BCF-3BC6-41AC-886D-44745EE27509}" type="slidenum">
              <a:rPr lang="en-US" altLang="en-US" sz="1400" b="0" smtClean="0">
                <a:solidFill>
                  <a:schemeClr val="tx1"/>
                </a:solidFill>
                <a:latin typeface="Times New Roman" charset="0"/>
              </a:rPr>
              <a:pPr algn="r" eaLnBrk="1" hangingPunct="1">
                <a:spcBef>
                  <a:spcPct val="0"/>
                </a:spcBef>
                <a:buFontTx/>
                <a:buNone/>
              </a:pPr>
              <a:t>37</a:t>
            </a:fld>
            <a:endParaRPr lang="en-US" altLang="en-US" sz="1400" b="0" smtClean="0">
              <a:solidFill>
                <a:schemeClr val="tx1"/>
              </a:solidFill>
              <a:latin typeface="Times New Roman" charset="0"/>
            </a:endParaRPr>
          </a:p>
        </p:txBody>
      </p:sp>
      <p:sp>
        <p:nvSpPr>
          <p:cNvPr id="40963" name="Rectangle 2"/>
          <p:cNvSpPr>
            <a:spLocks noGrp="1" noChangeArrowheads="1"/>
          </p:cNvSpPr>
          <p:nvPr>
            <p:ph type="title"/>
          </p:nvPr>
        </p:nvSpPr>
        <p:spPr/>
        <p:txBody>
          <a:bodyPr/>
          <a:lstStyle/>
          <a:p>
            <a:pPr indent="0" eaLnBrk="1" hangingPunct="1"/>
            <a:r>
              <a:rPr lang="en-US" altLang="en-US" smtClean="0"/>
              <a:t>Agent Orange Form</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058" y="1066801"/>
            <a:ext cx="8753543"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204035"/>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5935F875-FEA5-419C-9C50-FFD6F89A2CA8}" type="slidenum">
              <a:rPr lang="en-US" altLang="en-US" sz="1400" b="0" smtClean="0">
                <a:solidFill>
                  <a:schemeClr val="tx1"/>
                </a:solidFill>
                <a:latin typeface="Times New Roman" charset="0"/>
              </a:rPr>
              <a:pPr algn="r" eaLnBrk="1" hangingPunct="1">
                <a:spcBef>
                  <a:spcPct val="0"/>
                </a:spcBef>
                <a:buFontTx/>
                <a:buNone/>
              </a:pPr>
              <a:t>38</a:t>
            </a:fld>
            <a:endParaRPr lang="en-US" altLang="en-US" sz="1400" b="0" smtClean="0">
              <a:solidFill>
                <a:schemeClr val="tx1"/>
              </a:solidFill>
              <a:latin typeface="Times New Roman" charset="0"/>
            </a:endParaRPr>
          </a:p>
        </p:txBody>
      </p:sp>
      <p:sp>
        <p:nvSpPr>
          <p:cNvPr id="41987" name="Rectangle 2"/>
          <p:cNvSpPr>
            <a:spLocks noGrp="1" noChangeArrowheads="1"/>
          </p:cNvSpPr>
          <p:nvPr>
            <p:ph type="title"/>
          </p:nvPr>
        </p:nvSpPr>
        <p:spPr/>
        <p:txBody>
          <a:bodyPr/>
          <a:lstStyle/>
          <a:p>
            <a:pPr indent="0" eaLnBrk="1" hangingPunct="1"/>
            <a:r>
              <a:rPr lang="en-US" altLang="en-US" sz="2800" dirty="0" smtClean="0">
                <a:latin typeface="Times New Roman" panose="02020603050405020304" pitchFamily="18" charset="0"/>
              </a:rPr>
              <a:t>Compensation and Pension Service</a:t>
            </a:r>
          </a:p>
        </p:txBody>
      </p:sp>
      <p:sp>
        <p:nvSpPr>
          <p:cNvPr id="41988" name="Text Box 3"/>
          <p:cNvSpPr txBox="1">
            <a:spLocks noChangeArrowheads="1"/>
          </p:cNvSpPr>
          <p:nvPr/>
        </p:nvSpPr>
        <p:spPr bwMode="auto">
          <a:xfrm>
            <a:off x="4754034" y="3013075"/>
            <a:ext cx="42883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4400" dirty="0">
              <a:solidFill>
                <a:schemeClr val="tx1"/>
              </a:solidFill>
              <a:latin typeface="Times New Roman" panose="02020603050405020304" pitchFamily="18" charset="0"/>
            </a:endParaRPr>
          </a:p>
        </p:txBody>
      </p:sp>
      <p:sp>
        <p:nvSpPr>
          <p:cNvPr id="41989" name="Rectangle 4"/>
          <p:cNvSpPr>
            <a:spLocks noChangeArrowheads="1"/>
          </p:cNvSpPr>
          <p:nvPr/>
        </p:nvSpPr>
        <p:spPr bwMode="auto">
          <a:xfrm>
            <a:off x="812800" y="3394075"/>
            <a:ext cx="508000" cy="611188"/>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10287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en-US" altLang="en-US" sz="4400" dirty="0">
              <a:solidFill>
                <a:srgbClr val="F5CB53"/>
              </a:solidFill>
              <a:latin typeface="Times New Roman" panose="02020603050405020304" pitchFamily="18" charset="0"/>
            </a:endParaRPr>
          </a:p>
        </p:txBody>
      </p:sp>
      <p:sp>
        <p:nvSpPr>
          <p:cNvPr id="2" name="TextBox 1"/>
          <p:cNvSpPr txBox="1"/>
          <p:nvPr/>
        </p:nvSpPr>
        <p:spPr>
          <a:xfrm>
            <a:off x="1422400" y="2868672"/>
            <a:ext cx="98552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DPRIS Web Reports</a:t>
            </a:r>
          </a:p>
        </p:txBody>
      </p:sp>
    </p:spTree>
    <p:extLst>
      <p:ext uri="{BB962C8B-B14F-4D97-AF65-F5344CB8AC3E}">
        <p14:creationId xmlns:p14="http://schemas.microsoft.com/office/powerpoint/2010/main" val="1803061628"/>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85454149-BD2A-4318-8AE8-98673AB9FC0B}" type="slidenum">
              <a:rPr lang="en-US" altLang="en-US" sz="1400" b="0" smtClean="0">
                <a:solidFill>
                  <a:schemeClr val="tx1"/>
                </a:solidFill>
                <a:latin typeface="Times New Roman" charset="0"/>
              </a:rPr>
              <a:pPr algn="r" eaLnBrk="1" hangingPunct="1">
                <a:spcBef>
                  <a:spcPct val="0"/>
                </a:spcBef>
                <a:buFontTx/>
                <a:buNone/>
              </a:pPr>
              <a:t>39</a:t>
            </a:fld>
            <a:endParaRPr lang="en-US" altLang="en-US" sz="1400" b="0" smtClean="0">
              <a:solidFill>
                <a:schemeClr val="tx1"/>
              </a:solidFill>
              <a:latin typeface="Times New Roman" charset="0"/>
            </a:endParaRPr>
          </a:p>
        </p:txBody>
      </p:sp>
      <p:sp>
        <p:nvSpPr>
          <p:cNvPr id="43011" name="Rectangle 1026"/>
          <p:cNvSpPr>
            <a:spLocks noGrp="1" noChangeArrowheads="1"/>
          </p:cNvSpPr>
          <p:nvPr>
            <p:ph type="title"/>
          </p:nvPr>
        </p:nvSpPr>
        <p:spPr/>
        <p:txBody>
          <a:bodyPr/>
          <a:lstStyle/>
          <a:p>
            <a:pPr indent="0" eaLnBrk="1" hangingPunct="1"/>
            <a:r>
              <a:rPr lang="en-US" altLang="en-US" smtClean="0"/>
              <a:t>Viewing User Reports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103378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933264"/>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C7BE6104-710E-4310-B3F9-9EDE76DEC536}" type="slidenum">
              <a:rPr lang="en-US" altLang="en-US" sz="1400" b="0" smtClean="0">
                <a:solidFill>
                  <a:schemeClr val="tx1"/>
                </a:solidFill>
                <a:latin typeface="Times New Roman" charset="0"/>
              </a:rPr>
              <a:pPr algn="r" eaLnBrk="1" hangingPunct="1">
                <a:spcBef>
                  <a:spcPct val="0"/>
                </a:spcBef>
                <a:buFontTx/>
                <a:buNone/>
              </a:pPr>
              <a:t>4</a:t>
            </a:fld>
            <a:endParaRPr lang="en-US" altLang="en-US" sz="1400" b="0" smtClean="0">
              <a:solidFill>
                <a:schemeClr val="tx1"/>
              </a:solidFill>
              <a:latin typeface="Times New Roman" charset="0"/>
            </a:endParaRPr>
          </a:p>
        </p:txBody>
      </p:sp>
      <p:sp>
        <p:nvSpPr>
          <p:cNvPr id="5123" name="Rectangle 2"/>
          <p:cNvSpPr>
            <a:spLocks noGrp="1" noChangeArrowheads="1"/>
          </p:cNvSpPr>
          <p:nvPr>
            <p:ph type="title"/>
          </p:nvPr>
        </p:nvSpPr>
        <p:spPr/>
        <p:txBody>
          <a:bodyPr/>
          <a:lstStyle/>
          <a:p>
            <a:pPr indent="0" eaLnBrk="1" hangingPunct="1"/>
            <a:r>
              <a:rPr lang="en-US" altLang="en-US" smtClean="0"/>
              <a:t>DPRIS Web Advantages</a:t>
            </a:r>
          </a:p>
        </p:txBody>
      </p:sp>
      <p:sp>
        <p:nvSpPr>
          <p:cNvPr id="8195" name="Rectangle 3"/>
          <p:cNvSpPr>
            <a:spLocks noGrp="1" noChangeArrowheads="1"/>
          </p:cNvSpPr>
          <p:nvPr>
            <p:ph type="body" idx="1"/>
          </p:nvPr>
        </p:nvSpPr>
        <p:spPr>
          <a:xfrm>
            <a:off x="1219200" y="1447800"/>
            <a:ext cx="10363200" cy="4114800"/>
          </a:xfrm>
        </p:spPr>
        <p:txBody>
          <a:bodyPr/>
          <a:lstStyle/>
          <a:p>
            <a:pPr eaLnBrk="1" hangingPunct="1"/>
            <a:r>
              <a:rPr lang="en-US" altLang="en-US" sz="3200" b="0" dirty="0" smtClean="0">
                <a:solidFill>
                  <a:schemeClr val="tx1"/>
                </a:solidFill>
                <a:latin typeface="Times New Roman" panose="02020603050405020304" pitchFamily="18" charset="0"/>
                <a:cs typeface="Times New Roman" panose="02020603050405020304" pitchFamily="18" charset="0"/>
              </a:rPr>
              <a:t>Through a single secure internet </a:t>
            </a:r>
            <a:br>
              <a:rPr lang="en-US" altLang="en-US" sz="3200" b="0" dirty="0" smtClean="0">
                <a:solidFill>
                  <a:schemeClr val="tx1"/>
                </a:solidFill>
                <a:latin typeface="Times New Roman" panose="02020603050405020304" pitchFamily="18" charset="0"/>
                <a:cs typeface="Times New Roman" panose="02020603050405020304" pitchFamily="18" charset="0"/>
              </a:rPr>
            </a:br>
            <a:r>
              <a:rPr lang="en-US" altLang="en-US" sz="3200" b="0" dirty="0" smtClean="0">
                <a:solidFill>
                  <a:schemeClr val="tx1"/>
                </a:solidFill>
                <a:latin typeface="Times New Roman" panose="02020603050405020304" pitchFamily="18" charset="0"/>
                <a:cs typeface="Times New Roman" panose="02020603050405020304" pitchFamily="18" charset="0"/>
              </a:rPr>
              <a:t>sign-on, allows access to OMPF images contained in Services’ repositories</a:t>
            </a:r>
          </a:p>
          <a:p>
            <a:pPr eaLnBrk="1" hangingPunct="1"/>
            <a:r>
              <a:rPr lang="en-US" altLang="en-US" sz="3200" b="0" dirty="0" smtClean="0">
                <a:solidFill>
                  <a:schemeClr val="tx1"/>
                </a:solidFill>
                <a:latin typeface="Times New Roman" panose="02020603050405020304" pitchFamily="18" charset="0"/>
                <a:cs typeface="Times New Roman" panose="02020603050405020304" pitchFamily="18" charset="0"/>
              </a:rPr>
              <a:t>On average, images are received in less than 48 </a:t>
            </a:r>
            <a:r>
              <a:rPr lang="en-US" altLang="en-US" sz="3200" b="0" dirty="0" err="1" smtClean="0">
                <a:solidFill>
                  <a:schemeClr val="tx1"/>
                </a:solidFill>
                <a:latin typeface="Times New Roman" panose="02020603050405020304" pitchFamily="18" charset="0"/>
                <a:cs typeface="Times New Roman" panose="02020603050405020304" pitchFamily="18" charset="0"/>
              </a:rPr>
              <a:t>hrs</a:t>
            </a:r>
            <a:endParaRPr lang="en-US" altLang="en-US" sz="3200" b="0" dirty="0" smtClean="0">
              <a:solidFill>
                <a:schemeClr val="tx1"/>
              </a:solidFill>
              <a:latin typeface="Times New Roman" panose="02020603050405020304" pitchFamily="18" charset="0"/>
              <a:cs typeface="Times New Roman" panose="02020603050405020304" pitchFamily="18" charset="0"/>
            </a:endParaRPr>
          </a:p>
          <a:p>
            <a:pPr eaLnBrk="1" hangingPunct="1"/>
            <a:r>
              <a:rPr lang="en-US" altLang="en-US" sz="3200" b="0" dirty="0" smtClean="0">
                <a:solidFill>
                  <a:schemeClr val="tx1"/>
                </a:solidFill>
                <a:latin typeface="Times New Roman" panose="02020603050405020304" pitchFamily="18" charset="0"/>
                <a:cs typeface="Times New Roman" panose="02020603050405020304" pitchFamily="18" charset="0"/>
              </a:rPr>
              <a:t>Many images are received within minutes</a:t>
            </a:r>
          </a:p>
        </p:txBody>
      </p:sp>
    </p:spTree>
    <p:extLst>
      <p:ext uri="{BB962C8B-B14F-4D97-AF65-F5344CB8AC3E}">
        <p14:creationId xmlns:p14="http://schemas.microsoft.com/office/powerpoint/2010/main" val="26325468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dissolve">
                                      <p:cBhvr>
                                        <p:cTn id="11" dur="500"/>
                                        <p:tgtEl>
                                          <p:spTgt spid="8195">
                                            <p:txEl>
                                              <p:pRg st="1" end="1"/>
                                            </p:txEl>
                                          </p:spTgt>
                                        </p:tgtEl>
                                      </p:cBhvr>
                                    </p:animEffect>
                                  </p:childTnLst>
                                </p:cTn>
                              </p:par>
                            </p:childTnLst>
                          </p:cTn>
                        </p:par>
                        <p:par>
                          <p:cTn id="12" fill="hold" nodeType="afterGroup">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dissolve">
                                      <p:cBhvr>
                                        <p:cTn id="15"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200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B0FA99CE-2E24-4BA4-BFF7-C83287231730}" type="slidenum">
              <a:rPr lang="en-US" altLang="en-US" sz="1400" b="0" smtClean="0">
                <a:solidFill>
                  <a:schemeClr val="tx1"/>
                </a:solidFill>
                <a:latin typeface="Times New Roman" charset="0"/>
              </a:rPr>
              <a:pPr algn="r" eaLnBrk="1" hangingPunct="1">
                <a:spcBef>
                  <a:spcPct val="0"/>
                </a:spcBef>
                <a:buFontTx/>
                <a:buNone/>
              </a:pPr>
              <a:t>40</a:t>
            </a:fld>
            <a:endParaRPr lang="en-US" altLang="en-US" sz="1400" b="0" smtClean="0">
              <a:solidFill>
                <a:schemeClr val="tx1"/>
              </a:solidFill>
              <a:latin typeface="Times New Roman" charset="0"/>
            </a:endParaRPr>
          </a:p>
        </p:txBody>
      </p:sp>
      <p:sp>
        <p:nvSpPr>
          <p:cNvPr id="44035" name="Rectangle 2"/>
          <p:cNvSpPr>
            <a:spLocks noGrp="1" noChangeArrowheads="1"/>
          </p:cNvSpPr>
          <p:nvPr>
            <p:ph type="title"/>
          </p:nvPr>
        </p:nvSpPr>
        <p:spPr/>
        <p:txBody>
          <a:bodyPr/>
          <a:lstStyle/>
          <a:p>
            <a:pPr indent="0" eaLnBrk="1" hangingPunct="1"/>
            <a:r>
              <a:rPr lang="en-US" altLang="en-US" sz="2800" dirty="0" smtClean="0">
                <a:latin typeface="Times New Roman" panose="02020603050405020304" pitchFamily="18" charset="0"/>
              </a:rPr>
              <a:t>Compensation and Pension Service</a:t>
            </a:r>
          </a:p>
        </p:txBody>
      </p:sp>
      <p:sp>
        <p:nvSpPr>
          <p:cNvPr id="2" name="Rectangle 1"/>
          <p:cNvSpPr/>
          <p:nvPr/>
        </p:nvSpPr>
        <p:spPr>
          <a:xfrm>
            <a:off x="3597499" y="2982067"/>
            <a:ext cx="5633273" cy="830997"/>
          </a:xfrm>
          <a:prstGeom prst="rect">
            <a:avLst/>
          </a:prstGeom>
        </p:spPr>
        <p:txBody>
          <a:bodyPr wrap="none">
            <a:spAutoFit/>
          </a:bodyPr>
          <a:lstStyle/>
          <a:p>
            <a:r>
              <a:rPr lang="en-US" sz="4800" dirty="0">
                <a:latin typeface="Times New Roman" panose="02020603050405020304" pitchFamily="18" charset="0"/>
                <a:cs typeface="Times New Roman" panose="02020603050405020304" pitchFamily="18" charset="0"/>
              </a:rPr>
              <a:t>Account Management</a:t>
            </a:r>
          </a:p>
        </p:txBody>
      </p:sp>
    </p:spTree>
    <p:extLst>
      <p:ext uri="{BB962C8B-B14F-4D97-AF65-F5344CB8AC3E}">
        <p14:creationId xmlns:p14="http://schemas.microsoft.com/office/powerpoint/2010/main" val="2887321696"/>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A9363E82-973A-4321-8F35-E91E7AF96179}" type="slidenum">
              <a:rPr lang="en-US" altLang="en-US" sz="1400" b="0" smtClean="0">
                <a:solidFill>
                  <a:schemeClr val="tx1"/>
                </a:solidFill>
                <a:latin typeface="Times New Roman" charset="0"/>
              </a:rPr>
              <a:pPr algn="r" eaLnBrk="1" hangingPunct="1">
                <a:spcBef>
                  <a:spcPct val="0"/>
                </a:spcBef>
                <a:buFontTx/>
                <a:buNone/>
              </a:pPr>
              <a:t>41</a:t>
            </a:fld>
            <a:endParaRPr lang="en-US" altLang="en-US" sz="1400" b="0" smtClean="0">
              <a:solidFill>
                <a:schemeClr val="tx1"/>
              </a:solidFill>
              <a:latin typeface="Times New Roman" charset="0"/>
            </a:endParaRPr>
          </a:p>
        </p:txBody>
      </p:sp>
      <p:sp>
        <p:nvSpPr>
          <p:cNvPr id="45060" name="Rectangle 1027"/>
          <p:cNvSpPr>
            <a:spLocks noChangeArrowheads="1"/>
          </p:cNvSpPr>
          <p:nvPr/>
        </p:nvSpPr>
        <p:spPr bwMode="auto">
          <a:xfrm>
            <a:off x="0" y="1905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10287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3600" dirty="0">
                <a:solidFill>
                  <a:schemeClr val="tx2"/>
                </a:solidFill>
                <a:latin typeface="Times New Roman" panose="02020603050405020304" pitchFamily="18" charset="0"/>
              </a:rPr>
              <a:t>Account Management</a:t>
            </a:r>
          </a:p>
        </p:txBody>
      </p:sp>
      <p:pic>
        <p:nvPicPr>
          <p:cNvPr id="3114"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2057401"/>
            <a:ext cx="8375571" cy="317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09608"/>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79F73638-3225-416E-B448-56806D80826D}" type="slidenum">
              <a:rPr lang="en-US" altLang="en-US" sz="1400" b="0" smtClean="0">
                <a:solidFill>
                  <a:schemeClr val="tx1"/>
                </a:solidFill>
                <a:latin typeface="Times New Roman" charset="0"/>
              </a:rPr>
              <a:pPr algn="r" eaLnBrk="1" hangingPunct="1">
                <a:spcBef>
                  <a:spcPct val="0"/>
                </a:spcBef>
                <a:buFontTx/>
                <a:buNone/>
              </a:pPr>
              <a:t>42</a:t>
            </a:fld>
            <a:endParaRPr lang="en-US" altLang="en-US" sz="1400" b="0" smtClean="0">
              <a:solidFill>
                <a:schemeClr val="tx1"/>
              </a:solidFill>
              <a:latin typeface="Times New Roman" charset="0"/>
            </a:endParaRPr>
          </a:p>
        </p:txBody>
      </p:sp>
      <p:sp>
        <p:nvSpPr>
          <p:cNvPr id="46083" name="Rectangle 2"/>
          <p:cNvSpPr>
            <a:spLocks noGrp="1" noChangeArrowheads="1"/>
          </p:cNvSpPr>
          <p:nvPr>
            <p:ph type="title"/>
          </p:nvPr>
        </p:nvSpPr>
        <p:spPr/>
        <p:txBody>
          <a:bodyPr/>
          <a:lstStyle/>
          <a:p>
            <a:pPr indent="0" eaLnBrk="1" hangingPunct="1"/>
            <a:r>
              <a:rPr lang="en-US" altLang="en-US" smtClean="0"/>
              <a:t>My Account Option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1" y="1066801"/>
            <a:ext cx="7527116" cy="5320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689600" y="2895600"/>
            <a:ext cx="406400" cy="2286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3" name="Rectangle 2"/>
          <p:cNvSpPr/>
          <p:nvPr/>
        </p:nvSpPr>
        <p:spPr bwMode="auto">
          <a:xfrm>
            <a:off x="5689600" y="3276600"/>
            <a:ext cx="4064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4" name="Rectangle 3"/>
          <p:cNvSpPr/>
          <p:nvPr/>
        </p:nvSpPr>
        <p:spPr bwMode="auto">
          <a:xfrm>
            <a:off x="5689600" y="3581400"/>
            <a:ext cx="406400" cy="14583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5" name="Rectangle 4"/>
          <p:cNvSpPr/>
          <p:nvPr/>
        </p:nvSpPr>
        <p:spPr bwMode="auto">
          <a:xfrm>
            <a:off x="5689600" y="4724400"/>
            <a:ext cx="1320800" cy="2286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6" name="Rectangle 5"/>
          <p:cNvSpPr/>
          <p:nvPr/>
        </p:nvSpPr>
        <p:spPr bwMode="auto">
          <a:xfrm>
            <a:off x="5689600" y="5105400"/>
            <a:ext cx="9144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107969021"/>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AA47638C-5CA7-4EAB-9A23-53591429598C}" type="slidenum">
              <a:rPr lang="en-US" altLang="en-US" sz="1400" b="0" smtClean="0">
                <a:solidFill>
                  <a:schemeClr val="tx1"/>
                </a:solidFill>
                <a:latin typeface="Times New Roman" charset="0"/>
              </a:rPr>
              <a:pPr algn="r" eaLnBrk="1" hangingPunct="1">
                <a:spcBef>
                  <a:spcPct val="0"/>
                </a:spcBef>
                <a:buFontTx/>
                <a:buNone/>
              </a:pPr>
              <a:t>43</a:t>
            </a:fld>
            <a:endParaRPr lang="en-US" altLang="en-US" sz="1400" b="0" smtClean="0">
              <a:solidFill>
                <a:schemeClr val="tx1"/>
              </a:solidFill>
              <a:latin typeface="Times New Roman" charset="0"/>
            </a:endParaRPr>
          </a:p>
        </p:txBody>
      </p:sp>
      <p:sp>
        <p:nvSpPr>
          <p:cNvPr id="47107" name="Rectangle 2"/>
          <p:cNvSpPr>
            <a:spLocks noGrp="1" noChangeArrowheads="1"/>
          </p:cNvSpPr>
          <p:nvPr>
            <p:ph type="title"/>
          </p:nvPr>
        </p:nvSpPr>
        <p:spPr/>
        <p:txBody>
          <a:bodyPr/>
          <a:lstStyle/>
          <a:p>
            <a:pPr indent="0" eaLnBrk="1" hangingPunct="1"/>
            <a:r>
              <a:rPr lang="en-US" altLang="en-US" smtClean="0"/>
              <a:t>Password Option</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1066801"/>
            <a:ext cx="805345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984055"/>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96349588-D4D9-43E1-B48C-9B1C896DAB85}" type="slidenum">
              <a:rPr lang="en-US" altLang="en-US" sz="1400" b="0" smtClean="0">
                <a:solidFill>
                  <a:schemeClr val="tx1"/>
                </a:solidFill>
                <a:latin typeface="Times New Roman" charset="0"/>
              </a:rPr>
              <a:pPr algn="r" eaLnBrk="1" hangingPunct="1">
                <a:spcBef>
                  <a:spcPct val="0"/>
                </a:spcBef>
                <a:buFontTx/>
                <a:buNone/>
              </a:pPr>
              <a:t>44</a:t>
            </a:fld>
            <a:endParaRPr lang="en-US" altLang="en-US" sz="1400" b="0" smtClean="0">
              <a:solidFill>
                <a:schemeClr val="tx1"/>
              </a:solidFill>
              <a:latin typeface="Times New Roman" charset="0"/>
            </a:endParaRPr>
          </a:p>
        </p:txBody>
      </p:sp>
      <p:sp>
        <p:nvSpPr>
          <p:cNvPr id="48131" name="Title 1"/>
          <p:cNvSpPr>
            <a:spLocks noGrp="1"/>
          </p:cNvSpPr>
          <p:nvPr>
            <p:ph type="title" idx="4294967295"/>
          </p:nvPr>
        </p:nvSpPr>
        <p:spPr/>
        <p:txBody>
          <a:bodyPr/>
          <a:lstStyle/>
          <a:p>
            <a:pPr indent="0" eaLnBrk="1" hangingPunct="1"/>
            <a:r>
              <a:rPr lang="en-US" altLang="en-US" smtClean="0"/>
              <a:t>Users Accounts Option</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042478"/>
            <a:ext cx="8534400" cy="5240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3270419"/>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A7CF5BF9-797C-4BFB-842A-35A7AF6D9E06}" type="slidenum">
              <a:rPr lang="en-US" altLang="en-US" sz="1400" b="0" smtClean="0">
                <a:solidFill>
                  <a:schemeClr val="tx1"/>
                </a:solidFill>
                <a:latin typeface="Times New Roman" charset="0"/>
              </a:rPr>
              <a:pPr algn="r" eaLnBrk="1" hangingPunct="1">
                <a:spcBef>
                  <a:spcPct val="0"/>
                </a:spcBef>
                <a:buFontTx/>
                <a:buNone/>
              </a:pPr>
              <a:t>45</a:t>
            </a:fld>
            <a:endParaRPr lang="en-US" altLang="en-US" sz="1400" b="0" smtClean="0">
              <a:solidFill>
                <a:schemeClr val="tx1"/>
              </a:solidFill>
              <a:latin typeface="Times New Roman" charset="0"/>
            </a:endParaRPr>
          </a:p>
        </p:txBody>
      </p:sp>
      <p:sp>
        <p:nvSpPr>
          <p:cNvPr id="49155" name="Title 1"/>
          <p:cNvSpPr>
            <a:spLocks noGrp="1"/>
          </p:cNvSpPr>
          <p:nvPr>
            <p:ph type="title" idx="4294967295"/>
          </p:nvPr>
        </p:nvSpPr>
        <p:spPr/>
        <p:txBody>
          <a:bodyPr/>
          <a:lstStyle/>
          <a:p>
            <a:pPr indent="0" eaLnBrk="1" hangingPunct="1"/>
            <a:r>
              <a:rPr lang="en-US" altLang="en-US" sz="2800" dirty="0" smtClean="0">
                <a:latin typeface="Times New Roman" panose="02020603050405020304" pitchFamily="18" charset="0"/>
              </a:rPr>
              <a:t>Compensation and Pension Service</a:t>
            </a:r>
          </a:p>
        </p:txBody>
      </p:sp>
      <p:sp>
        <p:nvSpPr>
          <p:cNvPr id="2" name="TextBox 1"/>
          <p:cNvSpPr txBox="1"/>
          <p:nvPr/>
        </p:nvSpPr>
        <p:spPr>
          <a:xfrm>
            <a:off x="2032000" y="2895600"/>
            <a:ext cx="8636000"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Activating/Rejecting New Users</a:t>
            </a:r>
          </a:p>
        </p:txBody>
      </p:sp>
    </p:spTree>
    <p:extLst>
      <p:ext uri="{BB962C8B-B14F-4D97-AF65-F5344CB8AC3E}">
        <p14:creationId xmlns:p14="http://schemas.microsoft.com/office/powerpoint/2010/main" val="423117406"/>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436BF40E-755D-4373-B30A-254FE85CCBB0}" type="slidenum">
              <a:rPr lang="en-US" altLang="en-US" sz="1400" b="0" smtClean="0">
                <a:solidFill>
                  <a:schemeClr val="tx1"/>
                </a:solidFill>
                <a:latin typeface="Times New Roman" charset="0"/>
              </a:rPr>
              <a:pPr algn="r" eaLnBrk="1" hangingPunct="1">
                <a:spcBef>
                  <a:spcPct val="0"/>
                </a:spcBef>
                <a:buFontTx/>
                <a:buNone/>
              </a:pPr>
              <a:t>46</a:t>
            </a:fld>
            <a:endParaRPr lang="en-US" altLang="en-US" sz="1400" b="0" smtClean="0">
              <a:solidFill>
                <a:schemeClr val="tx1"/>
              </a:solidFill>
              <a:latin typeface="Times New Roman" charset="0"/>
            </a:endParaRPr>
          </a:p>
        </p:txBody>
      </p:sp>
      <p:sp>
        <p:nvSpPr>
          <p:cNvPr id="50179" name="Title 1"/>
          <p:cNvSpPr>
            <a:spLocks noGrp="1"/>
          </p:cNvSpPr>
          <p:nvPr>
            <p:ph type="title" idx="4294967295"/>
          </p:nvPr>
        </p:nvSpPr>
        <p:spPr/>
        <p:txBody>
          <a:bodyPr/>
          <a:lstStyle/>
          <a:p>
            <a:pPr indent="0" eaLnBrk="1" hangingPunct="1"/>
            <a:r>
              <a:rPr lang="en-US" altLang="en-US" smtClean="0">
                <a:cs typeface="Times New Roman" charset="0"/>
              </a:rPr>
              <a:t>Listing of New Users</a:t>
            </a:r>
            <a:endParaRPr lang="en-US" altLang="en-US" smtClean="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1676400"/>
            <a:ext cx="1073736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267200" y="4800600"/>
            <a:ext cx="1625600" cy="3048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3" name="Rectangle 2"/>
          <p:cNvSpPr/>
          <p:nvPr/>
        </p:nvSpPr>
        <p:spPr bwMode="auto">
          <a:xfrm>
            <a:off x="10871201" y="4800600"/>
            <a:ext cx="1085361" cy="3048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378452024"/>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2D2AB02D-105C-49A0-8C6C-4A9F63E645C1}" type="slidenum">
              <a:rPr lang="en-US" altLang="en-US" sz="1400" b="0" smtClean="0">
                <a:solidFill>
                  <a:schemeClr val="tx1"/>
                </a:solidFill>
                <a:latin typeface="Times New Roman" charset="0"/>
              </a:rPr>
              <a:pPr algn="r" eaLnBrk="1" hangingPunct="1">
                <a:spcBef>
                  <a:spcPct val="0"/>
                </a:spcBef>
                <a:buFontTx/>
                <a:buNone/>
              </a:pPr>
              <a:t>47</a:t>
            </a:fld>
            <a:endParaRPr lang="en-US" altLang="en-US" sz="1400" b="0" smtClean="0">
              <a:solidFill>
                <a:schemeClr val="tx1"/>
              </a:solidFill>
              <a:latin typeface="Times New Roman" charset="0"/>
            </a:endParaRPr>
          </a:p>
        </p:txBody>
      </p:sp>
      <p:sp>
        <p:nvSpPr>
          <p:cNvPr id="51203" name="Title 1"/>
          <p:cNvSpPr>
            <a:spLocks noGrp="1"/>
          </p:cNvSpPr>
          <p:nvPr>
            <p:ph type="title" idx="4294967295"/>
          </p:nvPr>
        </p:nvSpPr>
        <p:spPr/>
        <p:txBody>
          <a:bodyPr/>
          <a:lstStyle/>
          <a:p>
            <a:pPr indent="0" eaLnBrk="1" hangingPunct="1"/>
            <a:r>
              <a:rPr lang="en-US" altLang="en-US" smtClean="0">
                <a:cs typeface="Times New Roman" charset="0"/>
              </a:rPr>
              <a:t>Profile of New User</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131474"/>
            <a:ext cx="9037531" cy="519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6299200" y="2374900"/>
            <a:ext cx="11176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3" name="Rectangle 2"/>
          <p:cNvSpPr/>
          <p:nvPr/>
        </p:nvSpPr>
        <p:spPr bwMode="auto">
          <a:xfrm>
            <a:off x="6299200" y="2667000"/>
            <a:ext cx="4064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4" name="Rectangle 3"/>
          <p:cNvSpPr/>
          <p:nvPr/>
        </p:nvSpPr>
        <p:spPr bwMode="auto">
          <a:xfrm>
            <a:off x="6299200" y="3200400"/>
            <a:ext cx="406400" cy="762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5" name="Rectangle 4"/>
          <p:cNvSpPr/>
          <p:nvPr/>
        </p:nvSpPr>
        <p:spPr bwMode="auto">
          <a:xfrm>
            <a:off x="6299200" y="3429000"/>
            <a:ext cx="711200" cy="762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6299201" y="3671472"/>
            <a:ext cx="989383" cy="158164"/>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6299200" y="4953000"/>
            <a:ext cx="5588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6299200" y="5181600"/>
            <a:ext cx="861165"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6299200" y="5524500"/>
            <a:ext cx="861165" cy="1143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922356847"/>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52998EED-5D0A-4967-8075-6801A377FB5F}" type="slidenum">
              <a:rPr lang="en-US" altLang="en-US" sz="1400" b="0" smtClean="0">
                <a:solidFill>
                  <a:schemeClr val="tx1"/>
                </a:solidFill>
                <a:latin typeface="Times New Roman" charset="0"/>
              </a:rPr>
              <a:pPr algn="r" eaLnBrk="1" hangingPunct="1">
                <a:spcBef>
                  <a:spcPct val="0"/>
                </a:spcBef>
                <a:buFontTx/>
                <a:buNone/>
              </a:pPr>
              <a:t>48</a:t>
            </a:fld>
            <a:endParaRPr lang="en-US" altLang="en-US" sz="1400" b="0" smtClean="0">
              <a:solidFill>
                <a:schemeClr val="tx1"/>
              </a:solidFill>
              <a:latin typeface="Times New Roman" charset="0"/>
            </a:endParaRPr>
          </a:p>
        </p:txBody>
      </p:sp>
      <p:sp>
        <p:nvSpPr>
          <p:cNvPr id="52227" name="Title 1"/>
          <p:cNvSpPr>
            <a:spLocks noGrp="1"/>
          </p:cNvSpPr>
          <p:nvPr>
            <p:ph type="title" idx="4294967295"/>
          </p:nvPr>
        </p:nvSpPr>
        <p:spPr/>
        <p:txBody>
          <a:bodyPr/>
          <a:lstStyle/>
          <a:p>
            <a:pPr indent="0" eaLnBrk="1" hangingPunct="1"/>
            <a:r>
              <a:rPr lang="en-US" altLang="en-US" smtClean="0">
                <a:cs typeface="Times New Roman" charset="0"/>
              </a:rPr>
              <a:t>Approval / Rejection Screen</a:t>
            </a:r>
            <a:r>
              <a:rPr lang="en-US" altLang="en-US" smtClean="0"/>
              <a:t> </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066800"/>
            <a:ext cx="8071027"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4267200" y="2057400"/>
            <a:ext cx="1016000" cy="914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332596079"/>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487476B8-A861-47E8-8A69-DC6D245DCAE0}" type="slidenum">
              <a:rPr lang="en-US" altLang="en-US" sz="1400" b="0" smtClean="0">
                <a:solidFill>
                  <a:schemeClr val="tx1"/>
                </a:solidFill>
                <a:latin typeface="Times New Roman" charset="0"/>
              </a:rPr>
              <a:pPr algn="r" eaLnBrk="1" hangingPunct="1">
                <a:spcBef>
                  <a:spcPct val="0"/>
                </a:spcBef>
                <a:buFontTx/>
                <a:buNone/>
              </a:pPr>
              <a:t>49</a:t>
            </a:fld>
            <a:endParaRPr lang="en-US" altLang="en-US" sz="1400" b="0" smtClean="0">
              <a:solidFill>
                <a:schemeClr val="tx1"/>
              </a:solidFill>
              <a:latin typeface="Times New Roman" charset="0"/>
            </a:endParaRPr>
          </a:p>
        </p:txBody>
      </p:sp>
      <p:sp>
        <p:nvSpPr>
          <p:cNvPr id="53251" name="Title 1"/>
          <p:cNvSpPr>
            <a:spLocks noGrp="1"/>
          </p:cNvSpPr>
          <p:nvPr>
            <p:ph type="title" idx="4294967295"/>
          </p:nvPr>
        </p:nvSpPr>
        <p:spPr/>
        <p:txBody>
          <a:bodyPr/>
          <a:lstStyle/>
          <a:p>
            <a:pPr indent="0" eaLnBrk="1" hangingPunct="1"/>
            <a:r>
              <a:rPr lang="en-US" altLang="en-US" smtClean="0">
                <a:cs typeface="Times New Roman" charset="0"/>
              </a:rPr>
              <a:t>Rejection Comments Screen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1066800"/>
            <a:ext cx="9169400"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7073901" y="2438400"/>
            <a:ext cx="15113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413742451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4496250C-529F-4A19-AAE8-D7F6013FACA7}" type="slidenum">
              <a:rPr lang="en-US" altLang="en-US" sz="1400" b="0" smtClean="0">
                <a:solidFill>
                  <a:schemeClr val="tx1"/>
                </a:solidFill>
                <a:latin typeface="Times New Roman" charset="0"/>
              </a:rPr>
              <a:pPr algn="r" eaLnBrk="1" hangingPunct="1">
                <a:spcBef>
                  <a:spcPct val="0"/>
                </a:spcBef>
                <a:buFontTx/>
                <a:buNone/>
              </a:pPr>
              <a:t>5</a:t>
            </a:fld>
            <a:endParaRPr lang="en-US" altLang="en-US" sz="1400" b="0" smtClean="0">
              <a:solidFill>
                <a:schemeClr val="tx1"/>
              </a:solidFill>
              <a:latin typeface="Times New Roman" charset="0"/>
            </a:endParaRPr>
          </a:p>
        </p:txBody>
      </p:sp>
      <p:sp>
        <p:nvSpPr>
          <p:cNvPr id="6147" name="Rectangle 2"/>
          <p:cNvSpPr>
            <a:spLocks noGrp="1" noChangeArrowheads="1"/>
          </p:cNvSpPr>
          <p:nvPr>
            <p:ph type="title"/>
          </p:nvPr>
        </p:nvSpPr>
        <p:spPr/>
        <p:txBody>
          <a:bodyPr/>
          <a:lstStyle/>
          <a:p>
            <a:pPr indent="0" eaLnBrk="1" hangingPunct="1"/>
            <a:r>
              <a:rPr lang="en-US" altLang="en-US" smtClean="0"/>
              <a:t>DPRIS Advantages (cont.)</a:t>
            </a:r>
          </a:p>
        </p:txBody>
      </p:sp>
      <p:sp>
        <p:nvSpPr>
          <p:cNvPr id="9219" name="Rectangle 3"/>
          <p:cNvSpPr>
            <a:spLocks noGrp="1" noChangeArrowheads="1"/>
          </p:cNvSpPr>
          <p:nvPr>
            <p:ph type="body" idx="1"/>
          </p:nvPr>
        </p:nvSpPr>
        <p:spPr>
          <a:xfrm>
            <a:off x="1727201" y="1447801"/>
            <a:ext cx="10187516" cy="4262437"/>
          </a:xfrm>
        </p:spPr>
        <p:txBody>
          <a:bodyPr/>
          <a:lstStyle/>
          <a:p>
            <a:pPr eaLnBrk="1" hangingPunct="1"/>
            <a:r>
              <a:rPr lang="en-US" altLang="en-US" sz="3200" b="0" dirty="0" smtClean="0">
                <a:solidFill>
                  <a:schemeClr val="tx1"/>
                </a:solidFill>
                <a:latin typeface="Times New Roman" panose="02020603050405020304" pitchFamily="18" charset="0"/>
                <a:cs typeface="Times New Roman" panose="02020603050405020304" pitchFamily="18" charset="0"/>
              </a:rPr>
              <a:t>Provides a standard index of all images contained in each of the Services’ OMPF Systems</a:t>
            </a:r>
          </a:p>
          <a:p>
            <a:pPr eaLnBrk="1" hangingPunct="1"/>
            <a:r>
              <a:rPr lang="en-US" altLang="en-US" sz="3200" b="0" dirty="0" smtClean="0">
                <a:solidFill>
                  <a:schemeClr val="tx1"/>
                </a:solidFill>
                <a:latin typeface="Times New Roman" panose="02020603050405020304" pitchFamily="18" charset="0"/>
                <a:cs typeface="Times New Roman" panose="02020603050405020304" pitchFamily="18" charset="0"/>
              </a:rPr>
              <a:t>Includes a Follow-up Message capability.  This enables the user to gain additional information directly from the Services’ </a:t>
            </a:r>
            <a:br>
              <a:rPr lang="en-US" altLang="en-US" sz="3200" b="0" dirty="0" smtClean="0">
                <a:solidFill>
                  <a:schemeClr val="tx1"/>
                </a:solidFill>
                <a:latin typeface="Times New Roman" panose="02020603050405020304" pitchFamily="18" charset="0"/>
                <a:cs typeface="Times New Roman" panose="02020603050405020304" pitchFamily="18" charset="0"/>
              </a:rPr>
            </a:br>
            <a:r>
              <a:rPr lang="en-US" altLang="en-US" sz="3200" b="0" dirty="0" smtClean="0">
                <a:solidFill>
                  <a:schemeClr val="tx1"/>
                </a:solidFill>
                <a:latin typeface="Times New Roman" panose="02020603050405020304" pitchFamily="18" charset="0"/>
                <a:cs typeface="Times New Roman" panose="02020603050405020304" pitchFamily="18" charset="0"/>
              </a:rPr>
              <a:t>action officer (except Army).</a:t>
            </a:r>
          </a:p>
          <a:p>
            <a:pPr eaLnBrk="1" hangingPunct="1"/>
            <a:endParaRPr lang="en-US" altLang="en-US" sz="3200" dirty="0" smtClean="0">
              <a:solidFill>
                <a:schemeClr val="tx1"/>
              </a:solidFill>
            </a:endParaRPr>
          </a:p>
        </p:txBody>
      </p:sp>
    </p:spTree>
    <p:extLst>
      <p:ext uri="{BB962C8B-B14F-4D97-AF65-F5344CB8AC3E}">
        <p14:creationId xmlns:p14="http://schemas.microsoft.com/office/powerpoint/2010/main" val="3304479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dissolve">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advAuto="200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B9ED412E-167E-4EB8-927A-979D43264791}" type="slidenum">
              <a:rPr lang="en-US" altLang="en-US" sz="1400" b="0" smtClean="0">
                <a:solidFill>
                  <a:schemeClr val="tx1"/>
                </a:solidFill>
                <a:latin typeface="Times New Roman" charset="0"/>
              </a:rPr>
              <a:pPr algn="r" eaLnBrk="1" hangingPunct="1">
                <a:spcBef>
                  <a:spcPct val="0"/>
                </a:spcBef>
                <a:buFontTx/>
                <a:buNone/>
              </a:pPr>
              <a:t>50</a:t>
            </a:fld>
            <a:endParaRPr lang="en-US" altLang="en-US" sz="1400" b="0" smtClean="0">
              <a:solidFill>
                <a:schemeClr val="tx1"/>
              </a:solidFill>
              <a:latin typeface="Times New Roman" charset="0"/>
            </a:endParaRPr>
          </a:p>
        </p:txBody>
      </p:sp>
      <p:sp>
        <p:nvSpPr>
          <p:cNvPr id="54275" name="Title 1"/>
          <p:cNvSpPr>
            <a:spLocks noGrp="1"/>
          </p:cNvSpPr>
          <p:nvPr>
            <p:ph type="title" idx="4294967295"/>
          </p:nvPr>
        </p:nvSpPr>
        <p:spPr/>
        <p:txBody>
          <a:bodyPr/>
          <a:lstStyle/>
          <a:p>
            <a:pPr indent="0" eaLnBrk="1" hangingPunct="1"/>
            <a:r>
              <a:rPr lang="en-US" altLang="en-US" sz="2800" dirty="0" smtClean="0">
                <a:latin typeface="Times New Roman" panose="02020603050405020304" pitchFamily="18" charset="0"/>
              </a:rPr>
              <a:t>Compensation and Pension Service</a:t>
            </a:r>
          </a:p>
        </p:txBody>
      </p:sp>
      <p:sp>
        <p:nvSpPr>
          <p:cNvPr id="2" name="TextBox 1"/>
          <p:cNvSpPr txBox="1"/>
          <p:nvPr/>
        </p:nvSpPr>
        <p:spPr>
          <a:xfrm>
            <a:off x="1117600" y="2743200"/>
            <a:ext cx="10261600" cy="2123658"/>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Updating Active Users Profiles</a:t>
            </a:r>
          </a:p>
          <a:p>
            <a:pPr algn="ctr"/>
            <a:r>
              <a:rPr lang="en-US" sz="4400" dirty="0">
                <a:latin typeface="Times New Roman" panose="02020603050405020304" pitchFamily="18" charset="0"/>
                <a:cs typeface="Times New Roman" panose="02020603050405020304" pitchFamily="18" charset="0"/>
              </a:rPr>
              <a:t>Or</a:t>
            </a:r>
          </a:p>
          <a:p>
            <a:pPr algn="ctr"/>
            <a:r>
              <a:rPr lang="en-US" sz="4400" dirty="0">
                <a:latin typeface="Times New Roman" panose="02020603050405020304" pitchFamily="18" charset="0"/>
                <a:cs typeface="Times New Roman" panose="02020603050405020304" pitchFamily="18" charset="0"/>
              </a:rPr>
              <a:t>Deactivating Active Users </a:t>
            </a:r>
          </a:p>
        </p:txBody>
      </p:sp>
    </p:spTree>
    <p:extLst>
      <p:ext uri="{BB962C8B-B14F-4D97-AF65-F5344CB8AC3E}">
        <p14:creationId xmlns:p14="http://schemas.microsoft.com/office/powerpoint/2010/main" val="2221695707"/>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C5CB6810-682B-4D8D-B3FC-AE6A0B401C20}" type="slidenum">
              <a:rPr lang="en-US" altLang="en-US" sz="1400" b="0" smtClean="0">
                <a:solidFill>
                  <a:schemeClr val="tx1"/>
                </a:solidFill>
                <a:latin typeface="Times New Roman" charset="0"/>
              </a:rPr>
              <a:pPr algn="r" eaLnBrk="1" hangingPunct="1">
                <a:spcBef>
                  <a:spcPct val="0"/>
                </a:spcBef>
                <a:buFontTx/>
                <a:buNone/>
              </a:pPr>
              <a:t>51</a:t>
            </a:fld>
            <a:endParaRPr lang="en-US" altLang="en-US" sz="1400" b="0" smtClean="0">
              <a:solidFill>
                <a:schemeClr val="tx1"/>
              </a:solidFill>
              <a:latin typeface="Times New Roman" charset="0"/>
            </a:endParaRPr>
          </a:p>
        </p:txBody>
      </p:sp>
      <p:sp>
        <p:nvSpPr>
          <p:cNvPr id="55299" name="Title 1"/>
          <p:cNvSpPr>
            <a:spLocks noGrp="1"/>
          </p:cNvSpPr>
          <p:nvPr>
            <p:ph type="title" idx="4294967295"/>
          </p:nvPr>
        </p:nvSpPr>
        <p:spPr/>
        <p:txBody>
          <a:bodyPr/>
          <a:lstStyle/>
          <a:p>
            <a:pPr indent="0" eaLnBrk="1" hangingPunct="1"/>
            <a:r>
              <a:rPr lang="en-US" altLang="en-US" smtClean="0">
                <a:cs typeface="Times New Roman" charset="0"/>
              </a:rPr>
              <a:t>Listing of Existing Users</a:t>
            </a:r>
            <a:endParaRPr lang="en-US" altLang="en-US" smtClean="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2999"/>
            <a:ext cx="11379200"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08000" y="3429000"/>
            <a:ext cx="1219200" cy="16002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3" name="Rectangle 2"/>
          <p:cNvSpPr/>
          <p:nvPr/>
        </p:nvSpPr>
        <p:spPr bwMode="auto">
          <a:xfrm>
            <a:off x="3251200" y="3429000"/>
            <a:ext cx="812800" cy="16002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4" name="Rectangle 3"/>
          <p:cNvSpPr/>
          <p:nvPr/>
        </p:nvSpPr>
        <p:spPr bwMode="auto">
          <a:xfrm>
            <a:off x="8737600" y="3429000"/>
            <a:ext cx="1016000" cy="16002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784844978"/>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2D2AB02D-105C-49A0-8C6C-4A9F63E645C1}" type="slidenum">
              <a:rPr lang="en-US" altLang="en-US" sz="1400" b="0" smtClean="0">
                <a:solidFill>
                  <a:schemeClr val="tx1"/>
                </a:solidFill>
                <a:latin typeface="Times New Roman" charset="0"/>
              </a:rPr>
              <a:pPr algn="r" eaLnBrk="1" hangingPunct="1">
                <a:spcBef>
                  <a:spcPct val="0"/>
                </a:spcBef>
                <a:buFontTx/>
                <a:buNone/>
              </a:pPr>
              <a:t>52</a:t>
            </a:fld>
            <a:endParaRPr lang="en-US" altLang="en-US" sz="1400" b="0" smtClean="0">
              <a:solidFill>
                <a:schemeClr val="tx1"/>
              </a:solidFill>
              <a:latin typeface="Times New Roman" charset="0"/>
            </a:endParaRPr>
          </a:p>
        </p:txBody>
      </p:sp>
      <p:sp>
        <p:nvSpPr>
          <p:cNvPr id="51203" name="Title 1"/>
          <p:cNvSpPr>
            <a:spLocks noGrp="1"/>
          </p:cNvSpPr>
          <p:nvPr>
            <p:ph type="title" idx="4294967295"/>
          </p:nvPr>
        </p:nvSpPr>
        <p:spPr/>
        <p:txBody>
          <a:bodyPr/>
          <a:lstStyle/>
          <a:p>
            <a:pPr indent="0" eaLnBrk="1" hangingPunct="1"/>
            <a:r>
              <a:rPr lang="en-US" altLang="en-US" dirty="0" smtClean="0">
                <a:cs typeface="Times New Roman" charset="0"/>
              </a:rPr>
              <a:t>Existing User Profile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131474"/>
            <a:ext cx="9037531" cy="5193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6299200" y="2374900"/>
            <a:ext cx="11176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3" name="Rectangle 2"/>
          <p:cNvSpPr/>
          <p:nvPr/>
        </p:nvSpPr>
        <p:spPr bwMode="auto">
          <a:xfrm>
            <a:off x="6299200" y="2667000"/>
            <a:ext cx="4064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4" name="Rectangle 3"/>
          <p:cNvSpPr/>
          <p:nvPr/>
        </p:nvSpPr>
        <p:spPr bwMode="auto">
          <a:xfrm>
            <a:off x="6299200" y="3200400"/>
            <a:ext cx="406400" cy="762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5" name="Rectangle 4"/>
          <p:cNvSpPr/>
          <p:nvPr/>
        </p:nvSpPr>
        <p:spPr bwMode="auto">
          <a:xfrm>
            <a:off x="6299200" y="3429000"/>
            <a:ext cx="711200" cy="762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8" name="Rectangle 7"/>
          <p:cNvSpPr/>
          <p:nvPr/>
        </p:nvSpPr>
        <p:spPr bwMode="auto">
          <a:xfrm>
            <a:off x="6299201" y="3671472"/>
            <a:ext cx="989383" cy="158164"/>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9" name="Rectangle 8"/>
          <p:cNvSpPr/>
          <p:nvPr/>
        </p:nvSpPr>
        <p:spPr bwMode="auto">
          <a:xfrm>
            <a:off x="6299200" y="4953000"/>
            <a:ext cx="558800"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10" name="Rectangle 9"/>
          <p:cNvSpPr/>
          <p:nvPr/>
        </p:nvSpPr>
        <p:spPr bwMode="auto">
          <a:xfrm>
            <a:off x="6299200" y="5181600"/>
            <a:ext cx="861165" cy="1524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
        <p:nvSpPr>
          <p:cNvPr id="11" name="Rectangle 10"/>
          <p:cNvSpPr/>
          <p:nvPr/>
        </p:nvSpPr>
        <p:spPr bwMode="auto">
          <a:xfrm>
            <a:off x="6299200" y="5524500"/>
            <a:ext cx="861165" cy="1143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392652640"/>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9F076152-0EB2-4188-95A7-3644F9EDE9DD}" type="slidenum">
              <a:rPr lang="en-US" altLang="en-US" sz="1400" b="0" smtClean="0">
                <a:solidFill>
                  <a:schemeClr val="tx1"/>
                </a:solidFill>
                <a:latin typeface="Times New Roman" charset="0"/>
              </a:rPr>
              <a:pPr algn="r" eaLnBrk="1" hangingPunct="1">
                <a:spcBef>
                  <a:spcPct val="0"/>
                </a:spcBef>
                <a:buFontTx/>
                <a:buNone/>
              </a:pPr>
              <a:t>53</a:t>
            </a:fld>
            <a:endParaRPr lang="en-US" altLang="en-US" sz="1400" b="0" smtClean="0">
              <a:solidFill>
                <a:schemeClr val="tx1"/>
              </a:solidFill>
              <a:latin typeface="Times New Roman" charset="0"/>
            </a:endParaRPr>
          </a:p>
        </p:txBody>
      </p:sp>
      <p:sp>
        <p:nvSpPr>
          <p:cNvPr id="57347" name="Title 1"/>
          <p:cNvSpPr>
            <a:spLocks noGrp="1"/>
          </p:cNvSpPr>
          <p:nvPr>
            <p:ph type="title" idx="4294967295"/>
          </p:nvPr>
        </p:nvSpPr>
        <p:spPr/>
        <p:txBody>
          <a:bodyPr/>
          <a:lstStyle/>
          <a:p>
            <a:pPr indent="0" eaLnBrk="1" hangingPunct="1"/>
            <a:r>
              <a:rPr lang="en-US" altLang="en-US" smtClean="0">
                <a:cs typeface="Times New Roman" charset="0"/>
              </a:rPr>
              <a:t>Existing User </a:t>
            </a:r>
            <a:br>
              <a:rPr lang="en-US" altLang="en-US" smtClean="0">
                <a:cs typeface="Times New Roman" charset="0"/>
              </a:rPr>
            </a:br>
            <a:r>
              <a:rPr lang="en-US" altLang="en-US" smtClean="0">
                <a:cs typeface="Times New Roman" charset="0"/>
              </a:rPr>
              <a:t>Deactivation / Update Screen</a:t>
            </a:r>
            <a:r>
              <a:rPr lang="en-US" altLang="en-US"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76" y="1473200"/>
            <a:ext cx="1126602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2032000" y="1473200"/>
            <a:ext cx="609600" cy="1117600"/>
          </a:xfrm>
          <a:prstGeom prst="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034346385"/>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11C2B0EA-B055-4033-B7BD-88049D5AA4A6}" type="slidenum">
              <a:rPr lang="en-US" altLang="en-US" sz="1400" b="0" smtClean="0">
                <a:solidFill>
                  <a:schemeClr val="tx1"/>
                </a:solidFill>
                <a:latin typeface="Times New Roman" charset="0"/>
              </a:rPr>
              <a:pPr algn="r" eaLnBrk="1" hangingPunct="1">
                <a:spcBef>
                  <a:spcPct val="0"/>
                </a:spcBef>
                <a:buFontTx/>
                <a:buNone/>
              </a:pPr>
              <a:t>54</a:t>
            </a:fld>
            <a:endParaRPr lang="en-US" altLang="en-US" sz="1400" b="0" smtClean="0">
              <a:solidFill>
                <a:schemeClr val="tx1"/>
              </a:solidFill>
              <a:latin typeface="Times New Roman" charset="0"/>
            </a:endParaRPr>
          </a:p>
        </p:txBody>
      </p:sp>
      <p:sp>
        <p:nvSpPr>
          <p:cNvPr id="58371" name="Title 1"/>
          <p:cNvSpPr>
            <a:spLocks noGrp="1"/>
          </p:cNvSpPr>
          <p:nvPr>
            <p:ph type="title" idx="4294967295"/>
          </p:nvPr>
        </p:nvSpPr>
        <p:spPr/>
        <p:txBody>
          <a:bodyPr/>
          <a:lstStyle/>
          <a:p>
            <a:pPr indent="0" eaLnBrk="1" hangingPunct="1"/>
            <a:r>
              <a:rPr lang="en-US" altLang="en-US" smtClean="0">
                <a:cs typeface="Times New Roman" charset="0"/>
              </a:rPr>
              <a:t>User Deactivation Screen</a:t>
            </a:r>
            <a:endParaRPr lang="en-US" altLang="en-US"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1" y="1495425"/>
            <a:ext cx="1032331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115801"/>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EECD1391-AAFC-418C-A0DC-49401F0D17DF}" type="slidenum">
              <a:rPr lang="en-US" altLang="en-US" sz="1400" b="0" smtClean="0">
                <a:solidFill>
                  <a:schemeClr val="tx1"/>
                </a:solidFill>
                <a:latin typeface="Times New Roman" charset="0"/>
              </a:rPr>
              <a:pPr algn="r" eaLnBrk="1" hangingPunct="1">
                <a:spcBef>
                  <a:spcPct val="0"/>
                </a:spcBef>
                <a:buFontTx/>
                <a:buNone/>
              </a:pPr>
              <a:t>55</a:t>
            </a:fld>
            <a:endParaRPr lang="en-US" altLang="en-US" sz="1400" b="0" smtClean="0">
              <a:solidFill>
                <a:schemeClr val="tx1"/>
              </a:solidFill>
              <a:latin typeface="Times New Roman" charset="0"/>
            </a:endParaRPr>
          </a:p>
        </p:txBody>
      </p:sp>
      <p:sp>
        <p:nvSpPr>
          <p:cNvPr id="59395" name="Title 1"/>
          <p:cNvSpPr>
            <a:spLocks noGrp="1"/>
          </p:cNvSpPr>
          <p:nvPr>
            <p:ph type="title" idx="4294967295"/>
          </p:nvPr>
        </p:nvSpPr>
        <p:spPr/>
        <p:txBody>
          <a:bodyPr/>
          <a:lstStyle/>
          <a:p>
            <a:pPr indent="0" eaLnBrk="1" hangingPunct="1"/>
            <a:r>
              <a:rPr lang="en-US" altLang="en-US" sz="2800" dirty="0" smtClean="0">
                <a:latin typeface="Times New Roman" panose="02020603050405020304" pitchFamily="18" charset="0"/>
              </a:rPr>
              <a:t>Compensation and Pension Service</a:t>
            </a:r>
          </a:p>
        </p:txBody>
      </p:sp>
      <p:sp>
        <p:nvSpPr>
          <p:cNvPr id="2" name="TextBox 1"/>
          <p:cNvSpPr txBox="1"/>
          <p:nvPr/>
        </p:nvSpPr>
        <p:spPr>
          <a:xfrm>
            <a:off x="1830231" y="2895600"/>
            <a:ext cx="8839200" cy="830997"/>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Resetting Passwords</a:t>
            </a:r>
          </a:p>
        </p:txBody>
      </p:sp>
    </p:spTree>
    <p:extLst>
      <p:ext uri="{BB962C8B-B14F-4D97-AF65-F5344CB8AC3E}">
        <p14:creationId xmlns:p14="http://schemas.microsoft.com/office/powerpoint/2010/main" val="198717577"/>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8E17999E-6FEC-4805-BCF6-7945A35BA78D}" type="slidenum">
              <a:rPr lang="en-US" altLang="en-US" sz="1400" b="0" smtClean="0">
                <a:solidFill>
                  <a:schemeClr val="tx1"/>
                </a:solidFill>
                <a:latin typeface="Times New Roman" charset="0"/>
              </a:rPr>
              <a:pPr algn="r" eaLnBrk="1" hangingPunct="1">
                <a:spcBef>
                  <a:spcPct val="0"/>
                </a:spcBef>
                <a:buFontTx/>
                <a:buNone/>
              </a:pPr>
              <a:t>56</a:t>
            </a:fld>
            <a:endParaRPr lang="en-US" altLang="en-US" sz="1400" b="0" smtClean="0">
              <a:solidFill>
                <a:schemeClr val="tx1"/>
              </a:solidFill>
              <a:latin typeface="Times New Roman" charset="0"/>
            </a:endParaRPr>
          </a:p>
        </p:txBody>
      </p:sp>
      <p:sp>
        <p:nvSpPr>
          <p:cNvPr id="61443" name="Title 1"/>
          <p:cNvSpPr>
            <a:spLocks noGrp="1"/>
          </p:cNvSpPr>
          <p:nvPr>
            <p:ph type="title" idx="4294967295"/>
          </p:nvPr>
        </p:nvSpPr>
        <p:spPr/>
        <p:txBody>
          <a:bodyPr/>
          <a:lstStyle/>
          <a:p>
            <a:pPr indent="0" eaLnBrk="1" hangingPunct="1"/>
            <a:r>
              <a:rPr lang="en-US" altLang="en-US" dirty="0" smtClean="0">
                <a:cs typeface="Times New Roman" charset="0"/>
              </a:rPr>
              <a:t>Reset Password	</a:t>
            </a:r>
            <a:endParaRPr lang="en-US" alt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1" y="1752600"/>
            <a:ext cx="961102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a:off x="7213600" y="3733800"/>
            <a:ext cx="812800" cy="2286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038143638"/>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7B131977-03CC-484F-B734-20B21C35B383}" type="slidenum">
              <a:rPr lang="en-US" altLang="en-US" sz="1400" b="0" smtClean="0">
                <a:solidFill>
                  <a:schemeClr val="tx1"/>
                </a:solidFill>
                <a:latin typeface="Times New Roman" charset="0"/>
              </a:rPr>
              <a:pPr algn="r" eaLnBrk="1" hangingPunct="1">
                <a:spcBef>
                  <a:spcPct val="0"/>
                </a:spcBef>
                <a:buFontTx/>
                <a:buNone/>
              </a:pPr>
              <a:t>57</a:t>
            </a:fld>
            <a:endParaRPr lang="en-US" altLang="en-US" sz="1400" b="0" smtClean="0">
              <a:solidFill>
                <a:schemeClr val="tx1"/>
              </a:solidFill>
              <a:latin typeface="Times New Roman" charset="0"/>
            </a:endParaRPr>
          </a:p>
        </p:txBody>
      </p:sp>
      <p:sp>
        <p:nvSpPr>
          <p:cNvPr id="62467" name="Title 1"/>
          <p:cNvSpPr>
            <a:spLocks noGrp="1"/>
          </p:cNvSpPr>
          <p:nvPr>
            <p:ph type="title" idx="4294967295"/>
          </p:nvPr>
        </p:nvSpPr>
        <p:spPr/>
        <p:txBody>
          <a:bodyPr/>
          <a:lstStyle/>
          <a:p>
            <a:pPr indent="0" eaLnBrk="1" hangingPunct="1"/>
            <a:r>
              <a:rPr lang="en-US" altLang="en-US" smtClean="0"/>
              <a:t>Reset Password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828801"/>
            <a:ext cx="99949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708136"/>
      </p:ext>
    </p:extLst>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9E5D5341-16B8-4CF2-83C1-04BAC138034F}" type="slidenum">
              <a:rPr lang="en-US" altLang="en-US" sz="1400" b="0" smtClean="0">
                <a:solidFill>
                  <a:schemeClr val="tx1"/>
                </a:solidFill>
                <a:latin typeface="Times New Roman" charset="0"/>
              </a:rPr>
              <a:pPr algn="r" eaLnBrk="1" hangingPunct="1">
                <a:spcBef>
                  <a:spcPct val="0"/>
                </a:spcBef>
                <a:buFontTx/>
                <a:buNone/>
              </a:pPr>
              <a:t>58</a:t>
            </a:fld>
            <a:endParaRPr lang="en-US" altLang="en-US" sz="1400" b="0" smtClean="0">
              <a:solidFill>
                <a:schemeClr val="tx1"/>
              </a:solidFill>
              <a:latin typeface="Times New Roman" charset="0"/>
            </a:endParaRPr>
          </a:p>
        </p:txBody>
      </p:sp>
      <p:sp>
        <p:nvSpPr>
          <p:cNvPr id="64515" name="Rectangle 2"/>
          <p:cNvSpPr>
            <a:spLocks noGrp="1" noChangeArrowheads="1"/>
          </p:cNvSpPr>
          <p:nvPr>
            <p:ph type="title"/>
          </p:nvPr>
        </p:nvSpPr>
        <p:spPr/>
        <p:txBody>
          <a:bodyPr/>
          <a:lstStyle/>
          <a:p>
            <a:pPr indent="0" eaLnBrk="1" hangingPunct="1"/>
            <a:r>
              <a:rPr lang="en-US" altLang="en-US" smtClean="0"/>
              <a:t>Information Page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981200"/>
            <a:ext cx="7092949" cy="330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0940959"/>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0A4F6117-FFE6-41FC-BE48-87E9CB5D0D3B}" type="slidenum">
              <a:rPr lang="en-US" altLang="en-US" sz="1400" b="0" smtClean="0">
                <a:solidFill>
                  <a:schemeClr val="tx1"/>
                </a:solidFill>
                <a:latin typeface="Times New Roman" charset="0"/>
              </a:rPr>
              <a:pPr algn="r" eaLnBrk="1" hangingPunct="1">
                <a:spcBef>
                  <a:spcPct val="0"/>
                </a:spcBef>
                <a:buFontTx/>
                <a:buNone/>
              </a:pPr>
              <a:t>59</a:t>
            </a:fld>
            <a:endParaRPr lang="en-US" altLang="en-US" sz="1400" b="0" smtClean="0">
              <a:solidFill>
                <a:schemeClr val="tx1"/>
              </a:solidFill>
              <a:latin typeface="Times New Roman" charset="0"/>
            </a:endParaRPr>
          </a:p>
        </p:txBody>
      </p:sp>
      <p:sp>
        <p:nvSpPr>
          <p:cNvPr id="65539" name="Rectangle 1026"/>
          <p:cNvSpPr>
            <a:spLocks noGrp="1" noChangeArrowheads="1"/>
          </p:cNvSpPr>
          <p:nvPr>
            <p:ph type="title"/>
          </p:nvPr>
        </p:nvSpPr>
        <p:spPr/>
        <p:txBody>
          <a:bodyPr/>
          <a:lstStyle/>
          <a:p>
            <a:pPr indent="0" eaLnBrk="1" hangingPunct="1"/>
            <a:r>
              <a:rPr lang="en-US" altLang="en-US" sz="2800" dirty="0" smtClean="0">
                <a:latin typeface="Times New Roman" panose="02020603050405020304" pitchFamily="18" charset="0"/>
              </a:rPr>
              <a:t>Compensation and Pension Service</a:t>
            </a:r>
          </a:p>
        </p:txBody>
      </p:sp>
      <p:sp>
        <p:nvSpPr>
          <p:cNvPr id="65540" name="Rectangle 1027"/>
          <p:cNvSpPr>
            <a:spLocks noChangeArrowheads="1"/>
          </p:cNvSpPr>
          <p:nvPr/>
        </p:nvSpPr>
        <p:spPr bwMode="auto">
          <a:xfrm>
            <a:off x="3533858" y="2941638"/>
            <a:ext cx="51348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800" b="0" dirty="0">
                <a:solidFill>
                  <a:schemeClr val="tx1"/>
                </a:solidFill>
                <a:latin typeface="Times New Roman" panose="02020603050405020304" pitchFamily="18" charset="0"/>
              </a:rPr>
              <a:t>DPRIS WEB HELP</a:t>
            </a:r>
          </a:p>
        </p:txBody>
      </p:sp>
    </p:spTree>
    <p:extLst>
      <p:ext uri="{BB962C8B-B14F-4D97-AF65-F5344CB8AC3E}">
        <p14:creationId xmlns:p14="http://schemas.microsoft.com/office/powerpoint/2010/main" val="64765493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1CE9FF72-5E07-418D-B414-1A18DC85819E}" type="slidenum">
              <a:rPr lang="en-US" altLang="en-US" sz="1400" b="0" smtClean="0">
                <a:solidFill>
                  <a:schemeClr val="tx1"/>
                </a:solidFill>
                <a:latin typeface="Times New Roman" charset="0"/>
              </a:rPr>
              <a:pPr algn="r" eaLnBrk="1" hangingPunct="1">
                <a:spcBef>
                  <a:spcPct val="0"/>
                </a:spcBef>
                <a:buFontTx/>
                <a:buNone/>
              </a:pPr>
              <a:t>6</a:t>
            </a:fld>
            <a:endParaRPr lang="en-US" altLang="en-US" sz="1400" b="0" smtClean="0">
              <a:solidFill>
                <a:schemeClr val="tx1"/>
              </a:solidFill>
              <a:latin typeface="Times New Roman" charset="0"/>
            </a:endParaRPr>
          </a:p>
        </p:txBody>
      </p:sp>
      <p:sp>
        <p:nvSpPr>
          <p:cNvPr id="7171" name="Rectangle 2"/>
          <p:cNvSpPr>
            <a:spLocks noGrp="1" noChangeArrowheads="1"/>
          </p:cNvSpPr>
          <p:nvPr>
            <p:ph type="title"/>
          </p:nvPr>
        </p:nvSpPr>
        <p:spPr>
          <a:xfrm>
            <a:off x="2694517" y="152400"/>
            <a:ext cx="9497483" cy="762000"/>
          </a:xfrm>
        </p:spPr>
        <p:txBody>
          <a:bodyPr/>
          <a:lstStyle/>
          <a:p>
            <a:pPr indent="0" eaLnBrk="1" hangingPunct="1"/>
            <a:r>
              <a:rPr lang="en-US" altLang="en-US" dirty="0" smtClean="0"/>
              <a:t>VA-Services Interface</a:t>
            </a:r>
            <a:br>
              <a:rPr lang="en-US" altLang="en-US" dirty="0" smtClean="0"/>
            </a:br>
            <a:r>
              <a:rPr lang="en-US" altLang="en-US" dirty="0" smtClean="0"/>
              <a:t>Without DPRIS Web</a:t>
            </a:r>
          </a:p>
        </p:txBody>
      </p:sp>
      <p:sp>
        <p:nvSpPr>
          <p:cNvPr id="10243" name="Oval 3"/>
          <p:cNvSpPr>
            <a:spLocks noChangeArrowheads="1"/>
          </p:cNvSpPr>
          <p:nvPr/>
        </p:nvSpPr>
        <p:spPr bwMode="auto">
          <a:xfrm>
            <a:off x="1524000" y="4932364"/>
            <a:ext cx="9144000" cy="935037"/>
          </a:xfrm>
          <a:prstGeom prst="ellipse">
            <a:avLst/>
          </a:prstGeom>
          <a:solidFill>
            <a:schemeClr val="accent1"/>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effectLst>
                  <a:outerShdw blurRad="38100" dist="38100" dir="2700000" algn="tl">
                    <a:srgbClr val="FFFFFF"/>
                  </a:outerShdw>
                </a:effectLst>
                <a:latin typeface="Times New Roman" panose="02020603050405020304" pitchFamily="18" charset="0"/>
              </a:rPr>
              <a:t>VA</a:t>
            </a:r>
          </a:p>
        </p:txBody>
      </p:sp>
      <p:sp>
        <p:nvSpPr>
          <p:cNvPr id="10244" name="Oval 4"/>
          <p:cNvSpPr>
            <a:spLocks noChangeArrowheads="1"/>
          </p:cNvSpPr>
          <p:nvPr/>
        </p:nvSpPr>
        <p:spPr bwMode="auto">
          <a:xfrm>
            <a:off x="3352800" y="2286001"/>
            <a:ext cx="2032000" cy="779463"/>
          </a:xfrm>
          <a:prstGeom prst="ellipse">
            <a:avLst/>
          </a:prstGeom>
          <a:solidFill>
            <a:srgbClr val="0000CC"/>
          </a:solidFill>
          <a:ln w="9525">
            <a:solidFill>
              <a:schemeClr val="tx1"/>
            </a:solidFill>
            <a:round/>
            <a:headEnd/>
            <a:tailEnd/>
          </a:ln>
          <a:effectLst>
            <a:outerShdw dist="35921" dir="2700000" algn="ctr" rotWithShape="0">
              <a:srgbClr val="000000"/>
            </a:outerShdw>
          </a:effectLst>
        </p:spPr>
        <p:txBody>
          <a:bodyPr wrap="none" anchor="ctr"/>
          <a:lstStyle/>
          <a:p>
            <a:pPr>
              <a:defRPr/>
            </a:pPr>
            <a:r>
              <a:rPr lang="en-US" sz="2800" b="1" dirty="0">
                <a:solidFill>
                  <a:schemeClr val="bg1"/>
                </a:solidFill>
                <a:effectLst>
                  <a:outerShdw blurRad="38100" dist="38100" dir="2700000" algn="tl">
                    <a:srgbClr val="000000"/>
                  </a:outerShdw>
                </a:effectLst>
                <a:latin typeface="Times New Roman" panose="02020603050405020304" pitchFamily="18" charset="0"/>
              </a:rPr>
              <a:t>Navy</a:t>
            </a:r>
          </a:p>
        </p:txBody>
      </p:sp>
      <p:sp>
        <p:nvSpPr>
          <p:cNvPr id="10245" name="Oval 5"/>
          <p:cNvSpPr>
            <a:spLocks noChangeArrowheads="1"/>
          </p:cNvSpPr>
          <p:nvPr/>
        </p:nvSpPr>
        <p:spPr bwMode="auto">
          <a:xfrm>
            <a:off x="8879416" y="2917827"/>
            <a:ext cx="2844800" cy="955675"/>
          </a:xfrm>
          <a:prstGeom prst="ellipse">
            <a:avLst/>
          </a:prstGeom>
          <a:solidFill>
            <a:srgbClr val="3399FF"/>
          </a:solidFill>
          <a:ln w="9525">
            <a:solidFill>
              <a:schemeClr val="tx1"/>
            </a:solidFill>
            <a:round/>
            <a:headEnd/>
            <a:tailEnd/>
          </a:ln>
          <a:effectLst>
            <a:outerShdw dist="35921" dir="2700000" algn="ctr" rotWithShape="0">
              <a:srgbClr val="000000"/>
            </a:outerShdw>
          </a:effectLst>
        </p:spPr>
        <p:txBody>
          <a:bodyPr wrap="none" anchor="ctr"/>
          <a:lstStyle/>
          <a:p>
            <a:pPr>
              <a:defRPr/>
            </a:pPr>
            <a:r>
              <a:rPr lang="en-US" sz="2800" b="1" dirty="0">
                <a:effectLst>
                  <a:outerShdw blurRad="38100" dist="38100" dir="2700000" algn="tl">
                    <a:srgbClr val="FFFFFF"/>
                  </a:outerShdw>
                </a:effectLst>
                <a:latin typeface="Times New Roman" panose="02020603050405020304" pitchFamily="18" charset="0"/>
              </a:rPr>
              <a:t>Air Force</a:t>
            </a:r>
          </a:p>
        </p:txBody>
      </p:sp>
      <p:sp>
        <p:nvSpPr>
          <p:cNvPr id="10246" name="Oval 6"/>
          <p:cNvSpPr>
            <a:spLocks noChangeArrowheads="1"/>
          </p:cNvSpPr>
          <p:nvPr/>
        </p:nvSpPr>
        <p:spPr bwMode="auto">
          <a:xfrm>
            <a:off x="1016001" y="2971800"/>
            <a:ext cx="2216151" cy="935038"/>
          </a:xfrm>
          <a:prstGeom prst="ellipse">
            <a:avLst/>
          </a:prstGeom>
          <a:solidFill>
            <a:srgbClr val="339966"/>
          </a:solidFill>
          <a:ln w="9525">
            <a:solidFill>
              <a:schemeClr val="tx1"/>
            </a:solidFill>
            <a:round/>
            <a:headEnd/>
            <a:tailEnd/>
          </a:ln>
          <a:effectLst>
            <a:outerShdw dist="35921" dir="2700000" algn="ctr" rotWithShape="0">
              <a:srgbClr val="000000"/>
            </a:outerShdw>
          </a:effectLst>
        </p:spPr>
        <p:txBody>
          <a:bodyPr wrap="none" anchor="ctr"/>
          <a:lstStyle/>
          <a:p>
            <a:pPr>
              <a:defRPr/>
            </a:pPr>
            <a:r>
              <a:rPr lang="en-US" sz="2800" b="1" dirty="0">
                <a:solidFill>
                  <a:schemeClr val="bg1"/>
                </a:solidFill>
                <a:effectLst>
                  <a:outerShdw blurRad="38100" dist="38100" dir="2700000" algn="tl">
                    <a:srgbClr val="000000"/>
                  </a:outerShdw>
                </a:effectLst>
                <a:latin typeface="Times New Roman" panose="02020603050405020304" pitchFamily="18" charset="0"/>
              </a:rPr>
              <a:t>Army</a:t>
            </a:r>
          </a:p>
        </p:txBody>
      </p:sp>
      <p:sp>
        <p:nvSpPr>
          <p:cNvPr id="10247" name="Oval 7"/>
          <p:cNvSpPr>
            <a:spLocks noChangeArrowheads="1"/>
          </p:cNvSpPr>
          <p:nvPr/>
        </p:nvSpPr>
        <p:spPr bwMode="auto">
          <a:xfrm>
            <a:off x="5505451" y="2203453"/>
            <a:ext cx="3962400" cy="819149"/>
          </a:xfrm>
          <a:prstGeom prst="ellipse">
            <a:avLst/>
          </a:prstGeom>
          <a:solidFill>
            <a:srgbClr val="FFFF00"/>
          </a:solidFill>
          <a:ln w="9525">
            <a:solidFill>
              <a:schemeClr val="tx1"/>
            </a:solidFill>
            <a:round/>
            <a:headEnd/>
            <a:tailEnd/>
          </a:ln>
          <a:effectLst>
            <a:outerShdw dist="35921" dir="2700000" algn="ctr" rotWithShape="0">
              <a:srgbClr val="000000"/>
            </a:outerShdw>
          </a:effectLst>
        </p:spPr>
        <p:txBody>
          <a:bodyPr wrap="none" anchor="ctr"/>
          <a:lstStyle/>
          <a:p>
            <a:pPr>
              <a:defRPr/>
            </a:pPr>
            <a:r>
              <a:rPr lang="en-US" sz="2800" b="1" dirty="0">
                <a:effectLst>
                  <a:outerShdw blurRad="38100" dist="38100" dir="2700000" algn="tl">
                    <a:srgbClr val="FFFFFF"/>
                  </a:outerShdw>
                </a:effectLst>
                <a:latin typeface="Times New Roman" panose="02020603050405020304" pitchFamily="18" charset="0"/>
              </a:rPr>
              <a:t>Marine Corps</a:t>
            </a:r>
          </a:p>
        </p:txBody>
      </p:sp>
      <p:sp>
        <p:nvSpPr>
          <p:cNvPr id="7177" name="Line 8"/>
          <p:cNvSpPr>
            <a:spLocks noChangeShapeType="1"/>
          </p:cNvSpPr>
          <p:nvPr/>
        </p:nvSpPr>
        <p:spPr bwMode="auto">
          <a:xfrm>
            <a:off x="2438401" y="4021138"/>
            <a:ext cx="2309284" cy="779462"/>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78" name="Line 9"/>
          <p:cNvSpPr>
            <a:spLocks noChangeShapeType="1"/>
          </p:cNvSpPr>
          <p:nvPr/>
        </p:nvSpPr>
        <p:spPr bwMode="auto">
          <a:xfrm flipH="1" flipV="1">
            <a:off x="2235200" y="4191001"/>
            <a:ext cx="2218267" cy="701675"/>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79" name="Line 10"/>
          <p:cNvSpPr>
            <a:spLocks noChangeShapeType="1"/>
          </p:cNvSpPr>
          <p:nvPr/>
        </p:nvSpPr>
        <p:spPr bwMode="auto">
          <a:xfrm>
            <a:off x="4775201" y="3200401"/>
            <a:ext cx="461433" cy="1558925"/>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0" name="Line 11"/>
          <p:cNvSpPr>
            <a:spLocks noChangeShapeType="1"/>
          </p:cNvSpPr>
          <p:nvPr/>
        </p:nvSpPr>
        <p:spPr bwMode="auto">
          <a:xfrm flipH="1" flipV="1">
            <a:off x="4959352" y="3200400"/>
            <a:ext cx="461433" cy="1481138"/>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1" name="Line 12"/>
          <p:cNvSpPr>
            <a:spLocks noChangeShapeType="1"/>
          </p:cNvSpPr>
          <p:nvPr/>
        </p:nvSpPr>
        <p:spPr bwMode="auto">
          <a:xfrm flipH="1">
            <a:off x="6604000" y="3165476"/>
            <a:ext cx="463551" cy="1558925"/>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2" name="Line 13"/>
          <p:cNvSpPr>
            <a:spLocks noChangeShapeType="1"/>
          </p:cNvSpPr>
          <p:nvPr/>
        </p:nvSpPr>
        <p:spPr bwMode="auto">
          <a:xfrm flipV="1">
            <a:off x="6790267" y="3243264"/>
            <a:ext cx="461433" cy="1481137"/>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3" name="Line 14"/>
          <p:cNvSpPr>
            <a:spLocks noChangeShapeType="1"/>
          </p:cNvSpPr>
          <p:nvPr/>
        </p:nvSpPr>
        <p:spPr bwMode="auto">
          <a:xfrm flipH="1">
            <a:off x="7897285" y="3941763"/>
            <a:ext cx="1570567" cy="85725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4" name="Line 15"/>
          <p:cNvSpPr>
            <a:spLocks noChangeShapeType="1"/>
          </p:cNvSpPr>
          <p:nvPr/>
        </p:nvSpPr>
        <p:spPr bwMode="auto">
          <a:xfrm flipV="1">
            <a:off x="8174568" y="4019550"/>
            <a:ext cx="1477433" cy="85725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Tree>
    <p:extLst>
      <p:ext uri="{BB962C8B-B14F-4D97-AF65-F5344CB8AC3E}">
        <p14:creationId xmlns:p14="http://schemas.microsoft.com/office/powerpoint/2010/main" val="1235100441"/>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B125376A-AF94-482B-A1FD-6FB9692E0F17}" type="slidenum">
              <a:rPr lang="en-US" altLang="en-US" sz="1400" b="0" smtClean="0">
                <a:solidFill>
                  <a:schemeClr val="tx1"/>
                </a:solidFill>
                <a:latin typeface="Times New Roman" charset="0"/>
              </a:rPr>
              <a:pPr algn="r" eaLnBrk="1" hangingPunct="1">
                <a:spcBef>
                  <a:spcPct val="0"/>
                </a:spcBef>
                <a:buFontTx/>
                <a:buNone/>
              </a:pPr>
              <a:t>60</a:t>
            </a:fld>
            <a:endParaRPr lang="en-US" altLang="en-US" sz="1400" b="0" smtClean="0">
              <a:solidFill>
                <a:schemeClr val="tx1"/>
              </a:solidFill>
              <a:latin typeface="Times New Roman" charset="0"/>
            </a:endParaRPr>
          </a:p>
        </p:txBody>
      </p:sp>
      <p:sp>
        <p:nvSpPr>
          <p:cNvPr id="66563" name="Rectangle 2"/>
          <p:cNvSpPr>
            <a:spLocks noGrp="1" noChangeArrowheads="1"/>
          </p:cNvSpPr>
          <p:nvPr>
            <p:ph type="title"/>
          </p:nvPr>
        </p:nvSpPr>
        <p:spPr/>
        <p:txBody>
          <a:bodyPr/>
          <a:lstStyle/>
          <a:p>
            <a:pPr indent="0" eaLnBrk="1" hangingPunct="1"/>
            <a:r>
              <a:rPr lang="en-US" altLang="en-US" smtClean="0"/>
              <a:t>Help Page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400" y="1295401"/>
            <a:ext cx="8026400" cy="479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796783"/>
      </p:ext>
    </p:extLst>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3EDBE106-CA28-4153-A3D1-8899C6E7A441}" type="slidenum">
              <a:rPr lang="en-US" altLang="en-US" sz="1400" b="0" smtClean="0">
                <a:solidFill>
                  <a:schemeClr val="tx1"/>
                </a:solidFill>
                <a:latin typeface="Times New Roman" charset="0"/>
              </a:rPr>
              <a:pPr algn="r" eaLnBrk="1" hangingPunct="1">
                <a:spcBef>
                  <a:spcPct val="0"/>
                </a:spcBef>
                <a:buFontTx/>
                <a:buNone/>
              </a:pPr>
              <a:t>61</a:t>
            </a:fld>
            <a:endParaRPr lang="en-US" altLang="en-US" sz="1400" b="0" smtClean="0">
              <a:solidFill>
                <a:schemeClr val="tx1"/>
              </a:solidFill>
              <a:latin typeface="Times New Roman" charset="0"/>
            </a:endParaRPr>
          </a:p>
        </p:txBody>
      </p:sp>
      <p:sp>
        <p:nvSpPr>
          <p:cNvPr id="67587" name="Rectangle 2"/>
          <p:cNvSpPr>
            <a:spLocks noGrp="1" noChangeArrowheads="1"/>
          </p:cNvSpPr>
          <p:nvPr>
            <p:ph type="title"/>
          </p:nvPr>
        </p:nvSpPr>
        <p:spPr/>
        <p:txBody>
          <a:bodyPr/>
          <a:lstStyle/>
          <a:p>
            <a:pPr indent="0" eaLnBrk="1" hangingPunct="1"/>
            <a:r>
              <a:rPr lang="en-US" altLang="en-US" smtClean="0"/>
              <a:t>Assistance Form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03137"/>
            <a:ext cx="11480800" cy="449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368800" y="4343400"/>
            <a:ext cx="1016000" cy="1295400"/>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877607793"/>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CC2D688D-CAFC-4B00-BD1F-375F32D57167}" type="slidenum">
              <a:rPr lang="en-US" altLang="en-US" sz="1400" b="0" smtClean="0">
                <a:solidFill>
                  <a:schemeClr val="tx1"/>
                </a:solidFill>
                <a:latin typeface="Times New Roman" charset="0"/>
              </a:rPr>
              <a:pPr algn="r" eaLnBrk="1" hangingPunct="1">
                <a:spcBef>
                  <a:spcPct val="0"/>
                </a:spcBef>
                <a:buFontTx/>
                <a:buNone/>
              </a:pPr>
              <a:t>62</a:t>
            </a:fld>
            <a:endParaRPr lang="en-US" altLang="en-US" sz="1400" b="0" smtClean="0">
              <a:solidFill>
                <a:schemeClr val="tx1"/>
              </a:solidFill>
              <a:latin typeface="Times New Roman" charset="0"/>
            </a:endParaRPr>
          </a:p>
        </p:txBody>
      </p:sp>
      <p:sp>
        <p:nvSpPr>
          <p:cNvPr id="69635" name="Rectangle 2"/>
          <p:cNvSpPr>
            <a:spLocks noGrp="1" noChangeArrowheads="1"/>
          </p:cNvSpPr>
          <p:nvPr>
            <p:ph type="title"/>
          </p:nvPr>
        </p:nvSpPr>
        <p:spPr/>
        <p:txBody>
          <a:bodyPr/>
          <a:lstStyle/>
          <a:p>
            <a:pPr indent="0" eaLnBrk="1" hangingPunct="1"/>
            <a:r>
              <a:rPr lang="en-US" altLang="en-US" smtClean="0"/>
              <a:t>VBA Central Office Contact</a:t>
            </a:r>
          </a:p>
        </p:txBody>
      </p:sp>
      <p:sp>
        <p:nvSpPr>
          <p:cNvPr id="69636" name="Rectangle 3"/>
          <p:cNvSpPr>
            <a:spLocks noChangeArrowheads="1"/>
          </p:cNvSpPr>
          <p:nvPr/>
        </p:nvSpPr>
        <p:spPr bwMode="auto">
          <a:xfrm>
            <a:off x="3229825" y="2971800"/>
            <a:ext cx="608794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100000"/>
              </a:spcBef>
              <a:buClr>
                <a:srgbClr val="FEB932"/>
              </a:buClr>
              <a:buFontTx/>
              <a:buNone/>
            </a:pPr>
            <a:r>
              <a:rPr lang="en-US" altLang="en-US" sz="4800" b="0" dirty="0">
                <a:solidFill>
                  <a:schemeClr val="tx1"/>
                </a:solidFill>
                <a:latin typeface="Times New Roman" panose="02020603050405020304" pitchFamily="18" charset="0"/>
              </a:rPr>
              <a:t>VAVBAWAS/CO/PIES</a:t>
            </a:r>
            <a:r>
              <a:rPr lang="en-US" altLang="en-US" sz="5000" dirty="0">
                <a:solidFill>
                  <a:schemeClr val="tx1"/>
                </a:solidFill>
                <a:latin typeface="Times New Roman" panose="02020603050405020304" pitchFamily="18" charset="0"/>
              </a:rPr>
              <a:t> </a:t>
            </a:r>
          </a:p>
        </p:txBody>
      </p:sp>
    </p:spTree>
    <p:extLst>
      <p:ext uri="{BB962C8B-B14F-4D97-AF65-F5344CB8AC3E}">
        <p14:creationId xmlns:p14="http://schemas.microsoft.com/office/powerpoint/2010/main" val="778709064"/>
      </p:ext>
    </p:extLst>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1" y="2133601"/>
            <a:ext cx="3720041" cy="2790031"/>
          </a:xfrm>
        </p:spPr>
      </p:pic>
      <p:sp>
        <p:nvSpPr>
          <p:cNvPr id="4" name="Slide Number Placeholder 3"/>
          <p:cNvSpPr>
            <a:spLocks noGrp="1"/>
          </p:cNvSpPr>
          <p:nvPr>
            <p:ph type="sldNum" sz="quarter" idx="10"/>
          </p:nvPr>
        </p:nvSpPr>
        <p:spPr/>
        <p:txBody>
          <a:bodyPr/>
          <a:lstStyle/>
          <a:p>
            <a:pPr>
              <a:defRPr/>
            </a:pPr>
            <a:fld id="{94ED091C-A1E3-4D2F-838F-2AF3D4B9D92A}" type="slidenum">
              <a:rPr lang="en-US" smtClean="0"/>
              <a:pPr>
                <a:defRPr/>
              </a:pPr>
              <a:t>63</a:t>
            </a:fld>
            <a:endParaRPr lang="en-US" dirty="0"/>
          </a:p>
        </p:txBody>
      </p:sp>
    </p:spTree>
    <p:extLst>
      <p:ext uri="{BB962C8B-B14F-4D97-AF65-F5344CB8AC3E}">
        <p14:creationId xmlns:p14="http://schemas.microsoft.com/office/powerpoint/2010/main" val="371967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5C3890D5-A2B4-4710-AE24-D8DEE28F8E19}" type="slidenum">
              <a:rPr lang="en-US" altLang="en-US" sz="1400" b="0" smtClean="0">
                <a:solidFill>
                  <a:schemeClr val="tx1"/>
                </a:solidFill>
                <a:latin typeface="Times New Roman" charset="0"/>
              </a:rPr>
              <a:pPr algn="r" eaLnBrk="1" hangingPunct="1">
                <a:spcBef>
                  <a:spcPct val="0"/>
                </a:spcBef>
                <a:buFontTx/>
                <a:buNone/>
              </a:pPr>
              <a:t>7</a:t>
            </a:fld>
            <a:endParaRPr lang="en-US" altLang="en-US" sz="1400" b="0" smtClean="0">
              <a:solidFill>
                <a:schemeClr val="tx1"/>
              </a:solidFill>
              <a:latin typeface="Times New Roman" charset="0"/>
            </a:endParaRPr>
          </a:p>
        </p:txBody>
      </p:sp>
      <p:sp>
        <p:nvSpPr>
          <p:cNvPr id="8195" name="Rectangle 2"/>
          <p:cNvSpPr>
            <a:spLocks noGrp="1" noChangeArrowheads="1"/>
          </p:cNvSpPr>
          <p:nvPr>
            <p:ph type="title"/>
          </p:nvPr>
        </p:nvSpPr>
        <p:spPr>
          <a:xfrm>
            <a:off x="2668058" y="76200"/>
            <a:ext cx="9497483" cy="882650"/>
          </a:xfrm>
        </p:spPr>
        <p:txBody>
          <a:bodyPr/>
          <a:lstStyle/>
          <a:p>
            <a:pPr indent="0" eaLnBrk="1" hangingPunct="1"/>
            <a:r>
              <a:rPr lang="en-US" altLang="en-US" dirty="0" smtClean="0"/>
              <a:t>VA-Services Interface</a:t>
            </a:r>
            <a:br>
              <a:rPr lang="en-US" altLang="en-US" dirty="0" smtClean="0"/>
            </a:br>
            <a:r>
              <a:rPr lang="en-US" altLang="en-US" dirty="0" smtClean="0"/>
              <a:t>With DPRIS Web</a:t>
            </a:r>
          </a:p>
        </p:txBody>
      </p:sp>
      <p:sp>
        <p:nvSpPr>
          <p:cNvPr id="11267" name="Oval 3"/>
          <p:cNvSpPr>
            <a:spLocks noChangeArrowheads="1"/>
          </p:cNvSpPr>
          <p:nvPr/>
        </p:nvSpPr>
        <p:spPr bwMode="auto">
          <a:xfrm>
            <a:off x="1524000" y="5638800"/>
            <a:ext cx="9144000" cy="685800"/>
          </a:xfrm>
          <a:prstGeom prst="ellipse">
            <a:avLst/>
          </a:prstGeom>
          <a:solidFill>
            <a:schemeClr val="accent1"/>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effectLst>
                  <a:outerShdw blurRad="38100" dist="38100" dir="2700000" algn="tl">
                    <a:srgbClr val="FFFFFF"/>
                  </a:outerShdw>
                </a:effectLst>
                <a:latin typeface="Times New Roman" panose="02020603050405020304" pitchFamily="18" charset="0"/>
              </a:rPr>
              <a:t>VA</a:t>
            </a:r>
          </a:p>
        </p:txBody>
      </p:sp>
      <p:sp>
        <p:nvSpPr>
          <p:cNvPr id="11268" name="Oval 4"/>
          <p:cNvSpPr>
            <a:spLocks noChangeArrowheads="1"/>
          </p:cNvSpPr>
          <p:nvPr/>
        </p:nvSpPr>
        <p:spPr bwMode="auto">
          <a:xfrm>
            <a:off x="3352800" y="2133600"/>
            <a:ext cx="2032000" cy="685800"/>
          </a:xfrm>
          <a:prstGeom prst="ellipse">
            <a:avLst/>
          </a:prstGeom>
          <a:solidFill>
            <a:srgbClr val="0000CC"/>
          </a:solidFill>
          <a:ln w="9525">
            <a:solidFill>
              <a:schemeClr val="tx1"/>
            </a:solidFill>
            <a:round/>
            <a:headEnd/>
            <a:tailEnd/>
          </a:ln>
          <a:effectLst>
            <a:outerShdw dist="35921" dir="2700000" algn="ctr" rotWithShape="0">
              <a:srgbClr val="000000"/>
            </a:outerShdw>
          </a:effectLst>
        </p:spPr>
        <p:txBody>
          <a:bodyPr wrap="none" anchor="ctr"/>
          <a:lstStyle/>
          <a:p>
            <a:pPr>
              <a:defRPr/>
            </a:pPr>
            <a:r>
              <a:rPr lang="en-US" sz="2800" b="1" dirty="0">
                <a:solidFill>
                  <a:schemeClr val="bg1"/>
                </a:solidFill>
                <a:effectLst>
                  <a:outerShdw blurRad="38100" dist="38100" dir="2700000" algn="tl">
                    <a:srgbClr val="000000"/>
                  </a:outerShdw>
                </a:effectLst>
                <a:latin typeface="Times New Roman" panose="02020603050405020304" pitchFamily="18" charset="0"/>
              </a:rPr>
              <a:t>Navy</a:t>
            </a:r>
          </a:p>
        </p:txBody>
      </p:sp>
      <p:sp>
        <p:nvSpPr>
          <p:cNvPr id="11269" name="Oval 5"/>
          <p:cNvSpPr>
            <a:spLocks noChangeArrowheads="1"/>
          </p:cNvSpPr>
          <p:nvPr/>
        </p:nvSpPr>
        <p:spPr bwMode="auto">
          <a:xfrm>
            <a:off x="8636000" y="2895600"/>
            <a:ext cx="3048000" cy="609600"/>
          </a:xfrm>
          <a:prstGeom prst="ellipse">
            <a:avLst/>
          </a:prstGeom>
          <a:solidFill>
            <a:srgbClr val="3399FF"/>
          </a:solidFill>
          <a:ln w="9525">
            <a:solidFill>
              <a:schemeClr val="tx1"/>
            </a:solidFill>
            <a:round/>
            <a:headEnd/>
            <a:tailEnd/>
          </a:ln>
          <a:effectLst>
            <a:outerShdw dist="35921" dir="2700000" algn="ctr" rotWithShape="0">
              <a:srgbClr val="000000"/>
            </a:outerShdw>
          </a:effectLst>
        </p:spPr>
        <p:txBody>
          <a:bodyPr wrap="none" anchor="ctr"/>
          <a:lstStyle/>
          <a:p>
            <a:pPr>
              <a:defRPr/>
            </a:pPr>
            <a:r>
              <a:rPr lang="en-US" sz="2800" b="1" dirty="0">
                <a:effectLst>
                  <a:outerShdw blurRad="38100" dist="38100" dir="2700000" algn="tl">
                    <a:srgbClr val="FFFFFF"/>
                  </a:outerShdw>
                </a:effectLst>
                <a:latin typeface="Times New Roman" panose="02020603050405020304" pitchFamily="18" charset="0"/>
              </a:rPr>
              <a:t>Air Force</a:t>
            </a:r>
          </a:p>
        </p:txBody>
      </p:sp>
      <p:sp>
        <p:nvSpPr>
          <p:cNvPr id="11270" name="Oval 6"/>
          <p:cNvSpPr>
            <a:spLocks noChangeArrowheads="1"/>
          </p:cNvSpPr>
          <p:nvPr/>
        </p:nvSpPr>
        <p:spPr bwMode="auto">
          <a:xfrm>
            <a:off x="1016001" y="2819400"/>
            <a:ext cx="2216151" cy="762000"/>
          </a:xfrm>
          <a:prstGeom prst="ellipse">
            <a:avLst/>
          </a:prstGeom>
          <a:solidFill>
            <a:srgbClr val="339966"/>
          </a:solidFill>
          <a:ln w="9525">
            <a:solidFill>
              <a:schemeClr val="tx1"/>
            </a:solidFill>
            <a:round/>
            <a:headEnd/>
            <a:tailEnd/>
          </a:ln>
          <a:effectLst>
            <a:outerShdw dist="35921" dir="2700000" algn="ctr" rotWithShape="0">
              <a:srgbClr val="000000"/>
            </a:outerShdw>
          </a:effectLst>
        </p:spPr>
        <p:txBody>
          <a:bodyPr wrap="none" anchor="ctr"/>
          <a:lstStyle/>
          <a:p>
            <a:pPr>
              <a:defRPr/>
            </a:pPr>
            <a:r>
              <a:rPr lang="en-US" sz="2800" b="1" dirty="0">
                <a:solidFill>
                  <a:schemeClr val="bg1"/>
                </a:solidFill>
                <a:effectLst>
                  <a:outerShdw blurRad="38100" dist="38100" dir="2700000" algn="tl">
                    <a:srgbClr val="000000"/>
                  </a:outerShdw>
                </a:effectLst>
                <a:latin typeface="Times New Roman" panose="02020603050405020304" pitchFamily="18" charset="0"/>
              </a:rPr>
              <a:t>Army</a:t>
            </a:r>
          </a:p>
        </p:txBody>
      </p:sp>
      <p:sp>
        <p:nvSpPr>
          <p:cNvPr id="11271" name="Oval 7"/>
          <p:cNvSpPr>
            <a:spLocks noChangeArrowheads="1"/>
          </p:cNvSpPr>
          <p:nvPr/>
        </p:nvSpPr>
        <p:spPr bwMode="auto">
          <a:xfrm>
            <a:off x="5638800" y="1981200"/>
            <a:ext cx="3981451" cy="762000"/>
          </a:xfrm>
          <a:prstGeom prst="ellipse">
            <a:avLst/>
          </a:prstGeom>
          <a:solidFill>
            <a:srgbClr val="FFFF00"/>
          </a:solidFill>
          <a:ln w="9525">
            <a:solidFill>
              <a:schemeClr val="tx1"/>
            </a:solidFill>
            <a:round/>
            <a:headEnd/>
            <a:tailEnd/>
          </a:ln>
          <a:effectLst>
            <a:outerShdw dist="35921" dir="2700000" algn="ctr" rotWithShape="0">
              <a:srgbClr val="000000"/>
            </a:outerShdw>
          </a:effectLst>
        </p:spPr>
        <p:txBody>
          <a:bodyPr wrap="none" anchor="ctr"/>
          <a:lstStyle/>
          <a:p>
            <a:pPr>
              <a:defRPr/>
            </a:pPr>
            <a:r>
              <a:rPr lang="en-US" sz="2800" b="1" dirty="0">
                <a:effectLst>
                  <a:outerShdw blurRad="38100" dist="38100" dir="2700000" algn="tl">
                    <a:srgbClr val="FFFFFF"/>
                  </a:outerShdw>
                </a:effectLst>
                <a:latin typeface="Times New Roman" panose="02020603050405020304" pitchFamily="18" charset="0"/>
              </a:rPr>
              <a:t>Marine Corps</a:t>
            </a:r>
          </a:p>
        </p:txBody>
      </p:sp>
      <p:sp>
        <p:nvSpPr>
          <p:cNvPr id="8201" name="Line 8"/>
          <p:cNvSpPr>
            <a:spLocks noChangeShapeType="1"/>
          </p:cNvSpPr>
          <p:nvPr/>
        </p:nvSpPr>
        <p:spPr bwMode="auto">
          <a:xfrm>
            <a:off x="2438400" y="3657600"/>
            <a:ext cx="1422400" cy="5334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8202" name="Line 9"/>
          <p:cNvSpPr>
            <a:spLocks noChangeShapeType="1"/>
          </p:cNvSpPr>
          <p:nvPr/>
        </p:nvSpPr>
        <p:spPr bwMode="auto">
          <a:xfrm flipH="1" flipV="1">
            <a:off x="2133600" y="3733800"/>
            <a:ext cx="1524000" cy="60960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8203" name="Line 10"/>
          <p:cNvSpPr>
            <a:spLocks noChangeShapeType="1"/>
          </p:cNvSpPr>
          <p:nvPr/>
        </p:nvSpPr>
        <p:spPr bwMode="auto">
          <a:xfrm>
            <a:off x="4673600" y="2895600"/>
            <a:ext cx="304800" cy="12192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8204" name="Line 11"/>
          <p:cNvSpPr>
            <a:spLocks noChangeShapeType="1"/>
          </p:cNvSpPr>
          <p:nvPr/>
        </p:nvSpPr>
        <p:spPr bwMode="auto">
          <a:xfrm flipH="1" flipV="1">
            <a:off x="4876800" y="2895600"/>
            <a:ext cx="304800" cy="114300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8205" name="Line 12"/>
          <p:cNvSpPr>
            <a:spLocks noChangeShapeType="1"/>
          </p:cNvSpPr>
          <p:nvPr/>
        </p:nvSpPr>
        <p:spPr bwMode="auto">
          <a:xfrm flipH="1">
            <a:off x="6807200" y="2819400"/>
            <a:ext cx="425451" cy="12954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8206" name="Line 13"/>
          <p:cNvSpPr>
            <a:spLocks noChangeShapeType="1"/>
          </p:cNvSpPr>
          <p:nvPr/>
        </p:nvSpPr>
        <p:spPr bwMode="auto">
          <a:xfrm flipV="1">
            <a:off x="7010400" y="2819400"/>
            <a:ext cx="406400" cy="129540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8207" name="Line 14"/>
          <p:cNvSpPr>
            <a:spLocks noChangeShapeType="1"/>
          </p:cNvSpPr>
          <p:nvPr/>
        </p:nvSpPr>
        <p:spPr bwMode="auto">
          <a:xfrm flipH="1">
            <a:off x="8534400" y="3657600"/>
            <a:ext cx="1136651" cy="6096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8208" name="Line 15"/>
          <p:cNvSpPr>
            <a:spLocks noChangeShapeType="1"/>
          </p:cNvSpPr>
          <p:nvPr/>
        </p:nvSpPr>
        <p:spPr bwMode="auto">
          <a:xfrm flipV="1">
            <a:off x="8839200" y="3684588"/>
            <a:ext cx="1016000" cy="608012"/>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11280" name="Oval 16"/>
          <p:cNvSpPr>
            <a:spLocks noChangeArrowheads="1"/>
          </p:cNvSpPr>
          <p:nvPr/>
        </p:nvSpPr>
        <p:spPr bwMode="auto">
          <a:xfrm>
            <a:off x="1524000" y="4267201"/>
            <a:ext cx="9144000" cy="684213"/>
          </a:xfrm>
          <a:prstGeom prst="ellipse">
            <a:avLst/>
          </a:prstGeom>
          <a:solidFill>
            <a:srgbClr val="D6009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2800" b="1" dirty="0">
                <a:solidFill>
                  <a:schemeClr val="bg1"/>
                </a:solidFill>
                <a:effectLst>
                  <a:outerShdw blurRad="38100" dist="38100" dir="2700000" algn="tl">
                    <a:srgbClr val="000000"/>
                  </a:outerShdw>
                </a:effectLst>
                <a:latin typeface="Times New Roman" panose="02020603050405020304" pitchFamily="18" charset="0"/>
              </a:rPr>
              <a:t>DPRIS Web</a:t>
            </a:r>
            <a:r>
              <a:rPr lang="en-US" sz="1800" b="1" dirty="0">
                <a:effectLst>
                  <a:outerShdw blurRad="38100" dist="38100" dir="2700000" algn="tl">
                    <a:srgbClr val="FFFFFF"/>
                  </a:outerShdw>
                </a:effectLst>
                <a:latin typeface="Times New Roman" panose="02020603050405020304" pitchFamily="18" charset="0"/>
              </a:rPr>
              <a:t> </a:t>
            </a:r>
          </a:p>
        </p:txBody>
      </p:sp>
      <p:sp>
        <p:nvSpPr>
          <p:cNvPr id="8210" name="Line 17"/>
          <p:cNvSpPr>
            <a:spLocks noChangeShapeType="1"/>
          </p:cNvSpPr>
          <p:nvPr/>
        </p:nvSpPr>
        <p:spPr bwMode="auto">
          <a:xfrm>
            <a:off x="5994400" y="5029200"/>
            <a:ext cx="0" cy="5334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8211" name="Line 18"/>
          <p:cNvSpPr>
            <a:spLocks noChangeShapeType="1"/>
          </p:cNvSpPr>
          <p:nvPr/>
        </p:nvSpPr>
        <p:spPr bwMode="auto">
          <a:xfrm flipH="1" flipV="1">
            <a:off x="6299200" y="5029200"/>
            <a:ext cx="0" cy="53340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Tree>
    <p:extLst>
      <p:ext uri="{BB962C8B-B14F-4D97-AF65-F5344CB8AC3E}">
        <p14:creationId xmlns:p14="http://schemas.microsoft.com/office/powerpoint/2010/main" val="2201058256"/>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2E39DE4C-14A1-4ED7-A098-125BDD26205E}" type="slidenum">
              <a:rPr lang="en-US" altLang="en-US" sz="1400" b="0" smtClean="0">
                <a:solidFill>
                  <a:schemeClr val="tx1"/>
                </a:solidFill>
                <a:latin typeface="Times New Roman" charset="0"/>
              </a:rPr>
              <a:pPr algn="r" eaLnBrk="1" hangingPunct="1">
                <a:spcBef>
                  <a:spcPct val="0"/>
                </a:spcBef>
                <a:buFontTx/>
                <a:buNone/>
              </a:pPr>
              <a:t>8</a:t>
            </a:fld>
            <a:endParaRPr lang="en-US" altLang="en-US" sz="1400" b="0" smtClean="0">
              <a:solidFill>
                <a:schemeClr val="tx1"/>
              </a:solidFill>
              <a:latin typeface="Times New Roman" charset="0"/>
            </a:endParaRPr>
          </a:p>
        </p:txBody>
      </p:sp>
      <p:sp>
        <p:nvSpPr>
          <p:cNvPr id="9219" name="Rectangle 2"/>
          <p:cNvSpPr>
            <a:spLocks noGrp="1" noChangeArrowheads="1"/>
          </p:cNvSpPr>
          <p:nvPr>
            <p:ph type="title"/>
          </p:nvPr>
        </p:nvSpPr>
        <p:spPr>
          <a:xfrm>
            <a:off x="2438400" y="152400"/>
            <a:ext cx="9347200" cy="762000"/>
          </a:xfrm>
        </p:spPr>
        <p:txBody>
          <a:bodyPr/>
          <a:lstStyle/>
          <a:p>
            <a:pPr indent="0" eaLnBrk="1" hangingPunct="1"/>
            <a:r>
              <a:rPr lang="en-US" altLang="en-US" dirty="0" smtClean="0"/>
              <a:t>DPRIS Web Standard OMPF</a:t>
            </a:r>
            <a:br>
              <a:rPr lang="en-US" altLang="en-US" dirty="0" smtClean="0"/>
            </a:br>
            <a:r>
              <a:rPr lang="en-US" altLang="en-US" dirty="0" smtClean="0"/>
              <a:t>Document Indexing Scheme</a:t>
            </a:r>
          </a:p>
        </p:txBody>
      </p:sp>
      <p:pic>
        <p:nvPicPr>
          <p:cNvPr id="92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904" t="3391" r="4761" b="1695"/>
          <a:stretch>
            <a:fillRect/>
          </a:stretch>
        </p:blipFill>
        <p:spPr bwMode="auto">
          <a:xfrm>
            <a:off x="711200" y="1905000"/>
            <a:ext cx="10769600" cy="42672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532494"/>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0"/>
          </p:nvPr>
        </p:nvSpPr>
        <p:spPr>
          <a:noFill/>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fld id="{2336EC93-E791-43A5-B010-52225F3164A9}" type="slidenum">
              <a:rPr lang="en-US" altLang="en-US" sz="1400" b="0" smtClean="0">
                <a:solidFill>
                  <a:schemeClr val="tx1"/>
                </a:solidFill>
                <a:latin typeface="Times New Roman" charset="0"/>
              </a:rPr>
              <a:pPr algn="r" eaLnBrk="1" hangingPunct="1">
                <a:spcBef>
                  <a:spcPct val="0"/>
                </a:spcBef>
                <a:buFontTx/>
                <a:buNone/>
              </a:pPr>
              <a:t>9</a:t>
            </a:fld>
            <a:endParaRPr lang="en-US" altLang="en-US" sz="1400" b="0" smtClean="0">
              <a:solidFill>
                <a:schemeClr val="tx1"/>
              </a:solidFill>
              <a:latin typeface="Times New Roman" charset="0"/>
            </a:endParaRPr>
          </a:p>
        </p:txBody>
      </p:sp>
      <p:sp>
        <p:nvSpPr>
          <p:cNvPr id="10243" name="Rectangle 2"/>
          <p:cNvSpPr>
            <a:spLocks noGrp="1" noChangeArrowheads="1"/>
          </p:cNvSpPr>
          <p:nvPr>
            <p:ph type="title"/>
          </p:nvPr>
        </p:nvSpPr>
        <p:spPr>
          <a:xfrm>
            <a:off x="2694517" y="184150"/>
            <a:ext cx="9108016" cy="730250"/>
          </a:xfrm>
        </p:spPr>
        <p:txBody>
          <a:bodyPr/>
          <a:lstStyle/>
          <a:p>
            <a:pPr indent="0" eaLnBrk="1" hangingPunct="1"/>
            <a:r>
              <a:rPr lang="en-US" altLang="en-US" dirty="0" smtClean="0"/>
              <a:t>Personnel Records</a:t>
            </a:r>
            <a:br>
              <a:rPr lang="en-US" altLang="en-US" dirty="0" smtClean="0"/>
            </a:br>
            <a:r>
              <a:rPr lang="en-US" altLang="en-US" dirty="0" smtClean="0"/>
              <a:t>Available Through DPRIS Web</a:t>
            </a:r>
          </a:p>
        </p:txBody>
      </p:sp>
      <p:sp>
        <p:nvSpPr>
          <p:cNvPr id="13318" name="Rectangle 6"/>
          <p:cNvSpPr>
            <a:spLocks noChangeArrowheads="1"/>
          </p:cNvSpPr>
          <p:nvPr/>
        </p:nvSpPr>
        <p:spPr bwMode="auto">
          <a:xfrm>
            <a:off x="914400" y="1981200"/>
            <a:ext cx="5283200" cy="4114800"/>
          </a:xfrm>
          <a:prstGeom prst="rect">
            <a:avLst/>
          </a:prstGeom>
          <a:solidFill>
            <a:srgbClr val="566FCD"/>
          </a:solidFill>
          <a:ln>
            <a:noFill/>
          </a:ln>
          <a:effectLst>
            <a:outerShdw dist="8980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182880" rIns="182880" bIns="91440"/>
          <a:lstStyle/>
          <a:p>
            <a:pPr>
              <a:lnSpc>
                <a:spcPct val="90000"/>
              </a:lnSpc>
              <a:buFont typeface="Wingdings" pitchFamily="2" charset="2"/>
              <a:buNone/>
              <a:defRPr/>
            </a:pPr>
            <a:r>
              <a:rPr lang="en-US" sz="3200" b="1" u="sng" dirty="0">
                <a:solidFill>
                  <a:schemeClr val="bg1"/>
                </a:solidFill>
                <a:effectLst>
                  <a:outerShdw blurRad="38100" dist="38100" dir="2700000" algn="tl">
                    <a:srgbClr val="000000"/>
                  </a:outerShdw>
                </a:effectLst>
                <a:latin typeface="Times New Roman" panose="02020603050405020304" pitchFamily="18" charset="0"/>
              </a:rPr>
              <a:t>Military Service</a:t>
            </a:r>
            <a:r>
              <a:rPr lang="en-US" sz="3200" b="1" dirty="0">
                <a:solidFill>
                  <a:schemeClr val="bg1"/>
                </a:solidFill>
                <a:effectLst>
                  <a:outerShdw blurRad="38100" dist="38100" dir="2700000" algn="tl">
                    <a:srgbClr val="000000"/>
                  </a:outerShdw>
                </a:effectLst>
                <a:latin typeface="Times New Roman" panose="02020603050405020304" pitchFamily="18" charset="0"/>
              </a:rPr>
              <a:t/>
            </a:r>
            <a:br>
              <a:rPr lang="en-US" sz="3200" b="1" dirty="0">
                <a:solidFill>
                  <a:schemeClr val="bg1"/>
                </a:solidFill>
                <a:effectLst>
                  <a:outerShdw blurRad="38100" dist="38100" dir="2700000" algn="tl">
                    <a:srgbClr val="000000"/>
                  </a:outerShdw>
                </a:effectLst>
                <a:latin typeface="Times New Roman" panose="02020603050405020304" pitchFamily="18" charset="0"/>
              </a:rPr>
            </a:br>
            <a:endParaRPr lang="en-US" sz="3200" b="1" dirty="0">
              <a:solidFill>
                <a:schemeClr val="bg1"/>
              </a:solidFill>
              <a:effectLst>
                <a:outerShdw blurRad="38100" dist="38100" dir="2700000" algn="tl">
                  <a:srgbClr val="000000"/>
                </a:outerShdw>
              </a:effectLst>
              <a:latin typeface="Times New Roman" panose="02020603050405020304" pitchFamily="18" charset="0"/>
            </a:endParaRPr>
          </a:p>
          <a:p>
            <a:pPr algn="l">
              <a:lnSpc>
                <a:spcPct val="90000"/>
              </a:lnSpc>
              <a:buFont typeface="Wingdings" pitchFamily="2" charset="2"/>
              <a:buNone/>
              <a:defRPr/>
            </a:pPr>
            <a:r>
              <a:rPr lang="en-US" sz="2800" dirty="0" smtClean="0">
                <a:solidFill>
                  <a:srgbClr val="F5CB53"/>
                </a:solidFill>
                <a:latin typeface="Times New Roman" panose="02020603050405020304" pitchFamily="18" charset="0"/>
              </a:rPr>
              <a:t>Army*</a:t>
            </a:r>
            <a:endParaRPr lang="en-US" sz="2800" dirty="0">
              <a:solidFill>
                <a:srgbClr val="F5CB53"/>
              </a:solidFill>
              <a:latin typeface="Times New Roman" panose="02020603050405020304" pitchFamily="18" charset="0"/>
            </a:endParaRPr>
          </a:p>
          <a:p>
            <a:pPr algn="l">
              <a:lnSpc>
                <a:spcPct val="90000"/>
              </a:lnSpc>
              <a:buFont typeface="Wingdings" pitchFamily="2" charset="2"/>
              <a:buNone/>
              <a:defRPr/>
            </a:pPr>
            <a:endParaRPr lang="en-US" sz="2800" dirty="0">
              <a:solidFill>
                <a:srgbClr val="F5CB53"/>
              </a:solidFill>
              <a:latin typeface="Times New Roman" panose="02020603050405020304" pitchFamily="18" charset="0"/>
            </a:endParaRPr>
          </a:p>
          <a:p>
            <a:pPr algn="l">
              <a:lnSpc>
                <a:spcPct val="90000"/>
              </a:lnSpc>
              <a:buFont typeface="Wingdings" pitchFamily="2" charset="2"/>
              <a:buNone/>
              <a:defRPr/>
            </a:pPr>
            <a:r>
              <a:rPr lang="en-US" sz="2800" dirty="0">
                <a:solidFill>
                  <a:srgbClr val="F5CB53"/>
                </a:solidFill>
                <a:latin typeface="Times New Roman" panose="02020603050405020304" pitchFamily="18" charset="0"/>
              </a:rPr>
              <a:t>Navy</a:t>
            </a:r>
          </a:p>
          <a:p>
            <a:pPr algn="l">
              <a:lnSpc>
                <a:spcPct val="90000"/>
              </a:lnSpc>
              <a:buFont typeface="Wingdings" pitchFamily="2" charset="2"/>
              <a:buNone/>
              <a:defRPr/>
            </a:pPr>
            <a:endParaRPr lang="en-US" sz="2800" dirty="0">
              <a:solidFill>
                <a:srgbClr val="F5CB53"/>
              </a:solidFill>
              <a:latin typeface="Times New Roman" panose="02020603050405020304" pitchFamily="18" charset="0"/>
            </a:endParaRPr>
          </a:p>
          <a:p>
            <a:pPr algn="l">
              <a:lnSpc>
                <a:spcPct val="90000"/>
              </a:lnSpc>
              <a:buFont typeface="Wingdings" pitchFamily="2" charset="2"/>
              <a:buNone/>
              <a:defRPr/>
            </a:pPr>
            <a:r>
              <a:rPr lang="en-US" sz="2800" dirty="0">
                <a:solidFill>
                  <a:srgbClr val="F5CB53"/>
                </a:solidFill>
                <a:latin typeface="Times New Roman" panose="02020603050405020304" pitchFamily="18" charset="0"/>
              </a:rPr>
              <a:t>Marine Corps</a:t>
            </a:r>
          </a:p>
          <a:p>
            <a:pPr algn="l">
              <a:lnSpc>
                <a:spcPct val="90000"/>
              </a:lnSpc>
              <a:buFont typeface="Wingdings" pitchFamily="2" charset="2"/>
              <a:buNone/>
              <a:defRPr/>
            </a:pPr>
            <a:endParaRPr lang="en-US" sz="2800" dirty="0">
              <a:solidFill>
                <a:srgbClr val="F5CB53"/>
              </a:solidFill>
              <a:latin typeface="Times New Roman" panose="02020603050405020304" pitchFamily="18" charset="0"/>
            </a:endParaRPr>
          </a:p>
          <a:p>
            <a:pPr algn="l">
              <a:lnSpc>
                <a:spcPct val="90000"/>
              </a:lnSpc>
              <a:buFont typeface="Wingdings" pitchFamily="2" charset="2"/>
              <a:buNone/>
              <a:defRPr/>
            </a:pPr>
            <a:r>
              <a:rPr lang="en-US" sz="2800" dirty="0">
                <a:solidFill>
                  <a:srgbClr val="F5CB53"/>
                </a:solidFill>
                <a:latin typeface="Times New Roman" panose="02020603050405020304" pitchFamily="18" charset="0"/>
              </a:rPr>
              <a:t>Air Force</a:t>
            </a:r>
          </a:p>
        </p:txBody>
      </p:sp>
      <p:sp>
        <p:nvSpPr>
          <p:cNvPr id="13321" name="Rectangle 9"/>
          <p:cNvSpPr>
            <a:spLocks noChangeArrowheads="1"/>
          </p:cNvSpPr>
          <p:nvPr/>
        </p:nvSpPr>
        <p:spPr bwMode="auto">
          <a:xfrm>
            <a:off x="6519333" y="1981200"/>
            <a:ext cx="5283200" cy="4191000"/>
          </a:xfrm>
          <a:prstGeom prst="rect">
            <a:avLst/>
          </a:prstGeom>
          <a:solidFill>
            <a:srgbClr val="566FCD"/>
          </a:solidFill>
          <a:ln>
            <a:noFill/>
          </a:ln>
          <a:effectLst>
            <a:outerShdw dist="89803"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lIns="182880" rIns="182880" bIns="91440"/>
          <a:lstStyle/>
          <a:p>
            <a:pPr>
              <a:lnSpc>
                <a:spcPct val="90000"/>
              </a:lnSpc>
              <a:buFont typeface="Wingdings" pitchFamily="2" charset="2"/>
              <a:buNone/>
              <a:defRPr/>
            </a:pPr>
            <a:r>
              <a:rPr lang="en-US" sz="3200" b="1" u="sng" dirty="0">
                <a:solidFill>
                  <a:schemeClr val="bg1"/>
                </a:solidFill>
                <a:effectLst>
                  <a:outerShdw blurRad="38100" dist="38100" dir="2700000" algn="tl">
                    <a:srgbClr val="000000"/>
                  </a:outerShdw>
                </a:effectLst>
                <a:latin typeface="Times New Roman" panose="02020603050405020304" pitchFamily="18" charset="0"/>
              </a:rPr>
              <a:t>End of Obligated Service Dates</a:t>
            </a:r>
          </a:p>
        </p:txBody>
      </p:sp>
      <p:sp>
        <p:nvSpPr>
          <p:cNvPr id="13322" name="Text Box 10"/>
          <p:cNvSpPr txBox="1">
            <a:spLocks noChangeArrowheads="1"/>
          </p:cNvSpPr>
          <p:nvPr/>
        </p:nvSpPr>
        <p:spPr bwMode="auto">
          <a:xfrm>
            <a:off x="6620933" y="3048002"/>
            <a:ext cx="5181600" cy="283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2400" dirty="0" smtClean="0">
                <a:solidFill>
                  <a:srgbClr val="F5CB53"/>
                </a:solidFill>
                <a:latin typeface="Times New Roman" panose="02020603050405020304" pitchFamily="18" charset="0"/>
                <a:cs typeface="Times New Roman" charset="0"/>
              </a:rPr>
              <a:t>October 1, 1994</a:t>
            </a:r>
            <a:endParaRPr lang="en-US" sz="2400" dirty="0">
              <a:solidFill>
                <a:srgbClr val="F5CB53"/>
              </a:solidFill>
              <a:latin typeface="Times New Roman" panose="02020603050405020304" pitchFamily="18" charset="0"/>
              <a:cs typeface="Times New Roman" charset="0"/>
            </a:endParaRPr>
          </a:p>
          <a:p>
            <a:pPr>
              <a:lnSpc>
                <a:spcPct val="0"/>
              </a:lnSpc>
              <a:spcBef>
                <a:spcPct val="50000"/>
              </a:spcBef>
              <a:defRPr/>
            </a:pPr>
            <a:endParaRPr lang="en-US" sz="2400" dirty="0">
              <a:solidFill>
                <a:srgbClr val="F5CB53"/>
              </a:solidFill>
              <a:latin typeface="Times New Roman" panose="02020603050405020304" pitchFamily="18" charset="0"/>
              <a:cs typeface="Times New Roman" charset="0"/>
            </a:endParaRPr>
          </a:p>
          <a:p>
            <a:pPr>
              <a:spcBef>
                <a:spcPct val="50000"/>
              </a:spcBef>
              <a:defRPr/>
            </a:pPr>
            <a:r>
              <a:rPr lang="en-US" sz="2400" dirty="0">
                <a:solidFill>
                  <a:srgbClr val="F5CB53"/>
                </a:solidFill>
                <a:latin typeface="Times New Roman" panose="02020603050405020304" pitchFamily="18" charset="0"/>
                <a:cs typeface="Times New Roman" charset="0"/>
              </a:rPr>
              <a:t> </a:t>
            </a:r>
            <a:r>
              <a:rPr lang="en-US" sz="2400" dirty="0" smtClean="0">
                <a:solidFill>
                  <a:srgbClr val="F5CB53"/>
                </a:solidFill>
                <a:latin typeface="Times New Roman" panose="02020603050405020304" pitchFamily="18" charset="0"/>
                <a:cs typeface="Times New Roman" charset="0"/>
              </a:rPr>
              <a:t>January 1, 1995</a:t>
            </a:r>
            <a:endParaRPr lang="en-US" sz="2400" dirty="0">
              <a:solidFill>
                <a:srgbClr val="F5CB53"/>
              </a:solidFill>
              <a:latin typeface="Times New Roman" panose="02020603050405020304" pitchFamily="18" charset="0"/>
              <a:cs typeface="Times New Roman" charset="0"/>
            </a:endParaRPr>
          </a:p>
          <a:p>
            <a:pPr>
              <a:lnSpc>
                <a:spcPct val="0"/>
              </a:lnSpc>
              <a:spcBef>
                <a:spcPct val="50000"/>
              </a:spcBef>
              <a:defRPr/>
            </a:pPr>
            <a:endParaRPr lang="en-US" sz="2400" dirty="0">
              <a:solidFill>
                <a:srgbClr val="F5CB53"/>
              </a:solidFill>
              <a:latin typeface="Times New Roman" panose="02020603050405020304" pitchFamily="18" charset="0"/>
              <a:cs typeface="Times New Roman" charset="0"/>
            </a:endParaRPr>
          </a:p>
          <a:p>
            <a:pPr>
              <a:spcBef>
                <a:spcPct val="50000"/>
              </a:spcBef>
              <a:defRPr/>
            </a:pPr>
            <a:r>
              <a:rPr lang="en-US" sz="2400" dirty="0" smtClean="0">
                <a:solidFill>
                  <a:srgbClr val="F5CB53"/>
                </a:solidFill>
                <a:latin typeface="Times New Roman" panose="02020603050405020304" pitchFamily="18" charset="0"/>
                <a:cs typeface="Times New Roman" charset="0"/>
              </a:rPr>
              <a:t>January 1, 1999</a:t>
            </a:r>
            <a:endParaRPr lang="en-US" sz="2400" dirty="0">
              <a:solidFill>
                <a:srgbClr val="F5CB53"/>
              </a:solidFill>
              <a:latin typeface="Times New Roman" panose="02020603050405020304" pitchFamily="18" charset="0"/>
              <a:cs typeface="Times New Roman" charset="0"/>
            </a:endParaRPr>
          </a:p>
          <a:p>
            <a:pPr>
              <a:spcBef>
                <a:spcPct val="50000"/>
              </a:spcBef>
              <a:defRPr/>
            </a:pPr>
            <a:endParaRPr lang="en-US" sz="2400" dirty="0">
              <a:solidFill>
                <a:srgbClr val="F5CB53"/>
              </a:solidFill>
              <a:latin typeface="Times New Roman" panose="02020603050405020304" pitchFamily="18" charset="0"/>
              <a:cs typeface="Times New Roman" charset="0"/>
            </a:endParaRPr>
          </a:p>
          <a:p>
            <a:pPr>
              <a:lnSpc>
                <a:spcPct val="90000"/>
              </a:lnSpc>
              <a:defRPr/>
            </a:pPr>
            <a:r>
              <a:rPr lang="en-US" sz="2400" dirty="0">
                <a:solidFill>
                  <a:srgbClr val="F5CB53"/>
                </a:solidFill>
                <a:latin typeface="Times New Roman" panose="02020603050405020304" pitchFamily="18" charset="0"/>
                <a:cs typeface="Times New Roman" charset="0"/>
              </a:rPr>
              <a:t>October </a:t>
            </a:r>
            <a:r>
              <a:rPr lang="en-US" sz="2400" dirty="0" smtClean="0">
                <a:solidFill>
                  <a:srgbClr val="F5CB53"/>
                </a:solidFill>
                <a:latin typeface="Times New Roman" panose="02020603050405020304" pitchFamily="18" charset="0"/>
                <a:cs typeface="Times New Roman" charset="0"/>
              </a:rPr>
              <a:t>1 </a:t>
            </a:r>
            <a:r>
              <a:rPr lang="en-US" sz="2400" dirty="0">
                <a:solidFill>
                  <a:srgbClr val="F5CB53"/>
                </a:solidFill>
                <a:latin typeface="Times New Roman" panose="02020603050405020304" pitchFamily="18" charset="0"/>
                <a:cs typeface="Times New Roman" charset="0"/>
              </a:rPr>
              <a:t>2004 </a:t>
            </a:r>
          </a:p>
        </p:txBody>
      </p:sp>
    </p:spTree>
    <p:extLst>
      <p:ext uri="{BB962C8B-B14F-4D97-AF65-F5344CB8AC3E}">
        <p14:creationId xmlns:p14="http://schemas.microsoft.com/office/powerpoint/2010/main" val="25004008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3322">
                                            <p:txEl>
                                              <p:pRg st="0" end="0"/>
                                            </p:txEl>
                                          </p:spTgt>
                                        </p:tgtEl>
                                        <p:attrNameLst>
                                          <p:attrName>style.visibility</p:attrName>
                                        </p:attrNameLst>
                                      </p:cBhvr>
                                      <p:to>
                                        <p:strVal val="visible"/>
                                      </p:to>
                                    </p:set>
                                    <p:animEffect transition="in" filter="dissolve">
                                      <p:cBhvr>
                                        <p:cTn id="7" dur="500"/>
                                        <p:tgtEl>
                                          <p:spTgt spid="13322">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3322">
                                            <p:txEl>
                                              <p:pRg st="2" end="2"/>
                                            </p:txEl>
                                          </p:spTgt>
                                        </p:tgtEl>
                                        <p:attrNameLst>
                                          <p:attrName>style.visibility</p:attrName>
                                        </p:attrNameLst>
                                      </p:cBhvr>
                                      <p:to>
                                        <p:strVal val="visible"/>
                                      </p:to>
                                    </p:set>
                                    <p:animEffect transition="in" filter="dissolve">
                                      <p:cBhvr>
                                        <p:cTn id="11" dur="500"/>
                                        <p:tgtEl>
                                          <p:spTgt spid="13322">
                                            <p:txEl>
                                              <p:pRg st="2" end="2"/>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3322">
                                            <p:txEl>
                                              <p:pRg st="4" end="4"/>
                                            </p:txEl>
                                          </p:spTgt>
                                        </p:tgtEl>
                                        <p:attrNameLst>
                                          <p:attrName>style.visibility</p:attrName>
                                        </p:attrNameLst>
                                      </p:cBhvr>
                                      <p:to>
                                        <p:strVal val="visible"/>
                                      </p:to>
                                    </p:set>
                                    <p:animEffect transition="in" filter="dissolve">
                                      <p:cBhvr>
                                        <p:cTn id="15" dur="500"/>
                                        <p:tgtEl>
                                          <p:spTgt spid="13322">
                                            <p:txEl>
                                              <p:pRg st="4" end="4"/>
                                            </p:txEl>
                                          </p:spTgt>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13322">
                                            <p:txEl>
                                              <p:pRg st="6" end="6"/>
                                            </p:txEl>
                                          </p:spTgt>
                                        </p:tgtEl>
                                        <p:attrNameLst>
                                          <p:attrName>style.visibility</p:attrName>
                                        </p:attrNameLst>
                                      </p:cBhvr>
                                      <p:to>
                                        <p:strVal val="visible"/>
                                      </p:to>
                                    </p:set>
                                    <p:animEffect transition="in" filter="dissolve">
                                      <p:cBhvr>
                                        <p:cTn id="19" dur="500"/>
                                        <p:tgtEl>
                                          <p:spTgt spid="133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autoUpdateAnimBg="0" advAuto="100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4659</TotalTime>
  <Words>982</Words>
  <Application>Microsoft Office PowerPoint</Application>
  <PresentationFormat>Custom</PresentationFormat>
  <Paragraphs>235</Paragraphs>
  <Slides>63</Slides>
  <Notes>5</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Ppt0000000</vt:lpstr>
      <vt:lpstr>PowerPoint Presentation</vt:lpstr>
      <vt:lpstr>OBJECTIVES</vt:lpstr>
      <vt:lpstr>Objectives (cont.)</vt:lpstr>
      <vt:lpstr>DPRIS Web Advantages</vt:lpstr>
      <vt:lpstr>DPRIS Advantages (cont.)</vt:lpstr>
      <vt:lpstr>VA-Services Interface Without DPRIS Web</vt:lpstr>
      <vt:lpstr>VA-Services Interface With DPRIS Web</vt:lpstr>
      <vt:lpstr>DPRIS Web Standard OMPF Document Indexing Scheme</vt:lpstr>
      <vt:lpstr>Personnel Records Available Through DPRIS Web</vt:lpstr>
      <vt:lpstr>      VARO/DPRIS Access Organization   Roles &amp; Responsibilities </vt:lpstr>
      <vt:lpstr>Roles &amp; Responsibilities (Cont.) Level 2 – VARO Manager </vt:lpstr>
      <vt:lpstr>PowerPoint Presentation</vt:lpstr>
      <vt:lpstr>PowerPoint Presentation</vt:lpstr>
      <vt:lpstr>Compensation and Pension Service</vt:lpstr>
      <vt:lpstr>DPRIS Website</vt:lpstr>
      <vt:lpstr>Home Page</vt:lpstr>
      <vt:lpstr>New User Registration</vt:lpstr>
      <vt:lpstr>Privacy and Security Statement</vt:lpstr>
      <vt:lpstr>Agency ID </vt:lpstr>
      <vt:lpstr>User Registration Form</vt:lpstr>
      <vt:lpstr>Compensation and Pension Service</vt:lpstr>
      <vt:lpstr>User ID</vt:lpstr>
      <vt:lpstr>Strong Passwords</vt:lpstr>
      <vt:lpstr>More About Passwords</vt:lpstr>
      <vt:lpstr>More About Passwords (cont.)</vt:lpstr>
      <vt:lpstr>If You Forget Your Password</vt:lpstr>
      <vt:lpstr>If You Forget Your Password  (cont.)</vt:lpstr>
      <vt:lpstr>Compensation and Pension Service</vt:lpstr>
      <vt:lpstr>Default Screen after Login</vt:lpstr>
      <vt:lpstr>Viewing Requests</vt:lpstr>
      <vt:lpstr>Viewing Requests</vt:lpstr>
      <vt:lpstr>Compensation and Pension Service</vt:lpstr>
      <vt:lpstr>Create Request</vt:lpstr>
      <vt:lpstr>OMPF Request</vt:lpstr>
      <vt:lpstr>JSRRC Request</vt:lpstr>
      <vt:lpstr>PTSD Stressor Form</vt:lpstr>
      <vt:lpstr>Agent Orange Form</vt:lpstr>
      <vt:lpstr>Compensation and Pension Service</vt:lpstr>
      <vt:lpstr>Viewing User Reports</vt:lpstr>
      <vt:lpstr>Compensation and Pension Service</vt:lpstr>
      <vt:lpstr>PowerPoint Presentation</vt:lpstr>
      <vt:lpstr>My Account Option</vt:lpstr>
      <vt:lpstr>Password Option</vt:lpstr>
      <vt:lpstr>Users Accounts Option</vt:lpstr>
      <vt:lpstr>Compensation and Pension Service</vt:lpstr>
      <vt:lpstr>Listing of New Users</vt:lpstr>
      <vt:lpstr>Profile of New User</vt:lpstr>
      <vt:lpstr>Approval / Rejection Screen </vt:lpstr>
      <vt:lpstr>Rejection Comments Screen </vt:lpstr>
      <vt:lpstr>Compensation and Pension Service</vt:lpstr>
      <vt:lpstr>Listing of Existing Users</vt:lpstr>
      <vt:lpstr>Existing User Profile</vt:lpstr>
      <vt:lpstr>Existing User  Deactivation / Update Screen </vt:lpstr>
      <vt:lpstr>User Deactivation Screen</vt:lpstr>
      <vt:lpstr>Compensation and Pension Service</vt:lpstr>
      <vt:lpstr>Reset Password </vt:lpstr>
      <vt:lpstr>Reset Password</vt:lpstr>
      <vt:lpstr>Information Page</vt:lpstr>
      <vt:lpstr>Compensation and Pension Service</vt:lpstr>
      <vt:lpstr>Help Page</vt:lpstr>
      <vt:lpstr>Assistance Form</vt:lpstr>
      <vt:lpstr>VBA Central Office Contact</vt:lpstr>
      <vt:lpstr>Questions</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DPRIS Web Manager PowerPoint Presentation</dc:title>
  <dc:subject>VSR, RVSR, DRO</dc:subject>
  <dc:creator>Department of Veterans Affairs, Veterans Benefits Administration, Compensation Service, STAFF</dc:creator>
  <cp:keywords>DPRIS,web manager,level 3,account management,OMPF,official,military,personnel,file,development</cp:keywords>
  <dc:description>This lesson assists employees with the Defense Personnel Records Information Retrieval System (DPRIS) Website when requesting and reviewing digital copies of Official Military Personnel File (OMPF) documents or reports to which access is authorized.</dc:description>
  <cp:lastModifiedBy>Kathleen Poole</cp:lastModifiedBy>
  <cp:revision>372</cp:revision>
  <dcterms:created xsi:type="dcterms:W3CDTF">2014-04-30T02:32:11Z</dcterms:created>
  <dcterms:modified xsi:type="dcterms:W3CDTF">2016-08-02T16:29:50Z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